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10" y="4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26.01.2024</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26.01.2024</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26.01.2024</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26.01.2024</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file:///D:\&#1054;&#1053;&#1052;&#1059;\&#1055;&#1058;&#1051;&#1047;%20&#1092;&#1072;&#1081;&#1083;&#1099;%20&#1086;&#1090;%20&#1089;&#1090;&#1091;&#1076;\&#1057;&#1086;&#1074;&#1088;&#1077;&#1084;&#1077;&#1085;&#1085;&#1086;&#1077;%20&#1092;&#1072;&#1088;&#1084;&#1072;&#1094;&#1077;&#1074;&#1090;&#1080;&#1095;&#1077;&#1089;&#1082;&#1086;&#1077;%20&#1087;&#1088;&#1086;&#1080;&#1079;&#1074;&#1086;&#1076;&#1089;&#1090;&#1074;&#1086;%20&#1087;&#1086;%20&#1089;&#1090;&#1072;&#1085;&#1076;&#1072;&#1088;&#1090;&#1072;&#1084;%20GMP.mp4"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2780928"/>
            <a:ext cx="7772400" cy="1470025"/>
          </a:xfrm>
        </p:spPr>
        <p:txBody>
          <a:bodyPr>
            <a:noAutofit/>
          </a:bodyPr>
          <a:lstStyle/>
          <a:p>
            <a:pPr algn="ctr"/>
            <a:r>
              <a:rPr lang="ru-RU" sz="3600" dirty="0" smtClean="0">
                <a:solidFill>
                  <a:schemeClr val="tx1"/>
                </a:solidFill>
              </a:rPr>
              <a:t>«</a:t>
            </a:r>
            <a:r>
              <a:rPr lang="ru-RU" sz="3600" dirty="0" err="1" smtClean="0">
                <a:solidFill>
                  <a:schemeClr val="tx1"/>
                </a:solidFill>
              </a:rPr>
              <a:t>Загальне</a:t>
            </a:r>
            <a:r>
              <a:rPr lang="ru-RU" sz="3600" dirty="0" smtClean="0">
                <a:solidFill>
                  <a:schemeClr val="tx1"/>
                </a:solidFill>
              </a:rPr>
              <a:t> </a:t>
            </a:r>
            <a:r>
              <a:rPr lang="ru-RU" sz="3600" dirty="0" err="1" smtClean="0">
                <a:solidFill>
                  <a:schemeClr val="tx1"/>
                </a:solidFill>
              </a:rPr>
              <a:t>знайомство</a:t>
            </a:r>
            <a:r>
              <a:rPr lang="ru-RU" sz="3600" dirty="0" smtClean="0">
                <a:solidFill>
                  <a:schemeClr val="tx1"/>
                </a:solidFill>
              </a:rPr>
              <a:t> </a:t>
            </a:r>
            <a:r>
              <a:rPr lang="ru-RU" sz="3600" dirty="0" err="1" smtClean="0">
                <a:solidFill>
                  <a:schemeClr val="tx1"/>
                </a:solidFill>
              </a:rPr>
              <a:t>з</a:t>
            </a:r>
            <a:r>
              <a:rPr lang="ru-RU" sz="3600" dirty="0" smtClean="0">
                <a:solidFill>
                  <a:schemeClr val="tx1"/>
                </a:solidFill>
              </a:rPr>
              <a:t> </a:t>
            </a:r>
            <a:r>
              <a:rPr lang="ru-RU" sz="3600" dirty="0" err="1" smtClean="0">
                <a:solidFill>
                  <a:schemeClr val="tx1"/>
                </a:solidFill>
              </a:rPr>
              <a:t>фармацевтичним</a:t>
            </a:r>
            <a:r>
              <a:rPr lang="ru-RU" sz="3600" dirty="0" smtClean="0">
                <a:solidFill>
                  <a:schemeClr val="tx1"/>
                </a:solidFill>
              </a:rPr>
              <a:t> </a:t>
            </a:r>
            <a:r>
              <a:rPr lang="ru-RU" sz="3600" dirty="0" err="1" smtClean="0">
                <a:solidFill>
                  <a:schemeClr val="tx1"/>
                </a:solidFill>
              </a:rPr>
              <a:t>п</a:t>
            </a:r>
            <a:r>
              <a:rPr lang="uk-UA" sz="3600" dirty="0" err="1" smtClean="0">
                <a:solidFill>
                  <a:schemeClr val="tx1"/>
                </a:solidFill>
              </a:rPr>
              <a:t>ідприємством</a:t>
            </a:r>
            <a:r>
              <a:rPr lang="uk-UA" sz="3600" dirty="0" smtClean="0">
                <a:solidFill>
                  <a:schemeClr val="tx1"/>
                </a:solidFill>
              </a:rPr>
              <a:t>; правилами внутрішнього розпорядку. Інструктаж з техніки безпеки та охорони праці</a:t>
            </a:r>
            <a:endParaRPr lang="ru-RU" sz="3600" dirty="0">
              <a:solidFill>
                <a:schemeClr val="tx1"/>
              </a:solidFill>
            </a:endParaRPr>
          </a:p>
        </p:txBody>
      </p:sp>
      <p:sp>
        <p:nvSpPr>
          <p:cNvPr id="4" name="Прямоугольник 4"/>
          <p:cNvSpPr>
            <a:spLocks noChangeArrowheads="1"/>
          </p:cNvSpPr>
          <p:nvPr/>
        </p:nvSpPr>
        <p:spPr bwMode="auto">
          <a:xfrm>
            <a:off x="1619250" y="193675"/>
            <a:ext cx="6096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uk-UA" altLang="uk-UA" dirty="0">
                <a:solidFill>
                  <a:schemeClr val="tx2">
                    <a:lumMod val="50000"/>
                  </a:schemeClr>
                </a:solidFill>
                <a:latin typeface="Times New Roman" panose="02020603050405020304" pitchFamily="18" charset="0"/>
                <a:cs typeface="Times New Roman" panose="02020603050405020304" pitchFamily="18" charset="0"/>
              </a:rPr>
              <a:t>Одеський національний медичний університет</a:t>
            </a:r>
            <a:br>
              <a:rPr lang="uk-UA" altLang="uk-UA" dirty="0">
                <a:solidFill>
                  <a:schemeClr val="tx2">
                    <a:lumMod val="50000"/>
                  </a:schemeClr>
                </a:solidFill>
                <a:latin typeface="Times New Roman" panose="02020603050405020304" pitchFamily="18" charset="0"/>
                <a:cs typeface="Times New Roman" panose="02020603050405020304" pitchFamily="18" charset="0"/>
              </a:rPr>
            </a:br>
            <a:r>
              <a:rPr lang="uk-UA" altLang="uk-UA" dirty="0">
                <a:solidFill>
                  <a:schemeClr val="tx2">
                    <a:lumMod val="50000"/>
                  </a:schemeClr>
                </a:solidFill>
                <a:latin typeface="Times New Roman" panose="02020603050405020304" pitchFamily="18" charset="0"/>
                <a:cs typeface="Times New Roman" panose="02020603050405020304" pitchFamily="18" charset="0"/>
              </a:rPr>
              <a:t>Фармацевтичний факультет </a:t>
            </a:r>
            <a:br>
              <a:rPr lang="uk-UA" altLang="uk-UA" dirty="0">
                <a:solidFill>
                  <a:schemeClr val="tx2">
                    <a:lumMod val="50000"/>
                  </a:schemeClr>
                </a:solidFill>
                <a:latin typeface="Times New Roman" panose="02020603050405020304" pitchFamily="18" charset="0"/>
                <a:cs typeface="Times New Roman" panose="02020603050405020304" pitchFamily="18" charset="0"/>
              </a:rPr>
            </a:br>
            <a:r>
              <a:rPr lang="uk-UA" altLang="uk-UA" i="1" dirty="0">
                <a:solidFill>
                  <a:schemeClr val="tx2">
                    <a:lumMod val="50000"/>
                  </a:schemeClr>
                </a:solidFill>
                <a:latin typeface="Times New Roman" panose="02020603050405020304" pitchFamily="18" charset="0"/>
                <a:cs typeface="Times New Roman" panose="02020603050405020304" pitchFamily="18" charset="0"/>
              </a:rPr>
              <a:t>Кафедра фармацевтичної хімії та технологія ліків </a:t>
            </a:r>
            <a:endParaRPr lang="uk-UA" altLang="uk-UA" dirty="0">
              <a:solidFill>
                <a:schemeClr val="tx2">
                  <a:lumMod val="50000"/>
                </a:schemeClr>
              </a:solidFill>
            </a:endParaRPr>
          </a:p>
        </p:txBody>
      </p:sp>
      <p:sp>
        <p:nvSpPr>
          <p:cNvPr id="6" name="Прямоугольник 5"/>
          <p:cNvSpPr/>
          <p:nvPr/>
        </p:nvSpPr>
        <p:spPr>
          <a:xfrm>
            <a:off x="5435600" y="4724400"/>
            <a:ext cx="2832100" cy="369888"/>
          </a:xfrm>
          <a:prstGeom prst="rect">
            <a:avLst/>
          </a:prstGeom>
        </p:spPr>
        <p:txBody>
          <a:bodyPr wrap="none">
            <a:spAutoFit/>
          </a:bodyPr>
          <a:lstStyle/>
          <a:p>
            <a:r>
              <a:rPr lang="ru-RU" altLang="uk-UA" dirty="0">
                <a:solidFill>
                  <a:schemeClr val="tx2">
                    <a:lumMod val="50000"/>
                  </a:schemeClr>
                </a:solidFill>
                <a:latin typeface="Times New Roman" panose="02020603050405020304" pitchFamily="18" charset="0"/>
                <a:cs typeface="Times New Roman" panose="02020603050405020304" pitchFamily="18" charset="0"/>
              </a:rPr>
              <a:t>Доцент к.б.н. </a:t>
            </a:r>
            <a:r>
              <a:rPr lang="ru-RU" altLang="uk-UA" dirty="0" err="1">
                <a:solidFill>
                  <a:schemeClr val="tx2">
                    <a:lumMod val="50000"/>
                  </a:schemeClr>
                </a:solidFill>
                <a:latin typeface="Times New Roman" panose="02020603050405020304" pitchFamily="18" charset="0"/>
                <a:cs typeface="Times New Roman" panose="02020603050405020304" pitchFamily="18" charset="0"/>
              </a:rPr>
              <a:t>Замкова</a:t>
            </a:r>
            <a:r>
              <a:rPr lang="ru-RU" altLang="uk-UA" dirty="0">
                <a:solidFill>
                  <a:schemeClr val="tx2">
                    <a:lumMod val="50000"/>
                  </a:schemeClr>
                </a:solidFill>
                <a:latin typeface="Times New Roman" panose="02020603050405020304" pitchFamily="18" charset="0"/>
                <a:cs typeface="Times New Roman" panose="02020603050405020304" pitchFamily="18" charset="0"/>
              </a:rPr>
              <a:t> А.В</a:t>
            </a:r>
            <a:r>
              <a:rPr lang="uk-UA" altLang="uk-UA" dirty="0">
                <a:solidFill>
                  <a:schemeClr val="tx2">
                    <a:lumMod val="50000"/>
                  </a:schemeClr>
                </a:solidFill>
                <a:latin typeface="Times New Roman" panose="02020603050405020304" pitchFamily="18" charset="0"/>
                <a:cs typeface="Times New Roman" panose="02020603050405020304" pitchFamily="18" charset="0"/>
              </a:rPr>
              <a:t>.</a:t>
            </a:r>
            <a:endParaRPr lang="ru-RU" altLang="uk-UA"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629025" y="6092825"/>
            <a:ext cx="1301750" cy="369888"/>
          </a:xfrm>
          <a:prstGeom prst="rect">
            <a:avLst/>
          </a:prstGeom>
        </p:spPr>
        <p:txBody>
          <a:bodyPr wrap="none">
            <a:spAutoFit/>
          </a:bodyPr>
          <a:lstStyle/>
          <a:p>
            <a:pPr algn="r"/>
            <a:r>
              <a:rPr lang="uk-UA" altLang="uk-UA" dirty="0">
                <a:solidFill>
                  <a:schemeClr val="tx2">
                    <a:lumMod val="50000"/>
                  </a:schemeClr>
                </a:solidFill>
                <a:latin typeface="Times New Roman" panose="02020603050405020304" pitchFamily="18" charset="0"/>
                <a:cs typeface="Times New Roman" panose="02020603050405020304" pitchFamily="18" charset="0"/>
              </a:rPr>
              <a:t>Одеса 2023</a:t>
            </a:r>
            <a:endParaRPr lang="ru-RU" altLang="uk-UA" dirty="0">
              <a:solidFill>
                <a:schemeClr val="tx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71472" y="714356"/>
            <a:ext cx="8229600" cy="1066800"/>
          </a:xfrm>
        </p:spPr>
        <p:txBody>
          <a:bodyPr>
            <a:noAutofit/>
          </a:bodyPr>
          <a:lstStyle/>
          <a:p>
            <a:r>
              <a:rPr lang="ru-RU" b="1" dirty="0" smtClean="0">
                <a:solidFill>
                  <a:srgbClr val="FF0000"/>
                </a:solidFill>
              </a:rPr>
              <a:t>ФАРМАЦЕВТИЧНА ДІЯЛЬНІСТЬ</a:t>
            </a:r>
            <a:r>
              <a:rPr lang="ru-RU" dirty="0" smtClean="0">
                <a:solidFill>
                  <a:srgbClr val="FF0000"/>
                </a:solidFill>
              </a:rPr>
              <a:t> </a:t>
            </a:r>
            <a:endParaRPr lang="ru-RU" dirty="0">
              <a:solidFill>
                <a:srgbClr val="FF0000"/>
              </a:solidFill>
            </a:endParaRPr>
          </a:p>
        </p:txBody>
      </p:sp>
      <p:sp>
        <p:nvSpPr>
          <p:cNvPr id="5" name="Содержимое 4"/>
          <p:cNvSpPr>
            <a:spLocks noGrp="1"/>
          </p:cNvSpPr>
          <p:nvPr>
            <p:ph idx="1"/>
          </p:nvPr>
        </p:nvSpPr>
        <p:spPr>
          <a:xfrm>
            <a:off x="-142908" y="1714488"/>
            <a:ext cx="9286908" cy="2000264"/>
          </a:xfrm>
        </p:spPr>
        <p:txBody>
          <a:bodyPr>
            <a:normAutofit fontScale="55000" lnSpcReduction="20000"/>
          </a:bodyPr>
          <a:lstStyle/>
          <a:p>
            <a:pPr algn="just"/>
            <a:r>
              <a:rPr lang="ru-RU" b="1" i="1" u="sng" dirty="0" smtClean="0"/>
              <a:t>ФАРМАЦЕВТИЧНА ДІЯЛЬНІСТЬ</a:t>
            </a:r>
            <a:r>
              <a:rPr lang="ru-RU" dirty="0" smtClean="0"/>
              <a:t> — сфера </a:t>
            </a:r>
            <a:r>
              <a:rPr lang="ru-RU" dirty="0" err="1" smtClean="0"/>
              <a:t>науково-практичної</a:t>
            </a:r>
            <a:r>
              <a:rPr lang="ru-RU" dirty="0" smtClean="0"/>
              <a:t> </a:t>
            </a:r>
            <a:r>
              <a:rPr lang="ru-RU" dirty="0" err="1" smtClean="0"/>
              <a:t>діяльності</a:t>
            </a:r>
            <a:r>
              <a:rPr lang="ru-RU" dirty="0" smtClean="0"/>
              <a:t> в </a:t>
            </a:r>
            <a:r>
              <a:rPr lang="ru-RU" dirty="0" err="1" smtClean="0"/>
              <a:t>охороні</a:t>
            </a:r>
            <a:r>
              <a:rPr lang="ru-RU" dirty="0" smtClean="0"/>
              <a:t> </a:t>
            </a:r>
            <a:r>
              <a:rPr lang="ru-RU" dirty="0" err="1" smtClean="0"/>
              <a:t>здоров’я</a:t>
            </a:r>
            <a:r>
              <a:rPr lang="ru-RU" dirty="0" smtClean="0"/>
              <a:t>, яка </a:t>
            </a:r>
            <a:r>
              <a:rPr lang="ru-RU" dirty="0" err="1" smtClean="0"/>
              <a:t>охоплює</a:t>
            </a:r>
            <a:r>
              <a:rPr lang="ru-RU" dirty="0" smtClean="0"/>
              <a:t> </a:t>
            </a:r>
            <a:r>
              <a:rPr lang="ru-RU" dirty="0" err="1" smtClean="0"/>
              <a:t>маркетингові</a:t>
            </a:r>
            <a:r>
              <a:rPr lang="ru-RU" dirty="0" smtClean="0"/>
              <a:t> </a:t>
            </a:r>
            <a:r>
              <a:rPr lang="ru-RU" dirty="0" err="1" smtClean="0"/>
              <a:t>дослідження</a:t>
            </a:r>
            <a:r>
              <a:rPr lang="ru-RU" dirty="0" smtClean="0"/>
              <a:t> </a:t>
            </a:r>
            <a:r>
              <a:rPr lang="ru-RU" dirty="0" err="1" smtClean="0"/>
              <a:t>фармацевтичного</a:t>
            </a:r>
            <a:r>
              <a:rPr lang="ru-RU" dirty="0" smtClean="0"/>
              <a:t> ринку, </a:t>
            </a:r>
            <a:r>
              <a:rPr lang="ru-RU" dirty="0" err="1" smtClean="0"/>
              <a:t>визначення</a:t>
            </a:r>
            <a:r>
              <a:rPr lang="ru-RU" dirty="0" smtClean="0"/>
              <a:t> потреби в </a:t>
            </a:r>
            <a:r>
              <a:rPr lang="ru-RU" dirty="0" err="1" smtClean="0"/>
              <a:t>окремих</a:t>
            </a:r>
            <a:r>
              <a:rPr lang="ru-RU" dirty="0" smtClean="0"/>
              <a:t> препаратах, </a:t>
            </a:r>
            <a:r>
              <a:rPr lang="ru-RU" dirty="0" err="1" smtClean="0"/>
              <a:t>науковий</a:t>
            </a:r>
            <a:r>
              <a:rPr lang="ru-RU" dirty="0" smtClean="0"/>
              <a:t> </a:t>
            </a:r>
            <a:r>
              <a:rPr lang="ru-RU" dirty="0" err="1" smtClean="0"/>
              <a:t>пошук</a:t>
            </a:r>
            <a:r>
              <a:rPr lang="ru-RU" dirty="0" smtClean="0"/>
              <a:t> </a:t>
            </a:r>
            <a:r>
              <a:rPr lang="ru-RU" dirty="0" err="1" smtClean="0"/>
              <a:t>отримання</a:t>
            </a:r>
            <a:r>
              <a:rPr lang="ru-RU" dirty="0" smtClean="0"/>
              <a:t> ЛП, </a:t>
            </a:r>
            <a:r>
              <a:rPr lang="ru-RU" dirty="0" err="1" smtClean="0"/>
              <a:t>дослідження</a:t>
            </a:r>
            <a:r>
              <a:rPr lang="ru-RU" dirty="0" smtClean="0"/>
              <a:t> </a:t>
            </a:r>
            <a:r>
              <a:rPr lang="ru-RU" dirty="0" err="1" smtClean="0"/>
              <a:t>щодо</a:t>
            </a:r>
            <a:r>
              <a:rPr lang="ru-RU" dirty="0" smtClean="0"/>
              <a:t> </a:t>
            </a:r>
            <a:r>
              <a:rPr lang="ru-RU" dirty="0" err="1" smtClean="0"/>
              <a:t>створення</a:t>
            </a:r>
            <a:r>
              <a:rPr lang="ru-RU" dirty="0" smtClean="0"/>
              <a:t> ЛП, </a:t>
            </a:r>
            <a:r>
              <a:rPr lang="ru-RU" dirty="0" err="1" smtClean="0"/>
              <a:t>всебічне</a:t>
            </a:r>
            <a:r>
              <a:rPr lang="ru-RU" dirty="0" smtClean="0"/>
              <a:t> </a:t>
            </a:r>
            <a:r>
              <a:rPr lang="ru-RU" dirty="0" err="1" smtClean="0"/>
              <a:t>вивчення</a:t>
            </a:r>
            <a:r>
              <a:rPr lang="ru-RU" dirty="0" smtClean="0"/>
              <a:t> </a:t>
            </a:r>
            <a:r>
              <a:rPr lang="ru-RU" dirty="0" err="1" smtClean="0"/>
              <a:t>їх</a:t>
            </a:r>
            <a:r>
              <a:rPr lang="ru-RU" dirty="0" smtClean="0"/>
              <a:t> </a:t>
            </a:r>
            <a:r>
              <a:rPr lang="ru-RU" dirty="0" err="1" smtClean="0"/>
              <a:t>властивостей</a:t>
            </a:r>
            <a:r>
              <a:rPr lang="ru-RU" dirty="0" smtClean="0"/>
              <a:t>, </a:t>
            </a:r>
            <a:r>
              <a:rPr lang="ru-RU" dirty="0" err="1" smtClean="0"/>
              <a:t>включаючи</a:t>
            </a:r>
            <a:r>
              <a:rPr lang="ru-RU" dirty="0" smtClean="0"/>
              <a:t> </a:t>
            </a:r>
            <a:r>
              <a:rPr lang="ru-RU" dirty="0" err="1" smtClean="0"/>
              <a:t>безпеку</a:t>
            </a:r>
            <a:r>
              <a:rPr lang="ru-RU" dirty="0" smtClean="0"/>
              <a:t> та </a:t>
            </a:r>
            <a:r>
              <a:rPr lang="ru-RU" dirty="0" err="1" smtClean="0"/>
              <a:t>специфічну</a:t>
            </a:r>
            <a:r>
              <a:rPr lang="ru-RU" dirty="0" smtClean="0"/>
              <a:t> </a:t>
            </a:r>
            <a:r>
              <a:rPr lang="ru-RU" dirty="0" err="1" smtClean="0"/>
              <a:t>дію</a:t>
            </a:r>
            <a:r>
              <a:rPr lang="ru-RU" dirty="0" smtClean="0"/>
              <a:t>, </a:t>
            </a:r>
            <a:r>
              <a:rPr lang="ru-RU" dirty="0" err="1" smtClean="0"/>
              <a:t>розроблення</a:t>
            </a:r>
            <a:r>
              <a:rPr lang="ru-RU" dirty="0" smtClean="0"/>
              <a:t> </a:t>
            </a:r>
            <a:r>
              <a:rPr lang="ru-RU" dirty="0" err="1" smtClean="0"/>
              <a:t>відповідної</a:t>
            </a:r>
            <a:r>
              <a:rPr lang="ru-RU" dirty="0" smtClean="0"/>
              <a:t> НТД, </a:t>
            </a:r>
            <a:r>
              <a:rPr lang="ru-RU" dirty="0" err="1" smtClean="0"/>
              <a:t>аналіз</a:t>
            </a:r>
            <a:r>
              <a:rPr lang="ru-RU" dirty="0" smtClean="0"/>
              <a:t> </a:t>
            </a:r>
            <a:r>
              <a:rPr lang="ru-RU" dirty="0" err="1" smtClean="0"/>
              <a:t>препаратів</a:t>
            </a:r>
            <a:r>
              <a:rPr lang="ru-RU" dirty="0" smtClean="0"/>
              <a:t>, </a:t>
            </a:r>
            <a:r>
              <a:rPr lang="ru-RU" dirty="0" err="1" smtClean="0"/>
              <a:t>стандартизацію</a:t>
            </a:r>
            <a:r>
              <a:rPr lang="ru-RU" dirty="0" smtClean="0"/>
              <a:t>, </a:t>
            </a:r>
            <a:r>
              <a:rPr lang="ru-RU" dirty="0" err="1" smtClean="0"/>
              <a:t>реєстрацію</a:t>
            </a:r>
            <a:r>
              <a:rPr lang="ru-RU" dirty="0" smtClean="0"/>
              <a:t>, </a:t>
            </a:r>
            <a:r>
              <a:rPr lang="ru-RU" dirty="0" err="1" smtClean="0"/>
              <a:t>виробництво</a:t>
            </a:r>
            <a:r>
              <a:rPr lang="ru-RU" dirty="0" smtClean="0"/>
              <a:t>, контроль </a:t>
            </a:r>
            <a:r>
              <a:rPr lang="ru-RU" dirty="0" err="1" smtClean="0"/>
              <a:t>якості</a:t>
            </a:r>
            <a:r>
              <a:rPr lang="ru-RU" dirty="0" smtClean="0"/>
              <a:t>, </a:t>
            </a:r>
            <a:r>
              <a:rPr lang="ru-RU" dirty="0" err="1" smtClean="0"/>
              <a:t>умови</a:t>
            </a:r>
            <a:r>
              <a:rPr lang="ru-RU" dirty="0" smtClean="0"/>
              <a:t> </a:t>
            </a:r>
            <a:r>
              <a:rPr lang="ru-RU" dirty="0" err="1" smtClean="0"/>
              <a:t>зберігання</a:t>
            </a:r>
            <a:r>
              <a:rPr lang="ru-RU" dirty="0" smtClean="0"/>
              <a:t>, </a:t>
            </a:r>
            <a:r>
              <a:rPr lang="ru-RU" dirty="0" err="1" smtClean="0"/>
              <a:t>інформацію</a:t>
            </a:r>
            <a:r>
              <a:rPr lang="ru-RU" dirty="0" smtClean="0"/>
              <a:t> </a:t>
            </a:r>
            <a:r>
              <a:rPr lang="ru-RU" dirty="0" err="1" smtClean="0"/>
              <a:t>з</a:t>
            </a:r>
            <a:r>
              <a:rPr lang="ru-RU" dirty="0" smtClean="0"/>
              <a:t> </a:t>
            </a:r>
            <a:r>
              <a:rPr lang="ru-RU" dirty="0" err="1" smtClean="0"/>
              <a:t>постачання</a:t>
            </a:r>
            <a:r>
              <a:rPr lang="ru-RU" dirty="0" smtClean="0"/>
              <a:t>, </a:t>
            </a:r>
            <a:r>
              <a:rPr lang="ru-RU" dirty="0" err="1" smtClean="0"/>
              <a:t>реалізації</a:t>
            </a:r>
            <a:r>
              <a:rPr lang="ru-RU" dirty="0" smtClean="0"/>
              <a:t> та </a:t>
            </a:r>
            <a:r>
              <a:rPr lang="ru-RU" dirty="0" err="1" smtClean="0"/>
              <a:t>застосування</a:t>
            </a:r>
            <a:r>
              <a:rPr lang="ru-RU" dirty="0" smtClean="0"/>
              <a:t> </a:t>
            </a:r>
            <a:r>
              <a:rPr lang="ru-RU" dirty="0" err="1" smtClean="0"/>
              <a:t>ліків</a:t>
            </a:r>
            <a:r>
              <a:rPr lang="ru-RU" dirty="0" smtClean="0"/>
              <a:t>, </a:t>
            </a:r>
            <a:r>
              <a:rPr lang="ru-RU" dirty="0" err="1" smtClean="0"/>
              <a:t>фармацевтичну</a:t>
            </a:r>
            <a:r>
              <a:rPr lang="ru-RU" dirty="0" smtClean="0"/>
              <a:t> </a:t>
            </a:r>
            <a:r>
              <a:rPr lang="ru-RU" dirty="0" err="1" smtClean="0"/>
              <a:t>опіку</a:t>
            </a:r>
            <a:r>
              <a:rPr lang="ru-RU" dirty="0" smtClean="0"/>
              <a:t>, </a:t>
            </a:r>
            <a:r>
              <a:rPr lang="ru-RU" dirty="0" err="1" smtClean="0"/>
              <a:t>підготовку</a:t>
            </a:r>
            <a:r>
              <a:rPr lang="ru-RU" dirty="0" smtClean="0"/>
              <a:t> </a:t>
            </a:r>
            <a:r>
              <a:rPr lang="ru-RU" dirty="0" err="1" smtClean="0"/>
              <a:t>та</a:t>
            </a:r>
            <a:r>
              <a:rPr lang="ru-RU" dirty="0" smtClean="0"/>
              <a:t> </a:t>
            </a:r>
            <a:r>
              <a:rPr lang="ru-RU" dirty="0" err="1" smtClean="0"/>
              <a:t>перепідготовку</a:t>
            </a:r>
            <a:r>
              <a:rPr lang="ru-RU" dirty="0" smtClean="0"/>
              <a:t> </a:t>
            </a:r>
            <a:r>
              <a:rPr lang="ru-RU" dirty="0" err="1" smtClean="0"/>
              <a:t>фармацевтичних</a:t>
            </a:r>
            <a:r>
              <a:rPr lang="ru-RU" dirty="0" smtClean="0"/>
              <a:t> </a:t>
            </a:r>
            <a:r>
              <a:rPr lang="ru-RU" dirty="0" err="1" smtClean="0"/>
              <a:t>кадрів</a:t>
            </a:r>
            <a:r>
              <a:rPr lang="ru-RU" dirty="0" smtClean="0"/>
              <a:t>, а </a:t>
            </a:r>
            <a:r>
              <a:rPr lang="ru-RU" dirty="0" err="1" smtClean="0"/>
              <a:t>також</a:t>
            </a:r>
            <a:r>
              <a:rPr lang="ru-RU" dirty="0" smtClean="0"/>
              <a:t> </a:t>
            </a:r>
            <a:r>
              <a:rPr lang="ru-RU" dirty="0" err="1" smtClean="0"/>
              <a:t>керівництво</a:t>
            </a:r>
            <a:r>
              <a:rPr lang="ru-RU" dirty="0" smtClean="0"/>
              <a:t> ФП та </a:t>
            </a:r>
            <a:r>
              <a:rPr lang="ru-RU" dirty="0" err="1" smtClean="0"/>
              <a:t>їх</a:t>
            </a:r>
            <a:r>
              <a:rPr lang="ru-RU" dirty="0" smtClean="0"/>
              <a:t> </a:t>
            </a:r>
            <a:r>
              <a:rPr lang="ru-RU" dirty="0" err="1" smtClean="0"/>
              <a:t>структурними</a:t>
            </a:r>
            <a:r>
              <a:rPr lang="ru-RU" dirty="0" smtClean="0"/>
              <a:t> </a:t>
            </a:r>
            <a:r>
              <a:rPr lang="ru-RU" dirty="0" err="1" smtClean="0"/>
              <a:t>підрозділами</a:t>
            </a:r>
            <a:r>
              <a:rPr lang="ru-RU" dirty="0" smtClean="0"/>
              <a:t>. </a:t>
            </a:r>
            <a:endParaRPr lang="ru-RU" dirty="0"/>
          </a:p>
        </p:txBody>
      </p:sp>
      <p:pic>
        <p:nvPicPr>
          <p:cNvPr id="1026" name="Picture 2" descr="ÐÐ°ÑÑÐ¸Ð½ÐºÐ¸ Ð¿Ð¾ Ð·Ð°Ð¿ÑÐ¾ÑÑ ÑÐ°ÑÐ¼Ð°ÑÐµÐ²Ñ"/>
          <p:cNvPicPr>
            <a:picLocks noChangeAspect="1" noChangeArrowheads="1"/>
          </p:cNvPicPr>
          <p:nvPr/>
        </p:nvPicPr>
        <p:blipFill>
          <a:blip r:embed="rId2" cstate="print"/>
          <a:srcRect/>
          <a:stretch>
            <a:fillRect/>
          </a:stretch>
        </p:blipFill>
        <p:spPr bwMode="auto">
          <a:xfrm>
            <a:off x="1142976" y="3357562"/>
            <a:ext cx="2643206" cy="2643206"/>
          </a:xfrm>
          <a:prstGeom prst="ellipse">
            <a:avLst/>
          </a:prstGeom>
          <a:ln w="6350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8" name="Picture 4" descr="ÐÐ¾ÑÐ¾Ð¶ÐµÐµ Ð¸Ð·Ð¾Ð±ÑÐ°Ð¶ÐµÐ½Ð¸Ðµ"/>
          <p:cNvPicPr>
            <a:picLocks noChangeAspect="1" noChangeArrowheads="1"/>
          </p:cNvPicPr>
          <p:nvPr/>
        </p:nvPicPr>
        <p:blipFill>
          <a:blip r:embed="rId3" cstate="print"/>
          <a:srcRect/>
          <a:stretch>
            <a:fillRect/>
          </a:stretch>
        </p:blipFill>
        <p:spPr bwMode="auto">
          <a:xfrm>
            <a:off x="4786314" y="3357562"/>
            <a:ext cx="2714668" cy="2714669"/>
          </a:xfrm>
          <a:prstGeom prst="ellipse">
            <a:avLst/>
          </a:prstGeom>
          <a:ln w="6350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857232"/>
            <a:ext cx="8229600" cy="1066800"/>
          </a:xfrm>
        </p:spPr>
        <p:txBody>
          <a:bodyPr>
            <a:normAutofit fontScale="90000"/>
          </a:bodyPr>
          <a:lstStyle/>
          <a:p>
            <a:pPr algn="ctr"/>
            <a:r>
              <a:rPr lang="uk-UA" dirty="0" smtClean="0"/>
              <a:t>Фармацевтична промисловість в Україні</a:t>
            </a:r>
            <a:endParaRPr lang="ru-RU" dirty="0"/>
          </a:p>
        </p:txBody>
      </p:sp>
      <p:sp>
        <p:nvSpPr>
          <p:cNvPr id="3" name="Содержимое 2"/>
          <p:cNvSpPr>
            <a:spLocks noGrp="1"/>
          </p:cNvSpPr>
          <p:nvPr>
            <p:ph idx="1"/>
          </p:nvPr>
        </p:nvSpPr>
        <p:spPr/>
        <p:txBody>
          <a:bodyPr>
            <a:normAutofit fontScale="85000" lnSpcReduction="10000"/>
          </a:bodyPr>
          <a:lstStyle/>
          <a:p>
            <a:r>
              <a:rPr lang="ru-RU" dirty="0" err="1" smtClean="0"/>
              <a:t>Фармацевтична</a:t>
            </a:r>
            <a:r>
              <a:rPr lang="ru-RU" dirty="0" smtClean="0"/>
              <a:t> </a:t>
            </a:r>
            <a:r>
              <a:rPr lang="ru-RU" dirty="0" err="1" smtClean="0"/>
              <a:t>галузь</a:t>
            </a:r>
            <a:r>
              <a:rPr lang="ru-RU" dirty="0" smtClean="0"/>
              <a:t> </a:t>
            </a:r>
            <a:r>
              <a:rPr lang="ru-RU" dirty="0" err="1" smtClean="0"/>
              <a:t>України</a:t>
            </a:r>
            <a:r>
              <a:rPr lang="ru-RU" dirty="0" smtClean="0"/>
              <a:t> </a:t>
            </a:r>
            <a:r>
              <a:rPr lang="ru-RU" dirty="0" err="1" smtClean="0"/>
              <a:t>включає</a:t>
            </a:r>
            <a:r>
              <a:rPr lang="ru-RU" dirty="0" smtClean="0"/>
              <a:t> в себе </a:t>
            </a:r>
            <a:r>
              <a:rPr lang="ru-RU" dirty="0" err="1" smtClean="0"/>
              <a:t>виробництво</a:t>
            </a:r>
            <a:r>
              <a:rPr lang="ru-RU" dirty="0" smtClean="0"/>
              <a:t> </a:t>
            </a:r>
            <a:r>
              <a:rPr lang="ru-RU" dirty="0" err="1" smtClean="0"/>
              <a:t>лікарських</a:t>
            </a:r>
            <a:r>
              <a:rPr lang="ru-RU" dirty="0" smtClean="0"/>
              <a:t> </a:t>
            </a:r>
            <a:r>
              <a:rPr lang="ru-RU" dirty="0" err="1" smtClean="0"/>
              <a:t>засобів</a:t>
            </a:r>
            <a:r>
              <a:rPr lang="ru-RU" dirty="0" smtClean="0"/>
              <a:t> </a:t>
            </a:r>
            <a:r>
              <a:rPr lang="ru-RU" dirty="0" err="1" smtClean="0"/>
              <a:t>і</a:t>
            </a:r>
            <a:r>
              <a:rPr lang="ru-RU" dirty="0" smtClean="0"/>
              <a:t> </a:t>
            </a:r>
            <a:r>
              <a:rPr lang="ru-RU" dirty="0" err="1" smtClean="0"/>
              <a:t>виробів</a:t>
            </a:r>
            <a:r>
              <a:rPr lang="ru-RU" dirty="0" smtClean="0"/>
              <a:t> </a:t>
            </a:r>
            <a:r>
              <a:rPr lang="ru-RU" dirty="0" err="1" smtClean="0"/>
              <a:t>медичного</a:t>
            </a:r>
            <a:r>
              <a:rPr lang="ru-RU" dirty="0" smtClean="0"/>
              <a:t> </a:t>
            </a:r>
            <a:r>
              <a:rPr lang="ru-RU" dirty="0" err="1" smtClean="0"/>
              <a:t>призначення</a:t>
            </a:r>
            <a:r>
              <a:rPr lang="ru-RU" dirty="0" smtClean="0"/>
              <a:t>, </a:t>
            </a:r>
            <a:r>
              <a:rPr lang="ru-RU" dirty="0" err="1" smtClean="0"/>
              <a:t>оптову</a:t>
            </a:r>
            <a:r>
              <a:rPr lang="ru-RU" dirty="0" smtClean="0"/>
              <a:t> </a:t>
            </a:r>
            <a:r>
              <a:rPr lang="ru-RU" dirty="0" err="1" smtClean="0"/>
              <a:t>і</a:t>
            </a:r>
            <a:r>
              <a:rPr lang="ru-RU" dirty="0" smtClean="0"/>
              <a:t> </a:t>
            </a:r>
            <a:r>
              <a:rPr lang="ru-RU" dirty="0" err="1" smtClean="0"/>
              <a:t>роздрібну</a:t>
            </a:r>
            <a:r>
              <a:rPr lang="ru-RU" dirty="0" smtClean="0"/>
              <a:t> </a:t>
            </a:r>
            <a:r>
              <a:rPr lang="ru-RU" dirty="0" err="1" smtClean="0"/>
              <a:t>торгівлю</a:t>
            </a:r>
            <a:r>
              <a:rPr lang="ru-RU" dirty="0" smtClean="0"/>
              <a:t>, </a:t>
            </a:r>
            <a:r>
              <a:rPr lang="ru-RU" dirty="0" err="1" smtClean="0"/>
              <a:t>спеціалізоване</a:t>
            </a:r>
            <a:r>
              <a:rPr lang="ru-RU" dirty="0" smtClean="0"/>
              <a:t> </a:t>
            </a:r>
            <a:r>
              <a:rPr lang="ru-RU" dirty="0" err="1" smtClean="0"/>
              <a:t>зберігання</a:t>
            </a:r>
            <a:r>
              <a:rPr lang="ru-RU" dirty="0" smtClean="0"/>
              <a:t> </a:t>
            </a:r>
            <a:r>
              <a:rPr lang="ru-RU" dirty="0" err="1" smtClean="0"/>
              <a:t>і</a:t>
            </a:r>
            <a:r>
              <a:rPr lang="ru-RU" dirty="0" smtClean="0"/>
              <a:t> </a:t>
            </a:r>
            <a:r>
              <a:rPr lang="ru-RU" dirty="0" err="1" smtClean="0"/>
              <a:t>розподіл</a:t>
            </a:r>
            <a:r>
              <a:rPr lang="ru-RU" dirty="0" smtClean="0"/>
              <a:t> (</a:t>
            </a:r>
            <a:r>
              <a:rPr lang="ru-RU" dirty="0" err="1" smtClean="0"/>
              <a:t>дистрибуцію</a:t>
            </a:r>
            <a:r>
              <a:rPr lang="ru-RU" dirty="0" smtClean="0"/>
              <a:t>) за </a:t>
            </a:r>
            <a:r>
              <a:rPr lang="ru-RU" dirty="0" err="1" smtClean="0"/>
              <a:t>допомогою</a:t>
            </a:r>
            <a:r>
              <a:rPr lang="ru-RU" dirty="0" smtClean="0"/>
              <a:t> </a:t>
            </a:r>
            <a:r>
              <a:rPr lang="ru-RU" dirty="0" err="1" smtClean="0"/>
              <a:t>налагодженої</a:t>
            </a:r>
            <a:r>
              <a:rPr lang="ru-RU" dirty="0" smtClean="0"/>
              <a:t> </a:t>
            </a:r>
            <a:r>
              <a:rPr lang="ru-RU" dirty="0" err="1" smtClean="0"/>
              <a:t>збутової</a:t>
            </a:r>
            <a:r>
              <a:rPr lang="ru-RU" dirty="0" smtClean="0"/>
              <a:t> </a:t>
            </a:r>
            <a:r>
              <a:rPr lang="ru-RU" dirty="0" err="1" smtClean="0"/>
              <a:t>мережі</a:t>
            </a:r>
            <a:r>
              <a:rPr lang="ru-RU" dirty="0" smtClean="0"/>
              <a:t> (аптеки, </a:t>
            </a:r>
            <a:r>
              <a:rPr lang="ru-RU" dirty="0" err="1" smtClean="0"/>
              <a:t>аптечні</a:t>
            </a:r>
            <a:r>
              <a:rPr lang="ru-RU" dirty="0" smtClean="0"/>
              <a:t> </a:t>
            </a:r>
            <a:r>
              <a:rPr lang="ru-RU" dirty="0" err="1" smtClean="0"/>
              <a:t>пункти</a:t>
            </a:r>
            <a:r>
              <a:rPr lang="ru-RU" dirty="0" smtClean="0"/>
              <a:t> </a:t>
            </a:r>
            <a:r>
              <a:rPr lang="ru-RU" dirty="0" err="1" smtClean="0"/>
              <a:t>тощо</a:t>
            </a:r>
            <a:r>
              <a:rPr lang="ru-RU" dirty="0" smtClean="0"/>
              <a:t>). </a:t>
            </a:r>
            <a:r>
              <a:rPr lang="ru-RU" dirty="0" err="1" smtClean="0"/>
              <a:t>Фармацевтична</a:t>
            </a:r>
            <a:r>
              <a:rPr lang="ru-RU" dirty="0" smtClean="0"/>
              <a:t> </a:t>
            </a:r>
            <a:r>
              <a:rPr lang="ru-RU" dirty="0" err="1" smtClean="0"/>
              <a:t>галузь</a:t>
            </a:r>
            <a:r>
              <a:rPr lang="ru-RU" dirty="0" smtClean="0"/>
              <a:t> у </a:t>
            </a:r>
            <a:r>
              <a:rPr lang="ru-RU" dirty="0" err="1" smtClean="0"/>
              <a:t>розвинутих</a:t>
            </a:r>
            <a:r>
              <a:rPr lang="ru-RU" dirty="0" smtClean="0"/>
              <a:t> </a:t>
            </a:r>
            <a:r>
              <a:rPr lang="ru-RU" dirty="0" err="1" smtClean="0"/>
              <a:t>країнах</a:t>
            </a:r>
            <a:r>
              <a:rPr lang="ru-RU" dirty="0" smtClean="0"/>
              <a:t> </a:t>
            </a:r>
            <a:r>
              <a:rPr lang="ru-RU" dirty="0" err="1" smtClean="0"/>
              <a:t>належить</a:t>
            </a:r>
            <a:r>
              <a:rPr lang="ru-RU" dirty="0" smtClean="0"/>
              <a:t> до числа </a:t>
            </a:r>
            <a:r>
              <a:rPr lang="ru-RU" dirty="0" err="1" smtClean="0"/>
              <a:t>найбільш</a:t>
            </a:r>
            <a:r>
              <a:rPr lang="ru-RU" dirty="0" smtClean="0"/>
              <a:t> </a:t>
            </a:r>
            <a:r>
              <a:rPr lang="ru-RU" dirty="0" err="1" smtClean="0"/>
              <a:t>динамічних</a:t>
            </a:r>
            <a:r>
              <a:rPr lang="ru-RU" dirty="0" smtClean="0"/>
              <a:t> </a:t>
            </a:r>
            <a:r>
              <a:rPr lang="ru-RU" dirty="0" err="1" smtClean="0"/>
              <a:t>і</a:t>
            </a:r>
            <a:r>
              <a:rPr lang="ru-RU" dirty="0" smtClean="0"/>
              <a:t> </a:t>
            </a:r>
            <a:r>
              <a:rPr lang="ru-RU" dirty="0" err="1" smtClean="0"/>
              <a:t>рентабельних</a:t>
            </a:r>
            <a:r>
              <a:rPr lang="ru-RU" dirty="0" smtClean="0"/>
              <a:t>, </a:t>
            </a:r>
            <a:r>
              <a:rPr lang="ru-RU" dirty="0" err="1" smtClean="0"/>
              <a:t>але</a:t>
            </a:r>
            <a:r>
              <a:rPr lang="ru-RU" dirty="0" smtClean="0"/>
              <a:t> </a:t>
            </a:r>
            <a:r>
              <a:rPr lang="ru-RU" dirty="0" err="1" smtClean="0"/>
              <a:t>водночас</a:t>
            </a:r>
            <a:r>
              <a:rPr lang="ru-RU" dirty="0" smtClean="0"/>
              <a:t> </a:t>
            </a:r>
            <a:r>
              <a:rPr lang="ru-RU" dirty="0" err="1" smtClean="0"/>
              <a:t>виступає</a:t>
            </a:r>
            <a:r>
              <a:rPr lang="ru-RU" dirty="0" smtClean="0"/>
              <a:t> як </a:t>
            </a:r>
            <a:r>
              <a:rPr lang="ru-RU" dirty="0" err="1" smtClean="0"/>
              <a:t>особливий</a:t>
            </a:r>
            <a:r>
              <a:rPr lang="ru-RU" dirty="0" smtClean="0"/>
              <a:t> сегмент ринку, </a:t>
            </a:r>
            <a:r>
              <a:rPr lang="ru-RU" dirty="0" err="1" smtClean="0"/>
              <a:t>що</a:t>
            </a:r>
            <a:r>
              <a:rPr lang="ru-RU" dirty="0" smtClean="0"/>
              <a:t> </a:t>
            </a:r>
            <a:r>
              <a:rPr lang="ru-RU" dirty="0" err="1" smtClean="0"/>
              <a:t>регулюється</a:t>
            </a:r>
            <a:r>
              <a:rPr lang="ru-RU" dirty="0" smtClean="0"/>
              <a:t> </a:t>
            </a:r>
            <a:r>
              <a:rPr lang="ru-RU" dirty="0" err="1" smtClean="0"/>
              <a:t>державними</a:t>
            </a:r>
            <a:r>
              <a:rPr lang="ru-RU" dirty="0" smtClean="0"/>
              <a:t> органами </a:t>
            </a:r>
            <a:r>
              <a:rPr lang="ru-RU" dirty="0" err="1" smtClean="0"/>
              <a:t>влади</a:t>
            </a:r>
            <a:r>
              <a:rPr lang="ru-RU" dirty="0" smtClean="0"/>
              <a:t>, а </a:t>
            </a:r>
            <a:r>
              <a:rPr lang="ru-RU" dirty="0" err="1" smtClean="0"/>
              <a:t>також</a:t>
            </a:r>
            <a:r>
              <a:rPr lang="ru-RU" dirty="0" smtClean="0"/>
              <a:t> </a:t>
            </a:r>
            <a:r>
              <a:rPr lang="ru-RU" dirty="0" err="1" smtClean="0"/>
              <a:t>контролюється</a:t>
            </a:r>
            <a:r>
              <a:rPr lang="ru-RU" dirty="0" smtClean="0"/>
              <a:t> страховою медициною. В </a:t>
            </a:r>
            <a:r>
              <a:rPr lang="ru-RU" dirty="0" err="1" smtClean="0"/>
              <a:t>останні</a:t>
            </a:r>
            <a:r>
              <a:rPr lang="ru-RU" dirty="0" smtClean="0"/>
              <a:t> роки </a:t>
            </a:r>
            <a:r>
              <a:rPr lang="ru-RU" dirty="0" err="1" smtClean="0"/>
              <a:t>фармація</a:t>
            </a:r>
            <a:r>
              <a:rPr lang="ru-RU" dirty="0" smtClean="0"/>
              <a:t> </a:t>
            </a:r>
            <a:r>
              <a:rPr lang="ru-RU" dirty="0" err="1" smtClean="0"/>
              <a:t>починає</a:t>
            </a:r>
            <a:r>
              <a:rPr lang="ru-RU" dirty="0" smtClean="0"/>
              <a:t> </a:t>
            </a:r>
            <a:r>
              <a:rPr lang="ru-RU" dirty="0" err="1" smtClean="0"/>
              <a:t>інтегруватися</a:t>
            </a:r>
            <a:r>
              <a:rPr lang="ru-RU" dirty="0" smtClean="0"/>
              <a:t> </a:t>
            </a:r>
            <a:r>
              <a:rPr lang="ru-RU" dirty="0" err="1" smtClean="0"/>
              <a:t>зі</a:t>
            </a:r>
            <a:r>
              <a:rPr lang="ru-RU" dirty="0" smtClean="0"/>
              <a:t> сферою </a:t>
            </a:r>
            <a:r>
              <a:rPr lang="ru-RU" dirty="0" err="1" smtClean="0"/>
              <a:t>медичних</a:t>
            </a:r>
            <a:r>
              <a:rPr lang="ru-RU" dirty="0" smtClean="0"/>
              <a:t> </a:t>
            </a:r>
            <a:r>
              <a:rPr lang="ru-RU" dirty="0" err="1" smtClean="0"/>
              <a:t>послуг</a:t>
            </a:r>
            <a:r>
              <a:rPr lang="ru-RU" dirty="0" smtClean="0"/>
              <a:t>.</a:t>
            </a: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85720" y="2071678"/>
            <a:ext cx="4643470" cy="3357586"/>
          </a:xfrm>
        </p:spPr>
        <p:txBody>
          <a:bodyPr>
            <a:noAutofit/>
          </a:bodyPr>
          <a:lstStyle/>
          <a:p>
            <a:pPr algn="just"/>
            <a:r>
              <a:rPr lang="ru-RU" sz="1600" dirty="0" err="1" smtClean="0"/>
              <a:t>Фармацевтична</a:t>
            </a:r>
            <a:r>
              <a:rPr lang="ru-RU" sz="1600" dirty="0" smtClean="0"/>
              <a:t> </a:t>
            </a:r>
            <a:r>
              <a:rPr lang="ru-RU" sz="1600" dirty="0" err="1" smtClean="0"/>
              <a:t>галузь</a:t>
            </a:r>
            <a:r>
              <a:rPr lang="ru-RU" sz="1600" dirty="0" smtClean="0"/>
              <a:t> </a:t>
            </a:r>
            <a:r>
              <a:rPr lang="ru-RU" sz="1600" dirty="0" err="1" smtClean="0"/>
              <a:t>посідає</a:t>
            </a:r>
            <a:r>
              <a:rPr lang="ru-RU" sz="1600" dirty="0" smtClean="0"/>
              <a:t> </a:t>
            </a:r>
            <a:r>
              <a:rPr lang="ru-RU" sz="1600" dirty="0" err="1" smtClean="0"/>
              <a:t>значне</a:t>
            </a:r>
            <a:r>
              <a:rPr lang="ru-RU" sz="1600" dirty="0" smtClean="0"/>
              <a:t> </a:t>
            </a:r>
            <a:r>
              <a:rPr lang="ru-RU" sz="1600" dirty="0" err="1" smtClean="0"/>
              <a:t>місце</a:t>
            </a:r>
            <a:r>
              <a:rPr lang="ru-RU" sz="1600" dirty="0" smtClean="0"/>
              <a:t> </a:t>
            </a:r>
            <a:r>
              <a:rPr lang="ru-RU" sz="1600" dirty="0" err="1" smtClean="0"/>
              <a:t>і</a:t>
            </a:r>
            <a:r>
              <a:rPr lang="ru-RU" sz="1600" dirty="0" smtClean="0"/>
              <a:t> в </a:t>
            </a:r>
            <a:r>
              <a:rPr lang="ru-RU" sz="1600" dirty="0" err="1" smtClean="0"/>
              <a:t>економіці</a:t>
            </a:r>
            <a:r>
              <a:rPr lang="ru-RU" sz="1600" dirty="0" smtClean="0"/>
              <a:t> </a:t>
            </a:r>
            <a:r>
              <a:rPr lang="ru-RU" sz="1600" dirty="0" err="1" smtClean="0"/>
              <a:t>України</a:t>
            </a:r>
            <a:r>
              <a:rPr lang="ru-RU" sz="1600" dirty="0" smtClean="0"/>
              <a:t>, </a:t>
            </a:r>
            <a:r>
              <a:rPr lang="ru-RU" sz="1600" dirty="0" err="1" smtClean="0"/>
              <a:t>оскільки</a:t>
            </a:r>
            <a:r>
              <a:rPr lang="ru-RU" sz="1600" dirty="0" smtClean="0"/>
              <a:t> </a:t>
            </a:r>
            <a:r>
              <a:rPr lang="ru-RU" sz="1600" dirty="0" err="1" smtClean="0"/>
              <a:t>є</a:t>
            </a:r>
            <a:r>
              <a:rPr lang="ru-RU" sz="1600" dirty="0" smtClean="0"/>
              <a:t> </a:t>
            </a:r>
            <a:r>
              <a:rPr lang="ru-RU" sz="1600" dirty="0" err="1" smtClean="0"/>
              <a:t>важливим</a:t>
            </a:r>
            <a:r>
              <a:rPr lang="ru-RU" sz="1600" dirty="0" smtClean="0"/>
              <a:t> сегментом </a:t>
            </a:r>
            <a:r>
              <a:rPr lang="ru-RU" sz="1600" dirty="0" err="1" smtClean="0"/>
              <a:t>національного</a:t>
            </a:r>
            <a:r>
              <a:rPr lang="ru-RU" sz="1600" dirty="0" smtClean="0"/>
              <a:t> ринку, </a:t>
            </a:r>
            <a:r>
              <a:rPr lang="ru-RU" sz="1600" dirty="0" err="1" smtClean="0"/>
              <a:t>багато</a:t>
            </a:r>
            <a:r>
              <a:rPr lang="ru-RU" sz="1600" dirty="0" smtClean="0"/>
              <a:t> в </a:t>
            </a:r>
            <a:r>
              <a:rPr lang="ru-RU" sz="1600" dirty="0" err="1" smtClean="0"/>
              <a:t>чому</a:t>
            </a:r>
            <a:r>
              <a:rPr lang="ru-RU" sz="1600" dirty="0" smtClean="0"/>
              <a:t> </a:t>
            </a:r>
            <a:r>
              <a:rPr lang="ru-RU" sz="1600" dirty="0" err="1" smtClean="0"/>
              <a:t>визначає</a:t>
            </a:r>
            <a:r>
              <a:rPr lang="ru-RU" sz="1600" dirty="0" smtClean="0"/>
              <a:t> </a:t>
            </a:r>
            <a:r>
              <a:rPr lang="ru-RU" sz="1600" dirty="0" err="1" smtClean="0"/>
              <a:t>національну</a:t>
            </a:r>
            <a:r>
              <a:rPr lang="ru-RU" sz="1600" dirty="0" smtClean="0"/>
              <a:t> </a:t>
            </a:r>
            <a:r>
              <a:rPr lang="ru-RU" sz="1600" dirty="0" err="1" smtClean="0"/>
              <a:t>і</a:t>
            </a:r>
            <a:r>
              <a:rPr lang="ru-RU" sz="1600" dirty="0" smtClean="0"/>
              <a:t> </a:t>
            </a:r>
            <a:r>
              <a:rPr lang="ru-RU" sz="1600" dirty="0" err="1" smtClean="0"/>
              <a:t>оборонну</a:t>
            </a:r>
            <a:r>
              <a:rPr lang="ru-RU" sz="1600" dirty="0" smtClean="0"/>
              <a:t> </a:t>
            </a:r>
            <a:r>
              <a:rPr lang="ru-RU" sz="1600" dirty="0" err="1" smtClean="0"/>
              <a:t>безпеку</a:t>
            </a:r>
            <a:r>
              <a:rPr lang="ru-RU" sz="1600" dirty="0" smtClean="0"/>
              <a:t> </a:t>
            </a:r>
            <a:r>
              <a:rPr lang="ru-RU" sz="1600" dirty="0" err="1" smtClean="0"/>
              <a:t>країни</a:t>
            </a:r>
            <a:r>
              <a:rPr lang="ru-RU" sz="1600" dirty="0" smtClean="0"/>
              <a:t>, </a:t>
            </a:r>
            <a:r>
              <a:rPr lang="ru-RU" sz="1600" dirty="0" err="1" smtClean="0"/>
              <a:t>відрізняється</a:t>
            </a:r>
            <a:r>
              <a:rPr lang="ru-RU" sz="1600" dirty="0" smtClean="0"/>
              <a:t> великою </a:t>
            </a:r>
            <a:r>
              <a:rPr lang="ru-RU" sz="1600" dirty="0" err="1" smtClean="0"/>
              <a:t>наукоємною</a:t>
            </a:r>
            <a:r>
              <a:rPr lang="ru-RU" sz="1600" dirty="0" smtClean="0"/>
              <a:t> </a:t>
            </a:r>
            <a:r>
              <a:rPr lang="ru-RU" sz="1600" dirty="0" err="1" smtClean="0"/>
              <a:t>і</a:t>
            </a:r>
            <a:r>
              <a:rPr lang="ru-RU" sz="1600" dirty="0" smtClean="0"/>
              <a:t> </a:t>
            </a:r>
            <a:r>
              <a:rPr lang="ru-RU" sz="1600" dirty="0" err="1" smtClean="0"/>
              <a:t>розвиненою</a:t>
            </a:r>
            <a:r>
              <a:rPr lang="ru-RU" sz="1600" dirty="0" smtClean="0"/>
              <a:t> </a:t>
            </a:r>
            <a:r>
              <a:rPr lang="ru-RU" sz="1600" dirty="0" err="1" smtClean="0"/>
              <a:t>кооперацією</a:t>
            </a:r>
            <a:r>
              <a:rPr lang="ru-RU" sz="1600" dirty="0" smtClean="0"/>
              <a:t>. </a:t>
            </a:r>
            <a:r>
              <a:rPr lang="ru-RU" sz="1600" dirty="0" err="1" smtClean="0"/>
              <a:t>Упродовж</a:t>
            </a:r>
            <a:r>
              <a:rPr lang="ru-RU" sz="1600" dirty="0" smtClean="0"/>
              <a:t> </a:t>
            </a:r>
            <a:r>
              <a:rPr lang="ru-RU" sz="1600" dirty="0" err="1" smtClean="0"/>
              <a:t>п’яти</a:t>
            </a:r>
            <a:r>
              <a:rPr lang="ru-RU" sz="1600" dirty="0" smtClean="0"/>
              <a:t> </a:t>
            </a:r>
            <a:r>
              <a:rPr lang="ru-RU" sz="1600" dirty="0" err="1" smtClean="0"/>
              <a:t>останніх</a:t>
            </a:r>
            <a:r>
              <a:rPr lang="ru-RU" sz="1600" dirty="0" smtClean="0"/>
              <a:t> </a:t>
            </a:r>
            <a:r>
              <a:rPr lang="ru-RU" sz="1600" dirty="0" err="1" smtClean="0"/>
              <a:t>років</a:t>
            </a:r>
            <a:r>
              <a:rPr lang="ru-RU" sz="1600" dirty="0" smtClean="0"/>
              <a:t> </a:t>
            </a:r>
            <a:r>
              <a:rPr lang="ru-RU" sz="1600" dirty="0" err="1" smtClean="0"/>
              <a:t>галузь</a:t>
            </a:r>
            <a:r>
              <a:rPr lang="ru-RU" sz="1600" dirty="0" smtClean="0"/>
              <a:t> </a:t>
            </a:r>
            <a:r>
              <a:rPr lang="ru-RU" sz="1600" dirty="0" err="1" smtClean="0"/>
              <a:t>демонструє</a:t>
            </a:r>
            <a:r>
              <a:rPr lang="ru-RU" sz="1600" dirty="0" smtClean="0"/>
              <a:t> </a:t>
            </a:r>
            <a:r>
              <a:rPr lang="ru-RU" sz="1600" dirty="0" err="1" smtClean="0"/>
              <a:t>стійку</a:t>
            </a:r>
            <a:r>
              <a:rPr lang="ru-RU" sz="1600" dirty="0" smtClean="0"/>
              <a:t> </a:t>
            </a:r>
            <a:r>
              <a:rPr lang="ru-RU" sz="1600" dirty="0" err="1" smtClean="0"/>
              <a:t>тенденцію</a:t>
            </a:r>
            <a:r>
              <a:rPr lang="ru-RU" sz="1600" dirty="0" smtClean="0"/>
              <a:t> до </a:t>
            </a:r>
            <a:r>
              <a:rPr lang="ru-RU" sz="1600" dirty="0" err="1" smtClean="0"/>
              <a:t>зростання</a:t>
            </a:r>
            <a:r>
              <a:rPr lang="ru-RU" sz="1600" dirty="0" smtClean="0"/>
              <a:t> в грошовому </a:t>
            </a:r>
            <a:r>
              <a:rPr lang="ru-RU" sz="1600" dirty="0" err="1" smtClean="0"/>
              <a:t>вираженні</a:t>
            </a:r>
            <a:r>
              <a:rPr lang="ru-RU" sz="1600" dirty="0" smtClean="0"/>
              <a:t> на </a:t>
            </a:r>
            <a:r>
              <a:rPr lang="ru-RU" sz="1600" dirty="0" err="1" smtClean="0"/>
              <a:t>рівні</a:t>
            </a:r>
            <a:r>
              <a:rPr lang="ru-RU" sz="1600" dirty="0" smtClean="0"/>
              <a:t> </a:t>
            </a:r>
            <a:r>
              <a:rPr lang="ru-RU" sz="1600" dirty="0" err="1" smtClean="0"/>
              <a:t>менше</a:t>
            </a:r>
            <a:r>
              <a:rPr lang="ru-RU" sz="1600" dirty="0" smtClean="0"/>
              <a:t> 20% на </a:t>
            </a:r>
            <a:r>
              <a:rPr lang="ru-RU" sz="1600" dirty="0" err="1" smtClean="0"/>
              <a:t>рік</a:t>
            </a:r>
            <a:r>
              <a:rPr lang="ru-RU" sz="1600" dirty="0" smtClean="0"/>
              <a:t>. </a:t>
            </a:r>
            <a:r>
              <a:rPr lang="ru-RU" sz="1600" dirty="0" err="1" smtClean="0"/>
              <a:t>Якщо</a:t>
            </a:r>
            <a:r>
              <a:rPr lang="ru-RU" sz="1600" dirty="0" smtClean="0"/>
              <a:t> в 2002-2003 </a:t>
            </a:r>
            <a:r>
              <a:rPr lang="ru-RU" sz="1600" dirty="0" err="1" smtClean="0"/>
              <a:t>рр</a:t>
            </a:r>
            <a:r>
              <a:rPr lang="ru-RU" sz="1600" dirty="0" smtClean="0"/>
              <a:t>. </a:t>
            </a:r>
            <a:r>
              <a:rPr lang="ru-RU" sz="1600" dirty="0" err="1" smtClean="0"/>
              <a:t>вважалося</a:t>
            </a:r>
            <a:r>
              <a:rPr lang="ru-RU" sz="1600" dirty="0" smtClean="0"/>
              <a:t> великим </a:t>
            </a:r>
            <a:r>
              <a:rPr lang="ru-RU" sz="1600" dirty="0" err="1" smtClean="0"/>
              <a:t>досягненням</a:t>
            </a:r>
            <a:r>
              <a:rPr lang="ru-RU" sz="1600" dirty="0" smtClean="0"/>
              <a:t> </a:t>
            </a:r>
            <a:r>
              <a:rPr lang="ru-RU" sz="1600" dirty="0" err="1" smtClean="0"/>
              <a:t>приблизитися</a:t>
            </a:r>
            <a:r>
              <a:rPr lang="ru-RU" sz="1600" dirty="0" smtClean="0"/>
              <a:t> до </a:t>
            </a:r>
            <a:r>
              <a:rPr lang="ru-RU" sz="1600" dirty="0" err="1" smtClean="0"/>
              <a:t>обсягу</a:t>
            </a:r>
            <a:r>
              <a:rPr lang="ru-RU" sz="1600" dirty="0" smtClean="0"/>
              <a:t> ринку в </a:t>
            </a:r>
            <a:r>
              <a:rPr lang="ru-RU" sz="1600" dirty="0" err="1" smtClean="0"/>
              <a:t>розмірі</a:t>
            </a:r>
            <a:r>
              <a:rPr lang="ru-RU" sz="1600" dirty="0" smtClean="0"/>
              <a:t> 1 </a:t>
            </a:r>
            <a:r>
              <a:rPr lang="ru-RU" sz="1600" dirty="0" err="1" smtClean="0"/>
              <a:t>млрд</a:t>
            </a:r>
            <a:r>
              <a:rPr lang="ru-RU" sz="1600" dirty="0" smtClean="0"/>
              <a:t> </a:t>
            </a:r>
            <a:r>
              <a:rPr lang="en-US" sz="1600" dirty="0" smtClean="0"/>
              <a:t>USD, </a:t>
            </a:r>
            <a:r>
              <a:rPr lang="ru-RU" sz="1600" dirty="0" smtClean="0"/>
              <a:t>то в 2007 р. </a:t>
            </a:r>
            <a:r>
              <a:rPr lang="ru-RU" sz="1600" dirty="0" err="1" smtClean="0"/>
              <a:t>обсяг</a:t>
            </a:r>
            <a:r>
              <a:rPr lang="ru-RU" sz="1600" dirty="0" smtClean="0"/>
              <a:t> ринку </a:t>
            </a:r>
            <a:r>
              <a:rPr lang="ru-RU" sz="1600" dirty="0" err="1" smtClean="0"/>
              <a:t>перевищив</a:t>
            </a:r>
            <a:r>
              <a:rPr lang="ru-RU" sz="1600" dirty="0" smtClean="0"/>
              <a:t> 2 </a:t>
            </a:r>
            <a:r>
              <a:rPr lang="ru-RU" sz="1600" dirty="0" err="1" smtClean="0"/>
              <a:t>млрд</a:t>
            </a:r>
            <a:r>
              <a:rPr lang="ru-RU" sz="1600" dirty="0" smtClean="0"/>
              <a:t> </a:t>
            </a:r>
            <a:r>
              <a:rPr lang="en-US" sz="1600" dirty="0" smtClean="0"/>
              <a:t>USD.</a:t>
            </a:r>
            <a:br>
              <a:rPr lang="en-US" sz="1600" dirty="0" smtClean="0"/>
            </a:br>
            <a:r>
              <a:rPr lang="ru-RU" sz="1600" dirty="0" err="1" smtClean="0"/>
              <a:t>Українська</a:t>
            </a:r>
            <a:r>
              <a:rPr lang="ru-RU" sz="1600" dirty="0" smtClean="0"/>
              <a:t> </a:t>
            </a:r>
            <a:r>
              <a:rPr lang="ru-RU" sz="1600" dirty="0" err="1" smtClean="0"/>
              <a:t>фармацевтична</a:t>
            </a:r>
            <a:r>
              <a:rPr lang="ru-RU" sz="1600" dirty="0" smtClean="0"/>
              <a:t> </a:t>
            </a:r>
            <a:r>
              <a:rPr lang="ru-RU" sz="1600" dirty="0" err="1" smtClean="0"/>
              <a:t>промисловість</a:t>
            </a:r>
            <a:r>
              <a:rPr lang="ru-RU" sz="1600" dirty="0" smtClean="0"/>
              <a:t> </a:t>
            </a:r>
            <a:r>
              <a:rPr lang="ru-RU" sz="1600" dirty="0" err="1" smtClean="0"/>
              <a:t>виробляє</a:t>
            </a:r>
            <a:r>
              <a:rPr lang="ru-RU" sz="1600" dirty="0" smtClean="0"/>
              <a:t> </a:t>
            </a:r>
            <a:r>
              <a:rPr lang="ru-RU" sz="1600" dirty="0" err="1" smtClean="0"/>
              <a:t>близько</a:t>
            </a:r>
            <a:r>
              <a:rPr lang="ru-RU" sz="1600" dirty="0" smtClean="0"/>
              <a:t> 1400 </a:t>
            </a:r>
            <a:r>
              <a:rPr lang="ru-RU" sz="1600" dirty="0" err="1" smtClean="0"/>
              <a:t>із</a:t>
            </a:r>
            <a:r>
              <a:rPr lang="ru-RU" sz="1600" dirty="0" smtClean="0"/>
              <a:t> 3000 </a:t>
            </a:r>
            <a:r>
              <a:rPr lang="ru-RU" sz="1600" dirty="0" err="1" smtClean="0"/>
              <a:t>препаратів</a:t>
            </a:r>
            <a:r>
              <a:rPr lang="ru-RU" sz="1600" dirty="0" smtClean="0"/>
              <a:t>, </a:t>
            </a:r>
            <a:r>
              <a:rPr lang="ru-RU" sz="1600" dirty="0" err="1" smtClean="0"/>
              <a:t>що</a:t>
            </a:r>
            <a:r>
              <a:rPr lang="ru-RU" sz="1600" dirty="0" smtClean="0"/>
              <a:t> </a:t>
            </a:r>
            <a:r>
              <a:rPr lang="ru-RU" sz="1600" dirty="0" err="1" smtClean="0"/>
              <a:t>продаються</a:t>
            </a:r>
            <a:r>
              <a:rPr lang="ru-RU" sz="1600" dirty="0" smtClean="0"/>
              <a:t> в </a:t>
            </a:r>
            <a:r>
              <a:rPr lang="ru-RU" sz="1600" dirty="0" err="1" smtClean="0"/>
              <a:t>Україні</a:t>
            </a:r>
            <a:r>
              <a:rPr lang="ru-RU" sz="1600" dirty="0" smtClean="0"/>
              <a:t>. </a:t>
            </a:r>
            <a:r>
              <a:rPr lang="ru-RU" sz="1600" dirty="0" err="1" smtClean="0"/>
              <a:t>Фармацевтичні</a:t>
            </a:r>
            <a:r>
              <a:rPr lang="ru-RU" sz="1600" dirty="0" smtClean="0"/>
              <a:t> </a:t>
            </a:r>
            <a:r>
              <a:rPr lang="ru-RU" sz="1600" dirty="0" err="1" smtClean="0"/>
              <a:t>компанії</a:t>
            </a:r>
            <a:r>
              <a:rPr lang="ru-RU" sz="1600" dirty="0" smtClean="0"/>
              <a:t> </a:t>
            </a:r>
            <a:r>
              <a:rPr lang="ru-RU" sz="1600" dirty="0" err="1" smtClean="0"/>
              <a:t>України</a:t>
            </a:r>
            <a:r>
              <a:rPr lang="ru-RU" sz="1600" dirty="0" smtClean="0"/>
              <a:t> </a:t>
            </a:r>
            <a:r>
              <a:rPr lang="ru-RU" sz="1600" dirty="0" err="1" smtClean="0"/>
              <a:t>виробляють</a:t>
            </a:r>
            <a:r>
              <a:rPr lang="ru-RU" sz="1600" dirty="0" smtClean="0"/>
              <a:t> </a:t>
            </a:r>
            <a:r>
              <a:rPr lang="ru-RU" sz="1600" dirty="0" err="1" smtClean="0"/>
              <a:t>лікарські</a:t>
            </a:r>
            <a:r>
              <a:rPr lang="ru-RU" sz="1600" dirty="0" smtClean="0"/>
              <a:t> </a:t>
            </a:r>
            <a:r>
              <a:rPr lang="ru-RU" sz="1600" dirty="0" err="1" smtClean="0"/>
              <a:t>засоби</a:t>
            </a:r>
            <a:r>
              <a:rPr lang="ru-RU" sz="1600" dirty="0" smtClean="0"/>
              <a:t> </a:t>
            </a:r>
            <a:r>
              <a:rPr lang="ru-RU" sz="1600" dirty="0" err="1" smtClean="0"/>
              <a:t>майже</a:t>
            </a:r>
            <a:r>
              <a:rPr lang="ru-RU" sz="1600" dirty="0" smtClean="0"/>
              <a:t> в </a:t>
            </a:r>
            <a:r>
              <a:rPr lang="ru-RU" sz="1600" dirty="0" err="1" smtClean="0"/>
              <a:t>усіх</a:t>
            </a:r>
            <a:r>
              <a:rPr lang="ru-RU" sz="1600" dirty="0" smtClean="0"/>
              <a:t> формах (</a:t>
            </a:r>
            <a:r>
              <a:rPr lang="ru-RU" sz="1600" dirty="0" err="1" smtClean="0"/>
              <a:t>твердих</a:t>
            </a:r>
            <a:r>
              <a:rPr lang="ru-RU" sz="1600" dirty="0" smtClean="0"/>
              <a:t>, </a:t>
            </a:r>
            <a:r>
              <a:rPr lang="ru-RU" sz="1600" dirty="0" err="1" smtClean="0"/>
              <a:t>рідких</a:t>
            </a:r>
            <a:r>
              <a:rPr lang="ru-RU" sz="1600" dirty="0" smtClean="0"/>
              <a:t>, </a:t>
            </a:r>
            <a:r>
              <a:rPr lang="ru-RU" sz="1600" dirty="0" err="1" smtClean="0"/>
              <a:t>порошкоподібних</a:t>
            </a:r>
            <a:r>
              <a:rPr lang="ru-RU" sz="1600" dirty="0" smtClean="0"/>
              <a:t> </a:t>
            </a:r>
            <a:r>
              <a:rPr lang="ru-RU" sz="1600" dirty="0" err="1" smtClean="0"/>
              <a:t>тощо</a:t>
            </a:r>
            <a:r>
              <a:rPr lang="ru-RU" sz="1600" dirty="0" smtClean="0"/>
              <a:t>). </a:t>
            </a:r>
            <a:r>
              <a:rPr lang="ru-RU" sz="1600" dirty="0" err="1" smtClean="0"/>
              <a:t>Основними</a:t>
            </a:r>
            <a:r>
              <a:rPr lang="ru-RU" sz="1600" dirty="0" smtClean="0"/>
              <a:t> </a:t>
            </a:r>
            <a:r>
              <a:rPr lang="ru-RU" sz="1600" dirty="0" err="1" smtClean="0"/>
              <a:t>групами</a:t>
            </a:r>
            <a:r>
              <a:rPr lang="ru-RU" sz="1600" dirty="0" smtClean="0"/>
              <a:t> </a:t>
            </a:r>
            <a:r>
              <a:rPr lang="ru-RU" sz="1600" dirty="0" err="1" smtClean="0"/>
              <a:t>є</a:t>
            </a:r>
            <a:r>
              <a:rPr lang="ru-RU" sz="1600" dirty="0" smtClean="0"/>
              <a:t> </a:t>
            </a:r>
            <a:r>
              <a:rPr lang="ru-RU" sz="1600" dirty="0" err="1" smtClean="0"/>
              <a:t>серцево-судинні</a:t>
            </a:r>
            <a:r>
              <a:rPr lang="ru-RU" sz="1600" dirty="0" smtClean="0"/>
              <a:t> </a:t>
            </a:r>
            <a:r>
              <a:rPr lang="ru-RU" sz="1600" dirty="0" err="1" smtClean="0"/>
              <a:t>препарати</a:t>
            </a:r>
            <a:r>
              <a:rPr lang="ru-RU" sz="1600" dirty="0" smtClean="0"/>
              <a:t>, анальгетики, </a:t>
            </a:r>
            <a:r>
              <a:rPr lang="ru-RU" sz="1600" dirty="0" err="1" smtClean="0"/>
              <a:t>вітаміни</a:t>
            </a:r>
            <a:r>
              <a:rPr lang="ru-RU" sz="1600" dirty="0" smtClean="0"/>
              <a:t>, </a:t>
            </a:r>
            <a:r>
              <a:rPr lang="ru-RU" sz="1600" dirty="0" err="1" smtClean="0"/>
              <a:t>засоби</a:t>
            </a:r>
            <a:r>
              <a:rPr lang="ru-RU" sz="1600" dirty="0" smtClean="0"/>
              <a:t> для </a:t>
            </a:r>
            <a:r>
              <a:rPr lang="ru-RU" sz="1600" dirty="0" err="1" smtClean="0"/>
              <a:t>лікування</a:t>
            </a:r>
            <a:r>
              <a:rPr lang="ru-RU" sz="1600" dirty="0" smtClean="0"/>
              <a:t> </a:t>
            </a:r>
            <a:r>
              <a:rPr lang="ru-RU" sz="1600" dirty="0" err="1" smtClean="0"/>
              <a:t>респіраторної</a:t>
            </a:r>
            <a:r>
              <a:rPr lang="ru-RU" sz="1600" dirty="0" smtClean="0"/>
              <a:t> та </a:t>
            </a:r>
            <a:r>
              <a:rPr lang="ru-RU" sz="1600" dirty="0" err="1" smtClean="0"/>
              <a:t>ендокринної</a:t>
            </a:r>
            <a:r>
              <a:rPr lang="ru-RU" sz="1600" dirty="0" smtClean="0"/>
              <a:t> систем, </a:t>
            </a:r>
            <a:r>
              <a:rPr lang="ru-RU" sz="1600" dirty="0" err="1" smtClean="0"/>
              <a:t>шлунково-кишкового</a:t>
            </a:r>
            <a:r>
              <a:rPr lang="ru-RU" sz="1600" dirty="0" smtClean="0"/>
              <a:t> тракту </a:t>
            </a:r>
            <a:r>
              <a:rPr lang="ru-RU" sz="1600" dirty="0" err="1" smtClean="0"/>
              <a:t>і</a:t>
            </a:r>
            <a:r>
              <a:rPr lang="ru-RU" sz="1600" dirty="0" smtClean="0"/>
              <a:t> </a:t>
            </a:r>
            <a:r>
              <a:rPr lang="ru-RU" sz="1600" dirty="0" err="1" smtClean="0"/>
              <a:t>антибіотики</a:t>
            </a:r>
            <a:r>
              <a:rPr lang="ru-RU" sz="1600" dirty="0" smtClean="0"/>
              <a:t>.</a:t>
            </a:r>
            <a:br>
              <a:rPr lang="ru-RU" sz="1600" dirty="0" smtClean="0"/>
            </a:br>
            <a:endParaRPr lang="ru-RU" sz="1600" dirty="0"/>
          </a:p>
        </p:txBody>
      </p:sp>
      <p:pic>
        <p:nvPicPr>
          <p:cNvPr id="15362" name="Picture 2" descr="ÐÐ°ÑÑÐ¸Ð½ÐºÐ¸ Ð¿Ð¾ Ð·Ð°Ð¿ÑÐ¾ÑÑ ÑÐ°ÑÐ¼Ð°ÑÐµÐ²Ñ Ð½Ð° Ð·Ð°Ð²Ð¾Ð´Ðµ"/>
          <p:cNvPicPr>
            <a:picLocks noChangeAspect="1" noChangeArrowheads="1"/>
          </p:cNvPicPr>
          <p:nvPr/>
        </p:nvPicPr>
        <p:blipFill>
          <a:blip r:embed="rId2" cstate="print"/>
          <a:srcRect/>
          <a:stretch>
            <a:fillRect/>
          </a:stretch>
        </p:blipFill>
        <p:spPr bwMode="auto">
          <a:xfrm rot="875669">
            <a:off x="5309232" y="1781795"/>
            <a:ext cx="3744405" cy="2928958"/>
          </a:xfrm>
          <a:prstGeom prst="rect">
            <a:avLst/>
          </a:prstGeom>
          <a:noFill/>
          <a:ln>
            <a:noFill/>
          </a:ln>
          <a:effectLst>
            <a:outerShdw blurRad="225425" dist="50800" dir="5220000" algn="ctr">
              <a:srgbClr val="000000">
                <a:alpha val="33000"/>
              </a:srgbClr>
            </a:outerShdw>
            <a:reflection blurRad="6350" stA="50000" endA="300" endPos="55000" dir="5400000" sy="-100000" algn="bl" rotWithShape="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00042"/>
            <a:ext cx="9144000" cy="3786214"/>
          </a:xfrm>
        </p:spPr>
        <p:txBody>
          <a:bodyPr>
            <a:noAutofit/>
          </a:bodyPr>
          <a:lstStyle/>
          <a:p>
            <a:pPr algn="just"/>
            <a:r>
              <a:rPr lang="ru-RU" sz="1400" dirty="0" err="1" smtClean="0"/>
              <a:t>Щорічне</a:t>
            </a:r>
            <a:r>
              <a:rPr lang="ru-RU" sz="1400" dirty="0" smtClean="0"/>
              <a:t> </a:t>
            </a:r>
            <a:r>
              <a:rPr lang="ru-RU" sz="1400" dirty="0" err="1" smtClean="0"/>
              <a:t>зростання</a:t>
            </a:r>
            <a:r>
              <a:rPr lang="ru-RU" sz="1400" dirty="0" smtClean="0"/>
              <a:t> </a:t>
            </a:r>
            <a:r>
              <a:rPr lang="ru-RU" sz="1400" dirty="0" err="1" smtClean="0"/>
              <a:t>українського</a:t>
            </a:r>
            <a:r>
              <a:rPr lang="ru-RU" sz="1400" dirty="0" smtClean="0"/>
              <a:t> </a:t>
            </a:r>
            <a:r>
              <a:rPr lang="ru-RU" sz="1400" dirty="0" err="1" smtClean="0"/>
              <a:t>фармацевтичного</a:t>
            </a:r>
            <a:r>
              <a:rPr lang="ru-RU" sz="1400" dirty="0" smtClean="0"/>
              <a:t> ринку </a:t>
            </a:r>
            <a:r>
              <a:rPr lang="ru-RU" sz="1400" dirty="0" err="1" smtClean="0"/>
              <a:t>складає</a:t>
            </a:r>
            <a:r>
              <a:rPr lang="ru-RU" sz="1400" dirty="0" smtClean="0"/>
              <a:t> </a:t>
            </a:r>
            <a:r>
              <a:rPr lang="ru-RU" sz="1400" dirty="0" err="1" smtClean="0"/>
              <a:t>близько</a:t>
            </a:r>
            <a:r>
              <a:rPr lang="ru-RU" sz="1400" dirty="0" smtClean="0"/>
              <a:t> 20% </a:t>
            </a:r>
            <a:r>
              <a:rPr lang="ru-RU" sz="1400" dirty="0" err="1" smtClean="0"/>
              <a:t>вже</a:t>
            </a:r>
            <a:r>
              <a:rPr lang="ru-RU" sz="1400" dirty="0" smtClean="0"/>
              <a:t> </a:t>
            </a:r>
            <a:r>
              <a:rPr lang="ru-RU" sz="1400" dirty="0" err="1" smtClean="0"/>
              <a:t>упродовж</a:t>
            </a:r>
            <a:r>
              <a:rPr lang="ru-RU" sz="1400" dirty="0" smtClean="0"/>
              <a:t> </a:t>
            </a:r>
            <a:r>
              <a:rPr lang="ru-RU" sz="1400" dirty="0" err="1" smtClean="0"/>
              <a:t>кількох</a:t>
            </a:r>
            <a:r>
              <a:rPr lang="ru-RU" sz="1400" dirty="0" smtClean="0"/>
              <a:t> </a:t>
            </a:r>
            <a:r>
              <a:rPr lang="ru-RU" sz="1400" dirty="0" err="1" smtClean="0"/>
              <a:t>років</a:t>
            </a:r>
            <a:r>
              <a:rPr lang="ru-RU" sz="1400" dirty="0" smtClean="0"/>
              <a:t>. </a:t>
            </a:r>
            <a:r>
              <a:rPr lang="ru-RU" sz="1400" dirty="0" err="1" smtClean="0"/>
              <a:t>Сьогодні</a:t>
            </a:r>
            <a:r>
              <a:rPr lang="ru-RU" sz="1400" dirty="0" smtClean="0"/>
              <a:t> на ринку </a:t>
            </a:r>
            <a:r>
              <a:rPr lang="ru-RU" sz="1400" dirty="0" err="1" smtClean="0"/>
              <a:t>з</a:t>
            </a:r>
            <a:r>
              <a:rPr lang="ru-RU" sz="1400" dirty="0" smtClean="0"/>
              <a:t> </a:t>
            </a:r>
            <a:r>
              <a:rPr lang="ru-RU" sz="1400" dirty="0" err="1" smtClean="0"/>
              <a:t>зареєстрованих</a:t>
            </a:r>
            <a:r>
              <a:rPr lang="ru-RU" sz="1400" dirty="0" smtClean="0"/>
              <a:t> </a:t>
            </a:r>
            <a:r>
              <a:rPr lang="ru-RU" sz="1400" dirty="0" err="1" smtClean="0"/>
              <a:t>лікарських</a:t>
            </a:r>
            <a:r>
              <a:rPr lang="ru-RU" sz="1400" dirty="0" smtClean="0"/>
              <a:t> </a:t>
            </a:r>
            <a:r>
              <a:rPr lang="ru-RU" sz="1400" dirty="0" err="1" smtClean="0"/>
              <a:t>засобів</a:t>
            </a:r>
            <a:r>
              <a:rPr lang="ru-RU" sz="1400" dirty="0" smtClean="0"/>
              <a:t> 34% – </a:t>
            </a:r>
            <a:r>
              <a:rPr lang="ru-RU" sz="1400" dirty="0" err="1" smtClean="0"/>
              <a:t>препарати</a:t>
            </a:r>
            <a:r>
              <a:rPr lang="ru-RU" sz="1400" dirty="0" smtClean="0"/>
              <a:t> </a:t>
            </a:r>
            <a:r>
              <a:rPr lang="ru-RU" sz="1400" dirty="0" err="1" smtClean="0"/>
              <a:t>українського</a:t>
            </a:r>
            <a:r>
              <a:rPr lang="ru-RU" sz="1400" dirty="0" smtClean="0"/>
              <a:t> </a:t>
            </a:r>
            <a:r>
              <a:rPr lang="ru-RU" sz="1400" dirty="0" err="1" smtClean="0"/>
              <a:t>виробництва</a:t>
            </a:r>
            <a:r>
              <a:rPr lang="ru-RU" sz="1400" dirty="0" smtClean="0"/>
              <a:t>, </a:t>
            </a:r>
            <a:r>
              <a:rPr lang="ru-RU" sz="1400" dirty="0" err="1" smtClean="0"/>
              <a:t>решта</a:t>
            </a:r>
            <a:r>
              <a:rPr lang="ru-RU" sz="1400" dirty="0" smtClean="0"/>
              <a:t> – </a:t>
            </a:r>
            <a:r>
              <a:rPr lang="ru-RU" sz="1400" dirty="0" err="1" smtClean="0"/>
              <a:t>іноземного</a:t>
            </a:r>
            <a:r>
              <a:rPr lang="ru-RU" sz="1400" dirty="0" smtClean="0"/>
              <a:t>. У </a:t>
            </a:r>
            <a:r>
              <a:rPr lang="ru-RU" sz="1400" dirty="0" err="1" smtClean="0"/>
              <a:t>фінансовому</a:t>
            </a:r>
            <a:r>
              <a:rPr lang="ru-RU" sz="1400" dirty="0" smtClean="0"/>
              <a:t> </a:t>
            </a:r>
            <a:r>
              <a:rPr lang="ru-RU" sz="1400" dirty="0" err="1" smtClean="0"/>
              <a:t>вираженні</a:t>
            </a:r>
            <a:r>
              <a:rPr lang="ru-RU" sz="1400" dirty="0" smtClean="0"/>
              <a:t> </a:t>
            </a:r>
            <a:r>
              <a:rPr lang="ru-RU" sz="1400" dirty="0" err="1" smtClean="0"/>
              <a:t>приблизно</a:t>
            </a:r>
            <a:r>
              <a:rPr lang="ru-RU" sz="1400" dirty="0" smtClean="0"/>
              <a:t> 70% ринку </a:t>
            </a:r>
            <a:r>
              <a:rPr lang="ru-RU" sz="1400" dirty="0" err="1" smtClean="0"/>
              <a:t>займають</a:t>
            </a:r>
            <a:r>
              <a:rPr lang="ru-RU" sz="1400" dirty="0" smtClean="0"/>
              <a:t> </a:t>
            </a:r>
            <a:r>
              <a:rPr lang="ru-RU" sz="1400" dirty="0" err="1" smtClean="0"/>
              <a:t>імпортні</a:t>
            </a:r>
            <a:r>
              <a:rPr lang="ru-RU" sz="1400" dirty="0" smtClean="0"/>
              <a:t> </a:t>
            </a:r>
            <a:r>
              <a:rPr lang="ru-RU" sz="1400" dirty="0" err="1" smtClean="0"/>
              <a:t>препарати</a:t>
            </a:r>
            <a:r>
              <a:rPr lang="ru-RU" sz="1400" dirty="0" smtClean="0"/>
              <a:t>, 30% – </a:t>
            </a:r>
            <a:r>
              <a:rPr lang="ru-RU" sz="1400" dirty="0" err="1" smtClean="0"/>
              <a:t>вітчизняні</a:t>
            </a:r>
            <a:r>
              <a:rPr lang="ru-RU" sz="1400" dirty="0" smtClean="0"/>
              <a:t>. В упаковках </a:t>
            </a:r>
            <a:r>
              <a:rPr lang="ru-RU" sz="1400" dirty="0" err="1" smtClean="0"/>
              <a:t>навпаки</a:t>
            </a:r>
            <a:r>
              <a:rPr lang="ru-RU" sz="1400" dirty="0" smtClean="0"/>
              <a:t>: </a:t>
            </a:r>
            <a:r>
              <a:rPr lang="ru-RU" sz="1400" dirty="0" err="1" smtClean="0"/>
              <a:t>українські</a:t>
            </a:r>
            <a:r>
              <a:rPr lang="ru-RU" sz="1400" dirty="0" smtClean="0"/>
              <a:t> </a:t>
            </a:r>
            <a:r>
              <a:rPr lang="ru-RU" sz="1400" dirty="0" err="1" smtClean="0"/>
              <a:t>препарати</a:t>
            </a:r>
            <a:r>
              <a:rPr lang="ru-RU" sz="1400" dirty="0" smtClean="0"/>
              <a:t> – 70%, </a:t>
            </a:r>
            <a:r>
              <a:rPr lang="ru-RU" sz="1400" dirty="0" err="1" smtClean="0"/>
              <a:t>імпортні</a:t>
            </a:r>
            <a:r>
              <a:rPr lang="ru-RU" sz="1400" dirty="0" smtClean="0"/>
              <a:t> – 30%.</a:t>
            </a:r>
            <a:br>
              <a:rPr lang="ru-RU" sz="1400" dirty="0" smtClean="0"/>
            </a:br>
            <a:r>
              <a:rPr lang="ru-RU" sz="1400" dirty="0" err="1" smtClean="0"/>
              <a:t>Експерти</a:t>
            </a:r>
            <a:r>
              <a:rPr lang="ru-RU" sz="1400" dirty="0" smtClean="0"/>
              <a:t> </a:t>
            </a:r>
            <a:r>
              <a:rPr lang="ru-RU" sz="1400" dirty="0" err="1" smtClean="0"/>
              <a:t>прогнозують</a:t>
            </a:r>
            <a:r>
              <a:rPr lang="ru-RU" sz="1400" dirty="0" smtClean="0"/>
              <a:t>, </a:t>
            </a:r>
            <a:r>
              <a:rPr lang="ru-RU" sz="1400" dirty="0" err="1" smtClean="0"/>
              <a:t>що</a:t>
            </a:r>
            <a:r>
              <a:rPr lang="ru-RU" sz="1400" dirty="0" smtClean="0"/>
              <a:t> в </a:t>
            </a:r>
            <a:r>
              <a:rPr lang="ru-RU" sz="1400" dirty="0" err="1" smtClean="0"/>
              <a:t>найближчі</a:t>
            </a:r>
            <a:r>
              <a:rPr lang="ru-RU" sz="1400" dirty="0" smtClean="0"/>
              <a:t> роки </a:t>
            </a:r>
            <a:r>
              <a:rPr lang="ru-RU" sz="1400" dirty="0" err="1" smtClean="0"/>
              <a:t>більш</a:t>
            </a:r>
            <a:r>
              <a:rPr lang="ru-RU" sz="1400" dirty="0" smtClean="0"/>
              <a:t> </a:t>
            </a:r>
            <a:r>
              <a:rPr lang="ru-RU" sz="1400" dirty="0" err="1" smtClean="0"/>
              <a:t>високими</a:t>
            </a:r>
            <a:r>
              <a:rPr lang="ru-RU" sz="1400" dirty="0" smtClean="0"/>
              <a:t> темпами буде </a:t>
            </a:r>
            <a:r>
              <a:rPr lang="ru-RU" sz="1400" dirty="0" err="1" smtClean="0"/>
              <a:t>розвиватися</a:t>
            </a:r>
            <a:r>
              <a:rPr lang="ru-RU" sz="1400" dirty="0" smtClean="0"/>
              <a:t> сегмент </a:t>
            </a:r>
            <a:r>
              <a:rPr lang="ru-RU" sz="1400" dirty="0" err="1" smtClean="0"/>
              <a:t>препаратів</a:t>
            </a:r>
            <a:r>
              <a:rPr lang="ru-RU" sz="1400" dirty="0" smtClean="0"/>
              <a:t> </a:t>
            </a:r>
            <a:r>
              <a:rPr lang="ru-RU" sz="1400" dirty="0" err="1" smtClean="0"/>
              <a:t>вартістю</a:t>
            </a:r>
            <a:r>
              <a:rPr lang="ru-RU" sz="1400" dirty="0" smtClean="0"/>
              <a:t> </a:t>
            </a:r>
            <a:r>
              <a:rPr lang="ru-RU" sz="1400" dirty="0" err="1" smtClean="0"/>
              <a:t>від</a:t>
            </a:r>
            <a:r>
              <a:rPr lang="ru-RU" sz="1400" dirty="0" smtClean="0"/>
              <a:t> 3 до 5 </a:t>
            </a:r>
            <a:r>
              <a:rPr lang="en-US" sz="1400" dirty="0" smtClean="0"/>
              <a:t>USD, </a:t>
            </a:r>
            <a:r>
              <a:rPr lang="ru-RU" sz="1400" dirty="0" smtClean="0"/>
              <a:t>а </a:t>
            </a:r>
            <a:r>
              <a:rPr lang="ru-RU" sz="1400" dirty="0" err="1" smtClean="0"/>
              <a:t>споживання</a:t>
            </a:r>
            <a:r>
              <a:rPr lang="ru-RU" sz="1400" dirty="0" smtClean="0"/>
              <a:t> </a:t>
            </a:r>
            <a:r>
              <a:rPr lang="ru-RU" sz="1400" dirty="0" err="1" smtClean="0"/>
              <a:t>препаратів</a:t>
            </a:r>
            <a:r>
              <a:rPr lang="ru-RU" sz="1400" dirty="0" smtClean="0"/>
              <a:t> </a:t>
            </a:r>
            <a:r>
              <a:rPr lang="ru-RU" sz="1400" dirty="0" err="1" smtClean="0"/>
              <a:t>вартістю</a:t>
            </a:r>
            <a:r>
              <a:rPr lang="ru-RU" sz="1400" dirty="0" smtClean="0"/>
              <a:t> до 1 </a:t>
            </a:r>
            <a:r>
              <a:rPr lang="en-US" sz="1400" dirty="0" smtClean="0"/>
              <a:t>USD </a:t>
            </a:r>
            <a:r>
              <a:rPr lang="ru-RU" sz="1400" dirty="0" err="1" smtClean="0"/>
              <a:t>помітно</a:t>
            </a:r>
            <a:r>
              <a:rPr lang="ru-RU" sz="1400" dirty="0" smtClean="0"/>
              <a:t> </a:t>
            </a:r>
            <a:r>
              <a:rPr lang="ru-RU" sz="1400" dirty="0" err="1" smtClean="0"/>
              <a:t>скоротиться</a:t>
            </a:r>
            <a:r>
              <a:rPr lang="ru-RU" sz="1400" dirty="0" smtClean="0"/>
              <a:t>. </a:t>
            </a:r>
            <a:r>
              <a:rPr lang="ru-RU" sz="1400" dirty="0" err="1" smtClean="0"/>
              <a:t>Хоча</a:t>
            </a:r>
            <a:r>
              <a:rPr lang="ru-RU" sz="1400" dirty="0" smtClean="0"/>
              <a:t> </a:t>
            </a:r>
            <a:r>
              <a:rPr lang="ru-RU" sz="1400" dirty="0" err="1" smtClean="0"/>
              <a:t>дешеві</a:t>
            </a:r>
            <a:r>
              <a:rPr lang="ru-RU" sz="1400" dirty="0" smtClean="0"/>
              <a:t> </a:t>
            </a:r>
            <a:r>
              <a:rPr lang="ru-RU" sz="1400" dirty="0" err="1" smtClean="0"/>
              <a:t>препарати</a:t>
            </a:r>
            <a:r>
              <a:rPr lang="ru-RU" sz="1400" dirty="0" smtClean="0"/>
              <a:t> </a:t>
            </a:r>
            <a:r>
              <a:rPr lang="ru-RU" sz="1400" dirty="0" err="1" smtClean="0"/>
              <a:t>також</a:t>
            </a:r>
            <a:r>
              <a:rPr lang="ru-RU" sz="1400" dirty="0" smtClean="0"/>
              <a:t> </a:t>
            </a:r>
            <a:r>
              <a:rPr lang="ru-RU" sz="1400" dirty="0" err="1" smtClean="0"/>
              <a:t>залишаться</a:t>
            </a:r>
            <a:r>
              <a:rPr lang="ru-RU" sz="1400" dirty="0" smtClean="0"/>
              <a:t> </a:t>
            </a:r>
            <a:r>
              <a:rPr lang="ru-RU" sz="1400" dirty="0" err="1" smtClean="0"/>
              <a:t>затребуваними</a:t>
            </a:r>
            <a:r>
              <a:rPr lang="ru-RU" sz="1400" dirty="0" smtClean="0"/>
              <a:t> </a:t>
            </a:r>
            <a:r>
              <a:rPr lang="ru-RU" sz="1400" dirty="0" err="1" smtClean="0"/>
              <a:t>певним</a:t>
            </a:r>
            <a:r>
              <a:rPr lang="ru-RU" sz="1400" dirty="0" smtClean="0"/>
              <a:t> </a:t>
            </a:r>
            <a:r>
              <a:rPr lang="ru-RU" sz="1400" dirty="0" err="1" smtClean="0"/>
              <a:t>прошарком</a:t>
            </a:r>
            <a:r>
              <a:rPr lang="ru-RU" sz="1400" dirty="0" smtClean="0"/>
              <a:t> </a:t>
            </a:r>
            <a:r>
              <a:rPr lang="ru-RU" sz="1400" dirty="0" err="1" smtClean="0"/>
              <a:t>населення</a:t>
            </a:r>
            <a:r>
              <a:rPr lang="ru-RU" sz="1400" dirty="0" smtClean="0"/>
              <a:t>.</a:t>
            </a:r>
            <a:br>
              <a:rPr lang="ru-RU" sz="1400" dirty="0" smtClean="0"/>
            </a:br>
            <a:r>
              <a:rPr lang="ru-RU" sz="1400" dirty="0" err="1" smtClean="0"/>
              <a:t>Крім</a:t>
            </a:r>
            <a:r>
              <a:rPr lang="ru-RU" sz="1400" dirty="0" smtClean="0"/>
              <a:t> </a:t>
            </a:r>
            <a:r>
              <a:rPr lang="ru-RU" sz="1400" dirty="0" err="1" smtClean="0"/>
              <a:t>цього</a:t>
            </a:r>
            <a:r>
              <a:rPr lang="ru-RU" sz="1400" dirty="0" smtClean="0"/>
              <a:t>, так </a:t>
            </a:r>
            <a:r>
              <a:rPr lang="ru-RU" sz="1400" dirty="0" err="1" smtClean="0"/>
              <a:t>зване</a:t>
            </a:r>
            <a:r>
              <a:rPr lang="ru-RU" sz="1400" dirty="0" smtClean="0"/>
              <a:t> </a:t>
            </a:r>
            <a:r>
              <a:rPr lang="ru-RU" sz="1400" dirty="0" err="1" smtClean="0"/>
              <a:t>госпітальне</a:t>
            </a:r>
            <a:r>
              <a:rPr lang="ru-RU" sz="1400" dirty="0" smtClean="0"/>
              <a:t> </a:t>
            </a:r>
            <a:r>
              <a:rPr lang="ru-RU" sz="1400" dirty="0" err="1" smtClean="0"/>
              <a:t>споживання</a:t>
            </a:r>
            <a:r>
              <a:rPr lang="ru-RU" sz="1400" dirty="0" smtClean="0"/>
              <a:t> </a:t>
            </a:r>
            <a:r>
              <a:rPr lang="ru-RU" sz="1400" dirty="0" err="1" smtClean="0"/>
              <a:t>медикаментів</a:t>
            </a:r>
            <a:r>
              <a:rPr lang="ru-RU" sz="1400" dirty="0" smtClean="0"/>
              <a:t> (у </a:t>
            </a:r>
            <a:r>
              <a:rPr lang="ru-RU" sz="1400" dirty="0" err="1" smtClean="0"/>
              <a:t>державних</a:t>
            </a:r>
            <a:r>
              <a:rPr lang="ru-RU" sz="1400" dirty="0" smtClean="0"/>
              <a:t> </a:t>
            </a:r>
            <a:r>
              <a:rPr lang="ru-RU" sz="1400" dirty="0" err="1" smtClean="0"/>
              <a:t>лікувальних</a:t>
            </a:r>
            <a:r>
              <a:rPr lang="ru-RU" sz="1400" dirty="0" smtClean="0"/>
              <a:t> </a:t>
            </a:r>
            <a:r>
              <a:rPr lang="ru-RU" sz="1400" dirty="0" err="1" smtClean="0"/>
              <a:t>установах</a:t>
            </a:r>
            <a:r>
              <a:rPr lang="ru-RU" sz="1400" dirty="0" smtClean="0"/>
              <a:t>) </a:t>
            </a:r>
            <a:r>
              <a:rPr lang="ru-RU" sz="1400" dirty="0" err="1" smtClean="0"/>
              <a:t>найближчим</a:t>
            </a:r>
            <a:r>
              <a:rPr lang="ru-RU" sz="1400" dirty="0" smtClean="0"/>
              <a:t> часом </a:t>
            </a:r>
            <a:r>
              <a:rPr lang="ru-RU" sz="1400" dirty="0" err="1" smtClean="0"/>
              <a:t>характеризуватиметься</a:t>
            </a:r>
            <a:r>
              <a:rPr lang="ru-RU" sz="1400" dirty="0" smtClean="0"/>
              <a:t> </a:t>
            </a:r>
            <a:r>
              <a:rPr lang="ru-RU" sz="1400" dirty="0" err="1" smtClean="0"/>
              <a:t>споживанням</a:t>
            </a:r>
            <a:r>
              <a:rPr lang="ru-RU" sz="1400" dirty="0" smtClean="0"/>
              <a:t> </a:t>
            </a:r>
            <a:r>
              <a:rPr lang="ru-RU" sz="1400" dirty="0" err="1" smtClean="0"/>
              <a:t>дешевших</a:t>
            </a:r>
            <a:r>
              <a:rPr lang="ru-RU" sz="1400" dirty="0" smtClean="0"/>
              <a:t> </a:t>
            </a:r>
            <a:r>
              <a:rPr lang="ru-RU" sz="1400" dirty="0" err="1" smtClean="0"/>
              <a:t>препаратів</a:t>
            </a:r>
            <a:r>
              <a:rPr lang="ru-RU" sz="1400" dirty="0" smtClean="0"/>
              <a:t>.</a:t>
            </a:r>
            <a:br>
              <a:rPr lang="ru-RU" sz="1400" dirty="0" smtClean="0"/>
            </a:br>
            <a:r>
              <a:rPr lang="ru-RU" sz="1400" dirty="0" err="1" smtClean="0"/>
              <a:t>Сьогодні</a:t>
            </a:r>
            <a:r>
              <a:rPr lang="ru-RU" sz="1400" dirty="0" smtClean="0"/>
              <a:t> на </a:t>
            </a:r>
            <a:r>
              <a:rPr lang="ru-RU" sz="1400" dirty="0" err="1" smtClean="0"/>
              <a:t>лікарняні</a:t>
            </a:r>
            <a:r>
              <a:rPr lang="ru-RU" sz="1400" dirty="0" smtClean="0"/>
              <a:t> </a:t>
            </a:r>
            <a:r>
              <a:rPr lang="ru-RU" sz="1400" dirty="0" err="1" smtClean="0"/>
              <a:t>закупівлі</a:t>
            </a:r>
            <a:r>
              <a:rPr lang="ru-RU" sz="1400" dirty="0" smtClean="0"/>
              <a:t> </a:t>
            </a:r>
            <a:r>
              <a:rPr lang="ru-RU" sz="1400" dirty="0" err="1" smtClean="0"/>
              <a:t>припадає</a:t>
            </a:r>
            <a:r>
              <a:rPr lang="ru-RU" sz="1400" dirty="0" smtClean="0"/>
              <a:t> </a:t>
            </a:r>
            <a:r>
              <a:rPr lang="ru-RU" sz="1400" dirty="0" err="1" smtClean="0"/>
              <a:t>близько</a:t>
            </a:r>
            <a:r>
              <a:rPr lang="ru-RU" sz="1400" dirty="0" smtClean="0"/>
              <a:t> 16% </a:t>
            </a:r>
            <a:r>
              <a:rPr lang="ru-RU" sz="1400" dirty="0" err="1" smtClean="0"/>
              <a:t>фармацевтичного</a:t>
            </a:r>
            <a:r>
              <a:rPr lang="ru-RU" sz="1400" dirty="0" smtClean="0"/>
              <a:t> ринку </a:t>
            </a:r>
            <a:r>
              <a:rPr lang="ru-RU" sz="1400" dirty="0" err="1" smtClean="0"/>
              <a:t>України</a:t>
            </a:r>
            <a:r>
              <a:rPr lang="ru-RU" sz="1400" dirty="0" smtClean="0"/>
              <a:t>, а </a:t>
            </a:r>
            <a:r>
              <a:rPr lang="ru-RU" sz="1400" dirty="0" err="1" smtClean="0"/>
              <a:t>ще</a:t>
            </a:r>
            <a:r>
              <a:rPr lang="ru-RU" sz="1400" dirty="0" smtClean="0"/>
              <a:t> 12% ринку – на </a:t>
            </a:r>
            <a:r>
              <a:rPr lang="ru-RU" sz="1400" dirty="0" err="1" smtClean="0"/>
              <a:t>прямі</a:t>
            </a:r>
            <a:r>
              <a:rPr lang="ru-RU" sz="1400" dirty="0" smtClean="0"/>
              <a:t> </a:t>
            </a:r>
            <a:r>
              <a:rPr lang="ru-RU" sz="1400" dirty="0" err="1" smtClean="0"/>
              <a:t>державні</a:t>
            </a:r>
            <a:r>
              <a:rPr lang="ru-RU" sz="1400" dirty="0" smtClean="0"/>
              <a:t> </a:t>
            </a:r>
            <a:r>
              <a:rPr lang="ru-RU" sz="1400" dirty="0" err="1" smtClean="0"/>
              <a:t>закупівлі</a:t>
            </a:r>
            <a:r>
              <a:rPr lang="ru-RU" sz="1400" dirty="0" smtClean="0"/>
              <a:t>. </a:t>
            </a:r>
            <a:r>
              <a:rPr lang="ru-RU" sz="1400" dirty="0" err="1" smtClean="0"/>
              <a:t>Решту</a:t>
            </a:r>
            <a:r>
              <a:rPr lang="ru-RU" sz="1400" dirty="0" smtClean="0"/>
              <a:t> </a:t>
            </a:r>
            <a:r>
              <a:rPr lang="ru-RU" sz="1400" dirty="0" err="1" smtClean="0"/>
              <a:t>займає</a:t>
            </a:r>
            <a:r>
              <a:rPr lang="ru-RU" sz="1400" dirty="0" smtClean="0"/>
              <a:t> </a:t>
            </a:r>
            <a:r>
              <a:rPr lang="ru-RU" sz="1400" dirty="0" err="1" smtClean="0"/>
              <a:t>аптечний</a:t>
            </a:r>
            <a:r>
              <a:rPr lang="ru-RU" sz="1400" dirty="0" smtClean="0"/>
              <a:t> </a:t>
            </a:r>
            <a:r>
              <a:rPr lang="ru-RU" sz="1400" dirty="0" err="1" smtClean="0"/>
              <a:t>роздріб</a:t>
            </a:r>
            <a:r>
              <a:rPr lang="ru-RU" sz="1400" dirty="0" smtClean="0"/>
              <a:t>. Тут, за </a:t>
            </a:r>
            <a:r>
              <a:rPr lang="ru-RU" sz="1400" dirty="0" err="1" smtClean="0"/>
              <a:t>даними</a:t>
            </a:r>
            <a:r>
              <a:rPr lang="ru-RU" sz="1400" dirty="0" smtClean="0"/>
              <a:t> </a:t>
            </a:r>
            <a:r>
              <a:rPr lang="ru-RU" sz="1400" dirty="0" err="1" smtClean="0"/>
              <a:t>досліджень</a:t>
            </a:r>
            <a:r>
              <a:rPr lang="ru-RU" sz="1400" dirty="0" smtClean="0"/>
              <a:t>, 55% </a:t>
            </a:r>
            <a:r>
              <a:rPr lang="ru-RU" sz="1400" dirty="0" err="1" smtClean="0"/>
              <a:t>проданих</a:t>
            </a:r>
            <a:r>
              <a:rPr lang="ru-RU" sz="1400" dirty="0" smtClean="0"/>
              <a:t> </a:t>
            </a:r>
            <a:r>
              <a:rPr lang="ru-RU" sz="1400" dirty="0" err="1" smtClean="0"/>
              <a:t>медикаментів</a:t>
            </a:r>
            <a:r>
              <a:rPr lang="ru-RU" sz="1400" dirty="0" smtClean="0"/>
              <a:t> </a:t>
            </a:r>
            <a:r>
              <a:rPr lang="ru-RU" sz="1400" dirty="0" err="1" smtClean="0"/>
              <a:t>є</a:t>
            </a:r>
            <a:r>
              <a:rPr lang="ru-RU" sz="1400" dirty="0" smtClean="0"/>
              <a:t> </a:t>
            </a:r>
            <a:r>
              <a:rPr lang="ru-RU" sz="1400" dirty="0" err="1" smtClean="0"/>
              <a:t>рецептурними</a:t>
            </a:r>
            <a:r>
              <a:rPr lang="ru-RU" sz="1400" dirty="0" smtClean="0"/>
              <a:t> препаратами, а </a:t>
            </a:r>
            <a:r>
              <a:rPr lang="ru-RU" sz="1400" dirty="0" err="1" smtClean="0"/>
              <a:t>решта</a:t>
            </a:r>
            <a:r>
              <a:rPr lang="ru-RU" sz="1400" dirty="0" smtClean="0"/>
              <a:t> 45% – </a:t>
            </a:r>
            <a:r>
              <a:rPr lang="ru-RU" sz="1400" dirty="0" err="1" smtClean="0"/>
              <a:t>безрецептурними</a:t>
            </a:r>
            <a:r>
              <a:rPr lang="ru-RU" sz="1400" dirty="0" smtClean="0"/>
              <a:t>.</a:t>
            </a:r>
            <a:br>
              <a:rPr lang="ru-RU" sz="1400" dirty="0" smtClean="0"/>
            </a:br>
            <a:r>
              <a:rPr lang="ru-RU" sz="1400" dirty="0" smtClean="0"/>
              <a:t>Зараз </a:t>
            </a:r>
            <a:r>
              <a:rPr lang="ru-RU" sz="1400" dirty="0" err="1" smtClean="0"/>
              <a:t>близько</a:t>
            </a:r>
            <a:r>
              <a:rPr lang="ru-RU" sz="1400" dirty="0" smtClean="0"/>
              <a:t> </a:t>
            </a:r>
            <a:r>
              <a:rPr lang="ru-RU" sz="1400" dirty="0" err="1" smtClean="0"/>
              <a:t>чверті</a:t>
            </a:r>
            <a:r>
              <a:rPr lang="ru-RU" sz="1400" dirty="0" smtClean="0"/>
              <a:t> </a:t>
            </a:r>
            <a:r>
              <a:rPr lang="ru-RU" sz="1400" dirty="0" err="1" smtClean="0"/>
              <a:t>споживаних</a:t>
            </a:r>
            <a:r>
              <a:rPr lang="ru-RU" sz="1400" dirty="0" smtClean="0"/>
              <a:t> в </a:t>
            </a:r>
            <a:r>
              <a:rPr lang="ru-RU" sz="1400" dirty="0" err="1" smtClean="0"/>
              <a:t>Україні</a:t>
            </a:r>
            <a:r>
              <a:rPr lang="ru-RU" sz="1400" dirty="0" smtClean="0"/>
              <a:t> </a:t>
            </a:r>
            <a:r>
              <a:rPr lang="ru-RU" sz="1400" dirty="0" err="1" smtClean="0"/>
              <a:t>препаратів</a:t>
            </a:r>
            <a:r>
              <a:rPr lang="ru-RU" sz="1400" dirty="0" smtClean="0"/>
              <a:t> </a:t>
            </a:r>
            <a:r>
              <a:rPr lang="ru-RU" sz="1400" dirty="0" err="1" smtClean="0"/>
              <a:t>виготовляється</a:t>
            </a:r>
            <a:r>
              <a:rPr lang="ru-RU" sz="1400" dirty="0" smtClean="0"/>
              <a:t> </a:t>
            </a:r>
            <a:r>
              <a:rPr lang="ru-RU" sz="1400" dirty="0" err="1" smtClean="0"/>
              <a:t>вітчизняними</a:t>
            </a:r>
            <a:r>
              <a:rPr lang="ru-RU" sz="1400" dirty="0" smtClean="0"/>
              <a:t> </a:t>
            </a:r>
            <a:r>
              <a:rPr lang="ru-RU" sz="1400" dirty="0" err="1" smtClean="0"/>
              <a:t>виробниками</a:t>
            </a:r>
            <a:r>
              <a:rPr lang="ru-RU" sz="1400" dirty="0" smtClean="0"/>
              <a:t>, а </a:t>
            </a:r>
            <a:r>
              <a:rPr lang="ru-RU" sz="1400" dirty="0" err="1" smtClean="0"/>
              <a:t>решта</a:t>
            </a:r>
            <a:r>
              <a:rPr lang="ru-RU" sz="1400" dirty="0" smtClean="0"/>
              <a:t> – </a:t>
            </a:r>
            <a:r>
              <a:rPr lang="ru-RU" sz="1400" dirty="0" err="1" smtClean="0"/>
              <a:t>імпортується</a:t>
            </a:r>
            <a:r>
              <a:rPr lang="ru-RU" sz="1400" dirty="0" smtClean="0"/>
              <a:t>.</a:t>
            </a:r>
            <a:r>
              <a:rPr lang="ru-RU" sz="1200" dirty="0" smtClean="0"/>
              <a:t/>
            </a:r>
            <a:br>
              <a:rPr lang="ru-RU" sz="1200" dirty="0" smtClean="0"/>
            </a:br>
            <a:endParaRPr lang="ru-RU" sz="1200" dirty="0"/>
          </a:p>
        </p:txBody>
      </p:sp>
      <p:pic>
        <p:nvPicPr>
          <p:cNvPr id="17410" name="Picture 2" descr="http://www.ukrexport.gov.ua/i/imgsupload/image/3217_1.gif"/>
          <p:cNvPicPr>
            <a:picLocks noChangeAspect="1" noChangeArrowheads="1"/>
          </p:cNvPicPr>
          <p:nvPr/>
        </p:nvPicPr>
        <p:blipFill>
          <a:blip r:embed="rId2" cstate="print"/>
          <a:srcRect/>
          <a:stretch>
            <a:fillRect/>
          </a:stretch>
        </p:blipFill>
        <p:spPr bwMode="auto">
          <a:xfrm>
            <a:off x="2285984" y="3857628"/>
            <a:ext cx="4714908" cy="283667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143248"/>
            <a:ext cx="8229600" cy="1069848"/>
          </a:xfrm>
        </p:spPr>
        <p:txBody>
          <a:bodyPr>
            <a:noAutofit/>
          </a:bodyPr>
          <a:lstStyle/>
          <a:p>
            <a:r>
              <a:rPr lang="ru-RU" sz="1400" dirty="0" err="1" smtClean="0"/>
              <a:t>Поточна</a:t>
            </a:r>
            <a:r>
              <a:rPr lang="ru-RU" sz="1400" dirty="0" smtClean="0"/>
              <a:t> </a:t>
            </a:r>
            <a:r>
              <a:rPr lang="ru-RU" sz="1400" dirty="0" err="1" smtClean="0"/>
              <a:t>ситуація</a:t>
            </a:r>
            <a:r>
              <a:rPr lang="ru-RU" sz="1400" dirty="0" smtClean="0"/>
              <a:t> на </a:t>
            </a:r>
            <a:r>
              <a:rPr lang="ru-RU" sz="1400" dirty="0" err="1" smtClean="0"/>
              <a:t>фармацевтичному</a:t>
            </a:r>
            <a:r>
              <a:rPr lang="ru-RU" sz="1400" dirty="0" smtClean="0"/>
              <a:t> ринку </a:t>
            </a:r>
            <a:r>
              <a:rPr lang="ru-RU" sz="1400" dirty="0" err="1" smtClean="0"/>
              <a:t>України</a:t>
            </a:r>
            <a:r>
              <a:rPr lang="ru-RU" sz="1400" dirty="0" smtClean="0"/>
              <a:t> </a:t>
            </a:r>
            <a:r>
              <a:rPr lang="ru-RU" sz="1400" dirty="0" err="1" smtClean="0"/>
              <a:t>може</a:t>
            </a:r>
            <a:r>
              <a:rPr lang="ru-RU" sz="1400" dirty="0" smtClean="0"/>
              <a:t> бути </a:t>
            </a:r>
            <a:r>
              <a:rPr lang="ru-RU" sz="1400" dirty="0" err="1" smtClean="0"/>
              <a:t>могутнім</a:t>
            </a:r>
            <a:r>
              <a:rPr lang="ru-RU" sz="1400" dirty="0" smtClean="0"/>
              <a:t> стимулом для </a:t>
            </a:r>
            <a:r>
              <a:rPr lang="ru-RU" sz="1400" dirty="0" err="1" smtClean="0"/>
              <a:t>реструктуризації</a:t>
            </a:r>
            <a:r>
              <a:rPr lang="ru-RU" sz="1400" dirty="0" smtClean="0"/>
              <a:t> </a:t>
            </a:r>
            <a:r>
              <a:rPr lang="ru-RU" sz="1400" dirty="0" err="1" smtClean="0"/>
              <a:t>галузі</a:t>
            </a:r>
            <a:r>
              <a:rPr lang="ru-RU" sz="1400" dirty="0" smtClean="0"/>
              <a:t>, </a:t>
            </a:r>
            <a:r>
              <a:rPr lang="ru-RU" sz="1400" dirty="0" err="1" smtClean="0"/>
              <a:t>посилення</a:t>
            </a:r>
            <a:r>
              <a:rPr lang="ru-RU" sz="1400" dirty="0" smtClean="0"/>
              <a:t> </a:t>
            </a:r>
            <a:r>
              <a:rPr lang="ru-RU" sz="1400" dirty="0" err="1" smtClean="0"/>
              <a:t>конкуренції</a:t>
            </a:r>
            <a:r>
              <a:rPr lang="ru-RU" sz="1400" dirty="0" smtClean="0"/>
              <a:t> </a:t>
            </a:r>
            <a:r>
              <a:rPr lang="ru-RU" sz="1400" dirty="0" err="1" smtClean="0"/>
              <a:t>і</a:t>
            </a:r>
            <a:r>
              <a:rPr lang="ru-RU" sz="1400" dirty="0" smtClean="0"/>
              <a:t> переходу на </a:t>
            </a:r>
            <a:r>
              <a:rPr lang="ru-RU" sz="1400" dirty="0" err="1" smtClean="0"/>
              <a:t>технічні</a:t>
            </a:r>
            <a:r>
              <a:rPr lang="ru-RU" sz="1400" dirty="0" smtClean="0"/>
              <a:t> </a:t>
            </a:r>
            <a:r>
              <a:rPr lang="ru-RU" sz="1400" dirty="0" err="1" smtClean="0"/>
              <a:t>стандарти</a:t>
            </a:r>
            <a:r>
              <a:rPr lang="ru-RU" sz="1400" dirty="0" smtClean="0"/>
              <a:t> ЄС. </a:t>
            </a:r>
            <a:r>
              <a:rPr lang="ru-RU" sz="1400" dirty="0" err="1" smtClean="0"/>
              <a:t>Внаслідок</a:t>
            </a:r>
            <a:r>
              <a:rPr lang="ru-RU" sz="1400" dirty="0" smtClean="0"/>
              <a:t> </a:t>
            </a:r>
            <a:r>
              <a:rPr lang="ru-RU" sz="1400" dirty="0" err="1" smtClean="0"/>
              <a:t>цього</a:t>
            </a:r>
            <a:r>
              <a:rPr lang="ru-RU" sz="1400" dirty="0" smtClean="0"/>
              <a:t> </a:t>
            </a:r>
            <a:r>
              <a:rPr lang="ru-RU" sz="1400" dirty="0" err="1" smtClean="0"/>
              <a:t>можна</a:t>
            </a:r>
            <a:r>
              <a:rPr lang="ru-RU" sz="1400" dirty="0" smtClean="0"/>
              <a:t> </a:t>
            </a:r>
            <a:r>
              <a:rPr lang="ru-RU" sz="1400" dirty="0" err="1" smtClean="0"/>
              <a:t>очікувати</a:t>
            </a:r>
            <a:r>
              <a:rPr lang="ru-RU" sz="1400" dirty="0" smtClean="0"/>
              <a:t> </a:t>
            </a:r>
            <a:r>
              <a:rPr lang="ru-RU" sz="1400" dirty="0" err="1" smtClean="0"/>
              <a:t>деякого</a:t>
            </a:r>
            <a:r>
              <a:rPr lang="ru-RU" sz="1400" dirty="0" smtClean="0"/>
              <a:t> </a:t>
            </a:r>
            <a:r>
              <a:rPr lang="ru-RU" sz="1400" dirty="0" err="1" smtClean="0"/>
              <a:t>скорочення</a:t>
            </a:r>
            <a:r>
              <a:rPr lang="ru-RU" sz="1400" dirty="0" smtClean="0"/>
              <a:t> </a:t>
            </a:r>
            <a:r>
              <a:rPr lang="ru-RU" sz="1400" dirty="0" err="1" smtClean="0"/>
              <a:t>кількості</a:t>
            </a:r>
            <a:r>
              <a:rPr lang="ru-RU" sz="1400" dirty="0" smtClean="0"/>
              <a:t> </a:t>
            </a:r>
            <a:r>
              <a:rPr lang="ru-RU" sz="1400" dirty="0" err="1" smtClean="0"/>
              <a:t>фармацевтичних</a:t>
            </a:r>
            <a:r>
              <a:rPr lang="ru-RU" sz="1400" dirty="0" smtClean="0"/>
              <a:t> </a:t>
            </a:r>
            <a:r>
              <a:rPr lang="ru-RU" sz="1400" dirty="0" err="1" smtClean="0"/>
              <a:t>підприємств</a:t>
            </a:r>
            <a:r>
              <a:rPr lang="ru-RU" sz="1400" dirty="0" smtClean="0"/>
              <a:t> </a:t>
            </a:r>
            <a:r>
              <a:rPr lang="ru-RU" sz="1400" dirty="0" err="1" smtClean="0"/>
              <a:t>України</a:t>
            </a:r>
            <a:r>
              <a:rPr lang="ru-RU" sz="1400" dirty="0" smtClean="0"/>
              <a:t>. </a:t>
            </a:r>
            <a:r>
              <a:rPr lang="ru-RU" sz="1400" dirty="0" err="1" smtClean="0"/>
              <a:t>Ті</a:t>
            </a:r>
            <a:r>
              <a:rPr lang="ru-RU" sz="1400" dirty="0" smtClean="0"/>
              <a:t> </a:t>
            </a:r>
            <a:r>
              <a:rPr lang="ru-RU" sz="1400" dirty="0" err="1" smtClean="0"/>
              <a:t>підприємства</a:t>
            </a:r>
            <a:r>
              <a:rPr lang="ru-RU" sz="1400" dirty="0" smtClean="0"/>
              <a:t>, </a:t>
            </a:r>
            <a:r>
              <a:rPr lang="ru-RU" sz="1400" dirty="0" err="1" smtClean="0"/>
              <a:t>що</a:t>
            </a:r>
            <a:r>
              <a:rPr lang="ru-RU" sz="1400" dirty="0" smtClean="0"/>
              <a:t> </a:t>
            </a:r>
            <a:r>
              <a:rPr lang="ru-RU" sz="1400" dirty="0" err="1" smtClean="0"/>
              <a:t>успішно</a:t>
            </a:r>
            <a:r>
              <a:rPr lang="ru-RU" sz="1400" dirty="0" smtClean="0"/>
              <a:t> </a:t>
            </a:r>
            <a:r>
              <a:rPr lang="ru-RU" sz="1400" dirty="0" err="1" smtClean="0"/>
              <a:t>реструктуруються</a:t>
            </a:r>
            <a:r>
              <a:rPr lang="ru-RU" sz="1400" dirty="0" smtClean="0"/>
              <a:t> </a:t>
            </a:r>
            <a:r>
              <a:rPr lang="ru-RU" sz="1400" dirty="0" err="1" smtClean="0"/>
              <a:t>і</a:t>
            </a:r>
            <a:r>
              <a:rPr lang="ru-RU" sz="1400" dirty="0" smtClean="0"/>
              <a:t> </a:t>
            </a:r>
            <a:r>
              <a:rPr lang="ru-RU" sz="1400" dirty="0" err="1" smtClean="0"/>
              <a:t>витримають</a:t>
            </a:r>
            <a:r>
              <a:rPr lang="ru-RU" sz="1400" dirty="0" smtClean="0"/>
              <a:t> </a:t>
            </a:r>
            <a:r>
              <a:rPr lang="ru-RU" sz="1400" dirty="0" err="1" smtClean="0"/>
              <a:t>жорстку</a:t>
            </a:r>
            <a:r>
              <a:rPr lang="ru-RU" sz="1400" dirty="0" smtClean="0"/>
              <a:t> </a:t>
            </a:r>
            <a:r>
              <a:rPr lang="ru-RU" sz="1400" dirty="0" err="1" smtClean="0"/>
              <a:t>конкуренцію</a:t>
            </a:r>
            <a:r>
              <a:rPr lang="ru-RU" sz="1400" dirty="0" smtClean="0"/>
              <a:t>, </a:t>
            </a:r>
            <a:r>
              <a:rPr lang="ru-RU" sz="1400" dirty="0" err="1" smtClean="0"/>
              <a:t>зможуть</a:t>
            </a:r>
            <a:r>
              <a:rPr lang="ru-RU" sz="1400" dirty="0" smtClean="0"/>
              <a:t> </a:t>
            </a:r>
            <a:r>
              <a:rPr lang="ru-RU" sz="1400" dirty="0" err="1" smtClean="0"/>
              <a:t>конкурувати</a:t>
            </a:r>
            <a:r>
              <a:rPr lang="ru-RU" sz="1400" dirty="0" smtClean="0"/>
              <a:t> на </a:t>
            </a:r>
            <a:r>
              <a:rPr lang="ru-RU" sz="1400" dirty="0" err="1" smtClean="0"/>
              <a:t>міжнародних</a:t>
            </a:r>
            <a:r>
              <a:rPr lang="ru-RU" sz="1400" dirty="0" smtClean="0"/>
              <a:t> ринках.</a:t>
            </a:r>
            <a:br>
              <a:rPr lang="ru-RU" sz="1400" dirty="0" smtClean="0"/>
            </a:br>
            <a:r>
              <a:rPr lang="ru-RU" sz="1400" dirty="0" err="1" smtClean="0"/>
              <a:t>Формування</a:t>
            </a:r>
            <a:r>
              <a:rPr lang="ru-RU" sz="1400" dirty="0" smtClean="0"/>
              <a:t> </a:t>
            </a:r>
            <a:r>
              <a:rPr lang="ru-RU" sz="1400" dirty="0" err="1" smtClean="0"/>
              <a:t>національної</a:t>
            </a:r>
            <a:r>
              <a:rPr lang="ru-RU" sz="1400" dirty="0" smtClean="0"/>
              <a:t> </a:t>
            </a:r>
            <a:r>
              <a:rPr lang="ru-RU" sz="1400" dirty="0" err="1" smtClean="0"/>
              <a:t>системи</a:t>
            </a:r>
            <a:r>
              <a:rPr lang="ru-RU" sz="1400" dirty="0" smtClean="0"/>
              <a:t> </a:t>
            </a:r>
            <a:r>
              <a:rPr lang="ru-RU" sz="1400" dirty="0" err="1" smtClean="0"/>
              <a:t>медичного</a:t>
            </a:r>
            <a:r>
              <a:rPr lang="ru-RU" sz="1400" dirty="0" smtClean="0"/>
              <a:t> </a:t>
            </a:r>
            <a:r>
              <a:rPr lang="ru-RU" sz="1400" dirty="0" err="1" smtClean="0"/>
              <a:t>страхування</a:t>
            </a:r>
            <a:r>
              <a:rPr lang="ru-RU" sz="1400" dirty="0" smtClean="0"/>
              <a:t> </a:t>
            </a:r>
            <a:r>
              <a:rPr lang="ru-RU" sz="1400" dirty="0" err="1" smtClean="0"/>
              <a:t>також</a:t>
            </a:r>
            <a:r>
              <a:rPr lang="ru-RU" sz="1400" dirty="0" smtClean="0"/>
              <a:t> </a:t>
            </a:r>
            <a:r>
              <a:rPr lang="ru-RU" sz="1400" dirty="0" err="1" smtClean="0"/>
              <a:t>поліпшить</a:t>
            </a:r>
            <a:r>
              <a:rPr lang="ru-RU" sz="1400" dirty="0" smtClean="0"/>
              <a:t> </a:t>
            </a:r>
            <a:r>
              <a:rPr lang="ru-RU" sz="1400" dirty="0" err="1" smtClean="0"/>
              <a:t>і</a:t>
            </a:r>
            <a:r>
              <a:rPr lang="ru-RU" sz="1400" dirty="0" smtClean="0"/>
              <a:t> </a:t>
            </a:r>
            <a:r>
              <a:rPr lang="ru-RU" sz="1400" dirty="0" err="1" smtClean="0"/>
              <a:t>впорядкує</a:t>
            </a:r>
            <a:r>
              <a:rPr lang="ru-RU" sz="1400" dirty="0" smtClean="0"/>
              <a:t> </a:t>
            </a:r>
            <a:r>
              <a:rPr lang="ru-RU" sz="1400" dirty="0" err="1" smtClean="0"/>
              <a:t>існуючий</a:t>
            </a:r>
            <a:r>
              <a:rPr lang="ru-RU" sz="1400" dirty="0" smtClean="0"/>
              <a:t> </a:t>
            </a:r>
            <a:r>
              <a:rPr lang="ru-RU" sz="1400" dirty="0" err="1" smtClean="0"/>
              <a:t>ринок</a:t>
            </a:r>
            <a:r>
              <a:rPr lang="ru-RU" sz="1400" dirty="0" smtClean="0"/>
              <a:t> </a:t>
            </a:r>
            <a:r>
              <a:rPr lang="ru-RU" sz="1400" dirty="0" err="1" smtClean="0"/>
              <a:t>фармацевтичної</a:t>
            </a:r>
            <a:r>
              <a:rPr lang="ru-RU" sz="1400" dirty="0" smtClean="0"/>
              <a:t> </a:t>
            </a:r>
            <a:r>
              <a:rPr lang="ru-RU" sz="1400" dirty="0" err="1" smtClean="0"/>
              <a:t>промисловості</a:t>
            </a:r>
            <a:r>
              <a:rPr lang="ru-RU" sz="1400" dirty="0" smtClean="0"/>
              <a:t>, </a:t>
            </a:r>
            <a:r>
              <a:rPr lang="ru-RU" sz="1400" dirty="0" err="1" smtClean="0"/>
              <a:t>консолідує</a:t>
            </a:r>
            <a:r>
              <a:rPr lang="ru-RU" sz="1400" dirty="0" smtClean="0"/>
              <a:t> </a:t>
            </a:r>
            <a:r>
              <a:rPr lang="ru-RU" sz="1400" dirty="0" err="1" smtClean="0"/>
              <a:t>виробників</a:t>
            </a:r>
            <a:r>
              <a:rPr lang="ru-RU" sz="1400" dirty="0" smtClean="0"/>
              <a:t> </a:t>
            </a:r>
            <a:r>
              <a:rPr lang="ru-RU" sz="1400" dirty="0" err="1" smtClean="0"/>
              <a:t>фармацевтичної</a:t>
            </a:r>
            <a:r>
              <a:rPr lang="ru-RU" sz="1400" dirty="0" smtClean="0"/>
              <a:t> </a:t>
            </a:r>
            <a:r>
              <a:rPr lang="ru-RU" sz="1400" dirty="0" err="1" smtClean="0"/>
              <a:t>продукції</a:t>
            </a:r>
            <a:r>
              <a:rPr lang="ru-RU" sz="1400" dirty="0" smtClean="0"/>
              <a:t>, а </a:t>
            </a:r>
            <a:r>
              <a:rPr lang="ru-RU" sz="1400" dirty="0" err="1" smtClean="0"/>
              <a:t>також</a:t>
            </a:r>
            <a:r>
              <a:rPr lang="ru-RU" sz="1400" dirty="0" smtClean="0"/>
              <a:t> </a:t>
            </a:r>
            <a:r>
              <a:rPr lang="ru-RU" sz="1400" dirty="0" err="1" smtClean="0"/>
              <a:t>оптової</a:t>
            </a:r>
            <a:r>
              <a:rPr lang="ru-RU" sz="1400" dirty="0" smtClean="0"/>
              <a:t> </a:t>
            </a:r>
            <a:r>
              <a:rPr lang="ru-RU" sz="1400" dirty="0" err="1" smtClean="0"/>
              <a:t>і</a:t>
            </a:r>
            <a:r>
              <a:rPr lang="ru-RU" sz="1400" dirty="0" smtClean="0"/>
              <a:t> </a:t>
            </a:r>
            <a:r>
              <a:rPr lang="ru-RU" sz="1400" dirty="0" err="1" smtClean="0"/>
              <a:t>роздрібної</a:t>
            </a:r>
            <a:r>
              <a:rPr lang="ru-RU" sz="1400" dirty="0" smtClean="0"/>
              <a:t> ланки в </a:t>
            </a:r>
            <a:r>
              <a:rPr lang="ru-RU" sz="1400" dirty="0" err="1" smtClean="0"/>
              <a:t>середньостроковому</a:t>
            </a:r>
            <a:r>
              <a:rPr lang="ru-RU" sz="1400" dirty="0" smtClean="0"/>
              <a:t> </a:t>
            </a:r>
            <a:r>
              <a:rPr lang="ru-RU" sz="1400" dirty="0" err="1" smtClean="0"/>
              <a:t>періоді</a:t>
            </a:r>
            <a:r>
              <a:rPr lang="ru-RU" sz="1400" dirty="0" smtClean="0"/>
              <a:t>.</a:t>
            </a:r>
            <a:br>
              <a:rPr lang="ru-RU" sz="1400" dirty="0" smtClean="0"/>
            </a:br>
            <a:r>
              <a:rPr lang="ru-RU" sz="1400" dirty="0" smtClean="0"/>
              <a:t>Основною </a:t>
            </a:r>
            <a:r>
              <a:rPr lang="ru-RU" sz="1400" dirty="0" err="1" smtClean="0"/>
              <a:t>макроекономічною</a:t>
            </a:r>
            <a:r>
              <a:rPr lang="ru-RU" sz="1400" dirty="0" smtClean="0"/>
              <a:t> метою </a:t>
            </a:r>
            <a:r>
              <a:rPr lang="ru-RU" sz="1400" dirty="0" err="1" smtClean="0"/>
              <a:t>наступних</a:t>
            </a:r>
            <a:r>
              <a:rPr lang="ru-RU" sz="1400" dirty="0" smtClean="0"/>
              <a:t> </a:t>
            </a:r>
            <a:r>
              <a:rPr lang="ru-RU" sz="1400" dirty="0" err="1" smtClean="0"/>
              <a:t>років</a:t>
            </a:r>
            <a:r>
              <a:rPr lang="ru-RU" sz="1400" dirty="0" smtClean="0"/>
              <a:t>, яку </a:t>
            </a:r>
            <a:r>
              <a:rPr lang="ru-RU" sz="1400" dirty="0" err="1" smtClean="0"/>
              <a:t>українські</a:t>
            </a:r>
            <a:r>
              <a:rPr lang="ru-RU" sz="1400" dirty="0" smtClean="0"/>
              <a:t> </a:t>
            </a:r>
            <a:r>
              <a:rPr lang="ru-RU" sz="1400" dirty="0" err="1" smtClean="0"/>
              <a:t>фармацевтичні</a:t>
            </a:r>
            <a:r>
              <a:rPr lang="ru-RU" sz="1400" dirty="0" smtClean="0"/>
              <a:t> </a:t>
            </a:r>
            <a:r>
              <a:rPr lang="ru-RU" sz="1400" dirty="0" err="1" smtClean="0"/>
              <a:t>компанії</a:t>
            </a:r>
            <a:r>
              <a:rPr lang="ru-RU" sz="1400" dirty="0" smtClean="0"/>
              <a:t> </a:t>
            </a:r>
            <a:r>
              <a:rPr lang="ru-RU" sz="1400" dirty="0" err="1" smtClean="0"/>
              <a:t>ставлять</a:t>
            </a:r>
            <a:r>
              <a:rPr lang="ru-RU" sz="1400" dirty="0" smtClean="0"/>
              <a:t> перед собою, </a:t>
            </a:r>
            <a:r>
              <a:rPr lang="ru-RU" sz="1400" dirty="0" err="1" smtClean="0"/>
              <a:t>є</a:t>
            </a:r>
            <a:r>
              <a:rPr lang="ru-RU" sz="1400" dirty="0" smtClean="0"/>
              <a:t> </a:t>
            </a:r>
            <a:r>
              <a:rPr lang="ru-RU" sz="1400" dirty="0" err="1" smtClean="0"/>
              <a:t>зростання</a:t>
            </a:r>
            <a:r>
              <a:rPr lang="ru-RU" sz="1400" dirty="0" smtClean="0"/>
              <a:t> </a:t>
            </a:r>
            <a:r>
              <a:rPr lang="ru-RU" sz="1400" dirty="0" err="1" smtClean="0"/>
              <a:t>співпраці</a:t>
            </a:r>
            <a:r>
              <a:rPr lang="ru-RU" sz="1400" dirty="0" smtClean="0"/>
              <a:t> </a:t>
            </a:r>
            <a:r>
              <a:rPr lang="ru-RU" sz="1400" dirty="0" err="1" smtClean="0"/>
              <a:t>українських</a:t>
            </a:r>
            <a:r>
              <a:rPr lang="ru-RU" sz="1400" dirty="0" smtClean="0"/>
              <a:t> </a:t>
            </a:r>
            <a:r>
              <a:rPr lang="ru-RU" sz="1400" dirty="0" err="1" smtClean="0"/>
              <a:t>виробників</a:t>
            </a:r>
            <a:r>
              <a:rPr lang="ru-RU" sz="1400" dirty="0" smtClean="0"/>
              <a:t> </a:t>
            </a:r>
            <a:r>
              <a:rPr lang="ru-RU" sz="1400" dirty="0" err="1" smtClean="0"/>
              <a:t>фармацевтичної</a:t>
            </a:r>
            <a:r>
              <a:rPr lang="ru-RU" sz="1400" dirty="0" smtClean="0"/>
              <a:t> </a:t>
            </a:r>
            <a:r>
              <a:rPr lang="ru-RU" sz="1400" dirty="0" err="1" smtClean="0"/>
              <a:t>продукції</a:t>
            </a:r>
            <a:r>
              <a:rPr lang="ru-RU" sz="1400" dirty="0" smtClean="0"/>
              <a:t> </a:t>
            </a:r>
            <a:r>
              <a:rPr lang="ru-RU" sz="1400" dirty="0" err="1" smtClean="0"/>
              <a:t>з</a:t>
            </a:r>
            <a:r>
              <a:rPr lang="ru-RU" sz="1400" dirty="0" smtClean="0"/>
              <a:t> </a:t>
            </a:r>
            <a:r>
              <a:rPr lang="ru-RU" sz="1400" dirty="0" err="1" smtClean="0"/>
              <a:t>виробниками</a:t>
            </a:r>
            <a:r>
              <a:rPr lang="ru-RU" sz="1400" dirty="0" smtClean="0"/>
              <a:t> </a:t>
            </a:r>
            <a:r>
              <a:rPr lang="ru-RU" sz="1400" dirty="0" err="1" smtClean="0"/>
              <a:t>аналогічної</a:t>
            </a:r>
            <a:r>
              <a:rPr lang="ru-RU" sz="1400" dirty="0" smtClean="0"/>
              <a:t> </a:t>
            </a:r>
            <a:r>
              <a:rPr lang="ru-RU" sz="1400" dirty="0" err="1" smtClean="0"/>
              <a:t>продукції</a:t>
            </a:r>
            <a:r>
              <a:rPr lang="ru-RU" sz="1400" dirty="0" smtClean="0"/>
              <a:t> </a:t>
            </a:r>
            <a:r>
              <a:rPr lang="ru-RU" sz="1400" dirty="0" err="1" smtClean="0"/>
              <a:t>країн</a:t>
            </a:r>
            <a:r>
              <a:rPr lang="ru-RU" sz="1400" dirty="0" smtClean="0"/>
              <a:t> ЄС. </a:t>
            </a:r>
            <a:r>
              <a:rPr lang="ru-RU" sz="1400" dirty="0" err="1" smtClean="0"/>
              <a:t>Співпраця</a:t>
            </a:r>
            <a:r>
              <a:rPr lang="ru-RU" sz="1400" dirty="0" smtClean="0"/>
              <a:t> </a:t>
            </a:r>
            <a:r>
              <a:rPr lang="ru-RU" sz="1400" dirty="0" err="1" smtClean="0"/>
              <a:t>може</a:t>
            </a:r>
            <a:r>
              <a:rPr lang="ru-RU" sz="1400" dirty="0" smtClean="0"/>
              <a:t> </a:t>
            </a:r>
            <a:r>
              <a:rPr lang="ru-RU" sz="1400" dirty="0" err="1" smtClean="0"/>
              <a:t>здійснюватися</a:t>
            </a:r>
            <a:r>
              <a:rPr lang="ru-RU" sz="1400" dirty="0" smtClean="0"/>
              <a:t> у </a:t>
            </a:r>
            <a:r>
              <a:rPr lang="ru-RU" sz="1400" dirty="0" err="1" smtClean="0"/>
              <a:t>вигляді</a:t>
            </a:r>
            <a:r>
              <a:rPr lang="ru-RU" sz="1400" dirty="0" smtClean="0"/>
              <a:t> </a:t>
            </a:r>
            <a:r>
              <a:rPr lang="ru-RU" sz="1400" dirty="0" err="1" smtClean="0"/>
              <a:t>спільних</a:t>
            </a:r>
            <a:r>
              <a:rPr lang="ru-RU" sz="1400" dirty="0" smtClean="0"/>
              <a:t> </a:t>
            </a:r>
            <a:r>
              <a:rPr lang="ru-RU" sz="1400" dirty="0" err="1" smtClean="0"/>
              <a:t>підприємств</a:t>
            </a:r>
            <a:r>
              <a:rPr lang="ru-RU" sz="1400" dirty="0" smtClean="0"/>
              <a:t>, </a:t>
            </a:r>
            <a:r>
              <a:rPr lang="ru-RU" sz="1400" dirty="0" err="1" smtClean="0"/>
              <a:t>альянсів</a:t>
            </a:r>
            <a:r>
              <a:rPr lang="ru-RU" sz="1400" dirty="0" smtClean="0"/>
              <a:t>, </a:t>
            </a:r>
            <a:r>
              <a:rPr lang="ru-RU" sz="1400" dirty="0" err="1" smtClean="0"/>
              <a:t>спільного</a:t>
            </a:r>
            <a:r>
              <a:rPr lang="ru-RU" sz="1400" dirty="0" smtClean="0"/>
              <a:t> маркетингу </a:t>
            </a:r>
            <a:r>
              <a:rPr lang="ru-RU" sz="1400" dirty="0" err="1" smtClean="0"/>
              <a:t>і</a:t>
            </a:r>
            <a:r>
              <a:rPr lang="ru-RU" sz="1400" dirty="0" smtClean="0"/>
              <a:t> </a:t>
            </a:r>
            <a:r>
              <a:rPr lang="ru-RU" sz="1400" dirty="0" err="1" smtClean="0"/>
              <a:t>просування</a:t>
            </a:r>
            <a:r>
              <a:rPr lang="ru-RU" sz="1400" dirty="0" smtClean="0"/>
              <a:t> </a:t>
            </a:r>
            <a:r>
              <a:rPr lang="ru-RU" sz="1400" dirty="0" err="1" smtClean="0"/>
              <a:t>продукції</a:t>
            </a:r>
            <a:r>
              <a:rPr lang="ru-RU" sz="1400" dirty="0" smtClean="0"/>
              <a:t>, </a:t>
            </a:r>
            <a:r>
              <a:rPr lang="ru-RU" sz="1400" dirty="0" err="1" smtClean="0"/>
              <a:t>перенесення</a:t>
            </a:r>
            <a:r>
              <a:rPr lang="ru-RU" sz="1400" dirty="0" smtClean="0"/>
              <a:t> </a:t>
            </a:r>
            <a:r>
              <a:rPr lang="ru-RU" sz="1400" dirty="0" err="1" smtClean="0"/>
              <a:t>безрецептурних</a:t>
            </a:r>
            <a:r>
              <a:rPr lang="ru-RU" sz="1400" dirty="0" smtClean="0"/>
              <a:t> </a:t>
            </a:r>
            <a:r>
              <a:rPr lang="ru-RU" sz="1400" dirty="0" err="1" smtClean="0"/>
              <a:t>препаратів</a:t>
            </a:r>
            <a:r>
              <a:rPr lang="ru-RU" sz="1400" dirty="0" smtClean="0"/>
              <a:t> до </a:t>
            </a:r>
            <a:r>
              <a:rPr lang="ru-RU" sz="1400" dirty="0" err="1" smtClean="0"/>
              <a:t>України</a:t>
            </a:r>
            <a:r>
              <a:rPr lang="ru-RU" sz="1400" dirty="0" smtClean="0"/>
              <a:t>. Основною </a:t>
            </a:r>
            <a:r>
              <a:rPr lang="ru-RU" sz="1400" dirty="0" err="1" smtClean="0"/>
              <a:t>мотивацією</a:t>
            </a:r>
            <a:r>
              <a:rPr lang="ru-RU" sz="1400" dirty="0" smtClean="0"/>
              <a:t> </a:t>
            </a:r>
            <a:r>
              <a:rPr lang="ru-RU" sz="1400" dirty="0" err="1" smtClean="0"/>
              <a:t>цього</a:t>
            </a:r>
            <a:r>
              <a:rPr lang="ru-RU" sz="1400" dirty="0" smtClean="0"/>
              <a:t> </a:t>
            </a:r>
            <a:r>
              <a:rPr lang="ru-RU" sz="1400" dirty="0" err="1" smtClean="0"/>
              <a:t>перенесення</a:t>
            </a:r>
            <a:r>
              <a:rPr lang="ru-RU" sz="1400" dirty="0" smtClean="0"/>
              <a:t> буде не </a:t>
            </a:r>
            <a:r>
              <a:rPr lang="ru-RU" sz="1400" dirty="0" err="1" smtClean="0"/>
              <a:t>проникнення</a:t>
            </a:r>
            <a:r>
              <a:rPr lang="ru-RU" sz="1400" dirty="0" smtClean="0"/>
              <a:t> на </a:t>
            </a:r>
            <a:r>
              <a:rPr lang="ru-RU" sz="1400" dirty="0" err="1" smtClean="0"/>
              <a:t>ринок</a:t>
            </a:r>
            <a:r>
              <a:rPr lang="ru-RU" sz="1400" dirty="0" smtClean="0"/>
              <a:t> </a:t>
            </a:r>
            <a:r>
              <a:rPr lang="ru-RU" sz="1400" dirty="0" err="1" smtClean="0"/>
              <a:t>України</a:t>
            </a:r>
            <a:r>
              <a:rPr lang="ru-RU" sz="1400" dirty="0" smtClean="0"/>
              <a:t>, а </a:t>
            </a:r>
            <a:r>
              <a:rPr lang="ru-RU" sz="1400" dirty="0" err="1" smtClean="0"/>
              <a:t>експорт</a:t>
            </a:r>
            <a:r>
              <a:rPr lang="ru-RU" sz="1400" dirty="0" smtClean="0"/>
              <a:t> на ринки </a:t>
            </a:r>
            <a:r>
              <a:rPr lang="ru-RU" sz="1400" dirty="0" err="1" smtClean="0"/>
              <a:t>Західної</a:t>
            </a:r>
            <a:r>
              <a:rPr lang="ru-RU" sz="1400" dirty="0" smtClean="0"/>
              <a:t>, </a:t>
            </a:r>
            <a:r>
              <a:rPr lang="ru-RU" sz="1400" dirty="0" err="1" smtClean="0"/>
              <a:t>Центральної</a:t>
            </a:r>
            <a:r>
              <a:rPr lang="ru-RU" sz="1400" dirty="0" smtClean="0"/>
              <a:t> </a:t>
            </a:r>
            <a:r>
              <a:rPr lang="ru-RU" sz="1400" dirty="0" err="1" smtClean="0"/>
              <a:t>і</a:t>
            </a:r>
            <a:r>
              <a:rPr lang="ru-RU" sz="1400" dirty="0" smtClean="0"/>
              <a:t> </a:t>
            </a:r>
            <a:r>
              <a:rPr lang="ru-RU" sz="1400" dirty="0" err="1" smtClean="0"/>
              <a:t>Східної</a:t>
            </a:r>
            <a:r>
              <a:rPr lang="ru-RU" sz="1400" dirty="0" smtClean="0"/>
              <a:t> </a:t>
            </a:r>
            <a:r>
              <a:rPr lang="ru-RU" sz="1400" dirty="0" err="1" smtClean="0"/>
              <a:t>Європи</a:t>
            </a:r>
            <a:r>
              <a:rPr lang="ru-RU" sz="1400" dirty="0" smtClean="0"/>
              <a:t>.</a:t>
            </a:r>
            <a:br>
              <a:rPr lang="ru-RU" sz="1400" dirty="0" smtClean="0"/>
            </a:br>
            <a:r>
              <a:rPr lang="ru-RU" sz="1400" dirty="0" err="1" smtClean="0"/>
              <a:t>Експортна</a:t>
            </a:r>
            <a:r>
              <a:rPr lang="ru-RU" sz="1400" dirty="0" smtClean="0"/>
              <a:t> </a:t>
            </a:r>
            <a:r>
              <a:rPr lang="ru-RU" sz="1400" dirty="0" err="1" smtClean="0"/>
              <a:t>мотивація</a:t>
            </a:r>
            <a:r>
              <a:rPr lang="ru-RU" sz="1400" dirty="0" smtClean="0"/>
              <a:t> </a:t>
            </a:r>
            <a:r>
              <a:rPr lang="ru-RU" sz="1400" dirty="0" err="1" smtClean="0"/>
              <a:t>транснаціональних</a:t>
            </a:r>
            <a:r>
              <a:rPr lang="ru-RU" sz="1400" dirty="0" smtClean="0"/>
              <a:t> </a:t>
            </a:r>
            <a:r>
              <a:rPr lang="ru-RU" sz="1400" dirty="0" err="1" smtClean="0"/>
              <a:t>корпорацій</a:t>
            </a:r>
            <a:r>
              <a:rPr lang="ru-RU" sz="1400" dirty="0" smtClean="0"/>
              <a:t> при </a:t>
            </a:r>
            <a:r>
              <a:rPr lang="ru-RU" sz="1400" dirty="0" err="1" smtClean="0"/>
              <a:t>налагоджуванні</a:t>
            </a:r>
            <a:r>
              <a:rPr lang="ru-RU" sz="1400" dirty="0" smtClean="0"/>
              <a:t> </a:t>
            </a:r>
            <a:r>
              <a:rPr lang="ru-RU" sz="1400" dirty="0" err="1" smtClean="0"/>
              <a:t>виробництва</a:t>
            </a:r>
            <a:r>
              <a:rPr lang="ru-RU" sz="1400" dirty="0" smtClean="0"/>
              <a:t> на </a:t>
            </a:r>
            <a:r>
              <a:rPr lang="ru-RU" sz="1400" dirty="0" err="1" smtClean="0"/>
              <a:t>території</a:t>
            </a:r>
            <a:r>
              <a:rPr lang="ru-RU" sz="1400" dirty="0" smtClean="0"/>
              <a:t> </a:t>
            </a:r>
            <a:r>
              <a:rPr lang="ru-RU" sz="1400" dirty="0" err="1" smtClean="0"/>
              <a:t>України</a:t>
            </a:r>
            <a:r>
              <a:rPr lang="ru-RU" sz="1400" dirty="0" smtClean="0"/>
              <a:t> </a:t>
            </a:r>
            <a:r>
              <a:rPr lang="ru-RU" sz="1400" dirty="0" err="1" smtClean="0"/>
              <a:t>збереже</a:t>
            </a:r>
            <a:r>
              <a:rPr lang="ru-RU" sz="1400" dirty="0" smtClean="0"/>
              <a:t> </a:t>
            </a:r>
            <a:r>
              <a:rPr lang="ru-RU" sz="1400" dirty="0" err="1" smtClean="0"/>
              <a:t>наукову</a:t>
            </a:r>
            <a:r>
              <a:rPr lang="ru-RU" sz="1400" dirty="0" smtClean="0"/>
              <a:t> базу, яку </a:t>
            </a:r>
            <a:r>
              <a:rPr lang="ru-RU" sz="1400" dirty="0" err="1" smtClean="0"/>
              <a:t>необхідно</a:t>
            </a:r>
            <a:r>
              <a:rPr lang="ru-RU" sz="1400" dirty="0" smtClean="0"/>
              <a:t> </a:t>
            </a:r>
            <a:r>
              <a:rPr lang="ru-RU" sz="1400" dirty="0" err="1" smtClean="0"/>
              <a:t>реструктурувати</a:t>
            </a:r>
            <a:r>
              <a:rPr lang="ru-RU" sz="1400" dirty="0" smtClean="0"/>
              <a:t> </a:t>
            </a:r>
            <a:r>
              <a:rPr lang="ru-RU" sz="1400" dirty="0" err="1" smtClean="0"/>
              <a:t>відповідно</a:t>
            </a:r>
            <a:r>
              <a:rPr lang="ru-RU" sz="1400" dirty="0" smtClean="0"/>
              <a:t> до </a:t>
            </a:r>
            <a:r>
              <a:rPr lang="ru-RU" sz="1400" dirty="0" err="1" smtClean="0"/>
              <a:t>нових</a:t>
            </a:r>
            <a:r>
              <a:rPr lang="ru-RU" sz="1400" dirty="0" smtClean="0"/>
              <a:t> </a:t>
            </a:r>
            <a:r>
              <a:rPr lang="ru-RU" sz="1400" dirty="0" err="1" smtClean="0"/>
              <a:t>тенденцій</a:t>
            </a:r>
            <a:r>
              <a:rPr lang="ru-RU" sz="1400" dirty="0" smtClean="0"/>
              <a:t> ринку.</a:t>
            </a:r>
            <a:br>
              <a:rPr lang="ru-RU" sz="1400" dirty="0" smtClean="0"/>
            </a:br>
            <a:r>
              <a:rPr lang="ru-RU" sz="1400" dirty="0" err="1" smtClean="0"/>
              <a:t>Збереження</a:t>
            </a:r>
            <a:r>
              <a:rPr lang="ru-RU" sz="1400" dirty="0" smtClean="0"/>
              <a:t> </a:t>
            </a:r>
            <a:r>
              <a:rPr lang="ru-RU" sz="1400" dirty="0" err="1" smtClean="0"/>
              <a:t>наукової</a:t>
            </a:r>
            <a:r>
              <a:rPr lang="ru-RU" sz="1400" dirty="0" smtClean="0"/>
              <a:t> </a:t>
            </a:r>
            <a:r>
              <a:rPr lang="ru-RU" sz="1400" dirty="0" err="1" smtClean="0"/>
              <a:t>бази</a:t>
            </a:r>
            <a:r>
              <a:rPr lang="ru-RU" sz="1400" dirty="0" smtClean="0"/>
              <a:t>, </a:t>
            </a:r>
            <a:r>
              <a:rPr lang="ru-RU" sz="1400" dirty="0" err="1" smtClean="0"/>
              <a:t>створення</a:t>
            </a:r>
            <a:r>
              <a:rPr lang="ru-RU" sz="1400" dirty="0" smtClean="0"/>
              <a:t> </a:t>
            </a:r>
            <a:r>
              <a:rPr lang="ru-RU" sz="1400" dirty="0" err="1" smtClean="0"/>
              <a:t>розвинутих</a:t>
            </a:r>
            <a:r>
              <a:rPr lang="ru-RU" sz="1400" dirty="0" smtClean="0"/>
              <a:t> </a:t>
            </a:r>
            <a:r>
              <a:rPr lang="ru-RU" sz="1400" dirty="0" err="1" smtClean="0"/>
              <a:t>і</a:t>
            </a:r>
            <a:r>
              <a:rPr lang="ru-RU" sz="1400" dirty="0" smtClean="0"/>
              <a:t> </a:t>
            </a:r>
            <a:r>
              <a:rPr lang="ru-RU" sz="1400" dirty="0" err="1" smtClean="0"/>
              <a:t>спеціалізованих</a:t>
            </a:r>
            <a:r>
              <a:rPr lang="ru-RU" sz="1400" dirty="0" smtClean="0"/>
              <a:t> </a:t>
            </a:r>
            <a:r>
              <a:rPr lang="ru-RU" sz="1400" dirty="0" err="1" smtClean="0"/>
              <a:t>детермінантів</a:t>
            </a:r>
            <a:r>
              <a:rPr lang="ru-RU" sz="1400" dirty="0" smtClean="0"/>
              <a:t> </a:t>
            </a:r>
            <a:r>
              <a:rPr lang="ru-RU" sz="1400" dirty="0" err="1" smtClean="0"/>
              <a:t>конкурентної</a:t>
            </a:r>
            <a:r>
              <a:rPr lang="ru-RU" sz="1400" dirty="0" smtClean="0"/>
              <a:t> </a:t>
            </a:r>
            <a:r>
              <a:rPr lang="ru-RU" sz="1400" dirty="0" err="1" smtClean="0"/>
              <a:t>переваги</a:t>
            </a:r>
            <a:r>
              <a:rPr lang="ru-RU" sz="1400" dirty="0" smtClean="0"/>
              <a:t> </a:t>
            </a:r>
            <a:r>
              <a:rPr lang="ru-RU" sz="1400" dirty="0" err="1" smtClean="0"/>
              <a:t>держави</a:t>
            </a:r>
            <a:r>
              <a:rPr lang="ru-RU" sz="1400" dirty="0" smtClean="0"/>
              <a:t>, а </a:t>
            </a:r>
            <a:r>
              <a:rPr lang="ru-RU" sz="1400" dirty="0" err="1" smtClean="0"/>
              <a:t>також</a:t>
            </a:r>
            <a:r>
              <a:rPr lang="ru-RU" sz="1400" dirty="0" smtClean="0"/>
              <a:t> </a:t>
            </a:r>
            <a:r>
              <a:rPr lang="ru-RU" sz="1400" dirty="0" err="1" smtClean="0"/>
              <a:t>залучення</a:t>
            </a:r>
            <a:r>
              <a:rPr lang="ru-RU" sz="1400" dirty="0" smtClean="0"/>
              <a:t> </a:t>
            </a:r>
            <a:r>
              <a:rPr lang="ru-RU" sz="1400" dirty="0" err="1" smtClean="0"/>
              <a:t>іноземних</a:t>
            </a:r>
            <a:r>
              <a:rPr lang="ru-RU" sz="1400" dirty="0" smtClean="0"/>
              <a:t> </a:t>
            </a:r>
            <a:r>
              <a:rPr lang="ru-RU" sz="1400" dirty="0" err="1" smtClean="0"/>
              <a:t>інвестицій</a:t>
            </a:r>
            <a:r>
              <a:rPr lang="ru-RU" sz="1400" dirty="0" smtClean="0"/>
              <a:t> для </a:t>
            </a:r>
            <a:r>
              <a:rPr lang="ru-RU" sz="1400" dirty="0" err="1" smtClean="0"/>
              <a:t>розвитку</a:t>
            </a:r>
            <a:r>
              <a:rPr lang="ru-RU" sz="1400" dirty="0" smtClean="0"/>
              <a:t> </a:t>
            </a:r>
            <a:r>
              <a:rPr lang="ru-RU" sz="1400" dirty="0" err="1" smtClean="0"/>
              <a:t>фармацевтичної</a:t>
            </a:r>
            <a:r>
              <a:rPr lang="ru-RU" sz="1400" dirty="0" smtClean="0"/>
              <a:t> </a:t>
            </a:r>
            <a:r>
              <a:rPr lang="ru-RU" sz="1400" dirty="0" err="1" smtClean="0"/>
              <a:t>галузі</a:t>
            </a:r>
            <a:r>
              <a:rPr lang="ru-RU" sz="1400" dirty="0" smtClean="0"/>
              <a:t> – все </a:t>
            </a:r>
            <a:r>
              <a:rPr lang="ru-RU" sz="1400" dirty="0" err="1" smtClean="0"/>
              <a:t>це</a:t>
            </a:r>
            <a:r>
              <a:rPr lang="ru-RU" sz="1400" dirty="0" smtClean="0"/>
              <a:t> </a:t>
            </a:r>
            <a:r>
              <a:rPr lang="ru-RU" sz="1400" dirty="0" err="1" smtClean="0"/>
              <a:t>створює</a:t>
            </a:r>
            <a:r>
              <a:rPr lang="ru-RU" sz="1400" dirty="0" smtClean="0"/>
              <a:t> </a:t>
            </a:r>
            <a:r>
              <a:rPr lang="ru-RU" sz="1400" dirty="0" err="1" smtClean="0"/>
              <a:t>довгострокову</a:t>
            </a:r>
            <a:r>
              <a:rPr lang="ru-RU" sz="1400" dirty="0" smtClean="0"/>
              <a:t> основу для </a:t>
            </a:r>
            <a:r>
              <a:rPr lang="ru-RU" sz="1400" dirty="0" err="1" smtClean="0"/>
              <a:t>конкурентної</a:t>
            </a:r>
            <a:r>
              <a:rPr lang="ru-RU" sz="1400" dirty="0" smtClean="0"/>
              <a:t> </a:t>
            </a:r>
            <a:r>
              <a:rPr lang="ru-RU" sz="1400" dirty="0" err="1" smtClean="0"/>
              <a:t>переваги</a:t>
            </a:r>
            <a:r>
              <a:rPr lang="ru-RU" sz="1400" dirty="0" smtClean="0"/>
              <a:t> </a:t>
            </a:r>
            <a:r>
              <a:rPr lang="ru-RU" sz="1400" dirty="0" err="1" smtClean="0"/>
              <a:t>і</a:t>
            </a:r>
            <a:r>
              <a:rPr lang="ru-RU" sz="1400" dirty="0" smtClean="0"/>
              <a:t> </a:t>
            </a:r>
            <a:r>
              <a:rPr lang="ru-RU" sz="1400" dirty="0" err="1" smtClean="0"/>
              <a:t>сприяє</a:t>
            </a:r>
            <a:r>
              <a:rPr lang="ru-RU" sz="1400" dirty="0" smtClean="0"/>
              <a:t> </a:t>
            </a:r>
            <a:r>
              <a:rPr lang="ru-RU" sz="1400" dirty="0" err="1" smtClean="0"/>
              <a:t>переорієнтації</a:t>
            </a:r>
            <a:r>
              <a:rPr lang="ru-RU" sz="1400" dirty="0" smtClean="0"/>
              <a:t> </a:t>
            </a:r>
            <a:r>
              <a:rPr lang="ru-RU" sz="1400" dirty="0" err="1" smtClean="0"/>
              <a:t>експорту</a:t>
            </a:r>
            <a:r>
              <a:rPr lang="ru-RU" sz="1400" dirty="0" smtClean="0"/>
              <a:t> </a:t>
            </a:r>
            <a:r>
              <a:rPr lang="ru-RU" sz="1400" dirty="0" err="1" smtClean="0"/>
              <a:t>українських</a:t>
            </a:r>
            <a:r>
              <a:rPr lang="ru-RU" sz="1400" dirty="0" smtClean="0"/>
              <a:t> </a:t>
            </a:r>
            <a:r>
              <a:rPr lang="ru-RU" sz="1400" dirty="0" err="1" smtClean="0"/>
              <a:t>виробників</a:t>
            </a:r>
            <a:r>
              <a:rPr lang="ru-RU" sz="1400" dirty="0" smtClean="0"/>
              <a:t> </a:t>
            </a:r>
            <a:r>
              <a:rPr lang="ru-RU" sz="1400" dirty="0" err="1" smtClean="0"/>
              <a:t>з</a:t>
            </a:r>
            <a:r>
              <a:rPr lang="ru-RU" sz="1400" dirty="0" smtClean="0"/>
              <a:t> </a:t>
            </a:r>
            <a:r>
              <a:rPr lang="ru-RU" sz="1400" dirty="0" err="1" smtClean="0"/>
              <a:t>ринків</a:t>
            </a:r>
            <a:r>
              <a:rPr lang="ru-RU" sz="1400" dirty="0" smtClean="0"/>
              <a:t> </a:t>
            </a:r>
            <a:r>
              <a:rPr lang="ru-RU" sz="1400" dirty="0" err="1" smtClean="0"/>
              <a:t>країн</a:t>
            </a:r>
            <a:r>
              <a:rPr lang="ru-RU" sz="1400" dirty="0" smtClean="0"/>
              <a:t> </a:t>
            </a:r>
            <a:r>
              <a:rPr lang="ru-RU" sz="1400" dirty="0" err="1" smtClean="0"/>
              <a:t>з</a:t>
            </a:r>
            <a:r>
              <a:rPr lang="ru-RU" sz="1400" dirty="0" smtClean="0"/>
              <a:t> </a:t>
            </a:r>
            <a:r>
              <a:rPr lang="ru-RU" sz="1400" dirty="0" err="1" smtClean="0"/>
              <a:t>перехідною</a:t>
            </a:r>
            <a:r>
              <a:rPr lang="ru-RU" sz="1400" dirty="0" smtClean="0"/>
              <a:t> </a:t>
            </a:r>
            <a:r>
              <a:rPr lang="ru-RU" sz="1400" dirty="0" err="1" smtClean="0"/>
              <a:t>економікою</a:t>
            </a:r>
            <a:r>
              <a:rPr lang="ru-RU" sz="1400" dirty="0" smtClean="0"/>
              <a:t> до </a:t>
            </a:r>
            <a:r>
              <a:rPr lang="ru-RU" sz="1400" dirty="0" err="1" smtClean="0"/>
              <a:t>країн</a:t>
            </a:r>
            <a:r>
              <a:rPr lang="ru-RU" sz="1400" dirty="0" smtClean="0"/>
              <a:t> </a:t>
            </a:r>
            <a:r>
              <a:rPr lang="ru-RU" sz="1400" dirty="0" err="1" smtClean="0"/>
              <a:t>Західної</a:t>
            </a:r>
            <a:r>
              <a:rPr lang="ru-RU" sz="1400" dirty="0" smtClean="0"/>
              <a:t>, </a:t>
            </a:r>
            <a:r>
              <a:rPr lang="ru-RU" sz="1400" dirty="0" err="1" smtClean="0"/>
              <a:t>Центральної</a:t>
            </a:r>
            <a:r>
              <a:rPr lang="ru-RU" sz="1400" dirty="0" smtClean="0"/>
              <a:t> </a:t>
            </a:r>
            <a:r>
              <a:rPr lang="ru-RU" sz="1400" dirty="0" err="1" smtClean="0"/>
              <a:t>і</a:t>
            </a:r>
            <a:r>
              <a:rPr lang="ru-RU" sz="1400" dirty="0" smtClean="0"/>
              <a:t> </a:t>
            </a:r>
            <a:r>
              <a:rPr lang="ru-RU" sz="1400" dirty="0" err="1" smtClean="0"/>
              <a:t>Східної</a:t>
            </a:r>
            <a:r>
              <a:rPr lang="ru-RU" sz="1400" dirty="0" smtClean="0"/>
              <a:t> </a:t>
            </a:r>
            <a:r>
              <a:rPr lang="ru-RU" sz="1400" dirty="0" err="1" smtClean="0"/>
              <a:t>Європи</a:t>
            </a:r>
            <a:r>
              <a:rPr lang="ru-RU" sz="1400" dirty="0" smtClean="0"/>
              <a:t>, </a:t>
            </a:r>
            <a:r>
              <a:rPr lang="ru-RU" sz="1400" dirty="0" err="1" smtClean="0"/>
              <a:t>посиленню</a:t>
            </a:r>
            <a:r>
              <a:rPr lang="ru-RU" sz="1400" dirty="0" smtClean="0"/>
              <a:t> </a:t>
            </a:r>
            <a:r>
              <a:rPr lang="ru-RU" sz="1400" dirty="0" err="1" smtClean="0"/>
              <a:t>їх</a:t>
            </a:r>
            <a:r>
              <a:rPr lang="ru-RU" sz="1400" dirty="0" smtClean="0"/>
              <a:t> </a:t>
            </a:r>
            <a:r>
              <a:rPr lang="ru-RU" sz="1400" dirty="0" err="1" smtClean="0"/>
              <a:t>конкурентоспроможності</a:t>
            </a:r>
            <a:r>
              <a:rPr lang="ru-RU" sz="1400" dirty="0" smtClean="0"/>
              <a:t>. </a:t>
            </a:r>
            <a:r>
              <a:rPr lang="ru-RU" sz="1400" dirty="0" err="1" smtClean="0"/>
              <a:t>Крім</a:t>
            </a:r>
            <a:r>
              <a:rPr lang="ru-RU" sz="1400" dirty="0" smtClean="0"/>
              <a:t> того, </a:t>
            </a:r>
            <a:r>
              <a:rPr lang="ru-RU" sz="1400" dirty="0" err="1" smtClean="0"/>
              <a:t>гармонізація</a:t>
            </a:r>
            <a:r>
              <a:rPr lang="ru-RU" sz="1400" dirty="0" smtClean="0"/>
              <a:t> </a:t>
            </a:r>
            <a:r>
              <a:rPr lang="ru-RU" sz="1400" dirty="0" err="1" smtClean="0"/>
              <a:t>основних</a:t>
            </a:r>
            <a:r>
              <a:rPr lang="ru-RU" sz="1400" dirty="0" smtClean="0"/>
              <a:t> </a:t>
            </a:r>
            <a:r>
              <a:rPr lang="ru-RU" sz="1400" dirty="0" err="1" smtClean="0"/>
              <a:t>технічних</a:t>
            </a:r>
            <a:r>
              <a:rPr lang="ru-RU" sz="1400" dirty="0" smtClean="0"/>
              <a:t> </a:t>
            </a:r>
            <a:r>
              <a:rPr lang="ru-RU" sz="1400" dirty="0" err="1" smtClean="0"/>
              <a:t>вимог</a:t>
            </a:r>
            <a:r>
              <a:rPr lang="ru-RU" sz="1400" dirty="0" smtClean="0"/>
              <a:t> </a:t>
            </a:r>
            <a:r>
              <a:rPr lang="ru-RU" sz="1400" dirty="0" err="1" smtClean="0"/>
              <a:t>з</a:t>
            </a:r>
            <a:r>
              <a:rPr lang="ru-RU" sz="1400" dirty="0" smtClean="0"/>
              <a:t> </a:t>
            </a:r>
            <a:r>
              <a:rPr lang="ru-RU" sz="1400" dirty="0" err="1" smtClean="0"/>
              <a:t>вимогами</a:t>
            </a:r>
            <a:r>
              <a:rPr lang="ru-RU" sz="1400" dirty="0" smtClean="0"/>
              <a:t> </a:t>
            </a:r>
            <a:r>
              <a:rPr lang="ru-RU" sz="1400" dirty="0" err="1" smtClean="0"/>
              <a:t>Європейського</a:t>
            </a:r>
            <a:r>
              <a:rPr lang="ru-RU" sz="1400" dirty="0" smtClean="0"/>
              <a:t> Союзу </a:t>
            </a:r>
            <a:r>
              <a:rPr lang="ru-RU" sz="1400" dirty="0" err="1" smtClean="0"/>
              <a:t>може</a:t>
            </a:r>
            <a:r>
              <a:rPr lang="ru-RU" sz="1400" dirty="0" smtClean="0"/>
              <a:t> </a:t>
            </a:r>
            <a:r>
              <a:rPr lang="ru-RU" sz="1400" dirty="0" err="1" smtClean="0"/>
              <a:t>одночасно</a:t>
            </a:r>
            <a:r>
              <a:rPr lang="ru-RU" sz="1400" dirty="0" smtClean="0"/>
              <a:t> </a:t>
            </a:r>
            <a:r>
              <a:rPr lang="ru-RU" sz="1400" dirty="0" err="1" smtClean="0"/>
              <a:t>служити</a:t>
            </a:r>
            <a:r>
              <a:rPr lang="ru-RU" sz="1400" dirty="0" smtClean="0"/>
              <a:t> заходом </a:t>
            </a:r>
            <a:r>
              <a:rPr lang="ru-RU" sz="1400" dirty="0" err="1" smtClean="0"/>
              <a:t>із</a:t>
            </a:r>
            <a:r>
              <a:rPr lang="ru-RU" sz="1400" dirty="0" smtClean="0"/>
              <a:t> </a:t>
            </a:r>
            <a:r>
              <a:rPr lang="ru-RU" sz="1400" dirty="0" err="1" smtClean="0"/>
              <a:t>захисту</a:t>
            </a:r>
            <a:r>
              <a:rPr lang="ru-RU" sz="1400" dirty="0" smtClean="0"/>
              <a:t> </a:t>
            </a:r>
            <a:r>
              <a:rPr lang="ru-RU" sz="1400" dirty="0" err="1" smtClean="0"/>
              <a:t>українського</a:t>
            </a:r>
            <a:r>
              <a:rPr lang="ru-RU" sz="1400" dirty="0" smtClean="0"/>
              <a:t> </a:t>
            </a:r>
            <a:r>
              <a:rPr lang="ru-RU" sz="1400" dirty="0" err="1" smtClean="0"/>
              <a:t>виробника</a:t>
            </a:r>
            <a:r>
              <a:rPr lang="ru-RU" sz="1400" dirty="0" smtClean="0"/>
              <a:t> </a:t>
            </a:r>
            <a:r>
              <a:rPr lang="ru-RU" sz="1400" dirty="0" err="1" smtClean="0"/>
              <a:t>фармацевтичної</a:t>
            </a:r>
            <a:r>
              <a:rPr lang="ru-RU" sz="1400" dirty="0" smtClean="0"/>
              <a:t> </a:t>
            </a:r>
            <a:r>
              <a:rPr lang="ru-RU" sz="1400" dirty="0" err="1" smtClean="0"/>
              <a:t>продукції</a:t>
            </a:r>
            <a:r>
              <a:rPr lang="ru-RU" sz="1400" dirty="0" smtClean="0"/>
              <a:t> </a:t>
            </a:r>
            <a:r>
              <a:rPr lang="ru-RU" sz="1400" dirty="0" err="1" smtClean="0"/>
              <a:t>від</a:t>
            </a:r>
            <a:r>
              <a:rPr lang="ru-RU" sz="1400" dirty="0" smtClean="0"/>
              <a:t> </a:t>
            </a:r>
            <a:r>
              <a:rPr lang="ru-RU" sz="1400" dirty="0" err="1" smtClean="0"/>
              <a:t>конкуренції</a:t>
            </a:r>
            <a:r>
              <a:rPr lang="ru-RU" sz="1400" dirty="0" smtClean="0"/>
              <a:t> </a:t>
            </a:r>
            <a:r>
              <a:rPr lang="ru-RU" sz="1400" dirty="0" err="1" smtClean="0"/>
              <a:t>з</a:t>
            </a:r>
            <a:r>
              <a:rPr lang="ru-RU" sz="1400" dirty="0" smtClean="0"/>
              <a:t> </a:t>
            </a:r>
            <a:r>
              <a:rPr lang="ru-RU" sz="1400" dirty="0" err="1" smtClean="0"/>
              <a:t>низькоякісною</a:t>
            </a:r>
            <a:r>
              <a:rPr lang="ru-RU" sz="1400" dirty="0" smtClean="0"/>
              <a:t> </a:t>
            </a:r>
            <a:r>
              <a:rPr lang="ru-RU" sz="1400" dirty="0" err="1" smtClean="0"/>
              <a:t>фармацевтичною</a:t>
            </a:r>
            <a:r>
              <a:rPr lang="ru-RU" sz="1400" dirty="0" smtClean="0"/>
              <a:t> </a:t>
            </a:r>
            <a:r>
              <a:rPr lang="ru-RU" sz="1400" dirty="0" err="1" smtClean="0"/>
              <a:t>продукцією</a:t>
            </a:r>
            <a:r>
              <a:rPr lang="ru-RU" sz="1400" dirty="0" smtClean="0"/>
              <a:t>.</a:t>
            </a:r>
            <a:br>
              <a:rPr lang="ru-RU" sz="1400" dirty="0" smtClean="0"/>
            </a:br>
            <a:endParaRPr lang="ru-RU"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214290"/>
            <a:ext cx="8229600" cy="1066800"/>
          </a:xfrm>
        </p:spPr>
        <p:txBody>
          <a:bodyPr>
            <a:normAutofit fontScale="90000"/>
          </a:bodyPr>
          <a:lstStyle/>
          <a:p>
            <a:r>
              <a:rPr lang="ru-RU" b="1" dirty="0" err="1" smtClean="0">
                <a:solidFill>
                  <a:srgbClr val="FF0000"/>
                </a:solidFill>
              </a:rPr>
              <a:t>Інструктаж</a:t>
            </a:r>
            <a:r>
              <a:rPr lang="ru-RU" b="1" dirty="0" smtClean="0">
                <a:solidFill>
                  <a:srgbClr val="FF0000"/>
                </a:solidFill>
              </a:rPr>
              <a:t> </a:t>
            </a:r>
            <a:r>
              <a:rPr lang="ru-RU" b="1" dirty="0" err="1" smtClean="0">
                <a:solidFill>
                  <a:srgbClr val="FF0000"/>
                </a:solidFill>
              </a:rPr>
              <a:t>з</a:t>
            </a:r>
            <a:r>
              <a:rPr lang="ru-RU" b="1" dirty="0" smtClean="0">
                <a:solidFill>
                  <a:srgbClr val="FF0000"/>
                </a:solidFill>
              </a:rPr>
              <a:t> </a:t>
            </a:r>
            <a:r>
              <a:rPr lang="ru-RU" b="1" dirty="0" err="1" smtClean="0">
                <a:solidFill>
                  <a:srgbClr val="FF0000"/>
                </a:solidFill>
              </a:rPr>
              <a:t>питань</a:t>
            </a:r>
            <a:r>
              <a:rPr lang="ru-RU" b="1" dirty="0" smtClean="0">
                <a:solidFill>
                  <a:srgbClr val="FF0000"/>
                </a:solidFill>
              </a:rPr>
              <a:t> </a:t>
            </a:r>
            <a:r>
              <a:rPr lang="ru-RU" b="1" dirty="0" err="1" smtClean="0">
                <a:solidFill>
                  <a:srgbClr val="FF0000"/>
                </a:solidFill>
              </a:rPr>
              <a:t>охорони</a:t>
            </a:r>
            <a:r>
              <a:rPr lang="ru-RU" b="1" dirty="0" smtClean="0">
                <a:solidFill>
                  <a:srgbClr val="FF0000"/>
                </a:solidFill>
              </a:rPr>
              <a:t> </a:t>
            </a:r>
            <a:r>
              <a:rPr lang="ru-RU" b="1" dirty="0" err="1" smtClean="0">
                <a:solidFill>
                  <a:srgbClr val="FF0000"/>
                </a:solidFill>
              </a:rPr>
              <a:t>праці</a:t>
            </a:r>
            <a:r>
              <a:rPr lang="ru-RU" b="1" dirty="0" smtClean="0">
                <a:solidFill>
                  <a:srgbClr val="FF0000"/>
                </a:solidFill>
              </a:rPr>
              <a:t>.</a:t>
            </a:r>
            <a:endParaRPr lang="ru-RU" dirty="0">
              <a:solidFill>
                <a:srgbClr val="FF0000"/>
              </a:solidFill>
            </a:endParaRPr>
          </a:p>
        </p:txBody>
      </p:sp>
      <p:sp>
        <p:nvSpPr>
          <p:cNvPr id="4" name="Содержимое 3"/>
          <p:cNvSpPr>
            <a:spLocks noGrp="1"/>
          </p:cNvSpPr>
          <p:nvPr>
            <p:ph idx="1"/>
          </p:nvPr>
        </p:nvSpPr>
        <p:spPr>
          <a:xfrm>
            <a:off x="0" y="1285860"/>
            <a:ext cx="5072066" cy="2786082"/>
          </a:xfrm>
        </p:spPr>
        <p:txBody>
          <a:bodyPr>
            <a:normAutofit/>
          </a:bodyPr>
          <a:lstStyle/>
          <a:p>
            <a:r>
              <a:rPr lang="ru-RU" sz="1400" dirty="0" err="1" smtClean="0"/>
              <a:t>Інструктажі</a:t>
            </a:r>
            <a:r>
              <a:rPr lang="ru-RU" sz="1400" dirty="0" smtClean="0"/>
              <a:t> </a:t>
            </a:r>
            <a:r>
              <a:rPr lang="ru-RU" sz="1400" dirty="0" err="1" smtClean="0"/>
              <a:t>з</a:t>
            </a:r>
            <a:r>
              <a:rPr lang="ru-RU" sz="1400" dirty="0" smtClean="0"/>
              <a:t> </a:t>
            </a:r>
            <a:r>
              <a:rPr lang="ru-RU" sz="1400" dirty="0" err="1" smtClean="0"/>
              <a:t>питань</a:t>
            </a:r>
            <a:r>
              <a:rPr lang="ru-RU" sz="1400" dirty="0" smtClean="0"/>
              <a:t> </a:t>
            </a:r>
            <a:r>
              <a:rPr lang="ru-RU" sz="1400" dirty="0" err="1" smtClean="0"/>
              <a:t>охорони</a:t>
            </a:r>
            <a:r>
              <a:rPr lang="ru-RU" sz="1400" dirty="0" smtClean="0"/>
              <a:t> </a:t>
            </a:r>
            <a:r>
              <a:rPr lang="ru-RU" sz="1400" dirty="0" err="1" smtClean="0"/>
              <a:t>праці</a:t>
            </a:r>
            <a:r>
              <a:rPr lang="ru-RU" sz="1400" dirty="0" smtClean="0"/>
              <a:t> </a:t>
            </a:r>
            <a:r>
              <a:rPr lang="ru-RU" sz="1400" dirty="0" err="1" smtClean="0"/>
              <a:t>про­водяться</a:t>
            </a:r>
            <a:r>
              <a:rPr lang="ru-RU" sz="1400" dirty="0" smtClean="0"/>
              <a:t> </a:t>
            </a:r>
            <a:r>
              <a:rPr lang="ru-RU" sz="1400" dirty="0" err="1" smtClean="0"/>
              <a:t>під</a:t>
            </a:r>
            <a:r>
              <a:rPr lang="ru-RU" sz="1400" dirty="0" smtClean="0"/>
              <a:t> час </a:t>
            </a:r>
            <a:r>
              <a:rPr lang="ru-RU" sz="1400" dirty="0" err="1" smtClean="0"/>
              <a:t>організації</a:t>
            </a:r>
            <a:r>
              <a:rPr lang="ru-RU" sz="1400" dirty="0" smtClean="0"/>
              <a:t> </a:t>
            </a:r>
            <a:r>
              <a:rPr lang="ru-RU" sz="1400" dirty="0" err="1" smtClean="0"/>
              <a:t>роботи</a:t>
            </a:r>
            <a:r>
              <a:rPr lang="ru-RU" sz="1400" dirty="0" smtClean="0"/>
              <a:t> </a:t>
            </a:r>
            <a:r>
              <a:rPr lang="ru-RU" sz="1400" dirty="0" err="1" smtClean="0"/>
              <a:t>з</a:t>
            </a:r>
            <a:r>
              <a:rPr lang="ru-RU" sz="1400" dirty="0" smtClean="0"/>
              <a:t> </a:t>
            </a:r>
            <a:r>
              <a:rPr lang="ru-RU" sz="1400" dirty="0" err="1" smtClean="0"/>
              <a:t>охорони</a:t>
            </a:r>
            <a:r>
              <a:rPr lang="ru-RU" sz="1400" dirty="0" smtClean="0"/>
              <a:t> </a:t>
            </a:r>
            <a:r>
              <a:rPr lang="ru-RU" sz="1400" dirty="0" err="1" smtClean="0"/>
              <a:t>праці</a:t>
            </a:r>
            <a:r>
              <a:rPr lang="ru-RU" sz="1400" dirty="0" smtClean="0"/>
              <a:t> як на </a:t>
            </a:r>
            <a:r>
              <a:rPr lang="ru-RU" sz="1400" dirty="0" err="1" smtClean="0"/>
              <a:t>підприємствах</a:t>
            </a:r>
            <a:r>
              <a:rPr lang="ru-RU" sz="1400" dirty="0" smtClean="0"/>
              <a:t>, так </a:t>
            </a:r>
            <a:r>
              <a:rPr lang="ru-RU" sz="1400" dirty="0" err="1" smtClean="0"/>
              <a:t>і</a:t>
            </a:r>
            <a:r>
              <a:rPr lang="ru-RU" sz="1400" dirty="0" smtClean="0"/>
              <a:t> у </a:t>
            </a:r>
            <a:r>
              <a:rPr lang="ru-RU" sz="1400" dirty="0" err="1" smtClean="0"/>
              <a:t>на­вчальних</a:t>
            </a:r>
            <a:r>
              <a:rPr lang="ru-RU" sz="1400" dirty="0" smtClean="0"/>
              <a:t> закладах. За характером </a:t>
            </a:r>
            <a:r>
              <a:rPr lang="ru-RU" sz="1400" dirty="0" err="1" smtClean="0"/>
              <a:t>і</a:t>
            </a:r>
            <a:r>
              <a:rPr lang="ru-RU" sz="1400" dirty="0" smtClean="0"/>
              <a:t> часом </a:t>
            </a:r>
            <a:r>
              <a:rPr lang="ru-RU" sz="1400" dirty="0" err="1" smtClean="0"/>
              <a:t>проведення</a:t>
            </a:r>
            <a:r>
              <a:rPr lang="ru-RU" sz="1400" dirty="0" smtClean="0"/>
              <a:t> </a:t>
            </a:r>
            <a:r>
              <a:rPr lang="ru-RU" sz="1400" dirty="0" err="1" smtClean="0"/>
              <a:t>інструктажі</a:t>
            </a:r>
            <a:r>
              <a:rPr lang="ru-RU" sz="1400" dirty="0" smtClean="0"/>
              <a:t> </a:t>
            </a:r>
            <a:r>
              <a:rPr lang="ru-RU" sz="1400" dirty="0" err="1" smtClean="0"/>
              <a:t>з</a:t>
            </a:r>
            <a:r>
              <a:rPr lang="ru-RU" sz="1400" dirty="0" smtClean="0"/>
              <a:t> </a:t>
            </a:r>
            <a:r>
              <a:rPr lang="ru-RU" sz="1400" dirty="0" err="1" smtClean="0"/>
              <a:t>питань</a:t>
            </a:r>
            <a:r>
              <a:rPr lang="ru-RU" sz="1400" dirty="0" smtClean="0"/>
              <a:t> </a:t>
            </a:r>
            <a:r>
              <a:rPr lang="ru-RU" sz="1400" dirty="0" err="1" smtClean="0"/>
              <a:t>охорони</a:t>
            </a:r>
            <a:r>
              <a:rPr lang="ru-RU" sz="1400" dirty="0" smtClean="0"/>
              <a:t> </a:t>
            </a:r>
            <a:r>
              <a:rPr lang="ru-RU" sz="1400" dirty="0" err="1" smtClean="0"/>
              <a:t>праці</a:t>
            </a:r>
            <a:r>
              <a:rPr lang="ru-RU" sz="1400" dirty="0" smtClean="0"/>
              <a:t> на </a:t>
            </a:r>
            <a:r>
              <a:rPr lang="ru-RU" sz="1400" dirty="0" err="1" smtClean="0"/>
              <a:t>підприємствах</a:t>
            </a:r>
            <a:r>
              <a:rPr lang="ru-RU" sz="1400" dirty="0" smtClean="0"/>
              <a:t> </a:t>
            </a:r>
            <a:r>
              <a:rPr lang="ru-RU" sz="1400" dirty="0" err="1" smtClean="0"/>
              <a:t>поділяються</a:t>
            </a:r>
            <a:r>
              <a:rPr lang="ru-RU" sz="1400" dirty="0" smtClean="0"/>
              <a:t> </a:t>
            </a:r>
            <a:r>
              <a:rPr lang="ru-RU" sz="1400" dirty="0" err="1" smtClean="0"/>
              <a:t>на</a:t>
            </a:r>
            <a:r>
              <a:rPr lang="ru-RU" sz="1400" dirty="0" smtClean="0"/>
              <a:t> </a:t>
            </a:r>
            <a:r>
              <a:rPr lang="ru-RU" sz="1400" dirty="0" err="1" smtClean="0"/>
              <a:t>декілька</a:t>
            </a:r>
            <a:r>
              <a:rPr lang="ru-RU" sz="1400" dirty="0" smtClean="0"/>
              <a:t> </a:t>
            </a:r>
            <a:r>
              <a:rPr lang="ru-RU" sz="1400" dirty="0" err="1" smtClean="0"/>
              <a:t>видів</a:t>
            </a:r>
            <a:r>
              <a:rPr lang="ru-RU" sz="1400" dirty="0" smtClean="0"/>
              <a:t>, а </a:t>
            </a:r>
            <a:r>
              <a:rPr lang="ru-RU" sz="1400" dirty="0" err="1" smtClean="0"/>
              <a:t>саме</a:t>
            </a:r>
            <a:r>
              <a:rPr lang="ru-RU" sz="1400" dirty="0" smtClean="0"/>
              <a:t>: на </a:t>
            </a:r>
            <a:r>
              <a:rPr lang="ru-RU" sz="1400" dirty="0" err="1" smtClean="0"/>
              <a:t>вступний</a:t>
            </a:r>
            <a:r>
              <a:rPr lang="ru-RU" sz="1400" dirty="0" smtClean="0"/>
              <a:t>, </a:t>
            </a:r>
            <a:r>
              <a:rPr lang="ru-RU" sz="1400" dirty="0" err="1" smtClean="0"/>
              <a:t>первин­ний</a:t>
            </a:r>
            <a:r>
              <a:rPr lang="ru-RU" sz="1400" dirty="0" smtClean="0"/>
              <a:t>, </a:t>
            </a:r>
            <a:r>
              <a:rPr lang="ru-RU" sz="1400" dirty="0" err="1" smtClean="0"/>
              <a:t>повторний</a:t>
            </a:r>
            <a:r>
              <a:rPr lang="ru-RU" sz="1400" dirty="0" smtClean="0"/>
              <a:t>, </a:t>
            </a:r>
            <a:r>
              <a:rPr lang="ru-RU" sz="1400" dirty="0" err="1" smtClean="0"/>
              <a:t>позаплановий</a:t>
            </a:r>
            <a:r>
              <a:rPr lang="ru-RU" sz="1400" dirty="0" smtClean="0"/>
              <a:t> та </a:t>
            </a:r>
            <a:r>
              <a:rPr lang="ru-RU" sz="1400" dirty="0" err="1" smtClean="0"/>
              <a:t>цільовий</a:t>
            </a:r>
            <a:r>
              <a:rPr lang="ru-RU" sz="1400" dirty="0" smtClean="0"/>
              <a:t>.</a:t>
            </a:r>
            <a:endParaRPr lang="ru-RU" sz="1400" dirty="0"/>
          </a:p>
        </p:txBody>
      </p:sp>
      <p:pic>
        <p:nvPicPr>
          <p:cNvPr id="18434" name="Picture 2" descr="http://intranet.tdmu.edu.ua/data/kafedra/internal/pharma_3/classes_stud/%D0%9E%D0%A5%D0%9E%D0%A0%D0%9E%D0%9D%D0%90%20%D0%9F%D0%A0%D0%90%D0%A6%D0%86%20%D0%92%20%D0%93%D0%90%D0%9B%D0%A3%D0%97%D0%86/%D1%84%D0%B0%D1%80%D0%BC%D0%B0%D1%86%D0%B5%D0%B2%D1%82%D0%B8%D1%87%D0%BD%D0%B8%D0%B9%20%D1%84%D0%B0%D0%BA%D1%83%D0%BB%D1%8C%D1%82%D0%B5%D1%82/4%20%D0%BA%D1%83%D1%80%D1%81/%D0%A2%D0%B5%D1%85%D0%BD%D0%BE%D0%BB%D0%BE%D0%B3%D1%96%D1%8F%20%D0%BF%D0%B0%D1%80%D1%84%D1%8E%D0%BC%D0%B5%D1%80%D0%BD%D0%BE-%D0%BA%D0%BE%D1%81%D0%BC%D0%B5%D1%82%D0%B8%D1%87%D0%BD%D0%B8%D1%85%20%D0%B7%D0%B0%D1%81%D0%BE%D0%B1%D1%96%D0%B2/%D1%83%D0%BA%D1%80%D0%B0%D1%97%D0%BD%D1%81%D1%8C%D0%BA%D0%B0/%E2%84%9602%20%D0%9E%D0%A1%D0%9D%D0%9E%D0%92%D0%98%20%D0%A2%D0%95%D0%A5%D0%9D%D0%86%D0%9A%D0%98%20%D0%91%D0%95%D0%97%D0%9F%D0%95%D0%9A%D0%98.files/image002.jpg"/>
          <p:cNvPicPr>
            <a:picLocks noChangeAspect="1" noChangeArrowheads="1"/>
          </p:cNvPicPr>
          <p:nvPr/>
        </p:nvPicPr>
        <p:blipFill>
          <a:blip r:embed="rId2" cstate="print"/>
          <a:srcRect/>
          <a:stretch>
            <a:fillRect/>
          </a:stretch>
        </p:blipFill>
        <p:spPr bwMode="auto">
          <a:xfrm>
            <a:off x="5072066" y="1071546"/>
            <a:ext cx="3552825" cy="2590800"/>
          </a:xfrm>
          <a:prstGeom prst="rect">
            <a:avLst/>
          </a:prstGeom>
          <a:noFill/>
          <a:effectLst>
            <a:glow rad="139700">
              <a:schemeClr val="accent2">
                <a:satMod val="175000"/>
                <a:alpha val="40000"/>
              </a:schemeClr>
            </a:glow>
            <a:innerShdw blurRad="63500" dist="50800" dir="18900000">
              <a:prstClr val="black">
                <a:alpha val="50000"/>
              </a:prstClr>
            </a:innerShdw>
          </a:effectLst>
        </p:spPr>
      </p:pic>
      <p:sp>
        <p:nvSpPr>
          <p:cNvPr id="18435" name="Rectangle 3"/>
          <p:cNvSpPr>
            <a:spLocks noChangeArrowheads="1"/>
          </p:cNvSpPr>
          <p:nvPr/>
        </p:nvSpPr>
        <p:spPr bwMode="auto">
          <a:xfrm>
            <a:off x="4714812" y="3714752"/>
            <a:ext cx="4429188" cy="30008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Вступний</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інструктаж</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питань</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охорони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праці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проводиться:</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усіма</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працівниками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які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щойно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прийняті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на роботу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постійну</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або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тимчасо­ву</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незалежно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від</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рівня</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їх</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освіти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стажу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роботи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за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цією</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професією</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та посади;</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працівниками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які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знаходяться</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у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відрядженні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на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підприємстві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беруть</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безпо­середню</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участь у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виробничому</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процесі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водіями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транспортних</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засобів</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які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вперше</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в'їжджають</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на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територію</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підприємства</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учнями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вихованцями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та студентами,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які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прибули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на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підприємство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для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про­ходження</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виробничої</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практики;</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Вступний</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інструктаж</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проводить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спеціаліст</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охорони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праці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або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особа, на яку на­казом по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підприємству</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рішенням</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правління</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покладено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ці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обов'язки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На великих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підприємствах</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окремі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питання</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вступного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інструктажу</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можуть</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висвітлювати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відпо­відні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фахівці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Вступний</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інструктаж</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проводиться в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кабінеті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охорони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праці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або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у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приміщенні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що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спеціально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для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цього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обладнане</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використанням</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сучасних</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технічних</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засобів</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навчан­ня</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та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наочних</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посібників</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плакати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натурні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експонати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макети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моделі</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кінофільми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діафільми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відеофільми</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050" b="0" i="0" u="none" strike="noStrike" cap="none" normalizeH="0" baseline="0" dirty="0" err="1" smtClean="0">
                <a:ln>
                  <a:noFill/>
                </a:ln>
                <a:solidFill>
                  <a:srgbClr val="000000"/>
                </a:solidFill>
                <a:effectLst/>
                <a:latin typeface="Times New Roman" pitchFamily="18" charset="0"/>
                <a:cs typeface="Times New Roman" pitchFamily="18" charset="0"/>
              </a:rPr>
              <a:t>тощо</a:t>
            </a:r>
            <a:r>
              <a:rPr kumimoji="0" lang="ru-RU" sz="105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p:txBody>
      </p:sp>
      <p:pic>
        <p:nvPicPr>
          <p:cNvPr id="18437" name="Picture 5" descr="http://intranet.tdmu.edu.ua/data/kafedra/internal/pharma_3/classes_stud/%D0%9E%D0%A5%D0%9E%D0%A0%D0%9E%D0%9D%D0%90%20%D0%9F%D0%A0%D0%90%D0%A6%D0%86%20%D0%92%20%D0%93%D0%90%D0%9B%D0%A3%D0%97%D0%86/%D1%84%D0%B0%D1%80%D0%BC%D0%B0%D1%86%D0%B5%D0%B2%D1%82%D0%B8%D1%87%D0%BD%D0%B8%D0%B9%20%D1%84%D0%B0%D0%BA%D1%83%D0%BB%D1%8C%D1%82%D0%B5%D1%82/4%20%D0%BA%D1%83%D1%80%D1%81/%D0%A2%D0%B5%D1%85%D0%BD%D0%BE%D0%BB%D0%BE%D0%B3%D1%96%D1%8F%20%D0%BF%D0%B0%D1%80%D1%84%D1%8E%D0%BC%D0%B5%D1%80%D0%BD%D0%BE-%D0%BA%D0%BE%D1%81%D0%BC%D0%B5%D1%82%D0%B8%D1%87%D0%BD%D0%B8%D1%85%20%D0%B7%D0%B0%D1%81%D0%BE%D0%B1%D1%96%D0%B2/%D1%83%D0%BA%D1%80%D0%B0%D1%97%D0%BD%D1%81%D1%8C%D0%BA%D0%B0/%E2%84%9602%20%D0%9E%D0%A1%D0%9D%D0%9E%D0%92%D0%98%20%D0%A2%D0%95%D0%A5%D0%9D%D0%86%D0%9A%D0%98%20%D0%91%D0%95%D0%97%D0%9F%D0%95%D0%9A%D0%98.files/image004.jpg"/>
          <p:cNvPicPr>
            <a:picLocks noChangeAspect="1" noChangeArrowheads="1"/>
          </p:cNvPicPr>
          <p:nvPr/>
        </p:nvPicPr>
        <p:blipFill>
          <a:blip r:embed="rId3" cstate="print"/>
          <a:srcRect/>
          <a:stretch>
            <a:fillRect/>
          </a:stretch>
        </p:blipFill>
        <p:spPr bwMode="auto">
          <a:xfrm>
            <a:off x="500034" y="3571876"/>
            <a:ext cx="3905250" cy="2695576"/>
          </a:xfrm>
          <a:prstGeom prst="rect">
            <a:avLst/>
          </a:prstGeom>
          <a:noFill/>
          <a:effectLst>
            <a:glow rad="139700">
              <a:schemeClr val="accent2">
                <a:satMod val="175000"/>
                <a:alpha val="40000"/>
              </a:schemeClr>
            </a:glo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85688" y="1071546"/>
            <a:ext cx="8858312" cy="1571636"/>
          </a:xfrm>
        </p:spPr>
        <p:txBody>
          <a:bodyPr>
            <a:noAutofit/>
          </a:bodyPr>
          <a:lstStyle/>
          <a:p>
            <a:r>
              <a:rPr lang="ru-RU" sz="1600" dirty="0" err="1" smtClean="0">
                <a:solidFill>
                  <a:srgbClr val="FF0000"/>
                </a:solidFill>
              </a:rPr>
              <a:t>Первинний</a:t>
            </a:r>
            <a:r>
              <a:rPr lang="ru-RU" sz="1600" dirty="0" smtClean="0">
                <a:solidFill>
                  <a:srgbClr val="FF0000"/>
                </a:solidFill>
              </a:rPr>
              <a:t> </a:t>
            </a:r>
            <a:r>
              <a:rPr lang="ru-RU" sz="1600" dirty="0" err="1" smtClean="0">
                <a:solidFill>
                  <a:srgbClr val="FF0000"/>
                </a:solidFill>
              </a:rPr>
              <a:t>інструктаж</a:t>
            </a:r>
            <a:r>
              <a:rPr lang="ru-RU" sz="1600" dirty="0" smtClean="0">
                <a:solidFill>
                  <a:srgbClr val="FF0000"/>
                </a:solidFill>
              </a:rPr>
              <a:t> </a:t>
            </a:r>
            <a:r>
              <a:rPr lang="ru-RU" sz="1600" dirty="0" smtClean="0"/>
              <a:t>проводиться на </a:t>
            </a:r>
            <a:r>
              <a:rPr lang="ru-RU" sz="1600" dirty="0" err="1" smtClean="0"/>
              <a:t>робочому</a:t>
            </a:r>
            <a:r>
              <a:rPr lang="ru-RU" sz="1600" dirty="0" smtClean="0"/>
              <a:t> </a:t>
            </a:r>
            <a:r>
              <a:rPr lang="ru-RU" sz="1600" dirty="0" err="1" smtClean="0"/>
              <a:t>місці</a:t>
            </a:r>
            <a:r>
              <a:rPr lang="ru-RU" sz="1600" dirty="0" smtClean="0"/>
              <a:t> до початку </a:t>
            </a:r>
            <a:r>
              <a:rPr lang="ru-RU" sz="1600" dirty="0" err="1" smtClean="0"/>
              <a:t>роботи</a:t>
            </a:r>
            <a:r>
              <a:rPr lang="ru-RU" sz="1600" dirty="0" smtClean="0"/>
              <a:t>:</a:t>
            </a:r>
            <a:br>
              <a:rPr lang="ru-RU" sz="1600" dirty="0" smtClean="0"/>
            </a:br>
            <a:r>
              <a:rPr lang="ru-RU" sz="1600" dirty="0" smtClean="0"/>
              <a:t>•      </a:t>
            </a:r>
            <a:r>
              <a:rPr lang="ru-RU" sz="1600" dirty="0" err="1" smtClean="0"/>
              <a:t>з</a:t>
            </a:r>
            <a:r>
              <a:rPr lang="ru-RU" sz="1600" dirty="0" smtClean="0"/>
              <a:t> </a:t>
            </a:r>
            <a:r>
              <a:rPr lang="ru-RU" sz="1600" dirty="0" err="1" smtClean="0"/>
              <a:t>працівником</a:t>
            </a:r>
            <a:r>
              <a:rPr lang="ru-RU" sz="1600" dirty="0" smtClean="0"/>
              <a:t>, </a:t>
            </a:r>
            <a:r>
              <a:rPr lang="ru-RU" sz="1600" dirty="0" err="1" smtClean="0"/>
              <a:t>новоприйнятим</a:t>
            </a:r>
            <a:r>
              <a:rPr lang="ru-RU" sz="1600" dirty="0" smtClean="0"/>
              <a:t> (</a:t>
            </a:r>
            <a:r>
              <a:rPr lang="ru-RU" sz="1600" dirty="0" err="1" smtClean="0"/>
              <a:t>постійно</a:t>
            </a:r>
            <a:r>
              <a:rPr lang="ru-RU" sz="1600" dirty="0" smtClean="0"/>
              <a:t> </a:t>
            </a:r>
            <a:r>
              <a:rPr lang="ru-RU" sz="1600" dirty="0" err="1" smtClean="0"/>
              <a:t>або</a:t>
            </a:r>
            <a:r>
              <a:rPr lang="ru-RU" sz="1600" dirty="0" smtClean="0"/>
              <a:t> </a:t>
            </a:r>
            <a:r>
              <a:rPr lang="ru-RU" sz="1600" dirty="0" err="1" smtClean="0"/>
              <a:t>тимчасово</a:t>
            </a:r>
            <a:r>
              <a:rPr lang="ru-RU" sz="1600" dirty="0" smtClean="0"/>
              <a:t>) на </a:t>
            </a:r>
            <a:r>
              <a:rPr lang="ru-RU" sz="1600" dirty="0" err="1" smtClean="0"/>
              <a:t>підприємство</a:t>
            </a:r>
            <a:r>
              <a:rPr lang="ru-RU" sz="1600" dirty="0" smtClean="0"/>
              <a:t>;</a:t>
            </a:r>
            <a:br>
              <a:rPr lang="ru-RU" sz="1600" dirty="0" smtClean="0"/>
            </a:br>
            <a:r>
              <a:rPr lang="ru-RU" sz="1600" dirty="0" smtClean="0"/>
              <a:t>•      </a:t>
            </a:r>
            <a:r>
              <a:rPr lang="ru-RU" sz="1600" dirty="0" err="1" smtClean="0"/>
              <a:t>з</a:t>
            </a:r>
            <a:r>
              <a:rPr lang="ru-RU" sz="1600" dirty="0" smtClean="0"/>
              <a:t> </a:t>
            </a:r>
            <a:r>
              <a:rPr lang="ru-RU" sz="1600" dirty="0" err="1" smtClean="0"/>
              <a:t>працівником</a:t>
            </a:r>
            <a:r>
              <a:rPr lang="ru-RU" sz="1600" dirty="0" smtClean="0"/>
              <a:t>, </a:t>
            </a:r>
            <a:r>
              <a:rPr lang="ru-RU" sz="1600" dirty="0" err="1" smtClean="0"/>
              <a:t>який</a:t>
            </a:r>
            <a:r>
              <a:rPr lang="ru-RU" sz="1600" dirty="0" smtClean="0"/>
              <a:t> переводиться </a:t>
            </a:r>
            <a:r>
              <a:rPr lang="ru-RU" sz="1600" dirty="0" err="1" smtClean="0"/>
              <a:t>з</a:t>
            </a:r>
            <a:r>
              <a:rPr lang="ru-RU" sz="1600" dirty="0" smtClean="0"/>
              <a:t> одного цеху </a:t>
            </a:r>
            <a:r>
              <a:rPr lang="ru-RU" sz="1600" dirty="0" err="1" smtClean="0"/>
              <a:t>виробництва</a:t>
            </a:r>
            <a:r>
              <a:rPr lang="ru-RU" sz="1600" dirty="0" smtClean="0"/>
              <a:t> до </a:t>
            </a:r>
            <a:r>
              <a:rPr lang="ru-RU" sz="1600" dirty="0" err="1" smtClean="0"/>
              <a:t>іншого</a:t>
            </a:r>
            <a:r>
              <a:rPr lang="ru-RU" sz="1600" dirty="0" smtClean="0"/>
              <a:t>;</a:t>
            </a:r>
            <a:br>
              <a:rPr lang="ru-RU" sz="1600" dirty="0" smtClean="0"/>
            </a:br>
            <a:r>
              <a:rPr lang="ru-RU" sz="1600" dirty="0" smtClean="0"/>
              <a:t>•      </a:t>
            </a:r>
            <a:r>
              <a:rPr lang="ru-RU" sz="1600" dirty="0" err="1" smtClean="0"/>
              <a:t>з</a:t>
            </a:r>
            <a:r>
              <a:rPr lang="ru-RU" sz="1600" dirty="0" smtClean="0"/>
              <a:t> </a:t>
            </a:r>
            <a:r>
              <a:rPr lang="ru-RU" sz="1600" dirty="0" err="1" smtClean="0"/>
              <a:t>працівником</a:t>
            </a:r>
            <a:r>
              <a:rPr lang="ru-RU" sz="1600" dirty="0" smtClean="0"/>
              <a:t>, </a:t>
            </a:r>
            <a:r>
              <a:rPr lang="ru-RU" sz="1600" dirty="0" err="1" smtClean="0"/>
              <a:t>який</a:t>
            </a:r>
            <a:r>
              <a:rPr lang="ru-RU" sz="1600" dirty="0" smtClean="0"/>
              <a:t> буде </a:t>
            </a:r>
            <a:r>
              <a:rPr lang="ru-RU" sz="1600" dirty="0" err="1" smtClean="0"/>
              <a:t>виконувати</a:t>
            </a:r>
            <a:r>
              <a:rPr lang="ru-RU" sz="1600" dirty="0" smtClean="0"/>
              <a:t> </a:t>
            </a:r>
            <a:r>
              <a:rPr lang="ru-RU" sz="1600" dirty="0" err="1" smtClean="0"/>
              <a:t>нову</a:t>
            </a:r>
            <a:r>
              <a:rPr lang="ru-RU" sz="1600" dirty="0" smtClean="0"/>
              <a:t> для </a:t>
            </a:r>
            <a:r>
              <a:rPr lang="ru-RU" sz="1600" dirty="0" err="1" smtClean="0"/>
              <a:t>нього</a:t>
            </a:r>
            <a:r>
              <a:rPr lang="ru-RU" sz="1600" dirty="0" smtClean="0"/>
              <a:t> роботу;</a:t>
            </a:r>
            <a:br>
              <a:rPr lang="ru-RU" sz="1600" dirty="0" smtClean="0"/>
            </a:br>
            <a:r>
              <a:rPr lang="ru-RU" sz="1600" dirty="0" smtClean="0"/>
              <a:t>• </a:t>
            </a:r>
            <a:r>
              <a:rPr lang="ru-RU" sz="1600" dirty="0" err="1" smtClean="0"/>
              <a:t>з</a:t>
            </a:r>
            <a:r>
              <a:rPr lang="ru-RU" sz="1600" dirty="0" smtClean="0"/>
              <a:t> </a:t>
            </a:r>
            <a:r>
              <a:rPr lang="ru-RU" sz="1600" dirty="0" err="1" smtClean="0"/>
              <a:t>відрядженим</a:t>
            </a:r>
            <a:r>
              <a:rPr lang="ru-RU" sz="1600" dirty="0" smtClean="0"/>
              <a:t> </a:t>
            </a:r>
            <a:r>
              <a:rPr lang="ru-RU" sz="1600" dirty="0" err="1" smtClean="0"/>
              <a:t>працівником</a:t>
            </a:r>
            <a:r>
              <a:rPr lang="ru-RU" sz="1600" dirty="0" smtClean="0"/>
              <a:t>, </a:t>
            </a:r>
            <a:r>
              <a:rPr lang="ru-RU" sz="1600" dirty="0" err="1" smtClean="0"/>
              <a:t>який</a:t>
            </a:r>
            <a:r>
              <a:rPr lang="ru-RU" sz="1600" dirty="0" smtClean="0"/>
              <a:t> </a:t>
            </a:r>
            <a:r>
              <a:rPr lang="ru-RU" sz="1600" dirty="0" err="1" smtClean="0"/>
              <a:t>бере</a:t>
            </a:r>
            <a:r>
              <a:rPr lang="ru-RU" sz="1600" dirty="0" smtClean="0"/>
              <a:t> </a:t>
            </a:r>
            <a:r>
              <a:rPr lang="ru-RU" sz="1600" dirty="0" err="1" smtClean="0"/>
              <a:t>безпосередню</a:t>
            </a:r>
            <a:r>
              <a:rPr lang="ru-RU" sz="1600" dirty="0" smtClean="0"/>
              <a:t> участь у </a:t>
            </a:r>
            <a:r>
              <a:rPr lang="ru-RU" sz="1600" dirty="0" err="1" smtClean="0"/>
              <a:t>виробничому</a:t>
            </a:r>
            <a:r>
              <a:rPr lang="ru-RU" sz="1600" dirty="0" smtClean="0"/>
              <a:t> </a:t>
            </a:r>
            <a:r>
              <a:rPr lang="ru-RU" sz="1600" dirty="0" err="1" smtClean="0"/>
              <a:t>процесі</a:t>
            </a:r>
            <a:r>
              <a:rPr lang="ru-RU" sz="1600" dirty="0" smtClean="0"/>
              <a:t> на </a:t>
            </a:r>
            <a:r>
              <a:rPr lang="ru-RU" sz="1600" dirty="0" err="1" smtClean="0"/>
              <a:t>підприємстві</a:t>
            </a:r>
            <a:r>
              <a:rPr lang="ru-RU" sz="1600" dirty="0" smtClean="0"/>
              <a:t>;</a:t>
            </a:r>
            <a:br>
              <a:rPr lang="ru-RU" sz="1600" dirty="0" smtClean="0"/>
            </a:br>
            <a:r>
              <a:rPr lang="ru-RU" sz="1600" dirty="0" smtClean="0"/>
              <a:t>•      </a:t>
            </a:r>
            <a:r>
              <a:rPr lang="ru-RU" sz="1600" dirty="0" err="1" smtClean="0"/>
              <a:t>зі</a:t>
            </a:r>
            <a:r>
              <a:rPr lang="ru-RU" sz="1600" dirty="0" smtClean="0"/>
              <a:t> студентом, </a:t>
            </a:r>
            <a:r>
              <a:rPr lang="ru-RU" sz="1600" dirty="0" err="1" smtClean="0"/>
              <a:t>учнем</a:t>
            </a:r>
            <a:r>
              <a:rPr lang="ru-RU" sz="1600" dirty="0" smtClean="0"/>
              <a:t> та </a:t>
            </a:r>
            <a:r>
              <a:rPr lang="ru-RU" sz="1600" dirty="0" err="1" smtClean="0"/>
              <a:t>вихованцем</a:t>
            </a:r>
            <a:r>
              <a:rPr lang="ru-RU" sz="1600" dirty="0" smtClean="0"/>
              <a:t>, </a:t>
            </a:r>
            <a:r>
              <a:rPr lang="ru-RU" sz="1600" dirty="0" err="1" smtClean="0"/>
              <a:t>який</a:t>
            </a:r>
            <a:r>
              <a:rPr lang="ru-RU" sz="1600" dirty="0" smtClean="0"/>
              <a:t> </a:t>
            </a:r>
            <a:r>
              <a:rPr lang="ru-RU" sz="1600" dirty="0" err="1" smtClean="0"/>
              <a:t>прибув</a:t>
            </a:r>
            <a:r>
              <a:rPr lang="ru-RU" sz="1600" dirty="0" smtClean="0"/>
              <a:t> на </a:t>
            </a:r>
            <a:r>
              <a:rPr lang="ru-RU" sz="1600" dirty="0" err="1" smtClean="0"/>
              <a:t>виробничу</a:t>
            </a:r>
            <a:r>
              <a:rPr lang="ru-RU" sz="1600" dirty="0" smtClean="0"/>
              <a:t> практику.</a:t>
            </a:r>
            <a:br>
              <a:rPr lang="ru-RU" sz="1600" dirty="0" smtClean="0"/>
            </a:br>
            <a:endParaRPr lang="ru-RU" sz="1600" dirty="0"/>
          </a:p>
        </p:txBody>
      </p:sp>
      <p:pic>
        <p:nvPicPr>
          <p:cNvPr id="20482" name="Picture 2" descr="http://intranet.tdmu.edu.ua/data/kafedra/internal/pharma_3/classes_stud/%D0%9E%D0%A5%D0%9E%D0%A0%D0%9E%D0%9D%D0%90%20%D0%9F%D0%A0%D0%90%D0%A6%D0%86%20%D0%92%20%D0%93%D0%90%D0%9B%D0%A3%D0%97%D0%86/%D1%84%D0%B0%D1%80%D0%BC%D0%B0%D1%86%D0%B5%D0%B2%D1%82%D0%B8%D1%87%D0%BD%D0%B8%D0%B9%20%D1%84%D0%B0%D0%BA%D1%83%D0%BB%D1%8C%D1%82%D0%B5%D1%82/4%20%D0%BA%D1%83%D1%80%D1%81/%D0%A2%D0%B5%D1%85%D0%BD%D0%BE%D0%BB%D0%BE%D0%B3%D1%96%D1%8F%20%D0%BF%D0%B0%D1%80%D1%84%D1%8E%D0%BC%D0%B5%D1%80%D0%BD%D0%BE-%D0%BA%D0%BE%D1%81%D0%BC%D0%B5%D1%82%D0%B8%D1%87%D0%BD%D0%B8%D1%85%20%D0%B7%D0%B0%D1%81%D0%BE%D0%B1%D1%96%D0%B2/%D1%83%D0%BA%D1%80%D0%B0%D1%97%D0%BD%D1%81%D1%8C%D0%BA%D0%B0/%E2%84%9602%20%D0%9E%D0%A1%D0%9D%D0%9E%D0%92%D0%98%20%D0%A2%D0%95%D0%A5%D0%9D%D0%86%D0%9A%D0%98%20%D0%91%D0%95%D0%97%D0%9F%D0%95%D0%9A%D0%98.files/image006.jpg"/>
          <p:cNvPicPr>
            <a:picLocks noChangeAspect="1" noChangeArrowheads="1"/>
          </p:cNvPicPr>
          <p:nvPr/>
        </p:nvPicPr>
        <p:blipFill>
          <a:blip r:embed="rId2" cstate="print"/>
          <a:srcRect/>
          <a:stretch>
            <a:fillRect/>
          </a:stretch>
        </p:blipFill>
        <p:spPr bwMode="auto">
          <a:xfrm>
            <a:off x="3143240" y="3214686"/>
            <a:ext cx="2009775" cy="2876551"/>
          </a:xfrm>
          <a:prstGeom prst="rect">
            <a:avLst/>
          </a:prstGeom>
          <a:noFill/>
          <a:effectLst>
            <a:glow rad="228600">
              <a:schemeClr val="accent2">
                <a:satMod val="175000"/>
                <a:alpha val="40000"/>
              </a:schemeClr>
            </a:glo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42852"/>
            <a:ext cx="3900486" cy="5286396"/>
          </a:xfrm>
        </p:spPr>
        <p:txBody>
          <a:bodyPr>
            <a:noAutofit/>
          </a:bodyPr>
          <a:lstStyle/>
          <a:p>
            <a:pPr lvl="0" indent="450850" fontAlgn="base">
              <a:spcAft>
                <a:spcPct val="0"/>
              </a:spcAft>
            </a:pPr>
            <a:r>
              <a:rPr lang="ru-RU" sz="1400" dirty="0" err="1" smtClean="0">
                <a:solidFill>
                  <a:srgbClr val="FF0000"/>
                </a:solidFill>
                <a:latin typeface="Times New Roman" pitchFamily="18" charset="0"/>
                <a:cs typeface="Times New Roman" pitchFamily="18" charset="0"/>
              </a:rPr>
              <a:t>Повторний</a:t>
            </a:r>
            <a:r>
              <a:rPr lang="ru-RU" sz="1400" dirty="0" smtClean="0">
                <a:solidFill>
                  <a:srgbClr val="FF0000"/>
                </a:solidFill>
                <a:latin typeface="Times New Roman" pitchFamily="18" charset="0"/>
                <a:cs typeface="Times New Roman" pitchFamily="18" charset="0"/>
              </a:rPr>
              <a:t> </a:t>
            </a:r>
            <a:r>
              <a:rPr lang="ru-RU" sz="1400" dirty="0" err="1" smtClean="0">
                <a:solidFill>
                  <a:srgbClr val="FF0000"/>
                </a:solidFill>
                <a:latin typeface="Times New Roman" pitchFamily="18" charset="0"/>
                <a:cs typeface="Times New Roman" pitchFamily="18" charset="0"/>
              </a:rPr>
              <a:t>інструктаж</a:t>
            </a:r>
            <a:r>
              <a:rPr lang="ru-RU" sz="1400" dirty="0" smtClean="0">
                <a:solidFill>
                  <a:srgbClr val="FF0000"/>
                </a:solidFill>
                <a:latin typeface="Times New Roman" pitchFamily="18" charset="0"/>
                <a:cs typeface="Times New Roman" pitchFamily="18" charset="0"/>
              </a:rPr>
              <a:t>: </a:t>
            </a:r>
            <a:r>
              <a:rPr lang="ru-RU" sz="1400" dirty="0" smtClean="0">
                <a:solidFill>
                  <a:srgbClr val="000000"/>
                </a:solidFill>
                <a:latin typeface="Times New Roman" pitchFamily="18" charset="0"/>
                <a:cs typeface="Times New Roman" pitchFamily="18" charset="0"/>
              </a:rPr>
              <a:t>проводиться на </a:t>
            </a:r>
            <a:r>
              <a:rPr lang="ru-RU" sz="1400" dirty="0" err="1" smtClean="0">
                <a:solidFill>
                  <a:srgbClr val="000000"/>
                </a:solidFill>
                <a:latin typeface="Times New Roman" pitchFamily="18" charset="0"/>
                <a:cs typeface="Times New Roman" pitchFamily="18" charset="0"/>
              </a:rPr>
              <a:t>робочому</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місці</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з</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усіма</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працівниками</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на</a:t>
            </a:r>
            <a:r>
              <a:rPr lang="ru-RU" sz="1400" dirty="0" smtClean="0">
                <a:solidFill>
                  <a:srgbClr val="000000"/>
                </a:solidFill>
                <a:latin typeface="Times New Roman" pitchFamily="18" charset="0"/>
                <a:cs typeface="Times New Roman" pitchFamily="18" charset="0"/>
              </a:rPr>
              <a:t> роботах </a:t>
            </a:r>
            <a:r>
              <a:rPr lang="ru-RU" sz="1400" dirty="0" err="1" smtClean="0">
                <a:solidFill>
                  <a:srgbClr val="000000"/>
                </a:solidFill>
                <a:latin typeface="Times New Roman" pitchFamily="18" charset="0"/>
                <a:cs typeface="Times New Roman" pitchFamily="18" charset="0"/>
              </a:rPr>
              <a:t>з</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підвищеною</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небезпекою</a:t>
            </a:r>
            <a:r>
              <a:rPr lang="ru-RU" sz="1400" dirty="0" smtClean="0">
                <a:solidFill>
                  <a:srgbClr val="000000"/>
                </a:solidFill>
                <a:latin typeface="Times New Roman" pitchFamily="18" charset="0"/>
                <a:cs typeface="Times New Roman" pitchFamily="18" charset="0"/>
              </a:rPr>
              <a:t> - 1 раз на квартал, на </a:t>
            </a:r>
            <a:r>
              <a:rPr lang="ru-RU" sz="1400" dirty="0" err="1" smtClean="0">
                <a:solidFill>
                  <a:srgbClr val="000000"/>
                </a:solidFill>
                <a:latin typeface="Times New Roman" pitchFamily="18" charset="0"/>
                <a:cs typeface="Times New Roman" pitchFamily="18" charset="0"/>
              </a:rPr>
              <a:t>інших</a:t>
            </a:r>
            <a:r>
              <a:rPr lang="ru-RU" sz="1400" dirty="0" smtClean="0">
                <a:solidFill>
                  <a:srgbClr val="000000"/>
                </a:solidFill>
                <a:latin typeface="Times New Roman" pitchFamily="18" charset="0"/>
                <a:cs typeface="Times New Roman" pitchFamily="18" charset="0"/>
              </a:rPr>
              <a:t> роботах - 1 раз на </a:t>
            </a:r>
            <a:r>
              <a:rPr lang="ru-RU" sz="1400" dirty="0" err="1" smtClean="0">
                <a:solidFill>
                  <a:srgbClr val="000000"/>
                </a:solidFill>
                <a:latin typeface="Times New Roman" pitchFamily="18" charset="0"/>
                <a:cs typeface="Times New Roman" pitchFamily="18" charset="0"/>
              </a:rPr>
              <a:t>півріччя</a:t>
            </a:r>
            <a:r>
              <a:rPr lang="ru-RU" sz="1400" dirty="0" smtClean="0">
                <a:solidFill>
                  <a:srgbClr val="000000"/>
                </a:solidFill>
                <a:latin typeface="Times New Roman" pitchFamily="18" charset="0"/>
                <a:cs typeface="Times New Roman" pitchFamily="18" charset="0"/>
              </a:rPr>
              <a:t>.</a:t>
            </a:r>
            <a:r>
              <a:rPr lang="ru-RU" sz="1400" dirty="0" smtClean="0">
                <a:solidFill>
                  <a:schemeClr val="tx1"/>
                </a:solidFill>
                <a:latin typeface="Arial" pitchFamily="34" charset="0"/>
                <a:cs typeface="Arial" pitchFamily="34" charset="0"/>
              </a:rPr>
              <a:t/>
            </a:r>
            <a:br>
              <a:rPr lang="ru-RU" sz="1400" dirty="0" smtClean="0">
                <a:solidFill>
                  <a:schemeClr val="tx1"/>
                </a:solidFill>
                <a:latin typeface="Arial" pitchFamily="34" charset="0"/>
                <a:cs typeface="Arial" pitchFamily="34" charset="0"/>
              </a:rPr>
            </a:br>
            <a:r>
              <a:rPr lang="ru-RU" sz="1400" dirty="0" smtClean="0">
                <a:solidFill>
                  <a:srgbClr val="000000"/>
                </a:solidFill>
                <a:latin typeface="Times New Roman" pitchFamily="18" charset="0"/>
                <a:cs typeface="Times New Roman" pitchFamily="18" charset="0"/>
              </a:rPr>
              <a:t>Як правило, </a:t>
            </a:r>
            <a:r>
              <a:rPr lang="ru-RU" sz="1400" dirty="0" err="1" smtClean="0">
                <a:solidFill>
                  <a:srgbClr val="000000"/>
                </a:solidFill>
                <a:latin typeface="Times New Roman" pitchFamily="18" charset="0"/>
                <a:cs typeface="Times New Roman" pitchFamily="18" charset="0"/>
              </a:rPr>
              <a:t>повторний</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інструктаж</a:t>
            </a:r>
            <a:r>
              <a:rPr lang="ru-RU" sz="1400" dirty="0" smtClean="0">
                <a:solidFill>
                  <a:srgbClr val="000000"/>
                </a:solidFill>
                <a:latin typeface="Times New Roman" pitchFamily="18" charset="0"/>
                <a:cs typeface="Times New Roman" pitchFamily="18" charset="0"/>
              </a:rPr>
              <a:t> проводиться </a:t>
            </a:r>
            <a:r>
              <a:rPr lang="ru-RU" sz="1400" dirty="0" err="1" smtClean="0">
                <a:solidFill>
                  <a:srgbClr val="000000"/>
                </a:solidFill>
                <a:latin typeface="Times New Roman" pitchFamily="18" charset="0"/>
                <a:cs typeface="Times New Roman" pitchFamily="18" charset="0"/>
              </a:rPr>
              <a:t>індивідуально</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або</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з</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групою</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пра­цівників</a:t>
            </a:r>
            <a:r>
              <a:rPr lang="ru-RU" sz="1400" dirty="0" smtClean="0">
                <a:solidFill>
                  <a:srgbClr val="000000"/>
                </a:solidFill>
                <a:latin typeface="Times New Roman" pitchFamily="18" charset="0"/>
                <a:cs typeface="Times New Roman" pitchFamily="18" charset="0"/>
              </a:rPr>
              <a:t>, ню </a:t>
            </a:r>
            <a:r>
              <a:rPr lang="ru-RU" sz="1400" dirty="0" err="1" smtClean="0">
                <a:solidFill>
                  <a:srgbClr val="000000"/>
                </a:solidFill>
                <a:latin typeface="Times New Roman" pitchFamily="18" charset="0"/>
                <a:cs typeface="Times New Roman" pitchFamily="18" charset="0"/>
              </a:rPr>
              <a:t>викопують</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однотипні</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роботи</a:t>
            </a:r>
            <a:r>
              <a:rPr lang="ru-RU" sz="1400" dirty="0" smtClean="0">
                <a:solidFill>
                  <a:srgbClr val="000000"/>
                </a:solidFill>
                <a:latin typeface="Times New Roman" pitchFamily="18" charset="0"/>
                <a:cs typeface="Times New Roman" pitchFamily="18" charset="0"/>
              </a:rPr>
              <a:t>, за </a:t>
            </a:r>
            <a:r>
              <a:rPr lang="ru-RU" sz="1400" dirty="0" err="1" smtClean="0">
                <a:solidFill>
                  <a:srgbClr val="000000"/>
                </a:solidFill>
                <a:latin typeface="Times New Roman" pitchFamily="18" charset="0"/>
                <a:cs typeface="Times New Roman" pitchFamily="18" charset="0"/>
              </a:rPr>
              <a:t>програмою</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первинного</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інструктажу</a:t>
            </a:r>
            <a:r>
              <a:rPr lang="ru-RU" sz="1400" dirty="0" smtClean="0">
                <a:solidFill>
                  <a:srgbClr val="000000"/>
                </a:solidFill>
                <a:latin typeface="Times New Roman" pitchFamily="18" charset="0"/>
                <a:cs typeface="Times New Roman" pitchFamily="18" charset="0"/>
              </a:rPr>
              <a:t> в </a:t>
            </a:r>
            <a:r>
              <a:rPr lang="ru-RU" sz="1400" dirty="0" err="1" smtClean="0">
                <a:solidFill>
                  <a:srgbClr val="000000"/>
                </a:solidFill>
                <a:latin typeface="Times New Roman" pitchFamily="18" charset="0"/>
                <a:cs typeface="Times New Roman" pitchFamily="18" charset="0"/>
              </a:rPr>
              <a:t>повному</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обсязі</a:t>
            </a:r>
            <a:r>
              <a:rPr lang="ru-RU" sz="1400" dirty="0" smtClean="0">
                <a:solidFill>
                  <a:srgbClr val="000000"/>
                </a:solidFill>
                <a:latin typeface="Times New Roman" pitchFamily="18" charset="0"/>
                <a:cs typeface="Times New Roman" pitchFamily="18" charset="0"/>
              </a:rPr>
              <a:t>.</a:t>
            </a:r>
            <a:r>
              <a:rPr lang="ru-RU" sz="1400" dirty="0" smtClean="0">
                <a:solidFill>
                  <a:schemeClr val="tx1"/>
                </a:solidFill>
                <a:latin typeface="Arial" pitchFamily="34" charset="0"/>
                <a:cs typeface="Arial" pitchFamily="34" charset="0"/>
              </a:rPr>
              <a:t/>
            </a:r>
            <a:br>
              <a:rPr lang="ru-RU" sz="1400" dirty="0" smtClean="0">
                <a:solidFill>
                  <a:schemeClr val="tx1"/>
                </a:solidFill>
                <a:latin typeface="Arial" pitchFamily="34" charset="0"/>
                <a:cs typeface="Arial" pitchFamily="34" charset="0"/>
              </a:rPr>
            </a:br>
            <a:r>
              <a:rPr lang="ru-RU" sz="1400" dirty="0" err="1" smtClean="0">
                <a:solidFill>
                  <a:srgbClr val="000000"/>
                </a:solidFill>
                <a:latin typeface="Times New Roman" pitchFamily="18" charset="0"/>
                <a:cs typeface="Times New Roman" pitchFamily="18" charset="0"/>
              </a:rPr>
              <a:t>Позаплановий</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інструктаж</a:t>
            </a:r>
            <a:r>
              <a:rPr lang="ru-RU" sz="1400" dirty="0" smtClean="0">
                <a:solidFill>
                  <a:srgbClr val="000000"/>
                </a:solidFill>
                <a:latin typeface="Times New Roman" pitchFamily="18" charset="0"/>
                <a:cs typeface="Times New Roman" pitchFamily="18" charset="0"/>
              </a:rPr>
              <a:t> проводиться </a:t>
            </a:r>
            <a:r>
              <a:rPr lang="ru-RU" sz="1400" dirty="0" err="1" smtClean="0">
                <a:solidFill>
                  <a:srgbClr val="000000"/>
                </a:solidFill>
                <a:latin typeface="Times New Roman" pitchFamily="18" charset="0"/>
                <a:cs typeface="Times New Roman" pitchFamily="18" charset="0"/>
              </a:rPr>
              <a:t>з</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працівниками</a:t>
            </a:r>
            <a:r>
              <a:rPr lang="ru-RU" sz="1400" dirty="0" smtClean="0">
                <a:solidFill>
                  <a:srgbClr val="000000"/>
                </a:solidFill>
                <a:latin typeface="Times New Roman" pitchFamily="18" charset="0"/>
                <a:cs typeface="Times New Roman" pitchFamily="18" charset="0"/>
              </a:rPr>
              <a:t> на </a:t>
            </a:r>
            <a:r>
              <a:rPr lang="ru-RU" sz="1400" dirty="0" err="1" smtClean="0">
                <a:solidFill>
                  <a:srgbClr val="000000"/>
                </a:solidFill>
                <a:latin typeface="Times New Roman" pitchFamily="18" charset="0"/>
                <a:cs typeface="Times New Roman" pitchFamily="18" charset="0"/>
              </a:rPr>
              <a:t>робочому</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місці</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або</a:t>
            </a:r>
            <a:r>
              <a:rPr lang="ru-RU" sz="1400" dirty="0" smtClean="0">
                <a:solidFill>
                  <a:srgbClr val="000000"/>
                </a:solidFill>
                <a:latin typeface="Times New Roman" pitchFamily="18" charset="0"/>
                <a:cs typeface="Times New Roman" pitchFamily="18" charset="0"/>
              </a:rPr>
              <a:t> в </a:t>
            </a:r>
            <a:r>
              <a:rPr lang="ru-RU" sz="1400" dirty="0" err="1" smtClean="0">
                <a:solidFill>
                  <a:srgbClr val="000000"/>
                </a:solidFill>
                <a:latin typeface="Times New Roman" pitchFamily="18" charset="0"/>
                <a:cs typeface="Times New Roman" pitchFamily="18" charset="0"/>
              </a:rPr>
              <a:t>кабінеті</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охорони</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праці</a:t>
            </a:r>
            <a:r>
              <a:rPr lang="ru-RU" sz="1400" dirty="0" smtClean="0">
                <a:solidFill>
                  <a:srgbClr val="000000"/>
                </a:solidFill>
                <a:latin typeface="Times New Roman" pitchFamily="18" charset="0"/>
                <a:cs typeface="Times New Roman" pitchFamily="18" charset="0"/>
              </a:rPr>
              <a:t>:</a:t>
            </a:r>
            <a:r>
              <a:rPr lang="ru-RU" sz="1400" dirty="0" smtClean="0">
                <a:solidFill>
                  <a:schemeClr val="tx1"/>
                </a:solidFill>
                <a:latin typeface="Arial" pitchFamily="34" charset="0"/>
                <a:cs typeface="Arial" pitchFamily="34" charset="0"/>
              </a:rPr>
              <a:t/>
            </a:r>
            <a:br>
              <a:rPr lang="ru-RU" sz="1400" dirty="0" smtClean="0">
                <a:solidFill>
                  <a:schemeClr val="tx1"/>
                </a:solidFill>
                <a:latin typeface="Arial" pitchFamily="34" charset="0"/>
                <a:cs typeface="Arial" pitchFamily="34" charset="0"/>
              </a:rPr>
            </a:br>
            <a:r>
              <a:rPr lang="ru-RU" sz="1400" dirty="0" smtClean="0">
                <a:solidFill>
                  <a:srgbClr val="000000"/>
                </a:solidFill>
                <a:latin typeface="Times New Roman" pitchFamily="18" charset="0"/>
                <a:cs typeface="Times New Roman" pitchFamily="18" charset="0"/>
              </a:rPr>
              <a:t>• у </a:t>
            </a:r>
            <a:r>
              <a:rPr lang="ru-RU" sz="1400" dirty="0" err="1" smtClean="0">
                <a:solidFill>
                  <a:srgbClr val="000000"/>
                </a:solidFill>
                <a:latin typeface="Times New Roman" pitchFamily="18" charset="0"/>
                <a:cs typeface="Times New Roman" pitchFamily="18" charset="0"/>
              </a:rPr>
              <a:t>разі</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введення</a:t>
            </a:r>
            <a:r>
              <a:rPr lang="ru-RU" sz="1400" dirty="0" smtClean="0">
                <a:solidFill>
                  <a:srgbClr val="000000"/>
                </a:solidFill>
                <a:latin typeface="Times New Roman" pitchFamily="18" charset="0"/>
                <a:cs typeface="Times New Roman" pitchFamily="18" charset="0"/>
              </a:rPr>
              <a:t> в </a:t>
            </a:r>
            <a:r>
              <a:rPr lang="ru-RU" sz="1400" dirty="0" err="1" smtClean="0">
                <a:solidFill>
                  <a:srgbClr val="000000"/>
                </a:solidFill>
                <a:latin typeface="Times New Roman" pitchFamily="18" charset="0"/>
                <a:cs typeface="Times New Roman" pitchFamily="18" charset="0"/>
              </a:rPr>
              <a:t>дію</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нових</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або</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переглянутих</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нормативних</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актів</a:t>
            </a:r>
            <a:r>
              <a:rPr lang="ru-RU" sz="1400" dirty="0" smtClean="0">
                <a:solidFill>
                  <a:srgbClr val="000000"/>
                </a:solidFill>
                <a:latin typeface="Times New Roman" pitchFamily="18" charset="0"/>
                <a:cs typeface="Times New Roman" pitchFamily="18" charset="0"/>
              </a:rPr>
              <a:t> про </a:t>
            </a:r>
            <a:r>
              <a:rPr lang="ru-RU" sz="1400" dirty="0" err="1" smtClean="0">
                <a:solidFill>
                  <a:srgbClr val="000000"/>
                </a:solidFill>
                <a:latin typeface="Times New Roman" pitchFamily="18" charset="0"/>
                <a:cs typeface="Times New Roman" pitchFamily="18" charset="0"/>
              </a:rPr>
              <a:t>охорону</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граці</a:t>
            </a:r>
            <a:r>
              <a:rPr lang="ru-RU" sz="1400" dirty="0" smtClean="0">
                <a:solidFill>
                  <a:srgbClr val="000000"/>
                </a:solidFill>
                <a:latin typeface="Times New Roman" pitchFamily="18" charset="0"/>
                <a:cs typeface="Times New Roman" pitchFamily="18" charset="0"/>
              </a:rPr>
              <a:t>, а </a:t>
            </a:r>
            <a:r>
              <a:rPr lang="ru-RU" sz="1400" dirty="0" err="1" smtClean="0">
                <a:solidFill>
                  <a:srgbClr val="000000"/>
                </a:solidFill>
                <a:latin typeface="Times New Roman" pitchFamily="18" charset="0"/>
                <a:cs typeface="Times New Roman" pitchFamily="18" charset="0"/>
              </a:rPr>
              <a:t>також</a:t>
            </a:r>
            <a:r>
              <a:rPr lang="ru-RU" sz="1400" dirty="0" smtClean="0">
                <a:solidFill>
                  <a:srgbClr val="000000"/>
                </a:solidFill>
                <a:latin typeface="Times New Roman" pitchFamily="18" charset="0"/>
                <a:cs typeface="Times New Roman" pitchFamily="18" charset="0"/>
              </a:rPr>
              <a:t> при </a:t>
            </a:r>
            <a:r>
              <a:rPr lang="ru-RU" sz="1400" dirty="0" err="1" smtClean="0">
                <a:solidFill>
                  <a:srgbClr val="000000"/>
                </a:solidFill>
                <a:latin typeface="Times New Roman" pitchFamily="18" charset="0"/>
                <a:cs typeface="Times New Roman" pitchFamily="18" charset="0"/>
              </a:rPr>
              <a:t>внесенні</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змін</a:t>
            </a:r>
            <a:r>
              <a:rPr lang="ru-RU" sz="1400" dirty="0" smtClean="0">
                <a:solidFill>
                  <a:srgbClr val="000000"/>
                </a:solidFill>
                <a:latin typeface="Times New Roman" pitchFamily="18" charset="0"/>
                <a:cs typeface="Times New Roman" pitchFamily="18" charset="0"/>
              </a:rPr>
              <a:t> та </a:t>
            </a:r>
            <a:r>
              <a:rPr lang="ru-RU" sz="1400" dirty="0" err="1" smtClean="0">
                <a:solidFill>
                  <a:srgbClr val="000000"/>
                </a:solidFill>
                <a:latin typeface="Times New Roman" pitchFamily="18" charset="0"/>
                <a:cs typeface="Times New Roman" pitchFamily="18" charset="0"/>
              </a:rPr>
              <a:t>доповнень</a:t>
            </a:r>
            <a:r>
              <a:rPr lang="ru-RU" sz="1400" dirty="0" smtClean="0">
                <a:solidFill>
                  <a:srgbClr val="000000"/>
                </a:solidFill>
                <a:latin typeface="Times New Roman" pitchFamily="18" charset="0"/>
                <a:cs typeface="Times New Roman" pitchFamily="18" charset="0"/>
              </a:rPr>
              <a:t> до них;</a:t>
            </a:r>
            <a:r>
              <a:rPr lang="ru-RU" sz="1400" dirty="0" smtClean="0">
                <a:solidFill>
                  <a:schemeClr val="tx1"/>
                </a:solidFill>
                <a:latin typeface="Arial" pitchFamily="34" charset="0"/>
                <a:cs typeface="Arial" pitchFamily="34" charset="0"/>
              </a:rPr>
              <a:t/>
            </a:r>
            <a:br>
              <a:rPr lang="ru-RU" sz="1400" dirty="0" smtClean="0">
                <a:solidFill>
                  <a:schemeClr val="tx1"/>
                </a:solidFill>
                <a:latin typeface="Arial" pitchFamily="34" charset="0"/>
                <a:cs typeface="Arial" pitchFamily="34" charset="0"/>
              </a:rPr>
            </a:br>
            <a:r>
              <a:rPr lang="ru-RU" sz="1400" dirty="0" smtClean="0">
                <a:solidFill>
                  <a:srgbClr val="000000"/>
                </a:solidFill>
                <a:latin typeface="Times New Roman" pitchFamily="18" charset="0"/>
                <a:cs typeface="Times New Roman" pitchFamily="18" charset="0"/>
              </a:rPr>
              <a:t>• при </a:t>
            </a:r>
            <a:r>
              <a:rPr lang="ru-RU" sz="1400" dirty="0" err="1" smtClean="0">
                <a:solidFill>
                  <a:srgbClr val="000000"/>
                </a:solidFill>
                <a:latin typeface="Times New Roman" pitchFamily="18" charset="0"/>
                <a:cs typeface="Times New Roman" pitchFamily="18" charset="0"/>
              </a:rPr>
              <a:t>зміні</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технологічного</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процесу</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модернізації</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устаткування</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приладів</a:t>
            </a:r>
            <a:r>
              <a:rPr lang="ru-RU" sz="1400" dirty="0" smtClean="0">
                <a:solidFill>
                  <a:srgbClr val="000000"/>
                </a:solidFill>
                <a:latin typeface="Times New Roman" pitchFamily="18" charset="0"/>
                <a:cs typeface="Times New Roman" pitchFamily="18" charset="0"/>
              </a:rPr>
              <a:t> та </a:t>
            </a:r>
            <a:r>
              <a:rPr lang="ru-RU" sz="1400" dirty="0" err="1" smtClean="0">
                <a:solidFill>
                  <a:srgbClr val="000000"/>
                </a:solidFill>
                <a:latin typeface="Times New Roman" pitchFamily="18" charset="0"/>
                <a:cs typeface="Times New Roman" pitchFamily="18" charset="0"/>
              </a:rPr>
              <a:t>ін</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грумснтів</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вихідної</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сировини</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матеріалів</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та</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інших</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чинників</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що</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впливають</a:t>
            </a:r>
            <a:r>
              <a:rPr lang="ru-RU" sz="1400" dirty="0" smtClean="0">
                <a:solidFill>
                  <a:srgbClr val="000000"/>
                </a:solidFill>
                <a:latin typeface="Times New Roman" pitchFamily="18" charset="0"/>
                <a:cs typeface="Times New Roman" pitchFamily="18" charset="0"/>
              </a:rPr>
              <a:t> на </a:t>
            </a:r>
            <a:r>
              <a:rPr lang="ru-RU" sz="1400" dirty="0" err="1" smtClean="0">
                <a:solidFill>
                  <a:srgbClr val="000000"/>
                </a:solidFill>
                <a:latin typeface="Times New Roman" pitchFamily="18" charset="0"/>
                <a:cs typeface="Times New Roman" pitchFamily="18" charset="0"/>
              </a:rPr>
              <a:t>охорону</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праці</a:t>
            </a:r>
            <a:r>
              <a:rPr lang="ru-RU" sz="1400" dirty="0" smtClean="0">
                <a:solidFill>
                  <a:srgbClr val="000000"/>
                </a:solidFill>
                <a:latin typeface="Times New Roman" pitchFamily="18" charset="0"/>
                <a:cs typeface="Times New Roman" pitchFamily="18" charset="0"/>
              </a:rPr>
              <a:t>;</a:t>
            </a:r>
            <a:r>
              <a:rPr lang="ru-RU" sz="1400" dirty="0" smtClean="0">
                <a:solidFill>
                  <a:schemeClr val="tx1"/>
                </a:solidFill>
                <a:latin typeface="Arial" pitchFamily="34" charset="0"/>
                <a:cs typeface="Arial" pitchFamily="34" charset="0"/>
              </a:rPr>
              <a:t/>
            </a:r>
            <a:br>
              <a:rPr lang="ru-RU" sz="1400" dirty="0" smtClean="0">
                <a:solidFill>
                  <a:schemeClr val="tx1"/>
                </a:solidFill>
                <a:latin typeface="Arial" pitchFamily="34" charset="0"/>
                <a:cs typeface="Arial" pitchFamily="34" charset="0"/>
              </a:rPr>
            </a:br>
            <a:endParaRPr lang="ru-RU" sz="1400" dirty="0"/>
          </a:p>
        </p:txBody>
      </p:sp>
      <p:sp>
        <p:nvSpPr>
          <p:cNvPr id="21505" name="Rectangle 1"/>
          <p:cNvSpPr>
            <a:spLocks noChangeArrowheads="1"/>
          </p:cNvSpPr>
          <p:nvPr/>
        </p:nvSpPr>
        <p:spPr bwMode="auto">
          <a:xfrm>
            <a:off x="4500562" y="671691"/>
            <a:ext cx="4429092"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у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разі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порушення</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працівником</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нормативних</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актів</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про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охорону</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що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мо-* &gt;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ть</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призвести</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або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призвели</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до травм,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аварії</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або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отруєння</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на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вимогу</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працівників</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органу державного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нагляду</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за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охороною</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вишес</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с-іої</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господарської</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організації</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або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державної</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виконавчої</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влади</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у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випадку</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якщо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ви</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явлено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незнання</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працівником</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безпечних</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методів</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прийомів</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або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нормативних</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актів</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про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охорону</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у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разі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наявності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перерви у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професійній</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діяльності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працівника</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понад</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ЗО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календар­них</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днів</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 для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робіт</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підвищеною</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небезпекою</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понад</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60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днів</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 для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інших</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видів</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робіт</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Позаплановий</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інструктаж</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проводиться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індивідуально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або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групою</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працівників</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спільного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фаху</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Обсяг</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зміст</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інструктажу</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визначається</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в кожному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окремому</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випадку</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залежно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від</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причин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обставин</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що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спричинили</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необхідність</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його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проведення</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Цільовий</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інструктаж</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проводиться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працівником</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у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разі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виконання</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разових</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робіт</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що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не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пов'язані</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з</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безпосередніми</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обов'язками</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за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фахом</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при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ліквідації</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аварії</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або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rgbClr val="000000"/>
                </a:solidFill>
                <a:effectLst/>
                <a:latin typeface="Times New Roman" pitchFamily="18" charset="0"/>
                <a:cs typeface="Times New Roman" pitchFamily="18" charset="0"/>
              </a:rPr>
              <a:t>стихійного</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лиха;</a:t>
            </a:r>
          </a:p>
          <a:p>
            <a:r>
              <a:rPr lang="ru-RU" sz="1400" dirty="0" smtClean="0"/>
              <a:t>• </a:t>
            </a:r>
            <a:r>
              <a:rPr lang="ru-RU" sz="1400" dirty="0" err="1" smtClean="0"/>
              <a:t>під</a:t>
            </a:r>
            <a:r>
              <a:rPr lang="ru-RU" sz="1400" dirty="0" smtClean="0"/>
              <a:t> час </a:t>
            </a:r>
            <a:r>
              <a:rPr lang="ru-RU" sz="1400" dirty="0" err="1" smtClean="0"/>
              <a:t>проведення</a:t>
            </a:r>
            <a:r>
              <a:rPr lang="ru-RU" sz="1400" dirty="0" smtClean="0"/>
              <a:t> </a:t>
            </a:r>
            <a:r>
              <a:rPr lang="ru-RU" sz="1400" dirty="0" err="1" smtClean="0"/>
              <a:t>робіт</a:t>
            </a:r>
            <a:r>
              <a:rPr lang="ru-RU" sz="1400" dirty="0" smtClean="0"/>
              <a:t>, на </a:t>
            </a:r>
            <a:r>
              <a:rPr lang="ru-RU" sz="1400" dirty="0" err="1" smtClean="0"/>
              <a:t>які</a:t>
            </a:r>
            <a:r>
              <a:rPr lang="ru-RU" sz="1400" dirty="0" smtClean="0"/>
              <a:t> </a:t>
            </a:r>
            <a:r>
              <a:rPr lang="ru-RU" sz="1400" dirty="0" err="1" smtClean="0"/>
              <a:t>оформляється</a:t>
            </a:r>
            <a:r>
              <a:rPr lang="ru-RU" sz="1400" dirty="0" smtClean="0"/>
              <a:t> наряд-допуск, </a:t>
            </a:r>
            <a:r>
              <a:rPr lang="ru-RU" sz="1400" dirty="0" err="1" smtClean="0"/>
              <a:t>дозвіл</a:t>
            </a:r>
            <a:r>
              <a:rPr lang="ru-RU" sz="1400" dirty="0" smtClean="0"/>
              <a:t> </a:t>
            </a:r>
            <a:r>
              <a:rPr lang="ru-RU" sz="1400" dirty="0" err="1" smtClean="0"/>
              <a:t>або</a:t>
            </a:r>
            <a:r>
              <a:rPr lang="ru-RU" sz="1400" dirty="0" smtClean="0"/>
              <a:t> </a:t>
            </a:r>
            <a:r>
              <a:rPr lang="ru-RU" sz="1400" dirty="0" err="1" smtClean="0"/>
              <a:t>інші</a:t>
            </a:r>
            <a:r>
              <a:rPr lang="ru-RU" sz="1400" dirty="0" smtClean="0"/>
              <a:t> </a:t>
            </a:r>
            <a:r>
              <a:rPr lang="ru-RU" sz="1400" dirty="0" err="1" smtClean="0"/>
              <a:t>подібні</a:t>
            </a:r>
            <a:r>
              <a:rPr lang="ru-RU" sz="1400" dirty="0" smtClean="0"/>
              <a:t> </a:t>
            </a:r>
            <a:r>
              <a:rPr lang="ru-RU" sz="1400" dirty="0" err="1" smtClean="0"/>
              <a:t>документи</a:t>
            </a:r>
            <a:r>
              <a:rPr lang="ru-RU" sz="1400" dirty="0" smtClean="0"/>
              <a:t>;</a:t>
            </a:r>
          </a:p>
          <a:p>
            <a:r>
              <a:rPr lang="ru-RU" sz="1400" dirty="0" smtClean="0"/>
              <a:t>•      у </a:t>
            </a:r>
            <a:r>
              <a:rPr lang="ru-RU" sz="1400" dirty="0" err="1" smtClean="0"/>
              <a:t>разі</a:t>
            </a:r>
            <a:r>
              <a:rPr lang="ru-RU" sz="1400" dirty="0" smtClean="0"/>
              <a:t> </a:t>
            </a:r>
            <a:r>
              <a:rPr lang="ru-RU" sz="1400" dirty="0" err="1" smtClean="0"/>
              <a:t>проведення</a:t>
            </a:r>
            <a:r>
              <a:rPr lang="ru-RU" sz="1400" dirty="0" smtClean="0"/>
              <a:t> </a:t>
            </a:r>
            <a:r>
              <a:rPr lang="ru-RU" sz="1400" dirty="0" err="1" smtClean="0"/>
              <a:t>екскурсій</a:t>
            </a:r>
            <a:r>
              <a:rPr lang="ru-RU" sz="1400" dirty="0" smtClean="0"/>
              <a:t> на </a:t>
            </a:r>
            <a:r>
              <a:rPr lang="ru-RU" sz="1400" dirty="0" err="1" smtClean="0"/>
              <a:t>підприємствах</a:t>
            </a:r>
            <a:r>
              <a:rPr lang="ru-RU" sz="1400" dirty="0" smtClean="0"/>
              <a:t>.</a:t>
            </a: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1507" name="Picture 3" descr="http://intranet.tdmu.edu.ua/data/kafedra/internal/pharma_3/classes_stud/%D0%9E%D0%A5%D0%9E%D0%A0%D0%9E%D0%9D%D0%90%20%D0%9F%D0%A0%D0%90%D0%A6%D0%86%20%D0%92%20%D0%93%D0%90%D0%9B%D0%A3%D0%97%D0%86/%D1%84%D0%B0%D1%80%D0%BC%D0%B0%D1%86%D0%B5%D0%B2%D1%82%D0%B8%D1%87%D0%BD%D0%B8%D0%B9%20%D1%84%D0%B0%D0%BA%D1%83%D0%BB%D1%8C%D1%82%D0%B5%D1%82/4%20%D0%BA%D1%83%D1%80%D1%81/%D0%A2%D0%B5%D1%85%D0%BD%D0%BE%D0%BB%D0%BE%D0%B3%D1%96%D1%8F%20%D0%BF%D0%B0%D1%80%D1%84%D1%8E%D0%BC%D0%B5%D1%80%D0%BD%D0%BE-%D0%BA%D0%BE%D1%81%D0%BC%D0%B5%D1%82%D0%B8%D1%87%D0%BD%D0%B8%D1%85%20%D0%B7%D0%B0%D1%81%D0%BE%D0%B1%D1%96%D0%B2/%D1%83%D0%BA%D1%80%D0%B0%D1%97%D0%BD%D1%81%D1%8C%D0%BA%D0%B0/%E2%84%9602%20%D0%9E%D0%A1%D0%9D%D0%9E%D0%92%D0%98%20%D0%A2%D0%95%D0%A5%D0%9D%D0%86%D0%9A%D0%98%20%D0%91%D0%95%D0%97%D0%9F%D0%95%D0%9A%D0%98.files/image010.jpg"/>
          <p:cNvPicPr>
            <a:picLocks noChangeAspect="1" noChangeArrowheads="1"/>
          </p:cNvPicPr>
          <p:nvPr/>
        </p:nvPicPr>
        <p:blipFill>
          <a:blip r:embed="rId2" cstate="print"/>
          <a:srcRect/>
          <a:stretch>
            <a:fillRect/>
          </a:stretch>
        </p:blipFill>
        <p:spPr bwMode="auto">
          <a:xfrm>
            <a:off x="1000100" y="4786322"/>
            <a:ext cx="2604510" cy="1785950"/>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071810"/>
            <a:ext cx="8229600" cy="1069848"/>
          </a:xfrm>
        </p:spPr>
        <p:txBody>
          <a:bodyPr>
            <a:noAutofit/>
          </a:bodyPr>
          <a:lstStyle/>
          <a:p>
            <a:r>
              <a:rPr lang="ru-RU" sz="1400" b="1" dirty="0" smtClean="0">
                <a:solidFill>
                  <a:srgbClr val="FF0000"/>
                </a:solidFill>
              </a:rPr>
              <a:t>ІНСТРУКЦІЯ З ОХОРОНИ ПРАЦІ Для фармацевта – контролера</a:t>
            </a:r>
            <a:r>
              <a:rPr lang="ru-RU" sz="1100" dirty="0" smtClean="0"/>
              <a:t/>
            </a:r>
            <a:br>
              <a:rPr lang="ru-RU" sz="1100" dirty="0" smtClean="0"/>
            </a:br>
            <a:r>
              <a:rPr lang="ru-RU" sz="1100" b="1" dirty="0" smtClean="0"/>
              <a:t>1. </a:t>
            </a:r>
            <a:r>
              <a:rPr lang="ru-RU" sz="1100" b="1" dirty="0" err="1" smtClean="0"/>
              <a:t>Загальні</a:t>
            </a:r>
            <a:r>
              <a:rPr lang="ru-RU" sz="1100" b="1" dirty="0" smtClean="0"/>
              <a:t> </a:t>
            </a:r>
            <a:r>
              <a:rPr lang="ru-RU" sz="1100" b="1" dirty="0" err="1" smtClean="0"/>
              <a:t>положення</a:t>
            </a:r>
            <a:r>
              <a:rPr lang="ru-RU" sz="1100" b="1" dirty="0" smtClean="0"/>
              <a:t>.</a:t>
            </a:r>
            <a:r>
              <a:rPr lang="ru-RU" sz="1100" dirty="0" smtClean="0"/>
              <a:t/>
            </a:r>
            <a:br>
              <a:rPr lang="ru-RU" sz="1100" dirty="0" smtClean="0"/>
            </a:br>
            <a:r>
              <a:rPr lang="ru-RU" sz="1100" b="1" dirty="0" smtClean="0"/>
              <a:t>1.1. Дана </a:t>
            </a:r>
            <a:r>
              <a:rPr lang="ru-RU" sz="1100" b="1" dirty="0" err="1" smtClean="0"/>
              <a:t>інструкція</a:t>
            </a:r>
            <a:r>
              <a:rPr lang="ru-RU" sz="1100" b="1" dirty="0" smtClean="0"/>
              <a:t> </a:t>
            </a:r>
            <a:r>
              <a:rPr lang="ru-RU" sz="1100" b="1" dirty="0" err="1" smtClean="0"/>
              <a:t>передбачає</a:t>
            </a:r>
            <a:r>
              <a:rPr lang="ru-RU" sz="1100" b="1" dirty="0" smtClean="0"/>
              <a:t> </a:t>
            </a:r>
            <a:r>
              <a:rPr lang="ru-RU" sz="1100" b="1" dirty="0" err="1" smtClean="0"/>
              <a:t>попередження</a:t>
            </a:r>
            <a:r>
              <a:rPr lang="ru-RU" sz="1100" b="1" dirty="0" smtClean="0"/>
              <a:t> </a:t>
            </a:r>
            <a:r>
              <a:rPr lang="ru-RU" sz="1100" b="1" dirty="0" err="1" smtClean="0"/>
              <a:t>впливу</a:t>
            </a:r>
            <a:r>
              <a:rPr lang="ru-RU" sz="1100" b="1" dirty="0" smtClean="0"/>
              <a:t> </a:t>
            </a:r>
            <a:r>
              <a:rPr lang="ru-RU" sz="1100" b="1" dirty="0" err="1" smtClean="0"/>
              <a:t>небезпечних</a:t>
            </a:r>
            <a:r>
              <a:rPr lang="ru-RU" sz="1100" b="1" dirty="0" smtClean="0"/>
              <a:t> </a:t>
            </a:r>
            <a:r>
              <a:rPr lang="ru-RU" sz="1100" b="1" dirty="0" err="1" smtClean="0"/>
              <a:t>і</a:t>
            </a:r>
            <a:r>
              <a:rPr lang="ru-RU" sz="1100" b="1" dirty="0" smtClean="0"/>
              <a:t> </a:t>
            </a:r>
            <a:r>
              <a:rPr lang="ru-RU" sz="1100" b="1" dirty="0" err="1" smtClean="0"/>
              <a:t>шкідливих</a:t>
            </a:r>
            <a:r>
              <a:rPr lang="ru-RU" sz="1100" b="1" dirty="0" smtClean="0"/>
              <a:t> </a:t>
            </a:r>
            <a:r>
              <a:rPr lang="ru-RU" sz="1100" b="1" dirty="0" err="1" smtClean="0"/>
              <a:t>виробничих</a:t>
            </a:r>
            <a:r>
              <a:rPr lang="ru-RU" sz="1100" b="1" dirty="0" smtClean="0"/>
              <a:t> </a:t>
            </a:r>
            <a:r>
              <a:rPr lang="ru-RU" sz="1100" b="1" dirty="0" err="1" smtClean="0"/>
              <a:t>факторів</a:t>
            </a:r>
            <a:r>
              <a:rPr lang="ru-RU" sz="1100" b="1" dirty="0" smtClean="0"/>
              <a:t>.</a:t>
            </a:r>
            <a:r>
              <a:rPr lang="ru-RU" sz="1100" dirty="0" smtClean="0"/>
              <a:t/>
            </a:r>
            <a:br>
              <a:rPr lang="ru-RU" sz="1100" dirty="0" smtClean="0"/>
            </a:br>
            <a:r>
              <a:rPr lang="ru-RU" sz="1100" b="1" dirty="0" err="1" smtClean="0"/>
              <a:t>Небезпечними</a:t>
            </a:r>
            <a:r>
              <a:rPr lang="ru-RU" sz="1100" b="1" dirty="0" smtClean="0"/>
              <a:t> факторами, </a:t>
            </a:r>
            <a:r>
              <a:rPr lang="ru-RU" sz="1100" b="1" dirty="0" err="1" smtClean="0"/>
              <a:t>що</a:t>
            </a:r>
            <a:r>
              <a:rPr lang="ru-RU" sz="1100" b="1" dirty="0" smtClean="0"/>
              <a:t> </a:t>
            </a:r>
            <a:r>
              <a:rPr lang="ru-RU" sz="1100" b="1" dirty="0" err="1" smtClean="0"/>
              <a:t>впливають</a:t>
            </a:r>
            <a:r>
              <a:rPr lang="ru-RU" sz="1100" b="1" dirty="0" smtClean="0"/>
              <a:t> на фармацевта - контролера, </a:t>
            </a:r>
            <a:r>
              <a:rPr lang="ru-RU" sz="1100" b="1" dirty="0" err="1" smtClean="0"/>
              <a:t>є</a:t>
            </a:r>
            <a:r>
              <a:rPr lang="ru-RU" sz="1100" b="1" dirty="0" smtClean="0"/>
              <a:t> </a:t>
            </a:r>
            <a:r>
              <a:rPr lang="ru-RU" sz="1100" b="1" dirty="0" err="1" smtClean="0"/>
              <a:t>несправність</a:t>
            </a:r>
            <a:r>
              <a:rPr lang="ru-RU" sz="1100" b="1" dirty="0" smtClean="0"/>
              <a:t> </a:t>
            </a:r>
            <a:r>
              <a:rPr lang="ru-RU" sz="1100" b="1" dirty="0" err="1" smtClean="0"/>
              <a:t>електроприладів</a:t>
            </a:r>
            <a:r>
              <a:rPr lang="ru-RU" sz="1100" b="1" dirty="0" smtClean="0"/>
              <a:t> </a:t>
            </a:r>
            <a:r>
              <a:rPr lang="ru-RU" sz="1100" b="1" dirty="0" err="1" smtClean="0"/>
              <a:t>і</a:t>
            </a:r>
            <a:r>
              <a:rPr lang="ru-RU" sz="1100" b="1" dirty="0" smtClean="0"/>
              <a:t> </a:t>
            </a:r>
            <a:r>
              <a:rPr lang="ru-RU" sz="1100" b="1" dirty="0" err="1" smtClean="0"/>
              <a:t>апаратів</a:t>
            </a:r>
            <a:r>
              <a:rPr lang="ru-RU" sz="1100" b="1" dirty="0" smtClean="0"/>
              <a:t>, </a:t>
            </a:r>
            <a:r>
              <a:rPr lang="ru-RU" sz="1100" b="1" dirty="0" err="1" smtClean="0"/>
              <a:t>необережна</a:t>
            </a:r>
            <a:r>
              <a:rPr lang="ru-RU" sz="1100" b="1" dirty="0" smtClean="0"/>
              <a:t> робота </a:t>
            </a:r>
            <a:r>
              <a:rPr lang="ru-RU" sz="1100" b="1" dirty="0" err="1" smtClean="0"/>
              <a:t>з</a:t>
            </a:r>
            <a:r>
              <a:rPr lang="ru-RU" sz="1100" b="1" dirty="0" smtClean="0"/>
              <a:t> </a:t>
            </a:r>
            <a:r>
              <a:rPr lang="ru-RU" sz="1100" b="1" dirty="0" err="1" smtClean="0"/>
              <a:t>концентрованими</a:t>
            </a:r>
            <a:r>
              <a:rPr lang="ru-RU" sz="1100" b="1" dirty="0" smtClean="0"/>
              <a:t> кислотами, лугами, реактивами </a:t>
            </a:r>
            <a:r>
              <a:rPr lang="ru-RU" sz="1100" b="1" dirty="0" err="1" smtClean="0"/>
              <a:t>й</a:t>
            </a:r>
            <a:r>
              <a:rPr lang="ru-RU" sz="1100" b="1" dirty="0" smtClean="0"/>
              <a:t> </a:t>
            </a:r>
            <a:r>
              <a:rPr lang="ru-RU" sz="1100" b="1" dirty="0" err="1" smtClean="0"/>
              <a:t>іншими</a:t>
            </a:r>
            <a:r>
              <a:rPr lang="ru-RU" sz="1100" b="1" dirty="0" smtClean="0"/>
              <a:t> </a:t>
            </a:r>
            <a:r>
              <a:rPr lang="ru-RU" sz="1100" b="1" dirty="0" err="1" smtClean="0"/>
              <a:t>агресивними</a:t>
            </a:r>
            <a:r>
              <a:rPr lang="ru-RU" sz="1100" b="1" dirty="0" smtClean="0"/>
              <a:t> </a:t>
            </a:r>
            <a:r>
              <a:rPr lang="ru-RU" sz="1100" b="1" dirty="0" err="1" smtClean="0"/>
              <a:t>рідинами</a:t>
            </a:r>
            <a:r>
              <a:rPr lang="ru-RU" sz="1100" b="1" dirty="0" smtClean="0"/>
              <a:t>, </a:t>
            </a:r>
            <a:r>
              <a:rPr lang="ru-RU" sz="1100" b="1" dirty="0" err="1" smtClean="0"/>
              <a:t>скляним</a:t>
            </a:r>
            <a:r>
              <a:rPr lang="ru-RU" sz="1100" b="1" dirty="0" smtClean="0"/>
              <a:t> </a:t>
            </a:r>
            <a:r>
              <a:rPr lang="ru-RU" sz="1100" b="1" dirty="0" err="1" smtClean="0"/>
              <a:t>посудом</a:t>
            </a:r>
            <a:r>
              <a:rPr lang="ru-RU" sz="1100" b="1" dirty="0" smtClean="0"/>
              <a:t>, </a:t>
            </a:r>
            <a:r>
              <a:rPr lang="ru-RU" sz="1100" b="1" dirty="0" err="1" smtClean="0"/>
              <a:t>різними</a:t>
            </a:r>
            <a:r>
              <a:rPr lang="ru-RU" sz="1100" b="1" dirty="0" smtClean="0"/>
              <a:t> </a:t>
            </a:r>
            <a:r>
              <a:rPr lang="ru-RU" sz="1100" b="1" dirty="0" err="1" smtClean="0"/>
              <a:t>пристосуваннями</a:t>
            </a:r>
            <a:r>
              <a:rPr lang="ru-RU" sz="1100" b="1" dirty="0" smtClean="0"/>
              <a:t>, </a:t>
            </a:r>
            <a:r>
              <a:rPr lang="ru-RU" sz="1100" b="1" dirty="0" err="1" smtClean="0"/>
              <a:t>використовуваними</a:t>
            </a:r>
            <a:r>
              <a:rPr lang="ru-RU" sz="1100" b="1" dirty="0" smtClean="0"/>
              <a:t> в </a:t>
            </a:r>
            <a:r>
              <a:rPr lang="ru-RU" sz="1100" b="1" dirty="0" err="1" smtClean="0"/>
              <a:t>процесі</a:t>
            </a:r>
            <a:r>
              <a:rPr lang="ru-RU" sz="1100" b="1" dirty="0" smtClean="0"/>
              <a:t> контролю за </a:t>
            </a:r>
            <a:r>
              <a:rPr lang="ru-RU" sz="1100" b="1" dirty="0" err="1" smtClean="0"/>
              <a:t>якістю</a:t>
            </a:r>
            <a:r>
              <a:rPr lang="ru-RU" sz="1100" b="1" dirty="0" smtClean="0"/>
              <a:t> </a:t>
            </a:r>
            <a:r>
              <a:rPr lang="ru-RU" sz="1100" b="1" dirty="0" err="1" smtClean="0"/>
              <a:t>лікарських</a:t>
            </a:r>
            <a:r>
              <a:rPr lang="ru-RU" sz="1100" b="1" dirty="0" smtClean="0"/>
              <a:t> </a:t>
            </a:r>
            <a:r>
              <a:rPr lang="ru-RU" sz="1100" b="1" dirty="0" err="1" smtClean="0"/>
              <a:t>засобів</a:t>
            </a:r>
            <a:r>
              <a:rPr lang="ru-RU" sz="1100" b="1" dirty="0" smtClean="0"/>
              <a:t> (рефрактометр, ваги, </a:t>
            </a:r>
            <a:r>
              <a:rPr lang="ru-RU" sz="1100" b="1" dirty="0" err="1" smtClean="0"/>
              <a:t>мікроскоп</a:t>
            </a:r>
            <a:r>
              <a:rPr lang="ru-RU" sz="1100" b="1" dirty="0" smtClean="0"/>
              <a:t>, </a:t>
            </a:r>
            <a:r>
              <a:rPr lang="ru-RU" sz="1100" b="1" dirty="0" err="1" smtClean="0"/>
              <a:t>рн-метр</a:t>
            </a:r>
            <a:r>
              <a:rPr lang="ru-RU" sz="1100" b="1" dirty="0" smtClean="0"/>
              <a:t>, </a:t>
            </a:r>
            <a:r>
              <a:rPr lang="ru-RU" sz="1100" b="1" dirty="0" err="1" smtClean="0"/>
              <a:t>спиртметр</a:t>
            </a:r>
            <a:r>
              <a:rPr lang="ru-RU" sz="1100" b="1" dirty="0" smtClean="0"/>
              <a:t>, </a:t>
            </a:r>
            <a:r>
              <a:rPr lang="ru-RU" sz="1100" b="1" dirty="0" err="1" smtClean="0"/>
              <a:t>планшети</a:t>
            </a:r>
            <a:r>
              <a:rPr lang="ru-RU" sz="1100" b="1" dirty="0" smtClean="0"/>
              <a:t> для </a:t>
            </a:r>
            <a:r>
              <a:rPr lang="ru-RU" sz="1100" b="1" dirty="0" err="1" smtClean="0"/>
              <a:t>якісних</a:t>
            </a:r>
            <a:r>
              <a:rPr lang="ru-RU" sz="1100" b="1" dirty="0" smtClean="0"/>
              <a:t> </a:t>
            </a:r>
            <a:r>
              <a:rPr lang="ru-RU" sz="1100" b="1" dirty="0" err="1" smtClean="0"/>
              <a:t>реакцій</a:t>
            </a:r>
            <a:r>
              <a:rPr lang="ru-RU" sz="1100" b="1" dirty="0" smtClean="0"/>
              <a:t>, бюретки, склянки, банки, </a:t>
            </a:r>
            <a:r>
              <a:rPr lang="ru-RU" sz="1100" b="1" dirty="0" err="1" smtClean="0"/>
              <a:t>піпетки</a:t>
            </a:r>
            <a:r>
              <a:rPr lang="ru-RU" sz="1100" b="1" dirty="0" smtClean="0"/>
              <a:t> </a:t>
            </a:r>
            <a:r>
              <a:rPr lang="ru-RU" sz="1100" b="1" dirty="0" err="1" smtClean="0"/>
              <a:t>й</a:t>
            </a:r>
            <a:r>
              <a:rPr lang="ru-RU" sz="1100" b="1" dirty="0" smtClean="0"/>
              <a:t> </a:t>
            </a:r>
            <a:r>
              <a:rPr lang="ru-RU" sz="1100" b="1" dirty="0" err="1" smtClean="0"/>
              <a:t>ін</a:t>
            </a:r>
            <a:r>
              <a:rPr lang="ru-RU" sz="1100" b="1" dirty="0" smtClean="0"/>
              <a:t>.).</a:t>
            </a:r>
            <a:r>
              <a:rPr lang="ru-RU" sz="1100" dirty="0" smtClean="0"/>
              <a:t/>
            </a:r>
            <a:br>
              <a:rPr lang="ru-RU" sz="1100" dirty="0" smtClean="0"/>
            </a:br>
            <a:r>
              <a:rPr lang="ru-RU" sz="1100" b="1" dirty="0" err="1" smtClean="0"/>
              <a:t>Шкідливими</a:t>
            </a:r>
            <a:r>
              <a:rPr lang="ru-RU" sz="1100" b="1" dirty="0" smtClean="0"/>
              <a:t> для фармацевта - контролера </a:t>
            </a:r>
            <a:r>
              <a:rPr lang="ru-RU" sz="1100" b="1" dirty="0" err="1" smtClean="0"/>
              <a:t>є</a:t>
            </a:r>
            <a:r>
              <a:rPr lang="ru-RU" sz="1100" b="1" dirty="0" smtClean="0"/>
              <a:t> </a:t>
            </a:r>
            <a:r>
              <a:rPr lang="ru-RU" sz="1100" b="1" dirty="0" err="1" smtClean="0"/>
              <a:t>можливість</a:t>
            </a:r>
            <a:r>
              <a:rPr lang="ru-RU" sz="1100" b="1" dirty="0" smtClean="0"/>
              <a:t> </a:t>
            </a:r>
            <a:r>
              <a:rPr lang="ru-RU" sz="1100" b="1" dirty="0" err="1" smtClean="0"/>
              <a:t>отруєння</a:t>
            </a:r>
            <a:r>
              <a:rPr lang="ru-RU" sz="1100" b="1" dirty="0" smtClean="0"/>
              <a:t>, </a:t>
            </a:r>
            <a:r>
              <a:rPr lang="ru-RU" sz="1100" b="1" dirty="0" err="1" smtClean="0"/>
              <a:t>аллергізація</a:t>
            </a:r>
            <a:r>
              <a:rPr lang="ru-RU" sz="1100" b="1" dirty="0" smtClean="0"/>
              <a:t>, </a:t>
            </a:r>
            <a:r>
              <a:rPr lang="ru-RU" sz="1100" b="1" dirty="0" err="1" smtClean="0"/>
              <a:t>вплив</a:t>
            </a:r>
            <a:r>
              <a:rPr lang="ru-RU" sz="1100" b="1" dirty="0" smtClean="0"/>
              <a:t> </a:t>
            </a:r>
            <a:r>
              <a:rPr lang="ru-RU" sz="1100" b="1" dirty="0" err="1" smtClean="0"/>
              <a:t>дратівних</a:t>
            </a:r>
            <a:r>
              <a:rPr lang="ru-RU" sz="1100" b="1" dirty="0" smtClean="0"/>
              <a:t> </a:t>
            </a:r>
            <a:r>
              <a:rPr lang="ru-RU" sz="1100" b="1" dirty="0" err="1" smtClean="0"/>
              <a:t>і</a:t>
            </a:r>
            <a:r>
              <a:rPr lang="ru-RU" sz="1100" b="1" dirty="0" smtClean="0"/>
              <a:t> </a:t>
            </a:r>
            <a:r>
              <a:rPr lang="ru-RU" sz="1100" b="1" dirty="0" err="1" smtClean="0"/>
              <a:t>отруйних</a:t>
            </a:r>
            <a:r>
              <a:rPr lang="ru-RU" sz="1100" b="1" dirty="0" smtClean="0"/>
              <a:t> </a:t>
            </a:r>
            <a:r>
              <a:rPr lang="ru-RU" sz="1100" b="1" dirty="0" err="1" smtClean="0"/>
              <a:t>речовин</a:t>
            </a:r>
            <a:r>
              <a:rPr lang="ru-RU" sz="1100" b="1" dirty="0" smtClean="0"/>
              <a:t>, </a:t>
            </a:r>
            <a:r>
              <a:rPr lang="ru-RU" sz="1100" b="1" dirty="0" err="1" smtClean="0"/>
              <a:t>підвищеної</a:t>
            </a:r>
            <a:r>
              <a:rPr lang="ru-RU" sz="1100" b="1" dirty="0" smtClean="0"/>
              <a:t> </a:t>
            </a:r>
            <a:r>
              <a:rPr lang="ru-RU" sz="1100" b="1" dirty="0" err="1" smtClean="0"/>
              <a:t>запиленості</a:t>
            </a:r>
            <a:r>
              <a:rPr lang="ru-RU" sz="1100" b="1" dirty="0" smtClean="0"/>
              <a:t>, </a:t>
            </a:r>
            <a:r>
              <a:rPr lang="ru-RU" sz="1100" b="1" dirty="0" err="1" smtClean="0"/>
              <a:t>лікарськими</a:t>
            </a:r>
            <a:r>
              <a:rPr lang="ru-RU" sz="1100" b="1" dirty="0" smtClean="0"/>
              <a:t> </a:t>
            </a:r>
            <a:r>
              <a:rPr lang="ru-RU" sz="1100" b="1" dirty="0" err="1" smtClean="0"/>
              <a:t>речовинами</a:t>
            </a:r>
            <a:r>
              <a:rPr lang="ru-RU" sz="1100" b="1" dirty="0" smtClean="0"/>
              <a:t>, </a:t>
            </a:r>
            <a:r>
              <a:rPr lang="ru-RU" sz="1100" b="1" dirty="0" err="1" smtClean="0"/>
              <a:t>що</a:t>
            </a:r>
            <a:r>
              <a:rPr lang="ru-RU" sz="1100" b="1" dirty="0" smtClean="0"/>
              <a:t> </a:t>
            </a:r>
            <a:r>
              <a:rPr lang="ru-RU" sz="1100" b="1" dirty="0" err="1" smtClean="0"/>
              <a:t>утворяться</a:t>
            </a:r>
            <a:r>
              <a:rPr lang="ru-RU" sz="1100" b="1" dirty="0" smtClean="0"/>
              <a:t> в </a:t>
            </a:r>
            <a:r>
              <a:rPr lang="ru-RU" sz="1100" b="1" dirty="0" err="1" smtClean="0"/>
              <a:t>процесі</a:t>
            </a:r>
            <a:r>
              <a:rPr lang="ru-RU" sz="1100" b="1" dirty="0" smtClean="0"/>
              <a:t> </a:t>
            </a:r>
            <a:r>
              <a:rPr lang="ru-RU" sz="1100" b="1" dirty="0" err="1" smtClean="0"/>
              <a:t>проведення</a:t>
            </a:r>
            <a:r>
              <a:rPr lang="ru-RU" sz="1100" b="1" dirty="0" smtClean="0"/>
              <a:t> контролю.</a:t>
            </a:r>
            <a:r>
              <a:rPr lang="ru-RU" sz="1100" dirty="0" smtClean="0"/>
              <a:t/>
            </a:r>
            <a:br>
              <a:rPr lang="ru-RU" sz="1100" dirty="0" smtClean="0"/>
            </a:br>
            <a:r>
              <a:rPr lang="ru-RU" sz="1100" b="1" dirty="0" smtClean="0"/>
              <a:t>1.2. </a:t>
            </a:r>
            <a:r>
              <a:rPr lang="ru-RU" sz="1100" b="1" dirty="0" err="1" smtClean="0"/>
              <a:t>Інструкція</a:t>
            </a:r>
            <a:r>
              <a:rPr lang="ru-RU" sz="1100" b="1" dirty="0" smtClean="0"/>
              <a:t> </a:t>
            </a:r>
            <a:r>
              <a:rPr lang="ru-RU" sz="1100" b="1" dirty="0" err="1" smtClean="0"/>
              <a:t>поширюється</a:t>
            </a:r>
            <a:r>
              <a:rPr lang="ru-RU" sz="1100" b="1" dirty="0" smtClean="0"/>
              <a:t> на </a:t>
            </a:r>
            <a:r>
              <a:rPr lang="ru-RU" sz="1100" b="1" dirty="0" err="1" smtClean="0"/>
              <a:t>всіх</a:t>
            </a:r>
            <a:r>
              <a:rPr lang="ru-RU" sz="1100" b="1" dirty="0" smtClean="0"/>
              <a:t> фармацевта - контролера, </a:t>
            </a:r>
            <a:r>
              <a:rPr lang="ru-RU" sz="1100" b="1" dirty="0" err="1" smtClean="0"/>
              <a:t>що</a:t>
            </a:r>
            <a:r>
              <a:rPr lang="ru-RU" sz="1100" b="1" dirty="0" smtClean="0"/>
              <a:t> </a:t>
            </a:r>
            <a:r>
              <a:rPr lang="ru-RU" sz="1100" b="1" dirty="0" err="1" smtClean="0"/>
              <a:t>здійснюють</a:t>
            </a:r>
            <a:r>
              <a:rPr lang="ru-RU" sz="1100" b="1" dirty="0" smtClean="0"/>
              <a:t> контроль </a:t>
            </a:r>
            <a:r>
              <a:rPr lang="ru-RU" sz="1100" b="1" dirty="0" err="1" smtClean="0"/>
              <a:t>якості</a:t>
            </a:r>
            <a:r>
              <a:rPr lang="ru-RU" sz="1100" b="1" dirty="0" smtClean="0"/>
              <a:t> </a:t>
            </a:r>
            <a:r>
              <a:rPr lang="ru-RU" sz="1100" b="1" dirty="0" err="1" smtClean="0"/>
              <a:t>лікарських</a:t>
            </a:r>
            <a:r>
              <a:rPr lang="ru-RU" sz="1100" b="1" dirty="0" smtClean="0"/>
              <a:t> </a:t>
            </a:r>
            <a:r>
              <a:rPr lang="ru-RU" sz="1100" b="1" dirty="0" err="1" smtClean="0"/>
              <a:t>засобів</a:t>
            </a:r>
            <a:r>
              <a:rPr lang="ru-RU" sz="1100" b="1" dirty="0" smtClean="0"/>
              <a:t>.</a:t>
            </a:r>
            <a:r>
              <a:rPr lang="ru-RU" sz="1100" dirty="0" smtClean="0"/>
              <a:t/>
            </a:r>
            <a:br>
              <a:rPr lang="ru-RU" sz="1100" dirty="0" smtClean="0"/>
            </a:br>
            <a:r>
              <a:rPr lang="ru-RU" sz="1100" b="1" dirty="0" smtClean="0"/>
              <a:t>1.3. У </a:t>
            </a:r>
            <a:r>
              <a:rPr lang="ru-RU" sz="1100" b="1" dirty="0" err="1" smtClean="0"/>
              <a:t>своїй</a:t>
            </a:r>
            <a:r>
              <a:rPr lang="ru-RU" sz="1100" b="1" dirty="0" smtClean="0"/>
              <a:t> </a:t>
            </a:r>
            <a:r>
              <a:rPr lang="ru-RU" sz="1100" b="1" dirty="0" err="1" smtClean="0"/>
              <a:t>роботі</a:t>
            </a:r>
            <a:r>
              <a:rPr lang="ru-RU" sz="1100" b="1" dirty="0" smtClean="0"/>
              <a:t> </a:t>
            </a:r>
            <a:r>
              <a:rPr lang="ru-RU" sz="1100" b="1" dirty="0" err="1" smtClean="0"/>
              <a:t>фармацевти</a:t>
            </a:r>
            <a:r>
              <a:rPr lang="ru-RU" sz="1100" b="1" dirty="0" smtClean="0"/>
              <a:t> - </a:t>
            </a:r>
            <a:r>
              <a:rPr lang="ru-RU" sz="1100" b="1" dirty="0" err="1" smtClean="0"/>
              <a:t>контролери</a:t>
            </a:r>
            <a:r>
              <a:rPr lang="ru-RU" sz="1100" b="1" dirty="0" smtClean="0"/>
              <a:t> </a:t>
            </a:r>
            <a:r>
              <a:rPr lang="ru-RU" sz="1100" b="1" dirty="0" err="1" smtClean="0"/>
              <a:t>керуються</a:t>
            </a:r>
            <a:r>
              <a:rPr lang="ru-RU" sz="1100" b="1" dirty="0" smtClean="0"/>
              <a:t> </a:t>
            </a:r>
            <a:r>
              <a:rPr lang="ru-RU" sz="1100" b="1" dirty="0" err="1" smtClean="0"/>
              <a:t>нормативними</a:t>
            </a:r>
            <a:r>
              <a:rPr lang="ru-RU" sz="1100" b="1" dirty="0" smtClean="0"/>
              <a:t> документами, а </a:t>
            </a:r>
            <a:r>
              <a:rPr lang="ru-RU" sz="1100" b="1" dirty="0" err="1" smtClean="0"/>
              <a:t>також</a:t>
            </a:r>
            <a:r>
              <a:rPr lang="ru-RU" sz="1100" b="1" dirty="0" smtClean="0"/>
              <a:t> </a:t>
            </a:r>
            <a:r>
              <a:rPr lang="ru-RU" sz="1100" b="1" dirty="0" err="1" smtClean="0"/>
              <a:t>діючими</a:t>
            </a:r>
            <a:r>
              <a:rPr lang="ru-RU" sz="1100" b="1" dirty="0" smtClean="0"/>
              <a:t> правилами по устрою, </a:t>
            </a:r>
            <a:r>
              <a:rPr lang="ru-RU" sz="1100" b="1" dirty="0" err="1" smtClean="0"/>
              <a:t>експлуатації</a:t>
            </a:r>
            <a:r>
              <a:rPr lang="ru-RU" sz="1100" b="1" dirty="0" smtClean="0"/>
              <a:t>, </a:t>
            </a:r>
            <a:r>
              <a:rPr lang="ru-RU" sz="1100" b="1" dirty="0" err="1" smtClean="0"/>
              <a:t>техніці</a:t>
            </a:r>
            <a:r>
              <a:rPr lang="ru-RU" sz="1100" b="1" dirty="0" smtClean="0"/>
              <a:t> </a:t>
            </a:r>
            <a:r>
              <a:rPr lang="ru-RU" sz="1100" b="1" dirty="0" err="1" smtClean="0"/>
              <a:t>безпеки</a:t>
            </a:r>
            <a:r>
              <a:rPr lang="ru-RU" sz="1100" b="1" dirty="0" smtClean="0"/>
              <a:t> </a:t>
            </a:r>
            <a:r>
              <a:rPr lang="ru-RU" sz="1100" b="1" dirty="0" err="1" smtClean="0"/>
              <a:t>і</a:t>
            </a:r>
            <a:r>
              <a:rPr lang="ru-RU" sz="1100" b="1" dirty="0" smtClean="0"/>
              <a:t> </a:t>
            </a:r>
            <a:r>
              <a:rPr lang="ru-RU" sz="1100" b="1" dirty="0" err="1" smtClean="0"/>
              <a:t>виробничої</a:t>
            </a:r>
            <a:r>
              <a:rPr lang="ru-RU" sz="1100" b="1" dirty="0" smtClean="0"/>
              <a:t> </a:t>
            </a:r>
            <a:r>
              <a:rPr lang="ru-RU" sz="1100" b="1" dirty="0" err="1" smtClean="0"/>
              <a:t>санітарії</a:t>
            </a:r>
            <a:r>
              <a:rPr lang="ru-RU" sz="1100" b="1" dirty="0" smtClean="0"/>
              <a:t> при </a:t>
            </a:r>
            <a:r>
              <a:rPr lang="ru-RU" sz="1100" b="1" dirty="0" err="1" smtClean="0"/>
              <a:t>роботі</a:t>
            </a:r>
            <a:r>
              <a:rPr lang="ru-RU" sz="1100" b="1" dirty="0" smtClean="0"/>
              <a:t>.</a:t>
            </a:r>
            <a:r>
              <a:rPr lang="ru-RU" sz="1100" dirty="0" smtClean="0"/>
              <a:t/>
            </a:r>
            <a:br>
              <a:rPr lang="ru-RU" sz="1100" dirty="0" smtClean="0"/>
            </a:br>
            <a:r>
              <a:rPr lang="ru-RU" sz="1100" b="1" dirty="0" smtClean="0"/>
              <a:t>1.4. До </a:t>
            </a:r>
            <a:r>
              <a:rPr lang="ru-RU" sz="1100" b="1" dirty="0" err="1" smtClean="0"/>
              <a:t>самостійній</a:t>
            </a:r>
            <a:r>
              <a:rPr lang="ru-RU" sz="1100" b="1" dirty="0" smtClean="0"/>
              <a:t> </a:t>
            </a:r>
            <a:r>
              <a:rPr lang="ru-RU" sz="1100" b="1" dirty="0" err="1" smtClean="0"/>
              <a:t>роботі</a:t>
            </a:r>
            <a:r>
              <a:rPr lang="ru-RU" sz="1100" b="1" dirty="0" smtClean="0"/>
              <a:t> </a:t>
            </a:r>
            <a:r>
              <a:rPr lang="ru-RU" sz="1100" b="1" dirty="0" err="1" smtClean="0"/>
              <a:t>з</a:t>
            </a:r>
            <a:r>
              <a:rPr lang="ru-RU" sz="1100" b="1" dirty="0" smtClean="0"/>
              <a:t> контролю </a:t>
            </a:r>
            <a:r>
              <a:rPr lang="ru-RU" sz="1100" b="1" dirty="0" err="1" smtClean="0"/>
              <a:t>повинні</a:t>
            </a:r>
            <a:r>
              <a:rPr lang="ru-RU" sz="1100" b="1" dirty="0" smtClean="0"/>
              <a:t> </a:t>
            </a:r>
            <a:r>
              <a:rPr lang="ru-RU" sz="1100" b="1" dirty="0" err="1" smtClean="0"/>
              <a:t>допускатися</a:t>
            </a:r>
            <a:r>
              <a:rPr lang="ru-RU" sz="1100" b="1" dirty="0" smtClean="0"/>
              <a:t> особи, </a:t>
            </a:r>
            <a:r>
              <a:rPr lang="ru-RU" sz="1100" b="1" dirty="0" err="1" smtClean="0"/>
              <a:t>що</a:t>
            </a:r>
            <a:r>
              <a:rPr lang="ru-RU" sz="1100" b="1" dirty="0" smtClean="0"/>
              <a:t> </a:t>
            </a:r>
            <a:r>
              <a:rPr lang="ru-RU" sz="1100" b="1" dirty="0" err="1" smtClean="0"/>
              <a:t>мають</a:t>
            </a:r>
            <a:r>
              <a:rPr lang="ru-RU" sz="1100" b="1" dirty="0" smtClean="0"/>
              <a:t> </a:t>
            </a:r>
            <a:r>
              <a:rPr lang="ru-RU" sz="1100" b="1" dirty="0" err="1" smtClean="0"/>
              <a:t>вищу</a:t>
            </a:r>
            <a:r>
              <a:rPr lang="ru-RU" sz="1100" b="1" dirty="0" smtClean="0"/>
              <a:t> </a:t>
            </a:r>
            <a:r>
              <a:rPr lang="ru-RU" sz="1100" b="1" dirty="0" err="1" smtClean="0"/>
              <a:t>фармацевтичну</a:t>
            </a:r>
            <a:r>
              <a:rPr lang="ru-RU" sz="1100" b="1" dirty="0" smtClean="0"/>
              <a:t> </a:t>
            </a:r>
            <a:r>
              <a:rPr lang="ru-RU" sz="1100" b="1" dirty="0" err="1" smtClean="0"/>
              <a:t>освіту</a:t>
            </a:r>
            <a:r>
              <a:rPr lang="ru-RU" sz="1100" b="1" dirty="0" smtClean="0"/>
              <a:t>, </a:t>
            </a:r>
            <a:r>
              <a:rPr lang="ru-RU" sz="1100" b="1" dirty="0" err="1" smtClean="0"/>
              <a:t>що</a:t>
            </a:r>
            <a:r>
              <a:rPr lang="ru-RU" sz="1100" b="1" dirty="0" smtClean="0"/>
              <a:t> </a:t>
            </a:r>
            <a:r>
              <a:rPr lang="ru-RU" sz="1100" b="1" dirty="0" err="1" smtClean="0"/>
              <a:t>пройшли</a:t>
            </a:r>
            <a:r>
              <a:rPr lang="ru-RU" sz="1100" b="1" dirty="0" smtClean="0"/>
              <a:t> </a:t>
            </a:r>
            <a:r>
              <a:rPr lang="ru-RU" sz="1100" b="1" dirty="0" err="1" smtClean="0"/>
              <a:t>спеціальну</a:t>
            </a:r>
            <a:r>
              <a:rPr lang="ru-RU" sz="1100" b="1" dirty="0" smtClean="0"/>
              <a:t> </a:t>
            </a:r>
            <a:r>
              <a:rPr lang="ru-RU" sz="1100" b="1" dirty="0" err="1" smtClean="0"/>
              <a:t>підготовку</a:t>
            </a:r>
            <a:r>
              <a:rPr lang="ru-RU" sz="1100" b="1" dirty="0" smtClean="0"/>
              <a:t>.</a:t>
            </a:r>
            <a:r>
              <a:rPr lang="ru-RU" sz="1100" dirty="0" smtClean="0"/>
              <a:t/>
            </a:r>
            <a:br>
              <a:rPr lang="ru-RU" sz="1100" dirty="0" smtClean="0"/>
            </a:br>
            <a:r>
              <a:rPr lang="ru-RU" sz="1100" b="1" dirty="0" smtClean="0"/>
              <a:t>При </a:t>
            </a:r>
            <a:r>
              <a:rPr lang="ru-RU" sz="1100" b="1" dirty="0" err="1" smtClean="0"/>
              <a:t>оформленні</a:t>
            </a:r>
            <a:r>
              <a:rPr lang="ru-RU" sz="1100" b="1" dirty="0" smtClean="0"/>
              <a:t> на роботу фармацевт - контролер повинен пройти </a:t>
            </a:r>
            <a:r>
              <a:rPr lang="ru-RU" sz="1100" b="1" dirty="0" err="1" smtClean="0"/>
              <a:t>вступний</a:t>
            </a:r>
            <a:r>
              <a:rPr lang="ru-RU" sz="1100" b="1" dirty="0" smtClean="0"/>
              <a:t> </a:t>
            </a:r>
            <a:r>
              <a:rPr lang="ru-RU" sz="1100" b="1" dirty="0" err="1" smtClean="0"/>
              <a:t>інструктаж</a:t>
            </a:r>
            <a:r>
              <a:rPr lang="ru-RU" sz="1100" b="1" dirty="0" smtClean="0"/>
              <a:t> </a:t>
            </a:r>
            <a:r>
              <a:rPr lang="ru-RU" sz="1100" b="1" dirty="0" err="1" smtClean="0"/>
              <a:t>з</a:t>
            </a:r>
            <a:r>
              <a:rPr lang="ru-RU" sz="1100" b="1" dirty="0" smtClean="0"/>
              <a:t> </a:t>
            </a:r>
            <a:r>
              <a:rPr lang="ru-RU" sz="1100" b="1" dirty="0" err="1" smtClean="0"/>
              <a:t>охорони</a:t>
            </a:r>
            <a:r>
              <a:rPr lang="ru-RU" sz="1100" b="1" dirty="0" smtClean="0"/>
              <a:t> </a:t>
            </a:r>
            <a:r>
              <a:rPr lang="ru-RU" sz="1100" b="1" dirty="0" err="1" smtClean="0"/>
              <a:t>праці</a:t>
            </a:r>
            <a:r>
              <a:rPr lang="ru-RU" sz="1100" b="1" dirty="0" smtClean="0"/>
              <a:t>, а </a:t>
            </a:r>
            <a:r>
              <a:rPr lang="ru-RU" sz="1100" b="1" dirty="0" err="1" smtClean="0"/>
              <a:t>також</a:t>
            </a:r>
            <a:r>
              <a:rPr lang="ru-RU" sz="1100" b="1" dirty="0" smtClean="0"/>
              <a:t> </a:t>
            </a:r>
            <a:r>
              <a:rPr lang="ru-RU" sz="1100" b="1" dirty="0" err="1" smtClean="0"/>
              <a:t>первинний</a:t>
            </a:r>
            <a:r>
              <a:rPr lang="ru-RU" sz="1100" b="1" dirty="0" smtClean="0"/>
              <a:t> </a:t>
            </a:r>
            <a:r>
              <a:rPr lang="ru-RU" sz="1100" b="1" dirty="0" err="1" smtClean="0"/>
              <a:t>інструктаж</a:t>
            </a:r>
            <a:r>
              <a:rPr lang="ru-RU" sz="1100" b="1" dirty="0" smtClean="0"/>
              <a:t> на </a:t>
            </a:r>
            <a:r>
              <a:rPr lang="ru-RU" sz="1100" b="1" dirty="0" err="1" smtClean="0"/>
              <a:t>робочому</a:t>
            </a:r>
            <a:r>
              <a:rPr lang="ru-RU" sz="1100" b="1" dirty="0" smtClean="0"/>
              <a:t> </a:t>
            </a:r>
            <a:r>
              <a:rPr lang="ru-RU" sz="1100" b="1" dirty="0" err="1" smtClean="0"/>
              <a:t>місці</a:t>
            </a:r>
            <a:r>
              <a:rPr lang="ru-RU" sz="1100" b="1" dirty="0" smtClean="0"/>
              <a:t>, а </a:t>
            </a:r>
            <a:r>
              <a:rPr lang="ru-RU" sz="1100" b="1" dirty="0" err="1" smtClean="0"/>
              <a:t>надалі</a:t>
            </a:r>
            <a:r>
              <a:rPr lang="ru-RU" sz="1100" b="1" dirty="0" smtClean="0"/>
              <a:t> </a:t>
            </a:r>
            <a:r>
              <a:rPr lang="ru-RU" sz="1100" b="1" dirty="0" err="1" smtClean="0"/>
              <a:t>кожні</a:t>
            </a:r>
            <a:r>
              <a:rPr lang="ru-RU" sz="1100" b="1" dirty="0" smtClean="0"/>
              <a:t> </a:t>
            </a:r>
            <a:r>
              <a:rPr lang="ru-RU" sz="1100" b="1" dirty="0" err="1" smtClean="0"/>
              <a:t>шість</a:t>
            </a:r>
            <a:r>
              <a:rPr lang="ru-RU" sz="1100" b="1" dirty="0" smtClean="0"/>
              <a:t> </a:t>
            </a:r>
            <a:r>
              <a:rPr lang="ru-RU" sz="1100" b="1" dirty="0" err="1" smtClean="0"/>
              <a:t>місяців</a:t>
            </a:r>
            <a:r>
              <a:rPr lang="ru-RU" sz="1100" b="1" dirty="0" smtClean="0"/>
              <a:t> </a:t>
            </a:r>
            <a:r>
              <a:rPr lang="ru-RU" sz="1100" b="1" dirty="0" err="1" smtClean="0"/>
              <a:t>повторний</a:t>
            </a:r>
            <a:r>
              <a:rPr lang="ru-RU" sz="1100" b="1" dirty="0" smtClean="0"/>
              <a:t> </a:t>
            </a:r>
            <a:r>
              <a:rPr lang="ru-RU" sz="1100" b="1" dirty="0" err="1" smtClean="0"/>
              <a:t>інструктаж</a:t>
            </a:r>
            <a:r>
              <a:rPr lang="ru-RU" sz="1100" b="1" dirty="0" smtClean="0"/>
              <a:t>, про </a:t>
            </a:r>
            <a:r>
              <a:rPr lang="ru-RU" sz="1100" b="1" dirty="0" err="1" smtClean="0"/>
              <a:t>що</a:t>
            </a:r>
            <a:r>
              <a:rPr lang="ru-RU" sz="1100" b="1" dirty="0" smtClean="0"/>
              <a:t> </a:t>
            </a:r>
            <a:r>
              <a:rPr lang="ru-RU" sz="1100" b="1" dirty="0" err="1" smtClean="0"/>
              <a:t>повинні</a:t>
            </a:r>
            <a:r>
              <a:rPr lang="ru-RU" sz="1100" b="1" dirty="0" smtClean="0"/>
              <a:t> бути </a:t>
            </a:r>
            <a:r>
              <a:rPr lang="ru-RU" sz="1100" b="1" dirty="0" err="1" smtClean="0"/>
              <a:t>зроблені</a:t>
            </a:r>
            <a:r>
              <a:rPr lang="ru-RU" sz="1100" b="1" dirty="0" smtClean="0"/>
              <a:t> записи в </a:t>
            </a:r>
            <a:r>
              <a:rPr lang="ru-RU" sz="1100" b="1" dirty="0" err="1" smtClean="0"/>
              <a:t>журналі</a:t>
            </a:r>
            <a:r>
              <a:rPr lang="ru-RU" sz="1100" b="1" dirty="0" smtClean="0"/>
              <a:t>.</a:t>
            </a:r>
            <a:r>
              <a:rPr lang="ru-RU" sz="1100" dirty="0" smtClean="0"/>
              <a:t/>
            </a:r>
            <a:br>
              <a:rPr lang="ru-RU" sz="1100" dirty="0" smtClean="0"/>
            </a:br>
            <a:r>
              <a:rPr lang="ru-RU" sz="1100" b="1" dirty="0" smtClean="0"/>
              <a:t>1.5. У </a:t>
            </a:r>
            <a:r>
              <a:rPr lang="ru-RU" sz="1100" b="1" dirty="0" err="1" smtClean="0"/>
              <a:t>процесі</a:t>
            </a:r>
            <a:r>
              <a:rPr lang="ru-RU" sz="1100" b="1" dirty="0" smtClean="0"/>
              <a:t> </a:t>
            </a:r>
            <a:r>
              <a:rPr lang="ru-RU" sz="1100" b="1" dirty="0" err="1" smtClean="0"/>
              <a:t>роботи</a:t>
            </a:r>
            <a:r>
              <a:rPr lang="ru-RU" sz="1100" b="1" dirty="0" smtClean="0"/>
              <a:t> </a:t>
            </a:r>
            <a:r>
              <a:rPr lang="ru-RU" sz="1100" b="1" dirty="0" err="1" smtClean="0"/>
              <a:t>з</a:t>
            </a:r>
            <a:r>
              <a:rPr lang="ru-RU" sz="1100" b="1" dirty="0" smtClean="0"/>
              <a:t> контролю </a:t>
            </a:r>
            <a:r>
              <a:rPr lang="ru-RU" sz="1100" b="1" dirty="0" err="1" smtClean="0"/>
              <a:t>якості</a:t>
            </a:r>
            <a:r>
              <a:rPr lang="ru-RU" sz="1100" b="1" dirty="0" smtClean="0"/>
              <a:t> </a:t>
            </a:r>
            <a:r>
              <a:rPr lang="ru-RU" sz="1100" b="1" dirty="0" err="1" smtClean="0"/>
              <a:t>лікарських</a:t>
            </a:r>
            <a:r>
              <a:rPr lang="ru-RU" sz="1100" b="1" dirty="0" smtClean="0"/>
              <a:t> </a:t>
            </a:r>
            <a:r>
              <a:rPr lang="ru-RU" sz="1100" b="1" dirty="0" err="1" smtClean="0"/>
              <a:t>засобів</a:t>
            </a:r>
            <a:r>
              <a:rPr lang="ru-RU" sz="1100" b="1" dirty="0" smtClean="0"/>
              <a:t> фармацевт - контролер повинен </a:t>
            </a:r>
            <a:r>
              <a:rPr lang="ru-RU" sz="1100" b="1" dirty="0" err="1" smtClean="0"/>
              <a:t>дотримувати</a:t>
            </a:r>
            <a:r>
              <a:rPr lang="ru-RU" sz="1100" b="1" dirty="0" smtClean="0"/>
              <a:t> правила </a:t>
            </a:r>
            <a:r>
              <a:rPr lang="ru-RU" sz="1100" b="1" dirty="0" err="1" smtClean="0"/>
              <a:t>внутрішнього</a:t>
            </a:r>
            <a:r>
              <a:rPr lang="ru-RU" sz="1100" b="1" dirty="0" smtClean="0"/>
              <a:t> трудового </a:t>
            </a:r>
            <a:r>
              <a:rPr lang="ru-RU" sz="1100" b="1" dirty="0" err="1" smtClean="0"/>
              <a:t>розпорядку</a:t>
            </a:r>
            <a:r>
              <a:rPr lang="ru-RU" sz="1100" b="1" dirty="0" smtClean="0"/>
              <a:t>, </a:t>
            </a:r>
            <a:r>
              <a:rPr lang="ru-RU" sz="1100" b="1" dirty="0" err="1" smtClean="0"/>
              <a:t>використовувати</a:t>
            </a:r>
            <a:r>
              <a:rPr lang="ru-RU" sz="1100" b="1" dirty="0" smtClean="0"/>
              <a:t> </a:t>
            </a:r>
            <a:r>
              <a:rPr lang="ru-RU" sz="1100" b="1" dirty="0" err="1" smtClean="0"/>
              <a:t>санітарний</a:t>
            </a:r>
            <a:r>
              <a:rPr lang="ru-RU" sz="1100" b="1" dirty="0" smtClean="0"/>
              <a:t> </a:t>
            </a:r>
            <a:r>
              <a:rPr lang="ru-RU" sz="1100" b="1" dirty="0" err="1" smtClean="0"/>
              <a:t>спецодяг</a:t>
            </a:r>
            <a:r>
              <a:rPr lang="ru-RU" sz="1100" b="1" dirty="0" smtClean="0"/>
              <a:t>, </a:t>
            </a:r>
            <a:r>
              <a:rPr lang="ru-RU" sz="1100" b="1" dirty="0" err="1" smtClean="0"/>
              <a:t>спецвзуття</a:t>
            </a:r>
            <a:r>
              <a:rPr lang="ru-RU" sz="1100" b="1" dirty="0" smtClean="0"/>
              <a:t>, </a:t>
            </a:r>
            <a:r>
              <a:rPr lang="ru-RU" sz="1100" b="1" dirty="0" err="1" smtClean="0"/>
              <a:t>засоби</a:t>
            </a:r>
            <a:r>
              <a:rPr lang="ru-RU" sz="1100" b="1" dirty="0" smtClean="0"/>
              <a:t> </a:t>
            </a:r>
            <a:r>
              <a:rPr lang="ru-RU" sz="1100" b="1" dirty="0" err="1" smtClean="0"/>
              <a:t>індивідуального</a:t>
            </a:r>
            <a:r>
              <a:rPr lang="ru-RU" sz="1100" b="1" dirty="0" smtClean="0"/>
              <a:t> </a:t>
            </a:r>
            <a:r>
              <a:rPr lang="ru-RU" sz="1100" b="1" dirty="0" err="1" smtClean="0"/>
              <a:t>захисту</a:t>
            </a:r>
            <a:r>
              <a:rPr lang="ru-RU" sz="1100" b="1" dirty="0" smtClean="0"/>
              <a:t> </a:t>
            </a:r>
            <a:r>
              <a:rPr lang="ru-RU" sz="1100" b="1" dirty="0" err="1" smtClean="0"/>
              <a:t>й</a:t>
            </a:r>
            <a:r>
              <a:rPr lang="ru-RU" sz="1100" b="1" dirty="0" smtClean="0"/>
              <a:t> </a:t>
            </a:r>
            <a:r>
              <a:rPr lang="ru-RU" sz="1100" b="1" dirty="0" err="1" smtClean="0"/>
              <a:t>інші</a:t>
            </a:r>
            <a:r>
              <a:rPr lang="ru-RU" sz="1100" b="1" dirty="0" smtClean="0"/>
              <a:t> </a:t>
            </a:r>
            <a:r>
              <a:rPr lang="ru-RU" sz="1100" b="1" dirty="0" err="1" smtClean="0"/>
              <a:t>запобіжні</a:t>
            </a:r>
            <a:r>
              <a:rPr lang="ru-RU" sz="1100" b="1" dirty="0" smtClean="0"/>
              <a:t> </a:t>
            </a:r>
            <a:r>
              <a:rPr lang="ru-RU" sz="1100" b="1" dirty="0" err="1" smtClean="0"/>
              <a:t>пристосування</a:t>
            </a:r>
            <a:r>
              <a:rPr lang="ru-RU" sz="1100" b="1" dirty="0" smtClean="0"/>
              <a:t> </a:t>
            </a:r>
            <a:r>
              <a:rPr lang="ru-RU" sz="1100" b="1" dirty="0" err="1" smtClean="0"/>
              <a:t>відповідно</a:t>
            </a:r>
            <a:r>
              <a:rPr lang="ru-RU" sz="1100" b="1" dirty="0" smtClean="0"/>
              <a:t> </a:t>
            </a:r>
            <a:r>
              <a:rPr lang="ru-RU" sz="1100" b="1" dirty="0" err="1" smtClean="0"/>
              <a:t>із</a:t>
            </a:r>
            <a:r>
              <a:rPr lang="ru-RU" sz="1100" b="1" dirty="0" smtClean="0"/>
              <a:t> </a:t>
            </a:r>
            <a:r>
              <a:rPr lang="ru-RU" sz="1100" b="1" dirty="0" err="1" smtClean="0"/>
              <a:t>діючими</a:t>
            </a:r>
            <a:r>
              <a:rPr lang="ru-RU" sz="1100" b="1" dirty="0" smtClean="0"/>
              <a:t> нормами </a:t>
            </a:r>
            <a:r>
              <a:rPr lang="ru-RU" sz="1100" b="1" dirty="0" err="1" smtClean="0"/>
              <a:t>їхньої</a:t>
            </a:r>
            <a:r>
              <a:rPr lang="ru-RU" sz="1100" b="1" dirty="0" smtClean="0"/>
              <a:t> </a:t>
            </a:r>
            <a:r>
              <a:rPr lang="ru-RU" sz="1100" b="1" dirty="0" err="1" smtClean="0"/>
              <a:t>видачі</a:t>
            </a:r>
            <a:r>
              <a:rPr lang="ru-RU" sz="1100" b="1" dirty="0" smtClean="0"/>
              <a:t>.</a:t>
            </a:r>
            <a:r>
              <a:rPr lang="ru-RU" sz="1100" dirty="0" smtClean="0"/>
              <a:t/>
            </a:r>
            <a:br>
              <a:rPr lang="ru-RU" sz="1100" dirty="0" smtClean="0"/>
            </a:br>
            <a:r>
              <a:rPr lang="ru-RU" sz="1100" b="1" dirty="0" smtClean="0"/>
              <a:t>1.6. Фармацевт - контролер </a:t>
            </a:r>
            <a:r>
              <a:rPr lang="ru-RU" sz="1100" b="1" dirty="0" err="1" smtClean="0"/>
              <a:t>зобов'язаний</a:t>
            </a:r>
            <a:r>
              <a:rPr lang="ru-RU" sz="1100" b="1" dirty="0" smtClean="0"/>
              <a:t> </a:t>
            </a:r>
            <a:r>
              <a:rPr lang="ru-RU" sz="1100" b="1" dirty="0" err="1" smtClean="0"/>
              <a:t>дотримувати</a:t>
            </a:r>
            <a:r>
              <a:rPr lang="ru-RU" sz="1100" b="1" dirty="0" smtClean="0"/>
              <a:t> правила </a:t>
            </a:r>
            <a:r>
              <a:rPr lang="ru-RU" sz="1100" b="1" dirty="0" err="1" smtClean="0"/>
              <a:t>пожежної</a:t>
            </a:r>
            <a:r>
              <a:rPr lang="ru-RU" sz="1100" b="1" dirty="0" smtClean="0"/>
              <a:t> </a:t>
            </a:r>
            <a:r>
              <a:rPr lang="ru-RU" sz="1100" b="1" dirty="0" err="1" smtClean="0"/>
              <a:t>безпеки</a:t>
            </a:r>
            <a:r>
              <a:rPr lang="ru-RU" sz="1100" b="1" dirty="0" smtClean="0"/>
              <a:t>, </a:t>
            </a:r>
            <a:r>
              <a:rPr lang="ru-RU" sz="1100" b="1" dirty="0" err="1" smtClean="0"/>
              <a:t>сприяти</a:t>
            </a:r>
            <a:r>
              <a:rPr lang="ru-RU" sz="1100" b="1" dirty="0" smtClean="0"/>
              <a:t> </a:t>
            </a:r>
            <a:r>
              <a:rPr lang="ru-RU" sz="1100" b="1" dirty="0" err="1" smtClean="0"/>
              <a:t>запобіганню</a:t>
            </a:r>
            <a:r>
              <a:rPr lang="ru-RU" sz="1100" b="1" dirty="0" smtClean="0"/>
              <a:t> </a:t>
            </a:r>
            <a:r>
              <a:rPr lang="ru-RU" sz="1100" b="1" dirty="0" err="1" smtClean="0"/>
              <a:t>пожеж</a:t>
            </a:r>
            <a:r>
              <a:rPr lang="ru-RU" sz="1100" b="1" dirty="0" smtClean="0"/>
              <a:t> </a:t>
            </a:r>
            <a:r>
              <a:rPr lang="ru-RU" sz="1100" b="1" dirty="0" err="1" smtClean="0"/>
              <a:t>і</a:t>
            </a:r>
            <a:r>
              <a:rPr lang="ru-RU" sz="1100" b="1" dirty="0" smtClean="0"/>
              <a:t> </a:t>
            </a:r>
            <a:r>
              <a:rPr lang="ru-RU" sz="1100" b="1" dirty="0" err="1" smtClean="0"/>
              <a:t>вибухів</a:t>
            </a:r>
            <a:r>
              <a:rPr lang="ru-RU" sz="1100" b="1" dirty="0" smtClean="0"/>
              <a:t>.</a:t>
            </a:r>
            <a:r>
              <a:rPr lang="ru-RU" sz="1100" dirty="0" smtClean="0"/>
              <a:t/>
            </a:r>
            <a:br>
              <a:rPr lang="ru-RU" sz="1100" dirty="0" smtClean="0"/>
            </a:br>
            <a:r>
              <a:rPr lang="ru-RU" sz="1100" b="1" dirty="0" smtClean="0"/>
              <a:t>1.7. Фармацевт - контролер </a:t>
            </a:r>
            <a:r>
              <a:rPr lang="ru-RU" sz="1100" b="1" dirty="0" err="1" smtClean="0"/>
              <a:t>зобов'язаний</a:t>
            </a:r>
            <a:r>
              <a:rPr lang="ru-RU" sz="1100" b="1" dirty="0" smtClean="0"/>
              <a:t> знати </a:t>
            </a:r>
            <a:r>
              <a:rPr lang="ru-RU" sz="1100" b="1" dirty="0" err="1" smtClean="0"/>
              <a:t>і</a:t>
            </a:r>
            <a:r>
              <a:rPr lang="ru-RU" sz="1100" b="1" dirty="0" smtClean="0"/>
              <a:t> </a:t>
            </a:r>
            <a:r>
              <a:rPr lang="ru-RU" sz="1100" b="1" dirty="0" err="1" smtClean="0"/>
              <a:t>дотримувати</a:t>
            </a:r>
            <a:r>
              <a:rPr lang="ru-RU" sz="1100" b="1" dirty="0" smtClean="0"/>
              <a:t> правила </a:t>
            </a:r>
            <a:r>
              <a:rPr lang="ru-RU" sz="1100" b="1" dirty="0" err="1" smtClean="0"/>
              <a:t>особистої</a:t>
            </a:r>
            <a:r>
              <a:rPr lang="ru-RU" sz="1100" b="1" dirty="0" smtClean="0"/>
              <a:t> </a:t>
            </a:r>
            <a:r>
              <a:rPr lang="ru-RU" sz="1100" b="1" dirty="0" err="1" smtClean="0"/>
              <a:t>гігієни</a:t>
            </a:r>
            <a:r>
              <a:rPr lang="ru-RU" sz="1100" b="1" dirty="0" smtClean="0"/>
              <a:t>, </a:t>
            </a:r>
            <a:r>
              <a:rPr lang="ru-RU" sz="1100" b="1" dirty="0" err="1" smtClean="0"/>
              <a:t>тримати</a:t>
            </a:r>
            <a:r>
              <a:rPr lang="ru-RU" sz="1100" b="1" dirty="0" smtClean="0"/>
              <a:t> в </a:t>
            </a:r>
            <a:r>
              <a:rPr lang="ru-RU" sz="1100" b="1" dirty="0" err="1" smtClean="0"/>
              <a:t>чистоті</a:t>
            </a:r>
            <a:r>
              <a:rPr lang="ru-RU" sz="1100" b="1" dirty="0" smtClean="0"/>
              <a:t> </a:t>
            </a:r>
            <a:r>
              <a:rPr lang="ru-RU" sz="1100" b="1" dirty="0" err="1" smtClean="0"/>
              <a:t>халати</a:t>
            </a:r>
            <a:r>
              <a:rPr lang="ru-RU" sz="1100" b="1" dirty="0" smtClean="0"/>
              <a:t>, </a:t>
            </a:r>
            <a:r>
              <a:rPr lang="ru-RU" sz="1100" b="1" dirty="0" err="1" smtClean="0"/>
              <a:t>мити</a:t>
            </a:r>
            <a:r>
              <a:rPr lang="ru-RU" sz="1100" b="1" dirty="0" smtClean="0"/>
              <a:t> руки теплою водою </a:t>
            </a:r>
            <a:r>
              <a:rPr lang="ru-RU" sz="1100" b="1" dirty="0" err="1" smtClean="0"/>
              <a:t>з</a:t>
            </a:r>
            <a:r>
              <a:rPr lang="ru-RU" sz="1100" b="1" dirty="0" smtClean="0"/>
              <a:t> милом </a:t>
            </a:r>
            <a:r>
              <a:rPr lang="ru-RU" sz="1100" b="1" dirty="0" err="1" smtClean="0"/>
              <a:t>і</a:t>
            </a:r>
            <a:r>
              <a:rPr lang="ru-RU" sz="1100" b="1" dirty="0" smtClean="0"/>
              <a:t> </a:t>
            </a:r>
            <a:r>
              <a:rPr lang="ru-RU" sz="1100" b="1" dirty="0" err="1" smtClean="0"/>
              <a:t>щіткою</a:t>
            </a:r>
            <a:r>
              <a:rPr lang="ru-RU" sz="1100" b="1" dirty="0" smtClean="0"/>
              <a:t>.</a:t>
            </a:r>
            <a:r>
              <a:rPr lang="ru-RU" sz="1100" dirty="0" smtClean="0"/>
              <a:t/>
            </a:r>
            <a:br>
              <a:rPr lang="ru-RU" sz="1100" dirty="0" smtClean="0"/>
            </a:br>
            <a:r>
              <a:rPr lang="ru-RU" sz="1100" b="1" dirty="0" smtClean="0"/>
              <a:t>Фармацевт - контролер </a:t>
            </a:r>
            <a:r>
              <a:rPr lang="ru-RU" sz="1100" b="1" dirty="0" err="1" smtClean="0"/>
              <a:t>зобов'язаний</a:t>
            </a:r>
            <a:r>
              <a:rPr lang="ru-RU" sz="1100" b="1" dirty="0" smtClean="0"/>
              <a:t> систематично </a:t>
            </a:r>
            <a:r>
              <a:rPr lang="ru-RU" sz="1100" b="1" dirty="0" err="1" smtClean="0"/>
              <a:t>проходити</a:t>
            </a:r>
            <a:r>
              <a:rPr lang="ru-RU" sz="1100" b="1" dirty="0" smtClean="0"/>
              <a:t> </a:t>
            </a:r>
            <a:r>
              <a:rPr lang="ru-RU" sz="1100" b="1" dirty="0" err="1" smtClean="0"/>
              <a:t>медичне</a:t>
            </a:r>
            <a:r>
              <a:rPr lang="ru-RU" sz="1100" b="1" dirty="0" smtClean="0"/>
              <a:t> </a:t>
            </a:r>
            <a:r>
              <a:rPr lang="ru-RU" sz="1100" b="1" dirty="0" err="1" smtClean="0"/>
              <a:t>профілактичне</a:t>
            </a:r>
            <a:r>
              <a:rPr lang="ru-RU" sz="1100" b="1" dirty="0" smtClean="0"/>
              <a:t> </a:t>
            </a:r>
            <a:r>
              <a:rPr lang="ru-RU" sz="1100" b="1" dirty="0" err="1" smtClean="0"/>
              <a:t>обстеження</a:t>
            </a:r>
            <a:r>
              <a:rPr lang="ru-RU" sz="1100" b="1" dirty="0" smtClean="0"/>
              <a:t> у </a:t>
            </a:r>
            <a:r>
              <a:rPr lang="ru-RU" sz="1100" b="1" dirty="0" err="1" smtClean="0"/>
              <a:t>встановленому</a:t>
            </a:r>
            <a:r>
              <a:rPr lang="ru-RU" sz="1100" b="1" dirty="0" smtClean="0"/>
              <a:t> порядку.</a:t>
            </a:r>
            <a:r>
              <a:rPr lang="ru-RU" sz="1100" dirty="0" smtClean="0"/>
              <a:t/>
            </a:r>
            <a:br>
              <a:rPr lang="ru-RU" sz="1100" dirty="0" smtClean="0"/>
            </a:br>
            <a:r>
              <a:rPr lang="ru-RU" sz="1100" b="1" dirty="0" smtClean="0"/>
              <a:t>1.8. Фармацевт - контролер </a:t>
            </a:r>
            <a:r>
              <a:rPr lang="ru-RU" sz="1100" b="1" dirty="0" err="1" smtClean="0"/>
              <a:t>несе</a:t>
            </a:r>
            <a:r>
              <a:rPr lang="ru-RU" sz="1100" b="1" dirty="0" smtClean="0"/>
              <a:t> </a:t>
            </a:r>
            <a:r>
              <a:rPr lang="ru-RU" sz="1100" b="1" dirty="0" err="1" smtClean="0"/>
              <a:t>персональну</a:t>
            </a:r>
            <a:r>
              <a:rPr lang="ru-RU" sz="1100" b="1" dirty="0" smtClean="0"/>
              <a:t> </a:t>
            </a:r>
            <a:r>
              <a:rPr lang="ru-RU" sz="1100" b="1" dirty="0" err="1" smtClean="0"/>
              <a:t>відповідальність</a:t>
            </a:r>
            <a:r>
              <a:rPr lang="ru-RU" sz="1100" b="1" dirty="0" smtClean="0"/>
              <a:t> за </a:t>
            </a:r>
            <a:r>
              <a:rPr lang="ru-RU" sz="1100" b="1" dirty="0" err="1" smtClean="0"/>
              <a:t>порушення</a:t>
            </a:r>
            <a:r>
              <a:rPr lang="ru-RU" sz="1100" b="1" dirty="0" smtClean="0"/>
              <a:t> </a:t>
            </a:r>
            <a:r>
              <a:rPr lang="ru-RU" sz="1100" b="1" dirty="0" err="1" smtClean="0"/>
              <a:t>вимог</a:t>
            </a:r>
            <a:r>
              <a:rPr lang="ru-RU" sz="1100" b="1" dirty="0" smtClean="0"/>
              <a:t> </a:t>
            </a:r>
            <a:r>
              <a:rPr lang="ru-RU" sz="1100" b="1" dirty="0" err="1" smtClean="0"/>
              <a:t>даної</a:t>
            </a:r>
            <a:r>
              <a:rPr lang="ru-RU" sz="1100" b="1" dirty="0" smtClean="0"/>
              <a:t> </a:t>
            </a:r>
            <a:r>
              <a:rPr lang="ru-RU" sz="1100" b="1" dirty="0" err="1" smtClean="0"/>
              <a:t>інструкції</a:t>
            </a:r>
            <a:r>
              <a:rPr lang="ru-RU" sz="1100" b="1" dirty="0" smtClean="0"/>
              <a:t>.</a:t>
            </a:r>
            <a:r>
              <a:rPr lang="ru-RU" sz="1100" dirty="0" smtClean="0"/>
              <a:t/>
            </a:r>
            <a:br>
              <a:rPr lang="ru-RU" sz="1100" dirty="0" smtClean="0"/>
            </a:br>
            <a:r>
              <a:rPr lang="ru-RU" sz="1100" b="1" dirty="0" smtClean="0"/>
              <a:t>Особи, </a:t>
            </a:r>
            <a:r>
              <a:rPr lang="ru-RU" sz="1100" b="1" dirty="0" err="1" smtClean="0"/>
              <a:t>що</a:t>
            </a:r>
            <a:r>
              <a:rPr lang="ru-RU" sz="1100" b="1" dirty="0" smtClean="0"/>
              <a:t> допустили </a:t>
            </a:r>
            <a:r>
              <a:rPr lang="ru-RU" sz="1100" b="1" dirty="0" err="1" smtClean="0"/>
              <a:t>невиконання</a:t>
            </a:r>
            <a:r>
              <a:rPr lang="ru-RU" sz="1100" b="1" dirty="0" smtClean="0"/>
              <a:t> </a:t>
            </a:r>
            <a:r>
              <a:rPr lang="ru-RU" sz="1100" b="1" dirty="0" err="1" smtClean="0"/>
              <a:t>чи</a:t>
            </a:r>
            <a:r>
              <a:rPr lang="ru-RU" sz="1100" b="1" dirty="0" smtClean="0"/>
              <a:t> </a:t>
            </a:r>
            <a:r>
              <a:rPr lang="ru-RU" sz="1100" b="1" dirty="0" err="1" smtClean="0"/>
              <a:t>порушення</a:t>
            </a:r>
            <a:r>
              <a:rPr lang="ru-RU" sz="1100" b="1" dirty="0" smtClean="0"/>
              <a:t> </a:t>
            </a:r>
            <a:r>
              <a:rPr lang="ru-RU" sz="1100" b="1" dirty="0" err="1" smtClean="0"/>
              <a:t>інструкцій</a:t>
            </a:r>
            <a:r>
              <a:rPr lang="ru-RU" sz="1100" b="1" dirty="0" smtClean="0"/>
              <a:t> </a:t>
            </a:r>
            <a:r>
              <a:rPr lang="ru-RU" sz="1100" b="1" dirty="0" err="1" smtClean="0"/>
              <a:t>з</a:t>
            </a:r>
            <a:r>
              <a:rPr lang="ru-RU" sz="1100" b="1" dirty="0" smtClean="0"/>
              <a:t> </a:t>
            </a:r>
            <a:r>
              <a:rPr lang="ru-RU" sz="1100" b="1" dirty="0" err="1" smtClean="0"/>
              <a:t>охорони</a:t>
            </a:r>
            <a:r>
              <a:rPr lang="ru-RU" sz="1100" b="1" dirty="0" smtClean="0"/>
              <a:t> </a:t>
            </a:r>
            <a:r>
              <a:rPr lang="ru-RU" sz="1100" b="1" dirty="0" err="1" smtClean="0"/>
              <a:t>праці</a:t>
            </a:r>
            <a:r>
              <a:rPr lang="ru-RU" sz="1100" b="1" dirty="0" smtClean="0"/>
              <a:t>, </a:t>
            </a:r>
            <a:r>
              <a:rPr lang="ru-RU" sz="1100" b="1" dirty="0" err="1" smtClean="0"/>
              <a:t>піддаються</a:t>
            </a:r>
            <a:r>
              <a:rPr lang="ru-RU" sz="1100" b="1" dirty="0" smtClean="0"/>
              <a:t> </a:t>
            </a:r>
            <a:r>
              <a:rPr lang="ru-RU" sz="1100" b="1" dirty="0" err="1" smtClean="0"/>
              <a:t>дисциплінарному</a:t>
            </a:r>
            <a:r>
              <a:rPr lang="ru-RU" sz="1100" b="1" dirty="0" smtClean="0"/>
              <a:t> </a:t>
            </a:r>
            <a:r>
              <a:rPr lang="ru-RU" sz="1100" b="1" dirty="0" err="1" smtClean="0"/>
              <a:t>стягненню</a:t>
            </a:r>
            <a:r>
              <a:rPr lang="ru-RU" sz="1100" b="1" dirty="0" smtClean="0"/>
              <a:t> у </a:t>
            </a:r>
            <a:r>
              <a:rPr lang="ru-RU" sz="1100" b="1" dirty="0" err="1" smtClean="0"/>
              <a:t>відповідності</a:t>
            </a:r>
            <a:r>
              <a:rPr lang="ru-RU" sz="1100" b="1" dirty="0" smtClean="0"/>
              <a:t> </a:t>
            </a:r>
            <a:r>
              <a:rPr lang="ru-RU" sz="1100" b="1" dirty="0" err="1" smtClean="0"/>
              <a:t>з</a:t>
            </a:r>
            <a:r>
              <a:rPr lang="ru-RU" sz="1100" b="1" dirty="0" smtClean="0"/>
              <a:t> правилами </a:t>
            </a:r>
            <a:r>
              <a:rPr lang="ru-RU" sz="1100" b="1" dirty="0" err="1" smtClean="0"/>
              <a:t>внутрішнього</a:t>
            </a:r>
            <a:r>
              <a:rPr lang="ru-RU" sz="1100" b="1" dirty="0" smtClean="0"/>
              <a:t> трудового </a:t>
            </a:r>
            <a:r>
              <a:rPr lang="ru-RU" sz="1100" b="1" dirty="0" err="1" smtClean="0"/>
              <a:t>розпорядку</a:t>
            </a:r>
            <a:r>
              <a:rPr lang="ru-RU" sz="1100" b="1" dirty="0" smtClean="0"/>
              <a:t> </a:t>
            </a:r>
            <a:r>
              <a:rPr lang="ru-RU" sz="1100" b="1" dirty="0" err="1" smtClean="0"/>
              <a:t>і</a:t>
            </a:r>
            <a:r>
              <a:rPr lang="ru-RU" sz="1100" b="1" dirty="0" smtClean="0"/>
              <a:t>, при </a:t>
            </a:r>
            <a:r>
              <a:rPr lang="ru-RU" sz="1100" b="1" dirty="0" err="1" smtClean="0"/>
              <a:t>необхідності</a:t>
            </a:r>
            <a:r>
              <a:rPr lang="ru-RU" sz="1100" b="1" dirty="0" smtClean="0"/>
              <a:t>, </a:t>
            </a:r>
            <a:r>
              <a:rPr lang="ru-RU" sz="1100" b="1" dirty="0" err="1" smtClean="0"/>
              <a:t>позачерговій</a:t>
            </a:r>
            <a:r>
              <a:rPr lang="ru-RU" sz="1100" b="1" dirty="0" smtClean="0"/>
              <a:t> </a:t>
            </a:r>
            <a:r>
              <a:rPr lang="ru-RU" sz="1100" b="1" dirty="0" err="1" smtClean="0"/>
              <a:t>перевірці</a:t>
            </a:r>
            <a:r>
              <a:rPr lang="ru-RU" sz="1100" b="1" dirty="0" smtClean="0"/>
              <a:t> </a:t>
            </a:r>
            <a:r>
              <a:rPr lang="ru-RU" sz="1100" b="1" dirty="0" err="1" smtClean="0"/>
              <a:t>знань</a:t>
            </a:r>
            <a:r>
              <a:rPr lang="ru-RU" sz="1100" b="1" dirty="0" smtClean="0"/>
              <a:t> </a:t>
            </a:r>
            <a:r>
              <a:rPr lang="ru-RU" sz="1100" b="1" dirty="0" err="1" smtClean="0"/>
              <a:t>з</a:t>
            </a:r>
            <a:r>
              <a:rPr lang="ru-RU" sz="1100" b="1" dirty="0" smtClean="0"/>
              <a:t> </a:t>
            </a:r>
            <a:r>
              <a:rPr lang="ru-RU" sz="1100" b="1" dirty="0" err="1" smtClean="0"/>
              <a:t>питань</a:t>
            </a:r>
            <a:r>
              <a:rPr lang="ru-RU" sz="1100" b="1" dirty="0" smtClean="0"/>
              <a:t> </a:t>
            </a:r>
            <a:r>
              <a:rPr lang="ru-RU" sz="1100" b="1" dirty="0" err="1" smtClean="0"/>
              <a:t>охорони</a:t>
            </a:r>
            <a:r>
              <a:rPr lang="ru-RU" sz="1100" b="1" dirty="0" smtClean="0"/>
              <a:t> </a:t>
            </a:r>
            <a:r>
              <a:rPr lang="ru-RU" sz="1100" b="1" dirty="0" err="1" smtClean="0"/>
              <a:t>праці</a:t>
            </a:r>
            <a:r>
              <a:rPr lang="ru-RU" sz="1100" b="1" dirty="0" smtClean="0"/>
              <a:t>.</a:t>
            </a:r>
            <a:r>
              <a:rPr lang="ru-RU" sz="1100" dirty="0" smtClean="0"/>
              <a:t/>
            </a:r>
            <a:br>
              <a:rPr lang="ru-RU" sz="1100" dirty="0" smtClean="0"/>
            </a:br>
            <a:endParaRPr lang="ru-RU"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57158" y="500042"/>
            <a:ext cx="8229600" cy="1066800"/>
          </a:xfrm>
        </p:spPr>
        <p:txBody>
          <a:bodyPr>
            <a:normAutofit fontScale="90000"/>
          </a:bodyPr>
          <a:lstStyle/>
          <a:p>
            <a:r>
              <a:rPr lang="ru-RU" dirty="0" err="1" smtClean="0">
                <a:solidFill>
                  <a:srgbClr val="FF0000"/>
                </a:solidFill>
                <a:effectLst>
                  <a:outerShdw blurRad="38100" dist="38100" dir="2700000" algn="tl">
                    <a:srgbClr val="000000">
                      <a:alpha val="43137"/>
                    </a:srgbClr>
                  </a:outerShdw>
                </a:effectLst>
              </a:rPr>
              <a:t>Загальне</a:t>
            </a:r>
            <a:r>
              <a:rPr lang="ru-RU" dirty="0" smtClean="0">
                <a:solidFill>
                  <a:srgbClr val="FF0000"/>
                </a:solidFill>
                <a:effectLst>
                  <a:outerShdw blurRad="38100" dist="38100" dir="2700000" algn="tl">
                    <a:srgbClr val="000000">
                      <a:alpha val="43137"/>
                    </a:srgbClr>
                  </a:outerShdw>
                </a:effectLst>
              </a:rPr>
              <a:t> </a:t>
            </a:r>
            <a:r>
              <a:rPr lang="ru-RU" dirty="0" err="1" smtClean="0">
                <a:solidFill>
                  <a:srgbClr val="FF0000"/>
                </a:solidFill>
                <a:effectLst>
                  <a:outerShdw blurRad="38100" dist="38100" dir="2700000" algn="tl">
                    <a:srgbClr val="000000">
                      <a:alpha val="43137"/>
                    </a:srgbClr>
                  </a:outerShdw>
                </a:effectLst>
              </a:rPr>
              <a:t>знайомство</a:t>
            </a:r>
            <a:r>
              <a:rPr lang="ru-RU" dirty="0" smtClean="0">
                <a:solidFill>
                  <a:srgbClr val="FF0000"/>
                </a:solidFill>
                <a:effectLst>
                  <a:outerShdw blurRad="38100" dist="38100" dir="2700000" algn="tl">
                    <a:srgbClr val="000000">
                      <a:alpha val="43137"/>
                    </a:srgbClr>
                  </a:outerShdw>
                </a:effectLst>
              </a:rPr>
              <a:t> </a:t>
            </a:r>
            <a:r>
              <a:rPr lang="ru-RU" dirty="0" err="1" smtClean="0">
                <a:solidFill>
                  <a:srgbClr val="FF0000"/>
                </a:solidFill>
                <a:effectLst>
                  <a:outerShdw blurRad="38100" dist="38100" dir="2700000" algn="tl">
                    <a:srgbClr val="000000">
                      <a:alpha val="43137"/>
                    </a:srgbClr>
                  </a:outerShdw>
                </a:effectLst>
              </a:rPr>
              <a:t>з</a:t>
            </a:r>
            <a:r>
              <a:rPr lang="ru-RU" dirty="0" smtClean="0">
                <a:solidFill>
                  <a:srgbClr val="FF0000"/>
                </a:solidFill>
                <a:effectLst>
                  <a:outerShdw blurRad="38100" dist="38100" dir="2700000" algn="tl">
                    <a:srgbClr val="000000">
                      <a:alpha val="43137"/>
                    </a:srgbClr>
                  </a:outerShdw>
                </a:effectLst>
              </a:rPr>
              <a:t> </a:t>
            </a:r>
            <a:r>
              <a:rPr lang="ru-RU" dirty="0" err="1" smtClean="0">
                <a:solidFill>
                  <a:srgbClr val="FF0000"/>
                </a:solidFill>
                <a:effectLst>
                  <a:outerShdw blurRad="38100" dist="38100" dir="2700000" algn="tl">
                    <a:srgbClr val="000000">
                      <a:alpha val="43137"/>
                    </a:srgbClr>
                  </a:outerShdw>
                </a:effectLst>
              </a:rPr>
              <a:t>фармацевтичним</a:t>
            </a:r>
            <a:r>
              <a:rPr lang="ru-RU" dirty="0" smtClean="0">
                <a:solidFill>
                  <a:srgbClr val="FF0000"/>
                </a:solidFill>
                <a:effectLst>
                  <a:outerShdw blurRad="38100" dist="38100" dir="2700000" algn="tl">
                    <a:srgbClr val="000000">
                      <a:alpha val="43137"/>
                    </a:srgbClr>
                  </a:outerShdw>
                </a:effectLst>
              </a:rPr>
              <a:t> </a:t>
            </a:r>
            <a:r>
              <a:rPr lang="ru-RU" dirty="0" err="1" smtClean="0">
                <a:solidFill>
                  <a:srgbClr val="FF0000"/>
                </a:solidFill>
                <a:effectLst>
                  <a:outerShdw blurRad="38100" dist="38100" dir="2700000" algn="tl">
                    <a:srgbClr val="000000">
                      <a:alpha val="43137"/>
                    </a:srgbClr>
                  </a:outerShdw>
                </a:effectLst>
              </a:rPr>
              <a:t>п</a:t>
            </a:r>
            <a:r>
              <a:rPr lang="uk-UA" dirty="0" err="1" smtClean="0">
                <a:solidFill>
                  <a:srgbClr val="FF0000"/>
                </a:solidFill>
                <a:effectLst>
                  <a:outerShdw blurRad="38100" dist="38100" dir="2700000" algn="tl">
                    <a:srgbClr val="000000">
                      <a:alpha val="43137"/>
                    </a:srgbClr>
                  </a:outerShdw>
                </a:effectLst>
              </a:rPr>
              <a:t>ідприємством</a:t>
            </a:r>
            <a:endParaRPr lang="ru-RU" dirty="0">
              <a:solidFill>
                <a:srgbClr val="FF0000"/>
              </a:solidFill>
              <a:effectLst>
                <a:outerShdw blurRad="38100" dist="38100" dir="2700000" algn="tl">
                  <a:srgbClr val="000000">
                    <a:alpha val="43137"/>
                  </a:srgbClr>
                </a:outerShdw>
              </a:effectLst>
            </a:endParaRPr>
          </a:p>
        </p:txBody>
      </p:sp>
      <p:pic>
        <p:nvPicPr>
          <p:cNvPr id="5" name="Современное фармацевтическое производство по стандартам GMP.mp4">
            <a:hlinkClick r:id="" action="ppaction://media"/>
          </p:cNvPr>
          <p:cNvPicPr>
            <a:picLocks noGrp="1" noRot="1" noChangeAspect="1"/>
          </p:cNvPicPr>
          <p:nvPr>
            <p:ph idx="1"/>
            <a:videoFile r:link="rId1"/>
          </p:nvPr>
        </p:nvPicPr>
        <p:blipFill>
          <a:blip r:embed="rId3" cstate="print"/>
          <a:stretch>
            <a:fillRect/>
          </a:stretch>
        </p:blipFill>
        <p:spPr>
          <a:xfrm>
            <a:off x="1500166" y="1785926"/>
            <a:ext cx="6286544" cy="4714908"/>
          </a:xfrm>
          <a:prstGeom prst="roundRect">
            <a:avLst>
              <a:gd name="adj" fmla="val 4167"/>
            </a:avLst>
          </a:prstGeom>
          <a:solidFill>
            <a:srgbClr val="FFFFFF"/>
          </a:solidFill>
          <a:ln w="76200" cap="sq">
            <a:solidFill>
              <a:schemeClr val="tx1"/>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42910" y="2428868"/>
            <a:ext cx="10187030" cy="2000248"/>
          </a:xfrm>
        </p:spPr>
        <p:txBody>
          <a:bodyPr>
            <a:normAutofit/>
          </a:bodyPr>
          <a:lstStyle/>
          <a:p>
            <a:r>
              <a:rPr lang="uk-UA" sz="8800" dirty="0" smtClean="0">
                <a:solidFill>
                  <a:srgbClr val="FF0000"/>
                </a:solidFill>
              </a:rPr>
              <a:t>Дякую за увагу</a:t>
            </a:r>
            <a:endParaRPr lang="ru-RU" sz="8800"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32</TotalTime>
  <Words>748</Words>
  <Application>Microsoft Office PowerPoint</Application>
  <PresentationFormat>Экран (4:3)</PresentationFormat>
  <Paragraphs>34</Paragraphs>
  <Slides>12</Slides>
  <Notes>0</Notes>
  <HiddenSlides>0</HiddenSlides>
  <MMClips>1</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Georgia</vt:lpstr>
      <vt:lpstr>Times New Roman</vt:lpstr>
      <vt:lpstr>Trebuchet MS</vt:lpstr>
      <vt:lpstr>Wingdings 2</vt:lpstr>
      <vt:lpstr>Городская</vt:lpstr>
      <vt:lpstr>«Загальне знайомство з фармацевтичним підприємством; правилами внутрішнього розпорядку. Інструктаж з техніки безпеки та охорони праці</vt:lpstr>
      <vt:lpstr>ФАРМАЦЕВТИЧНА ДІЯЛЬНІСТЬ </vt:lpstr>
      <vt:lpstr>Фармацевтична промисловість в Україні</vt:lpstr>
      <vt:lpstr>Фармацевтична галузь посідає значне місце і в економіці України, оскільки є важливим сегментом національного ринку, багато в чому визначає національну і оборонну безпеку країни, відрізняється великою наукоємною і розвиненою кооперацією. Упродовж п’яти останніх років галузь демонструє стійку тенденцію до зростання в грошовому вираженні на рівні менше 20% на рік. Якщо в 2002-2003 рр. вважалося великим досягненням приблизитися до обсягу ринку в розмірі 1 млрд USD, то в 2007 р. обсяг ринку перевищив 2 млрд USD. Українська фармацевтична промисловість виробляє близько 1400 із 3000 препаратів, що продаються в Україні. Фармацевтичні компанії України виробляють лікарські засоби майже в усіх формах (твердих, рідких, порошкоподібних тощо). Основними групами є серцево-судинні препарати, анальгетики, вітаміни, засоби для лікування респіраторної та ендокринної систем, шлунково-кишкового тракту і антибіотики. </vt:lpstr>
      <vt:lpstr>Щорічне зростання українського фармацевтичного ринку складає близько 20% вже упродовж кількох років. Сьогодні на ринку з зареєстрованих лікарських засобів 34% – препарати українського виробництва, решта – іноземного. У фінансовому вираженні приблизно 70% ринку займають імпортні препарати, 30% – вітчизняні. В упаковках навпаки: українські препарати – 70%, імпортні – 30%. Експерти прогнозують, що в найближчі роки більш високими темпами буде розвиватися сегмент препаратів вартістю від 3 до 5 USD, а споживання препаратів вартістю до 1 USD помітно скоротиться. Хоча дешеві препарати також залишаться затребуваними певним прошарком населення. Крім цього, так зване госпітальне споживання медикаментів (у державних лікувальних установах) найближчим часом характеризуватиметься споживанням дешевших препаратів. Сьогодні на лікарняні закупівлі припадає близько 16% фармацевтичного ринку України, а ще 12% ринку – на прямі державні закупівлі. Решту займає аптечний роздріб. Тут, за даними досліджень, 55% проданих медикаментів є рецептурними препаратами, а решта 45% – безрецептурними. Зараз близько чверті споживаних в Україні препаратів виготовляється вітчизняними виробниками, а решта – імпортується. </vt:lpstr>
      <vt:lpstr>Поточна ситуація на фармацевтичному ринку України може бути могутнім стимулом для реструктуризації галузі, посилення конкуренції і переходу на технічні стандарти ЄС. Внаслідок цього можна очікувати деякого скорочення кількості фармацевтичних підприємств України. Ті підприємства, що успішно реструктуруються і витримають жорстку конкуренцію, зможуть конкурувати на міжнародних ринках. Формування національної системи медичного страхування також поліпшить і впорядкує існуючий ринок фармацевтичної промисловості, консолідує виробників фармацевтичної продукції, а також оптової і роздрібної ланки в середньостроковому періоді. Основною макроекономічною метою наступних років, яку українські фармацевтичні компанії ставлять перед собою, є зростання співпраці українських виробників фармацевтичної продукції з виробниками аналогічної продукції країн ЄС. Співпраця може здійснюватися у вигляді спільних підприємств, альянсів, спільного маркетингу і просування продукції, перенесення безрецептурних препаратів до України. Основною мотивацією цього перенесення буде не проникнення на ринок України, а експорт на ринки Західної, Центральної і Східної Європи. Експортна мотивація транснаціональних корпорацій при налагоджуванні виробництва на території України збереже наукову базу, яку необхідно реструктурувати відповідно до нових тенденцій ринку. Збереження наукової бази, створення розвинутих і спеціалізованих детермінантів конкурентної переваги держави, а також залучення іноземних інвестицій для розвитку фармацевтичної галузі – все це створює довгострокову основу для конкурентної переваги і сприяє переорієнтації експорту українських виробників з ринків країн з перехідною економікою до країн Західної, Центральної і Східної Європи, посиленню їх конкурентоспроможності. Крім того, гармонізація основних технічних вимог з вимогами Європейського Союзу може одночасно служити заходом із захисту українського виробника фармацевтичної продукції від конкуренції з низькоякісною фармацевтичною продукцією. </vt:lpstr>
      <vt:lpstr>Інструктаж з питань охорони праці.</vt:lpstr>
      <vt:lpstr>Первинний інструктаж проводиться на робочому місці до початку роботи: •      з працівником, новоприйнятим (постійно або тимчасово) на підприємство; •      з працівником, який переводиться з одного цеху виробництва до іншого; •      з працівником, який буде виконувати нову для нього роботу; • з відрядженим працівником, який бере безпосередню участь у виробничому процесі на підприємстві; •      зі студентом, учнем та вихованцем, який прибув на виробничу практику. </vt:lpstr>
      <vt:lpstr>Повторний інструктаж: проводиться на робочому місці з усіма працівниками: на роботах з підвищеною небезпекою - 1 раз на квартал, на інших роботах - 1 раз на півріччя. Як правило, повторний інструктаж проводиться індивідуально або з групою пра­цівників, ню викопують однотипні роботи, за програмою первинного інструктажу в повному обсязі. Позаплановий інструктаж проводиться з працівниками на робочому місці або в кабінеті охорони праці: • у разі введення в дію нових або переглянутих нормативних актів про охорону граці, а також при внесенні змін та доповнень до них; • при зміні технологічного процесу, модернізації устаткування, приладів та ін-, грумснтів, вихідної сировини, матеріалів та інших чинників, що впливають на охорону праці; </vt:lpstr>
      <vt:lpstr>ІНСТРУКЦІЯ З ОХОРОНИ ПРАЦІ Для фармацевта – контролера 1. Загальні положення. 1.1. Дана інструкція передбачає попередження впливу небезпечних і шкідливих виробничих факторів. Небезпечними факторами, що впливають на фармацевта - контролера, є несправність електроприладів і апаратів, необережна робота з концентрованими кислотами, лугами, реактивами й іншими агресивними рідинами, скляним посудом, різними пристосуваннями, використовуваними в процесі контролю за якістю лікарських засобів (рефрактометр, ваги, мікроскоп, рн-метр, спиртметр, планшети для якісних реакцій, бюретки, склянки, банки, піпетки й ін.). Шкідливими для фармацевта - контролера є можливість отруєння, аллергізація, вплив дратівних і отруйних речовин, підвищеної запиленості, лікарськими речовинами, що утворяться в процесі проведення контролю. 1.2. Інструкція поширюється на всіх фармацевта - контролера, що здійснюють контроль якості лікарських засобів. 1.3. У своїй роботі фармацевти - контролери керуються нормативними документами, а також діючими правилами по устрою, експлуатації, техніці безпеки і виробничої санітарії при роботі. 1.4. До самостійній роботі з контролю повинні допускатися особи, що мають вищу фармацевтичну освіту, що пройшли спеціальну підготовку. При оформленні на роботу фармацевт - контролер повинен пройти вступний інструктаж з охорони праці, а також первинний інструктаж на робочому місці, а надалі кожні шість місяців повторний інструктаж, про що повинні бути зроблені записи в журналі. 1.5. У процесі роботи з контролю якості лікарських засобів фармацевт - контролер повинен дотримувати правила внутрішнього трудового розпорядку, використовувати санітарний спецодяг, спецвзуття, засоби індивідуального захисту й інші запобіжні пристосування відповідно із діючими нормами їхньої видачі. 1.6. Фармацевт - контролер зобов'язаний дотримувати правила пожежної безпеки, сприяти запобіганню пожеж і вибухів. 1.7. Фармацевт - контролер зобов'язаний знати і дотримувати правила особистої гігієни, тримати в чистоті халати, мити руки теплою водою з милом і щіткою. Фармацевт - контролер зобов'язаний систематично проходити медичне профілактичне обстеження у встановленому порядку. 1.8. Фармацевт - контролер несе персональну відповідальність за порушення вимог даної інструкції. Особи, що допустили невиконання чи порушення інструкцій з охорони праці, піддаються дисциплінарному стягненню у відповідності з правилами внутрішнього трудового розпорядку і, при необхідності, позачерговій перевірці знань з питань охорони праці. </vt:lpstr>
      <vt:lpstr>Загальне знайомство з фармацевтичним підприємством</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тему:  «Загальне знайомство з фармацевтичним підприємством; правилами внутрішнього розпорядку. Інструктаж з техніки безпеки та охорони праці</dc:title>
  <dc:creator>Admin</dc:creator>
  <cp:lastModifiedBy>Alyona Zamkovaya</cp:lastModifiedBy>
  <cp:revision>7</cp:revision>
  <dcterms:created xsi:type="dcterms:W3CDTF">2019-01-07T17:24:12Z</dcterms:created>
  <dcterms:modified xsi:type="dcterms:W3CDTF">2024-01-26T00:28:06Z</dcterms:modified>
</cp:coreProperties>
</file>