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5"/>
  </p:notesMasterIdLst>
  <p:sldIdLst>
    <p:sldId id="332" r:id="rId2"/>
    <p:sldId id="257" r:id="rId3"/>
    <p:sldId id="258" r:id="rId4"/>
    <p:sldId id="260" r:id="rId5"/>
    <p:sldId id="261" r:id="rId6"/>
    <p:sldId id="262" r:id="rId7"/>
    <p:sldId id="264" r:id="rId8"/>
    <p:sldId id="266" r:id="rId9"/>
    <p:sldId id="268" r:id="rId10"/>
    <p:sldId id="270" r:id="rId11"/>
    <p:sldId id="274" r:id="rId12"/>
    <p:sldId id="276" r:id="rId13"/>
    <p:sldId id="278" r:id="rId14"/>
    <p:sldId id="279" r:id="rId15"/>
    <p:sldId id="280" r:id="rId16"/>
    <p:sldId id="303" r:id="rId17"/>
    <p:sldId id="282" r:id="rId18"/>
    <p:sldId id="284" r:id="rId19"/>
    <p:sldId id="285" r:id="rId20"/>
    <p:sldId id="305" r:id="rId21"/>
    <p:sldId id="306" r:id="rId22"/>
    <p:sldId id="286" r:id="rId23"/>
    <p:sldId id="287" r:id="rId24"/>
    <p:sldId id="309" r:id="rId25"/>
    <p:sldId id="313" r:id="rId26"/>
    <p:sldId id="321" r:id="rId27"/>
    <p:sldId id="315" r:id="rId28"/>
    <p:sldId id="288" r:id="rId29"/>
    <p:sldId id="317" r:id="rId30"/>
    <p:sldId id="319" r:id="rId31"/>
    <p:sldId id="330" r:id="rId32"/>
    <p:sldId id="333" r:id="rId33"/>
    <p:sldId id="33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4" d="100"/>
          <a:sy n="74" d="100"/>
        </p:scale>
        <p:origin x="86" y="14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72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8F425-9293-43F1-882D-7DB13188BF0B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6624E-308A-42BF-8A1F-EF5B8C5577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69432-BCC7-441C-9AC1-E0C14FEC98DB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A815-4B14-4BD9-A6B3-AE12AA073025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25-DB19-49ED-96B4-7D862AA1FD23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66F2E-0932-486C-8C0C-A0EBFAD44E75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926-463F-4142-9AA6-56B71CED8DE2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Click="0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76757-373C-4976-BAB2-9C030F22D201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9A0A-2B16-4445-8FB8-351A5AACD217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6F48-295D-459E-9C4F-08670732C3B7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08176-8204-4F3F-9951-7FD9156A9067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5D74A-87EA-4EF7-B014-3546DF2C5D7B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B2B-4BF5-4B8C-A064-F4DBB79C5327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7CD3CC7-C2A0-44BC-BBF9-0E0B0BAF78F9}" type="datetime1">
              <a:rPr lang="ru-RU" smtClean="0"/>
              <a:pPr/>
              <a:t>26.01.2024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1BCAD56-AA27-4059-99D5-166B312272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5000"/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C:\Users\User\Desktop\&#1057;&#1086;&#1074;&#1088;&#1077;&#1084;&#1077;&#1085;&#1085;&#1086;&#1077;%20&#1092;&#1072;&#1088;&#1084;&#1072;&#1094;&#1077;&#1074;&#1090;&#1080;&#1095;&#1077;&#1089;&#1082;&#1086;&#1077;%20&#1087;&#1088;&#1086;&#1080;&#1079;&#1074;&#1086;&#1076;&#1089;&#1090;&#1074;&#1086;%20&#1087;&#1086;%20&#1089;&#1090;&#1072;&#1085;&#1076;&#1072;&#1088;&#1090;&#1072;&#1084;%20GMP.mp4" TargetMode="External"/><Relationship Id="rId1" Type="http://schemas.openxmlformats.org/officeDocument/2006/relationships/tags" Target="../tags/tag3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8193" y="1916832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«</a:t>
            </a:r>
            <a:r>
              <a:rPr lang="ru-RU" dirty="0" err="1" smtClean="0"/>
              <a:t>загальні</a:t>
            </a:r>
            <a:r>
              <a:rPr lang="ru-RU" dirty="0" smtClean="0"/>
              <a:t> </a:t>
            </a:r>
            <a:r>
              <a:rPr lang="ru-RU" dirty="0" err="1" smtClean="0"/>
              <a:t>поняття</a:t>
            </a:r>
            <a:r>
              <a:rPr lang="ru-RU" dirty="0" smtClean="0"/>
              <a:t> про </a:t>
            </a:r>
            <a:r>
              <a:rPr lang="ru-RU" dirty="0" err="1" smtClean="0"/>
              <a:t>процеси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апарати</a:t>
            </a:r>
            <a:r>
              <a:rPr lang="ru-RU" dirty="0" smtClean="0"/>
              <a:t> у </a:t>
            </a:r>
            <a:r>
              <a:rPr lang="ru-RU" dirty="0" err="1" smtClean="0"/>
              <a:t>фармацевтичній</a:t>
            </a:r>
            <a:r>
              <a:rPr lang="ru-RU" dirty="0" smtClean="0"/>
              <a:t> </a:t>
            </a:r>
            <a:r>
              <a:rPr lang="ru-RU" dirty="0" err="1" smtClean="0"/>
              <a:t>технології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1619250" y="193675"/>
            <a:ext cx="6096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uk-UA" alt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alt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uk-UA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фармацевтичної хімії та технологія ліків </a:t>
            </a:r>
            <a:endParaRPr lang="uk-UA" altLang="uk-UA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5600" y="4724400"/>
            <a:ext cx="28321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к.б.н. </a:t>
            </a:r>
            <a:r>
              <a:rPr lang="ru-RU" altLang="uk-UA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Замкова</a:t>
            </a:r>
            <a:r>
              <a:rPr lang="ru-RU" alt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А.В</a:t>
            </a:r>
            <a:r>
              <a:rPr lang="uk-UA" alt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29025" y="6092825"/>
            <a:ext cx="13017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alt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Одеса 2023</a:t>
            </a:r>
            <a:endParaRPr lang="ru-RU" altLang="uk-UA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вступ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54162"/>
            <a:ext cx="8777318" cy="4525963"/>
          </a:xfrm>
        </p:spPr>
        <p:txBody>
          <a:bodyPr>
            <a:normAutofit fontScale="85000" lnSpcReduction="20000"/>
          </a:bodyPr>
          <a:lstStyle/>
          <a:p>
            <a:pPr indent="-432000" algn="just">
              <a:buNone/>
            </a:pPr>
            <a:r>
              <a:rPr lang="ru-RU" sz="3500" kern="0" dirty="0" smtClean="0"/>
              <a:t>    </a:t>
            </a:r>
            <a:r>
              <a:rPr lang="ru-RU" sz="3500" kern="0" dirty="0" err="1" smtClean="0"/>
              <a:t>Устаткування</a:t>
            </a:r>
            <a:r>
              <a:rPr lang="ru-RU" sz="3500" kern="0" dirty="0" smtClean="0"/>
              <a:t> для </a:t>
            </a:r>
            <a:r>
              <a:rPr lang="ru-RU" sz="3500" kern="0" dirty="0" err="1" smtClean="0"/>
              <a:t>фармацевтичного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виробництва</a:t>
            </a:r>
            <a:r>
              <a:rPr lang="ru-RU" sz="3500" kern="0" dirty="0" smtClean="0"/>
              <a:t> - </a:t>
            </a:r>
            <a:r>
              <a:rPr lang="ru-RU" sz="3500" kern="0" dirty="0" err="1" smtClean="0"/>
              <a:t>категорія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що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охоплює</a:t>
            </a:r>
            <a:r>
              <a:rPr lang="ru-RU" sz="3500" kern="0" dirty="0" smtClean="0"/>
              <a:t> весь спектр </a:t>
            </a:r>
            <a:r>
              <a:rPr lang="ru-RU" sz="3500" kern="0" dirty="0" err="1" smtClean="0"/>
              <a:t>пристроїв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застосовуваних</a:t>
            </a:r>
            <a:r>
              <a:rPr lang="ru-RU" sz="3500" kern="0" dirty="0" smtClean="0"/>
              <a:t> у </a:t>
            </a:r>
            <a:r>
              <a:rPr lang="ru-RU" sz="3500" kern="0" dirty="0" err="1" smtClean="0"/>
              <a:t>процесі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виготовлення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медикаментів</a:t>
            </a:r>
            <a:r>
              <a:rPr lang="ru-RU" sz="3500" kern="0" dirty="0" smtClean="0"/>
              <a:t>. На </a:t>
            </a:r>
            <a:r>
              <a:rPr lang="ru-RU" sz="3500" kern="0" dirty="0" err="1" smtClean="0"/>
              <a:t>кожній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стадії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технологічного</a:t>
            </a:r>
            <a:r>
              <a:rPr lang="ru-RU" sz="3500" kern="0" dirty="0" smtClean="0"/>
              <a:t> циклу (</a:t>
            </a:r>
            <a:r>
              <a:rPr lang="ru-RU" sz="3500" kern="0" dirty="0" err="1" smtClean="0"/>
              <a:t>підготовка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сировини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надання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виробу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необхідної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форми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нанесення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оболонок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дозування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зовнішнє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оформлення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і</a:t>
            </a:r>
            <a:r>
              <a:rPr lang="ru-RU" sz="3500" kern="0" dirty="0" smtClean="0"/>
              <a:t> упаковка) </a:t>
            </a:r>
            <a:r>
              <a:rPr lang="ru-RU" sz="3500" kern="0" dirty="0" err="1" smtClean="0"/>
              <a:t>використовується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спеціальна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техніка</a:t>
            </a:r>
            <a:r>
              <a:rPr lang="ru-RU" sz="3500" kern="0" dirty="0" smtClean="0"/>
              <a:t>. З </a:t>
            </a:r>
            <a:r>
              <a:rPr lang="ru-RU" sz="3500" kern="0" dirty="0" err="1" smtClean="0"/>
              <a:t>її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допомогою</a:t>
            </a:r>
            <a:r>
              <a:rPr lang="ru-RU" sz="3500" kern="0" dirty="0" smtClean="0"/>
              <a:t> в </a:t>
            </a:r>
            <a:r>
              <a:rPr lang="ru-RU" sz="3500" kern="0" dirty="0" err="1" smtClean="0"/>
              <a:t>безперервному</a:t>
            </a:r>
            <a:r>
              <a:rPr lang="ru-RU" sz="3500" kern="0" dirty="0" smtClean="0"/>
              <a:t> потоковому </a:t>
            </a:r>
            <a:r>
              <a:rPr lang="ru-RU" sz="3500" kern="0" dirty="0" err="1" smtClean="0"/>
              <a:t>режимі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отримують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різні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лікарські</a:t>
            </a:r>
            <a:r>
              <a:rPr lang="ru-RU" sz="3500" kern="0" dirty="0" smtClean="0"/>
              <a:t> </a:t>
            </a:r>
            <a:r>
              <a:rPr lang="ru-RU" sz="3500" kern="0" dirty="0" err="1" smtClean="0"/>
              <a:t>форми</a:t>
            </a:r>
            <a:r>
              <a:rPr lang="ru-RU" sz="3500" kern="0" dirty="0" smtClean="0"/>
              <a:t> (таблетки, </a:t>
            </a:r>
            <a:r>
              <a:rPr lang="ru-RU" sz="3500" kern="0" dirty="0" err="1" smtClean="0"/>
              <a:t>гранули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капсули</a:t>
            </a:r>
            <a:r>
              <a:rPr lang="ru-RU" sz="3500" kern="0" dirty="0" smtClean="0"/>
              <a:t>, </a:t>
            </a:r>
            <a:r>
              <a:rPr lang="ru-RU" sz="3500" kern="0" dirty="0" err="1" smtClean="0"/>
              <a:t>мазі</a:t>
            </a:r>
            <a:r>
              <a:rPr lang="ru-RU" sz="3500" kern="0" dirty="0" smtClean="0"/>
              <a:t>).</a:t>
            </a:r>
            <a:endParaRPr lang="ru-RU" sz="3500" kern="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змішувач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410" t="1351" r="1205" b="1351"/>
          <a:stretch>
            <a:fillRect/>
          </a:stretch>
        </p:blipFill>
        <p:spPr>
          <a:xfrm>
            <a:off x="214282" y="1214422"/>
            <a:ext cx="4286280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572000" y="114298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Змішувач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в'язких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Є одним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найпопулярніших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обходиться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цикл.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42900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допустимо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обробляти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змішувачів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суху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в'язку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пастоподібну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форму. У кожному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оптимального результату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конструкції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спеціально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адаптований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конкретної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перемішуємо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Гомогенізатор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285860"/>
            <a:ext cx="6286544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85794"/>
            <a:ext cx="87154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Гомогенізатор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однорідних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сумішей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стабільною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структурою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заданими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хімічними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тип пристрою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взаємно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рідинами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зважених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субстанціях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Багаторазове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механічний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оброблюваний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рівномірного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розподілу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структурою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однаковими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кожній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точці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об'єму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гомогенізований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вузлі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пристрою, 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роздроблення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нерухомим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обертовим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модулями (ножами) ротора,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представляють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декількома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отворами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проходженні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оброблюваних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порожнин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поетапне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роздроблення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великих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фрагментів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рухомий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ротора.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пошаровим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поділ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інтенсивне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інгредієнтів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Дезинтегратор</a:t>
            </a:r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9375" t="5970" r="15625"/>
          <a:stretch>
            <a:fillRect/>
          </a:stretch>
        </p:blipFill>
        <p:spPr>
          <a:xfrm>
            <a:off x="142844" y="1214421"/>
            <a:ext cx="3000395" cy="453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14678" y="1142984"/>
            <a:ext cx="56436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Дезинтегратор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призначений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мінімальними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енерговитратами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переробити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обсяги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структуру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гомогенності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апарату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служить пара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обертаються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різноспрямовані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боку. По колах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роторних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розташовуються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ударні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продуктивність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установки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поряд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потужністю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електродвигуна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3429000"/>
            <a:ext cx="57864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Підлягає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надходить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центральну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зону ротора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переміщається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периферії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піддаючись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потужним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ударних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розпадаючись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 свою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піддаються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дробленню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тих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буде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досягнута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достоїнством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дезінтегратора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дробильного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досягається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особливостям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механіки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хорошому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перемішуванню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завантажуватися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відразу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ряд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виході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незмінно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отримана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гомогенна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подрібнювач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універсальний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7865" r="19101" b="10169"/>
          <a:stretch>
            <a:fillRect/>
          </a:stretch>
        </p:blipFill>
        <p:spPr>
          <a:xfrm>
            <a:off x="214282" y="1142984"/>
            <a:ext cx="4643470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929190" y="1142984"/>
            <a:ext cx="40005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Подрібнювач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універсальний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сипучі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малого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діаметра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Універсальне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дробильно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сумісно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практично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будь-якими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використовуваними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(велика,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дрібна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крихта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порошок).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Кульковий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млин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1250" t="7692" r="20000" b="9231"/>
          <a:stretch>
            <a:fillRect/>
          </a:stretch>
        </p:blipFill>
        <p:spPr>
          <a:xfrm>
            <a:off x="285720" y="1142984"/>
            <a:ext cx="3786214" cy="3366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14810" y="114298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Кульовий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млин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компактний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переробити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чималий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сферичних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подрібнювачів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гранульованих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суспензій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4549676"/>
            <a:ext cx="87868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конструкції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барабан-контейнер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циліндричної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кульками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діаметра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Сфери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чавуну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окису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алюмінію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кераміки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агату. Хороша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гомогенізації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подрібнювачі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нержавіючої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доступності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витривалості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інертності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Кульки,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перекочуючись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вступаючи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фрагментами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порошок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Сито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0843" r="15663" b="9259"/>
          <a:stretch>
            <a:fillRect/>
          </a:stretch>
        </p:blipFill>
        <p:spPr>
          <a:xfrm>
            <a:off x="214282" y="1142984"/>
            <a:ext cx="3786214" cy="3041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143372" y="1142984"/>
            <a:ext cx="48577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просіювання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гранульованих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Сито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оснащення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2643182"/>
            <a:ext cx="492922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сипучого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медикаментозних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головний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критерій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завершеності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попередньої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Домогтися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рівномірної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спеціальні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сита,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сухої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фракції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Подібна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сортування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істотно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прискорити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виробничий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повторної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Сушарка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742" t="7536" r="15730" b="15218"/>
          <a:stretch>
            <a:fillRect/>
          </a:stretch>
        </p:blipFill>
        <p:spPr>
          <a:xfrm>
            <a:off x="142844" y="1214422"/>
            <a:ext cx="4929222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143504" y="1214422"/>
            <a:ext cx="38576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Сушарка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кращого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пролонгації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точного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рецептури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429132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Надлишкова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напівфабрикатах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негативно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відбиватися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терміні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терапевтичної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стабільності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стандартів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складнощів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сертифікації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цілком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логічним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цікавою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суспільства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компаній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екстракції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компонента.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реактор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4359" r="24359"/>
          <a:stretch>
            <a:fillRect/>
          </a:stretch>
        </p:blipFill>
        <p:spPr>
          <a:xfrm>
            <a:off x="214282" y="1285860"/>
            <a:ext cx="2857520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143240" y="1071546"/>
            <a:ext cx="58579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реактор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числа базового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випуску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в'язких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 (мазей,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мікстур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інфузійних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сироваток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вакцин).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температурно-хімічне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гомогенізації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диспергування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Класичний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пристрою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трёхстенний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резервуар,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високолегованої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нержавіючої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збагаченої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хромом,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нікелем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молібденом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сплав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вступає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схильний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корозії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дезінфекцією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стерилізацією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модулі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водогрійний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теплоізоляційний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націлені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замкнутої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мінімізацію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підтримують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безпечну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повноцінну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термічну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бажаного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фізико-хімічного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статусу.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Біореактор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4423" b="4839"/>
          <a:stretch>
            <a:fillRect/>
          </a:stretch>
        </p:blipFill>
        <p:spPr>
          <a:xfrm>
            <a:off x="142844" y="1142984"/>
            <a:ext cx="4714940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929190" y="1142984"/>
            <a:ext cx="40719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Біореактор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(ферментер)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живильне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нормальним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повітрообміном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постійною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температурою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культивування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інтенсивного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Часто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вакцин.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3714752"/>
            <a:ext cx="42148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Головна мета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пристрою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прийнятні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життєдіяльності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вирощуваних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дихання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метаболізму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5214950"/>
            <a:ext cx="8786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експлуатації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здійснює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рівномірне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газового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рідинного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теплового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весь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проводиться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Устаткування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Автоклав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142984"/>
            <a:ext cx="4903796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857752" y="1214422"/>
            <a:ext cx="40719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Автоклав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розігрітій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синтезу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Істотною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відмінністю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звичайних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сушильних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локальної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атмосферного.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4857760"/>
            <a:ext cx="878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автоклаві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каталізують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прискоренню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біохімічних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комбінація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проводити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повноцінну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стерилізацію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м'якій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будь-якому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етапі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циклу. Все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пристроїв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одним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затребуваних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сегменті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85794"/>
            <a:ext cx="41434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Автоклав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закривається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теплообмінників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механізмами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електромагнітними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пневматичними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пристроями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моніторингу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(датчиками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регуляторами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цілях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захисна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(сорочка),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оберігає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корпусу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перегріву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Содержимое 3" descr="DSC027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500042"/>
            <a:ext cx="4388943" cy="5572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Гранулятор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1142984"/>
            <a:ext cx="52149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Гранулятор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обов'язковий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елемент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оснащення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сухої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тонкоизмельченного порошку,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зернисту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2643182"/>
            <a:ext cx="52863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укрупнення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попитом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представлено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модифікаціях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принципу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вібраційні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барабанні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конусні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стрічкові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відрізняються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принципом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конструкцією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потужністю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продуктивністю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доступним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діапазоном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утворених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зерен.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ÐÐ°ÑÑÐ¸Ð½ÐºÐ¸ Ð¿Ð¾ Ð·Ð°Ð¿ÑÐ¾ÑÑ Ð³ÑÐ°Ð½ÑÐ»ÑÑÐ¾Ñ ÑÐ°ÑÐ¼ Ð¿ÑÐ¾Ð¸Ð·Ð²Ð¾Ð´ÑÑÐ²Ð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3823340" cy="531019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екстрактори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армацевтический экстрактор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285860"/>
            <a:ext cx="4643438" cy="3214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643406" y="1214422"/>
            <a:ext cx="45005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Екстрактор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виборчого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вилучення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сухих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концентрованих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витяжок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очищених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сторонніх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баластних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000636"/>
            <a:ext cx="8643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різноманіття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пристроїв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класифікувати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ротаційні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оснащені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багатошаровим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перфорованим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барабаном,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крутиться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діючі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безперервно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насадок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колонні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періодичним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режимом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Капсулятор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0811" t="4545" r="5405"/>
          <a:stretch>
            <a:fillRect/>
          </a:stretch>
        </p:blipFill>
        <p:spPr>
          <a:xfrm>
            <a:off x="0" y="1214422"/>
            <a:ext cx="4000496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143372" y="1285860"/>
            <a:ext cx="4714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Капсулятор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гранул-оболонок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стандартного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Один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2428868"/>
            <a:ext cx="48577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попитом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установки. Перший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капсульованих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гранул,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поміщається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Важливо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товщини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Домогтися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автоматизованої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неможливо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лінія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обов'язково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оснащується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капсулятори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тонка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плівка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ПЕНД, ПЕВТ, ПП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подальшого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розрізання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відокремлені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фрагменти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686800" cy="838200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Таблетпрес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153"/>
          <a:stretch>
            <a:fillRect/>
          </a:stretch>
        </p:blipFill>
        <p:spPr>
          <a:xfrm rot="21299922">
            <a:off x="159856" y="1254153"/>
            <a:ext cx="4357750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00562" y="1643050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Таблетпрес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основу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пристрою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закладено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здавлювання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5143512"/>
            <a:ext cx="87154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Таблетпрес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один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найпоширеніших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пояснюється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популярністю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біодобавок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зручні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вимагають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пристосувань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тривалий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домашніх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4214818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можливе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будь-якої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конфігурації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Принцип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пристрою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наступному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двигун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приводить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швидкісний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роторний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заданої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ваги.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сучасних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моделях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автоматична система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діапазону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робочих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характеристик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геометричних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зручний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кольоровий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екран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моніторингу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природою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вихідного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легше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піддається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ущільненню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SC02748.JPG"/>
          <p:cNvPicPr>
            <a:picLocks noChangeAspect="1"/>
          </p:cNvPicPr>
          <p:nvPr/>
        </p:nvPicPr>
        <p:blipFill>
          <a:blip r:embed="rId3" cstate="print"/>
          <a:srcRect l="10113" t="18249" r="6754" b="5711"/>
          <a:stretch>
            <a:fillRect/>
          </a:stretch>
        </p:blipFill>
        <p:spPr>
          <a:xfrm>
            <a:off x="714348" y="285728"/>
            <a:ext cx="7429552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Дражероварильна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машина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дражировочная машин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7609" r="9783"/>
          <a:stretch>
            <a:fillRect/>
          </a:stretch>
        </p:blipFill>
        <p:spPr>
          <a:xfrm>
            <a:off x="285720" y="1214421"/>
            <a:ext cx="4000528" cy="3684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357686" y="1142984"/>
            <a:ext cx="45720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Дражероварильна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машина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накатки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найпопулярніших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пристроїв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обходиться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цикл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випуску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Нанесення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одноманітний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солодкий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смак,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зручному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кращому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засвоєнню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інгредієнтів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4929198"/>
            <a:ext cx="86439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дражероварильної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встановлений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валу котел, оснащений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механізмами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опускання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кута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нахилу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компоненти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контактують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продуктом,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індексом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координації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темпу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частотних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перетворювача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регулюють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барабана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підйому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завантаженні-вивантаженні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4929198"/>
            <a:ext cx="8715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попередню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підготовку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завантаження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машину,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пошарове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нанесення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складу на таблетки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барабана,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вивантаження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глянцевание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дражувальному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котлі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поступового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напилювання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глазурной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добавками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полірування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бездоганною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гладкості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ÐÐ°ÑÑÐ¸Ð½ÐºÐ¸ Ð¿Ð¾ Ð·Ð°Ð¿ÑÐ¾ÑÑ Ð´ÑÐ°Ð¶Ð¸ÑÐ¾Ð²Ð¾ÑÐ½Ð°Ñ Ð¼Ð°ÑÐ¸Ð½Ð°  ÑÐ°ÑÐ¼ Ð¿ÑÐ¾Ð¸Ð·Ð²Ð¾Ð´ÑÑÐ²Ð¾"/>
          <p:cNvPicPr>
            <a:picLocks noChangeAspect="1" noChangeArrowheads="1"/>
          </p:cNvPicPr>
          <p:nvPr/>
        </p:nvPicPr>
        <p:blipFill>
          <a:blip r:embed="rId3" cstate="print"/>
          <a:srcRect l="8866" t="5999" r="19883" b="11500"/>
          <a:stretch>
            <a:fillRect/>
          </a:stretch>
        </p:blipFill>
        <p:spPr bwMode="auto">
          <a:xfrm>
            <a:off x="2571736" y="214290"/>
            <a:ext cx="4153124" cy="480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Обезпилювач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DSC02749.JPG"/>
          <p:cNvPicPr>
            <a:picLocks noChangeAspect="1"/>
          </p:cNvPicPr>
          <p:nvPr/>
        </p:nvPicPr>
        <p:blipFill>
          <a:blip r:embed="rId3" cstate="print"/>
          <a:srcRect l="16505"/>
          <a:stretch>
            <a:fillRect/>
          </a:stretch>
        </p:blipFill>
        <p:spPr>
          <a:xfrm>
            <a:off x="214282" y="1214422"/>
            <a:ext cx="3000396" cy="5368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428992" y="1571612"/>
            <a:ext cx="550072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Обезпилювач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звільняють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утворені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забруднень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однаковий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естетичний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стабільну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>
              <a:lnSpc>
                <a:spcPct val="150000"/>
              </a:lnSpc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Обезпилювач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видалення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порошкових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залишків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забруднюючих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мікрочастинок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таблеток. 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обов'язковим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елементом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оснащення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домагатися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чистоти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однорідності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550070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обеспиліватель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зниженню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відсотка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шлюбу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фармацевтичному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підтримує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випуск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безпечних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чистих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одноманітного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вигляду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SC02750.JPG"/>
          <p:cNvPicPr>
            <a:picLocks noChangeAspect="1"/>
          </p:cNvPicPr>
          <p:nvPr/>
        </p:nvPicPr>
        <p:blipFill>
          <a:blip r:embed="rId3" cstate="print"/>
          <a:srcRect l="7780" t="8108" r="20640"/>
          <a:stretch>
            <a:fillRect/>
          </a:stretch>
        </p:blipFill>
        <p:spPr>
          <a:xfrm>
            <a:off x="500034" y="254670"/>
            <a:ext cx="3571900" cy="528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6248" y="642918"/>
            <a:ext cx="44291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 правило,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пристрої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приводяться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невеликим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двигуном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швидкостях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діаметра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Пройшовши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таблетки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потрапляють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зону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вакуумної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витяжки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всмоктує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порошок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Потужність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вакууму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регулюватися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через систему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клапанів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потоком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стисненого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обдування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Повітряний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струмінь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направляють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вгору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допустити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повторного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Насоси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медичн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і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насос медицинский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44" y="1285860"/>
            <a:ext cx="4214842" cy="3285097"/>
          </a:xfrm>
        </p:spPr>
      </p:pic>
      <p:sp>
        <p:nvSpPr>
          <p:cNvPr id="5" name="Прямоугольник 4"/>
          <p:cNvSpPr/>
          <p:nvPr/>
        </p:nvSpPr>
        <p:spPr>
          <a:xfrm>
            <a:off x="4357686" y="1142984"/>
            <a:ext cx="46434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Насос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числа основного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устаткування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пастоподібних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мазей,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мікстур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лосьйонів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дезінфектантів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сироваток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вакцин.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об'ємну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гідромашину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приводним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двигуном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напором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тому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газоподібними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елементами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розлива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армацевтическая машина розлив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500174"/>
            <a:ext cx="4782016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857752" y="1357298"/>
            <a:ext cx="41433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розливу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функціонального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харчування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дезінфектантів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попередньо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підготовлені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вид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карусельні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лінійним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принципом,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автоматизованому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режимі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000636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Головні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машин розливу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мінімальне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участь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повторюваність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маніпуляцій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використанню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стандартизації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підтримується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стабільна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Дозатори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армацевтический дозатор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1475" r="9837"/>
          <a:stretch>
            <a:fillRect/>
          </a:stretch>
        </p:blipFill>
        <p:spPr>
          <a:xfrm>
            <a:off x="214282" y="1285860"/>
            <a:ext cx="3429024" cy="4357718"/>
          </a:xfrm>
        </p:spPr>
      </p:pic>
      <p:sp>
        <p:nvSpPr>
          <p:cNvPr id="5" name="Прямоугольник 4"/>
          <p:cNvSpPr/>
          <p:nvPr/>
        </p:nvSpPr>
        <p:spPr>
          <a:xfrm>
            <a:off x="4143372" y="1142984"/>
            <a:ext cx="48577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Дозатор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розділяти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розлитих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ампули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пляшки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банки,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номінальним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зазначеним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відіграє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роль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стандартизації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абсолютної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відтворюваності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складами.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Дозатори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окремо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розливу.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закупорювання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армацевтическая машина для укупорки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249"/>
          <a:stretch>
            <a:fillRect/>
          </a:stretch>
        </p:blipFill>
        <p:spPr>
          <a:xfrm>
            <a:off x="214282" y="1285859"/>
            <a:ext cx="3500462" cy="4822811"/>
          </a:xfrm>
        </p:spPr>
      </p:pic>
      <p:sp>
        <p:nvSpPr>
          <p:cNvPr id="5" name="Прямоугольник 4"/>
          <p:cNvSpPr/>
          <p:nvPr/>
        </p:nvSpPr>
        <p:spPr>
          <a:xfrm>
            <a:off x="3714744" y="1643051"/>
            <a:ext cx="52149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закупорювання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фінальній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медикаментозних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ємнісні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тару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сулії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тюбики),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ізольовану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середу,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сприятливу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насиченого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сполуками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57200"/>
            <a:ext cx="8705880" cy="838200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Блістерний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автомат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7377" t="6667" r="9836" b="16667"/>
          <a:stretch>
            <a:fillRect/>
          </a:stretch>
        </p:blipFill>
        <p:spPr>
          <a:xfrm>
            <a:off x="1285852" y="1214422"/>
            <a:ext cx="6929486" cy="3156004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4272677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Блістерний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автомат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спеціальне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упаковки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 (таблеток, ампул, капсул)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закриті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контурні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осередки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пластикової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плівки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медикаментозних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футляри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пластику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ефектів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Бар'єрна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охороняє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герметичну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середу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біоактивних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Прозорий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контур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акуратний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естетичний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індивідуальні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осередки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викликають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довіру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пакувальні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ÐÐ°ÑÑÐ¸Ð½ÐºÐ¸ Ð¿Ð¾ Ð·Ð°Ð¿ÑÐ¾ÑÑ ÑÐ¿Ð°ÐºÐ¾Ð²Ð¾ÑÐ½ÑÐµ Ð¼Ð°ÑÐ¸Ð½Ñ ÑÐ°ÑÐ¼ Ð¿ÑÐ¾Ð¸Ð·Ð²Ð¾Ð´ÑÑÐ²Ð¾"/>
          <p:cNvPicPr>
            <a:picLocks noChangeAspect="1" noChangeArrowheads="1"/>
          </p:cNvPicPr>
          <p:nvPr/>
        </p:nvPicPr>
        <p:blipFill>
          <a:blip r:embed="rId3" cstate="print"/>
          <a:srcRect b="5339"/>
          <a:stretch>
            <a:fillRect/>
          </a:stretch>
        </p:blipFill>
        <p:spPr bwMode="auto">
          <a:xfrm>
            <a:off x="1071538" y="2357430"/>
            <a:ext cx="7176771" cy="291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5720" y="1142984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Машина для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пакування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автоматизоване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фінальній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Поміщає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розфасовані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пакети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блістери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картонні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коробки,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наклеює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голограми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етикетки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286388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ряд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надійний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проникнення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ультрафіолетових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променів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пилу.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привабливий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естетичний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Інформує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користувача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 склад, режим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специфічних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конкретного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Фасувально-пакувальне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armacevticheskoe-fasovochno-upakovochnoe-oborudovani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1364" r="9091" b="2941"/>
          <a:stretch>
            <a:fillRect/>
          </a:stretch>
        </p:blipFill>
        <p:spPr>
          <a:xfrm>
            <a:off x="142844" y="1142984"/>
            <a:ext cx="4071966" cy="4000528"/>
          </a:xfrm>
        </p:spPr>
      </p:pic>
      <p:sp>
        <p:nvSpPr>
          <p:cNvPr id="5" name="Прямоугольник 4"/>
          <p:cNvSpPr/>
          <p:nvPr/>
        </p:nvSpPr>
        <p:spPr>
          <a:xfrm>
            <a:off x="4143372" y="1214422"/>
            <a:ext cx="48577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Фасувально-пакувальне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фінальній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медикаменти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поміщаються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тару,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структуру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агрегатному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3143248"/>
            <a:ext cx="47863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 правило,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кращого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двошарової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картонна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коробка,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блістер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ложемент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об'ємна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(флакон,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балончик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аерозолем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закрита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кришкою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пробкою.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5143512"/>
            <a:ext cx="8358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небажаного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контакту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ультрафіолетовими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променями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ймовірність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транспортування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232159"/>
          </a:xfrm>
        </p:spPr>
        <p:txBody>
          <a:bodyPr/>
          <a:lstStyle/>
          <a:p>
            <a:pPr indent="342900" algn="just">
              <a:buNone/>
            </a:pPr>
            <a:r>
              <a:rPr lang="ru-RU" b="1" dirty="0" smtClean="0"/>
              <a:t>Головне </a:t>
            </a:r>
            <a:r>
              <a:rPr lang="ru-RU" b="1" dirty="0" err="1" smtClean="0"/>
              <a:t>завдання</a:t>
            </a:r>
            <a:r>
              <a:rPr lang="ru-RU" b="1" dirty="0" smtClean="0"/>
              <a:t> </a:t>
            </a:r>
            <a:r>
              <a:rPr lang="ru-RU" b="1" dirty="0" err="1" smtClean="0"/>
              <a:t>фармакологічного</a:t>
            </a:r>
            <a:r>
              <a:rPr lang="ru-RU" b="1" dirty="0" smtClean="0"/>
              <a:t> </a:t>
            </a:r>
            <a:r>
              <a:rPr lang="ru-RU" b="1" dirty="0" err="1" smtClean="0"/>
              <a:t>обладнання</a:t>
            </a:r>
            <a:r>
              <a:rPr lang="ru-RU" b="1" dirty="0" smtClean="0"/>
              <a:t> - </a:t>
            </a:r>
            <a:r>
              <a:rPr lang="ru-RU" b="1" dirty="0" err="1" smtClean="0"/>
              <a:t>безвідмовно</a:t>
            </a:r>
            <a:r>
              <a:rPr lang="ru-RU" b="1" dirty="0" smtClean="0"/>
              <a:t> </a:t>
            </a:r>
            <a:r>
              <a:rPr lang="ru-RU" b="1" dirty="0" err="1" smtClean="0"/>
              <a:t>випускати</a:t>
            </a:r>
            <a:r>
              <a:rPr lang="ru-RU" b="1" dirty="0" smtClean="0"/>
              <a:t> </a:t>
            </a:r>
            <a:r>
              <a:rPr lang="ru-RU" b="1" dirty="0" err="1" smtClean="0"/>
              <a:t>лікарські</a:t>
            </a:r>
            <a:r>
              <a:rPr lang="ru-RU" b="1" dirty="0" smtClean="0"/>
              <a:t> та </a:t>
            </a:r>
            <a:r>
              <a:rPr lang="ru-RU" b="1" dirty="0" err="1" smtClean="0"/>
              <a:t>профілактичні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препарати</a:t>
            </a:r>
            <a:r>
              <a:rPr lang="ru-RU" b="1" dirty="0" smtClean="0"/>
              <a:t> </a:t>
            </a:r>
            <a:r>
              <a:rPr lang="ru-RU" b="1" dirty="0" err="1" smtClean="0"/>
              <a:t>постійної</a:t>
            </a:r>
            <a:r>
              <a:rPr lang="ru-RU" b="1" dirty="0" smtClean="0"/>
              <a:t> </a:t>
            </a:r>
            <a:r>
              <a:rPr lang="ru-RU" b="1" dirty="0" err="1" smtClean="0"/>
              <a:t>дозування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біохімічних</a:t>
            </a:r>
            <a:r>
              <a:rPr lang="ru-RU" b="1" dirty="0" smtClean="0"/>
              <a:t> </a:t>
            </a:r>
            <a:r>
              <a:rPr lang="ru-RU" b="1" dirty="0" err="1" smtClean="0"/>
              <a:t>властивостей</a:t>
            </a:r>
            <a:r>
              <a:rPr lang="ru-RU" b="1" dirty="0" smtClean="0"/>
              <a:t>, в </a:t>
            </a:r>
            <a:r>
              <a:rPr lang="ru-RU" b="1" dirty="0" err="1" smtClean="0"/>
              <a:t>якісній</a:t>
            </a:r>
            <a:r>
              <a:rPr lang="ru-RU" b="1" dirty="0" smtClean="0"/>
              <a:t> </a:t>
            </a:r>
            <a:r>
              <a:rPr lang="ru-RU" b="1" dirty="0" err="1" smtClean="0"/>
              <a:t>упаковці</a:t>
            </a:r>
            <a:r>
              <a:rPr lang="ru-RU" b="1" dirty="0" smtClean="0"/>
              <a:t>, </a:t>
            </a:r>
            <a:r>
              <a:rPr lang="ru-RU" b="1" dirty="0" err="1" smtClean="0"/>
              <a:t>стійкої</a:t>
            </a:r>
            <a:r>
              <a:rPr lang="ru-RU" b="1" dirty="0" smtClean="0"/>
              <a:t> до </a:t>
            </a:r>
            <a:r>
              <a:rPr lang="ru-RU" b="1" dirty="0" err="1" smtClean="0"/>
              <a:t>зовнішніх</a:t>
            </a:r>
            <a:r>
              <a:rPr lang="ru-RU" b="1" dirty="0" smtClean="0"/>
              <a:t> </a:t>
            </a:r>
            <a:r>
              <a:rPr lang="ru-RU" b="1" dirty="0" err="1" smtClean="0"/>
              <a:t>чинників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временное фармацевтическое производство по стандартам GMP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2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b="1" dirty="0" err="1" smtClean="0"/>
              <a:t>Дякую</a:t>
            </a:r>
            <a:r>
              <a:rPr lang="ru-RU" sz="6600" b="1" dirty="0" smtClean="0"/>
              <a:t> </a:t>
            </a:r>
          </a:p>
          <a:p>
            <a:pPr algn="ctr">
              <a:buNone/>
            </a:pPr>
            <a:r>
              <a:rPr lang="uk-UA" sz="6600" b="1" dirty="0" smtClean="0"/>
              <a:t>за</a:t>
            </a:r>
          </a:p>
          <a:p>
            <a:pPr algn="ctr">
              <a:buNone/>
            </a:pPr>
            <a:r>
              <a:rPr lang="uk-UA" sz="6600" b="1" dirty="0" smtClean="0"/>
              <a:t>увагу</a:t>
            </a:r>
            <a:endParaRPr lang="ru-RU" sz="6600" b="1" dirty="0"/>
          </a:p>
        </p:txBody>
      </p:sp>
    </p:spTree>
    <p:custDataLst>
      <p:tags r:id="rId1"/>
    </p:custData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1|0.7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2.2|4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9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3|4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1|2.5|4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6|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2|1.5|5.9|3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5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2|1.4|3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4|2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|4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|2|1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1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2|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1.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2|2.5|4.2|6.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7.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671</TotalTime>
  <Words>2523</Words>
  <Application>Microsoft Office PowerPoint</Application>
  <PresentationFormat>Экран (4:3)</PresentationFormat>
  <Paragraphs>90</Paragraphs>
  <Slides>33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Calibri</vt:lpstr>
      <vt:lpstr>Franklin Gothic Book</vt:lpstr>
      <vt:lpstr>Franklin Gothic Medium</vt:lpstr>
      <vt:lpstr>Times New Roman</vt:lpstr>
      <vt:lpstr>Wingdings 2</vt:lpstr>
      <vt:lpstr>Трек</vt:lpstr>
      <vt:lpstr> «загальні поняття про процеси і апарати у фармацевтичній технології»</vt:lpstr>
      <vt:lpstr>вступ</vt:lpstr>
      <vt:lpstr>змішувач</vt:lpstr>
      <vt:lpstr>Гомогенізатор</vt:lpstr>
      <vt:lpstr>Презентация PowerPoint</vt:lpstr>
      <vt:lpstr>Дезинтегратор</vt:lpstr>
      <vt:lpstr>подрібнювач універсальний</vt:lpstr>
      <vt:lpstr>Кульковий млин</vt:lpstr>
      <vt:lpstr>Сито</vt:lpstr>
      <vt:lpstr>Сушарка</vt:lpstr>
      <vt:lpstr>Фармацевтичний реактор</vt:lpstr>
      <vt:lpstr>Біореактор</vt:lpstr>
      <vt:lpstr>Автоклав</vt:lpstr>
      <vt:lpstr>Презентация PowerPoint</vt:lpstr>
      <vt:lpstr>Гранулятор</vt:lpstr>
      <vt:lpstr>екстрактори</vt:lpstr>
      <vt:lpstr>Капсулятор</vt:lpstr>
      <vt:lpstr>Таблетпрес</vt:lpstr>
      <vt:lpstr>Презентация PowerPoint</vt:lpstr>
      <vt:lpstr>Дражероварильна машина</vt:lpstr>
      <vt:lpstr>Презентация PowerPoint</vt:lpstr>
      <vt:lpstr>Обезпилювач</vt:lpstr>
      <vt:lpstr>Презентация PowerPoint</vt:lpstr>
      <vt:lpstr>Насоси медичні</vt:lpstr>
      <vt:lpstr>Машини розлива</vt:lpstr>
      <vt:lpstr>Дозатори</vt:lpstr>
      <vt:lpstr>Машини закупорювання</vt:lpstr>
      <vt:lpstr>Блістерний автомат</vt:lpstr>
      <vt:lpstr>пакувальні машини</vt:lpstr>
      <vt:lpstr>Фасувально-пакувальне обладнання</vt:lpstr>
      <vt:lpstr>Презентация PowerPoint</vt:lpstr>
      <vt:lpstr>Презентация PowerPoint</vt:lpstr>
      <vt:lpstr>Презентация PowerPoint</vt:lpstr>
    </vt:vector>
  </TitlesOfParts>
  <Company>ПУ-8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Оборудование  для  современного фармацевтического производства</dc:title>
  <dc:creator>ПУ-8</dc:creator>
  <cp:lastModifiedBy>Alyona Zamkovaya</cp:lastModifiedBy>
  <cp:revision>92</cp:revision>
  <dcterms:created xsi:type="dcterms:W3CDTF">2013-09-06T10:30:51Z</dcterms:created>
  <dcterms:modified xsi:type="dcterms:W3CDTF">2024-01-26T00:28:52Z</dcterms:modified>
</cp:coreProperties>
</file>