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277" r:id="rId37"/>
    <p:sldId id="278" r:id="rId38"/>
    <p:sldId id="279" r:id="rId39"/>
    <p:sldId id="280" r:id="rId40"/>
    <p:sldId id="281" r:id="rId41"/>
    <p:sldId id="282" r:id="rId42"/>
    <p:sldId id="283" r:id="rId43"/>
    <p:sldId id="284" r:id="rId44"/>
    <p:sldId id="285" r:id="rId45"/>
    <p:sldId id="286" r:id="rId4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6A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60"/>
  </p:normalViewPr>
  <p:slideViewPr>
    <p:cSldViewPr>
      <p:cViewPr varScale="1">
        <p:scale>
          <a:sx n="74" d="100"/>
          <a:sy n="74" d="100"/>
        </p:scale>
        <p:origin x="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ru-RU" smtClean="0"/>
              <a:t>Образец заголовка</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B4C71EC6-210F-42DE-9C53-41977AD35B3D}" type="datetimeFigureOut">
              <a:rPr lang="ru-RU" smtClean="0"/>
              <a:pPr/>
              <a:t>26.01.2024</a:t>
            </a:fld>
            <a:endParaRPr lang="ru-RU"/>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ru-RU"/>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19B0651-EE4F-4900-A07F-96A6BFA9D0F0}" type="slidenum">
              <a:rPr lang="ru-RU" smtClean="0"/>
              <a:pPr/>
              <a:t>‹#›</a:t>
            </a:fld>
            <a:endParaRPr lang="ru-RU"/>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26.01.2024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26.01.2024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26.01.2024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9" name="Content Placeholder 8"/>
          <p:cNvSpPr>
            <a:spLocks noGrp="1"/>
          </p:cNvSpPr>
          <p:nvPr>
            <p:ph sz="quarter" idx="13"/>
          </p:nvPr>
        </p:nvSpPr>
        <p:spPr>
          <a:xfrm>
            <a:off x="1042416" y="2313432"/>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26.01.2024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26.01.2024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26.01.2024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26.01.2024</a:t>
            </a:fld>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ru-RU" smtClean="0"/>
              <a:t>Образец заголовка</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ru-RU" smtClean="0"/>
              <a:t>Образец заголовка</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26.01.2024</a:t>
            </a:fld>
            <a:endParaRPr lang="ru-RU"/>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26.01.2024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ru-RU" smtClean="0"/>
              <a:t>Образец заголовка</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26.01.2024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B4C71EC6-210F-42DE-9C53-41977AD35B3D}" type="datetimeFigureOut">
              <a:rPr lang="ru-RU" smtClean="0"/>
              <a:pPr/>
              <a:t>26.01.2024</a:t>
            </a:fld>
            <a:endParaRPr lang="ru-RU"/>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59632" y="1556792"/>
            <a:ext cx="6625723" cy="1656184"/>
          </a:xfrm>
        </p:spPr>
        <p:txBody>
          <a:bodyPr>
            <a:normAutofit/>
          </a:bodyPr>
          <a:lstStyle/>
          <a:p>
            <a:pPr algn="ctr"/>
            <a:r>
              <a:rPr lang="uk-UA" b="1" dirty="0" smtClean="0">
                <a:solidFill>
                  <a:schemeClr val="accent1">
                    <a:lumMod val="50000"/>
                  </a:schemeClr>
                </a:solidFill>
              </a:rPr>
              <a:t>Гранули. Капсули. Драже. </a:t>
            </a:r>
            <a:r>
              <a:rPr lang="uk-UA" b="1" dirty="0" err="1" smtClean="0">
                <a:solidFill>
                  <a:schemeClr val="accent1">
                    <a:lumMod val="50000"/>
                  </a:schemeClr>
                </a:solidFill>
              </a:rPr>
              <a:t>Мікрокапсули</a:t>
            </a:r>
            <a:endParaRPr lang="uk-UA" b="1" dirty="0">
              <a:solidFill>
                <a:schemeClr val="accent1">
                  <a:lumMod val="50000"/>
                </a:schemeClr>
              </a:solidFill>
            </a:endParaRPr>
          </a:p>
        </p:txBody>
      </p:sp>
      <p:sp>
        <p:nvSpPr>
          <p:cNvPr id="5" name="Прямоугольник 4"/>
          <p:cNvSpPr>
            <a:spLocks noChangeArrowheads="1"/>
          </p:cNvSpPr>
          <p:nvPr/>
        </p:nvSpPr>
        <p:spPr bwMode="auto">
          <a:xfrm>
            <a:off x="1619250" y="193675"/>
            <a:ext cx="6096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uk-UA" altLang="uk-UA" dirty="0">
                <a:solidFill>
                  <a:srgbClr val="456A1C"/>
                </a:solidFill>
                <a:latin typeface="Times New Roman" panose="02020603050405020304" pitchFamily="18" charset="0"/>
                <a:cs typeface="Times New Roman" panose="02020603050405020304" pitchFamily="18" charset="0"/>
              </a:rPr>
              <a:t>Одеський національний медичний університет</a:t>
            </a:r>
            <a:br>
              <a:rPr lang="uk-UA" altLang="uk-UA" dirty="0">
                <a:solidFill>
                  <a:srgbClr val="456A1C"/>
                </a:solidFill>
                <a:latin typeface="Times New Roman" panose="02020603050405020304" pitchFamily="18" charset="0"/>
                <a:cs typeface="Times New Roman" panose="02020603050405020304" pitchFamily="18" charset="0"/>
              </a:rPr>
            </a:br>
            <a:r>
              <a:rPr lang="uk-UA" altLang="uk-UA" dirty="0">
                <a:solidFill>
                  <a:srgbClr val="456A1C"/>
                </a:solidFill>
                <a:latin typeface="Times New Roman" panose="02020603050405020304" pitchFamily="18" charset="0"/>
                <a:cs typeface="Times New Roman" panose="02020603050405020304" pitchFamily="18" charset="0"/>
              </a:rPr>
              <a:t>Фармацевтичний факультет </a:t>
            </a:r>
            <a:br>
              <a:rPr lang="uk-UA" altLang="uk-UA" dirty="0">
                <a:solidFill>
                  <a:srgbClr val="456A1C"/>
                </a:solidFill>
                <a:latin typeface="Times New Roman" panose="02020603050405020304" pitchFamily="18" charset="0"/>
                <a:cs typeface="Times New Roman" panose="02020603050405020304" pitchFamily="18" charset="0"/>
              </a:rPr>
            </a:br>
            <a:r>
              <a:rPr lang="uk-UA" altLang="uk-UA" i="1" dirty="0">
                <a:solidFill>
                  <a:srgbClr val="456A1C"/>
                </a:solidFill>
                <a:latin typeface="Times New Roman" panose="02020603050405020304" pitchFamily="18" charset="0"/>
                <a:cs typeface="Times New Roman" panose="02020603050405020304" pitchFamily="18" charset="0"/>
              </a:rPr>
              <a:t>Кафедра фармацевтичної хімії та технологія ліків </a:t>
            </a:r>
            <a:endParaRPr lang="uk-UA" altLang="uk-UA" dirty="0">
              <a:solidFill>
                <a:srgbClr val="456A1C"/>
              </a:solidFill>
            </a:endParaRPr>
          </a:p>
        </p:txBody>
      </p:sp>
      <p:sp>
        <p:nvSpPr>
          <p:cNvPr id="6" name="Прямоугольник 5"/>
          <p:cNvSpPr/>
          <p:nvPr/>
        </p:nvSpPr>
        <p:spPr>
          <a:xfrm>
            <a:off x="5435600" y="4724400"/>
            <a:ext cx="2832100" cy="369888"/>
          </a:xfrm>
          <a:prstGeom prst="rect">
            <a:avLst/>
          </a:prstGeom>
        </p:spPr>
        <p:txBody>
          <a:bodyPr wrap="none">
            <a:spAutoFit/>
          </a:bodyPr>
          <a:lstStyle/>
          <a:p>
            <a:r>
              <a:rPr lang="ru-RU" altLang="uk-UA" dirty="0">
                <a:solidFill>
                  <a:srgbClr val="456A1C"/>
                </a:solidFill>
                <a:latin typeface="Times New Roman" panose="02020603050405020304" pitchFamily="18" charset="0"/>
                <a:cs typeface="Times New Roman" panose="02020603050405020304" pitchFamily="18" charset="0"/>
              </a:rPr>
              <a:t>Доцент к.б.н. </a:t>
            </a:r>
            <a:r>
              <a:rPr lang="ru-RU" altLang="uk-UA" dirty="0" err="1">
                <a:solidFill>
                  <a:srgbClr val="456A1C"/>
                </a:solidFill>
                <a:latin typeface="Times New Roman" panose="02020603050405020304" pitchFamily="18" charset="0"/>
                <a:cs typeface="Times New Roman" panose="02020603050405020304" pitchFamily="18" charset="0"/>
              </a:rPr>
              <a:t>Замкова</a:t>
            </a:r>
            <a:r>
              <a:rPr lang="ru-RU" altLang="uk-UA" dirty="0">
                <a:solidFill>
                  <a:srgbClr val="456A1C"/>
                </a:solidFill>
                <a:latin typeface="Times New Roman" panose="02020603050405020304" pitchFamily="18" charset="0"/>
                <a:cs typeface="Times New Roman" panose="02020603050405020304" pitchFamily="18" charset="0"/>
              </a:rPr>
              <a:t> А.В</a:t>
            </a:r>
            <a:r>
              <a:rPr lang="uk-UA" altLang="uk-UA" dirty="0">
                <a:solidFill>
                  <a:srgbClr val="456A1C"/>
                </a:solidFill>
                <a:latin typeface="Times New Roman" panose="02020603050405020304" pitchFamily="18" charset="0"/>
                <a:cs typeface="Times New Roman" panose="02020603050405020304" pitchFamily="18" charset="0"/>
              </a:rPr>
              <a:t>.</a:t>
            </a:r>
            <a:endParaRPr lang="ru-RU" altLang="uk-UA" dirty="0">
              <a:solidFill>
                <a:srgbClr val="456A1C"/>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3629025" y="6092825"/>
            <a:ext cx="1301750" cy="369888"/>
          </a:xfrm>
          <a:prstGeom prst="rect">
            <a:avLst/>
          </a:prstGeom>
        </p:spPr>
        <p:txBody>
          <a:bodyPr wrap="none">
            <a:spAutoFit/>
          </a:bodyPr>
          <a:lstStyle/>
          <a:p>
            <a:pPr algn="r"/>
            <a:r>
              <a:rPr lang="uk-UA" altLang="uk-UA" dirty="0">
                <a:solidFill>
                  <a:srgbClr val="456A1C"/>
                </a:solidFill>
                <a:latin typeface="Times New Roman" panose="02020603050405020304" pitchFamily="18" charset="0"/>
                <a:cs typeface="Times New Roman" panose="02020603050405020304" pitchFamily="18" charset="0"/>
              </a:rPr>
              <a:t>Одеса 2023</a:t>
            </a:r>
            <a:endParaRPr lang="ru-RU" altLang="uk-UA" dirty="0">
              <a:solidFill>
                <a:srgbClr val="456A1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88585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ГРАНУЛИ</a:t>
            </a:r>
            <a:endParaRPr lang="uk-UA" dirty="0"/>
          </a:p>
        </p:txBody>
      </p:sp>
      <p:sp>
        <p:nvSpPr>
          <p:cNvPr id="3" name="Объект 2"/>
          <p:cNvSpPr>
            <a:spLocks noGrp="1"/>
          </p:cNvSpPr>
          <p:nvPr>
            <p:ph idx="1"/>
          </p:nvPr>
        </p:nvSpPr>
        <p:spPr>
          <a:xfrm>
            <a:off x="1043493" y="2323652"/>
            <a:ext cx="5472723" cy="3841652"/>
          </a:xfrm>
        </p:spPr>
        <p:txBody>
          <a:bodyPr>
            <a:normAutofit fontScale="85000" lnSpcReduction="20000"/>
          </a:bodyPr>
          <a:lstStyle/>
          <a:p>
            <a:r>
              <a:rPr lang="uk-UA" dirty="0"/>
              <a:t>Лікарська форма для внутрішнього застосування у вигляді крупинок (зерняток) круглої, циліндрич­ної або неправильної форми, що містить суміш лікарських і допо­міжних речовин. У деяких випадках порошкоподібні суміші до­цільно випускати у вигляді дрібних крупинок </a:t>
            </a:r>
            <a:r>
              <a:rPr lang="uk-UA" dirty="0" smtClean="0"/>
              <a:t>— зерен</a:t>
            </a:r>
            <a:r>
              <a:rPr lang="uk-UA" dirty="0"/>
              <a:t>, гранул. Гранулюванням можна підвищити стійкість речовин, що відволо­жуються, а також сприяти швидшому розчиненню і поліпшенню смаку деяких складних порошків. За допомогою гранул можна поєднати речовини, що реагують між собою. </a:t>
            </a:r>
          </a:p>
        </p:txBody>
      </p:sp>
    </p:spTree>
    <p:extLst>
      <p:ext uri="{BB962C8B-B14F-4D97-AF65-F5344CB8AC3E}">
        <p14:creationId xmlns:p14="http://schemas.microsoft.com/office/powerpoint/2010/main" val="33494380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Склад гранул</a:t>
            </a:r>
            <a:endParaRPr lang="uk-UA" dirty="0"/>
          </a:p>
        </p:txBody>
      </p:sp>
      <p:sp>
        <p:nvSpPr>
          <p:cNvPr id="3" name="Объект 2"/>
          <p:cNvSpPr>
            <a:spLocks noGrp="1"/>
          </p:cNvSpPr>
          <p:nvPr>
            <p:ph idx="1"/>
          </p:nvPr>
        </p:nvSpPr>
        <p:spPr/>
        <p:txBody>
          <a:bodyPr>
            <a:normAutofit fontScale="92500"/>
          </a:bodyPr>
          <a:lstStyle/>
          <a:p>
            <a:r>
              <a:rPr lang="uk-UA" dirty="0"/>
              <a:t>До складу гранул входять лікарські (крім сильнодіючих) і до­поміжні речовини. Як допоміжні речовини застосовують цукор, </a:t>
            </a:r>
            <a:r>
              <a:rPr lang="uk-UA" dirty="0" err="1"/>
              <a:t>цукор</a:t>
            </a:r>
            <a:r>
              <a:rPr lang="uk-UA" dirty="0"/>
              <a:t> молочний, натрію гідрокарбонат, кислоту виннокам'яну, кальцію </a:t>
            </a:r>
            <a:r>
              <a:rPr lang="uk-UA" dirty="0" err="1"/>
              <a:t>дифосфат</a:t>
            </a:r>
            <a:r>
              <a:rPr lang="uk-UA" dirty="0"/>
              <a:t> </a:t>
            </a:r>
            <a:r>
              <a:rPr lang="uk-UA" dirty="0" err="1"/>
              <a:t>двозаміщений</a:t>
            </a:r>
            <a:r>
              <a:rPr lang="uk-UA" dirty="0"/>
              <a:t>, крохмаль, декстрин, глюкозу, тальк, сироп цукровий, спирт, воду, харчові барвники, </a:t>
            </a:r>
            <a:r>
              <a:rPr lang="uk-UA" dirty="0" err="1"/>
              <a:t>аромати­зуючі</a:t>
            </a:r>
            <a:r>
              <a:rPr lang="uk-UA" dirty="0"/>
              <a:t> речовини, консерванти тощо. Гранули можна покривати оболонкою.</a:t>
            </a:r>
          </a:p>
        </p:txBody>
      </p:sp>
    </p:spTree>
    <p:extLst>
      <p:ext uri="{BB962C8B-B14F-4D97-AF65-F5344CB8AC3E}">
        <p14:creationId xmlns:p14="http://schemas.microsoft.com/office/powerpoint/2010/main" val="15895523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Вимоги до гранул</a:t>
            </a:r>
            <a:endParaRPr lang="uk-UA" dirty="0"/>
          </a:p>
        </p:txBody>
      </p:sp>
      <p:sp>
        <p:nvSpPr>
          <p:cNvPr id="3" name="Объект 2"/>
          <p:cNvSpPr>
            <a:spLocks noGrp="1"/>
          </p:cNvSpPr>
          <p:nvPr>
            <p:ph idx="1"/>
          </p:nvPr>
        </p:nvSpPr>
        <p:spPr>
          <a:xfrm>
            <a:off x="1043493" y="2323652"/>
            <a:ext cx="6768868" cy="4057676"/>
          </a:xfrm>
        </p:spPr>
        <p:txBody>
          <a:bodyPr>
            <a:normAutofit fontScale="70000" lnSpcReduction="20000"/>
          </a:bodyPr>
          <a:lstStyle/>
          <a:p>
            <a:r>
              <a:rPr lang="uk-UA" dirty="0"/>
              <a:t>Готові гранули мають бути однорідні за забарвленням і за роз­мірами.</a:t>
            </a:r>
          </a:p>
          <a:p>
            <a:r>
              <a:rPr lang="uk-UA" dirty="0"/>
              <a:t>Розмір гранул (визначається ситовим аналізом) має знаходи­тись в межах 0,2—0,3мм. Відхилення у розмірі гранул не пови­нно перевищувати в сумі 5 %.</a:t>
            </a:r>
          </a:p>
          <a:p>
            <a:r>
              <a:rPr lang="uk-UA" dirty="0"/>
              <a:t>Гранули мають розпадатися не більше ніж за 15хв; вкриті оболонкою </a:t>
            </a:r>
            <a:r>
              <a:rPr lang="uk-UA" dirty="0" smtClean="0"/>
              <a:t>— не </a:t>
            </a:r>
            <a:r>
              <a:rPr lang="uk-UA" dirty="0"/>
              <a:t>більше ніж за 30хв. Визначення розпадання гранул проводять у наважці 0,5г (додаток 3до фармакопейної статті «Таблетки»). За необхідності проводять випробування на розчинність.</a:t>
            </a:r>
          </a:p>
          <a:p>
            <a:r>
              <a:rPr lang="uk-UA" dirty="0"/>
              <a:t>Допустимі відхилення у вмісті лікарських речовин у гранулах не повинні перевищувати ±10 % .</a:t>
            </a:r>
          </a:p>
          <a:p>
            <a:r>
              <a:rPr lang="uk-UA" dirty="0"/>
              <a:t>Гранули випускаються в поліетиленових пакетах, скляних банках із оранжевого скла або в алюмінієвих стаканчиках.</a:t>
            </a:r>
          </a:p>
          <a:p>
            <a:r>
              <a:rPr lang="uk-UA" dirty="0"/>
              <a:t>Зберігають гранули в упаковках у сухому і, якщо необхідно, захищеному від світла місці.</a:t>
            </a:r>
          </a:p>
          <a:p>
            <a:endParaRPr lang="uk-UA" dirty="0"/>
          </a:p>
        </p:txBody>
      </p:sp>
    </p:spTree>
    <p:extLst>
      <p:ext uri="{BB962C8B-B14F-4D97-AF65-F5344CB8AC3E}">
        <p14:creationId xmlns:p14="http://schemas.microsoft.com/office/powerpoint/2010/main" val="13819822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Метод сухого гранулювання</a:t>
            </a:r>
          </a:p>
        </p:txBody>
      </p:sp>
      <p:sp>
        <p:nvSpPr>
          <p:cNvPr id="3" name="Объект 2"/>
          <p:cNvSpPr>
            <a:spLocks noGrp="1"/>
          </p:cNvSpPr>
          <p:nvPr>
            <p:ph idx="1"/>
          </p:nvPr>
        </p:nvSpPr>
        <p:spPr>
          <a:xfrm>
            <a:off x="1043493" y="2132856"/>
            <a:ext cx="7344931" cy="4392488"/>
          </a:xfrm>
        </p:spPr>
        <p:txBody>
          <a:bodyPr>
            <a:normAutofit fontScale="70000" lnSpcReduction="20000"/>
          </a:bodyPr>
          <a:lstStyle/>
          <a:p>
            <a:r>
              <a:rPr lang="uk-UA" b="1" dirty="0"/>
              <a:t> </a:t>
            </a:r>
            <a:r>
              <a:rPr lang="uk-UA" dirty="0"/>
              <a:t>Полягає в перемішуванні порош­ків і їх зволоженні розчинами </a:t>
            </a:r>
            <a:r>
              <a:rPr lang="uk-UA" dirty="0" err="1"/>
              <a:t>склеювальних</a:t>
            </a:r>
            <a:r>
              <a:rPr lang="uk-UA" dirty="0"/>
              <a:t> </a:t>
            </a:r>
            <a:r>
              <a:rPr lang="uk-UA" dirty="0" err="1"/>
              <a:t>речовин </a:t>
            </a:r>
            <a:r>
              <a:rPr lang="uk-UA" b="1" dirty="0" err="1"/>
              <a:t>в </a:t>
            </a:r>
            <a:r>
              <a:rPr lang="uk-UA" dirty="0" err="1"/>
              <a:t>ема</a:t>
            </a:r>
            <a:r>
              <a:rPr lang="uk-UA" dirty="0"/>
              <a:t>льова­них змішувачах з подальшим висушуванням до грудкуватої маси. Потім масу за допомогою вальців або млина «</a:t>
            </a:r>
            <a:r>
              <a:rPr lang="uk-UA" dirty="0" err="1"/>
              <a:t>Ексцельсіор</a:t>
            </a:r>
            <a:r>
              <a:rPr lang="uk-UA" dirty="0"/>
              <a:t>» пере­творюють на крупний порошок. Грануляція розмелюванням за­стосовується в тих випадках, коли зволожений матеріал реагує з матеріалом під час протирання. У деяких випадках, якщо лі­карські речовини розкладаються в присутності води, а під час сушіння вступають у хімічні реакції взаємодії або піддаються фізич­ним змінам (плавлення, пом'якшення, зміна кольору) — їх підда­ють брикетуванню. 3цією метою з порошку пресують брикети на спеціальних брикетованих пресах із матрицями великих розмірів (25—50мм) під високим тиском. Отримані брикети здрібнюють на вальцях або млині «</a:t>
            </a:r>
            <a:r>
              <a:rPr lang="uk-UA" dirty="0" err="1"/>
              <a:t>Ексцельсіор</a:t>
            </a:r>
            <a:r>
              <a:rPr lang="uk-UA" dirty="0"/>
              <a:t>», фракціонують за допомогою сит і пресують на таблеткових машинах таблетки заданої маси і діаметра. Грануляцію брикетуванням можна застосовувати та­кож, коли лікарська речовина має добру здатність до спресову­вання і для неї не потрібне додаткове зв'язування частинок клей­кими речовинами.</a:t>
            </a:r>
          </a:p>
        </p:txBody>
      </p:sp>
    </p:spTree>
    <p:extLst>
      <p:ext uri="{BB962C8B-B14F-4D97-AF65-F5344CB8AC3E}">
        <p14:creationId xmlns:p14="http://schemas.microsoft.com/office/powerpoint/2010/main" val="28191179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569865"/>
            <a:ext cx="7620000" cy="57150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59637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Метод вологого гранулювання</a:t>
            </a:r>
          </a:p>
        </p:txBody>
      </p:sp>
      <p:sp>
        <p:nvSpPr>
          <p:cNvPr id="3" name="Объект 2"/>
          <p:cNvSpPr>
            <a:spLocks noGrp="1"/>
          </p:cNvSpPr>
          <p:nvPr>
            <p:ph idx="1"/>
          </p:nvPr>
        </p:nvSpPr>
        <p:spPr>
          <a:xfrm>
            <a:off x="1043492" y="2323652"/>
            <a:ext cx="6912884" cy="4057676"/>
          </a:xfrm>
        </p:spPr>
        <p:txBody>
          <a:bodyPr>
            <a:normAutofit fontScale="77500" lnSpcReduction="20000"/>
          </a:bodyPr>
          <a:lstStyle/>
          <a:p>
            <a:r>
              <a:rPr lang="uk-UA" dirty="0"/>
              <a:t>На виробництві вологе грану­лювання часто проводиться в грануляторах типу </a:t>
            </a:r>
            <a:r>
              <a:rPr lang="uk-UA" dirty="0" smtClean="0"/>
              <a:t>3027(Маріупольський </a:t>
            </a:r>
            <a:r>
              <a:rPr lang="uk-UA" dirty="0"/>
              <a:t>ЗТО). Робочий орган апарата складається із шнека і шес­ти міцних стержнів, що дозволяє переміщувати гранульований матеріал в осьовому напрямку. Існує праве і ліве виконання. Про­дуктивність — 150—1000 кг/год. Перспективними є </a:t>
            </a:r>
            <a:r>
              <a:rPr lang="uk-UA" dirty="0" smtClean="0"/>
              <a:t>прес-гранулятори </a:t>
            </a:r>
            <a:r>
              <a:rPr lang="uk-UA" dirty="0"/>
              <a:t>фірми «ХУТТ» (Німеччина), робочим органом яких є пресувальні вальці у вигляді порожнистих циліндрів із зубцями на поверхні, між якими в стінках розташовані радіальні отвори для продавлювання порошкової маси. Утворюються високоякісні гра­нули однакової </a:t>
            </a:r>
            <a:r>
              <a:rPr lang="uk-UA" dirty="0" err="1"/>
              <a:t>сочевицеподібної</a:t>
            </a:r>
            <a:r>
              <a:rPr lang="uk-UA" dirty="0"/>
              <a:t> форми. Грануляція або протиран­ня вологої маси здійснюється для ущільнення порошку та одержан­ня рівномірних зерен — гранул, які мають добру сипкість.</a:t>
            </a:r>
          </a:p>
          <a:p>
            <a:endParaRPr lang="uk-UA" dirty="0"/>
          </a:p>
        </p:txBody>
      </p:sp>
    </p:spTree>
    <p:extLst>
      <p:ext uri="{BB962C8B-B14F-4D97-AF65-F5344CB8AC3E}">
        <p14:creationId xmlns:p14="http://schemas.microsoft.com/office/powerpoint/2010/main" val="29554277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dirty="0"/>
          </a:p>
        </p:txBody>
      </p:sp>
      <p:sp>
        <p:nvSpPr>
          <p:cNvPr id="3" name="Объект 2"/>
          <p:cNvSpPr>
            <a:spLocks noGrp="1"/>
          </p:cNvSpPr>
          <p:nvPr>
            <p:ph idx="1"/>
          </p:nvPr>
        </p:nvSpPr>
        <p:spPr/>
        <p:txBody>
          <a:bodyPr/>
          <a:lstStyle/>
          <a:p>
            <a:endParaRPr lang="uk-UA"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476672"/>
            <a:ext cx="8006704" cy="600502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17730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Стадія вологого гранулювання</a:t>
            </a:r>
          </a:p>
        </p:txBody>
      </p:sp>
      <p:sp>
        <p:nvSpPr>
          <p:cNvPr id="3" name="Объект 2"/>
          <p:cNvSpPr>
            <a:spLocks noGrp="1"/>
          </p:cNvSpPr>
          <p:nvPr>
            <p:ph idx="1"/>
          </p:nvPr>
        </p:nvSpPr>
        <p:spPr/>
        <p:txBody>
          <a:bodyPr>
            <a:normAutofit fontScale="92500" lnSpcReduction="20000"/>
          </a:bodyPr>
          <a:lstStyle/>
          <a:p>
            <a:r>
              <a:rPr lang="uk-UA" dirty="0" smtClean="0"/>
              <a:t>змішування </a:t>
            </a:r>
            <a:r>
              <a:rPr lang="uk-UA" dirty="0"/>
              <a:t>порошків;</a:t>
            </a:r>
          </a:p>
          <a:p>
            <a:endParaRPr lang="uk-UA" dirty="0" smtClean="0"/>
          </a:p>
          <a:p>
            <a:r>
              <a:rPr lang="uk-UA" dirty="0" smtClean="0"/>
              <a:t>зволоження </a:t>
            </a:r>
            <a:r>
              <a:rPr lang="uk-UA" dirty="0"/>
              <a:t>порошків розчином зв'язувальних речовин і перемішування;</a:t>
            </a:r>
          </a:p>
          <a:p>
            <a:endParaRPr lang="uk-UA" dirty="0" smtClean="0"/>
          </a:p>
          <a:p>
            <a:r>
              <a:rPr lang="uk-UA" dirty="0" smtClean="0"/>
              <a:t>гранулювання </a:t>
            </a:r>
            <a:r>
              <a:rPr lang="uk-UA" dirty="0"/>
              <a:t>вологої маси;</a:t>
            </a:r>
          </a:p>
          <a:p>
            <a:endParaRPr lang="uk-UA" dirty="0" smtClean="0"/>
          </a:p>
          <a:p>
            <a:r>
              <a:rPr lang="uk-UA" dirty="0" smtClean="0"/>
              <a:t>висушування </a:t>
            </a:r>
            <a:r>
              <a:rPr lang="uk-UA" dirty="0"/>
              <a:t>вологих гранул; </a:t>
            </a:r>
            <a:br>
              <a:rPr lang="uk-UA" dirty="0"/>
            </a:br>
            <a:endParaRPr lang="uk-UA" dirty="0" smtClean="0"/>
          </a:p>
          <a:p>
            <a:r>
              <a:rPr lang="uk-UA" dirty="0" smtClean="0"/>
              <a:t>обробка </a:t>
            </a:r>
            <a:r>
              <a:rPr lang="uk-UA" dirty="0"/>
              <a:t>сухих гранул.</a:t>
            </a:r>
          </a:p>
          <a:p>
            <a:endParaRPr lang="uk-UA" dirty="0"/>
          </a:p>
        </p:txBody>
      </p:sp>
    </p:spTree>
    <p:extLst>
      <p:ext uri="{BB962C8B-B14F-4D97-AF65-F5344CB8AC3E}">
        <p14:creationId xmlns:p14="http://schemas.microsoft.com/office/powerpoint/2010/main" val="3756486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Змішування </a:t>
            </a:r>
            <a:r>
              <a:rPr lang="uk-UA" dirty="0" smtClean="0"/>
              <a:t>порошків</a:t>
            </a:r>
            <a:endParaRPr lang="uk-UA" dirty="0"/>
          </a:p>
        </p:txBody>
      </p:sp>
      <p:sp>
        <p:nvSpPr>
          <p:cNvPr id="3" name="Объект 2"/>
          <p:cNvSpPr>
            <a:spLocks noGrp="1"/>
          </p:cNvSpPr>
          <p:nvPr>
            <p:ph idx="1"/>
          </p:nvPr>
        </p:nvSpPr>
        <p:spPr>
          <a:xfrm>
            <a:off x="1043492" y="2323653"/>
            <a:ext cx="3240476" cy="3841651"/>
          </a:xfrm>
        </p:spPr>
        <p:txBody>
          <a:bodyPr>
            <a:normAutofit fontScale="77500" lnSpcReduction="20000"/>
          </a:bodyPr>
          <a:lstStyle/>
          <a:p>
            <a:r>
              <a:rPr lang="uk-UA" dirty="0"/>
              <a:t>Здійснюється з метою досягнення од­норідної маси і рівномірності розподілу діючої речовини таблеток. Для змішування і зволоження порошкоподібних речовин застосо­вують змішувачі різних конструкцій: 1) з обертовими лопатями; 2) шнекові; 3) змішувальні барабани.</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2060848"/>
            <a:ext cx="1259493" cy="200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2904" y="2060848"/>
            <a:ext cx="2209800" cy="207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4675" y="4137298"/>
            <a:ext cx="2807018" cy="2336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66578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i="1" dirty="0"/>
              <a:t>Гранулювання вологої маси</a:t>
            </a:r>
            <a:endParaRPr lang="uk-UA" dirty="0"/>
          </a:p>
        </p:txBody>
      </p:sp>
      <p:sp>
        <p:nvSpPr>
          <p:cNvPr id="3" name="Объект 2"/>
          <p:cNvSpPr>
            <a:spLocks noGrp="1"/>
          </p:cNvSpPr>
          <p:nvPr>
            <p:ph idx="1"/>
          </p:nvPr>
        </p:nvSpPr>
        <p:spPr>
          <a:xfrm>
            <a:off x="1043493" y="2323652"/>
            <a:ext cx="3816540" cy="4129684"/>
          </a:xfrm>
        </p:spPr>
        <p:txBody>
          <a:bodyPr>
            <a:normAutofit fontScale="92500"/>
          </a:bodyPr>
          <a:lstStyle/>
          <a:p>
            <a:r>
              <a:rPr lang="ru-RU" dirty="0" err="1"/>
              <a:t>Волога</a:t>
            </a:r>
            <a:r>
              <a:rPr lang="ru-RU" dirty="0"/>
              <a:t> </a:t>
            </a:r>
            <a:r>
              <a:rPr lang="ru-RU" dirty="0" err="1"/>
              <a:t>маса</a:t>
            </a:r>
            <a:r>
              <a:rPr lang="ru-RU" dirty="0"/>
              <a:t> </a:t>
            </a:r>
            <a:r>
              <a:rPr lang="ru-RU" dirty="0" err="1"/>
              <a:t>гранулюється</a:t>
            </a:r>
            <a:r>
              <a:rPr lang="ru-RU" dirty="0"/>
              <a:t> на </a:t>
            </a:r>
            <a:r>
              <a:rPr lang="ru-RU" dirty="0" err="1"/>
              <a:t>спеціальних</a:t>
            </a:r>
            <a:r>
              <a:rPr lang="ru-RU" dirty="0"/>
              <a:t> машинах-</a:t>
            </a:r>
            <a:r>
              <a:rPr lang="ru-RU" dirty="0" err="1"/>
              <a:t>грануляторах</a:t>
            </a:r>
            <a:r>
              <a:rPr lang="ru-RU" dirty="0"/>
              <a:t>, принцип </a:t>
            </a:r>
            <a:r>
              <a:rPr lang="ru-RU" dirty="0" err="1"/>
              <a:t>роботи</a:t>
            </a:r>
            <a:r>
              <a:rPr lang="ru-RU" dirty="0"/>
              <a:t> </a:t>
            </a:r>
            <a:r>
              <a:rPr lang="ru-RU" dirty="0" err="1"/>
              <a:t>яких</a:t>
            </a:r>
            <a:r>
              <a:rPr lang="ru-RU" dirty="0"/>
              <a:t> </a:t>
            </a:r>
            <a:r>
              <a:rPr lang="ru-RU" dirty="0" err="1"/>
              <a:t>поля­гає</a:t>
            </a:r>
            <a:r>
              <a:rPr lang="ru-RU" dirty="0"/>
              <a:t> в тому, </a:t>
            </a:r>
            <a:r>
              <a:rPr lang="ru-RU" dirty="0" err="1"/>
              <a:t>що</a:t>
            </a:r>
            <a:r>
              <a:rPr lang="ru-RU" dirty="0"/>
              <a:t> </a:t>
            </a:r>
            <a:r>
              <a:rPr lang="ru-RU" dirty="0" err="1"/>
              <a:t>матеріал</a:t>
            </a:r>
            <a:r>
              <a:rPr lang="ru-RU" dirty="0"/>
              <a:t> </a:t>
            </a:r>
            <a:r>
              <a:rPr lang="ru-RU" dirty="0" err="1"/>
              <a:t>протирається</a:t>
            </a:r>
            <a:r>
              <a:rPr lang="ru-RU" dirty="0"/>
              <a:t> </a:t>
            </a:r>
            <a:r>
              <a:rPr lang="ru-RU" dirty="0" err="1"/>
              <a:t>лопатями</a:t>
            </a:r>
            <a:r>
              <a:rPr lang="ru-RU" dirty="0"/>
              <a:t>, </a:t>
            </a:r>
            <a:r>
              <a:rPr lang="ru-RU" dirty="0" err="1"/>
              <a:t>пружними</a:t>
            </a:r>
            <a:r>
              <a:rPr lang="ru-RU" dirty="0"/>
              <a:t> вали­ками </a:t>
            </a:r>
            <a:r>
              <a:rPr lang="ru-RU" dirty="0" err="1"/>
              <a:t>або</a:t>
            </a:r>
            <a:r>
              <a:rPr lang="ru-RU" dirty="0"/>
              <a:t> </a:t>
            </a:r>
            <a:r>
              <a:rPr lang="ru-RU" dirty="0" err="1"/>
              <a:t>іншими</a:t>
            </a:r>
            <a:r>
              <a:rPr lang="ru-RU" dirty="0"/>
              <a:t> </a:t>
            </a:r>
            <a:r>
              <a:rPr lang="ru-RU" dirty="0" err="1"/>
              <a:t>пристроями</a:t>
            </a:r>
            <a:r>
              <a:rPr lang="ru-RU" dirty="0"/>
              <a:t> через </a:t>
            </a:r>
            <a:r>
              <a:rPr lang="ru-RU" dirty="0" err="1"/>
              <a:t>перфорований</a:t>
            </a:r>
            <a:r>
              <a:rPr lang="ru-RU" dirty="0"/>
              <a:t> </a:t>
            </a:r>
            <a:r>
              <a:rPr lang="ru-RU" dirty="0" err="1"/>
              <a:t>циліндр</a:t>
            </a:r>
            <a:r>
              <a:rPr lang="ru-RU" dirty="0"/>
              <a:t> </a:t>
            </a:r>
            <a:r>
              <a:rPr lang="ru-RU" dirty="0" err="1"/>
              <a:t>або</a:t>
            </a:r>
            <a:r>
              <a:rPr lang="ru-RU" dirty="0"/>
              <a:t> </a:t>
            </a:r>
            <a:r>
              <a:rPr lang="ru-RU" dirty="0" err="1"/>
              <a:t>сітку</a:t>
            </a:r>
            <a:r>
              <a:rPr lang="ru-RU" dirty="0"/>
              <a:t>. </a:t>
            </a:r>
            <a:endParaRPr lang="uk-UA"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2492896"/>
            <a:ext cx="3671540" cy="345638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63032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Висушування вологих </a:t>
            </a:r>
            <a:r>
              <a:rPr lang="uk-UA" dirty="0" smtClean="0"/>
              <a:t>гранул</a:t>
            </a:r>
            <a:endParaRPr lang="uk-UA" dirty="0"/>
          </a:p>
        </p:txBody>
      </p:sp>
      <p:sp>
        <p:nvSpPr>
          <p:cNvPr id="3" name="Объект 2"/>
          <p:cNvSpPr>
            <a:spLocks noGrp="1"/>
          </p:cNvSpPr>
          <p:nvPr>
            <p:ph idx="1"/>
          </p:nvPr>
        </p:nvSpPr>
        <p:spPr>
          <a:xfrm>
            <a:off x="971600" y="2204864"/>
            <a:ext cx="6552844" cy="4464496"/>
          </a:xfrm>
        </p:spPr>
        <p:txBody>
          <a:bodyPr>
            <a:normAutofit fontScale="70000" lnSpcReduction="20000"/>
          </a:bodyPr>
          <a:lstStyle/>
          <a:p>
            <a:r>
              <a:rPr lang="uk-UA" i="1" dirty="0"/>
              <a:t>Інфрачервоні сушарки. </a:t>
            </a:r>
            <a:r>
              <a:rPr lang="uk-UA" dirty="0"/>
              <a:t>Як </a:t>
            </a:r>
            <a:r>
              <a:rPr lang="uk-UA" dirty="0" err="1"/>
              <a:t>термовипромінювач</a:t>
            </a:r>
            <a:r>
              <a:rPr lang="uk-UA" dirty="0"/>
              <a:t> у таких суша­рках використовують спеціальні дзеркальні лампи, ніхромові спі­ралі розжарювання, уміщені у фокусі параболічних відбивачів, металеві і керамічні панельні випромінювачі з електричним, па­ровим або газовим обігрівом.</a:t>
            </a:r>
          </a:p>
          <a:p>
            <a:r>
              <a:rPr lang="uk-UA" i="1" dirty="0"/>
              <a:t>Сублімаційні сушарки. </a:t>
            </a:r>
            <a:r>
              <a:rPr lang="uk-UA" dirty="0"/>
              <a:t>Останніми роками набув промислового застосування спосіб висушування матеріалів у замороженому ста­ні в умовах глибокого вакууму. Він дістав назву висушування сублімацією, або молекулярного сушіння. Цей спосіб дозволяє збе­регти основні біологічні якості матеріалу, що висушується. При цьому відбувається випарювання твердого тіла без плавлення, ми­наючи рідку фазу.</a:t>
            </a:r>
          </a:p>
          <a:p>
            <a:r>
              <a:rPr lang="uk-UA" i="1" dirty="0"/>
              <a:t>Сушарки </a:t>
            </a:r>
            <a:r>
              <a:rPr lang="uk-UA" i="1" dirty="0" err="1"/>
              <a:t>псевдозрідженого</a:t>
            </a:r>
            <a:r>
              <a:rPr lang="uk-UA" i="1" dirty="0"/>
              <a:t> шару. </a:t>
            </a:r>
            <a:r>
              <a:rPr lang="uk-UA" dirty="0"/>
              <a:t>3відомих конструкцій та­ких сушарок на вітчизняних заводах використовується сушарка СП-30 </a:t>
            </a:r>
            <a:r>
              <a:rPr lang="uk-UA" dirty="0" err="1" smtClean="0"/>
              <a:t>.Застосовуються</a:t>
            </a:r>
            <a:r>
              <a:rPr lang="uk-UA" dirty="0" smtClean="0"/>
              <a:t> </a:t>
            </a:r>
            <a:r>
              <a:rPr lang="uk-UA" dirty="0"/>
              <a:t>також сушильні апарати фірм «</a:t>
            </a:r>
            <a:r>
              <a:rPr lang="uk-UA" dirty="0" err="1"/>
              <a:t>Мюнстер</a:t>
            </a:r>
            <a:r>
              <a:rPr lang="uk-UA" dirty="0"/>
              <a:t>», «</a:t>
            </a:r>
            <a:r>
              <a:rPr lang="uk-UA" dirty="0" err="1"/>
              <a:t>Аероматик</a:t>
            </a:r>
            <a:r>
              <a:rPr lang="uk-UA" dirty="0"/>
              <a:t>» (Швейцарія).</a:t>
            </a:r>
          </a:p>
          <a:p>
            <a:endParaRPr lang="uk-UA" dirty="0"/>
          </a:p>
        </p:txBody>
      </p:sp>
    </p:spTree>
    <p:extLst>
      <p:ext uri="{BB962C8B-B14F-4D97-AF65-F5344CB8AC3E}">
        <p14:creationId xmlns:p14="http://schemas.microsoft.com/office/powerpoint/2010/main" val="15747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a:xfrm>
            <a:off x="971600" y="2420888"/>
            <a:ext cx="3960555" cy="3985668"/>
          </a:xfrm>
        </p:spPr>
        <p:txBody>
          <a:bodyPr>
            <a:normAutofit fontScale="70000" lnSpcReduction="20000"/>
          </a:bodyPr>
          <a:lstStyle/>
          <a:p>
            <a:r>
              <a:rPr lang="uk-UA" dirty="0"/>
              <a:t>Принцип роботи сушарки СП-30: потік повітря, усмоктувано­го вентилятором у верхню частину каркаса, нагрівається в кало­рифері до заданої температури, очищається у фільтрі і потрапляє безпосередньо в сушильну камеру, де проходить через резервуар із продуктом знизу вгору, </a:t>
            </a:r>
            <a:r>
              <a:rPr lang="uk-UA" dirty="0" err="1"/>
              <a:t>псевдозріджуючи</a:t>
            </a:r>
            <a:r>
              <a:rPr lang="uk-UA" dirty="0"/>
              <a:t> шар продукту. Далі зво­ложене повітря проходить через рукавний фільтр, очищається від дрібних частинок продукту і викидається в атмосферу.</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0" y="2132856"/>
            <a:ext cx="2543175" cy="396044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47545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i="1" dirty="0"/>
              <a:t>Обробка гранул</a:t>
            </a:r>
            <a:endParaRPr lang="uk-UA" dirty="0"/>
          </a:p>
        </p:txBody>
      </p:sp>
      <p:sp>
        <p:nvSpPr>
          <p:cNvPr id="3" name="Объект 2"/>
          <p:cNvSpPr>
            <a:spLocks noGrp="1"/>
          </p:cNvSpPr>
          <p:nvPr>
            <p:ph idx="1"/>
          </p:nvPr>
        </p:nvSpPr>
        <p:spPr/>
        <p:txBody>
          <a:bodyPr>
            <a:normAutofit lnSpcReduction="10000"/>
          </a:bodyPr>
          <a:lstStyle/>
          <a:p>
            <a:r>
              <a:rPr lang="uk-UA" dirty="0"/>
              <a:t>У процесі сушіння гранул можливе їх зли­пання в окремі грудки. Для забезпечення рівномірного фракцій­ного складу висушені гранули пропускають через гранулятори, що значною мірою забезпечує сталу масу таблеток. Після цього гранули опудрюють, додаючи антифрикційні речовини, і переда­ють на стадію таблетування.</a:t>
            </a:r>
          </a:p>
        </p:txBody>
      </p:sp>
    </p:spTree>
    <p:extLst>
      <p:ext uri="{BB962C8B-B14F-4D97-AF65-F5344CB8AC3E}">
        <p14:creationId xmlns:p14="http://schemas.microsoft.com/office/powerpoint/2010/main" val="16578756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i="1" dirty="0"/>
              <a:t>Г</a:t>
            </a:r>
            <a:r>
              <a:rPr lang="uk-UA" i="1" dirty="0" smtClean="0"/>
              <a:t>рануляція </a:t>
            </a:r>
            <a:r>
              <a:rPr lang="uk-UA" i="1" dirty="0"/>
              <a:t>в </a:t>
            </a:r>
            <a:r>
              <a:rPr lang="uk-UA" i="1" dirty="0" err="1"/>
              <a:t>дражувальному</a:t>
            </a:r>
            <a:r>
              <a:rPr lang="uk-UA" i="1" dirty="0"/>
              <a:t> котлі</a:t>
            </a:r>
            <a:endParaRPr lang="uk-UA" dirty="0"/>
          </a:p>
        </p:txBody>
      </p:sp>
      <p:sp>
        <p:nvSpPr>
          <p:cNvPr id="3" name="Объект 2"/>
          <p:cNvSpPr>
            <a:spLocks noGrp="1"/>
          </p:cNvSpPr>
          <p:nvPr>
            <p:ph idx="1"/>
          </p:nvPr>
        </p:nvSpPr>
        <p:spPr>
          <a:xfrm>
            <a:off x="1043493" y="2323652"/>
            <a:ext cx="3672524" cy="4201692"/>
          </a:xfrm>
        </p:spPr>
        <p:txBody>
          <a:bodyPr>
            <a:normAutofit fontScale="77500" lnSpcReduction="20000"/>
          </a:bodyPr>
          <a:lstStyle/>
          <a:p>
            <a:r>
              <a:rPr lang="uk-UA" dirty="0"/>
              <a:t>З</a:t>
            </a:r>
            <a:r>
              <a:rPr lang="uk-UA" dirty="0" smtClean="0"/>
              <a:t>авантажують </a:t>
            </a:r>
            <a:r>
              <a:rPr lang="uk-UA" dirty="0"/>
              <a:t>суміш порошків і при обертанні його зі швидкістю 30 об/</a:t>
            </a:r>
            <a:r>
              <a:rPr lang="uk-UA" dirty="0" err="1"/>
              <a:t>хв</a:t>
            </a:r>
            <a:r>
              <a:rPr lang="uk-UA" dirty="0"/>
              <a:t> зволожують подачею розчину зв'язувальної речовини через форсунку. Частин­ки порошків злипаються між собою, висушуються теплим по­вітрям і внаслідок тертя набувають приблизно однакової форми. Наприкінці процесу до висушеного </a:t>
            </a:r>
            <a:r>
              <a:rPr lang="uk-UA" dirty="0" err="1"/>
              <a:t>грануляту</a:t>
            </a:r>
            <a:r>
              <a:rPr lang="uk-UA" dirty="0"/>
              <a:t> додають ковзні ре­човини.</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2492896"/>
            <a:ext cx="2828925" cy="366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25383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i="1" dirty="0"/>
              <a:t>Гранулювання в умовах </a:t>
            </a:r>
            <a:r>
              <a:rPr lang="uk-UA" i="1" dirty="0" err="1"/>
              <a:t>псевдорозрідження</a:t>
            </a:r>
            <a:endParaRPr lang="uk-UA" dirty="0"/>
          </a:p>
        </p:txBody>
      </p:sp>
      <p:sp>
        <p:nvSpPr>
          <p:cNvPr id="3" name="Объект 2"/>
          <p:cNvSpPr>
            <a:spLocks noGrp="1"/>
          </p:cNvSpPr>
          <p:nvPr>
            <p:ph idx="1"/>
          </p:nvPr>
        </p:nvSpPr>
        <p:spPr/>
        <p:txBody>
          <a:bodyPr/>
          <a:lstStyle/>
          <a:p>
            <a:endParaRPr lang="uk-UA"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775" y="2276872"/>
            <a:ext cx="3528417" cy="416998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35664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Драже (</a:t>
            </a:r>
            <a:r>
              <a:rPr lang="en-US" dirty="0" err="1"/>
              <a:t>Dragee</a:t>
            </a:r>
            <a:r>
              <a:rPr lang="en-US" dirty="0"/>
              <a:t>)</a:t>
            </a:r>
            <a:endParaRPr lang="uk-UA" dirty="0"/>
          </a:p>
        </p:txBody>
      </p:sp>
      <p:sp>
        <p:nvSpPr>
          <p:cNvPr id="3" name="Объект 2"/>
          <p:cNvSpPr>
            <a:spLocks noGrp="1"/>
          </p:cNvSpPr>
          <p:nvPr>
            <p:ph idx="1"/>
          </p:nvPr>
        </p:nvSpPr>
        <p:spPr>
          <a:xfrm>
            <a:off x="1043493" y="2323652"/>
            <a:ext cx="4608628" cy="3913660"/>
          </a:xfrm>
        </p:spPr>
        <p:txBody>
          <a:bodyPr>
            <a:normAutofit fontScale="92500" lnSpcReduction="20000"/>
          </a:bodyPr>
          <a:lstStyle/>
          <a:p>
            <a:r>
              <a:rPr lang="ru-RU" dirty="0"/>
              <a:t>тверда </a:t>
            </a:r>
            <a:r>
              <a:rPr lang="ru-RU" dirty="0" err="1"/>
              <a:t>дозована</a:t>
            </a:r>
            <a:r>
              <a:rPr lang="ru-RU" dirty="0"/>
              <a:t> форма для </a:t>
            </a:r>
            <a:r>
              <a:rPr lang="ru-RU" dirty="0" err="1"/>
              <a:t>внутрішнього</a:t>
            </a:r>
            <a:r>
              <a:rPr lang="ru-RU" dirty="0"/>
              <a:t> </a:t>
            </a:r>
            <a:r>
              <a:rPr lang="ru-RU" dirty="0" err="1"/>
              <a:t>застосування</a:t>
            </a:r>
            <a:r>
              <a:rPr lang="ru-RU" dirty="0"/>
              <a:t>, </a:t>
            </a:r>
            <a:r>
              <a:rPr lang="ru-RU" dirty="0" err="1"/>
              <a:t>одержувана</a:t>
            </a:r>
            <a:r>
              <a:rPr lang="ru-RU" dirty="0"/>
              <a:t> </a:t>
            </a:r>
            <a:r>
              <a:rPr lang="ru-RU" dirty="0" err="1"/>
              <a:t>багатократним</a:t>
            </a:r>
            <a:r>
              <a:rPr lang="ru-RU" dirty="0"/>
              <a:t> </a:t>
            </a:r>
            <a:r>
              <a:rPr lang="ru-RU" dirty="0" err="1"/>
              <a:t>нашаровуванням</a:t>
            </a:r>
            <a:r>
              <a:rPr lang="ru-RU" dirty="0"/>
              <a:t> (</a:t>
            </a:r>
            <a:r>
              <a:rPr lang="ru-RU" dirty="0" err="1"/>
              <a:t>дра-жуванням</a:t>
            </a:r>
            <a:r>
              <a:rPr lang="ru-RU" dirty="0"/>
              <a:t>) </a:t>
            </a:r>
            <a:r>
              <a:rPr lang="ru-RU" dirty="0" err="1"/>
              <a:t>лікарських</a:t>
            </a:r>
            <a:r>
              <a:rPr lang="ru-RU" dirty="0"/>
              <a:t> і </a:t>
            </a:r>
            <a:r>
              <a:rPr lang="ru-RU" dirty="0" err="1"/>
              <a:t>допоміжних</a:t>
            </a:r>
            <a:r>
              <a:rPr lang="ru-RU" dirty="0"/>
              <a:t> </a:t>
            </a:r>
            <a:r>
              <a:rPr lang="ru-RU" dirty="0" err="1"/>
              <a:t>речовин</a:t>
            </a:r>
            <a:r>
              <a:rPr lang="ru-RU" dirty="0"/>
              <a:t> на </a:t>
            </a:r>
            <a:r>
              <a:rPr lang="ru-RU" dirty="0" err="1"/>
              <a:t>цукрові</a:t>
            </a:r>
            <a:r>
              <a:rPr lang="ru-RU" dirty="0"/>
              <a:t> </a:t>
            </a:r>
            <a:r>
              <a:rPr lang="ru-RU" dirty="0" err="1"/>
              <a:t>гранули</a:t>
            </a:r>
            <a:r>
              <a:rPr lang="ru-RU" dirty="0"/>
              <a:t> (крупку). Таким чином, </a:t>
            </a:r>
            <a:r>
              <a:rPr lang="ru-RU" dirty="0" err="1"/>
              <a:t>уся</a:t>
            </a:r>
            <a:r>
              <a:rPr lang="ru-RU" dirty="0"/>
              <a:t> </a:t>
            </a:r>
            <a:r>
              <a:rPr lang="ru-RU" dirty="0" err="1"/>
              <a:t>маса</a:t>
            </a:r>
            <a:r>
              <a:rPr lang="ru-RU" dirty="0"/>
              <a:t> драже </a:t>
            </a:r>
            <a:r>
              <a:rPr lang="ru-RU" dirty="0" err="1"/>
              <a:t>утворюється</a:t>
            </a:r>
            <a:r>
              <a:rPr lang="ru-RU" dirty="0"/>
              <a:t> через </a:t>
            </a:r>
            <a:r>
              <a:rPr lang="ru-RU" dirty="0" err="1"/>
              <a:t>наша­ровування</a:t>
            </a:r>
            <a:r>
              <a:rPr lang="ru-RU" dirty="0"/>
              <a:t>, у той час як у таблеток </a:t>
            </a:r>
            <a:r>
              <a:rPr lang="ru-RU" dirty="0" err="1"/>
              <a:t>нашаровується</a:t>
            </a:r>
            <a:r>
              <a:rPr lang="ru-RU" dirty="0"/>
              <a:t> </a:t>
            </a:r>
            <a:r>
              <a:rPr lang="ru-RU" dirty="0" err="1"/>
              <a:t>тільки</a:t>
            </a:r>
            <a:r>
              <a:rPr lang="ru-RU" dirty="0"/>
              <a:t> </a:t>
            </a:r>
            <a:r>
              <a:rPr lang="ru-RU" dirty="0" err="1" smtClean="0"/>
              <a:t>оболон­ка</a:t>
            </a:r>
            <a:r>
              <a:rPr lang="ru-RU" dirty="0" smtClean="0"/>
              <a:t>.</a:t>
            </a:r>
            <a:endParaRPr lang="uk-UA"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19" y="1772816"/>
            <a:ext cx="2749255" cy="4392488"/>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0867840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Промислове виробництво драже</a:t>
            </a:r>
            <a:endParaRPr lang="uk-UA" dirty="0"/>
          </a:p>
        </p:txBody>
      </p:sp>
      <p:sp>
        <p:nvSpPr>
          <p:cNvPr id="3" name="Объект 2"/>
          <p:cNvSpPr>
            <a:spLocks noGrp="1"/>
          </p:cNvSpPr>
          <p:nvPr>
            <p:ph idx="1"/>
          </p:nvPr>
        </p:nvSpPr>
        <p:spPr>
          <a:xfrm>
            <a:off x="1043492" y="2323652"/>
            <a:ext cx="7560955" cy="4129684"/>
          </a:xfrm>
        </p:spPr>
        <p:txBody>
          <a:bodyPr>
            <a:normAutofit fontScale="92500" lnSpcReduction="20000"/>
          </a:bodyPr>
          <a:lstStyle/>
          <a:p>
            <a:r>
              <a:rPr lang="uk-UA" dirty="0"/>
              <a:t>Промислове виробництво драже здійснюється в </a:t>
            </a:r>
            <a:r>
              <a:rPr lang="uk-UA" dirty="0" err="1"/>
              <a:t>дражувальних</a:t>
            </a:r>
            <a:r>
              <a:rPr lang="uk-UA" dirty="0"/>
              <a:t> котлах </a:t>
            </a:r>
            <a:r>
              <a:rPr lang="uk-UA" dirty="0" smtClean="0"/>
              <a:t>,конструкція </a:t>
            </a:r>
            <a:r>
              <a:rPr lang="uk-UA" dirty="0"/>
              <a:t>яких постійно вдосконалюється. На заводах процес одержання драже відбувається так: у </a:t>
            </a:r>
            <a:r>
              <a:rPr lang="uk-UA" dirty="0" err="1" smtClean="0"/>
              <a:t>дражувальний</a:t>
            </a:r>
            <a:r>
              <a:rPr lang="uk-UA" dirty="0" smtClean="0"/>
              <a:t> </a:t>
            </a:r>
            <a:r>
              <a:rPr lang="uk-UA" dirty="0"/>
              <a:t>котел завантажують крупнокристалічний цукор. При обертанні котла останній зволожують цукровим сиропом певної концентрації до рівномірного змочування та обсипають цукровою пудрою. Операції поливання цукровим сиропом, обсипання цук­ровою пудрою і сушіння повторюють багаторазово до формування глобул (кулястих гранул). Для отримання глобул однакового роз­міру їх фракціонують за допомогою барабанних сит із розрахун­ку, щоб в 1г містилося близько 40гранул.</a:t>
            </a:r>
          </a:p>
        </p:txBody>
      </p:sp>
    </p:spTree>
    <p:extLst>
      <p:ext uri="{BB962C8B-B14F-4D97-AF65-F5344CB8AC3E}">
        <p14:creationId xmlns:p14="http://schemas.microsoft.com/office/powerpoint/2010/main" val="328160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Промислове виробництво драже</a:t>
            </a:r>
          </a:p>
        </p:txBody>
      </p:sp>
      <p:sp>
        <p:nvSpPr>
          <p:cNvPr id="3" name="Объект 2"/>
          <p:cNvSpPr>
            <a:spLocks noGrp="1"/>
          </p:cNvSpPr>
          <p:nvPr>
            <p:ph idx="1"/>
          </p:nvPr>
        </p:nvSpPr>
        <p:spPr>
          <a:xfrm>
            <a:off x="1043492" y="2323652"/>
            <a:ext cx="7632964" cy="4417716"/>
          </a:xfrm>
        </p:spPr>
        <p:txBody>
          <a:bodyPr>
            <a:normAutofit fontScale="77500" lnSpcReduction="20000"/>
          </a:bodyPr>
          <a:lstStyle/>
          <a:p>
            <a:r>
              <a:rPr lang="uk-UA" dirty="0"/>
              <a:t>Отримані таким чином глобули є ядрами, тобто серцевинами для подальшого нарощування лікарських і допоміжних речовин. Для цього в обертовому </a:t>
            </a:r>
            <a:r>
              <a:rPr lang="uk-UA" dirty="0" err="1"/>
              <a:t>дражувальному</a:t>
            </a:r>
            <a:r>
              <a:rPr lang="uk-UA" dirty="0"/>
              <a:t> котлі глобули зволожують цукровим сиропом і обсипають сумішшю лікарських і допоміжних речовин. Після нашаровування речовин проводять </a:t>
            </a:r>
            <a:r>
              <a:rPr lang="uk-UA" dirty="0" smtClean="0"/>
              <a:t>висушування теплим </a:t>
            </a:r>
            <a:r>
              <a:rPr lang="uk-UA" dirty="0"/>
              <a:t>повітрям (40—45 °С). Операції зволоження, обси­пання і сушіння повторюють багаторазово до одержання певної маси драже, тобто до нашаровування розрахованої кількості лікарських речо­вин. Потім проводять згла­джування, або полірування, драже за допомогою цукро­вого сиропу. Для забарвлен­ня драже до складу цукро­вого сиропу вводять барвни­ки. Після цього здійснюють глянсування драже анало­гічно глянсуванню таблеток із </a:t>
            </a:r>
            <a:r>
              <a:rPr lang="uk-UA" dirty="0" err="1"/>
              <a:t>дражованою</a:t>
            </a:r>
            <a:r>
              <a:rPr lang="uk-UA" dirty="0"/>
              <a:t> оболонкою.</a:t>
            </a:r>
          </a:p>
          <a:p>
            <a:r>
              <a:rPr lang="uk-UA" dirty="0"/>
              <a:t/>
            </a:r>
            <a:br>
              <a:rPr lang="uk-UA" dirty="0"/>
            </a:br>
            <a:endParaRPr lang="uk-UA" dirty="0"/>
          </a:p>
        </p:txBody>
      </p:sp>
    </p:spTree>
    <p:extLst>
      <p:ext uri="{BB962C8B-B14F-4D97-AF65-F5344CB8AC3E}">
        <p14:creationId xmlns:p14="http://schemas.microsoft.com/office/powerpoint/2010/main" val="30142433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3768" y="836712"/>
            <a:ext cx="4274968" cy="546745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7063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a:xfrm>
            <a:off x="611560" y="2276872"/>
            <a:ext cx="4536619" cy="4705748"/>
          </a:xfrm>
        </p:spPr>
        <p:txBody>
          <a:bodyPr>
            <a:normAutofit fontScale="62500" lnSpcReduction="20000"/>
          </a:bodyPr>
          <a:lstStyle/>
          <a:p>
            <a:r>
              <a:rPr lang="uk-UA" dirty="0"/>
              <a:t>Контроль якості драже проводять відповідно до фармакопей­ної статті «Таблетки». Зовнішній вигляд оцінюють, оглядаючи неозброєним оком 20драже. Коливання маси окремих драже не повинні перевищувати 10%</a:t>
            </a:r>
            <a:r>
              <a:rPr lang="uk-UA" dirty="0" err="1"/>
              <a:t>.</a:t>
            </a:r>
            <a:r>
              <a:rPr lang="uk-UA" dirty="0" err="1" smtClean="0"/>
              <a:t>від</a:t>
            </a:r>
            <a:r>
              <a:rPr lang="uk-UA" dirty="0" smtClean="0"/>
              <a:t> середньої </a:t>
            </a:r>
            <a:r>
              <a:rPr lang="uk-UA" dirty="0"/>
              <a:t>маси. Драже повинні розпадатися не більше </a:t>
            </a:r>
            <a:r>
              <a:rPr lang="uk-UA" dirty="0" smtClean="0"/>
              <a:t>ніж за </a:t>
            </a:r>
            <a:r>
              <a:rPr lang="uk-UA" dirty="0"/>
              <a:t>30хв, якщо немає </a:t>
            </a:r>
            <a:r>
              <a:rPr lang="uk-UA" dirty="0" smtClean="0"/>
              <a:t>інших указівок</a:t>
            </a:r>
            <a:r>
              <a:rPr lang="uk-UA" dirty="0"/>
              <a:t>.</a:t>
            </a:r>
          </a:p>
          <a:p>
            <a:r>
              <a:rPr lang="uk-UA" dirty="0"/>
              <a:t>Номенклатура драже включає понад десять найменувань: «Ун­девіт», «</a:t>
            </a:r>
            <a:r>
              <a:rPr lang="uk-UA" dirty="0" err="1"/>
              <a:t>Гексавіг</a:t>
            </a:r>
            <a:r>
              <a:rPr lang="uk-UA" dirty="0"/>
              <a:t>», «Ревіт», «Аміназин», «Пропазин», «</a:t>
            </a:r>
            <a:r>
              <a:rPr lang="uk-UA" dirty="0" err="1"/>
              <a:t>Діазолін</a:t>
            </a:r>
            <a:r>
              <a:rPr lang="uk-UA" dirty="0"/>
              <a:t>», «</a:t>
            </a:r>
            <a:r>
              <a:rPr lang="uk-UA" dirty="0" err="1"/>
              <a:t>Гендевіт</a:t>
            </a:r>
            <a:r>
              <a:rPr lang="uk-UA" dirty="0"/>
              <a:t>», «</a:t>
            </a:r>
            <a:r>
              <a:rPr lang="uk-UA" dirty="0" err="1"/>
              <a:t>Ренівіт</a:t>
            </a:r>
            <a:r>
              <a:rPr lang="uk-UA" dirty="0"/>
              <a:t>», «</a:t>
            </a:r>
            <a:r>
              <a:rPr lang="uk-UA" dirty="0" smtClean="0"/>
              <a:t>Ретинолу ацетат</a:t>
            </a:r>
            <a:r>
              <a:rPr lang="uk-UA" dirty="0"/>
              <a:t>», «</a:t>
            </a:r>
            <a:r>
              <a:rPr lang="uk-UA" dirty="0" smtClean="0"/>
              <a:t>Ретинолу </a:t>
            </a:r>
            <a:r>
              <a:rPr lang="uk-UA" dirty="0" err="1" smtClean="0"/>
              <a:t>пальмітат</a:t>
            </a:r>
            <a:r>
              <a:rPr lang="uk-UA" dirty="0"/>
              <a:t>», «</a:t>
            </a:r>
            <a:r>
              <a:rPr lang="uk-UA" dirty="0" err="1"/>
              <a:t>Ферроплекс</a:t>
            </a:r>
            <a:r>
              <a:rPr lang="uk-UA" dirty="0"/>
              <a:t> », «Ергокальциферол ».</a:t>
            </a:r>
          </a:p>
          <a:p>
            <a:r>
              <a:rPr lang="uk-UA" dirty="0"/>
              <a:t>Драже випускаються в скляних або пластмасових флаконах (банках) із кришками, що </a:t>
            </a:r>
            <a:r>
              <a:rPr lang="uk-UA" dirty="0" err="1"/>
              <a:t>наґвинчуються</a:t>
            </a:r>
            <a:r>
              <a:rPr lang="uk-UA" dirty="0"/>
              <a:t>, це захищає їх від дії чинників </a:t>
            </a:r>
            <a:r>
              <a:rPr lang="uk-UA" dirty="0" smtClean="0"/>
              <a:t>зовнішнього середовища </a:t>
            </a:r>
            <a:r>
              <a:rPr lang="uk-UA" dirty="0"/>
              <a:t>та забезпечує стабільність про­тягом установленого терміну придатності.</a:t>
            </a:r>
          </a:p>
          <a:p>
            <a:endParaRPr lang="uk-UA"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2200" y="1988840"/>
            <a:ext cx="2016224" cy="20162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4158002"/>
            <a:ext cx="2135869" cy="21358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29635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Капсули</a:t>
            </a:r>
            <a:endParaRPr lang="uk-UA" dirty="0"/>
          </a:p>
        </p:txBody>
      </p:sp>
      <p:sp>
        <p:nvSpPr>
          <p:cNvPr id="3" name="Объект 2"/>
          <p:cNvSpPr>
            <a:spLocks noGrp="1"/>
          </p:cNvSpPr>
          <p:nvPr>
            <p:ph idx="1"/>
          </p:nvPr>
        </p:nvSpPr>
        <p:spPr>
          <a:xfrm>
            <a:off x="1043493" y="2323652"/>
            <a:ext cx="4824652" cy="4129684"/>
          </a:xfrm>
        </p:spPr>
        <p:txBody>
          <a:bodyPr>
            <a:normAutofit lnSpcReduction="10000"/>
          </a:bodyPr>
          <a:lstStyle/>
          <a:p>
            <a:r>
              <a:rPr lang="uk-UA" dirty="0"/>
              <a:t>Капсули (від лат. </a:t>
            </a:r>
            <a:r>
              <a:rPr lang="en-US" dirty="0" err="1"/>
              <a:t>capsula</a:t>
            </a:r>
            <a:r>
              <a:rPr lang="en-US" dirty="0"/>
              <a:t> — </a:t>
            </a:r>
            <a:r>
              <a:rPr lang="uk-UA" dirty="0"/>
              <a:t>футляр або оболонка) — тверді лікарські засоби з твердою або м'якою оболонкою різної форми і місткості (визначення ДФУ). Це дозована лікарська форма, яка складається з діючих і допоміжних речовин, поміщених в оболонку, та містить одну дозу діючої речовини.</a:t>
            </a: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23090" y="4941168"/>
            <a:ext cx="3048000" cy="149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83645" y="2471579"/>
            <a:ext cx="2404777" cy="2258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44097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СУЧАСНА КЛАСИФІКАЦІЯ І ЗАГАЛЬНА ХАРАКТЕРИСТИКА</a:t>
            </a:r>
            <a:endParaRPr lang="uk-UA" dirty="0"/>
          </a:p>
        </p:txBody>
      </p:sp>
      <p:sp>
        <p:nvSpPr>
          <p:cNvPr id="3" name="Объект 2"/>
          <p:cNvSpPr>
            <a:spLocks noGrp="1"/>
          </p:cNvSpPr>
          <p:nvPr>
            <p:ph idx="1"/>
          </p:nvPr>
        </p:nvSpPr>
        <p:spPr>
          <a:xfrm>
            <a:off x="1043608" y="2204864"/>
            <a:ext cx="7056900" cy="4273700"/>
          </a:xfrm>
        </p:spPr>
        <p:txBody>
          <a:bodyPr>
            <a:normAutofit fontScale="70000" lnSpcReduction="20000"/>
          </a:bodyPr>
          <a:lstStyle/>
          <a:p>
            <a:r>
              <a:rPr lang="uk-UA" dirty="0"/>
              <a:t>Залежно від вмісту пластифікаторів і за технологічним принципом розрізняють два типи капсул: тверді (</a:t>
            </a:r>
            <a:r>
              <a:rPr lang="en-US" dirty="0" err="1"/>
              <a:t>Capsulae</a:t>
            </a:r>
            <a:r>
              <a:rPr lang="en-US" dirty="0"/>
              <a:t> </a:t>
            </a:r>
            <a:r>
              <a:rPr lang="en-US" dirty="0" err="1"/>
              <a:t>durae</a:t>
            </a:r>
            <a:r>
              <a:rPr lang="en-US" dirty="0"/>
              <a:t> </a:t>
            </a:r>
            <a:r>
              <a:rPr lang="en-US" dirty="0" err="1"/>
              <a:t>operculatae</a:t>
            </a:r>
            <a:r>
              <a:rPr lang="en-US" dirty="0"/>
              <a:t>) </a:t>
            </a:r>
            <a:r>
              <a:rPr lang="uk-UA" dirty="0"/>
              <a:t>та м'які (</a:t>
            </a:r>
            <a:r>
              <a:rPr lang="en-US" dirty="0" err="1"/>
              <a:t>Capsulae</a:t>
            </a:r>
            <a:r>
              <a:rPr lang="en-US" dirty="0"/>
              <a:t> </a:t>
            </a:r>
            <a:r>
              <a:rPr lang="en-US" dirty="0" err="1"/>
              <a:t>molles</a:t>
            </a:r>
            <a:r>
              <a:rPr lang="en-US" dirty="0" smtClean="0"/>
              <a:t>).</a:t>
            </a:r>
            <a:r>
              <a:rPr lang="en-US" dirty="0"/>
              <a:t> </a:t>
            </a:r>
          </a:p>
          <a:p>
            <a:endParaRPr lang="uk-UA" dirty="0" smtClean="0"/>
          </a:p>
          <a:p>
            <a:r>
              <a:rPr lang="uk-UA" dirty="0" smtClean="0"/>
              <a:t>М'які </a:t>
            </a:r>
            <a:r>
              <a:rPr lang="uk-UA" dirty="0"/>
              <a:t>капсули дістали таку назву, тому що наповнювач уміщується в м'яку ще еластичну оболонку в процесі їх виготовлення. Потім капсули піддаються подальшим технологічним процесам, унаслідок яких початкова еластичність оболонки може втрачатися частково або повністю. Такі капсули мають суцільну оболонку, що буває еластичною або жорсткою. Іноді до складу оболонки м'яких капсул входить діюча речовина</a:t>
            </a:r>
            <a:r>
              <a:rPr lang="uk-UA" dirty="0" smtClean="0"/>
              <a:t>.</a:t>
            </a:r>
            <a:r>
              <a:rPr lang="uk-UA" dirty="0"/>
              <a:t> </a:t>
            </a:r>
          </a:p>
          <a:p>
            <a:endParaRPr lang="uk-UA" dirty="0" smtClean="0"/>
          </a:p>
          <a:p>
            <a:r>
              <a:rPr lang="uk-UA" dirty="0" smtClean="0"/>
              <a:t>Тверді </a:t>
            </a:r>
            <a:r>
              <a:rPr lang="uk-UA" dirty="0"/>
              <a:t>капсули заповнюють після того, як цілком пройде весь технологічний процес </a:t>
            </a:r>
            <a:r>
              <a:rPr lang="uk-UA" dirty="0" err="1"/>
              <a:t>.формування</a:t>
            </a:r>
            <a:r>
              <a:rPr lang="uk-UA" dirty="0"/>
              <a:t>, і вони набудуть відповідної пружності і стануть твердими. Тверді капсули мають двосекційну будову і можуть бути виготовлені заздалегідь, а наповнити їх лікарськими речовинами можна пізніше, коли виникне </a:t>
            </a:r>
            <a:r>
              <a:rPr lang="uk-UA" dirty="0" smtClean="0"/>
              <a:t>необхідність</a:t>
            </a:r>
            <a:endParaRPr lang="uk-UA" dirty="0"/>
          </a:p>
          <a:p>
            <a:endParaRPr lang="uk-UA" dirty="0"/>
          </a:p>
        </p:txBody>
      </p:sp>
    </p:spTree>
    <p:extLst>
      <p:ext uri="{BB962C8B-B14F-4D97-AF65-F5344CB8AC3E}">
        <p14:creationId xmlns:p14="http://schemas.microsoft.com/office/powerpoint/2010/main" val="23680809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56902" cy="241096"/>
          </a:xfrm>
        </p:spPr>
        <p:txBody>
          <a:bodyPr>
            <a:normAutofit fontScale="90000"/>
          </a:bodyPr>
          <a:lstStyle/>
          <a:p>
            <a:endParaRPr lang="uk-UA" dirty="0"/>
          </a:p>
        </p:txBody>
      </p:sp>
      <p:sp>
        <p:nvSpPr>
          <p:cNvPr id="3" name="Объект 2"/>
          <p:cNvSpPr>
            <a:spLocks noGrp="1"/>
          </p:cNvSpPr>
          <p:nvPr>
            <p:ph idx="1"/>
          </p:nvPr>
        </p:nvSpPr>
        <p:spPr>
          <a:xfrm>
            <a:off x="1043608" y="1556792"/>
            <a:ext cx="6984776" cy="4608512"/>
          </a:xfrm>
        </p:spPr>
        <p:txBody>
          <a:bodyPr>
            <a:normAutofit fontScale="77500" lnSpcReduction="20000"/>
          </a:bodyPr>
          <a:lstStyle/>
          <a:p>
            <a:pPr marL="68580" indent="0">
              <a:buNone/>
            </a:pPr>
            <a:r>
              <a:rPr lang="uk-UA" dirty="0"/>
              <a:t>Деякі види капсул мають самостійні назви.</a:t>
            </a:r>
          </a:p>
          <a:p>
            <a:r>
              <a:rPr lang="uk-UA" dirty="0" smtClean="0"/>
              <a:t>Тубатини</a:t>
            </a:r>
            <a:r>
              <a:rPr lang="uk-UA" dirty="0"/>
              <a:t> — це спеціальна дитяча лікарська форма, що являє собою м'які желатинові капсули з «подовженою шийкою», призначені для маленьких дітей, які не вміють ковтати таблетки. При надкушуванні шийки дитина всмоктує вміст капсул.</a:t>
            </a:r>
          </a:p>
          <a:p>
            <a:pPr marL="68580" indent="0">
              <a:buNone/>
            </a:pPr>
            <a:r>
              <a:rPr lang="uk-UA" dirty="0"/>
              <a:t> </a:t>
            </a:r>
          </a:p>
          <a:p>
            <a:endParaRPr lang="uk-UA" dirty="0" smtClean="0"/>
          </a:p>
          <a:p>
            <a:r>
              <a:rPr lang="uk-UA" dirty="0" smtClean="0"/>
              <a:t>Спансула</a:t>
            </a:r>
            <a:r>
              <a:rPr lang="uk-UA" dirty="0"/>
              <a:t> — це тверда желатинова капсула для внутрішнього застосування, що містить </a:t>
            </a:r>
            <a:r>
              <a:rPr lang="uk-UA" dirty="0" err="1"/>
              <a:t>суміш мікро</a:t>
            </a:r>
            <a:r>
              <a:rPr lang="uk-UA" dirty="0"/>
              <a:t>капсул (мікродраже) із жировою оболонкою і неоднаковим часом вивільнення лікарських речовин.</a:t>
            </a:r>
          </a:p>
          <a:p>
            <a:pPr marL="68580" indent="0">
              <a:buNone/>
            </a:pPr>
            <a:endParaRPr lang="uk-UA" dirty="0"/>
          </a:p>
          <a:p>
            <a:endParaRPr lang="uk-UA" dirty="0" smtClean="0"/>
          </a:p>
          <a:p>
            <a:r>
              <a:rPr lang="uk-UA" dirty="0" smtClean="0"/>
              <a:t>Медула</a:t>
            </a:r>
            <a:r>
              <a:rPr lang="uk-UA" dirty="0"/>
              <a:t> — тверда желатинова капсула, яка </a:t>
            </a:r>
            <a:r>
              <a:rPr lang="uk-UA" dirty="0" err="1"/>
              <a:t>містить мікрок</a:t>
            </a:r>
            <a:r>
              <a:rPr lang="uk-UA" dirty="0"/>
              <a:t>апсули з плівковою оболонкою.</a:t>
            </a:r>
          </a:p>
          <a:p>
            <a:endParaRPr lang="uk-UA" dirty="0"/>
          </a:p>
        </p:txBody>
      </p:sp>
    </p:spTree>
    <p:extLst>
      <p:ext uri="{BB962C8B-B14F-4D97-AF65-F5344CB8AC3E}">
        <p14:creationId xmlns:p14="http://schemas.microsoft.com/office/powerpoint/2010/main" val="32026270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ВИРОБНИЦТВО ЖЕЛАТИНОВИХ КАПСУЛ</a:t>
            </a:r>
          </a:p>
        </p:txBody>
      </p:sp>
      <p:sp>
        <p:nvSpPr>
          <p:cNvPr id="3" name="Объект 2"/>
          <p:cNvSpPr>
            <a:spLocks noGrp="1"/>
          </p:cNvSpPr>
          <p:nvPr>
            <p:ph idx="1"/>
          </p:nvPr>
        </p:nvSpPr>
        <p:spPr/>
        <p:txBody>
          <a:bodyPr>
            <a:normAutofit fontScale="77500" lnSpcReduction="20000"/>
          </a:bodyPr>
          <a:lstStyle/>
          <a:p>
            <a:pPr marL="68580" indent="0">
              <a:buNone/>
            </a:pPr>
            <a:r>
              <a:rPr lang="ru-RU" dirty="0" err="1"/>
              <a:t>Виробництво</a:t>
            </a:r>
            <a:r>
              <a:rPr lang="ru-RU" dirty="0"/>
              <a:t> </a:t>
            </a:r>
            <a:r>
              <a:rPr lang="ru-RU" dirty="0" err="1"/>
              <a:t>желатинових</a:t>
            </a:r>
            <a:r>
              <a:rPr lang="ru-RU" dirty="0"/>
              <a:t> капсул — </a:t>
            </a:r>
            <a:r>
              <a:rPr lang="ru-RU" dirty="0" err="1"/>
              <a:t>складний</a:t>
            </a:r>
            <a:r>
              <a:rPr lang="ru-RU" dirty="0"/>
              <a:t> </a:t>
            </a:r>
            <a:r>
              <a:rPr lang="ru-RU" dirty="0" err="1"/>
              <a:t>технологічний</a:t>
            </a:r>
            <a:r>
              <a:rPr lang="ru-RU" dirty="0"/>
              <a:t> </a:t>
            </a:r>
            <a:r>
              <a:rPr lang="ru-RU" dirty="0" err="1"/>
              <a:t>процес</a:t>
            </a:r>
            <a:r>
              <a:rPr lang="ru-RU" dirty="0"/>
              <a:t>, </a:t>
            </a:r>
            <a:r>
              <a:rPr lang="ru-RU" dirty="0" err="1"/>
              <a:t>що</a:t>
            </a:r>
            <a:r>
              <a:rPr lang="ru-RU" dirty="0"/>
              <a:t> проходить </a:t>
            </a:r>
            <a:r>
              <a:rPr lang="ru-RU" dirty="0" err="1"/>
              <a:t>такі</a:t>
            </a:r>
            <a:r>
              <a:rPr lang="ru-RU" dirty="0"/>
              <a:t> </a:t>
            </a:r>
            <a:r>
              <a:rPr lang="ru-RU" dirty="0" err="1"/>
              <a:t>стадії</a:t>
            </a:r>
            <a:endParaRPr lang="ru-RU" dirty="0"/>
          </a:p>
          <a:p>
            <a:r>
              <a:rPr lang="ru-RU" dirty="0"/>
              <a:t> </a:t>
            </a:r>
          </a:p>
          <a:p>
            <a:r>
              <a:rPr lang="ru-RU" dirty="0"/>
              <a:t>— </a:t>
            </a:r>
            <a:r>
              <a:rPr lang="ru-RU" dirty="0" err="1"/>
              <a:t>приготування</a:t>
            </a:r>
            <a:r>
              <a:rPr lang="ru-RU" dirty="0"/>
              <a:t> </a:t>
            </a:r>
            <a:r>
              <a:rPr lang="ru-RU" dirty="0" err="1"/>
              <a:t>желатинової</a:t>
            </a:r>
            <a:r>
              <a:rPr lang="ru-RU" dirty="0"/>
              <a:t> </a:t>
            </a:r>
            <a:r>
              <a:rPr lang="ru-RU" dirty="0" err="1"/>
              <a:t>маси</a:t>
            </a:r>
            <a:r>
              <a:rPr lang="ru-RU" dirty="0"/>
              <a:t>;</a:t>
            </a:r>
          </a:p>
          <a:p>
            <a:r>
              <a:rPr lang="ru-RU" dirty="0"/>
              <a:t> </a:t>
            </a:r>
          </a:p>
          <a:p>
            <a:r>
              <a:rPr lang="ru-RU" dirty="0"/>
              <a:t>— </a:t>
            </a:r>
            <a:r>
              <a:rPr lang="ru-RU" dirty="0" err="1"/>
              <a:t>формування</a:t>
            </a:r>
            <a:r>
              <a:rPr lang="ru-RU" dirty="0"/>
              <a:t> </a:t>
            </a:r>
            <a:r>
              <a:rPr lang="ru-RU" dirty="0" err="1"/>
              <a:t>желатинових</a:t>
            </a:r>
            <a:r>
              <a:rPr lang="ru-RU" dirty="0"/>
              <a:t> </a:t>
            </a:r>
            <a:r>
              <a:rPr lang="ru-RU" dirty="0" err="1"/>
              <a:t>оболонок</a:t>
            </a:r>
            <a:r>
              <a:rPr lang="ru-RU" dirty="0"/>
              <a:t>;</a:t>
            </a:r>
          </a:p>
          <a:p>
            <a:r>
              <a:rPr lang="ru-RU" dirty="0"/>
              <a:t> </a:t>
            </a:r>
          </a:p>
          <a:p>
            <a:r>
              <a:rPr lang="ru-RU" dirty="0"/>
              <a:t>— </a:t>
            </a:r>
            <a:r>
              <a:rPr lang="ru-RU" dirty="0" err="1"/>
              <a:t>наповнення</a:t>
            </a:r>
            <a:r>
              <a:rPr lang="ru-RU" dirty="0"/>
              <a:t> капсул; </a:t>
            </a:r>
          </a:p>
          <a:p>
            <a:r>
              <a:rPr lang="ru-RU" dirty="0"/>
              <a:t> </a:t>
            </a:r>
          </a:p>
          <a:p>
            <a:r>
              <a:rPr lang="ru-RU" dirty="0"/>
              <a:t>— </a:t>
            </a:r>
            <a:r>
              <a:rPr lang="ru-RU" dirty="0" err="1"/>
              <a:t>їх</a:t>
            </a:r>
            <a:r>
              <a:rPr lang="ru-RU" dirty="0"/>
              <a:t> </a:t>
            </a:r>
            <a:r>
              <a:rPr lang="ru-RU" dirty="0" err="1"/>
              <a:t>обробка</a:t>
            </a:r>
            <a:r>
              <a:rPr lang="ru-RU" dirty="0"/>
              <a:t>;</a:t>
            </a:r>
          </a:p>
          <a:p>
            <a:r>
              <a:rPr lang="ru-RU" dirty="0"/>
              <a:t> </a:t>
            </a:r>
          </a:p>
          <a:p>
            <a:r>
              <a:rPr lang="ru-RU" dirty="0"/>
              <a:t>— контроль </a:t>
            </a:r>
            <a:r>
              <a:rPr lang="ru-RU" dirty="0" err="1"/>
              <a:t>якості</a:t>
            </a:r>
            <a:r>
              <a:rPr lang="ru-RU" dirty="0"/>
              <a:t> (</a:t>
            </a:r>
            <a:r>
              <a:rPr lang="ru-RU" dirty="0" err="1"/>
              <a:t>стандартизація</a:t>
            </a:r>
            <a:r>
              <a:rPr lang="ru-RU" dirty="0"/>
              <a:t>).</a:t>
            </a:r>
          </a:p>
          <a:p>
            <a:endParaRPr lang="uk-UA" dirty="0"/>
          </a:p>
        </p:txBody>
      </p:sp>
    </p:spTree>
    <p:extLst>
      <p:ext uri="{BB962C8B-B14F-4D97-AF65-F5344CB8AC3E}">
        <p14:creationId xmlns:p14="http://schemas.microsoft.com/office/powerpoint/2010/main" val="34333797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412776"/>
            <a:ext cx="7024744" cy="1143000"/>
          </a:xfrm>
        </p:spPr>
        <p:txBody>
          <a:bodyPr>
            <a:normAutofit fontScale="90000"/>
          </a:bodyPr>
          <a:lstStyle/>
          <a:p>
            <a:r>
              <a:rPr lang="uk-UA" dirty="0"/>
              <a:t>М'ЯКІ ЖЕЛАТИНОВІ КАПСУЛИ</a:t>
            </a:r>
            <a:br>
              <a:rPr lang="uk-UA" dirty="0"/>
            </a:br>
            <a:r>
              <a:rPr lang="uk-UA" dirty="0"/>
              <a:t> </a:t>
            </a:r>
            <a:br>
              <a:rPr lang="uk-UA" dirty="0"/>
            </a:br>
            <a:endParaRPr lang="uk-UA" dirty="0"/>
          </a:p>
        </p:txBody>
      </p:sp>
      <p:sp>
        <p:nvSpPr>
          <p:cNvPr id="3" name="Объект 2"/>
          <p:cNvSpPr>
            <a:spLocks noGrp="1"/>
          </p:cNvSpPr>
          <p:nvPr>
            <p:ph idx="1"/>
          </p:nvPr>
        </p:nvSpPr>
        <p:spPr/>
        <p:txBody>
          <a:bodyPr>
            <a:normAutofit fontScale="70000" lnSpcReduction="20000"/>
          </a:bodyPr>
          <a:lstStyle/>
          <a:p>
            <a:r>
              <a:rPr lang="uk-UA" dirty="0"/>
              <a:t>М'які желатинові капсули можуть мати, сферичну, овальну, видовжену або циліндричну форму з, напівсферичними кінцями, із швом і без нього </a:t>
            </a:r>
            <a:r>
              <a:rPr lang="uk-UA" dirty="0" smtClean="0"/>
              <a:t>. Капсули </a:t>
            </a:r>
            <a:r>
              <a:rPr lang="uk-UA" dirty="0"/>
              <a:t>можуть бути різних розмірів, місткістю від 0.1 до 1,5 мл. Зшивні м'які капсули можуть уміщати до 7,5 мл суміші (ароматизатори для ванн). У них, інкапсуюють в'язкі рідини, масляні </a:t>
            </a:r>
            <a:r>
              <a:rPr lang="uk-UA" dirty="0" err="1"/>
              <a:t>розчини партоподібні л</a:t>
            </a:r>
            <a:r>
              <a:rPr lang="uk-UA" dirty="0"/>
              <a:t>ікарські речовини, текучі суспензії. Вміст капсул може складати одну або більше лікарських речовин із можливим уведенням різних допоміжних речовин, дозволених до медичного застосування.</a:t>
            </a:r>
          </a:p>
          <a:p>
            <a:pPr marL="68580" indent="0">
              <a:buNone/>
            </a:pPr>
            <a:r>
              <a:rPr lang="uk-UA" dirty="0"/>
              <a:t> </a:t>
            </a:r>
          </a:p>
          <a:p>
            <a:r>
              <a:rPr lang="uk-UA" dirty="0"/>
              <a:t>Виготовлення м'яких желатинових капсул </a:t>
            </a:r>
            <a:r>
              <a:rPr lang="en-US" dirty="0"/>
              <a:t>y </a:t>
            </a:r>
            <a:r>
              <a:rPr lang="uk-UA" dirty="0"/>
              <a:t>заводських умовах здійснюється двома методами: крапельним і пресуванням.</a:t>
            </a:r>
          </a:p>
          <a:p>
            <a:endParaRPr lang="uk-UA" dirty="0"/>
          </a:p>
        </p:txBody>
      </p:sp>
    </p:spTree>
    <p:extLst>
      <p:ext uri="{BB962C8B-B14F-4D97-AF65-F5344CB8AC3E}">
        <p14:creationId xmlns:p14="http://schemas.microsoft.com/office/powerpoint/2010/main" val="8798535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241096"/>
          </a:xfrm>
        </p:spPr>
        <p:txBody>
          <a:bodyPr>
            <a:normAutofit fontScale="90000"/>
          </a:bodyPr>
          <a:lstStyle/>
          <a:p>
            <a:r>
              <a:rPr lang="uk-UA" dirty="0" smtClean="0"/>
              <a:t>Крапельний метод</a:t>
            </a:r>
            <a:endParaRPr lang="uk-UA" dirty="0"/>
          </a:p>
        </p:txBody>
      </p:sp>
      <p:sp>
        <p:nvSpPr>
          <p:cNvPr id="3" name="Объект 2"/>
          <p:cNvSpPr>
            <a:spLocks noGrp="1"/>
          </p:cNvSpPr>
          <p:nvPr>
            <p:ph idx="1"/>
          </p:nvPr>
        </p:nvSpPr>
        <p:spPr>
          <a:xfrm>
            <a:off x="611560" y="1412776"/>
            <a:ext cx="4968551" cy="5616624"/>
          </a:xfrm>
        </p:spPr>
        <p:txBody>
          <a:bodyPr>
            <a:normAutofit fontScale="55000" lnSpcReduction="20000"/>
          </a:bodyPr>
          <a:lstStyle/>
          <a:p>
            <a:r>
              <a:rPr lang="uk-UA" dirty="0"/>
              <a:t>Крапельний метод. Крапельний метод одержання м'яких желатинових капсул у промисловому </a:t>
            </a:r>
            <a:r>
              <a:rPr lang="uk-UA" dirty="0" err="1"/>
              <a:t>виробництві уперще .за</a:t>
            </a:r>
            <a:r>
              <a:rPr lang="uk-UA" dirty="0"/>
              <a:t>пропонований фірмою «</a:t>
            </a:r>
            <a:r>
              <a:rPr lang="en-US" dirty="0" err="1"/>
              <a:t>Globex</a:t>
            </a:r>
            <a:r>
              <a:rPr lang="en-US" dirty="0"/>
              <a:t>» («</a:t>
            </a:r>
            <a:r>
              <a:rPr lang="uk-UA" dirty="0" err="1"/>
              <a:t>Глобекс</a:t>
            </a:r>
            <a:r>
              <a:rPr lang="uk-UA" dirty="0"/>
              <a:t>»). Цей метод базується на явищі утворення желатинової краплі з одночасним включенням у неї рідкої лікарської речовини, що досягається застосуванням двох концентричних форсунок (рис.).</a:t>
            </a:r>
          </a:p>
          <a:p>
            <a:pPr marL="68580" indent="0">
              <a:buNone/>
            </a:pPr>
            <a:r>
              <a:rPr lang="uk-UA" dirty="0"/>
              <a:t> </a:t>
            </a:r>
          </a:p>
          <a:p>
            <a:r>
              <a:rPr lang="uk-UA" dirty="0"/>
              <a:t> Розплавлена желатинова маса надходить по трубопроводу, який обігрівається, в вузол •4, </a:t>
            </a:r>
            <a:r>
              <a:rPr lang="uk-UA" dirty="0" err="1"/>
              <a:t>який  </a:t>
            </a:r>
            <a:r>
              <a:rPr lang="uk-UA" dirty="0"/>
              <a:t>являє собою конічну трубчасту форсунку, з якої виштовхується одночасно з подачею через дозувальний пристрій 1 лікарського засобу 2, що заповнює капсулу завдяки двофазному концентричному потоку. За допомогою пульсатора 5 </a:t>
            </a:r>
            <a:r>
              <a:rPr lang="uk-UA" dirty="0" err="1"/>
              <a:t>краплі відрва</a:t>
            </a:r>
            <a:r>
              <a:rPr lang="uk-UA" dirty="0"/>
              <a:t>ються і надходять в охолоджувач 6, що являє собою циркуляційну систему для формування, охолодження і перемішування капсул.</a:t>
            </a:r>
          </a:p>
          <a:p>
            <a:pPr marL="68580" indent="0">
              <a:buNone/>
            </a:pPr>
            <a:r>
              <a:rPr lang="uk-UA" dirty="0"/>
              <a:t> </a:t>
            </a:r>
          </a:p>
          <a:p>
            <a:r>
              <a:rPr lang="uk-UA" dirty="0"/>
              <a:t>Сформовані капсули потрапляють в охолоджене вазелінове масло (14 °С), зазнаючи кругової пульсації, і набувають чіткої кулястої форми 7.</a:t>
            </a:r>
          </a:p>
          <a:p>
            <a:pPr marL="68580" indent="0">
              <a:buNone/>
            </a:pPr>
            <a:r>
              <a:rPr lang="uk-UA" dirty="0"/>
              <a:t> </a:t>
            </a:r>
          </a:p>
          <a:p>
            <a:r>
              <a:rPr lang="uk-UA" dirty="0"/>
              <a:t>Капсули відокремлюють від масла, промивають і сушать у спеціальних камерах (швидкість повітряного потоку 3 м/с), що дозволяє швидко видаляти вологу з оболонки капсули.</a:t>
            </a:r>
          </a:p>
          <a:p>
            <a:endParaRPr lang="uk-UA" dirty="0"/>
          </a:p>
        </p:txBody>
      </p:sp>
      <p:pic>
        <p:nvPicPr>
          <p:cNvPr id="13314" name="Picture 2" descr="http://intranet.tdmu.edu.ua/data/kafedra/internal/pharma_3/classes_stud/%D0%A2%D0%B5%D1%85%D0%BD%D0%BE%D0%BB%D0%BE%D0%B3%D1%96%D1%8F%20%D0%BB%D1%96%D0%BA%D0%B0%D1%80%D1%81%D1%8C%D0%BA%D0%B8%D1%85%20%D0%BF%D1%80%D0%B5%D0%BF%D0%B0%D1%80%D0%B0%D1%82%D1%96%D0%B2%20%D0%BF%D1%80%D0%BE%D0%BC%D0%B8%D1%81%D0%BB%D0%BE%D0%B2%D0%BE%D0%B3%D0%BE%20%D0%B2%D0%B8%D1%80%D0%BE%D0%B1%D0%BD%D0%B8%D1%86%D1%82%D0%B2%D0%B0/%D1%84%D0%B0%D1%80%D0%BC%D0%B0%D1%86%D0%B5%D0%B2%D1%82%D0%B8%D1%87%D0%BD%D0%B8%D0%B9%20%D1%84%D0%B0%D0%BA%D1%83%D0%BB%D1%8C%D1%82%D0%B5%D1%82/4%20%D0%BA%D1%83%D1%80%D1%81/%D1%84%D0%B0%D1%80%D0%BC%D0%B0%D1%86%D1%96%D1%8F/%D1%83%D0%BA%D1%80%D0%B0%D1%97%D0%BD%D1%81%D1%8C%D0%BA%D0%B0/%D0%97%D0%B0%D0%BD%D1%8F%D1%82%D1%82%D1%8F%204.files/image00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2060848"/>
            <a:ext cx="2788539"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760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385112"/>
          </a:xfrm>
        </p:spPr>
        <p:txBody>
          <a:bodyPr>
            <a:normAutofit fontScale="90000"/>
          </a:bodyPr>
          <a:lstStyle/>
          <a:p>
            <a:r>
              <a:rPr lang="uk-UA" dirty="0" smtClean="0"/>
              <a:t>Метод пресування</a:t>
            </a:r>
            <a:endParaRPr lang="uk-UA" dirty="0"/>
          </a:p>
        </p:txBody>
      </p:sp>
      <p:sp>
        <p:nvSpPr>
          <p:cNvPr id="3" name="Объект 2"/>
          <p:cNvSpPr>
            <a:spLocks noGrp="1"/>
          </p:cNvSpPr>
          <p:nvPr>
            <p:ph idx="1"/>
          </p:nvPr>
        </p:nvSpPr>
        <p:spPr>
          <a:xfrm>
            <a:off x="1043609" y="1412776"/>
            <a:ext cx="2592287" cy="4104456"/>
          </a:xfrm>
        </p:spPr>
        <p:txBody>
          <a:bodyPr>
            <a:normAutofit fontScale="62500" lnSpcReduction="20000"/>
          </a:bodyPr>
          <a:lstStyle/>
          <a:p>
            <a:r>
              <a:rPr lang="uk-UA" dirty="0"/>
              <a:t>Метод пресування. Принцип методу полягає в одержанні желатинових стрічок, з яких штампують капсули. Отримані таким способом капсули мають горизонтальний шов.</a:t>
            </a:r>
          </a:p>
          <a:p>
            <a:pPr marL="68580" indent="0">
              <a:buNone/>
            </a:pPr>
            <a:r>
              <a:rPr lang="uk-UA" dirty="0"/>
              <a:t> </a:t>
            </a:r>
          </a:p>
          <a:p>
            <a:r>
              <a:rPr lang="uk-UA" dirty="0"/>
              <a:t>Існує декілька видів ліній для виготовлення м'яких капсул методом пресування: «</a:t>
            </a:r>
            <a:r>
              <a:rPr lang="en-US" dirty="0"/>
              <a:t>KS-4» (</a:t>
            </a:r>
            <a:r>
              <a:rPr lang="uk-UA" dirty="0"/>
              <a:t>Німеччина), «</a:t>
            </a:r>
            <a:r>
              <a:rPr lang="en-US" dirty="0"/>
              <a:t>Scherer» (</a:t>
            </a:r>
            <a:r>
              <a:rPr lang="uk-UA" dirty="0"/>
              <a:t>США), «</a:t>
            </a:r>
            <a:r>
              <a:rPr lang="en-US" dirty="0" err="1"/>
              <a:t>Accogel</a:t>
            </a:r>
            <a:r>
              <a:rPr lang="en-US" dirty="0"/>
              <a:t> </a:t>
            </a:r>
            <a:r>
              <a:rPr lang="en-US" dirty="0" err="1"/>
              <a:t>Lederle</a:t>
            </a:r>
            <a:r>
              <a:rPr lang="en-US" dirty="0"/>
              <a:t>» (</a:t>
            </a:r>
            <a:r>
              <a:rPr lang="uk-UA" dirty="0"/>
              <a:t>Великобританія).</a:t>
            </a:r>
          </a:p>
          <a:p>
            <a:endParaRPr lang="uk-UA" dirty="0"/>
          </a:p>
        </p:txBody>
      </p:sp>
      <p:sp>
        <p:nvSpPr>
          <p:cNvPr id="4" name="Прямоугольник 3"/>
          <p:cNvSpPr/>
          <p:nvPr/>
        </p:nvSpPr>
        <p:spPr>
          <a:xfrm>
            <a:off x="4139952" y="4005064"/>
            <a:ext cx="4446240" cy="2462213"/>
          </a:xfrm>
          <a:prstGeom prst="rect">
            <a:avLst/>
          </a:prstGeom>
        </p:spPr>
        <p:txBody>
          <a:bodyPr wrap="square">
            <a:spAutoFit/>
          </a:bodyPr>
          <a:lstStyle/>
          <a:p>
            <a:r>
              <a:rPr lang="uk-UA" sz="1400" dirty="0"/>
              <a:t>Дві неперервні желатинові стрічки, отримані шляхом пропускання через систему охолоджених роликів (валів), подаються на обертові барабани з протилежних сторін. На поверхні барабанів є матриці, на яких утворюється половина форми одержуваних капсул. Стрічки з желатину точно повторюють форму матриці, і в міру того, як протилежні форми матриці з'єднуються через отвори в клиноподібному пристрої, здійснюється дозування вмісту капсул.</a:t>
            </a:r>
          </a:p>
        </p:txBody>
      </p:sp>
      <p:pic>
        <p:nvPicPr>
          <p:cNvPr id="14338" name="Picture 2" descr="http://intranet.tdmu.edu.ua/data/kafedra/internal/pharma_3/classes_stud/%D0%A2%D0%B5%D1%85%D0%BD%D0%BE%D0%BB%D0%BE%D0%B3%D1%96%D1%8F%20%D0%BB%D1%96%D0%BA%D0%B0%D1%80%D1%81%D1%8C%D0%BA%D0%B8%D1%85%20%D0%BF%D1%80%D0%B5%D0%BF%D0%B0%D1%80%D0%B0%D1%82%D1%96%D0%B2%20%D0%BF%D1%80%D0%BE%D0%BC%D0%B8%D1%81%D0%BB%D0%BE%D0%B2%D0%BE%D0%B3%D0%BE%20%D0%B2%D0%B8%D1%80%D0%BE%D0%B1%D0%BD%D0%B8%D1%86%D1%82%D0%B2%D0%B0/%D1%84%D0%B0%D1%80%D0%BC%D0%B0%D1%86%D0%B5%D0%B2%D1%82%D0%B8%D1%87%D0%BD%D0%B8%D0%B9%20%D1%84%D0%B0%D0%BA%D1%83%D0%BB%D1%8C%D1%82%D0%B5%D1%82/4%20%D0%BA%D1%83%D1%80%D1%81/%D1%84%D0%B0%D1%80%D0%BC%D0%B0%D1%86%D1%96%D1%8F/%D1%83%D0%BA%D1%80%D0%B0%D1%97%D0%BD%D1%81%D1%8C%D0%BA%D0%B0/%D0%97%D0%B0%D0%BD%D1%8F%D1%82%D1%82%D1%8F%204.files/image00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1412775"/>
            <a:ext cx="2932931" cy="2487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70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Тверді желатинові капсули</a:t>
            </a:r>
            <a:endParaRPr lang="uk-UA" dirty="0"/>
          </a:p>
        </p:txBody>
      </p:sp>
      <p:sp>
        <p:nvSpPr>
          <p:cNvPr id="3" name="Объект 2"/>
          <p:cNvSpPr>
            <a:spLocks noGrp="1"/>
          </p:cNvSpPr>
          <p:nvPr>
            <p:ph idx="1"/>
          </p:nvPr>
        </p:nvSpPr>
        <p:spPr/>
        <p:txBody>
          <a:bodyPr>
            <a:normAutofit fontScale="85000" lnSpcReduction="20000"/>
          </a:bodyPr>
          <a:lstStyle/>
          <a:p>
            <a:r>
              <a:rPr lang="uk-UA" dirty="0"/>
              <a:t>Тверді желатинові капсули призначені </a:t>
            </a:r>
            <a:r>
              <a:rPr lang="uk-UA" dirty="0" err="1"/>
              <a:t>для дозуваня си</a:t>
            </a:r>
            <a:r>
              <a:rPr lang="uk-UA" dirty="0"/>
              <a:t>пких порошкоподібних, гранульованих і мікрокапсулованих речовин. Вони мають форму циліндра з напівсферичними кінцями і складаються із двох частин — корпусу (тіла) і кришечки, що мають вільно входити одна в одну, не утворюючи зазорів. для забезпечення «замка» в них є спеціальні канавки і виступи. </a:t>
            </a:r>
            <a:r>
              <a:rPr lang="uk-UA" dirty="0" smtClean="0"/>
              <a:t/>
            </a:r>
            <a:br>
              <a:rPr lang="uk-UA" dirty="0" smtClean="0"/>
            </a:br>
            <a:r>
              <a:rPr lang="uk-UA" dirty="0"/>
              <a:t>Тверді желатинові капсули одержують методом занурення. Суть методу полягає в тому, що формування оболонок здійснюється за рахунок занурення охолоджених, змазаних олією рам із штифтами в готову капсульну масу.</a:t>
            </a:r>
          </a:p>
          <a:p>
            <a:endParaRPr lang="uk-UA" dirty="0"/>
          </a:p>
        </p:txBody>
      </p:sp>
    </p:spTree>
    <p:extLst>
      <p:ext uri="{BB962C8B-B14F-4D97-AF65-F5344CB8AC3E}">
        <p14:creationId xmlns:p14="http://schemas.microsoft.com/office/powerpoint/2010/main" val="3280433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dirty="0" smtClean="0"/>
              <a:t> </a:t>
            </a:r>
            <a:r>
              <a:rPr lang="uk-UA" dirty="0"/>
              <a:t>НАПОВНЕННЯ КАПСУЛ</a:t>
            </a:r>
          </a:p>
        </p:txBody>
      </p:sp>
      <p:sp>
        <p:nvSpPr>
          <p:cNvPr id="3" name="Объект 2"/>
          <p:cNvSpPr>
            <a:spLocks noGrp="1"/>
          </p:cNvSpPr>
          <p:nvPr>
            <p:ph idx="1"/>
          </p:nvPr>
        </p:nvSpPr>
        <p:spPr>
          <a:xfrm>
            <a:off x="1043492" y="2323652"/>
            <a:ext cx="7200916" cy="3913660"/>
          </a:xfrm>
        </p:spPr>
        <p:txBody>
          <a:bodyPr>
            <a:normAutofit fontScale="55000" lnSpcReduction="20000"/>
          </a:bodyPr>
          <a:lstStyle/>
          <a:p>
            <a:pPr marL="68580" indent="0">
              <a:buNone/>
            </a:pPr>
            <a:r>
              <a:rPr lang="uk-UA" dirty="0"/>
              <a:t>Наповнення м'яких желатинових капсул відбувається за допомогою поршневих вакуумних автоматів, які відзначаються великою точністю дозування (±2—3 %) і, високою продуктивністю Для наповнення твердих желатинових капсул використовують автомати різних фірм, які відрізняються продуктивністю (від 20 до 150 тис. шт./</a:t>
            </a:r>
            <a:r>
              <a:rPr lang="uk-UA" dirty="0" err="1"/>
              <a:t>год</a:t>
            </a:r>
            <a:r>
              <a:rPr lang="uk-UA" dirty="0"/>
              <a:t>) і точністю дозування (±2—5 %) і будовою дозатора. Залежно від сипкості і ступеня дисперсності (зернистості) лікарської речовини, що фасується, автомати працюють із шнековими, вакуумними або вібраційними дозаторами.</a:t>
            </a:r>
          </a:p>
          <a:p>
            <a:pPr marL="68580" indent="0">
              <a:buNone/>
            </a:pPr>
            <a:r>
              <a:rPr lang="uk-UA" dirty="0"/>
              <a:t> </a:t>
            </a:r>
          </a:p>
          <a:p>
            <a:pPr marL="68580" indent="0">
              <a:buNone/>
            </a:pPr>
            <a:r>
              <a:rPr lang="uk-UA" dirty="0"/>
              <a:t>Наповнення твердих желатинових капсул здійснюється в </a:t>
            </a:r>
            <a:r>
              <a:rPr lang="uk-UA" dirty="0" err="1"/>
              <a:t>п'ять о</a:t>
            </a:r>
            <a:r>
              <a:rPr lang="uk-UA" dirty="0"/>
              <a:t>перащй </a:t>
            </a:r>
          </a:p>
          <a:p>
            <a:pPr marL="68580" indent="0">
              <a:buNone/>
            </a:pPr>
            <a:r>
              <a:rPr lang="uk-UA" dirty="0"/>
              <a:t> </a:t>
            </a:r>
          </a:p>
          <a:p>
            <a:r>
              <a:rPr lang="uk-UA" dirty="0"/>
              <a:t>1) орієнтування порожніх капсул;</a:t>
            </a:r>
          </a:p>
          <a:p>
            <a:pPr marL="68580" indent="0">
              <a:buNone/>
            </a:pPr>
            <a:r>
              <a:rPr lang="uk-UA" dirty="0"/>
              <a:t> </a:t>
            </a:r>
          </a:p>
          <a:p>
            <a:r>
              <a:rPr lang="uk-UA" dirty="0"/>
              <a:t>2) роз'єднання (розкриття) порожніх капсул;</a:t>
            </a:r>
          </a:p>
          <a:p>
            <a:pPr marL="68580" indent="0">
              <a:buNone/>
            </a:pPr>
            <a:r>
              <a:rPr lang="uk-UA" dirty="0"/>
              <a:t> </a:t>
            </a:r>
          </a:p>
          <a:p>
            <a:r>
              <a:rPr lang="uk-UA" dirty="0"/>
              <a:t>3) наповнення корпусу капсули;</a:t>
            </a:r>
          </a:p>
          <a:p>
            <a:pPr marL="68580" indent="0">
              <a:buNone/>
            </a:pPr>
            <a:r>
              <a:rPr lang="uk-UA" dirty="0"/>
              <a:t> </a:t>
            </a:r>
          </a:p>
          <a:p>
            <a:r>
              <a:rPr lang="uk-UA" dirty="0"/>
              <a:t>4) з'єднання і закриття тіла і кришечки капсули;</a:t>
            </a:r>
          </a:p>
          <a:p>
            <a:pPr marL="68580" indent="0">
              <a:buNone/>
            </a:pPr>
            <a:r>
              <a:rPr lang="uk-UA" dirty="0"/>
              <a:t> </a:t>
            </a:r>
          </a:p>
          <a:p>
            <a:r>
              <a:rPr lang="uk-UA" dirty="0"/>
              <a:t>5) викидання наповнених капсул.</a:t>
            </a:r>
          </a:p>
          <a:p>
            <a:endParaRPr lang="uk-UA" dirty="0"/>
          </a:p>
        </p:txBody>
      </p:sp>
    </p:spTree>
    <p:extLst>
      <p:ext uri="{BB962C8B-B14F-4D97-AF65-F5344CB8AC3E}">
        <p14:creationId xmlns:p14="http://schemas.microsoft.com/office/powerpoint/2010/main" val="38907981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МЕТОДИ ІНКАПСУЛУВАННЯ</a:t>
            </a:r>
          </a:p>
        </p:txBody>
      </p:sp>
      <p:sp>
        <p:nvSpPr>
          <p:cNvPr id="3" name="Объект 2"/>
          <p:cNvSpPr>
            <a:spLocks noGrp="1"/>
          </p:cNvSpPr>
          <p:nvPr>
            <p:ph idx="1"/>
          </p:nvPr>
        </p:nvSpPr>
        <p:spPr>
          <a:xfrm>
            <a:off x="611560" y="2276872"/>
            <a:ext cx="4464612" cy="3913660"/>
          </a:xfrm>
        </p:spPr>
        <p:txBody>
          <a:bodyPr>
            <a:normAutofit fontScale="92500" lnSpcReduction="20000"/>
          </a:bodyPr>
          <a:lstStyle/>
          <a:p>
            <a:r>
              <a:rPr lang="uk-UA" dirty="0"/>
              <a:t>Наповнення </a:t>
            </a:r>
            <a:r>
              <a:rPr lang="uk-UA" dirty="0" err="1" smtClean="0"/>
              <a:t>вдавленням.Цей</a:t>
            </a:r>
            <a:r>
              <a:rPr lang="uk-UA" dirty="0" smtClean="0"/>
              <a:t> </a:t>
            </a:r>
            <a:r>
              <a:rPr lang="uk-UA" dirty="0"/>
              <a:t>метод застосовується при ручному наповненні капсул або при використанні найпростіших напівавтоматичних машин. Відваженою кількістю порошку або гранул заповнюють корпус капсул, а наповнювач, що залишився, вдавлюється спеціальними пуансонами в необхідну кількість капсул </a:t>
            </a:r>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8" y="2996952"/>
            <a:ext cx="2743745" cy="2413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35514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Дисковий метод </a:t>
            </a:r>
            <a:r>
              <a:rPr lang="uk-UA" dirty="0" smtClean="0"/>
              <a:t>дозування</a:t>
            </a:r>
            <a:endParaRPr lang="uk-UA" dirty="0"/>
          </a:p>
        </p:txBody>
      </p:sp>
      <p:sp>
        <p:nvSpPr>
          <p:cNvPr id="3" name="Объект 2"/>
          <p:cNvSpPr>
            <a:spLocks noGrp="1"/>
          </p:cNvSpPr>
          <p:nvPr>
            <p:ph idx="1"/>
          </p:nvPr>
        </p:nvSpPr>
        <p:spPr>
          <a:xfrm>
            <a:off x="1043493" y="2323652"/>
            <a:ext cx="4176579" cy="3769644"/>
          </a:xfrm>
        </p:spPr>
        <p:txBody>
          <a:bodyPr>
            <a:normAutofit fontScale="70000" lnSpcReduction="20000"/>
          </a:bodyPr>
          <a:lstStyle/>
          <a:p>
            <a:r>
              <a:rPr lang="ru-RU" dirty="0" err="1"/>
              <a:t>Дозувальний</a:t>
            </a:r>
            <a:r>
              <a:rPr lang="ru-RU" dirty="0"/>
              <a:t> диск </a:t>
            </a:r>
            <a:r>
              <a:rPr lang="ru-RU" dirty="0" err="1"/>
              <a:t>із</a:t>
            </a:r>
            <a:r>
              <a:rPr lang="ru-RU" dirty="0"/>
              <a:t> </a:t>
            </a:r>
            <a:r>
              <a:rPr lang="ru-RU" dirty="0" err="1"/>
              <a:t>шістьма</a:t>
            </a:r>
            <a:r>
              <a:rPr lang="ru-RU" dirty="0"/>
              <a:t> </a:t>
            </a:r>
            <a:r>
              <a:rPr lang="ru-RU" dirty="0" err="1"/>
              <a:t>групами</a:t>
            </a:r>
            <a:r>
              <a:rPr lang="ru-RU" dirty="0"/>
              <a:t> </a:t>
            </a:r>
            <a:r>
              <a:rPr lang="ru-RU" dirty="0" err="1"/>
              <a:t>отворів</a:t>
            </a:r>
            <a:r>
              <a:rPr lang="ru-RU" dirty="0"/>
              <a:t> </a:t>
            </a:r>
            <a:r>
              <a:rPr lang="ru-RU" dirty="0" err="1"/>
              <a:t>утворює</a:t>
            </a:r>
            <a:r>
              <a:rPr lang="ru-RU" dirty="0"/>
              <a:t> основу </a:t>
            </a:r>
            <a:r>
              <a:rPr lang="ru-RU" dirty="0" err="1"/>
              <a:t>вмістилища</a:t>
            </a:r>
            <a:r>
              <a:rPr lang="ru-RU" dirty="0"/>
              <a:t>. </a:t>
            </a:r>
            <a:r>
              <a:rPr lang="ru-RU" dirty="0" err="1"/>
              <a:t>Наповнювач</a:t>
            </a:r>
            <a:r>
              <a:rPr lang="ru-RU" dirty="0"/>
              <a:t>, </a:t>
            </a:r>
            <a:r>
              <a:rPr lang="ru-RU" dirty="0" err="1"/>
              <a:t>розподілений</a:t>
            </a:r>
            <a:r>
              <a:rPr lang="ru-RU" dirty="0"/>
              <a:t> через </a:t>
            </a:r>
            <a:r>
              <a:rPr lang="ru-RU" dirty="0" err="1"/>
              <a:t>ці</a:t>
            </a:r>
            <a:r>
              <a:rPr lang="ru-RU" dirty="0"/>
              <a:t> отвори </a:t>
            </a:r>
            <a:r>
              <a:rPr lang="ru-RU" dirty="0" err="1"/>
              <a:t>пресується</a:t>
            </a:r>
            <a:r>
              <a:rPr lang="ru-RU" dirty="0"/>
              <a:t> </a:t>
            </a:r>
            <a:r>
              <a:rPr lang="ru-RU" dirty="0" err="1"/>
              <a:t>п'ятьма</a:t>
            </a:r>
            <a:r>
              <a:rPr lang="ru-RU" dirty="0"/>
              <a:t> </a:t>
            </a:r>
            <a:r>
              <a:rPr lang="ru-RU" dirty="0" err="1"/>
              <a:t>окремо</a:t>
            </a:r>
            <a:r>
              <a:rPr lang="ru-RU" dirty="0"/>
              <a:t> </a:t>
            </a:r>
            <a:r>
              <a:rPr lang="ru-RU" dirty="0" err="1"/>
              <a:t>відрегульованими</a:t>
            </a:r>
            <a:r>
              <a:rPr lang="ru-RU" dirty="0"/>
              <a:t> </a:t>
            </a:r>
            <a:r>
              <a:rPr lang="ru-RU" dirty="0" err="1"/>
              <a:t>ущільнювальними</a:t>
            </a:r>
            <a:r>
              <a:rPr lang="ru-RU" dirty="0"/>
              <a:t> </a:t>
            </a:r>
            <a:r>
              <a:rPr lang="ru-RU" dirty="0" err="1"/>
              <a:t>пристроями</a:t>
            </a:r>
            <a:r>
              <a:rPr lang="ru-RU" dirty="0"/>
              <a:t> (</a:t>
            </a:r>
            <a:r>
              <a:rPr lang="ru-RU" dirty="0" err="1"/>
              <a:t>станціями</a:t>
            </a:r>
            <a:r>
              <a:rPr lang="ru-RU" dirty="0"/>
              <a:t>). </a:t>
            </a:r>
            <a:r>
              <a:rPr lang="ru-RU" dirty="0" err="1"/>
              <a:t>Шоста</a:t>
            </a:r>
            <a:r>
              <a:rPr lang="ru-RU" dirty="0"/>
              <a:t> </a:t>
            </a:r>
            <a:r>
              <a:rPr lang="ru-RU" dirty="0" err="1"/>
              <a:t>станція</a:t>
            </a:r>
            <a:r>
              <a:rPr lang="ru-RU" dirty="0"/>
              <a:t> служить для </a:t>
            </a:r>
            <a:r>
              <a:rPr lang="ru-RU" dirty="0" err="1"/>
              <a:t>переміщення</a:t>
            </a:r>
            <a:r>
              <a:rPr lang="ru-RU" dirty="0"/>
              <a:t> </a:t>
            </a:r>
            <a:r>
              <a:rPr lang="ru-RU" dirty="0" err="1"/>
              <a:t>утрамбованого</a:t>
            </a:r>
            <a:r>
              <a:rPr lang="ru-RU" dirty="0"/>
              <a:t> порошку в корпус </a:t>
            </a:r>
            <a:r>
              <a:rPr lang="ru-RU" dirty="0" err="1"/>
              <a:t>капсули</a:t>
            </a:r>
            <a:r>
              <a:rPr lang="ru-RU" dirty="0"/>
              <a:t>. Принцип </a:t>
            </a:r>
            <a:r>
              <a:rPr lang="ru-RU" dirty="0" err="1"/>
              <a:t>роботи</a:t>
            </a:r>
            <a:r>
              <a:rPr lang="ru-RU" dirty="0"/>
              <a:t> таких машин наведений на рис.</a:t>
            </a:r>
          </a:p>
          <a:p>
            <a:r>
              <a:rPr lang="ru-RU" dirty="0"/>
              <a:t>Метод </a:t>
            </a:r>
            <a:r>
              <a:rPr lang="ru-RU" dirty="0" err="1"/>
              <a:t>дозволяє</a:t>
            </a:r>
            <a:r>
              <a:rPr lang="ru-RU" dirty="0"/>
              <a:t> </a:t>
            </a:r>
            <a:r>
              <a:rPr lang="ru-RU" dirty="0" err="1"/>
              <a:t>коригувати</a:t>
            </a:r>
            <a:r>
              <a:rPr lang="ru-RU" dirty="0"/>
              <a:t> </a:t>
            </a:r>
            <a:r>
              <a:rPr lang="ru-RU" dirty="0" err="1"/>
              <a:t>дозування</a:t>
            </a:r>
            <a:r>
              <a:rPr lang="ru-RU" dirty="0"/>
              <a:t>, </a:t>
            </a:r>
            <a:r>
              <a:rPr lang="ru-RU" dirty="0" err="1"/>
              <a:t>якщо</a:t>
            </a:r>
            <a:r>
              <a:rPr lang="ru-RU" dirty="0"/>
              <a:t> порошок </a:t>
            </a:r>
            <a:r>
              <a:rPr lang="ru-RU" dirty="0" err="1"/>
              <a:t>має</a:t>
            </a:r>
            <a:r>
              <a:rPr lang="ru-RU" dirty="0"/>
              <a:t> </a:t>
            </a:r>
            <a:r>
              <a:rPr lang="ru-RU" dirty="0" err="1"/>
              <a:t>погану</a:t>
            </a:r>
            <a:r>
              <a:rPr lang="ru-RU" dirty="0"/>
              <a:t> </a:t>
            </a:r>
            <a:r>
              <a:rPr lang="ru-RU" dirty="0" err="1"/>
              <a:t>сипкість</a:t>
            </a:r>
            <a:r>
              <a:rPr lang="ru-RU" dirty="0"/>
              <a:t> і </a:t>
            </a:r>
            <a:r>
              <a:rPr lang="ru-RU" dirty="0" err="1"/>
              <a:t>тенденцію</a:t>
            </a:r>
            <a:r>
              <a:rPr lang="ru-RU" dirty="0"/>
              <a:t> до </a:t>
            </a:r>
            <a:r>
              <a:rPr lang="ru-RU" dirty="0" err="1"/>
              <a:t>формування</a:t>
            </a:r>
            <a:r>
              <a:rPr lang="ru-RU" dirty="0"/>
              <a:t> грудок.</a:t>
            </a:r>
          </a:p>
          <a:p>
            <a:endParaRPr lang="uk-UA" dirty="0"/>
          </a:p>
        </p:txBody>
      </p:sp>
      <p:pic>
        <p:nvPicPr>
          <p:cNvPr id="16386" name="Picture 2" descr="http://intranet.tdmu.edu.ua/data/kafedra/internal/pharma_3/classes_stud/%D0%A2%D0%B5%D1%85%D0%BD%D0%BE%D0%BB%D0%BE%D0%B3%D1%96%D1%8F%20%D0%BB%D1%96%D0%BA%D0%B0%D1%80%D1%81%D1%8C%D0%BA%D0%B8%D1%85%20%D0%BF%D1%80%D0%B5%D0%BF%D0%B0%D1%80%D0%B0%D1%82%D1%96%D0%B2%20%D0%BF%D1%80%D0%BE%D0%BC%D0%B8%D1%81%D0%BB%D0%BE%D0%B2%D0%BE%D0%B3%D0%BE%20%D0%B2%D0%B8%D1%80%D0%BE%D0%B1%D0%BD%D0%B8%D1%86%D1%82%D0%B2%D0%B0/%D1%84%D0%B0%D1%80%D0%BC%D0%B0%D1%86%D0%B5%D0%B2%D1%82%D0%B8%D1%87%D0%BD%D0%B8%D0%B9%20%D1%84%D0%B0%D0%BA%D1%83%D0%BB%D1%8C%D1%82%D0%B5%D1%82/4%20%D0%BA%D1%83%D1%80%D1%81/%D1%84%D0%B0%D1%80%D0%BC%D0%B0%D1%86%D1%96%D1%8F/%D1%83%D0%BA%D1%80%D0%B0%D1%97%D0%BD%D1%81%D1%8C%D0%BA%D0%B0/%D0%97%D0%B0%D0%BD%D1%8F%D1%82%D1%82%D1%8F%204.files/image0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6056" y="2780928"/>
            <a:ext cx="3324225" cy="1781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8992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027664"/>
            <a:ext cx="7024626" cy="817160"/>
          </a:xfrm>
        </p:spPr>
        <p:txBody>
          <a:bodyPr>
            <a:normAutofit fontScale="90000"/>
          </a:bodyPr>
          <a:lstStyle/>
          <a:p>
            <a:r>
              <a:rPr lang="uk-UA" dirty="0"/>
              <a:t>Поршневі методи дозування. </a:t>
            </a:r>
          </a:p>
        </p:txBody>
      </p:sp>
      <p:sp>
        <p:nvSpPr>
          <p:cNvPr id="3" name="Объект 2"/>
          <p:cNvSpPr>
            <a:spLocks noGrp="1"/>
          </p:cNvSpPr>
          <p:nvPr>
            <p:ph idx="1"/>
          </p:nvPr>
        </p:nvSpPr>
        <p:spPr>
          <a:xfrm>
            <a:off x="755577" y="1772816"/>
            <a:ext cx="4680520" cy="4536504"/>
          </a:xfrm>
        </p:spPr>
        <p:txBody>
          <a:bodyPr>
            <a:normAutofit fontScale="70000" lnSpcReduction="20000"/>
          </a:bodyPr>
          <a:lstStyle/>
          <a:p>
            <a:r>
              <a:rPr lang="uk-UA" dirty="0"/>
              <a:t>Методи ґрунтуються на об'ємному дозуванні при використанні дозувальних блоків різної конструкції.</a:t>
            </a:r>
          </a:p>
          <a:p>
            <a:r>
              <a:rPr lang="uk-UA" dirty="0"/>
              <a:t>При поршневому ковзному методі наповнювач передається із завантажувального бункера в дозувальний блок, що складається із збірника і дванадцяти паралельних дозувальних циліндрів, відділених від збірника прокладкою (рис.). Під час руху прокладки наповнювач проходить через отвори в ній і надходить у циліндри, що мають поршні. Подальший рух прокладки перекриває подачу наповнювача зі збірника, після цього поршні опускаються, відкриваючи отвори в циліндрах. Через ці отвори відбувається подача наповнювача в корпус капсули.</a:t>
            </a:r>
          </a:p>
          <a:p>
            <a:endParaRPr lang="uk-UA" dirty="0"/>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3" y="3573016"/>
            <a:ext cx="347662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85214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6984894" cy="601136"/>
          </a:xfrm>
        </p:spPr>
        <p:txBody>
          <a:bodyPr>
            <a:normAutofit fontScale="90000"/>
          </a:bodyPr>
          <a:lstStyle/>
          <a:p>
            <a:r>
              <a:rPr lang="uk-UA" dirty="0"/>
              <a:t>Метод дозувальних циліндрів</a:t>
            </a:r>
          </a:p>
        </p:txBody>
      </p:sp>
      <p:sp>
        <p:nvSpPr>
          <p:cNvPr id="3" name="Объект 2"/>
          <p:cNvSpPr>
            <a:spLocks noGrp="1"/>
          </p:cNvSpPr>
          <p:nvPr>
            <p:ph idx="1"/>
          </p:nvPr>
        </p:nvSpPr>
        <p:spPr>
          <a:xfrm>
            <a:off x="539553" y="1700808"/>
            <a:ext cx="5616624" cy="4680520"/>
          </a:xfrm>
        </p:spPr>
        <p:txBody>
          <a:bodyPr>
            <a:normAutofit fontScale="77500" lnSpcReduction="20000"/>
          </a:bodyPr>
          <a:lstStyle/>
          <a:p>
            <a:r>
              <a:rPr lang="uk-UA" dirty="0"/>
              <a:t>Метод дозувальних циліндрів призначений для дозування двох наповнювачів в одну капсулу. Наповнювачі надходять із бункерів у дозувальні пристрої, прикріплені до плоскої пластини з овальними отворами для дозування наповнювачів. Базова пластина прилягає до рухомих дозувальних циліндрів, які мають бокові канали і поршні</a:t>
            </a:r>
            <a:r>
              <a:rPr lang="uk-UA" dirty="0" smtClean="0"/>
              <a:t>. </a:t>
            </a:r>
            <a:r>
              <a:rPr lang="uk-UA" dirty="0"/>
              <a:t>Після наповнення першим порошком циліндр пересувається до другого дозувального пристрою, де відбувається подальше заповнення циліндра іншим наповнювачем. Потім поршень зісковзує вниз, відкриваючи боковий канал, через який суміш наповнювачів попадає в корпус капсули</a:t>
            </a:r>
          </a:p>
        </p:txBody>
      </p:sp>
      <p:pic>
        <p:nvPicPr>
          <p:cNvPr id="18434" name="Picture 2" descr="http://intranet.tdmu.edu.ua/data/kafedra/internal/pharma_3/classes_stud/%D0%A2%D0%B5%D1%85%D0%BD%D0%BE%D0%BB%D0%BE%D0%B3%D1%96%D1%8F%20%D0%BB%D1%96%D0%BA%D0%B0%D1%80%D1%81%D1%8C%D0%BA%D0%B8%D1%85%20%D0%BF%D1%80%D0%B5%D0%BF%D0%B0%D1%80%D0%B0%D1%82%D1%96%D0%B2%20%D0%BF%D1%80%D0%BE%D0%BC%D0%B8%D1%81%D0%BB%D0%BE%D0%B2%D0%BE%D0%B3%D0%BE%20%D0%B2%D0%B8%D1%80%D0%BE%D0%B1%D0%BD%D0%B8%D1%86%D1%82%D0%B2%D0%B0/%D1%84%D0%B0%D1%80%D0%BC%D0%B0%D1%86%D0%B5%D0%B2%D1%82%D0%B8%D1%87%D0%BD%D0%B8%D0%B9%20%D1%84%D0%B0%D0%BA%D1%83%D0%BB%D1%8C%D1%82%D0%B5%D1%82/4%20%D0%BA%D1%83%D1%80%D1%81/%D1%84%D0%B0%D1%80%D0%BC%D0%B0%D1%86%D1%96%D1%8F/%D1%83%D0%BA%D1%80%D0%B0%D1%97%D0%BD%D1%81%D1%8C%D0%BA%D0%B0/%D0%97%D0%B0%D0%BD%D1%8F%D1%82%D1%82%D1%8F%204.files/image01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0192" y="2708920"/>
            <a:ext cx="1933575" cy="2562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02587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КОНТРОЛЬ ЯКОСТІ</a:t>
            </a:r>
          </a:p>
        </p:txBody>
      </p:sp>
      <p:sp>
        <p:nvSpPr>
          <p:cNvPr id="3" name="Объект 2"/>
          <p:cNvSpPr>
            <a:spLocks noGrp="1"/>
          </p:cNvSpPr>
          <p:nvPr>
            <p:ph idx="1"/>
          </p:nvPr>
        </p:nvSpPr>
        <p:spPr/>
        <p:txBody>
          <a:bodyPr>
            <a:normAutofit fontScale="92500" lnSpcReduction="20000"/>
          </a:bodyPr>
          <a:lstStyle/>
          <a:p>
            <a:r>
              <a:rPr lang="uk-UA" dirty="0"/>
              <a:t>Капсули контролюють за такими показниками якості: зовнішній вигляд, ідентифікація, однорідність маси, однорідність вмісту, супутні домішки, розчинність, розпадання, втрата в масі при висушування, мікробіологічна чистота, кількісне визначення»</a:t>
            </a:r>
          </a:p>
          <a:p>
            <a:pPr marL="68580" indent="0">
              <a:buNone/>
            </a:pPr>
            <a:r>
              <a:rPr lang="uk-UA" dirty="0"/>
              <a:t> </a:t>
            </a:r>
          </a:p>
          <a:p>
            <a:r>
              <a:rPr lang="uk-UA" dirty="0"/>
              <a:t>Капсули повинні мати гладку поверхню без ушкоджень і видимих повітряних і механічних включень.</a:t>
            </a:r>
          </a:p>
          <a:p>
            <a:endParaRPr lang="uk-UA" dirty="0"/>
          </a:p>
        </p:txBody>
      </p:sp>
    </p:spTree>
    <p:extLst>
      <p:ext uri="{BB962C8B-B14F-4D97-AF65-F5344CB8AC3E}">
        <p14:creationId xmlns:p14="http://schemas.microsoft.com/office/powerpoint/2010/main" val="6086518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err="1" smtClean="0"/>
              <a:t>Мікрокапсули</a:t>
            </a:r>
            <a:endParaRPr lang="uk-UA" dirty="0"/>
          </a:p>
        </p:txBody>
      </p:sp>
      <p:sp>
        <p:nvSpPr>
          <p:cNvPr id="3" name="Объект 2"/>
          <p:cNvSpPr>
            <a:spLocks noGrp="1"/>
          </p:cNvSpPr>
          <p:nvPr>
            <p:ph idx="1"/>
          </p:nvPr>
        </p:nvSpPr>
        <p:spPr/>
        <p:txBody>
          <a:bodyPr>
            <a:normAutofit lnSpcReduction="10000"/>
          </a:bodyPr>
          <a:lstStyle/>
          <a:p>
            <a:r>
              <a:rPr lang="uk-UA" i="1" dirty="0" err="1"/>
              <a:t>Мік</a:t>
            </a:r>
            <a:r>
              <a:rPr lang="uk-UA" i="1" dirty="0"/>
              <a:t>рокапсулування </a:t>
            </a:r>
            <a:r>
              <a:rPr lang="uk-UA" dirty="0"/>
              <a:t>—це технологічний процес уміщення в тонку оболонку мікроскопічних твердих, рідких або газоподібних речовин, яка забезпечує ізоляцію їх від зовнішнього середовища.</a:t>
            </a:r>
          </a:p>
          <a:p>
            <a:r>
              <a:rPr lang="uk-UA" dirty="0" err="1"/>
              <a:t>Мікрокапсули</a:t>
            </a:r>
            <a:r>
              <a:rPr lang="uk-UA" dirty="0"/>
              <a:t> мають вигляд окремих частинок або агломера­тів розміром від 1до 5000мкм. У медичній практиці найчастіше вживаються </a:t>
            </a:r>
            <a:r>
              <a:rPr lang="uk-UA" dirty="0" err="1"/>
              <a:t>мікрокапсули</a:t>
            </a:r>
            <a:r>
              <a:rPr lang="uk-UA" dirty="0"/>
              <a:t> розміром від 100до 500мкм.</a:t>
            </a:r>
          </a:p>
          <a:p>
            <a:endParaRPr lang="uk-UA" dirty="0"/>
          </a:p>
        </p:txBody>
      </p:sp>
    </p:spTree>
    <p:extLst>
      <p:ext uri="{BB962C8B-B14F-4D97-AF65-F5344CB8AC3E}">
        <p14:creationId xmlns:p14="http://schemas.microsoft.com/office/powerpoint/2010/main" val="38384381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Будова </a:t>
            </a:r>
            <a:r>
              <a:rPr lang="uk-UA" dirty="0" err="1" smtClean="0"/>
              <a:t>мікрокапсул</a:t>
            </a:r>
            <a:endParaRPr lang="uk-UA" dirty="0"/>
          </a:p>
        </p:txBody>
      </p:sp>
      <p:sp>
        <p:nvSpPr>
          <p:cNvPr id="3" name="Объект 2"/>
          <p:cNvSpPr>
            <a:spLocks noGrp="1"/>
          </p:cNvSpPr>
          <p:nvPr>
            <p:ph idx="1"/>
          </p:nvPr>
        </p:nvSpPr>
        <p:spPr>
          <a:xfrm>
            <a:off x="611561" y="2492896"/>
            <a:ext cx="4104455" cy="3508977"/>
          </a:xfrm>
        </p:spPr>
        <p:txBody>
          <a:bodyPr>
            <a:normAutofit fontScale="92500" lnSpcReduction="10000"/>
          </a:bodyPr>
          <a:lstStyle/>
          <a:p>
            <a:r>
              <a:rPr lang="uk-UA" dirty="0" err="1"/>
              <a:t>Мікрокапсули</a:t>
            </a:r>
            <a:r>
              <a:rPr lang="uk-UA" dirty="0"/>
              <a:t> складаються із речовини, яку </a:t>
            </a:r>
            <a:r>
              <a:rPr lang="uk-UA" dirty="0" err="1"/>
              <a:t>капсу-лують</a:t>
            </a:r>
            <a:r>
              <a:rPr lang="uk-UA" dirty="0"/>
              <a:t>, і матеріалу, з якого виготовляють оболонку. Речовина, яку </a:t>
            </a:r>
            <a:r>
              <a:rPr lang="uk-UA" dirty="0" err="1"/>
              <a:t>капсулують</a:t>
            </a:r>
            <a:r>
              <a:rPr lang="uk-UA" dirty="0"/>
              <a:t>, називається вмістом і утворює ядро </a:t>
            </a:r>
            <a:r>
              <a:rPr lang="uk-UA" dirty="0" err="1"/>
              <a:t>мікрокап­сул</a:t>
            </a:r>
            <a:r>
              <a:rPr lang="uk-UA" dirty="0"/>
              <a:t>, а матеріал, що </a:t>
            </a:r>
            <a:r>
              <a:rPr lang="uk-UA" dirty="0" err="1"/>
              <a:t>капсулує</a:t>
            </a:r>
            <a:r>
              <a:rPr lang="uk-UA" dirty="0"/>
              <a:t>, утворює оболонку.</a:t>
            </a: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2204864"/>
            <a:ext cx="3956227" cy="158818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713909" y="3933057"/>
            <a:ext cx="3814318" cy="2585323"/>
          </a:xfrm>
          <a:prstGeom prst="rect">
            <a:avLst/>
          </a:prstGeom>
        </p:spPr>
        <p:txBody>
          <a:bodyPr wrap="square">
            <a:spAutoFit/>
          </a:bodyPr>
          <a:lstStyle/>
          <a:p>
            <a:r>
              <a:rPr lang="uk-UA" i="1" dirty="0"/>
              <a:t>а </a:t>
            </a:r>
            <a:r>
              <a:rPr lang="uk-UA" dirty="0"/>
              <a:t>— з однією оболонкою; </a:t>
            </a:r>
            <a:r>
              <a:rPr lang="uk-UA" i="1" dirty="0"/>
              <a:t>б </a:t>
            </a:r>
            <a:r>
              <a:rPr lang="uk-UA" dirty="0"/>
              <a:t>— з подвійною оболонкою; </a:t>
            </a:r>
            <a:r>
              <a:rPr lang="uk-UA" i="1" dirty="0"/>
              <a:t>в </a:t>
            </a:r>
            <a:r>
              <a:rPr lang="uk-UA" dirty="0"/>
              <a:t>— капсула в капсулі з неоднаковим вмістом в оболонках;</a:t>
            </a:r>
            <a:r>
              <a:rPr lang="uk-UA" dirty="0" err="1"/>
              <a:t> </a:t>
            </a:r>
            <a:r>
              <a:rPr lang="uk-UA" i="1" dirty="0" err="1"/>
              <a:t>г — </a:t>
            </a:r>
            <a:r>
              <a:rPr lang="uk-UA" dirty="0" err="1"/>
              <a:t>диспер</a:t>
            </a:r>
            <a:r>
              <a:rPr lang="uk-UA" dirty="0"/>
              <a:t>сія (емульсія) в мікрокапсулі або мікрокапсули в рідкому середовищі в загальній оболонці</a:t>
            </a:r>
          </a:p>
        </p:txBody>
      </p:sp>
    </p:spTree>
    <p:extLst>
      <p:ext uri="{BB962C8B-B14F-4D97-AF65-F5344CB8AC3E}">
        <p14:creationId xmlns:p14="http://schemas.microsoft.com/office/powerpoint/2010/main" val="35595414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Характеристика оболонок </a:t>
            </a:r>
            <a:r>
              <a:rPr lang="uk-UA" dirty="0" err="1"/>
              <a:t>мікрокапсул</a:t>
            </a:r>
            <a:endParaRPr lang="uk-UA" dirty="0"/>
          </a:p>
        </p:txBody>
      </p:sp>
      <p:sp>
        <p:nvSpPr>
          <p:cNvPr id="3" name="Объект 2"/>
          <p:cNvSpPr>
            <a:spLocks noGrp="1"/>
          </p:cNvSpPr>
          <p:nvPr>
            <p:ph idx="1"/>
          </p:nvPr>
        </p:nvSpPr>
        <p:spPr>
          <a:xfrm>
            <a:off x="467544" y="2204864"/>
            <a:ext cx="7632848" cy="4248472"/>
          </a:xfrm>
        </p:spPr>
        <p:txBody>
          <a:bodyPr>
            <a:normAutofit fontScale="62500" lnSpcReduction="20000"/>
          </a:bodyPr>
          <a:lstStyle/>
          <a:p>
            <a:r>
              <a:rPr lang="uk-UA" dirty="0"/>
              <a:t>Залежно від властивостей і призначення </a:t>
            </a:r>
            <a:r>
              <a:rPr lang="uk-UA" dirty="0" err="1"/>
              <a:t>мікрокап­сул</a:t>
            </a:r>
            <a:r>
              <a:rPr lang="uk-UA" dirty="0"/>
              <a:t> відомо три види оболонок.</a:t>
            </a:r>
          </a:p>
          <a:p>
            <a:r>
              <a:rPr lang="uk-UA" b="1" dirty="0"/>
              <a:t>Оболонка непроникна для ядра і навколишнього </a:t>
            </a:r>
            <a:r>
              <a:rPr lang="uk-UA" b="1" dirty="0" smtClean="0"/>
              <a:t>середовища.</a:t>
            </a:r>
            <a:r>
              <a:rPr lang="uk-UA" dirty="0"/>
              <a:t> </a:t>
            </a:r>
            <a:r>
              <a:rPr lang="uk-UA" dirty="0" smtClean="0"/>
              <a:t>Вивільнення </a:t>
            </a:r>
            <a:r>
              <a:rPr lang="uk-UA" dirty="0"/>
              <a:t>ядра відбувається в результаті механічного руйну­вання оболонки (розчинення, плавлення, нагрівання, тиску, </a:t>
            </a:r>
            <a:r>
              <a:rPr lang="uk-UA" dirty="0" smtClean="0"/>
              <a:t>ультразвукового </a:t>
            </a:r>
            <a:r>
              <a:rPr lang="uk-UA" dirty="0"/>
              <a:t>впливу, руйнування зсередини парами або газоподіб­ними речовинами, що вивільняються при зміні зовнішніх умов). </a:t>
            </a:r>
            <a:r>
              <a:rPr lang="uk-UA" dirty="0" smtClean="0"/>
              <a:t/>
            </a:r>
            <a:br>
              <a:rPr lang="uk-UA" dirty="0" smtClean="0"/>
            </a:br>
            <a:endParaRPr lang="uk-UA" dirty="0" smtClean="0"/>
          </a:p>
          <a:p>
            <a:r>
              <a:rPr lang="uk-UA" b="1" dirty="0" smtClean="0"/>
              <a:t>Оболонка </a:t>
            </a:r>
            <a:r>
              <a:rPr lang="uk-UA" b="1" dirty="0"/>
              <a:t>напівпроникна. </a:t>
            </a:r>
            <a:r>
              <a:rPr lang="uk-UA" dirty="0"/>
              <a:t>Вона непроникна для ядра, але про­никна для низькомолекулярних речовин, що містяться в навко­лишньому середовищі (вода, шлунковий сік тощо).</a:t>
            </a:r>
          </a:p>
          <a:p>
            <a:endParaRPr lang="uk-UA" b="1" dirty="0" smtClean="0"/>
          </a:p>
          <a:p>
            <a:r>
              <a:rPr lang="uk-UA" b="1" dirty="0" smtClean="0"/>
              <a:t>Оболонка </a:t>
            </a:r>
            <a:r>
              <a:rPr lang="uk-UA" b="1" dirty="0"/>
              <a:t>проникна для ядра. </a:t>
            </a:r>
            <a:r>
              <a:rPr lang="uk-UA" dirty="0"/>
              <a:t>Вимоги до проникності оболон­ки визначаються призначенням </a:t>
            </a:r>
            <a:r>
              <a:rPr lang="uk-UA" dirty="0" err="1"/>
              <a:t>мікрокапсул</a:t>
            </a:r>
            <a:r>
              <a:rPr lang="uk-UA" dirty="0"/>
              <a:t>. Для захисту лікар­ських речовин від дії навколишнього середовища оболонка повин­на бути </a:t>
            </a:r>
            <a:r>
              <a:rPr lang="uk-UA" dirty="0" err="1"/>
              <a:t>малопроникна</a:t>
            </a:r>
            <a:r>
              <a:rPr lang="uk-UA" dirty="0"/>
              <a:t>. Проникність оболонки можна регулювати як у процесі </a:t>
            </a:r>
            <a:r>
              <a:rPr lang="uk-UA" dirty="0" err="1"/>
              <a:t>мікрокапсулування</a:t>
            </a:r>
            <a:r>
              <a:rPr lang="uk-UA" dirty="0"/>
              <a:t>, так і після його завершення. Один із способів зменшення проникності оболонки — одержання багатошарових покриттів і додаткової їх обробки (</a:t>
            </a:r>
            <a:r>
              <a:rPr lang="uk-UA" dirty="0" err="1" smtClean="0"/>
              <a:t>знезводнювання</a:t>
            </a:r>
            <a:r>
              <a:rPr lang="uk-UA" dirty="0"/>
              <a:t>, дублення тощо).</a:t>
            </a:r>
          </a:p>
          <a:p>
            <a:endParaRPr lang="uk-UA" dirty="0"/>
          </a:p>
        </p:txBody>
      </p:sp>
    </p:spTree>
    <p:extLst>
      <p:ext uri="{BB962C8B-B14F-4D97-AF65-F5344CB8AC3E}">
        <p14:creationId xmlns:p14="http://schemas.microsoft.com/office/powerpoint/2010/main" val="6319776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МЕТОДИ МІКРОКАПСУЛЮВАННЯ</a:t>
            </a:r>
          </a:p>
        </p:txBody>
      </p:sp>
      <p:sp>
        <p:nvSpPr>
          <p:cNvPr id="3" name="Объект 2"/>
          <p:cNvSpPr>
            <a:spLocks noGrp="1"/>
          </p:cNvSpPr>
          <p:nvPr>
            <p:ph idx="1"/>
          </p:nvPr>
        </p:nvSpPr>
        <p:spPr/>
        <p:txBody>
          <a:bodyPr>
            <a:normAutofit/>
          </a:bodyPr>
          <a:lstStyle/>
          <a:p>
            <a:pPr marL="68580" indent="0">
              <a:buNone/>
            </a:pPr>
            <a:r>
              <a:rPr lang="uk-UA" dirty="0"/>
              <a:t>Сучасні методи </a:t>
            </a:r>
            <a:r>
              <a:rPr lang="uk-UA" dirty="0" err="1"/>
              <a:t>мікрокапсулування</a:t>
            </a:r>
            <a:r>
              <a:rPr lang="uk-UA" dirty="0"/>
              <a:t>, можна розділити на три основні групи:</a:t>
            </a:r>
          </a:p>
          <a:p>
            <a:endParaRPr lang="uk-UA" dirty="0"/>
          </a:p>
          <a:p>
            <a:r>
              <a:rPr lang="uk-UA" dirty="0" smtClean="0"/>
              <a:t> </a:t>
            </a:r>
            <a:r>
              <a:rPr lang="uk-UA" dirty="0"/>
              <a:t>- </a:t>
            </a:r>
            <a:r>
              <a:rPr lang="uk-UA" dirty="0" smtClean="0"/>
              <a:t>фізичні </a:t>
            </a:r>
            <a:endParaRPr lang="uk-UA" dirty="0"/>
          </a:p>
          <a:p>
            <a:endParaRPr lang="uk-UA" dirty="0"/>
          </a:p>
          <a:p>
            <a:r>
              <a:rPr lang="uk-UA" dirty="0"/>
              <a:t> </a:t>
            </a:r>
            <a:r>
              <a:rPr lang="uk-UA" dirty="0" smtClean="0"/>
              <a:t>- фізико-хімічні</a:t>
            </a:r>
            <a:endParaRPr lang="uk-UA" dirty="0"/>
          </a:p>
          <a:p>
            <a:pPr marL="68580" indent="0">
              <a:buNone/>
            </a:pPr>
            <a:endParaRPr lang="uk-UA" dirty="0"/>
          </a:p>
          <a:p>
            <a:r>
              <a:rPr lang="uk-UA" dirty="0" smtClean="0"/>
              <a:t>- </a:t>
            </a:r>
            <a:r>
              <a:rPr lang="uk-UA" dirty="0"/>
              <a:t>хімічні.</a:t>
            </a:r>
          </a:p>
        </p:txBody>
      </p:sp>
    </p:spTree>
    <p:extLst>
      <p:ext uri="{BB962C8B-B14F-4D97-AF65-F5344CB8AC3E}">
        <p14:creationId xmlns:p14="http://schemas.microsoft.com/office/powerpoint/2010/main" val="41202068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ХАРАКТЕРИСТИКА ФІЗИЧНИХ МЕТОДІВ</a:t>
            </a:r>
          </a:p>
        </p:txBody>
      </p:sp>
      <p:sp>
        <p:nvSpPr>
          <p:cNvPr id="3" name="Объект 2"/>
          <p:cNvSpPr>
            <a:spLocks noGrp="1"/>
          </p:cNvSpPr>
          <p:nvPr>
            <p:ph idx="1"/>
          </p:nvPr>
        </p:nvSpPr>
        <p:spPr/>
        <p:txBody>
          <a:bodyPr>
            <a:normAutofit lnSpcReduction="10000"/>
          </a:bodyPr>
          <a:lstStyle/>
          <a:p>
            <a:r>
              <a:rPr lang="uk-UA" dirty="0"/>
              <a:t>Суть фізичних методів </a:t>
            </a:r>
            <a:r>
              <a:rPr lang="uk-UA" dirty="0" err="1"/>
              <a:t>мікрокапсулування</a:t>
            </a:r>
            <a:r>
              <a:rPr lang="uk-UA" dirty="0"/>
              <a:t> полягає в механічному нанесенні оболонки на тверді або рідкі частинки лікарської речовини. Вони вигідно відрізняються </a:t>
            </a:r>
            <a:r>
              <a:rPr lang="uk-UA" dirty="0" err="1"/>
              <a:t>від іншгіх мет</a:t>
            </a:r>
            <a:r>
              <a:rPr lang="uk-UA" dirty="0"/>
              <a:t>одів мікрокапсулування тим, що в цьому випадку речовина, що капсулується, і розчин або розплав оболонки не контактує до самого моменту капсулування.</a:t>
            </a:r>
          </a:p>
        </p:txBody>
      </p:sp>
    </p:spTree>
    <p:extLst>
      <p:ext uri="{BB962C8B-B14F-4D97-AF65-F5344CB8AC3E}">
        <p14:creationId xmlns:p14="http://schemas.microsoft.com/office/powerpoint/2010/main" val="37554424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ХАРАКТЕРИСТИКА ФІЗИЧНИХ МЕТОДІВ</a:t>
            </a:r>
          </a:p>
        </p:txBody>
      </p:sp>
      <p:sp>
        <p:nvSpPr>
          <p:cNvPr id="3" name="Объект 2"/>
          <p:cNvSpPr>
            <a:spLocks noGrp="1"/>
          </p:cNvSpPr>
          <p:nvPr>
            <p:ph idx="1"/>
          </p:nvPr>
        </p:nvSpPr>
        <p:spPr>
          <a:xfrm>
            <a:off x="755576" y="2420888"/>
            <a:ext cx="7272924" cy="4896544"/>
          </a:xfrm>
        </p:spPr>
        <p:txBody>
          <a:bodyPr>
            <a:normAutofit fontScale="55000" lnSpcReduction="20000"/>
          </a:bodyPr>
          <a:lstStyle/>
          <a:p>
            <a:r>
              <a:rPr lang="uk-UA" dirty="0"/>
              <a:t>Найпростішим фізичним методом </a:t>
            </a:r>
            <a:r>
              <a:rPr lang="uk-UA" dirty="0" err="1"/>
              <a:t>мікрокапсулування</a:t>
            </a:r>
            <a:r>
              <a:rPr lang="uk-UA" dirty="0"/>
              <a:t> </a:t>
            </a:r>
            <a:r>
              <a:rPr lang="uk-UA" dirty="0" err="1"/>
              <a:t>є дражуван</a:t>
            </a:r>
            <a:r>
              <a:rPr lang="uk-UA" dirty="0"/>
              <a:t>ня, за якого тверда лікарська речовина у вигляді однорідної твердої фракції завантажується в дражувальний котел, що обертається, і з форсунки покривається розчином плівкоутворювача. </a:t>
            </a:r>
            <a:r>
              <a:rPr lang="uk-UA" dirty="0" err="1"/>
              <a:t>Мікрокапсули</a:t>
            </a:r>
            <a:r>
              <a:rPr lang="uk-UA" dirty="0"/>
              <a:t>, що утворюються, висихають у струмені нагрітого повітря, яке подається в котел. Товщина </a:t>
            </a:r>
            <a:r>
              <a:rPr lang="uk-UA" dirty="0" err="1"/>
              <a:t>оболонки мікрокапсули</a:t>
            </a:r>
            <a:r>
              <a:rPr lang="uk-UA" dirty="0"/>
              <a:t> залежить від концентрації полімеру, швидкості пульверизації </a:t>
            </a:r>
            <a:r>
              <a:rPr lang="uk-UA" dirty="0" err="1"/>
              <a:t>розчину плівкоутво</a:t>
            </a:r>
            <a:r>
              <a:rPr lang="uk-UA" dirty="0"/>
              <a:t>рювача і температури. Мікрокапсули з твердим ядром, отримані </a:t>
            </a:r>
            <a:r>
              <a:rPr lang="uk-UA" dirty="0" err="1"/>
              <a:t>методом др</a:t>
            </a:r>
            <a:r>
              <a:rPr lang="uk-UA" dirty="0"/>
              <a:t>ажування, називаються мікродраже</a:t>
            </a:r>
            <a:r>
              <a:rPr lang="uk-UA" dirty="0" smtClean="0"/>
              <a:t>.</a:t>
            </a:r>
            <a:r>
              <a:rPr lang="uk-UA" dirty="0"/>
              <a:t> </a:t>
            </a:r>
          </a:p>
          <a:p>
            <a:r>
              <a:rPr lang="uk-UA" dirty="0"/>
              <a:t>При </a:t>
            </a:r>
            <a:r>
              <a:rPr lang="uk-UA" dirty="0" err="1"/>
              <a:t>одержанні мікр</a:t>
            </a:r>
            <a:r>
              <a:rPr lang="uk-UA" dirty="0"/>
              <a:t>окапсул із твердим ядром і жировою оболонкою часто використовують метод суспендування ядер у розчині або розплаві жирового компонента (віск, спирт цетиловий, кислота стеаринова, гліцерину моно- і дистеарат тощо), із наступним розпиленням отриманого розчину або суспензії в розпилювальній сушарці за допомогою розпилювадьних пристроїв (форсунки, диски). При цьому частинки речовини, </a:t>
            </a:r>
            <a:r>
              <a:rPr lang="uk-UA" dirty="0" err="1"/>
              <a:t>що капсулуєт</a:t>
            </a:r>
            <a:r>
              <a:rPr lang="uk-UA" dirty="0"/>
              <a:t>ься, покриваються рідкими оболонками, які потім затвердівають в результаті випаровування розчинника або охолодження. Цей метод дозволяє одержувати </a:t>
            </a:r>
            <a:r>
              <a:rPr lang="uk-UA" dirty="0" err="1"/>
              <a:t>сухі мікрокапсули роз</a:t>
            </a:r>
            <a:r>
              <a:rPr lang="uk-UA" dirty="0"/>
              <a:t>міром до 30—50 мкм. Основною перевагою цього методу є можливість проведення безперервного процесу </a:t>
            </a:r>
            <a:r>
              <a:rPr lang="uk-UA" dirty="0" err="1"/>
              <a:t>мікрокапсулування</a:t>
            </a:r>
            <a:r>
              <a:rPr lang="uk-UA" dirty="0"/>
              <a:t> з мінімальною </a:t>
            </a:r>
            <a:r>
              <a:rPr lang="uk-UA" dirty="0" err="1"/>
              <a:t>агломерацією </a:t>
            </a:r>
            <a:r>
              <a:rPr lang="uk-UA" dirty="0"/>
              <a:t>мікрокапсул і порівняно низькою вартістю їх одержання</a:t>
            </a:r>
            <a:r>
              <a:rPr lang="uk-UA" dirty="0" smtClean="0"/>
              <a:t>.</a:t>
            </a:r>
            <a:r>
              <a:rPr lang="uk-UA" dirty="0"/>
              <a:t> </a:t>
            </a:r>
          </a:p>
          <a:p>
            <a:r>
              <a:rPr lang="uk-UA" dirty="0" err="1"/>
              <a:t>Для капсулування мет</a:t>
            </a:r>
            <a:r>
              <a:rPr lang="uk-UA" dirty="0"/>
              <a:t>одом розпилення жиророзчинних речовин (наприклад вітамінів) використовують віск і жири з температурою плавлення від 35 до 65 °С.</a:t>
            </a:r>
          </a:p>
          <a:p>
            <a:endParaRPr lang="uk-UA" dirty="0"/>
          </a:p>
        </p:txBody>
      </p:sp>
    </p:spTree>
    <p:extLst>
      <p:ext uri="{BB962C8B-B14F-4D97-AF65-F5344CB8AC3E}">
        <p14:creationId xmlns:p14="http://schemas.microsoft.com/office/powerpoint/2010/main" val="14263800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ФІЗИКО-ХІМІЧНІ МЕТОДИ</a:t>
            </a:r>
          </a:p>
        </p:txBody>
      </p:sp>
      <p:sp>
        <p:nvSpPr>
          <p:cNvPr id="3" name="Объект 2"/>
          <p:cNvSpPr>
            <a:spLocks noGrp="1"/>
          </p:cNvSpPr>
          <p:nvPr>
            <p:ph idx="1"/>
          </p:nvPr>
        </p:nvSpPr>
        <p:spPr>
          <a:xfrm>
            <a:off x="1043492" y="2323652"/>
            <a:ext cx="7056900" cy="3913660"/>
          </a:xfrm>
        </p:spPr>
        <p:txBody>
          <a:bodyPr>
            <a:normAutofit fontScale="85000" lnSpcReduction="20000"/>
          </a:bodyPr>
          <a:lstStyle/>
          <a:p>
            <a:r>
              <a:rPr lang="uk-UA" dirty="0"/>
              <a:t>Фізико-хімічні методи </a:t>
            </a:r>
            <a:r>
              <a:rPr lang="uk-UA" dirty="0" err="1"/>
              <a:t>мікрокапсулування</a:t>
            </a:r>
            <a:r>
              <a:rPr lang="uk-UA" dirty="0"/>
              <a:t> ґрунтуються на фазовому розділенні в системі рідина — </a:t>
            </a:r>
            <a:r>
              <a:rPr lang="uk-UA" dirty="0" err="1"/>
              <a:t>рідина</a:t>
            </a:r>
            <a:r>
              <a:rPr lang="uk-UA" dirty="0"/>
              <a:t> і відзначаються простотою апаратурного оформлення, високою продуктивністю, можливістю поміщати в оболонку </a:t>
            </a:r>
            <a:r>
              <a:rPr lang="uk-UA" dirty="0" err="1"/>
              <a:t>.лікарські</a:t>
            </a:r>
            <a:r>
              <a:rPr lang="uk-UA" dirty="0"/>
              <a:t>, речовини в будь-якому агрегатному стані (тверді речовини, рідина, газ). Ці методи дозволяють </a:t>
            </a:r>
            <a:r>
              <a:rPr lang="uk-UA" dirty="0" err="1"/>
              <a:t>одержувати мікрокап</a:t>
            </a:r>
            <a:r>
              <a:rPr lang="uk-UA" dirty="0"/>
              <a:t>сули різних розмірів і з заданими властивостями, а також використовувати винятково різноманітний асортимент плівкоутворювачів і одержувати плівки з різними фізико-хімічними параметрами (товщина пористість, еластичність, розчинність тощо).</a:t>
            </a:r>
          </a:p>
        </p:txBody>
      </p:sp>
    </p:spTree>
    <p:extLst>
      <p:ext uri="{BB962C8B-B14F-4D97-AF65-F5344CB8AC3E}">
        <p14:creationId xmlns:p14="http://schemas.microsoft.com/office/powerpoint/2010/main" val="39500035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ФІЗИКО-ХІМІЧНІ МЕТОДИ</a:t>
            </a:r>
          </a:p>
        </p:txBody>
      </p:sp>
      <p:sp>
        <p:nvSpPr>
          <p:cNvPr id="3" name="Объект 2"/>
          <p:cNvSpPr>
            <a:spLocks noGrp="1"/>
          </p:cNvSpPr>
          <p:nvPr>
            <p:ph idx="1"/>
          </p:nvPr>
        </p:nvSpPr>
        <p:spPr>
          <a:xfrm>
            <a:off x="1043492" y="2323652"/>
            <a:ext cx="6840876" cy="3841652"/>
          </a:xfrm>
        </p:spPr>
        <p:txBody>
          <a:bodyPr>
            <a:normAutofit fontScale="62500" lnSpcReduction="20000"/>
          </a:bodyPr>
          <a:lstStyle/>
          <a:p>
            <a:r>
              <a:rPr lang="uk-UA" dirty="0"/>
              <a:t>До цієї групи методів належать:</a:t>
            </a:r>
          </a:p>
          <a:p>
            <a:pPr marL="68580" indent="0">
              <a:buNone/>
            </a:pPr>
            <a:r>
              <a:rPr lang="uk-UA" dirty="0"/>
              <a:t> </a:t>
            </a:r>
          </a:p>
          <a:p>
            <a:r>
              <a:rPr lang="uk-UA" dirty="0"/>
              <a:t>1)</a:t>
            </a:r>
            <a:r>
              <a:rPr lang="uk-UA" dirty="0" err="1"/>
              <a:t> коацерваці</a:t>
            </a:r>
            <a:r>
              <a:rPr lang="uk-UA" dirty="0"/>
              <a:t>я, яка може бути простою, або складною (комплексною);</a:t>
            </a:r>
          </a:p>
          <a:p>
            <a:pPr marL="68580" indent="0">
              <a:buNone/>
            </a:pPr>
            <a:r>
              <a:rPr lang="uk-UA" dirty="0"/>
              <a:t> </a:t>
            </a:r>
          </a:p>
          <a:p>
            <a:r>
              <a:rPr lang="uk-UA" dirty="0"/>
              <a:t>2) осадження</a:t>
            </a:r>
          </a:p>
          <a:p>
            <a:pPr marL="68580" indent="0">
              <a:buNone/>
            </a:pPr>
            <a:r>
              <a:rPr lang="uk-UA" dirty="0"/>
              <a:t> </a:t>
            </a:r>
          </a:p>
          <a:p>
            <a:r>
              <a:rPr lang="uk-UA" dirty="0"/>
              <a:t>3) утворення нової фази при зміні температури;</a:t>
            </a:r>
          </a:p>
          <a:p>
            <a:pPr marL="68580" indent="0">
              <a:buNone/>
            </a:pPr>
            <a:r>
              <a:rPr lang="uk-UA" dirty="0"/>
              <a:t> </a:t>
            </a:r>
          </a:p>
          <a:p>
            <a:r>
              <a:rPr lang="uk-UA" dirty="0"/>
              <a:t>4) затвердіння розплавів у рідких середовищах;</a:t>
            </a:r>
          </a:p>
          <a:p>
            <a:pPr marL="68580" indent="0">
              <a:buNone/>
            </a:pPr>
            <a:r>
              <a:rPr lang="uk-UA" dirty="0"/>
              <a:t> </a:t>
            </a:r>
          </a:p>
          <a:p>
            <a:r>
              <a:rPr lang="uk-UA" dirty="0"/>
              <a:t>5) екстракційне заміщення;</a:t>
            </a:r>
          </a:p>
          <a:p>
            <a:pPr marL="68580" indent="0">
              <a:buNone/>
            </a:pPr>
            <a:r>
              <a:rPr lang="uk-UA" dirty="0"/>
              <a:t> </a:t>
            </a:r>
          </a:p>
          <a:p>
            <a:r>
              <a:rPr lang="uk-UA" dirty="0"/>
              <a:t>6) висушування розпиленням;</a:t>
            </a:r>
          </a:p>
          <a:p>
            <a:pPr marL="68580" indent="0">
              <a:buNone/>
            </a:pPr>
            <a:r>
              <a:rPr lang="uk-UA" dirty="0"/>
              <a:t> </a:t>
            </a:r>
          </a:p>
          <a:p>
            <a:r>
              <a:rPr lang="uk-UA" dirty="0"/>
              <a:t>7) фізична адсорбція.</a:t>
            </a:r>
          </a:p>
          <a:p>
            <a:endParaRPr lang="uk-UA" dirty="0"/>
          </a:p>
        </p:txBody>
      </p:sp>
    </p:spTree>
    <p:extLst>
      <p:ext uri="{BB962C8B-B14F-4D97-AF65-F5344CB8AC3E}">
        <p14:creationId xmlns:p14="http://schemas.microsoft.com/office/powerpoint/2010/main" val="841561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ХІМІЧНІ МЕТОДИ</a:t>
            </a:r>
            <a:br>
              <a:rPr lang="uk-UA" dirty="0"/>
            </a:br>
            <a:r>
              <a:rPr lang="uk-UA" dirty="0"/>
              <a:t> </a:t>
            </a:r>
            <a:br>
              <a:rPr lang="uk-UA" dirty="0"/>
            </a:br>
            <a:endParaRPr lang="uk-UA" dirty="0"/>
          </a:p>
        </p:txBody>
      </p:sp>
      <p:sp>
        <p:nvSpPr>
          <p:cNvPr id="3" name="Объект 2"/>
          <p:cNvSpPr>
            <a:spLocks noGrp="1"/>
          </p:cNvSpPr>
          <p:nvPr>
            <p:ph idx="1"/>
          </p:nvPr>
        </p:nvSpPr>
        <p:spPr>
          <a:xfrm>
            <a:off x="1043492" y="1268760"/>
            <a:ext cx="6984892" cy="5256584"/>
          </a:xfrm>
        </p:spPr>
        <p:txBody>
          <a:bodyPr>
            <a:normAutofit fontScale="55000" lnSpcReduction="20000"/>
          </a:bodyPr>
          <a:lstStyle/>
          <a:p>
            <a:r>
              <a:rPr lang="uk-UA" dirty="0"/>
              <a:t>Хімічні методи </a:t>
            </a:r>
            <a:r>
              <a:rPr lang="uk-UA" dirty="0" err="1"/>
              <a:t>мікрокапсулування</a:t>
            </a:r>
            <a:r>
              <a:rPr lang="uk-UA" dirty="0"/>
              <a:t> базуються на утворенні захисних покриттів навколо ядра речовини, </a:t>
            </a:r>
            <a:r>
              <a:rPr lang="uk-UA" dirty="0" err="1"/>
              <a:t>що капсулуєт</a:t>
            </a:r>
            <a:r>
              <a:rPr lang="uk-UA" dirty="0"/>
              <a:t>ься, унаслідок полімеризації або поліконденсації компонентів, що утворюють плівку. Процес відбувається в рідкому середовищі, початковою стадією є одержання емульсії або суспензії. Вибір розчинника матеріалу оболонки визначається густиною розчинника, його відношенням до ядра і компонентів оболонки. Матеріал оболонки повинен адсорбуватись на </a:t>
            </a:r>
            <a:r>
              <a:rPr lang="uk-UA" dirty="0" err="1"/>
              <a:t>поверхні диспергованих</a:t>
            </a:r>
            <a:r>
              <a:rPr lang="uk-UA" dirty="0"/>
              <a:t> частинок ядра, інакше полімер і речовина, </a:t>
            </a:r>
            <a:r>
              <a:rPr lang="uk-UA" dirty="0" err="1"/>
              <a:t>що капсулуєт</a:t>
            </a:r>
            <a:r>
              <a:rPr lang="uk-UA" dirty="0"/>
              <a:t>ься, будуть знаходитися в дисперсійному середовищі у вигляді окремих складових. Полімерну оболонку і одержують полімеризацією або поліконденсацією мономерів, олігомерів із функціональними групами або </a:t>
            </a:r>
            <a:r>
              <a:rPr lang="uk-UA" dirty="0" err="1"/>
              <a:t>полімеризацією передполімері</a:t>
            </a:r>
            <a:r>
              <a:rPr lang="uk-UA" dirty="0"/>
              <a:t>в.</a:t>
            </a:r>
          </a:p>
          <a:p>
            <a:r>
              <a:rPr lang="uk-UA" dirty="0"/>
              <a:t> </a:t>
            </a:r>
          </a:p>
          <a:p>
            <a:r>
              <a:rPr lang="uk-UA" dirty="0"/>
              <a:t>Хімічні методи </a:t>
            </a:r>
            <a:r>
              <a:rPr lang="uk-UA" dirty="0" err="1"/>
              <a:t>одержання м</a:t>
            </a:r>
            <a:r>
              <a:rPr lang="uk-UA" dirty="0"/>
              <a:t>ікрокапсул, побудовані на реакції полімеризації, залежно від матеріалу оболонки проводять як у водному середовищі, так і в середовищі органічного розчинника. Застосовують ці методи для </a:t>
            </a:r>
            <a:r>
              <a:rPr lang="uk-UA" dirty="0" err="1"/>
              <a:t>мікрокапсулування</a:t>
            </a:r>
            <a:r>
              <a:rPr lang="uk-UA" dirty="0"/>
              <a:t> як твердих, так і рідких речовин. </a:t>
            </a:r>
            <a:r>
              <a:rPr lang="uk-UA" dirty="0" err="1"/>
              <a:t>При капсулуванні тве</a:t>
            </a:r>
            <a:r>
              <a:rPr lang="uk-UA" dirty="0"/>
              <a:t>рдих частинок зазвичай попередньо прищеплюють ініціатор полімеризації на поверхню речовини, що капсулується. </a:t>
            </a:r>
            <a:r>
              <a:rPr lang="uk-UA" dirty="0" err="1"/>
              <a:t>При капсулуванні рі</a:t>
            </a:r>
            <a:r>
              <a:rPr lang="uk-UA" dirty="0"/>
              <a:t>дких речовин методом поліконденсації один із мономерів розчиняють у фазі речовини, що капсулується. Для одержання менш проникних оболонок до складу мономерів уводять зшивальні агенти.</a:t>
            </a:r>
          </a:p>
          <a:p>
            <a:r>
              <a:rPr lang="uk-UA" dirty="0"/>
              <a:t> </a:t>
            </a:r>
          </a:p>
          <a:p>
            <a:r>
              <a:rPr lang="uk-UA" dirty="0"/>
              <a:t>Розміри </a:t>
            </a:r>
            <a:r>
              <a:rPr lang="uk-UA" dirty="0" err="1"/>
              <a:t>одержуваних мікро</a:t>
            </a:r>
            <a:r>
              <a:rPr lang="uk-UA" dirty="0"/>
              <a:t>капсул можна змінювати в широкому діапазоні — від декількох мікрометрів до декількох міліметрів із вмістом капсулованої речовини до 99 %.</a:t>
            </a:r>
          </a:p>
          <a:p>
            <a:r>
              <a:rPr lang="uk-UA" dirty="0"/>
              <a:t> </a:t>
            </a:r>
          </a:p>
          <a:p>
            <a:r>
              <a:rPr lang="uk-UA" dirty="0"/>
              <a:t>Хімічні методи </a:t>
            </a:r>
            <a:r>
              <a:rPr lang="uk-UA" dirty="0" err="1"/>
              <a:t>мікрокапсулування</a:t>
            </a:r>
            <a:r>
              <a:rPr lang="uk-UA" dirty="0"/>
              <a:t> мають просте апаратурне оснащення, вони дешеві і продуктивні. Нині вони знаходяться на різних стадіях розвитку й удосконалення.</a:t>
            </a:r>
          </a:p>
          <a:p>
            <a:endParaRPr lang="uk-UA" dirty="0"/>
          </a:p>
        </p:txBody>
      </p:sp>
    </p:spTree>
    <p:extLst>
      <p:ext uri="{BB962C8B-B14F-4D97-AF65-F5344CB8AC3E}">
        <p14:creationId xmlns:p14="http://schemas.microsoft.com/office/powerpoint/2010/main" val="28124897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Стандартизація </a:t>
            </a:r>
            <a:r>
              <a:rPr lang="uk-UA" dirty="0" err="1" smtClean="0"/>
              <a:t>мікрокапсул</a:t>
            </a:r>
            <a:endParaRPr lang="uk-UA" dirty="0"/>
          </a:p>
        </p:txBody>
      </p:sp>
      <p:sp>
        <p:nvSpPr>
          <p:cNvPr id="3" name="Объект 2"/>
          <p:cNvSpPr>
            <a:spLocks noGrp="1"/>
          </p:cNvSpPr>
          <p:nvPr>
            <p:ph idx="1"/>
          </p:nvPr>
        </p:nvSpPr>
        <p:spPr/>
        <p:txBody>
          <a:bodyPr>
            <a:normAutofit fontScale="62500" lnSpcReduction="20000"/>
          </a:bodyPr>
          <a:lstStyle/>
          <a:p>
            <a:pPr marL="68580" indent="0">
              <a:buNone/>
            </a:pPr>
            <a:r>
              <a:rPr lang="uk-UA" dirty="0" err="1"/>
              <a:t>Якість мікрокапсул о</a:t>
            </a:r>
            <a:r>
              <a:rPr lang="uk-UA" dirty="0"/>
              <a:t>цінюють за визначенням таких параметрів:</a:t>
            </a:r>
          </a:p>
          <a:p>
            <a:pPr marL="68580" indent="0">
              <a:buNone/>
            </a:pPr>
            <a:r>
              <a:rPr lang="uk-UA" dirty="0"/>
              <a:t> </a:t>
            </a:r>
          </a:p>
          <a:p>
            <a:r>
              <a:rPr lang="uk-UA" dirty="0"/>
              <a:t>— органолептичних показників;</a:t>
            </a:r>
          </a:p>
          <a:p>
            <a:pPr marL="68580" indent="0">
              <a:buNone/>
            </a:pPr>
            <a:r>
              <a:rPr lang="uk-UA" dirty="0"/>
              <a:t> </a:t>
            </a:r>
          </a:p>
          <a:p>
            <a:r>
              <a:rPr lang="uk-UA" dirty="0"/>
              <a:t>— фракційного складу</a:t>
            </a:r>
          </a:p>
          <a:p>
            <a:pPr marL="68580" indent="0">
              <a:buNone/>
            </a:pPr>
            <a:r>
              <a:rPr lang="uk-UA" dirty="0"/>
              <a:t> </a:t>
            </a:r>
          </a:p>
          <a:p>
            <a:r>
              <a:rPr lang="uk-UA" dirty="0"/>
              <a:t>— насипної маси</a:t>
            </a:r>
          </a:p>
          <a:p>
            <a:pPr marL="68580" indent="0">
              <a:buNone/>
            </a:pPr>
            <a:r>
              <a:rPr lang="uk-UA" dirty="0"/>
              <a:t> </a:t>
            </a:r>
          </a:p>
          <a:p>
            <a:r>
              <a:rPr lang="uk-UA" dirty="0"/>
              <a:t>— сипкості;</a:t>
            </a:r>
          </a:p>
          <a:p>
            <a:pPr marL="68580" indent="0">
              <a:buNone/>
            </a:pPr>
            <a:r>
              <a:rPr lang="uk-UA" dirty="0"/>
              <a:t> </a:t>
            </a:r>
          </a:p>
          <a:p>
            <a:r>
              <a:rPr lang="uk-UA" dirty="0"/>
              <a:t>—- відносної густини;</a:t>
            </a:r>
          </a:p>
          <a:p>
            <a:pPr marL="68580" indent="0">
              <a:buNone/>
            </a:pPr>
            <a:r>
              <a:rPr lang="uk-UA" dirty="0"/>
              <a:t> </a:t>
            </a:r>
          </a:p>
          <a:p>
            <a:r>
              <a:rPr lang="uk-UA" dirty="0"/>
              <a:t>— швидкості вивільнення вмісту </a:t>
            </a:r>
            <a:r>
              <a:rPr lang="uk-UA" dirty="0" err="1"/>
              <a:t>з мікрокапс</a:t>
            </a:r>
            <a:r>
              <a:rPr lang="uk-UA" dirty="0"/>
              <a:t>ул</a:t>
            </a:r>
            <a:r>
              <a:rPr lang="uk-UA" dirty="0" smtClean="0"/>
              <a:t>;</a:t>
            </a:r>
          </a:p>
          <a:p>
            <a:pPr marL="68580" indent="0">
              <a:buNone/>
            </a:pPr>
            <a:r>
              <a:rPr lang="uk-UA" dirty="0"/>
              <a:t> </a:t>
            </a:r>
          </a:p>
          <a:p>
            <a:r>
              <a:rPr lang="uk-UA" dirty="0"/>
              <a:t>— якісного і кількісного вмісту БАР.  '</a:t>
            </a:r>
          </a:p>
          <a:p>
            <a:endParaRPr lang="uk-UA" dirty="0"/>
          </a:p>
        </p:txBody>
      </p:sp>
    </p:spTree>
    <p:extLst>
      <p:ext uri="{BB962C8B-B14F-4D97-AF65-F5344CB8AC3E}">
        <p14:creationId xmlns:p14="http://schemas.microsoft.com/office/powerpoint/2010/main" val="117414734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стин">
  <a:themeElements>
    <a:clrScheme name="Остин">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127</TotalTime>
  <Words>1857</Words>
  <Application>Microsoft Office PowerPoint</Application>
  <PresentationFormat>Экран (4:3)</PresentationFormat>
  <Paragraphs>195</Paragraphs>
  <Slides>45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45</vt:i4>
      </vt:variant>
    </vt:vector>
  </HeadingPairs>
  <TitlesOfParts>
    <vt:vector size="49" baseType="lpstr">
      <vt:lpstr>Century Gothic</vt:lpstr>
      <vt:lpstr>Times New Roman</vt:lpstr>
      <vt:lpstr>Wingdings 2</vt:lpstr>
      <vt:lpstr>Остин</vt:lpstr>
      <vt:lpstr>Гранули. Капсули. Драже. Мікрокапсули</vt:lpstr>
      <vt:lpstr>ГРАНУЛИ</vt:lpstr>
      <vt:lpstr>Склад гранул</vt:lpstr>
      <vt:lpstr>Вимоги до гранул</vt:lpstr>
      <vt:lpstr>Метод сухого гранулювання</vt:lpstr>
      <vt:lpstr>Презентация PowerPoint</vt:lpstr>
      <vt:lpstr>Метод вологого гранулювання</vt:lpstr>
      <vt:lpstr>Презентация PowerPoint</vt:lpstr>
      <vt:lpstr>Стадія вологого гранулювання</vt:lpstr>
      <vt:lpstr>Змішування порошків</vt:lpstr>
      <vt:lpstr>Гранулювання вологої маси</vt:lpstr>
      <vt:lpstr>Висушування вологих гранул</vt:lpstr>
      <vt:lpstr>Презентация PowerPoint</vt:lpstr>
      <vt:lpstr>Обробка гранул</vt:lpstr>
      <vt:lpstr>Грануляція в дражувальному котлі</vt:lpstr>
      <vt:lpstr>Гранулювання в умовах псевдорозрідження</vt:lpstr>
      <vt:lpstr>Драже (Dragee)</vt:lpstr>
      <vt:lpstr>Промислове виробництво драже</vt:lpstr>
      <vt:lpstr>Промислове виробництво драже</vt:lpstr>
      <vt:lpstr>Презентация PowerPoint</vt:lpstr>
      <vt:lpstr>Презентация PowerPoint</vt:lpstr>
      <vt:lpstr>Капсули</vt:lpstr>
      <vt:lpstr>СУЧАСНА КЛАСИФІКАЦІЯ І ЗАГАЛЬНА ХАРАКТЕРИСТИКА</vt:lpstr>
      <vt:lpstr>Презентация PowerPoint</vt:lpstr>
      <vt:lpstr>ВИРОБНИЦТВО ЖЕЛАТИНОВИХ КАПСУЛ</vt:lpstr>
      <vt:lpstr>М'ЯКІ ЖЕЛАТИНОВІ КАПСУЛИ   </vt:lpstr>
      <vt:lpstr>Крапельний метод</vt:lpstr>
      <vt:lpstr>Метод пресування</vt:lpstr>
      <vt:lpstr>Тверді желатинові капсули</vt:lpstr>
      <vt:lpstr> НАПОВНЕННЯ КАПСУЛ</vt:lpstr>
      <vt:lpstr>МЕТОДИ ІНКАПСУЛУВАННЯ</vt:lpstr>
      <vt:lpstr>Дисковий метод дозування</vt:lpstr>
      <vt:lpstr>Поршневі методи дозування. </vt:lpstr>
      <vt:lpstr>Метод дозувальних циліндрів</vt:lpstr>
      <vt:lpstr>КОНТРОЛЬ ЯКОСТІ</vt:lpstr>
      <vt:lpstr>Мікрокапсули</vt:lpstr>
      <vt:lpstr>Будова мікрокапсул</vt:lpstr>
      <vt:lpstr>Характеристика оболонок мікрокапсул</vt:lpstr>
      <vt:lpstr>МЕТОДИ МІКРОКАПСУЛЮВАННЯ</vt:lpstr>
      <vt:lpstr>ХАРАКТЕРИСТИКА ФІЗИЧНИХ МЕТОДІВ</vt:lpstr>
      <vt:lpstr>ХАРАКТЕРИСТИКА ФІЗИЧНИХ МЕТОДІВ</vt:lpstr>
      <vt:lpstr>ФІЗИКО-ХІМІЧНІ МЕТОДИ</vt:lpstr>
      <vt:lpstr>ФІЗИКО-ХІМІЧНІ МЕТОДИ</vt:lpstr>
      <vt:lpstr>ХІМІЧНІ МЕТОДИ   </vt:lpstr>
      <vt:lpstr>Стандартизація мікрокапсул</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Гранули. Спансули. Драже. Медичні капсули</dc:title>
  <dc:creator>User</dc:creator>
  <cp:lastModifiedBy>Alyona Zamkovaya</cp:lastModifiedBy>
  <cp:revision>15</cp:revision>
  <dcterms:created xsi:type="dcterms:W3CDTF">2018-12-04T18:16:38Z</dcterms:created>
  <dcterms:modified xsi:type="dcterms:W3CDTF">2024-01-26T00:26:17Z</dcterms:modified>
</cp:coreProperties>
</file>