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2" r:id="rId6"/>
    <p:sldId id="263" r:id="rId7"/>
    <p:sldId id="273" r:id="rId8"/>
    <p:sldId id="260" r:id="rId9"/>
    <p:sldId id="261" r:id="rId10"/>
    <p:sldId id="264" r:id="rId11"/>
    <p:sldId id="265" r:id="rId12"/>
    <p:sldId id="266" r:id="rId13"/>
    <p:sldId id="268" r:id="rId14"/>
    <p:sldId id="269" r:id="rId15"/>
    <p:sldId id="274" r:id="rId16"/>
    <p:sldId id="271" r:id="rId17"/>
    <p:sldId id="270" r:id="rId18"/>
    <p:sldId id="292" r:id="rId19"/>
    <p:sldId id="293" r:id="rId20"/>
    <p:sldId id="294" r:id="rId21"/>
    <p:sldId id="295" r:id="rId22"/>
    <p:sldId id="296" r:id="rId23"/>
    <p:sldId id="297" r:id="rId24"/>
    <p:sldId id="298" r:id="rId25"/>
    <p:sldId id="272" r:id="rId26"/>
    <p:sldId id="275" r:id="rId27"/>
    <p:sldId id="276" r:id="rId28"/>
    <p:sldId id="277" r:id="rId29"/>
    <p:sldId id="278" r:id="rId30"/>
    <p:sldId id="279" r:id="rId31"/>
    <p:sldId id="280" r:id="rId32"/>
    <p:sldId id="281" r:id="rId33"/>
    <p:sldId id="282" r:id="rId34"/>
    <p:sldId id="290" r:id="rId35"/>
    <p:sldId id="283" r:id="rId36"/>
    <p:sldId id="287" r:id="rId37"/>
    <p:sldId id="288" r:id="rId38"/>
    <p:sldId id="289" r:id="rId39"/>
    <p:sldId id="284" r:id="rId40"/>
    <p:sldId id="285" r:id="rId41"/>
    <p:sldId id="291" r:id="rId42"/>
    <p:sldId id="286" r:id="rId43"/>
    <p:sldId id="299" r:id="rId44"/>
    <p:sldId id="300" r:id="rId45"/>
    <p:sldId id="301" r:id="rId46"/>
    <p:sldId id="302" r:id="rId47"/>
    <p:sldId id="303" r:id="rId4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0"/>
  </p:normalViewPr>
  <p:slideViewPr>
    <p:cSldViewPr>
      <p:cViewPr varScale="1">
        <p:scale>
          <a:sx n="74" d="100"/>
          <a:sy n="74" d="100"/>
        </p:scale>
        <p:origin x="91"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26.01.2024</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26.01.2024</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26.01.2024</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err="1" smtClean="0">
                <a:solidFill>
                  <a:schemeClr val="accent5">
                    <a:lumMod val="75000"/>
                  </a:schemeClr>
                </a:solidFill>
              </a:rPr>
              <a:t>Виробництво</a:t>
            </a:r>
            <a:r>
              <a:rPr lang="ru-RU" dirty="0" smtClean="0">
                <a:solidFill>
                  <a:schemeClr val="accent5">
                    <a:lumMod val="75000"/>
                  </a:schemeClr>
                </a:solidFill>
              </a:rPr>
              <a:t> </a:t>
            </a:r>
            <a:r>
              <a:rPr lang="ru-RU" dirty="0" err="1" smtClean="0">
                <a:solidFill>
                  <a:schemeClr val="accent5">
                    <a:lumMod val="75000"/>
                  </a:schemeClr>
                </a:solidFill>
              </a:rPr>
              <a:t>мяких</a:t>
            </a:r>
            <a:r>
              <a:rPr lang="ru-RU" dirty="0" smtClean="0">
                <a:solidFill>
                  <a:schemeClr val="accent5">
                    <a:lumMod val="75000"/>
                  </a:schemeClr>
                </a:solidFill>
              </a:rPr>
              <a:t> </a:t>
            </a:r>
            <a:r>
              <a:rPr lang="ru-RU" dirty="0" err="1" smtClean="0">
                <a:solidFill>
                  <a:schemeClr val="accent5">
                    <a:lumMod val="75000"/>
                  </a:schemeClr>
                </a:solidFill>
              </a:rPr>
              <a:t>лікарських</a:t>
            </a:r>
            <a:r>
              <a:rPr lang="ru-RU" dirty="0" smtClean="0">
                <a:solidFill>
                  <a:schemeClr val="accent5">
                    <a:lumMod val="75000"/>
                  </a:schemeClr>
                </a:solidFill>
              </a:rPr>
              <a:t> форм </a:t>
            </a:r>
            <a:r>
              <a:rPr lang="ru-RU" dirty="0" err="1" smtClean="0">
                <a:solidFill>
                  <a:schemeClr val="accent5">
                    <a:lumMod val="75000"/>
                  </a:schemeClr>
                </a:solidFill>
              </a:rPr>
              <a:t>згідно</a:t>
            </a:r>
            <a:r>
              <a:rPr lang="ru-RU" dirty="0" smtClean="0">
                <a:solidFill>
                  <a:schemeClr val="accent5">
                    <a:lumMod val="75000"/>
                  </a:schemeClr>
                </a:solidFill>
              </a:rPr>
              <a:t> </a:t>
            </a:r>
            <a:r>
              <a:rPr lang="ru-RU" dirty="0" err="1" smtClean="0">
                <a:solidFill>
                  <a:schemeClr val="accent5">
                    <a:lumMod val="75000"/>
                  </a:schemeClr>
                </a:solidFill>
              </a:rPr>
              <a:t>вимогам</a:t>
            </a:r>
            <a:r>
              <a:rPr lang="ru-RU" dirty="0" smtClean="0">
                <a:solidFill>
                  <a:schemeClr val="accent5">
                    <a:lumMod val="75000"/>
                  </a:schemeClr>
                </a:solidFill>
              </a:rPr>
              <a:t> </a:t>
            </a:r>
            <a:r>
              <a:rPr lang="en-US" dirty="0" smtClean="0">
                <a:solidFill>
                  <a:schemeClr val="accent5">
                    <a:lumMod val="75000"/>
                  </a:schemeClr>
                </a:solidFill>
              </a:rPr>
              <a:t>GMP</a:t>
            </a:r>
            <a:endParaRPr lang="ru-RU" dirty="0">
              <a:solidFill>
                <a:schemeClr val="accent5">
                  <a:lumMod val="75000"/>
                </a:schemeClr>
              </a:solidFill>
            </a:endParaRPr>
          </a:p>
        </p:txBody>
      </p:sp>
      <p:sp>
        <p:nvSpPr>
          <p:cNvPr id="5" name="Прямоугольник 4"/>
          <p:cNvSpPr/>
          <p:nvPr/>
        </p:nvSpPr>
        <p:spPr>
          <a:xfrm>
            <a:off x="6205593" y="4759823"/>
            <a:ext cx="2830903" cy="369332"/>
          </a:xfrm>
          <a:prstGeom prst="rect">
            <a:avLst/>
          </a:prstGeom>
        </p:spPr>
        <p:txBody>
          <a:bodyPr wrap="none">
            <a:spAutoFit/>
          </a:bodyPr>
          <a:lstStyle/>
          <a:p>
            <a:r>
              <a:rPr lang="ru-RU" dirty="0" smtClean="0">
                <a:solidFill>
                  <a:schemeClr val="accent5">
                    <a:lumMod val="60000"/>
                    <a:lumOff val="40000"/>
                  </a:schemeClr>
                </a:solidFill>
                <a:latin typeface="Times New Roman" pitchFamily="18" charset="0"/>
                <a:cs typeface="Times New Roman" pitchFamily="18" charset="0"/>
              </a:rPr>
              <a:t>Доцент к.б.н. </a:t>
            </a:r>
            <a:r>
              <a:rPr lang="ru-RU" dirty="0" err="1" smtClean="0">
                <a:solidFill>
                  <a:schemeClr val="accent5">
                    <a:lumMod val="60000"/>
                    <a:lumOff val="40000"/>
                  </a:schemeClr>
                </a:solidFill>
                <a:latin typeface="Times New Roman" pitchFamily="18" charset="0"/>
                <a:cs typeface="Times New Roman" pitchFamily="18" charset="0"/>
              </a:rPr>
              <a:t>Замкова</a:t>
            </a:r>
            <a:r>
              <a:rPr lang="ru-RU" dirty="0" smtClean="0">
                <a:solidFill>
                  <a:schemeClr val="accent5">
                    <a:lumMod val="60000"/>
                    <a:lumOff val="40000"/>
                  </a:schemeClr>
                </a:solidFill>
                <a:latin typeface="Times New Roman" pitchFamily="18" charset="0"/>
                <a:cs typeface="Times New Roman" pitchFamily="18" charset="0"/>
              </a:rPr>
              <a:t> А.В</a:t>
            </a:r>
            <a:r>
              <a:rPr lang="uk-UA" dirty="0" smtClean="0">
                <a:solidFill>
                  <a:schemeClr val="accent5">
                    <a:lumMod val="60000"/>
                    <a:lumOff val="40000"/>
                  </a:schemeClr>
                </a:solidFill>
                <a:latin typeface="Times New Roman" pitchFamily="18" charset="0"/>
                <a:cs typeface="Times New Roman" pitchFamily="18" charset="0"/>
              </a:rPr>
              <a:t>.</a:t>
            </a:r>
            <a:endParaRPr lang="ru-RU" dirty="0" smtClean="0">
              <a:solidFill>
                <a:schemeClr val="accent5">
                  <a:lumMod val="60000"/>
                  <a:lumOff val="40000"/>
                </a:schemeClr>
              </a:solidFill>
              <a:latin typeface="Times New Roman" pitchFamily="18" charset="0"/>
              <a:cs typeface="Times New Roman" pitchFamily="18" charset="0"/>
            </a:endParaRPr>
          </a:p>
        </p:txBody>
      </p:sp>
      <p:sp>
        <p:nvSpPr>
          <p:cNvPr id="6" name="Прямоугольник 5"/>
          <p:cNvSpPr/>
          <p:nvPr/>
        </p:nvSpPr>
        <p:spPr>
          <a:xfrm>
            <a:off x="3011831" y="6093296"/>
            <a:ext cx="1301125" cy="369332"/>
          </a:xfrm>
          <a:prstGeom prst="rect">
            <a:avLst/>
          </a:prstGeom>
        </p:spPr>
        <p:txBody>
          <a:bodyPr wrap="none">
            <a:spAutoFit/>
          </a:bodyPr>
          <a:lstStyle/>
          <a:p>
            <a:pPr algn="r"/>
            <a:r>
              <a:rPr lang="uk-UA" dirty="0" smtClean="0">
                <a:solidFill>
                  <a:schemeClr val="accent5">
                    <a:lumMod val="60000"/>
                    <a:lumOff val="40000"/>
                  </a:schemeClr>
                </a:solidFill>
                <a:latin typeface="Times New Roman" pitchFamily="18" charset="0"/>
                <a:cs typeface="Times New Roman" pitchFamily="18" charset="0"/>
              </a:rPr>
              <a:t>Одеса 2023</a:t>
            </a:r>
            <a:endParaRPr lang="ru-RU" dirty="0">
              <a:solidFill>
                <a:schemeClr val="accent5">
                  <a:lumMod val="60000"/>
                  <a:lumOff val="40000"/>
                </a:schemeClr>
              </a:solidFill>
              <a:latin typeface="Times New Roman" pitchFamily="18" charset="0"/>
              <a:cs typeface="Times New Roman" pitchFamily="18" charset="0"/>
            </a:endParaRPr>
          </a:p>
        </p:txBody>
      </p:sp>
      <p:sp>
        <p:nvSpPr>
          <p:cNvPr id="7" name="Прямоугольник 6"/>
          <p:cNvSpPr/>
          <p:nvPr/>
        </p:nvSpPr>
        <p:spPr>
          <a:xfrm>
            <a:off x="1264956" y="188640"/>
            <a:ext cx="6096000" cy="923330"/>
          </a:xfrm>
          <a:prstGeom prst="rect">
            <a:avLst/>
          </a:prstGeom>
        </p:spPr>
        <p:txBody>
          <a:bodyPr>
            <a:spAutoFit/>
          </a:bodyPr>
          <a:lstStyle/>
          <a:p>
            <a:pPr algn="ctr"/>
            <a:r>
              <a:rPr lang="uk-UA" dirty="0">
                <a:solidFill>
                  <a:schemeClr val="accent5">
                    <a:lumMod val="60000"/>
                    <a:lumOff val="40000"/>
                  </a:schemeClr>
                </a:solidFill>
                <a:latin typeface="Times New Roman" panose="02020603050405020304" pitchFamily="18" charset="0"/>
                <a:cs typeface="Times New Roman" panose="02020603050405020304" pitchFamily="18" charset="0"/>
              </a:rPr>
              <a:t>Одеський </a:t>
            </a:r>
            <a:r>
              <a:rPr lang="uk-UA" dirty="0" smtClean="0">
                <a:solidFill>
                  <a:schemeClr val="accent5">
                    <a:lumMod val="60000"/>
                    <a:lumOff val="40000"/>
                  </a:schemeClr>
                </a:solidFill>
                <a:latin typeface="Times New Roman" panose="02020603050405020304" pitchFamily="18" charset="0"/>
                <a:cs typeface="Times New Roman" panose="02020603050405020304" pitchFamily="18" charset="0"/>
              </a:rPr>
              <a:t>національний медичний університет</a:t>
            </a:r>
            <a:r>
              <a:rPr lang="uk-UA" dirty="0">
                <a:solidFill>
                  <a:schemeClr val="accent5">
                    <a:lumMod val="60000"/>
                    <a:lumOff val="40000"/>
                  </a:schemeClr>
                </a:solidFill>
                <a:latin typeface="Times New Roman" panose="02020603050405020304" pitchFamily="18" charset="0"/>
                <a:cs typeface="Times New Roman" panose="02020603050405020304" pitchFamily="18" charset="0"/>
              </a:rPr>
              <a:t/>
            </a:r>
            <a:br>
              <a:rPr lang="uk-UA" dirty="0">
                <a:solidFill>
                  <a:schemeClr val="accent5">
                    <a:lumMod val="60000"/>
                    <a:lumOff val="40000"/>
                  </a:schemeClr>
                </a:solidFill>
                <a:latin typeface="Times New Roman" panose="02020603050405020304" pitchFamily="18" charset="0"/>
                <a:cs typeface="Times New Roman" panose="02020603050405020304" pitchFamily="18" charset="0"/>
              </a:rPr>
            </a:br>
            <a:r>
              <a:rPr lang="uk-UA" dirty="0">
                <a:solidFill>
                  <a:schemeClr val="accent5">
                    <a:lumMod val="60000"/>
                    <a:lumOff val="40000"/>
                  </a:schemeClr>
                </a:solidFill>
                <a:latin typeface="Times New Roman" panose="02020603050405020304" pitchFamily="18" charset="0"/>
                <a:cs typeface="Times New Roman" panose="02020603050405020304" pitchFamily="18" charset="0"/>
              </a:rPr>
              <a:t>Фармацевтичний факультет </a:t>
            </a:r>
            <a:br>
              <a:rPr lang="uk-UA" dirty="0">
                <a:solidFill>
                  <a:schemeClr val="accent5">
                    <a:lumMod val="60000"/>
                    <a:lumOff val="40000"/>
                  </a:schemeClr>
                </a:solidFill>
                <a:latin typeface="Times New Roman" panose="02020603050405020304" pitchFamily="18" charset="0"/>
                <a:cs typeface="Times New Roman" panose="02020603050405020304" pitchFamily="18" charset="0"/>
              </a:rPr>
            </a:br>
            <a:r>
              <a:rPr lang="uk-UA" i="1" dirty="0">
                <a:solidFill>
                  <a:schemeClr val="accent5">
                    <a:lumMod val="60000"/>
                    <a:lumOff val="40000"/>
                  </a:schemeClr>
                </a:solidFill>
                <a:latin typeface="Times New Roman" panose="02020603050405020304" pitchFamily="18" charset="0"/>
                <a:cs typeface="Times New Roman" panose="02020603050405020304" pitchFamily="18" charset="0"/>
              </a:rPr>
              <a:t>Кафедра </a:t>
            </a:r>
            <a:r>
              <a:rPr lang="uk-UA" i="1" dirty="0" smtClean="0">
                <a:solidFill>
                  <a:schemeClr val="accent5">
                    <a:lumMod val="60000"/>
                    <a:lumOff val="40000"/>
                  </a:schemeClr>
                </a:solidFill>
                <a:latin typeface="Times New Roman" panose="02020603050405020304" pitchFamily="18" charset="0"/>
                <a:cs typeface="Times New Roman" panose="02020603050405020304" pitchFamily="18" charset="0"/>
              </a:rPr>
              <a:t>фармацевтичної хімії та технологія </a:t>
            </a:r>
            <a:r>
              <a:rPr lang="uk-UA" i="1" dirty="0">
                <a:solidFill>
                  <a:schemeClr val="accent5">
                    <a:lumMod val="60000"/>
                    <a:lumOff val="40000"/>
                  </a:schemeClr>
                </a:solidFill>
                <a:latin typeface="Times New Roman" panose="02020603050405020304" pitchFamily="18" charset="0"/>
                <a:cs typeface="Times New Roman" panose="02020603050405020304" pitchFamily="18" charset="0"/>
              </a:rPr>
              <a:t>ліків </a:t>
            </a:r>
            <a:endParaRPr lang="uk-UA" dirty="0">
              <a:solidFill>
                <a:schemeClr val="accent5">
                  <a:lumMod val="60000"/>
                  <a:lumOff val="4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buNone/>
            </a:pPr>
            <a:r>
              <a:rPr lang="uk-UA" b="1" dirty="0" smtClean="0"/>
              <a:t>      </a:t>
            </a:r>
            <a:r>
              <a:rPr lang="uk-UA" b="1" dirty="0" smtClean="0">
                <a:solidFill>
                  <a:schemeClr val="accent5">
                    <a:lumMod val="75000"/>
                  </a:schemeClr>
                </a:solidFill>
              </a:rPr>
              <a:t>Мазі</a:t>
            </a:r>
            <a:r>
              <a:rPr lang="uk-UA" b="1" dirty="0" smtClean="0"/>
              <a:t> — </a:t>
            </a:r>
            <a:r>
              <a:rPr lang="uk-UA" dirty="0" smtClean="0"/>
              <a:t>м'яка лікарська форма, призначена для нанесення на шкіру, рани чи слизові оболонки і складаються з основи та лікарських речовин, рівномірно в ній розподілених. У мазі можуть бути введені консерванти, поверхнево-активні й інші допоміжні речовини, дозволені до медичного застосування.</a:t>
            </a:r>
          </a:p>
          <a:p>
            <a:endParaRPr lang="ru-RU" dirty="0"/>
          </a:p>
        </p:txBody>
      </p:sp>
      <p:sp>
        <p:nvSpPr>
          <p:cNvPr id="2" name="Заголовок 1"/>
          <p:cNvSpPr>
            <a:spLocks noGrp="1"/>
          </p:cNvSpPr>
          <p:nvPr>
            <p:ph type="title"/>
          </p:nvPr>
        </p:nvSpPr>
        <p:spPr/>
        <p:txBody>
          <a:bodyPr/>
          <a:lstStyle/>
          <a:p>
            <a:r>
              <a:rPr lang="ru-RU" dirty="0" err="1" smtClean="0">
                <a:solidFill>
                  <a:schemeClr val="accent5">
                    <a:lumMod val="75000"/>
                  </a:schemeClr>
                </a:solidFill>
              </a:rPr>
              <a:t>Мазі</a:t>
            </a:r>
            <a:endParaRPr lang="ru-RU" dirty="0">
              <a:solidFill>
                <a:schemeClr val="accent5">
                  <a:lumMod val="75000"/>
                </a:schemeClr>
              </a:solidFill>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8399" y="4005064"/>
            <a:ext cx="3427543" cy="254780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77500" lnSpcReduction="20000"/>
          </a:bodyPr>
          <a:lstStyle/>
          <a:p>
            <a:pPr algn="ctr">
              <a:buNone/>
            </a:pPr>
            <a:endParaRPr lang="uk-UA" b="1" dirty="0" smtClean="0"/>
          </a:p>
          <a:p>
            <a:r>
              <a:rPr lang="uk-UA" dirty="0" smtClean="0"/>
              <a:t>Мазі повинні володіти визначеними консистентними властивостями, що характеризуються реологічними показниками: пластичністю, в'язкістю, періодом релаксації, від яких значною мірою залежить ступінь </a:t>
            </a:r>
            <a:r>
              <a:rPr lang="uk-UA" dirty="0" err="1" smtClean="0"/>
              <a:t>фармакодинаміки</a:t>
            </a:r>
            <a:r>
              <a:rPr lang="uk-UA" dirty="0" smtClean="0"/>
              <a:t> мазей.</a:t>
            </a:r>
          </a:p>
          <a:p>
            <a:r>
              <a:rPr lang="uk-UA" dirty="0" smtClean="0"/>
              <a:t>М'яка консистенція мазей забезпечує зручність застосування їх при намазуванні на шкіру, слизові оболонки, а також вивільнення з них лікарських речовин. Реологічні показники служать критерієм оцінки якості мазей як при виробництві, так і в процесі їх зберігання.</a:t>
            </a:r>
          </a:p>
          <a:p>
            <a:r>
              <a:rPr lang="uk-UA" dirty="0" smtClean="0"/>
              <a:t>Мазі повинні мати оптимальну дисперсність лікарських речовин та їх рівномірний розподіл, що гарантує максимальний терапевтичний ефект і незмінність сполуки при зберіганні. Одночасно вони повинні бути стабільні, без сторонніх домішок і з точною концентрацією лікарських речовин.</a:t>
            </a:r>
          </a:p>
          <a:p>
            <a:endParaRPr lang="ru-RU" dirty="0"/>
          </a:p>
        </p:txBody>
      </p:sp>
      <p:sp>
        <p:nvSpPr>
          <p:cNvPr id="2" name="Заголовок 1"/>
          <p:cNvSpPr>
            <a:spLocks noGrp="1"/>
          </p:cNvSpPr>
          <p:nvPr>
            <p:ph type="title"/>
          </p:nvPr>
        </p:nvSpPr>
        <p:spPr/>
        <p:txBody>
          <a:bodyPr/>
          <a:lstStyle/>
          <a:p>
            <a:r>
              <a:rPr lang="ru-RU" dirty="0" err="1" smtClean="0">
                <a:solidFill>
                  <a:schemeClr val="accent5">
                    <a:lumMod val="75000"/>
                  </a:schemeClr>
                </a:solidFill>
              </a:rPr>
              <a:t>Вимоги</a:t>
            </a:r>
            <a:r>
              <a:rPr lang="ru-RU" dirty="0" smtClean="0">
                <a:solidFill>
                  <a:schemeClr val="accent5">
                    <a:lumMod val="75000"/>
                  </a:schemeClr>
                </a:solidFill>
              </a:rPr>
              <a:t> до мазей</a:t>
            </a:r>
            <a:endParaRPr lang="ru-RU"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70000" lnSpcReduction="20000"/>
          </a:bodyPr>
          <a:lstStyle/>
          <a:p>
            <a:pPr algn="ctr">
              <a:buNone/>
            </a:pPr>
            <a:r>
              <a:rPr lang="uk-UA" dirty="0" smtClean="0"/>
              <a:t>Мазева основа є носієм лікарських речовин і забезпечує об'єм і потрібні фізико-технологічні властивості мазі.</a:t>
            </a:r>
          </a:p>
          <a:p>
            <a:pPr>
              <a:buNone/>
            </a:pPr>
            <a:r>
              <a:rPr lang="uk-UA" dirty="0" smtClean="0"/>
              <a:t>       Вибір основи залежить від фізико-хімічних властивостей введених, до них лікарських речовин і характеру дії мазі. Основа, яка б забезпечувала максимальний терапевтичний ефект мазі, повинна відповідати таким вимогам:</a:t>
            </a:r>
          </a:p>
          <a:p>
            <a:r>
              <a:rPr lang="uk-UA" dirty="0" smtClean="0"/>
              <a:t> мати необхідні структурно-механічні властивості;</a:t>
            </a:r>
          </a:p>
          <a:p>
            <a:r>
              <a:rPr lang="uk-UA" dirty="0" smtClean="0"/>
              <a:t> мати необхідну абсорбційну здатність;</a:t>
            </a:r>
          </a:p>
          <a:p>
            <a:r>
              <a:rPr lang="uk-UA" dirty="0" smtClean="0"/>
              <a:t> не змінюватися під дією чинників зовнішнього середовища і не вступати в реакцію із введеними до неї лікарськими речовинами;</a:t>
            </a:r>
          </a:p>
          <a:p>
            <a:r>
              <a:rPr lang="uk-UA" dirty="0" smtClean="0"/>
              <a:t> мати хімічну стійкість;</a:t>
            </a:r>
          </a:p>
          <a:p>
            <a:r>
              <a:rPr lang="uk-UA" dirty="0" smtClean="0"/>
              <a:t>  бути </a:t>
            </a:r>
            <a:r>
              <a:rPr lang="uk-UA" dirty="0" err="1" smtClean="0"/>
              <a:t>фармакологічно</a:t>
            </a:r>
            <a:r>
              <a:rPr lang="uk-UA" dirty="0" smtClean="0"/>
              <a:t> індиферентною, не повинна чинити подразливої та </a:t>
            </a:r>
            <a:r>
              <a:rPr lang="uk-UA" dirty="0" err="1" smtClean="0"/>
              <a:t>сенсибілізувальної</a:t>
            </a:r>
            <a:r>
              <a:rPr lang="uk-UA" dirty="0" smtClean="0"/>
              <a:t> дії, сприяти зберіганню початкового значення </a:t>
            </a:r>
            <a:r>
              <a:rPr lang="uk-UA" dirty="0" err="1" smtClean="0"/>
              <a:t>рН</a:t>
            </a:r>
            <a:r>
              <a:rPr lang="uk-UA" dirty="0" smtClean="0"/>
              <a:t> шкіри або слизової оболонки;</a:t>
            </a:r>
          </a:p>
          <a:p>
            <a:r>
              <a:rPr lang="uk-UA" dirty="0" smtClean="0"/>
              <a:t> не піддаватися мікробній контамінації; -</a:t>
            </a:r>
          </a:p>
          <a:p>
            <a:r>
              <a:rPr lang="uk-UA" dirty="0" smtClean="0"/>
              <a:t> властивості основи повинні відповідати призначенню мазі.</a:t>
            </a:r>
          </a:p>
          <a:p>
            <a:endParaRPr lang="ru-RU" dirty="0"/>
          </a:p>
        </p:txBody>
      </p:sp>
      <p:sp>
        <p:nvSpPr>
          <p:cNvPr id="2" name="Заголовок 1"/>
          <p:cNvSpPr>
            <a:spLocks noGrp="1"/>
          </p:cNvSpPr>
          <p:nvPr>
            <p:ph type="title"/>
          </p:nvPr>
        </p:nvSpPr>
        <p:spPr/>
        <p:txBody>
          <a:bodyPr/>
          <a:lstStyle/>
          <a:p>
            <a:r>
              <a:rPr lang="ru-RU" dirty="0" err="1" smtClean="0">
                <a:solidFill>
                  <a:schemeClr val="accent5">
                    <a:lumMod val="75000"/>
                  </a:schemeClr>
                </a:solidFill>
              </a:rPr>
              <a:t>Вимоги</a:t>
            </a:r>
            <a:r>
              <a:rPr lang="ru-RU" dirty="0" smtClean="0">
                <a:solidFill>
                  <a:schemeClr val="accent5">
                    <a:lumMod val="75000"/>
                  </a:schemeClr>
                </a:solidFill>
              </a:rPr>
              <a:t> до </a:t>
            </a:r>
            <a:r>
              <a:rPr lang="ru-RU" dirty="0" err="1" smtClean="0">
                <a:solidFill>
                  <a:schemeClr val="accent5">
                    <a:lumMod val="75000"/>
                  </a:schemeClr>
                </a:solidFill>
              </a:rPr>
              <a:t>мазевих</a:t>
            </a:r>
            <a:r>
              <a:rPr lang="ru-RU" dirty="0" smtClean="0">
                <a:solidFill>
                  <a:schemeClr val="accent5">
                    <a:lumMod val="75000"/>
                  </a:schemeClr>
                </a:solidFill>
              </a:rPr>
              <a:t> основ</a:t>
            </a:r>
            <a:endParaRPr lang="ru-RU"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692696"/>
            <a:ext cx="8229600" cy="4572000"/>
          </a:xfrm>
        </p:spPr>
        <p:txBody>
          <a:bodyPr>
            <a:normAutofit fontScale="77500" lnSpcReduction="20000"/>
          </a:bodyPr>
          <a:lstStyle/>
          <a:p>
            <a:pPr algn="ctr">
              <a:buNone/>
            </a:pPr>
            <a:r>
              <a:rPr lang="ru-RU" sz="1800" b="1" dirty="0" smtClean="0">
                <a:solidFill>
                  <a:schemeClr val="accent5">
                    <a:lumMod val="75000"/>
                  </a:schemeClr>
                </a:solidFill>
              </a:rPr>
              <a:t>КЛАСИФІКАЦІЯ МАЗЕВИХ </a:t>
            </a:r>
            <a:r>
              <a:rPr lang="ru-RU" sz="1800" b="1" dirty="0" smtClean="0">
                <a:solidFill>
                  <a:schemeClr val="accent5">
                    <a:lumMod val="75000"/>
                  </a:schemeClr>
                </a:solidFill>
              </a:rPr>
              <a:t>ОСНОВ</a:t>
            </a:r>
          </a:p>
          <a:p>
            <a:pPr algn="ctr">
              <a:buNone/>
            </a:pPr>
            <a:endParaRPr lang="ru-RU" sz="1600" b="1" dirty="0">
              <a:solidFill>
                <a:schemeClr val="accent5">
                  <a:lumMod val="75000"/>
                </a:schemeClr>
              </a:solidFill>
            </a:endParaRPr>
          </a:p>
          <a:p>
            <a:pPr algn="ctr">
              <a:buNone/>
            </a:pPr>
            <a:endParaRPr lang="ru-RU" sz="1600" b="1" dirty="0" smtClean="0">
              <a:solidFill>
                <a:schemeClr val="accent5">
                  <a:lumMod val="75000"/>
                </a:schemeClr>
              </a:solidFill>
            </a:endParaRPr>
          </a:p>
          <a:p>
            <a:pPr>
              <a:buNone/>
            </a:pPr>
            <a:r>
              <a:rPr lang="uk-UA" sz="1600" dirty="0" smtClean="0"/>
              <a:t>        Найбільш прогресивною класифікацією мазевих основ є система, яка враховує здатність основи поглинати рідину, що узгоджується з технологічними принципами виготовлення мазей.</a:t>
            </a:r>
          </a:p>
          <a:p>
            <a:pPr>
              <a:buNone/>
            </a:pPr>
            <a:r>
              <a:rPr lang="uk-UA" sz="1600" dirty="0" smtClean="0"/>
              <a:t>      За цією класифікацією мазеві основи поділяють на чотири групи</a:t>
            </a:r>
            <a:r>
              <a:rPr lang="uk-UA" sz="1600" dirty="0" smtClean="0"/>
              <a:t>:</a:t>
            </a:r>
          </a:p>
          <a:p>
            <a:pPr>
              <a:buNone/>
            </a:pPr>
            <a:endParaRPr lang="uk-UA" sz="1600" dirty="0" smtClean="0"/>
          </a:p>
          <a:p>
            <a:r>
              <a:rPr lang="uk-UA" sz="1600" dirty="0" smtClean="0">
                <a:solidFill>
                  <a:schemeClr val="accent5">
                    <a:lumMod val="75000"/>
                  </a:schemeClr>
                </a:solidFill>
              </a:rPr>
              <a:t>Гідрофобні</a:t>
            </a:r>
            <a:r>
              <a:rPr lang="uk-UA" sz="1600" dirty="0" smtClean="0"/>
              <a:t> </a:t>
            </a:r>
            <a:r>
              <a:rPr lang="uk-UA" sz="1600" dirty="0" smtClean="0"/>
              <a:t>(до них </a:t>
            </a:r>
            <a:r>
              <a:rPr lang="ru-RU" sz="1600" dirty="0" smtClean="0"/>
              <a:t>належать </a:t>
            </a:r>
            <a:r>
              <a:rPr lang="ru-RU" sz="1600" dirty="0" err="1" smtClean="0"/>
              <a:t>індивідуальні</a:t>
            </a:r>
            <a:r>
              <a:rPr lang="ru-RU" sz="1600" dirty="0" smtClean="0"/>
              <a:t> </a:t>
            </a:r>
            <a:r>
              <a:rPr lang="ru-RU" sz="1600" dirty="0" err="1" smtClean="0"/>
              <a:t>речовини</a:t>
            </a:r>
            <a:r>
              <a:rPr lang="ru-RU" sz="1600" dirty="0" smtClean="0"/>
              <a:t> і </a:t>
            </a:r>
            <a:r>
              <a:rPr lang="ru-RU" sz="1600" dirty="0" err="1" smtClean="0"/>
              <a:t>їхні</a:t>
            </a:r>
            <a:r>
              <a:rPr lang="ru-RU" sz="1600" dirty="0" smtClean="0"/>
              <a:t> </a:t>
            </a:r>
            <a:r>
              <a:rPr lang="ru-RU" sz="1600" dirty="0" err="1" smtClean="0"/>
              <a:t>суміші</a:t>
            </a:r>
            <a:r>
              <a:rPr lang="ru-RU" sz="1600" dirty="0" smtClean="0"/>
              <a:t> з </a:t>
            </a:r>
            <a:r>
              <a:rPr lang="ru-RU" sz="1600" dirty="0" err="1" smtClean="0"/>
              <a:t>яскраво</a:t>
            </a:r>
            <a:r>
              <a:rPr lang="ru-RU" sz="1600" dirty="0" smtClean="0"/>
              <a:t> </a:t>
            </a:r>
            <a:r>
              <a:rPr lang="ru-RU" sz="1600" dirty="0" err="1" smtClean="0"/>
              <a:t>виявленими</a:t>
            </a:r>
            <a:r>
              <a:rPr lang="ru-RU" sz="1600" dirty="0" smtClean="0"/>
              <a:t> </a:t>
            </a:r>
            <a:r>
              <a:rPr lang="ru-RU" sz="1600" dirty="0" err="1" smtClean="0"/>
              <a:t>гідрофобними</a:t>
            </a:r>
            <a:r>
              <a:rPr lang="ru-RU" sz="1600" dirty="0" smtClean="0"/>
              <a:t> </a:t>
            </a:r>
            <a:r>
              <a:rPr lang="ru-RU" sz="1600" dirty="0" err="1" smtClean="0"/>
              <a:t>властивостями</a:t>
            </a:r>
            <a:r>
              <a:rPr lang="ru-RU" sz="1600" dirty="0" smtClean="0"/>
              <a:t> (</a:t>
            </a:r>
            <a:r>
              <a:rPr lang="ru-RU" sz="1600" dirty="0" err="1" smtClean="0"/>
              <a:t>вазелін</a:t>
            </a:r>
            <a:r>
              <a:rPr lang="ru-RU" sz="1600" dirty="0" smtClean="0"/>
              <a:t>, </a:t>
            </a:r>
            <a:r>
              <a:rPr lang="ru-RU" sz="1600" dirty="0" err="1" smtClean="0"/>
              <a:t>петролатум</a:t>
            </a:r>
            <a:r>
              <a:rPr lang="ru-RU" sz="1600" dirty="0" smtClean="0"/>
              <a:t>, </a:t>
            </a:r>
            <a:r>
              <a:rPr lang="ru-RU" sz="1600" dirty="0" err="1" smtClean="0"/>
              <a:t>тваринні</a:t>
            </a:r>
            <a:r>
              <a:rPr lang="ru-RU" sz="1600" dirty="0" smtClean="0"/>
              <a:t> </a:t>
            </a:r>
            <a:r>
              <a:rPr lang="ru-RU" sz="1600" dirty="0" err="1" smtClean="0"/>
              <a:t>жири</a:t>
            </a:r>
            <a:r>
              <a:rPr lang="ru-RU" sz="1600" dirty="0" smtClean="0"/>
              <a:t>, </a:t>
            </a:r>
            <a:r>
              <a:rPr lang="ru-RU" sz="1600" dirty="0" err="1" smtClean="0"/>
              <a:t>рослинні</a:t>
            </a:r>
            <a:r>
              <a:rPr lang="ru-RU" sz="1600" dirty="0" smtClean="0"/>
              <a:t> і </a:t>
            </a:r>
            <a:r>
              <a:rPr lang="ru-RU" sz="1600" dirty="0" err="1" smtClean="0"/>
              <a:t>мінеральні</a:t>
            </a:r>
            <a:r>
              <a:rPr lang="ru-RU" sz="1600" dirty="0" smtClean="0"/>
              <a:t> </a:t>
            </a:r>
            <a:r>
              <a:rPr lang="ru-RU" sz="1600" dirty="0" err="1" smtClean="0"/>
              <a:t>олії</a:t>
            </a:r>
            <a:r>
              <a:rPr lang="ru-RU" sz="1600" dirty="0" smtClean="0"/>
              <a:t>));</a:t>
            </a:r>
            <a:r>
              <a:rPr lang="uk-UA" sz="1600" dirty="0" smtClean="0"/>
              <a:t> </a:t>
            </a:r>
            <a:endParaRPr lang="uk-UA" sz="1600" dirty="0" smtClean="0"/>
          </a:p>
          <a:p>
            <a:endParaRPr lang="uk-UA" sz="1600" dirty="0" smtClean="0"/>
          </a:p>
          <a:p>
            <a:r>
              <a:rPr lang="uk-UA" sz="1600" dirty="0" smtClean="0">
                <a:solidFill>
                  <a:schemeClr val="accent5">
                    <a:lumMod val="75000"/>
                  </a:schemeClr>
                </a:solidFill>
              </a:rPr>
              <a:t>Абсорбційні</a:t>
            </a:r>
            <a:r>
              <a:rPr lang="uk-UA" sz="1600" dirty="0" smtClean="0"/>
              <a:t> (</a:t>
            </a:r>
            <a:r>
              <a:rPr lang="ru-RU" sz="1600" dirty="0" err="1" smtClean="0"/>
              <a:t>належить</a:t>
            </a:r>
            <a:r>
              <a:rPr lang="ru-RU" sz="1600" dirty="0" smtClean="0"/>
              <a:t> </a:t>
            </a:r>
            <a:r>
              <a:rPr lang="ru-RU" sz="1600" dirty="0" err="1" smtClean="0"/>
              <a:t>група</a:t>
            </a:r>
            <a:r>
              <a:rPr lang="ru-RU" sz="1600" dirty="0" smtClean="0"/>
              <a:t> основу </a:t>
            </a:r>
            <a:r>
              <a:rPr lang="ru-RU" sz="1600" dirty="0" err="1" smtClean="0"/>
              <a:t>здатних</a:t>
            </a:r>
            <a:r>
              <a:rPr lang="ru-RU" sz="1600" dirty="0" smtClean="0"/>
              <a:t> </a:t>
            </a:r>
            <a:r>
              <a:rPr lang="ru-RU" sz="1600" dirty="0" err="1" smtClean="0"/>
              <a:t>інкорпорувати</a:t>
            </a:r>
            <a:r>
              <a:rPr lang="ru-RU" sz="1600" dirty="0" smtClean="0"/>
              <a:t> до 50 % і </a:t>
            </a:r>
            <a:r>
              <a:rPr lang="ru-RU" sz="1600" dirty="0" err="1" smtClean="0"/>
              <a:t>більше</a:t>
            </a:r>
            <a:r>
              <a:rPr lang="ru-RU" sz="1600" dirty="0" smtClean="0"/>
              <a:t> води </a:t>
            </a:r>
            <a:r>
              <a:rPr lang="ru-RU" sz="1600" dirty="0" err="1" smtClean="0"/>
              <a:t>або</a:t>
            </a:r>
            <a:r>
              <a:rPr lang="ru-RU" sz="1600" dirty="0" smtClean="0"/>
              <a:t> </a:t>
            </a:r>
            <a:r>
              <a:rPr lang="ru-RU" sz="1600" dirty="0" err="1" smtClean="0"/>
              <a:t>водних</a:t>
            </a:r>
            <a:r>
              <a:rPr lang="ru-RU" sz="1600" dirty="0" smtClean="0"/>
              <a:t> </a:t>
            </a:r>
            <a:r>
              <a:rPr lang="ru-RU" sz="1600" dirty="0" err="1" smtClean="0"/>
              <a:t>розчинів</a:t>
            </a:r>
            <a:r>
              <a:rPr lang="ru-RU" sz="1600" dirty="0" smtClean="0"/>
              <a:t> </a:t>
            </a:r>
            <a:r>
              <a:rPr lang="ru-RU" sz="1600" dirty="0" err="1" smtClean="0"/>
              <a:t>лікарських</a:t>
            </a:r>
            <a:r>
              <a:rPr lang="ru-RU" sz="1600" dirty="0" smtClean="0"/>
              <a:t> </a:t>
            </a:r>
            <a:r>
              <a:rPr lang="ru-RU" sz="1600" dirty="0" err="1" smtClean="0"/>
              <a:t>речовин</a:t>
            </a:r>
            <a:r>
              <a:rPr lang="ru-RU" sz="1600" dirty="0" smtClean="0"/>
              <a:t> а </a:t>
            </a:r>
            <a:r>
              <a:rPr lang="ru-RU" sz="1600" dirty="0" err="1" smtClean="0"/>
              <a:t>утворенням</a:t>
            </a:r>
            <a:r>
              <a:rPr lang="ru-RU" sz="1600" dirty="0" smtClean="0"/>
              <a:t> </a:t>
            </a:r>
            <a:r>
              <a:rPr lang="ru-RU" sz="1600" dirty="0" err="1" smtClean="0"/>
              <a:t>емульсій</a:t>
            </a:r>
            <a:r>
              <a:rPr lang="ru-RU" sz="1600" dirty="0" smtClean="0"/>
              <a:t> типу в/м (</a:t>
            </a:r>
            <a:r>
              <a:rPr lang="ru-RU" sz="1600" dirty="0" err="1" smtClean="0"/>
              <a:t>ланолін</a:t>
            </a:r>
            <a:r>
              <a:rPr lang="ru-RU" sz="1600" dirty="0" smtClean="0"/>
              <a:t>, </a:t>
            </a:r>
            <a:r>
              <a:rPr lang="ru-RU" sz="1600" dirty="0" err="1" smtClean="0"/>
              <a:t>гідролін</a:t>
            </a:r>
            <a:r>
              <a:rPr lang="ru-RU" sz="1600" dirty="0" smtClean="0"/>
              <a:t>).</a:t>
            </a:r>
          </a:p>
          <a:p>
            <a:endParaRPr lang="uk-UA" sz="1600" dirty="0" smtClean="0"/>
          </a:p>
          <a:p>
            <a:r>
              <a:rPr lang="uk-UA" sz="1600" dirty="0" err="1" smtClean="0">
                <a:solidFill>
                  <a:schemeClr val="accent5">
                    <a:lumMod val="75000"/>
                  </a:schemeClr>
                </a:solidFill>
              </a:rPr>
              <a:t>Водозмивні</a:t>
            </a:r>
            <a:r>
              <a:rPr lang="uk-UA" sz="1600" dirty="0" smtClean="0"/>
              <a:t> (</a:t>
            </a:r>
            <a:r>
              <a:rPr lang="ru-RU" sz="1600" dirty="0" smtClean="0"/>
              <a:t>належать </a:t>
            </a:r>
            <a:r>
              <a:rPr lang="ru-RU" sz="1600" dirty="0" err="1" smtClean="0"/>
              <a:t>емульсійні</a:t>
            </a:r>
            <a:r>
              <a:rPr lang="ru-RU" sz="1600" dirty="0" smtClean="0"/>
              <a:t> </a:t>
            </a:r>
            <a:r>
              <a:rPr lang="ru-RU" sz="1600" dirty="0" err="1" smtClean="0"/>
              <a:t>основи</a:t>
            </a:r>
            <a:r>
              <a:rPr lang="ru-RU" sz="1600" dirty="0" smtClean="0"/>
              <a:t> типу м/в, </a:t>
            </a:r>
            <a:r>
              <a:rPr lang="ru-RU" sz="1600" dirty="0" err="1" smtClean="0"/>
              <a:t>виготовлені</a:t>
            </a:r>
            <a:r>
              <a:rPr lang="ru-RU" sz="1600" dirty="0" smtClean="0"/>
              <a:t> з </a:t>
            </a:r>
            <a:r>
              <a:rPr lang="ru-RU" sz="1600" dirty="0" err="1" smtClean="0"/>
              <a:t>використанням</a:t>
            </a:r>
            <a:r>
              <a:rPr lang="ru-RU" sz="1600" dirty="0" smtClean="0"/>
              <a:t> </a:t>
            </a:r>
            <a:r>
              <a:rPr lang="ru-RU" sz="1600" dirty="0" err="1" smtClean="0"/>
              <a:t>поверхнево-активних</a:t>
            </a:r>
            <a:r>
              <a:rPr lang="ru-RU" sz="1600" dirty="0" smtClean="0"/>
              <a:t> </a:t>
            </a:r>
            <a:r>
              <a:rPr lang="ru-RU" sz="1600" dirty="0" err="1" smtClean="0"/>
              <a:t>речовин</a:t>
            </a:r>
            <a:r>
              <a:rPr lang="ru-RU" sz="1600" dirty="0" smtClean="0"/>
              <a:t> (ПАР), </a:t>
            </a:r>
            <a:r>
              <a:rPr lang="ru-RU" sz="1600" dirty="0" err="1" smtClean="0"/>
              <a:t>високогідрофільних</a:t>
            </a:r>
            <a:r>
              <a:rPr lang="ru-RU" sz="1600" dirty="0" smtClean="0"/>
              <a:t> </a:t>
            </a:r>
            <a:r>
              <a:rPr lang="ru-RU" sz="1600" dirty="0" err="1" smtClean="0"/>
              <a:t>неорганічних</a:t>
            </a:r>
            <a:r>
              <a:rPr lang="ru-RU" sz="1600" dirty="0" smtClean="0"/>
              <a:t> (</a:t>
            </a:r>
            <a:r>
              <a:rPr lang="ru-RU" sz="1600" dirty="0" err="1" smtClean="0"/>
              <a:t>бентоніти</a:t>
            </a:r>
            <a:r>
              <a:rPr lang="ru-RU" sz="1600" dirty="0" smtClean="0"/>
              <a:t>), </a:t>
            </a:r>
            <a:r>
              <a:rPr lang="ru-RU" sz="1600" dirty="0" err="1" smtClean="0"/>
              <a:t>органічних</a:t>
            </a:r>
            <a:r>
              <a:rPr lang="ru-RU" sz="1600" dirty="0" smtClean="0"/>
              <a:t> (</a:t>
            </a:r>
            <a:r>
              <a:rPr lang="ru-RU" sz="1600" dirty="0" err="1" smtClean="0"/>
              <a:t>водорозчинні</a:t>
            </a:r>
            <a:r>
              <a:rPr lang="ru-RU" sz="1600" dirty="0" smtClean="0"/>
              <a:t> </a:t>
            </a:r>
            <a:r>
              <a:rPr lang="ru-RU" sz="1600" dirty="0" err="1" smtClean="0"/>
              <a:t>естери</a:t>
            </a:r>
            <a:r>
              <a:rPr lang="ru-RU" sz="1600" dirty="0" smtClean="0"/>
              <a:t> </a:t>
            </a:r>
            <a:r>
              <a:rPr lang="ru-RU" sz="1600" dirty="0" err="1" smtClean="0"/>
              <a:t>целюлози</a:t>
            </a:r>
            <a:r>
              <a:rPr lang="ru-RU" sz="1600" dirty="0" smtClean="0"/>
              <a:t>) </a:t>
            </a:r>
            <a:r>
              <a:rPr lang="ru-RU" sz="1600" dirty="0" err="1" smtClean="0"/>
              <a:t>речовин</a:t>
            </a:r>
            <a:r>
              <a:rPr lang="ru-RU" sz="1600" dirty="0" smtClean="0"/>
              <a:t> та </a:t>
            </a:r>
            <a:r>
              <a:rPr lang="ru-RU" sz="1600" dirty="0" err="1" smtClean="0"/>
              <a:t>їх</a:t>
            </a:r>
            <a:r>
              <a:rPr lang="ru-RU" sz="1600" dirty="0" smtClean="0"/>
              <a:t> </a:t>
            </a:r>
            <a:r>
              <a:rPr lang="ru-RU" sz="1600" dirty="0" err="1" smtClean="0"/>
              <a:t>сумішей</a:t>
            </a:r>
            <a:r>
              <a:rPr lang="ru-RU" sz="1600" dirty="0" smtClean="0"/>
              <a:t>)</a:t>
            </a:r>
          </a:p>
          <a:p>
            <a:endParaRPr lang="uk-UA" sz="1600" dirty="0" smtClean="0"/>
          </a:p>
          <a:p>
            <a:r>
              <a:rPr lang="uk-UA" sz="1600" dirty="0" smtClean="0">
                <a:solidFill>
                  <a:schemeClr val="accent5">
                    <a:lumMod val="75000"/>
                  </a:schemeClr>
                </a:solidFill>
              </a:rPr>
              <a:t>Водорозчинні</a:t>
            </a:r>
            <a:r>
              <a:rPr lang="uk-UA" sz="1600" dirty="0" smtClean="0"/>
              <a:t> (</a:t>
            </a:r>
            <a:r>
              <a:rPr lang="uk-UA" sz="1600" dirty="0" smtClean="0"/>
              <a:t>о</a:t>
            </a:r>
            <a:r>
              <a:rPr lang="ru-RU" sz="1600" dirty="0" err="1" smtClean="0"/>
              <a:t>б'єднують</a:t>
            </a:r>
            <a:r>
              <a:rPr lang="ru-RU" sz="1600" dirty="0" smtClean="0"/>
              <a:t> </a:t>
            </a:r>
            <a:r>
              <a:rPr lang="ru-RU" sz="1600" dirty="0" err="1" smtClean="0"/>
              <a:t>велику</a:t>
            </a:r>
            <a:r>
              <a:rPr lang="ru-RU" sz="1600" dirty="0" smtClean="0"/>
              <a:t> </a:t>
            </a:r>
            <a:r>
              <a:rPr lang="ru-RU" sz="1600" dirty="0" err="1" smtClean="0"/>
              <a:t>групу</a:t>
            </a:r>
            <a:r>
              <a:rPr lang="ru-RU" sz="1600" dirty="0" smtClean="0"/>
              <a:t> </a:t>
            </a:r>
            <a:r>
              <a:rPr lang="ru-RU" sz="1600" dirty="0" err="1" smtClean="0"/>
              <a:t>гідрофільних</a:t>
            </a:r>
            <a:r>
              <a:rPr lang="ru-RU" sz="1600" dirty="0" smtClean="0"/>
              <a:t> основ, </a:t>
            </a:r>
            <a:r>
              <a:rPr lang="ru-RU" sz="1600" dirty="0" err="1" smtClean="0"/>
              <a:t>утворених</a:t>
            </a:r>
            <a:r>
              <a:rPr lang="ru-RU" sz="1600" dirty="0" smtClean="0"/>
              <a:t> </a:t>
            </a:r>
            <a:r>
              <a:rPr lang="ru-RU" sz="1600" dirty="0" err="1" smtClean="0"/>
              <a:t>водорозчинними</a:t>
            </a:r>
            <a:r>
              <a:rPr lang="ru-RU" sz="1600" dirty="0" smtClean="0"/>
              <a:t> </a:t>
            </a:r>
            <a:r>
              <a:rPr lang="ru-RU" sz="1600" dirty="0" err="1" smtClean="0"/>
              <a:t>високомолекулярними</a:t>
            </a:r>
            <a:r>
              <a:rPr lang="ru-RU" sz="1600" dirty="0" smtClean="0"/>
              <a:t> </a:t>
            </a:r>
            <a:r>
              <a:rPr lang="ru-RU" sz="1600" dirty="0" err="1" smtClean="0"/>
              <a:t>сполуками</a:t>
            </a:r>
            <a:r>
              <a:rPr lang="ru-RU" sz="1600" dirty="0" smtClean="0"/>
              <a:t> синтетичного </a:t>
            </a:r>
            <a:r>
              <a:rPr lang="ru-RU" sz="1600" dirty="0" err="1" smtClean="0"/>
              <a:t>або</a:t>
            </a:r>
            <a:r>
              <a:rPr lang="ru-RU" sz="1600" dirty="0" smtClean="0"/>
              <a:t> природного </a:t>
            </a:r>
            <a:r>
              <a:rPr lang="ru-RU" sz="1600" dirty="0" err="1" smtClean="0"/>
              <a:t>походження</a:t>
            </a:r>
            <a:r>
              <a:rPr lang="ru-RU" sz="1600" dirty="0" smtClean="0"/>
              <a:t>. До них належать </a:t>
            </a:r>
            <a:r>
              <a:rPr lang="ru-RU" sz="1600" dirty="0" err="1" smtClean="0"/>
              <a:t>також</a:t>
            </a:r>
            <a:r>
              <a:rPr lang="ru-RU" sz="1600" dirty="0" smtClean="0"/>
              <a:t> </a:t>
            </a:r>
            <a:r>
              <a:rPr lang="ru-RU" sz="1600" dirty="0" err="1" smtClean="0"/>
              <a:t>численні</a:t>
            </a:r>
            <a:r>
              <a:rPr lang="ru-RU" sz="1600" dirty="0" smtClean="0"/>
              <a:t> </a:t>
            </a:r>
            <a:r>
              <a:rPr lang="ru-RU" sz="1600" dirty="0" err="1" smtClean="0"/>
              <a:t>гідрофільно-колоїдні</a:t>
            </a:r>
            <a:r>
              <a:rPr lang="ru-RU" sz="1600" dirty="0" smtClean="0"/>
              <a:t> </a:t>
            </a:r>
            <a:r>
              <a:rPr lang="ru-RU" sz="1600" dirty="0" err="1" smtClean="0"/>
              <a:t>основи</a:t>
            </a:r>
            <a:r>
              <a:rPr lang="ru-RU" sz="1600" dirty="0" smtClean="0"/>
              <a:t> — </a:t>
            </a:r>
            <a:r>
              <a:rPr lang="ru-RU" sz="1600" dirty="0" err="1" smtClean="0"/>
              <a:t>крохмальні</a:t>
            </a:r>
            <a:r>
              <a:rPr lang="ru-RU" sz="1600" dirty="0" smtClean="0"/>
              <a:t>, </a:t>
            </a:r>
            <a:r>
              <a:rPr lang="ru-RU" sz="1600" dirty="0" err="1" smtClean="0"/>
              <a:t>альгінові</a:t>
            </a:r>
            <a:r>
              <a:rPr lang="ru-RU" sz="1600" dirty="0" smtClean="0"/>
              <a:t>, </a:t>
            </a:r>
            <a:r>
              <a:rPr lang="ru-RU" sz="1600" dirty="0" err="1" smtClean="0"/>
              <a:t>пектинові</a:t>
            </a:r>
            <a:r>
              <a:rPr lang="ru-RU" sz="1600" dirty="0" smtClean="0"/>
              <a:t> </a:t>
            </a:r>
            <a:r>
              <a:rPr lang="ru-RU" sz="1600" dirty="0" err="1" smtClean="0"/>
              <a:t>гідрогелі</a:t>
            </a:r>
            <a:r>
              <a:rPr lang="ru-RU" sz="1600" dirty="0" smtClean="0"/>
              <a:t>.)</a:t>
            </a:r>
            <a:endParaRPr lang="uk-UA" sz="1600" dirty="0" smtClean="0"/>
          </a:p>
          <a:p>
            <a:pPr>
              <a:buNone/>
            </a:pPr>
            <a:endParaRPr lang="ru-RU" sz="1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lnSpcReduction="10000"/>
          </a:bodyPr>
          <a:lstStyle/>
          <a:p>
            <a:pPr>
              <a:buNone/>
            </a:pPr>
            <a:r>
              <a:rPr lang="uk-UA" dirty="0" smtClean="0"/>
              <a:t>    Технологічний процес виробництва мазей на хіміко-фармацевтичних підприємствах складається з таких основних стадій:</a:t>
            </a:r>
          </a:p>
          <a:p>
            <a:r>
              <a:rPr lang="uk-UA" dirty="0" smtClean="0"/>
              <a:t>санітарна обробка виробничих приміщень;</a:t>
            </a:r>
          </a:p>
          <a:p>
            <a:r>
              <a:rPr lang="uk-UA" dirty="0" smtClean="0"/>
              <a:t>підготовка сировини і матеріалів (лікарських речовин, основи, тари, упаковки та ін.);</a:t>
            </a:r>
          </a:p>
          <a:p>
            <a:r>
              <a:rPr lang="uk-UA" dirty="0" smtClean="0"/>
              <a:t>уведення лікарських речовин в основу;</a:t>
            </a:r>
          </a:p>
          <a:p>
            <a:r>
              <a:rPr lang="uk-UA" dirty="0" smtClean="0"/>
              <a:t>гомогенізація мазей</a:t>
            </a:r>
          </a:p>
          <a:p>
            <a:r>
              <a:rPr lang="uk-UA" dirty="0" smtClean="0"/>
              <a:t>стандартизація готового продукту;</a:t>
            </a:r>
          </a:p>
          <a:p>
            <a:r>
              <a:rPr lang="uk-UA" dirty="0" smtClean="0"/>
              <a:t>фасування, маркування та упаковування готової продукції.</a:t>
            </a:r>
            <a:endParaRPr lang="uk-U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img-zAKWh8.png"/>
          <p:cNvPicPr>
            <a:picLocks noGrp="1" noChangeAspect="1"/>
          </p:cNvPicPr>
          <p:nvPr>
            <p:ph idx="1"/>
          </p:nvPr>
        </p:nvPicPr>
        <p:blipFill>
          <a:blip r:embed="rId2" cstate="print"/>
          <a:stretch>
            <a:fillRect/>
          </a:stretch>
        </p:blipFill>
        <p:spPr>
          <a:xfrm>
            <a:off x="2051720" y="260648"/>
            <a:ext cx="5095176" cy="626469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a:buNone/>
            </a:pPr>
            <a:r>
              <a:rPr lang="ru-RU" dirty="0" smtClean="0"/>
              <a:t>    </a:t>
            </a:r>
            <a:r>
              <a:rPr lang="ru-RU" b="1" i="1" dirty="0" err="1" smtClean="0">
                <a:solidFill>
                  <a:schemeClr val="accent5">
                    <a:lumMod val="75000"/>
                  </a:schemeClr>
                </a:solidFill>
              </a:rPr>
              <a:t>Стадія</a:t>
            </a:r>
            <a:r>
              <a:rPr lang="ru-RU" b="1" i="1" dirty="0" smtClean="0">
                <a:solidFill>
                  <a:schemeClr val="accent5">
                    <a:lumMod val="75000"/>
                  </a:schemeClr>
                </a:solidFill>
              </a:rPr>
              <a:t> «</a:t>
            </a:r>
            <a:r>
              <a:rPr lang="ru-RU" b="1" i="1" dirty="0" err="1" smtClean="0">
                <a:solidFill>
                  <a:schemeClr val="accent5">
                    <a:lumMod val="75000"/>
                  </a:schemeClr>
                </a:solidFill>
              </a:rPr>
              <a:t>Санітарна</a:t>
            </a:r>
            <a:r>
              <a:rPr lang="ru-RU" b="1" i="1" dirty="0" smtClean="0">
                <a:solidFill>
                  <a:schemeClr val="accent5">
                    <a:lumMod val="75000"/>
                  </a:schemeClr>
                </a:solidFill>
              </a:rPr>
              <a:t> </a:t>
            </a:r>
            <a:r>
              <a:rPr lang="ru-RU" b="1" i="1" dirty="0" err="1" smtClean="0">
                <a:solidFill>
                  <a:schemeClr val="accent5">
                    <a:lumMod val="75000"/>
                  </a:schemeClr>
                </a:solidFill>
              </a:rPr>
              <a:t>обробка</a:t>
            </a:r>
            <a:r>
              <a:rPr lang="ru-RU" b="1" i="1" dirty="0" smtClean="0">
                <a:solidFill>
                  <a:schemeClr val="accent5">
                    <a:lumMod val="75000"/>
                  </a:schemeClr>
                </a:solidFill>
              </a:rPr>
              <a:t> </a:t>
            </a:r>
            <a:r>
              <a:rPr lang="ru-RU" b="1" i="1" dirty="0" err="1" smtClean="0">
                <a:solidFill>
                  <a:schemeClr val="accent5">
                    <a:lumMod val="75000"/>
                  </a:schemeClr>
                </a:solidFill>
              </a:rPr>
              <a:t>виробничих</a:t>
            </a:r>
            <a:r>
              <a:rPr lang="ru-RU" b="1" i="1" dirty="0" smtClean="0">
                <a:solidFill>
                  <a:schemeClr val="accent5">
                    <a:lumMod val="75000"/>
                  </a:schemeClr>
                </a:solidFill>
              </a:rPr>
              <a:t> </a:t>
            </a:r>
            <a:r>
              <a:rPr lang="ru-RU" b="1" i="1" dirty="0" err="1" smtClean="0">
                <a:solidFill>
                  <a:schemeClr val="accent5">
                    <a:lumMod val="75000"/>
                  </a:schemeClr>
                </a:solidFill>
              </a:rPr>
              <a:t>приміщень</a:t>
            </a:r>
            <a:r>
              <a:rPr lang="ru-RU" b="1" i="1" dirty="0" smtClean="0">
                <a:solidFill>
                  <a:schemeClr val="accent5">
                    <a:lumMod val="75000"/>
                  </a:schemeClr>
                </a:solidFill>
              </a:rPr>
              <a:t>» </a:t>
            </a:r>
            <a:r>
              <a:rPr lang="ru-RU" dirty="0" err="1" smtClean="0"/>
              <a:t>спрямована</a:t>
            </a:r>
            <a:r>
              <a:rPr lang="ru-RU" dirty="0" smtClean="0"/>
              <a:t> на </a:t>
            </a:r>
            <a:r>
              <a:rPr lang="ru-RU" dirty="0" err="1" smtClean="0"/>
              <a:t>забезпечення</a:t>
            </a:r>
            <a:r>
              <a:rPr lang="ru-RU" dirty="0" smtClean="0"/>
              <a:t> </a:t>
            </a:r>
            <a:r>
              <a:rPr lang="ru-RU" dirty="0" err="1" smtClean="0"/>
              <a:t>випуску</a:t>
            </a:r>
            <a:r>
              <a:rPr lang="ru-RU" dirty="0" smtClean="0"/>
              <a:t> </a:t>
            </a:r>
            <a:r>
              <a:rPr lang="ru-RU" dirty="0" err="1" smtClean="0"/>
              <a:t>високоякісного</a:t>
            </a:r>
            <a:r>
              <a:rPr lang="ru-RU" dirty="0" smtClean="0"/>
              <a:t> готового продукту, на </a:t>
            </a:r>
            <a:r>
              <a:rPr lang="ru-RU" dirty="0" err="1" smtClean="0"/>
              <a:t>попередження</a:t>
            </a:r>
            <a:r>
              <a:rPr lang="ru-RU" dirty="0" smtClean="0"/>
              <a:t> </a:t>
            </a:r>
            <a:r>
              <a:rPr lang="ru-RU" dirty="0" err="1" smtClean="0"/>
              <a:t>мікробної</a:t>
            </a:r>
            <a:r>
              <a:rPr lang="ru-RU" dirty="0" smtClean="0"/>
              <a:t> </a:t>
            </a:r>
            <a:r>
              <a:rPr lang="ru-RU" dirty="0" err="1" smtClean="0"/>
              <a:t>контамінації</a:t>
            </a:r>
            <a:r>
              <a:rPr lang="ru-RU" dirty="0" smtClean="0"/>
              <a:t> (</a:t>
            </a:r>
            <a:r>
              <a:rPr lang="ru-RU" dirty="0" err="1" smtClean="0"/>
              <a:t>засівання</a:t>
            </a:r>
            <a:r>
              <a:rPr lang="ru-RU" dirty="0" smtClean="0"/>
              <a:t>) </a:t>
            </a:r>
            <a:r>
              <a:rPr lang="ru-RU" dirty="0" err="1" smtClean="0"/>
              <a:t>під</a:t>
            </a:r>
            <a:r>
              <a:rPr lang="ru-RU" dirty="0" smtClean="0"/>
              <a:t> час </a:t>
            </a:r>
            <a:r>
              <a:rPr lang="ru-RU" dirty="0" err="1" smtClean="0"/>
              <a:t>виробництва</a:t>
            </a:r>
            <a:r>
              <a:rPr lang="ru-RU" dirty="0" smtClean="0"/>
              <a:t>, </a:t>
            </a:r>
            <a:r>
              <a:rPr lang="ru-RU" dirty="0" err="1" smtClean="0"/>
              <a:t>зберігання</a:t>
            </a:r>
            <a:r>
              <a:rPr lang="ru-RU" dirty="0" smtClean="0"/>
              <a:t> </a:t>
            </a:r>
            <a:r>
              <a:rPr lang="ru-RU" dirty="0" err="1" smtClean="0"/>
              <a:t>і</a:t>
            </a:r>
            <a:r>
              <a:rPr lang="ru-RU" dirty="0" smtClean="0"/>
              <a:t> </a:t>
            </a:r>
            <a:r>
              <a:rPr lang="ru-RU" dirty="0" err="1" smtClean="0"/>
              <a:t>транспортування</a:t>
            </a:r>
            <a:r>
              <a:rPr lang="ru-RU" dirty="0" smtClean="0"/>
              <a:t>, на </a:t>
            </a:r>
            <a:r>
              <a:rPr lang="ru-RU" dirty="0" err="1" smtClean="0"/>
              <a:t>створення</a:t>
            </a:r>
            <a:r>
              <a:rPr lang="ru-RU" dirty="0" smtClean="0"/>
              <a:t> </a:t>
            </a:r>
            <a:r>
              <a:rPr lang="ru-RU" dirty="0" err="1" smtClean="0"/>
              <a:t>безпечних</a:t>
            </a:r>
            <a:r>
              <a:rPr lang="ru-RU" dirty="0" smtClean="0"/>
              <a:t> умов </a:t>
            </a:r>
            <a:r>
              <a:rPr lang="ru-RU" dirty="0" err="1" smtClean="0"/>
              <a:t>праці</a:t>
            </a:r>
            <a:r>
              <a:rPr lang="ru-RU" dirty="0" smtClean="0"/>
              <a:t> та </a:t>
            </a:r>
            <a:r>
              <a:rPr lang="ru-RU" dirty="0" err="1" smtClean="0"/>
              <a:t>охорони</a:t>
            </a:r>
            <a:r>
              <a:rPr lang="ru-RU" dirty="0" smtClean="0"/>
              <a:t> </a:t>
            </a:r>
            <a:r>
              <a:rPr lang="ru-RU" dirty="0" err="1" smtClean="0"/>
              <a:t>здоров'я</a:t>
            </a:r>
            <a:r>
              <a:rPr lang="ru-RU" dirty="0" smtClean="0"/>
              <a:t> </a:t>
            </a:r>
            <a:r>
              <a:rPr lang="ru-RU" dirty="0" err="1" smtClean="0"/>
              <a:t>працівників</a:t>
            </a:r>
            <a:r>
              <a:rPr lang="ru-RU" dirty="0" smtClean="0"/>
              <a:t>.</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524000"/>
            <a:ext cx="5122912" cy="4572000"/>
          </a:xfrm>
        </p:spPr>
        <p:txBody>
          <a:bodyPr>
            <a:normAutofit lnSpcReduction="10000"/>
          </a:bodyPr>
          <a:lstStyle/>
          <a:p>
            <a:pPr>
              <a:buNone/>
            </a:pPr>
            <a:r>
              <a:rPr lang="uk-UA" sz="2000" dirty="0" smtClean="0"/>
              <a:t>      Підготування основи включає операції розчинення або сплавлення її компонентів із наступним видаленням  механічних домішок методом фільтрування.</a:t>
            </a:r>
          </a:p>
          <a:p>
            <a:pPr>
              <a:buNone/>
            </a:pPr>
            <a:r>
              <a:rPr lang="uk-UA" sz="2000" dirty="0" smtClean="0"/>
              <a:t>     Компоненти основи, які плавляться (вазелін, ланолін, віск, емульгатор № 1, 2 емульсійні </a:t>
            </a:r>
            <a:r>
              <a:rPr lang="uk-UA" sz="2000" dirty="0" err="1" smtClean="0"/>
              <a:t>воски</a:t>
            </a:r>
            <a:r>
              <a:rPr lang="uk-UA" sz="2000" dirty="0" smtClean="0"/>
              <a:t>, та інші), розплавляють у </a:t>
            </a:r>
            <a:r>
              <a:rPr lang="uk-UA" sz="2000" i="1" dirty="0" err="1" smtClean="0"/>
              <a:t>електрокотлах</a:t>
            </a:r>
            <a:r>
              <a:rPr lang="uk-UA" sz="2000" i="1" dirty="0" smtClean="0"/>
              <a:t> </a:t>
            </a:r>
            <a:r>
              <a:rPr lang="uk-UA" sz="2000" dirty="0" smtClean="0"/>
              <a:t>марок ЕК-І0, ЕК-60, або в котлах із паровими оболонками марок ПК-125 і ПІС-250. За формою вони можуть бути циліндричними або сферичними, а для зливання розплавленої маси їх конструюють перекидними або обладнують зливальними кранами.</a:t>
            </a:r>
          </a:p>
          <a:p>
            <a:pPr>
              <a:buNone/>
            </a:pPr>
            <a:endParaRPr lang="ru-RU" dirty="0"/>
          </a:p>
        </p:txBody>
      </p:sp>
      <p:sp>
        <p:nvSpPr>
          <p:cNvPr id="2" name="Заголовок 1"/>
          <p:cNvSpPr>
            <a:spLocks noGrp="1"/>
          </p:cNvSpPr>
          <p:nvPr>
            <p:ph type="title"/>
          </p:nvPr>
        </p:nvSpPr>
        <p:spPr/>
        <p:txBody>
          <a:bodyPr/>
          <a:lstStyle/>
          <a:p>
            <a:r>
              <a:rPr lang="ru-RU" dirty="0" err="1" smtClean="0">
                <a:solidFill>
                  <a:schemeClr val="accent5">
                    <a:lumMod val="75000"/>
                  </a:schemeClr>
                </a:solidFill>
              </a:rPr>
              <a:t>Підготування</a:t>
            </a:r>
            <a:r>
              <a:rPr lang="ru-RU" dirty="0" smtClean="0">
                <a:solidFill>
                  <a:schemeClr val="accent5">
                    <a:lumMod val="75000"/>
                  </a:schemeClr>
                </a:solidFill>
              </a:rPr>
              <a:t> </a:t>
            </a:r>
            <a:r>
              <a:rPr lang="ru-RU" dirty="0" err="1" smtClean="0">
                <a:solidFill>
                  <a:schemeClr val="accent5">
                    <a:lumMod val="75000"/>
                  </a:schemeClr>
                </a:solidFill>
              </a:rPr>
              <a:t>основи</a:t>
            </a:r>
            <a:endParaRPr lang="ru-RU" dirty="0">
              <a:solidFill>
                <a:schemeClr val="accent5">
                  <a:lumMod val="75000"/>
                </a:schemeClr>
              </a:solidFill>
            </a:endParaRPr>
          </a:p>
        </p:txBody>
      </p:sp>
      <p:pic>
        <p:nvPicPr>
          <p:cNvPr id="4" name="Рисунок 3" descr="img-Pzlrig.jpg"/>
          <p:cNvPicPr>
            <a:picLocks noChangeAspect="1"/>
          </p:cNvPicPr>
          <p:nvPr/>
        </p:nvPicPr>
        <p:blipFill>
          <a:blip r:embed="rId2" cstate="print"/>
          <a:stretch>
            <a:fillRect/>
          </a:stretch>
        </p:blipFill>
        <p:spPr>
          <a:xfrm>
            <a:off x="6012160" y="2204864"/>
            <a:ext cx="2392685" cy="27569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1484784"/>
            <a:ext cx="5400600" cy="4914872"/>
          </a:xfrm>
        </p:spPr>
        <p:txBody>
          <a:bodyPr>
            <a:normAutofit fontScale="25000" lnSpcReduction="20000"/>
          </a:bodyPr>
          <a:lstStyle/>
          <a:p>
            <a:pPr>
              <a:buNone/>
            </a:pPr>
            <a:r>
              <a:rPr lang="uk-UA" sz="5600" dirty="0" smtClean="0"/>
              <a:t>Стадія Уведення лікарських речовин в основу може включати додавання твердих речовин до основи (мазь-суспензія) або розчинення речовин в основі (мазі-розчин). Якщо мазі комбіновані, можуть здійснюватися і той і- інші процеси. Для введення лікарських речовий в основу використовують мазеві котли або реактори.</a:t>
            </a:r>
          </a:p>
          <a:p>
            <a:pPr>
              <a:buNone/>
            </a:pPr>
            <a:r>
              <a:rPr lang="uk-UA" sz="5600" dirty="0" smtClean="0"/>
              <a:t>Котли і реактори обладнані потужними мішалками, пристосованими для роботи у в'язких середовищах (якірні, грабельні або планетарні).,</a:t>
            </a:r>
          </a:p>
          <a:p>
            <a:pPr>
              <a:buNone/>
            </a:pPr>
            <a:r>
              <a:rPr lang="uk-UA" sz="5600" dirty="0" smtClean="0"/>
              <a:t>Реактор (рис.) призначений для змішування густих компонентів. Він має корпус 2, кришку 1 із вмонтованим в неї завантажувальним бункером оглядове вікно, клапани, штуцери і патрубки для введення різних компонентів. Кришка корпусу за допомогою траверси 9. і гідравлічних опор в може підніматися і опускатися. Усередині корпусу розташовується якірна мішалка 7 з лопатками 4, що відповідають профілю корпусу. Мішалки 7 і 4 обертаються в протилежні сторони за допомогою </a:t>
            </a:r>
            <a:r>
              <a:rPr lang="uk-UA" sz="5600" dirty="0" err="1" smtClean="0"/>
              <a:t>гідродвигунів</a:t>
            </a:r>
            <a:r>
              <a:rPr lang="uk-UA" sz="5600" dirty="0" smtClean="0"/>
              <a:t> 11 і співвісних валів 3, Крім цього у корпусі реактора змонтовано і турбінну мішалку 5, що обертається за допомогою електродвигуна 10 Наявність трьох мішалок забезпечує якісне перемішування компонентів мазі. Завантаження реактора здійснюється через паровий клапан 6, його корпус має оболонку для підведення гарячої або холодної води.</a:t>
            </a:r>
          </a:p>
          <a:p>
            <a:endParaRPr lang="ru-RU" dirty="0"/>
          </a:p>
        </p:txBody>
      </p:sp>
      <p:sp>
        <p:nvSpPr>
          <p:cNvPr id="2" name="Заголовок 1"/>
          <p:cNvSpPr>
            <a:spLocks noGrp="1"/>
          </p:cNvSpPr>
          <p:nvPr>
            <p:ph type="title"/>
          </p:nvPr>
        </p:nvSpPr>
        <p:spPr/>
        <p:txBody>
          <a:bodyPr>
            <a:normAutofit/>
          </a:bodyPr>
          <a:lstStyle/>
          <a:p>
            <a:r>
              <a:rPr lang="ru-RU" dirty="0" err="1" smtClean="0">
                <a:solidFill>
                  <a:schemeClr val="accent5">
                    <a:lumMod val="75000"/>
                  </a:schemeClr>
                </a:solidFill>
              </a:rPr>
              <a:t>Введення</a:t>
            </a:r>
            <a:r>
              <a:rPr lang="ru-RU" dirty="0" smtClean="0">
                <a:solidFill>
                  <a:schemeClr val="accent5">
                    <a:lumMod val="75000"/>
                  </a:schemeClr>
                </a:solidFill>
              </a:rPr>
              <a:t> </a:t>
            </a:r>
            <a:r>
              <a:rPr lang="ru-RU" dirty="0" smtClean="0">
                <a:solidFill>
                  <a:schemeClr val="accent5">
                    <a:lumMod val="75000"/>
                  </a:schemeClr>
                </a:solidFill>
              </a:rPr>
              <a:t>ЛР в основу</a:t>
            </a:r>
            <a:endParaRPr lang="ru-RU" dirty="0">
              <a:solidFill>
                <a:schemeClr val="accent5">
                  <a:lumMod val="75000"/>
                </a:schemeClr>
              </a:solidFill>
            </a:endParaRPr>
          </a:p>
        </p:txBody>
      </p:sp>
      <p:pic>
        <p:nvPicPr>
          <p:cNvPr id="4" name="Рисунок 3" descr="image002.gif"/>
          <p:cNvPicPr>
            <a:picLocks noChangeAspect="1"/>
          </p:cNvPicPr>
          <p:nvPr/>
        </p:nvPicPr>
        <p:blipFill>
          <a:blip r:embed="rId2" cstate="print"/>
          <a:stretch>
            <a:fillRect/>
          </a:stretch>
        </p:blipFill>
        <p:spPr>
          <a:xfrm>
            <a:off x="5796136" y="2276872"/>
            <a:ext cx="2987824" cy="24842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188640"/>
            <a:ext cx="8388130" cy="3816424"/>
          </a:xfrm>
        </p:spPr>
        <p:txBody>
          <a:bodyPr>
            <a:normAutofit fontScale="70000" lnSpcReduction="20000"/>
          </a:bodyPr>
          <a:lstStyle/>
          <a:p>
            <a:pPr>
              <a:buNone/>
            </a:pPr>
            <a:r>
              <a:rPr lang="uk-UA" dirty="0" smtClean="0"/>
              <a:t>Для змішування і лікарських речовин використовують </a:t>
            </a:r>
            <a:r>
              <a:rPr lang="uk-UA" dirty="0" err="1" smtClean="0"/>
              <a:t>змішуючі</a:t>
            </a:r>
            <a:r>
              <a:rPr lang="uk-UA" dirty="0" smtClean="0"/>
              <a:t> машини</a:t>
            </a:r>
            <a:r>
              <a:rPr lang="uk-UA" dirty="0" smtClean="0"/>
              <a:t>  які мають </a:t>
            </a:r>
            <a:r>
              <a:rPr lang="uk-UA" dirty="0" smtClean="0"/>
              <a:t>котел зі </a:t>
            </a:r>
            <a:r>
              <a:rPr lang="uk-UA" dirty="0" err="1" smtClean="0"/>
              <a:t>зміщувальним</a:t>
            </a:r>
            <a:r>
              <a:rPr lang="uk-UA" dirty="0" smtClean="0"/>
              <a:t> важелем </a:t>
            </a:r>
            <a:r>
              <a:rPr lang="uk-UA" dirty="0" smtClean="0"/>
              <a:t>із лопатями. Котел приводиться до руху електродвигуном.  Фірма «А. </a:t>
            </a:r>
            <a:r>
              <a:rPr lang="uk-UA" dirty="0" err="1" smtClean="0"/>
              <a:t>Джонорн</a:t>
            </a:r>
            <a:r>
              <a:rPr lang="uk-UA" dirty="0" smtClean="0"/>
              <a:t> і К°» (Англія). випускає універсальний змішувач «</a:t>
            </a:r>
            <a:r>
              <a:rPr lang="uk-UA" dirty="0" err="1" smtClean="0"/>
              <a:t>Юнітрон</a:t>
            </a:r>
            <a:r>
              <a:rPr lang="uk-UA" dirty="0" smtClean="0"/>
              <a:t>» (</a:t>
            </a:r>
            <a:r>
              <a:rPr lang="uk-UA" dirty="0" smtClean="0"/>
              <a:t>рис). </a:t>
            </a:r>
            <a:r>
              <a:rPr lang="uk-UA" dirty="0" smtClean="0"/>
              <a:t>Він складається з нерухомого» резервуара 1 що закривається кришкою 7 із гідравлічним керуванням. У кришці є впускні канали і система Для миття резервуара без його розкривання</a:t>
            </a:r>
            <a:r>
              <a:rPr lang="uk-UA" dirty="0" smtClean="0"/>
              <a:t>.</a:t>
            </a:r>
          </a:p>
          <a:p>
            <a:pPr>
              <a:buNone/>
            </a:pPr>
            <a:endParaRPr lang="uk-UA" dirty="0" smtClean="0"/>
          </a:p>
          <a:p>
            <a:pPr>
              <a:buNone/>
            </a:pPr>
            <a:r>
              <a:rPr lang="uk-UA" dirty="0" smtClean="0"/>
              <a:t>У центрі котла вмонтовано вал 4, що приводить до руху знімні змішувальні насадки 2 і обертовий скребок 6. У резервуарі є нижній випускний отвір ,3 і отвір 5 для підключення гомогенізатора або іншого обладнання. Змішування компонентів у резервуарі можна здійснювати при різних температурах, у середовищі інертного газу, із постійним вимірюванням температури суміші, вмісту в ній вологи, визначення маси та інших параметрів.</a:t>
            </a:r>
          </a:p>
          <a:p>
            <a:endParaRPr lang="ru-RU" dirty="0"/>
          </a:p>
        </p:txBody>
      </p:sp>
      <p:pic>
        <p:nvPicPr>
          <p:cNvPr id="4" name="Рисунок 3" descr="image004.gif"/>
          <p:cNvPicPr>
            <a:picLocks noChangeAspect="1"/>
          </p:cNvPicPr>
          <p:nvPr/>
        </p:nvPicPr>
        <p:blipFill>
          <a:blip r:embed="rId2" cstate="print"/>
          <a:stretch>
            <a:fillRect/>
          </a:stretch>
        </p:blipFill>
        <p:spPr>
          <a:xfrm>
            <a:off x="2754677" y="4077072"/>
            <a:ext cx="3672408" cy="269019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algn="ctr">
              <a:buNone/>
            </a:pPr>
            <a:r>
              <a:rPr lang="uk-UA" b="1" dirty="0" smtClean="0"/>
              <a:t>Гомогенізація</a:t>
            </a:r>
            <a:endParaRPr lang="ru-RU" b="1" dirty="0"/>
          </a:p>
        </p:txBody>
      </p:sp>
      <p:pic>
        <p:nvPicPr>
          <p:cNvPr id="5" name="Рисунок 4"/>
          <p:cNvPicPr>
            <a:picLocks noChangeAspect="1"/>
          </p:cNvPicPr>
          <p:nvPr/>
        </p:nvPicPr>
        <p:blipFill>
          <a:blip r:embed="rId2"/>
          <a:stretch>
            <a:fillRect/>
          </a:stretch>
        </p:blipFill>
        <p:spPr>
          <a:xfrm>
            <a:off x="-16799" y="692696"/>
            <a:ext cx="8973439" cy="548443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slide_16.jpg"/>
          <p:cNvPicPr>
            <a:picLocks noGrp="1" noChangeAspect="1"/>
          </p:cNvPicPr>
          <p:nvPr>
            <p:ph idx="1"/>
          </p:nvPr>
        </p:nvPicPr>
        <p:blipFill>
          <a:blip r:embed="rId2" cstate="print"/>
          <a:stretch>
            <a:fillRect/>
          </a:stretch>
        </p:blipFill>
        <p:spPr>
          <a:xfrm>
            <a:off x="323528" y="260648"/>
            <a:ext cx="8496944" cy="61926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Заголовок 1"/>
          <p:cNvSpPr>
            <a:spLocks noGrp="1"/>
          </p:cNvSpPr>
          <p:nvPr>
            <p:ph type="title"/>
          </p:nvPr>
        </p:nvSpPr>
        <p:spPr>
          <a:xfrm>
            <a:off x="395536" y="116632"/>
            <a:ext cx="8229600" cy="45719"/>
          </a:xfrm>
        </p:spPr>
        <p:txBody>
          <a:bodyPr>
            <a:normAutofit fontScale="90000"/>
          </a:bodyPr>
          <a:lstStyle/>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buNone/>
            </a:pPr>
            <a:r>
              <a:rPr lang="ru-RU" sz="2400" b="1" dirty="0" err="1" smtClean="0"/>
              <a:t>Суспензії</a:t>
            </a:r>
            <a:r>
              <a:rPr lang="ru-RU" sz="2400" b="1" dirty="0" smtClean="0"/>
              <a:t> </a:t>
            </a:r>
            <a:r>
              <a:rPr lang="ru-RU" sz="2400" dirty="0" err="1" smtClean="0"/>
              <a:t>представляють</a:t>
            </a:r>
            <a:r>
              <a:rPr lang="ru-RU" sz="2400" dirty="0" smtClean="0"/>
              <a:t> собою </a:t>
            </a:r>
            <a:r>
              <a:rPr lang="ru-RU" sz="2400" dirty="0" err="1" smtClean="0"/>
              <a:t>дисперсні</a:t>
            </a:r>
            <a:r>
              <a:rPr lang="ru-RU" sz="2400" dirty="0" smtClean="0"/>
              <a:t> </a:t>
            </a:r>
            <a:r>
              <a:rPr lang="ru-RU" sz="2400" dirty="0" err="1" smtClean="0"/>
              <a:t>системи</a:t>
            </a:r>
            <a:r>
              <a:rPr lang="ru-RU" sz="2400" dirty="0" smtClean="0"/>
              <a:t> з твердою дисперсною фазою і </a:t>
            </a:r>
            <a:r>
              <a:rPr lang="ru-RU" sz="2400" dirty="0" err="1" smtClean="0"/>
              <a:t>рідким</a:t>
            </a:r>
            <a:r>
              <a:rPr lang="ru-RU" sz="2400" dirty="0" smtClean="0"/>
              <a:t> </a:t>
            </a:r>
            <a:r>
              <a:rPr lang="ru-RU" sz="2400" dirty="0" err="1" smtClean="0"/>
              <a:t>дисперсійним</a:t>
            </a:r>
            <a:r>
              <a:rPr lang="ru-RU" sz="2400" dirty="0" smtClean="0"/>
              <a:t> </a:t>
            </a:r>
            <a:r>
              <a:rPr lang="ru-RU" sz="2400" dirty="0" err="1" smtClean="0"/>
              <a:t>середовищем</a:t>
            </a:r>
            <a:r>
              <a:rPr lang="ru-RU" sz="2400" dirty="0" smtClean="0"/>
              <a:t>.</a:t>
            </a:r>
          </a:p>
          <a:p>
            <a:pPr>
              <a:buNone/>
            </a:pPr>
            <a:r>
              <a:rPr lang="ru-RU" sz="2400" dirty="0" err="1" smtClean="0"/>
              <a:t>Суспензії</a:t>
            </a:r>
            <a:r>
              <a:rPr lang="ru-RU" sz="2400" dirty="0" smtClean="0"/>
              <a:t> для парентерального </a:t>
            </a:r>
            <a:r>
              <a:rPr lang="ru-RU" sz="2400" dirty="0" err="1" smtClean="0"/>
              <a:t>введення</a:t>
            </a:r>
            <a:r>
              <a:rPr lang="ru-RU" sz="2400" dirty="0" smtClean="0"/>
              <a:t> </a:t>
            </a:r>
            <a:r>
              <a:rPr lang="ru-RU" sz="2400" dirty="0" err="1" smtClean="0"/>
              <a:t>готують</a:t>
            </a:r>
            <a:r>
              <a:rPr lang="ru-RU" sz="2400" dirty="0" smtClean="0"/>
              <a:t> в </a:t>
            </a:r>
            <a:r>
              <a:rPr lang="ru-RU" sz="2400" dirty="0" err="1" smtClean="0"/>
              <a:t>асептичних</a:t>
            </a:r>
            <a:r>
              <a:rPr lang="ru-RU" sz="2400" dirty="0" smtClean="0"/>
              <a:t> </a:t>
            </a:r>
            <a:r>
              <a:rPr lang="ru-RU" sz="2400" dirty="0" err="1" smtClean="0"/>
              <a:t>умовах</a:t>
            </a:r>
            <a:r>
              <a:rPr lang="ru-RU" sz="2400" dirty="0" smtClean="0"/>
              <a:t> </a:t>
            </a:r>
            <a:r>
              <a:rPr lang="ru-RU" sz="2400" dirty="0" err="1" smtClean="0"/>
              <a:t>диспергуванням</a:t>
            </a:r>
            <a:r>
              <a:rPr lang="ru-RU" sz="2400" dirty="0" smtClean="0"/>
              <a:t> </a:t>
            </a:r>
            <a:r>
              <a:rPr lang="ru-RU" sz="2400" dirty="0" err="1" smtClean="0"/>
              <a:t>стерильної</a:t>
            </a:r>
            <a:r>
              <a:rPr lang="ru-RU" sz="2400" dirty="0" smtClean="0"/>
              <a:t> </a:t>
            </a:r>
            <a:r>
              <a:rPr lang="ru-RU" sz="2400" dirty="0" err="1" smtClean="0"/>
              <a:t>лікарського</a:t>
            </a:r>
            <a:r>
              <a:rPr lang="ru-RU" sz="2400" dirty="0" smtClean="0"/>
              <a:t> </a:t>
            </a:r>
            <a:r>
              <a:rPr lang="ru-RU" sz="2400" dirty="0" err="1" smtClean="0"/>
              <a:t>речовини</a:t>
            </a:r>
            <a:r>
              <a:rPr lang="ru-RU" sz="2400" dirty="0" smtClean="0"/>
              <a:t> </a:t>
            </a:r>
            <a:r>
              <a:rPr lang="ru-RU" sz="2400" dirty="0" err="1" smtClean="0"/>
              <a:t>в</a:t>
            </a:r>
            <a:r>
              <a:rPr lang="ru-RU" sz="2400" dirty="0" smtClean="0"/>
              <a:t> стерильному </a:t>
            </a:r>
            <a:r>
              <a:rPr lang="ru-RU" sz="2400" dirty="0" err="1" smtClean="0"/>
              <a:t>профільтрованому</a:t>
            </a:r>
            <a:r>
              <a:rPr lang="ru-RU" sz="2400" dirty="0" smtClean="0"/>
              <a:t> </a:t>
            </a:r>
            <a:r>
              <a:rPr lang="ru-RU" sz="2400" dirty="0" err="1" smtClean="0"/>
              <a:t>розчиннику</a:t>
            </a:r>
            <a:r>
              <a:rPr lang="ru-RU" sz="2400" dirty="0" smtClean="0"/>
              <a:t> за </a:t>
            </a:r>
            <a:r>
              <a:rPr lang="ru-RU" sz="2400" dirty="0" err="1" smtClean="0"/>
              <a:t>допомогою</a:t>
            </a:r>
            <a:r>
              <a:rPr lang="ru-RU" sz="2400" dirty="0" smtClean="0"/>
              <a:t> </a:t>
            </a:r>
            <a:r>
              <a:rPr lang="ru-RU" sz="2400" dirty="0" err="1" smtClean="0"/>
              <a:t>турбінних</a:t>
            </a:r>
            <a:r>
              <a:rPr lang="ru-RU" sz="2400" dirty="0" smtClean="0"/>
              <a:t> та </a:t>
            </a:r>
            <a:r>
              <a:rPr lang="ru-RU" sz="2400" dirty="0" err="1" smtClean="0"/>
              <a:t>пропелерних</a:t>
            </a:r>
            <a:r>
              <a:rPr lang="ru-RU" sz="2400" dirty="0" smtClean="0"/>
              <a:t> </a:t>
            </a:r>
            <a:r>
              <a:rPr lang="ru-RU" sz="2400" dirty="0" err="1" smtClean="0"/>
              <a:t>мішалок</a:t>
            </a:r>
            <a:r>
              <a:rPr lang="ru-RU" sz="2400" dirty="0" smtClean="0"/>
              <a:t>, </a:t>
            </a:r>
            <a:r>
              <a:rPr lang="ru-RU" sz="2400" dirty="0" err="1" smtClean="0"/>
              <a:t>роторно-пульсаційних</a:t>
            </a:r>
            <a:r>
              <a:rPr lang="ru-RU" sz="2400" dirty="0" smtClean="0"/>
              <a:t> </a:t>
            </a:r>
            <a:r>
              <a:rPr lang="ru-RU" sz="2400" dirty="0" err="1" smtClean="0"/>
              <a:t>апаратів</a:t>
            </a:r>
            <a:r>
              <a:rPr lang="ru-RU" sz="2400" dirty="0" smtClean="0"/>
              <a:t> </a:t>
            </a:r>
            <a:r>
              <a:rPr lang="ru-RU" sz="2400" dirty="0" err="1" smtClean="0"/>
              <a:t>та</a:t>
            </a:r>
            <a:r>
              <a:rPr lang="ru-RU" sz="2400" dirty="0" smtClean="0"/>
              <a:t> </a:t>
            </a:r>
            <a:r>
              <a:rPr lang="ru-RU" sz="2400" dirty="0" err="1" smtClean="0"/>
              <a:t>колоїдних</a:t>
            </a:r>
            <a:r>
              <a:rPr lang="ru-RU" sz="2400" dirty="0" smtClean="0"/>
              <a:t> </a:t>
            </a:r>
            <a:r>
              <a:rPr lang="ru-RU" sz="2400" dirty="0" err="1" smtClean="0"/>
              <a:t>млинів</a:t>
            </a:r>
            <a:r>
              <a:rPr lang="ru-RU" sz="2400" dirty="0" smtClean="0"/>
              <a:t>.</a:t>
            </a:r>
            <a:endParaRPr lang="ru-RU" sz="2400" b="1" dirty="0"/>
          </a:p>
        </p:txBody>
      </p:sp>
      <p:sp>
        <p:nvSpPr>
          <p:cNvPr id="2" name="Заголовок 1"/>
          <p:cNvSpPr>
            <a:spLocks noGrp="1"/>
          </p:cNvSpPr>
          <p:nvPr>
            <p:ph type="title"/>
          </p:nvPr>
        </p:nvSpPr>
        <p:spPr/>
        <p:txBody>
          <a:bodyPr/>
          <a:lstStyle/>
          <a:p>
            <a:r>
              <a:rPr lang="ru-RU" dirty="0" err="1" smtClean="0">
                <a:solidFill>
                  <a:schemeClr val="accent5">
                    <a:lumMod val="75000"/>
                  </a:schemeClr>
                </a:solidFill>
              </a:rPr>
              <a:t>Суспензії</a:t>
            </a:r>
            <a:endParaRPr lang="ru-RU"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836712"/>
            <a:ext cx="8229600" cy="4572000"/>
          </a:xfrm>
        </p:spPr>
        <p:txBody>
          <a:bodyPr>
            <a:normAutofit/>
          </a:bodyPr>
          <a:lstStyle/>
          <a:p>
            <a:pPr algn="ctr">
              <a:buNone/>
            </a:pPr>
            <a:r>
              <a:rPr lang="ru-RU" sz="2400" b="1" dirty="0" smtClean="0">
                <a:solidFill>
                  <a:schemeClr val="accent5">
                    <a:lumMod val="75000"/>
                  </a:schemeClr>
                </a:solidFill>
              </a:rPr>
              <a:t>СТАБІЛІЗАЦІЯ </a:t>
            </a:r>
            <a:r>
              <a:rPr lang="ru-RU" sz="2400" b="1" dirty="0" smtClean="0">
                <a:solidFill>
                  <a:schemeClr val="accent5">
                    <a:lumMod val="75000"/>
                  </a:schemeClr>
                </a:solidFill>
              </a:rPr>
              <a:t>СУСПЕНЗІЙ</a:t>
            </a:r>
          </a:p>
          <a:p>
            <a:pPr algn="ctr">
              <a:buNone/>
            </a:pPr>
            <a:endParaRPr lang="ru-RU" sz="2400" b="1" dirty="0" smtClean="0">
              <a:solidFill>
                <a:schemeClr val="accent5">
                  <a:lumMod val="75000"/>
                </a:schemeClr>
              </a:solidFill>
            </a:endParaRPr>
          </a:p>
          <a:p>
            <a:pPr>
              <a:buNone/>
            </a:pPr>
            <a:r>
              <a:rPr lang="uk-UA" sz="1800" dirty="0" smtClean="0"/>
              <a:t>З метою підвищення стійкості суспензій гідрофобних речовин, що на своїй поверхні не утворять захисних гідратних шарів, їх слід </a:t>
            </a:r>
            <a:r>
              <a:rPr lang="uk-UA" sz="1800" dirty="0" err="1" smtClean="0"/>
              <a:t>ліофілізувати</a:t>
            </a:r>
            <a:r>
              <a:rPr lang="uk-UA" sz="1800" dirty="0" smtClean="0"/>
              <a:t>, тобто додавати гідрофільний колоїд (стабілізатор), тим самим надаючи їм якості </a:t>
            </a:r>
            <a:r>
              <a:rPr lang="uk-UA" sz="1800" dirty="0" err="1" smtClean="0"/>
              <a:t>змочуваності</a:t>
            </a:r>
            <a:r>
              <a:rPr lang="uk-UA" sz="1800" dirty="0" smtClean="0"/>
              <a:t>. Як стабілізатори застосовують природні чи синтетичні високомолекулярні речовини: камеді, білки, </a:t>
            </a:r>
            <a:r>
              <a:rPr lang="uk-UA" sz="1800" dirty="0" err="1" smtClean="0"/>
              <a:t>желатозу</a:t>
            </a:r>
            <a:r>
              <a:rPr lang="uk-UA" sz="1800" dirty="0" smtClean="0"/>
              <a:t>, рослинні слизи, природні полісахаридні комплекси, </a:t>
            </a:r>
            <a:r>
              <a:rPr lang="uk-UA" sz="1800" dirty="0" err="1" smtClean="0"/>
              <a:t>метилцеллюлозу</a:t>
            </a:r>
            <a:r>
              <a:rPr lang="uk-UA" sz="1800" dirty="0" smtClean="0"/>
              <a:t>, </a:t>
            </a:r>
            <a:r>
              <a:rPr lang="uk-UA" sz="1800" dirty="0" err="1" smtClean="0"/>
              <a:t>натрій-карбоксиметилцеллюлозу</a:t>
            </a:r>
            <a:r>
              <a:rPr lang="uk-UA" sz="1800" dirty="0" smtClean="0"/>
              <a:t>, </a:t>
            </a:r>
            <a:r>
              <a:rPr lang="uk-UA" sz="1800" dirty="0" err="1" smtClean="0"/>
              <a:t>поливинилпирролидон</a:t>
            </a:r>
            <a:r>
              <a:rPr lang="uk-UA" sz="1800" dirty="0" smtClean="0"/>
              <a:t>, </a:t>
            </a:r>
            <a:r>
              <a:rPr lang="uk-UA" sz="1800" dirty="0" err="1" smtClean="0"/>
              <a:t>поліглюкин</a:t>
            </a:r>
            <a:r>
              <a:rPr lang="uk-UA" sz="1800" dirty="0" smtClean="0"/>
              <a:t>, твіни, </a:t>
            </a:r>
            <a:r>
              <a:rPr lang="uk-UA" sz="1800" dirty="0" err="1" smtClean="0"/>
              <a:t>спени</a:t>
            </a:r>
            <a:r>
              <a:rPr lang="uk-UA" sz="1800" dirty="0" smtClean="0"/>
              <a:t>, бентоніти й ін.</a:t>
            </a:r>
          </a:p>
          <a:p>
            <a:pPr>
              <a:buNone/>
            </a:pPr>
            <a:r>
              <a:rPr lang="uk-UA" sz="1800" dirty="0" smtClean="0"/>
              <a:t>Стабілізуюче дія цих речовин полягає в утворенні гідратних шарів на поверхні часток суспензії, а також в охопленні цих часток довгими ланцюговими макромолекулами.</a:t>
            </a:r>
          </a:p>
          <a:p>
            <a:pPr>
              <a:buNone/>
            </a:pPr>
            <a:endParaRPr lang="ru-RU"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image004.jpg"/>
          <p:cNvPicPr>
            <a:picLocks noGrp="1" noChangeAspect="1"/>
          </p:cNvPicPr>
          <p:nvPr>
            <p:ph idx="1"/>
          </p:nvPr>
        </p:nvPicPr>
        <p:blipFill>
          <a:blip r:embed="rId2" cstate="print"/>
          <a:stretch>
            <a:fillRect/>
          </a:stretch>
        </p:blipFill>
        <p:spPr>
          <a:xfrm>
            <a:off x="2915816" y="2276872"/>
            <a:ext cx="3888432" cy="3836586"/>
          </a:xfrm>
          <a:prstGeom prst="rect">
            <a:avLst/>
          </a:prstGeom>
          <a:ln>
            <a:noFill/>
          </a:ln>
          <a:effectLst>
            <a:softEdge rad="112500"/>
          </a:effectLst>
        </p:spPr>
      </p:pic>
      <p:sp>
        <p:nvSpPr>
          <p:cNvPr id="2" name="Заголовок 1"/>
          <p:cNvSpPr>
            <a:spLocks noGrp="1"/>
          </p:cNvSpPr>
          <p:nvPr>
            <p:ph type="title"/>
          </p:nvPr>
        </p:nvSpPr>
        <p:spPr>
          <a:xfrm>
            <a:off x="539552" y="548680"/>
            <a:ext cx="8229600" cy="1219200"/>
          </a:xfrm>
        </p:spPr>
        <p:txBody>
          <a:bodyPr>
            <a:noAutofit/>
          </a:bodyPr>
          <a:lstStyle/>
          <a:p>
            <a:r>
              <a:rPr lang="ru-RU" sz="3200" b="0" dirty="0" smtClean="0">
                <a:solidFill>
                  <a:schemeClr val="accent5">
                    <a:lumMod val="75000"/>
                  </a:schemeClr>
                </a:solidFill>
                <a:effectLst/>
              </a:rPr>
              <a:t>Схема </a:t>
            </a:r>
            <a:r>
              <a:rPr lang="ru-RU" sz="3200" b="0" dirty="0" err="1" smtClean="0">
                <a:solidFill>
                  <a:schemeClr val="accent5">
                    <a:lumMod val="75000"/>
                  </a:schemeClr>
                </a:solidFill>
                <a:effectLst/>
              </a:rPr>
              <a:t>стабілізації</a:t>
            </a:r>
            <a:r>
              <a:rPr lang="ru-RU" sz="3200" b="0" dirty="0" smtClean="0">
                <a:solidFill>
                  <a:schemeClr val="accent5">
                    <a:lumMod val="75000"/>
                  </a:schemeClr>
                </a:solidFill>
                <a:effectLst/>
              </a:rPr>
              <a:t> </a:t>
            </a:r>
            <a:r>
              <a:rPr lang="ru-RU" sz="3200" b="0" dirty="0" err="1" smtClean="0">
                <a:solidFill>
                  <a:schemeClr val="accent5">
                    <a:lumMod val="75000"/>
                  </a:schemeClr>
                </a:solidFill>
                <a:effectLst/>
              </a:rPr>
              <a:t>суспензій</a:t>
            </a:r>
            <a:r>
              <a:rPr lang="ru-RU" sz="3200" b="0" dirty="0" smtClean="0">
                <a:solidFill>
                  <a:schemeClr val="accent5">
                    <a:lumMod val="75000"/>
                  </a:schemeClr>
                </a:solidFill>
                <a:effectLst/>
              </a:rPr>
              <a:t> </a:t>
            </a:r>
            <a:r>
              <a:rPr lang="ru-RU" sz="3200" b="0" dirty="0" err="1" smtClean="0">
                <a:solidFill>
                  <a:schemeClr val="accent5">
                    <a:lumMod val="75000"/>
                  </a:schemeClr>
                </a:solidFill>
                <a:effectLst/>
              </a:rPr>
              <a:t>високомолекулярними</a:t>
            </a:r>
            <a:r>
              <a:rPr lang="ru-RU" sz="3200" dirty="0" smtClean="0">
                <a:solidFill>
                  <a:schemeClr val="accent5">
                    <a:lumMod val="75000"/>
                  </a:schemeClr>
                </a:solidFill>
                <a:effectLst/>
              </a:rPr>
              <a:t/>
            </a:r>
            <a:br>
              <a:rPr lang="ru-RU" sz="3200" dirty="0" smtClean="0">
                <a:solidFill>
                  <a:schemeClr val="accent5">
                    <a:lumMod val="75000"/>
                  </a:schemeClr>
                </a:solidFill>
                <a:effectLst/>
              </a:rPr>
            </a:br>
            <a:r>
              <a:rPr lang="ru-RU" sz="3200" b="0" dirty="0" smtClean="0">
                <a:solidFill>
                  <a:schemeClr val="accent5">
                    <a:lumMod val="75000"/>
                  </a:schemeClr>
                </a:solidFill>
                <a:effectLst/>
              </a:rPr>
              <a:t> </a:t>
            </a:r>
            <a:r>
              <a:rPr lang="ru-RU" sz="3200" b="0" dirty="0" err="1" smtClean="0">
                <a:solidFill>
                  <a:schemeClr val="accent5">
                    <a:lumMod val="75000"/>
                  </a:schemeClr>
                </a:solidFill>
                <a:effectLst/>
              </a:rPr>
              <a:t>речовинами</a:t>
            </a:r>
            <a:endParaRPr lang="ru-RU" sz="3200" dirty="0">
              <a:solidFill>
                <a:schemeClr val="accent5">
                  <a:lumMod val="75000"/>
                </a:schemeClr>
              </a:solidFill>
              <a:effectLs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a:bodyPr>
          <a:lstStyle/>
          <a:p>
            <a:pPr>
              <a:buNone/>
            </a:pPr>
            <a:r>
              <a:rPr lang="ru-RU" dirty="0" smtClean="0"/>
              <a:t>    </a:t>
            </a:r>
            <a:r>
              <a:rPr lang="ru-RU" dirty="0" err="1" smtClean="0">
                <a:solidFill>
                  <a:schemeClr val="accent5">
                    <a:lumMod val="75000"/>
                  </a:schemeClr>
                </a:solidFill>
              </a:rPr>
              <a:t>Оцінку</a:t>
            </a:r>
            <a:r>
              <a:rPr lang="ru-RU" dirty="0" smtClean="0">
                <a:solidFill>
                  <a:schemeClr val="accent5">
                    <a:lumMod val="75000"/>
                  </a:schemeClr>
                </a:solidFill>
              </a:rPr>
              <a:t> </a:t>
            </a:r>
            <a:r>
              <a:rPr lang="ru-RU" dirty="0" err="1" smtClean="0">
                <a:solidFill>
                  <a:schemeClr val="accent5">
                    <a:lumMod val="75000"/>
                  </a:schemeClr>
                </a:solidFill>
              </a:rPr>
              <a:t>якості</a:t>
            </a:r>
            <a:r>
              <a:rPr lang="ru-RU" dirty="0" smtClean="0">
                <a:solidFill>
                  <a:schemeClr val="accent5">
                    <a:lumMod val="75000"/>
                  </a:schemeClr>
                </a:solidFill>
              </a:rPr>
              <a:t> </a:t>
            </a:r>
            <a:r>
              <a:rPr lang="ru-RU" dirty="0" err="1" smtClean="0"/>
              <a:t>суспензій</a:t>
            </a:r>
            <a:r>
              <a:rPr lang="ru-RU" dirty="0" smtClean="0"/>
              <a:t> для парентерального </a:t>
            </a:r>
            <a:r>
              <a:rPr lang="ru-RU" dirty="0" err="1" smtClean="0"/>
              <a:t>застосування</a:t>
            </a:r>
            <a:r>
              <a:rPr lang="ru-RU" dirty="0" smtClean="0"/>
              <a:t> </a:t>
            </a:r>
            <a:r>
              <a:rPr lang="ru-RU" dirty="0" err="1" smtClean="0"/>
              <a:t>проводять</a:t>
            </a:r>
            <a:r>
              <a:rPr lang="ru-RU" dirty="0" smtClean="0"/>
              <a:t> за </a:t>
            </a:r>
            <a:r>
              <a:rPr lang="ru-RU" dirty="0" err="1" smtClean="0"/>
              <a:t>наступними</a:t>
            </a:r>
            <a:r>
              <a:rPr lang="ru-RU" dirty="0" smtClean="0"/>
              <a:t> </a:t>
            </a:r>
            <a:r>
              <a:rPr lang="ru-RU" dirty="0" err="1" smtClean="0"/>
              <a:t>показниками</a:t>
            </a:r>
            <a:r>
              <a:rPr lang="ru-RU" dirty="0" smtClean="0"/>
              <a:t>: </a:t>
            </a:r>
            <a:endParaRPr lang="ru-RU" dirty="0" smtClean="0"/>
          </a:p>
          <a:p>
            <a:pPr>
              <a:buNone/>
            </a:pPr>
            <a:endParaRPr lang="ru-RU" dirty="0" smtClean="0"/>
          </a:p>
          <a:p>
            <a:r>
              <a:rPr lang="ru-RU" dirty="0" err="1" smtClean="0"/>
              <a:t>стерильність</a:t>
            </a:r>
            <a:r>
              <a:rPr lang="ru-RU" dirty="0" smtClean="0"/>
              <a:t>, </a:t>
            </a:r>
          </a:p>
          <a:p>
            <a:r>
              <a:rPr lang="ru-RU" dirty="0" err="1" smtClean="0"/>
              <a:t>вміст</a:t>
            </a:r>
            <a:r>
              <a:rPr lang="ru-RU" dirty="0" smtClean="0"/>
              <a:t> </a:t>
            </a:r>
            <a:r>
              <a:rPr lang="ru-RU" dirty="0" err="1" smtClean="0"/>
              <a:t>діючих</a:t>
            </a:r>
            <a:r>
              <a:rPr lang="ru-RU" dirty="0" smtClean="0"/>
              <a:t> </a:t>
            </a:r>
            <a:r>
              <a:rPr lang="ru-RU" dirty="0" err="1" smtClean="0"/>
              <a:t>речовин</a:t>
            </a:r>
            <a:r>
              <a:rPr lang="ru-RU" dirty="0" smtClean="0"/>
              <a:t>, </a:t>
            </a:r>
          </a:p>
          <a:p>
            <a:r>
              <a:rPr lang="ru-RU" dirty="0" err="1" smtClean="0"/>
              <a:t>однорідність</a:t>
            </a:r>
            <a:r>
              <a:rPr lang="ru-RU" dirty="0" smtClean="0"/>
              <a:t> </a:t>
            </a:r>
            <a:r>
              <a:rPr lang="ru-RU" dirty="0" err="1" smtClean="0"/>
              <a:t>часток</a:t>
            </a:r>
            <a:r>
              <a:rPr lang="ru-RU" dirty="0" smtClean="0"/>
              <a:t> </a:t>
            </a:r>
            <a:r>
              <a:rPr lang="ru-RU" dirty="0" err="1" smtClean="0"/>
              <a:t>дисперсної</a:t>
            </a:r>
            <a:r>
              <a:rPr lang="ru-RU" dirty="0" smtClean="0"/>
              <a:t> </a:t>
            </a:r>
            <a:r>
              <a:rPr lang="ru-RU" dirty="0" err="1" smtClean="0"/>
              <a:t>фази</a:t>
            </a:r>
            <a:r>
              <a:rPr lang="ru-RU" dirty="0" smtClean="0"/>
              <a:t>,</a:t>
            </a:r>
          </a:p>
          <a:p>
            <a:r>
              <a:rPr lang="ru-RU" dirty="0" smtClean="0"/>
              <a:t>час </a:t>
            </a:r>
            <a:r>
              <a:rPr lang="ru-RU" dirty="0" err="1" smtClean="0"/>
              <a:t>відстоювання</a:t>
            </a:r>
            <a:r>
              <a:rPr lang="ru-RU" dirty="0" smtClean="0"/>
              <a:t>, </a:t>
            </a:r>
          </a:p>
          <a:p>
            <a:r>
              <a:rPr lang="ru-RU" dirty="0" err="1" smtClean="0"/>
              <a:t>здатність</a:t>
            </a:r>
            <a:r>
              <a:rPr lang="ru-RU" dirty="0" smtClean="0"/>
              <a:t> до </a:t>
            </a:r>
            <a:r>
              <a:rPr lang="ru-RU" dirty="0" err="1" smtClean="0"/>
              <a:t>ресуспендування</a:t>
            </a:r>
            <a:r>
              <a:rPr lang="ru-RU" dirty="0" smtClean="0"/>
              <a:t>, </a:t>
            </a:r>
          </a:p>
          <a:p>
            <a:r>
              <a:rPr lang="ru-RU" dirty="0" err="1" smtClean="0"/>
              <a:t>сухий</a:t>
            </a:r>
            <a:r>
              <a:rPr lang="ru-RU" dirty="0" smtClean="0"/>
              <a:t> </a:t>
            </a:r>
            <a:r>
              <a:rPr lang="ru-RU" dirty="0" err="1" smtClean="0"/>
              <a:t>залишок</a:t>
            </a:r>
            <a:r>
              <a:rPr lang="ru-RU" dirty="0" smtClean="0"/>
              <a:t>,</a:t>
            </a:r>
          </a:p>
          <a:p>
            <a:r>
              <a:rPr lang="ru-RU" dirty="0" err="1" smtClean="0"/>
              <a:t>рН</a:t>
            </a:r>
            <a:r>
              <a:rPr lang="ru-RU" dirty="0" smtClean="0"/>
              <a:t> </a:t>
            </a:r>
            <a:r>
              <a:rPr lang="ru-RU" dirty="0" err="1" smtClean="0"/>
              <a:t>середовища</a:t>
            </a:r>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r>
              <a:rPr lang="uk-UA" b="1" i="1" dirty="0">
                <a:solidFill>
                  <a:schemeClr val="accent5">
                    <a:lumMod val="75000"/>
                  </a:schemeClr>
                </a:solidFill>
              </a:rPr>
              <a:t>Емульсії</a:t>
            </a:r>
            <a:r>
              <a:rPr lang="uk-UA" dirty="0"/>
              <a:t> - однорідні по зовнішньому вигляду лікарські форми, що складаються з взаємно нерозчинних </a:t>
            </a:r>
            <a:r>
              <a:rPr lang="uk-UA" dirty="0" err="1"/>
              <a:t>тонко  дисп</a:t>
            </a:r>
            <a:r>
              <a:rPr lang="uk-UA" dirty="0"/>
              <a:t>ерсних рідин, призначені для внутрішнього, зовнішнього чи парентерального застосування. Розмір часток (крапельок) дисперсної фази в емульсіях коливається в межах від 1 до 50 мкм (мікронів). Але можуть бути приготовлені і більш високодисперсні системи.</a:t>
            </a:r>
          </a:p>
          <a:p>
            <a:r>
              <a:rPr lang="uk-UA" b="1" dirty="0">
                <a:solidFill>
                  <a:schemeClr val="accent5">
                    <a:lumMod val="75000"/>
                  </a:schemeClr>
                </a:solidFill>
              </a:rPr>
              <a:t>Емульсії для внутрішнього застосування</a:t>
            </a:r>
            <a:r>
              <a:rPr lang="uk-UA" dirty="0"/>
              <a:t> - це рідкі лікарські форми, що є двохфазною системою, де </a:t>
            </a:r>
            <a:r>
              <a:rPr lang="uk-UA" dirty="0" err="1"/>
              <a:t>як  дисперсі</a:t>
            </a:r>
            <a:r>
              <a:rPr lang="uk-UA" dirty="0"/>
              <a:t>йне середовище виступає вода, а дисперсна фаза - нерозчинні у воді рідини (жирні олії, ефірні олії, бальзами й ін. рідини).</a:t>
            </a:r>
          </a:p>
          <a:p>
            <a:endParaRPr lang="uk-UA" dirty="0"/>
          </a:p>
        </p:txBody>
      </p:sp>
      <p:sp>
        <p:nvSpPr>
          <p:cNvPr id="3" name="Заголовок 2"/>
          <p:cNvSpPr>
            <a:spLocks noGrp="1"/>
          </p:cNvSpPr>
          <p:nvPr>
            <p:ph type="title"/>
          </p:nvPr>
        </p:nvSpPr>
        <p:spPr/>
        <p:txBody>
          <a:bodyPr/>
          <a:lstStyle/>
          <a:p>
            <a:r>
              <a:rPr lang="uk-UA" dirty="0" smtClean="0">
                <a:solidFill>
                  <a:schemeClr val="accent5">
                    <a:lumMod val="75000"/>
                  </a:schemeClr>
                </a:solidFill>
              </a:rPr>
              <a:t>Емульсії</a:t>
            </a:r>
            <a:endParaRPr lang="uk-UA" dirty="0">
              <a:solidFill>
                <a:schemeClr val="accent5">
                  <a:lumMod val="75000"/>
                </a:schemeClr>
              </a:solidFill>
            </a:endParaRPr>
          </a:p>
        </p:txBody>
      </p:sp>
    </p:spTree>
    <p:extLst>
      <p:ext uri="{BB962C8B-B14F-4D97-AF65-F5344CB8AC3E}">
        <p14:creationId xmlns:p14="http://schemas.microsoft.com/office/powerpoint/2010/main" val="31074671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uk-UA" dirty="0"/>
          </a:p>
        </p:txBody>
      </p:sp>
      <p:sp>
        <p:nvSpPr>
          <p:cNvPr id="3" name="Заголовок 2"/>
          <p:cNvSpPr>
            <a:spLocks noGrp="1"/>
          </p:cNvSpPr>
          <p:nvPr>
            <p:ph type="title"/>
          </p:nvPr>
        </p:nvSpPr>
        <p:spPr/>
        <p:txBody>
          <a:bodyPr/>
          <a:lstStyle/>
          <a:p>
            <a:r>
              <a:rPr lang="uk-UA" dirty="0" smtClean="0">
                <a:solidFill>
                  <a:schemeClr val="accent5">
                    <a:lumMod val="75000"/>
                  </a:schemeClr>
                </a:solidFill>
              </a:rPr>
              <a:t>Типи емульсій</a:t>
            </a:r>
            <a:endParaRPr lang="uk-UA" dirty="0">
              <a:solidFill>
                <a:schemeClr val="accent5">
                  <a:lumMod val="75000"/>
                </a:schemeClr>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416188"/>
            <a:ext cx="3409251" cy="252028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9991" y="1416188"/>
            <a:ext cx="3498233" cy="258887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71800" y="4104159"/>
            <a:ext cx="3839890" cy="251920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08795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r>
              <a:rPr lang="uk-UA" dirty="0"/>
              <a:t>Приготування суспензій та емульсій у заводських умовах здійснюється такими способами: змішуванням, розмелю­ванням у рідкому середовищі, подрібненням за допомогою ульт­развуку.</a:t>
            </a:r>
          </a:p>
          <a:p>
            <a:endParaRPr lang="uk-UA" dirty="0"/>
          </a:p>
          <a:p>
            <a:r>
              <a:rPr lang="uk-UA" dirty="0"/>
              <a:t>Вибір способу приготування цих лікарських форм залежить від очікуваного ступеня дисперсності лікарських і допоміжних речовин, що туди входять. Мікрокристалічні суспензії можна одер­жати конденсаційним способом або спрямованою кристалізацією при змішуванні розчинів у певних температурних умовах і зна­ченнях </a:t>
            </a:r>
            <a:r>
              <a:rPr lang="en-US" dirty="0"/>
              <a:t>pH </a:t>
            </a:r>
            <a:r>
              <a:rPr lang="uk-UA" dirty="0"/>
              <a:t>та ін.</a:t>
            </a:r>
          </a:p>
        </p:txBody>
      </p:sp>
    </p:spTree>
    <p:extLst>
      <p:ext uri="{BB962C8B-B14F-4D97-AF65-F5344CB8AC3E}">
        <p14:creationId xmlns:p14="http://schemas.microsoft.com/office/powerpoint/2010/main" val="19498791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524000"/>
            <a:ext cx="5842992" cy="4497288"/>
          </a:xfrm>
        </p:spPr>
        <p:txBody>
          <a:bodyPr>
            <a:normAutofit fontScale="77500" lnSpcReduction="20000"/>
          </a:bodyPr>
          <a:lstStyle/>
          <a:p>
            <a:r>
              <a:rPr lang="uk-UA" dirty="0"/>
              <a:t>Простим змішуванням фаз можна отримати лише емульсії, які легко утворюються. Вони, як правило, </a:t>
            </a:r>
            <a:r>
              <a:rPr lang="uk-UA" dirty="0" err="1"/>
              <a:t>грубо-</a:t>
            </a:r>
            <a:r>
              <a:rPr lang="uk-UA" dirty="0"/>
              <a:t> і полідисперсні і для підвищення стійкості потребують додаткової </a:t>
            </a:r>
            <a:r>
              <a:rPr lang="uk-UA" dirty="0" err="1" smtClean="0"/>
              <a:t>гомогенізації.З</a:t>
            </a:r>
            <a:r>
              <a:rPr lang="uk-UA" dirty="0" smtClean="0"/>
              <a:t> </a:t>
            </a:r>
            <a:r>
              <a:rPr lang="uk-UA" dirty="0"/>
              <a:t>цією метою використовують різні мішалки загального типу — якірні, планетарні, пропелерні та інші, будова і принцип роботи яких вже розглядалися в цьому виданні.</a:t>
            </a:r>
          </a:p>
          <a:p>
            <a:r>
              <a:rPr lang="uk-UA" dirty="0"/>
              <a:t>Крім мішалок загального типу, в деяких випадках застосову­ються різні конструкції спеціальних мішалок, наприклад диско­ві, барабанні.</a:t>
            </a:r>
          </a:p>
          <a:p>
            <a:r>
              <a:rPr lang="uk-UA" dirty="0"/>
              <a:t>Дискові мішалки являють собою конструкцію з двох дисків, укріплених на невеликій відстані один від одного на вертикаль­ному </a:t>
            </a:r>
            <a:r>
              <a:rPr lang="uk-UA" dirty="0" err="1"/>
              <a:t>валі</a:t>
            </a:r>
            <a:r>
              <a:rPr lang="uk-UA" dirty="0"/>
              <a:t> і які обертаються з великою </a:t>
            </a:r>
            <a:r>
              <a:rPr lang="uk-UA" dirty="0" smtClean="0"/>
              <a:t>швидкістю.</a:t>
            </a:r>
          </a:p>
          <a:p>
            <a:endParaRPr lang="uk-UA" dirty="0"/>
          </a:p>
          <a:p>
            <a:endParaRPr lang="uk-UA" dirty="0"/>
          </a:p>
        </p:txBody>
      </p:sp>
      <p:sp>
        <p:nvSpPr>
          <p:cNvPr id="3" name="Заголовок 2"/>
          <p:cNvSpPr>
            <a:spLocks noGrp="1"/>
          </p:cNvSpPr>
          <p:nvPr>
            <p:ph type="title"/>
          </p:nvPr>
        </p:nvSpPr>
        <p:spPr/>
        <p:txBody>
          <a:bodyPr/>
          <a:lstStyle/>
          <a:p>
            <a:r>
              <a:rPr lang="uk-UA" b="1" dirty="0" smtClean="0">
                <a:solidFill>
                  <a:schemeClr val="accent5">
                    <a:lumMod val="75000"/>
                  </a:schemeClr>
                </a:solidFill>
              </a:rPr>
              <a:t>Змішування фаз</a:t>
            </a:r>
            <a:endParaRPr lang="uk-UA" b="1" dirty="0">
              <a:solidFill>
                <a:schemeClr val="accent5">
                  <a:lumMod val="75000"/>
                </a:schemeClr>
              </a:solidFill>
            </a:endParaRPr>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9429" y="692696"/>
            <a:ext cx="1687066" cy="562355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6833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620688"/>
            <a:ext cx="5554960" cy="4572000"/>
          </a:xfrm>
        </p:spPr>
        <p:txBody>
          <a:bodyPr>
            <a:normAutofit fontScale="92500"/>
          </a:bodyPr>
          <a:lstStyle/>
          <a:p>
            <a:r>
              <a:rPr lang="uk-UA" dirty="0">
                <a:solidFill>
                  <a:schemeClr val="accent5">
                    <a:lumMod val="75000"/>
                  </a:schemeClr>
                </a:solidFill>
              </a:rPr>
              <a:t>Барабанна мішалка </a:t>
            </a:r>
            <a:r>
              <a:rPr lang="uk-UA" dirty="0" smtClean="0"/>
              <a:t>являє </a:t>
            </a:r>
            <a:r>
              <a:rPr lang="uk-UA" dirty="0"/>
              <a:t>собою барабан, подібний до колеса білки. Такі мішал­ки створюють інтенсивне перемішування рідин за умови дотримання таких співвідношень </a:t>
            </a:r>
            <a:r>
              <a:rPr lang="uk-UA" dirty="0" err="1"/>
              <a:t>—діаметра</a:t>
            </a:r>
            <a:r>
              <a:rPr lang="uk-UA" dirty="0"/>
              <a:t> барабана до діаметра посудини від 1 : 4до 1 : 6,діаметра барабана до висоти — 2 : 3.Для приготування емульсій і суспензій висоту заповнення посудини приймають удесятеро більшою за діаметр барабана.</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9812" y="1196752"/>
            <a:ext cx="2376264" cy="486164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003487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332656"/>
            <a:ext cx="5194920" cy="5073352"/>
          </a:xfrm>
        </p:spPr>
        <p:txBody>
          <a:bodyPr>
            <a:noAutofit/>
          </a:bodyPr>
          <a:lstStyle/>
          <a:p>
            <a:pPr>
              <a:lnSpc>
                <a:spcPct val="170000"/>
              </a:lnSpc>
            </a:pPr>
            <a:r>
              <a:rPr lang="uk-UA" sz="1500" dirty="0">
                <a:solidFill>
                  <a:schemeClr val="accent5">
                    <a:lumMod val="75000"/>
                  </a:schemeClr>
                </a:solidFill>
              </a:rPr>
              <a:t>Вібраційні мішалки</a:t>
            </a:r>
            <a:r>
              <a:rPr lang="uk-UA" sz="1500" dirty="0"/>
              <a:t> </a:t>
            </a:r>
            <a:r>
              <a:rPr lang="uk-UA" sz="1500" dirty="0" smtClean="0"/>
              <a:t>мають вал </a:t>
            </a:r>
            <a:r>
              <a:rPr lang="uk-UA" sz="1500" dirty="0"/>
              <a:t>із закріпленими на ньому од­ним або декількома перфорова­ними </a:t>
            </a:r>
            <a:r>
              <a:rPr lang="uk-UA" sz="1500" dirty="0" err="1" smtClean="0"/>
              <a:t>дисками.Диски</a:t>
            </a:r>
            <a:r>
              <a:rPr lang="uk-UA" sz="1500" dirty="0" smtClean="0"/>
              <a:t> </a:t>
            </a:r>
            <a:r>
              <a:rPr lang="uk-UA" sz="1500" dirty="0"/>
              <a:t>виконують зворотно-поступаль­ний рух, завдяки чому досяга­ється інтенсивне перемішування вмісту апарата. Мішалки цього типу споживають небагато </a:t>
            </a:r>
            <a:r>
              <a:rPr lang="uk-UA" sz="1500" dirty="0" smtClean="0"/>
              <a:t>енергії</a:t>
            </a:r>
            <a:r>
              <a:rPr lang="uk-UA" sz="1500" dirty="0"/>
              <a:t>, тому їх використовують для перемішу­вання рідких сумішей і суспензій переваж­но в апаратах, що працюють під тиском. При використанні вібраційних мішалок час, необхідний для розчинення, гомогені­зації і диспергування, значно скорочується, поверхня рідини залишається спокійною, воронки не утворюються. </a:t>
            </a:r>
            <a:r>
              <a:rPr lang="uk-UA" sz="1500" dirty="0" err="1"/>
              <a:t>Вібраційнімі-шалки</a:t>
            </a:r>
            <a:r>
              <a:rPr lang="uk-UA" sz="1500" dirty="0"/>
              <a:t> виготовляють діаметром до 300 мм і використовують в апаратах об'ємом не більше 3 м</a:t>
            </a:r>
            <a:r>
              <a:rPr lang="uk-UA" sz="1500" baseline="30000" dirty="0"/>
              <a:t>3</a:t>
            </a:r>
            <a:r>
              <a:rPr lang="uk-UA" sz="1500" dirty="0"/>
              <a:t>.</a:t>
            </a:r>
          </a:p>
          <a:p>
            <a:endParaRPr lang="uk-UA" sz="15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1556792"/>
            <a:ext cx="3259202" cy="460851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57192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2060848"/>
            <a:ext cx="8229600" cy="1977008"/>
          </a:xfrm>
        </p:spPr>
        <p:txBody>
          <a:bodyPr/>
          <a:lstStyle/>
          <a:p>
            <a:r>
              <a:rPr lang="uk-UA" dirty="0"/>
              <a:t>Для приготування су­спензій і емульсій, що містять тверді речовини, застосовують </a:t>
            </a:r>
            <a:r>
              <a:rPr lang="en-US" dirty="0" err="1"/>
              <a:t>po</a:t>
            </a:r>
            <a:r>
              <a:rPr lang="en-US" dirty="0"/>
              <a:t>-</a:t>
            </a:r>
            <a:r>
              <a:rPr lang="uk-UA" dirty="0" err="1"/>
              <a:t>торно-пульсаційні</a:t>
            </a:r>
            <a:r>
              <a:rPr lang="uk-UA" dirty="0"/>
              <a:t> апарати </a:t>
            </a:r>
            <a:r>
              <a:rPr lang="uk-UA" dirty="0" smtClean="0"/>
              <a:t>РПА</a:t>
            </a:r>
            <a:r>
              <a:rPr lang="uk-UA" dirty="0"/>
              <a:t>) і колоїдні млини різних конст­рукцій.</a:t>
            </a:r>
          </a:p>
        </p:txBody>
      </p:sp>
      <p:sp>
        <p:nvSpPr>
          <p:cNvPr id="3" name="Заголовок 2"/>
          <p:cNvSpPr>
            <a:spLocks noGrp="1"/>
          </p:cNvSpPr>
          <p:nvPr>
            <p:ph type="title"/>
          </p:nvPr>
        </p:nvSpPr>
        <p:spPr/>
        <p:txBody>
          <a:bodyPr>
            <a:normAutofit fontScale="90000"/>
          </a:bodyPr>
          <a:lstStyle/>
          <a:p>
            <a:r>
              <a:rPr lang="uk-UA" dirty="0">
                <a:solidFill>
                  <a:schemeClr val="accent5">
                    <a:lumMod val="75000"/>
                  </a:schemeClr>
                </a:solidFill>
              </a:rPr>
              <a:t>Розмелювання в рідкому середовищі</a:t>
            </a:r>
          </a:p>
        </p:txBody>
      </p:sp>
    </p:spTree>
    <p:extLst>
      <p:ext uri="{BB962C8B-B14F-4D97-AF65-F5344CB8AC3E}">
        <p14:creationId xmlns:p14="http://schemas.microsoft.com/office/powerpoint/2010/main" val="41413193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buNone/>
            </a:pPr>
            <a:r>
              <a:rPr lang="ru-RU" dirty="0" smtClean="0"/>
              <a:t>    Роторно-</a:t>
            </a:r>
            <a:r>
              <a:rPr lang="ru-RU" dirty="0" err="1" smtClean="0"/>
              <a:t>пульсаційний</a:t>
            </a:r>
            <a:r>
              <a:rPr lang="ru-RU" dirty="0" smtClean="0"/>
              <a:t> </a:t>
            </a:r>
            <a:r>
              <a:rPr lang="ru-RU" dirty="0" err="1" smtClean="0"/>
              <a:t>апарат</a:t>
            </a:r>
            <a:r>
              <a:rPr lang="ru-RU" dirty="0" smtClean="0"/>
              <a:t> (РПА) </a:t>
            </a:r>
            <a:r>
              <a:rPr lang="ru-RU" dirty="0" err="1" smtClean="0"/>
              <a:t>поєднує</a:t>
            </a:r>
            <a:r>
              <a:rPr lang="ru-RU" dirty="0" smtClean="0"/>
              <a:t> в </a:t>
            </a:r>
            <a:r>
              <a:rPr lang="ru-RU" dirty="0" err="1" smtClean="0"/>
              <a:t>собі</a:t>
            </a:r>
            <a:r>
              <a:rPr lang="ru-RU" dirty="0" smtClean="0"/>
              <a:t> </a:t>
            </a:r>
            <a:r>
              <a:rPr lang="ru-RU" dirty="0" err="1" smtClean="0"/>
              <a:t>принципи</a:t>
            </a:r>
            <a:r>
              <a:rPr lang="ru-RU" dirty="0" smtClean="0"/>
              <a:t> </a:t>
            </a:r>
            <a:r>
              <a:rPr lang="ru-RU" dirty="0" err="1" smtClean="0"/>
              <a:t>роботи</a:t>
            </a:r>
            <a:r>
              <a:rPr lang="ru-RU" dirty="0" smtClean="0"/>
              <a:t> </a:t>
            </a:r>
            <a:r>
              <a:rPr lang="ru-RU" dirty="0" err="1" smtClean="0"/>
              <a:t>диспергатора</a:t>
            </a:r>
            <a:r>
              <a:rPr lang="ru-RU" dirty="0" smtClean="0"/>
              <a:t>, </a:t>
            </a:r>
            <a:r>
              <a:rPr lang="ru-RU" dirty="0" err="1" smtClean="0"/>
              <a:t>гомогенізатора</a:t>
            </a:r>
            <a:r>
              <a:rPr lang="ru-RU" dirty="0" smtClean="0"/>
              <a:t> </a:t>
            </a:r>
            <a:r>
              <a:rPr lang="ru-RU" dirty="0" err="1" smtClean="0"/>
              <a:t>і</a:t>
            </a:r>
            <a:r>
              <a:rPr lang="ru-RU" dirty="0" smtClean="0"/>
              <a:t> </a:t>
            </a:r>
            <a:r>
              <a:rPr lang="ru-RU" dirty="0" err="1" smtClean="0"/>
              <a:t>відцентрового</a:t>
            </a:r>
            <a:r>
              <a:rPr lang="ru-RU" dirty="0" smtClean="0"/>
              <a:t> насоса. Шляхом </a:t>
            </a:r>
            <a:r>
              <a:rPr lang="ru-RU" dirty="0" err="1" smtClean="0"/>
              <a:t>пульсаційних</a:t>
            </a:r>
            <a:r>
              <a:rPr lang="ru-RU" dirty="0" smtClean="0"/>
              <a:t>, </a:t>
            </a:r>
            <a:r>
              <a:rPr lang="ru-RU" dirty="0" err="1" smtClean="0"/>
              <a:t>ударних</a:t>
            </a:r>
            <a:r>
              <a:rPr lang="ru-RU" dirty="0" smtClean="0"/>
              <a:t> та </a:t>
            </a:r>
            <a:r>
              <a:rPr lang="ru-RU" dirty="0" err="1" smtClean="0"/>
              <a:t>інших</a:t>
            </a:r>
            <a:r>
              <a:rPr lang="ru-RU" dirty="0" smtClean="0"/>
              <a:t> </a:t>
            </a:r>
            <a:r>
              <a:rPr lang="ru-RU" dirty="0" err="1" smtClean="0"/>
              <a:t>гідродинамічних</a:t>
            </a:r>
            <a:r>
              <a:rPr lang="ru-RU" dirty="0" smtClean="0"/>
              <a:t> </a:t>
            </a:r>
            <a:r>
              <a:rPr lang="ru-RU" dirty="0" err="1" smtClean="0"/>
              <a:t>впливів</a:t>
            </a:r>
            <a:r>
              <a:rPr lang="ru-RU" dirty="0" smtClean="0"/>
              <a:t>, </a:t>
            </a:r>
            <a:r>
              <a:rPr lang="ru-RU" dirty="0" err="1" smtClean="0"/>
              <a:t>що</a:t>
            </a:r>
            <a:r>
              <a:rPr lang="ru-RU" dirty="0" smtClean="0"/>
              <a:t> </a:t>
            </a:r>
            <a:r>
              <a:rPr lang="ru-RU" dirty="0" err="1" smtClean="0"/>
              <a:t>відбуваються</a:t>
            </a:r>
            <a:r>
              <a:rPr lang="ru-RU" dirty="0" smtClean="0"/>
              <a:t> в РПА, </a:t>
            </a:r>
            <a:r>
              <a:rPr lang="ru-RU" dirty="0" err="1" smtClean="0"/>
              <a:t>змінюються</a:t>
            </a:r>
            <a:r>
              <a:rPr lang="ru-RU" dirty="0" smtClean="0"/>
              <a:t> </a:t>
            </a:r>
            <a:r>
              <a:rPr lang="ru-RU" dirty="0" err="1" smtClean="0"/>
              <a:t>фізико-механічні</a:t>
            </a:r>
            <a:r>
              <a:rPr lang="ru-RU" dirty="0" smtClean="0"/>
              <a:t> </a:t>
            </a:r>
            <a:r>
              <a:rPr lang="ru-RU" dirty="0" err="1" smtClean="0"/>
              <a:t>властивості</a:t>
            </a:r>
            <a:r>
              <a:rPr lang="ru-RU" dirty="0" smtClean="0"/>
              <a:t> </a:t>
            </a:r>
            <a:r>
              <a:rPr lang="ru-RU" dirty="0" err="1" smtClean="0"/>
              <a:t>продуктів</a:t>
            </a:r>
            <a:r>
              <a:rPr lang="ru-RU" dirty="0" smtClean="0"/>
              <a:t>, </a:t>
            </a:r>
            <a:r>
              <a:rPr lang="ru-RU" dirty="0" err="1" smtClean="0"/>
              <a:t>що</a:t>
            </a:r>
            <a:r>
              <a:rPr lang="ru-RU" dirty="0" smtClean="0"/>
              <a:t> </a:t>
            </a:r>
            <a:r>
              <a:rPr lang="ru-RU" dirty="0" err="1" smtClean="0"/>
              <a:t>виробляються</a:t>
            </a:r>
            <a:r>
              <a:rPr lang="ru-RU" dirty="0" smtClean="0"/>
              <a:t>.</a:t>
            </a:r>
            <a:endParaRPr lang="ru-RU" dirty="0"/>
          </a:p>
        </p:txBody>
      </p:sp>
      <p:sp>
        <p:nvSpPr>
          <p:cNvPr id="2" name="Заголовок 1"/>
          <p:cNvSpPr>
            <a:spLocks noGrp="1"/>
          </p:cNvSpPr>
          <p:nvPr>
            <p:ph type="title"/>
          </p:nvPr>
        </p:nvSpPr>
        <p:spPr/>
        <p:txBody>
          <a:bodyPr>
            <a:normAutofit fontScale="90000"/>
          </a:bodyPr>
          <a:lstStyle/>
          <a:p>
            <a:r>
              <a:rPr lang="ru-RU" dirty="0">
                <a:solidFill>
                  <a:schemeClr val="accent5">
                    <a:lumMod val="75000"/>
                  </a:schemeClr>
                </a:solidFill>
              </a:rPr>
              <a:t>Роторно-</a:t>
            </a:r>
            <a:r>
              <a:rPr lang="ru-RU" dirty="0" err="1">
                <a:solidFill>
                  <a:schemeClr val="accent5">
                    <a:lumMod val="75000"/>
                  </a:schemeClr>
                </a:solidFill>
              </a:rPr>
              <a:t>пульсаційний</a:t>
            </a:r>
            <a:r>
              <a:rPr lang="ru-RU" dirty="0">
                <a:solidFill>
                  <a:schemeClr val="accent5">
                    <a:lumMod val="75000"/>
                  </a:schemeClr>
                </a:solidFill>
              </a:rPr>
              <a:t> </a:t>
            </a:r>
            <a:r>
              <a:rPr lang="ru-RU" dirty="0" err="1">
                <a:solidFill>
                  <a:schemeClr val="accent5">
                    <a:lumMod val="75000"/>
                  </a:schemeClr>
                </a:solidFill>
              </a:rPr>
              <a:t>апарат</a:t>
            </a:r>
            <a:r>
              <a:rPr lang="ru-RU" dirty="0">
                <a:solidFill>
                  <a:schemeClr val="accent5">
                    <a:lumMod val="75000"/>
                  </a:schemeClr>
                </a:solidFill>
              </a:rPr>
              <a:t> (РПА)</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chemeClr val="accent5">
                    <a:lumMod val="75000"/>
                  </a:schemeClr>
                </a:solidFill>
              </a:rPr>
              <a:t>Роторно-</a:t>
            </a:r>
            <a:r>
              <a:rPr lang="ru-RU" dirty="0" err="1" smtClean="0">
                <a:solidFill>
                  <a:schemeClr val="accent5">
                    <a:lumMod val="75000"/>
                  </a:schemeClr>
                </a:solidFill>
              </a:rPr>
              <a:t>пульсаційний</a:t>
            </a:r>
            <a:r>
              <a:rPr lang="ru-RU" dirty="0" smtClean="0">
                <a:solidFill>
                  <a:schemeClr val="accent5">
                    <a:lumMod val="75000"/>
                  </a:schemeClr>
                </a:solidFill>
              </a:rPr>
              <a:t> аппарат(РПА)</a:t>
            </a:r>
            <a:endParaRPr lang="ru-RU" dirty="0">
              <a:solidFill>
                <a:schemeClr val="accent5">
                  <a:lumMod val="75000"/>
                </a:schemeClr>
              </a:solidFill>
            </a:endParaRPr>
          </a:p>
        </p:txBody>
      </p:sp>
      <p:pic>
        <p:nvPicPr>
          <p:cNvPr id="6" name="Рисунок 5"/>
          <p:cNvPicPr>
            <a:picLocks noChangeAspect="1"/>
          </p:cNvPicPr>
          <p:nvPr/>
        </p:nvPicPr>
        <p:blipFill>
          <a:blip r:embed="rId2"/>
          <a:stretch>
            <a:fillRect/>
          </a:stretch>
        </p:blipFill>
        <p:spPr>
          <a:xfrm>
            <a:off x="1043608" y="1844824"/>
            <a:ext cx="7560840" cy="4628867"/>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821784"/>
          </a:xfrm>
        </p:spPr>
        <p:txBody>
          <a:bodyPr>
            <a:normAutofit/>
          </a:bodyPr>
          <a:lstStyle/>
          <a:p>
            <a:pPr algn="r"/>
            <a:r>
              <a:rPr lang="uk-UA" sz="2400" b="0" dirty="0" smtClean="0">
                <a:solidFill>
                  <a:schemeClr val="tx1"/>
                </a:solidFill>
                <a:effectLst/>
              </a:rPr>
              <a:t>Схема </a:t>
            </a:r>
            <a:r>
              <a:rPr lang="uk-UA" sz="2400" b="0" dirty="0" err="1" smtClean="0">
                <a:solidFill>
                  <a:schemeClr val="tx1"/>
                </a:solidFill>
                <a:effectLst/>
              </a:rPr>
              <a:t>віброкавітаційного</a:t>
            </a:r>
            <a:r>
              <a:rPr lang="uk-UA" sz="2400" b="0" dirty="0" smtClean="0">
                <a:solidFill>
                  <a:schemeClr val="tx1"/>
                </a:solidFill>
                <a:effectLst/>
              </a:rPr>
              <a:t> колоїдного млина</a:t>
            </a:r>
            <a:endParaRPr lang="ru-RU" sz="2400" b="0" dirty="0">
              <a:solidFill>
                <a:schemeClr val="tx1"/>
              </a:solidFill>
              <a:effectLst/>
            </a:endParaRPr>
          </a:p>
        </p:txBody>
      </p:sp>
      <p:pic>
        <p:nvPicPr>
          <p:cNvPr id="3" name="Рисунок 2"/>
          <p:cNvPicPr>
            <a:picLocks noChangeAspect="1"/>
          </p:cNvPicPr>
          <p:nvPr/>
        </p:nvPicPr>
        <p:blipFill>
          <a:blip r:embed="rId2"/>
          <a:stretch>
            <a:fillRect/>
          </a:stretch>
        </p:blipFill>
        <p:spPr>
          <a:xfrm>
            <a:off x="2411760" y="1249680"/>
            <a:ext cx="3800475" cy="37338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uk-UA" dirty="0" err="1"/>
              <a:t>Супозиторії</a:t>
            </a:r>
            <a:r>
              <a:rPr lang="uk-UA" dirty="0"/>
              <a:t> - тверді однорідні лікарські засоби, що містять одну або декілька діючих речовин і допоміжні компоненти (носії). Вони тверді при кімнатній температурі і розплавляються або розчиняються при температурі тіла.</a:t>
            </a:r>
          </a:p>
        </p:txBody>
      </p:sp>
      <p:sp>
        <p:nvSpPr>
          <p:cNvPr id="3" name="Заголовок 2"/>
          <p:cNvSpPr>
            <a:spLocks noGrp="1"/>
          </p:cNvSpPr>
          <p:nvPr>
            <p:ph type="title"/>
          </p:nvPr>
        </p:nvSpPr>
        <p:spPr/>
        <p:txBody>
          <a:bodyPr/>
          <a:lstStyle/>
          <a:p>
            <a:r>
              <a:rPr lang="uk-UA" dirty="0" err="1" smtClean="0">
                <a:solidFill>
                  <a:schemeClr val="accent5">
                    <a:lumMod val="75000"/>
                  </a:schemeClr>
                </a:solidFill>
              </a:rPr>
              <a:t>Супозиторії</a:t>
            </a:r>
            <a:endParaRPr lang="uk-UA" dirty="0">
              <a:solidFill>
                <a:schemeClr val="accent5">
                  <a:lumMod val="75000"/>
                </a:schemeClr>
              </a:solidFill>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720" y="3573016"/>
            <a:ext cx="5305772" cy="29712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33067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uk-UA" dirty="0"/>
              <a:t>Залежно від місця введення розрізняють </a:t>
            </a:r>
            <a:r>
              <a:rPr lang="uk-UA" dirty="0" err="1"/>
              <a:t>супозиторії</a:t>
            </a:r>
            <a:r>
              <a:rPr lang="uk-UA" dirty="0"/>
              <a:t>:</a:t>
            </a:r>
          </a:p>
          <a:p>
            <a:r>
              <a:rPr lang="en-US" dirty="0"/>
              <a:t>v    </a:t>
            </a:r>
            <a:r>
              <a:rPr lang="uk-UA" dirty="0"/>
              <a:t>ректальні (свічі - </a:t>
            </a:r>
            <a:r>
              <a:rPr lang="en-US" dirty="0" err="1"/>
              <a:t>suppositoria</a:t>
            </a:r>
            <a:r>
              <a:rPr lang="en-US" dirty="0"/>
              <a:t> </a:t>
            </a:r>
            <a:r>
              <a:rPr lang="en-US" dirty="0" err="1"/>
              <a:t>rectalia</a:t>
            </a:r>
            <a:r>
              <a:rPr lang="en-US" dirty="0"/>
              <a:t>), </a:t>
            </a:r>
            <a:r>
              <a:rPr lang="uk-UA" dirty="0"/>
              <a:t>призначені для введення в пряму кишку;</a:t>
            </a:r>
          </a:p>
          <a:p>
            <a:r>
              <a:rPr lang="en-US" dirty="0"/>
              <a:t>v    </a:t>
            </a:r>
            <a:r>
              <a:rPr lang="uk-UA" dirty="0"/>
              <a:t>вагінальні (кульки - </a:t>
            </a:r>
            <a:r>
              <a:rPr lang="en-US" dirty="0" err="1"/>
              <a:t>suppositoria</a:t>
            </a:r>
            <a:r>
              <a:rPr lang="en-US" dirty="0"/>
              <a:t> </a:t>
            </a:r>
            <a:r>
              <a:rPr lang="en-US" dirty="0" err="1"/>
              <a:t>vaginalia</a:t>
            </a:r>
            <a:r>
              <a:rPr lang="en-US" dirty="0"/>
              <a:t>), </a:t>
            </a:r>
            <a:r>
              <a:rPr lang="uk-UA" dirty="0"/>
              <a:t>призначені для введення у </a:t>
            </a:r>
            <a:r>
              <a:rPr lang="uk-UA" dirty="0" err="1"/>
              <a:t>вагіну</a:t>
            </a:r>
            <a:r>
              <a:rPr lang="uk-UA" dirty="0"/>
              <a:t>;</a:t>
            </a:r>
          </a:p>
          <a:p>
            <a:r>
              <a:rPr lang="en-US" dirty="0"/>
              <a:t>v    </a:t>
            </a:r>
            <a:r>
              <a:rPr lang="uk-UA" dirty="0"/>
              <a:t>палички (</a:t>
            </a:r>
            <a:r>
              <a:rPr lang="en-US" dirty="0"/>
              <a:t>bacilli), </a:t>
            </a:r>
            <a:r>
              <a:rPr lang="uk-UA" dirty="0"/>
              <a:t>призначені для введення у фістульні ходи, сечовід, канал шийки матки, слуховий прохід і т.п.</a:t>
            </a:r>
          </a:p>
          <a:p>
            <a:endParaRPr lang="uk-UA" dirty="0"/>
          </a:p>
        </p:txBody>
      </p:sp>
      <p:sp>
        <p:nvSpPr>
          <p:cNvPr id="3" name="Заголовок 2"/>
          <p:cNvSpPr>
            <a:spLocks noGrp="1"/>
          </p:cNvSpPr>
          <p:nvPr>
            <p:ph type="title"/>
          </p:nvPr>
        </p:nvSpPr>
        <p:spPr/>
        <p:txBody>
          <a:bodyPr/>
          <a:lstStyle/>
          <a:p>
            <a:r>
              <a:rPr lang="uk-UA" dirty="0" smtClean="0">
                <a:solidFill>
                  <a:schemeClr val="accent5">
                    <a:lumMod val="75000"/>
                  </a:schemeClr>
                </a:solidFill>
              </a:rPr>
              <a:t>Види </a:t>
            </a:r>
            <a:r>
              <a:rPr lang="uk-UA" dirty="0" err="1" smtClean="0">
                <a:solidFill>
                  <a:schemeClr val="accent5">
                    <a:lumMod val="75000"/>
                  </a:schemeClr>
                </a:solidFill>
              </a:rPr>
              <a:t>супозиторіїв</a:t>
            </a:r>
            <a:endParaRPr lang="uk-UA" dirty="0">
              <a:solidFill>
                <a:schemeClr val="accent5">
                  <a:lumMod val="75000"/>
                </a:schemeClr>
              </a:solidFill>
            </a:endParaRPr>
          </a:p>
        </p:txBody>
      </p:sp>
    </p:spTree>
    <p:extLst>
      <p:ext uri="{BB962C8B-B14F-4D97-AF65-F5344CB8AC3E}">
        <p14:creationId xmlns:p14="http://schemas.microsoft.com/office/powerpoint/2010/main" val="21135552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524000"/>
            <a:ext cx="5122912" cy="4572000"/>
          </a:xfrm>
        </p:spPr>
        <p:txBody>
          <a:bodyPr>
            <a:normAutofit fontScale="85000" lnSpcReduction="20000"/>
          </a:bodyPr>
          <a:lstStyle/>
          <a:p>
            <a:pPr marL="0" indent="0">
              <a:buNone/>
            </a:pPr>
            <a:r>
              <a:rPr lang="ru-RU" b="1" dirty="0"/>
              <a:t>а - </a:t>
            </a:r>
            <a:r>
              <a:rPr lang="ru-RU" b="1" dirty="0" err="1"/>
              <a:t>ректальні</a:t>
            </a:r>
            <a:r>
              <a:rPr lang="ru-RU" b="1" dirty="0"/>
              <a:t> </a:t>
            </a:r>
            <a:r>
              <a:rPr lang="ru-RU" b="1" dirty="0" err="1"/>
              <a:t>форми</a:t>
            </a:r>
            <a:r>
              <a:rPr lang="ru-RU" b="1" dirty="0"/>
              <a:t>:</a:t>
            </a:r>
            <a:endParaRPr lang="ru-RU" dirty="0"/>
          </a:p>
          <a:p>
            <a:pPr marL="0" indent="0">
              <a:buNone/>
            </a:pPr>
            <a:r>
              <a:rPr lang="ru-RU" dirty="0"/>
              <a:t>1 - </a:t>
            </a:r>
            <a:r>
              <a:rPr lang="ru-RU" dirty="0" err="1"/>
              <a:t>циліндр</a:t>
            </a:r>
            <a:r>
              <a:rPr lang="ru-RU" dirty="0"/>
              <a:t> </a:t>
            </a:r>
            <a:r>
              <a:rPr lang="ru-RU" dirty="0" err="1"/>
              <a:t>із</a:t>
            </a:r>
            <a:r>
              <a:rPr lang="ru-RU" dirty="0"/>
              <a:t> </a:t>
            </a:r>
            <a:r>
              <a:rPr lang="ru-RU" dirty="0" err="1"/>
              <a:t>загостреним</a:t>
            </a:r>
            <a:r>
              <a:rPr lang="ru-RU" dirty="0"/>
              <a:t> </a:t>
            </a:r>
            <a:r>
              <a:rPr lang="ru-RU" dirty="0" err="1"/>
              <a:t>кінцем</a:t>
            </a:r>
            <a:r>
              <a:rPr lang="ru-RU" dirty="0"/>
              <a:t>;</a:t>
            </a:r>
          </a:p>
          <a:p>
            <a:pPr marL="0" indent="0">
              <a:buNone/>
            </a:pPr>
            <a:r>
              <a:rPr lang="ru-RU" dirty="0"/>
              <a:t>2 - конус;</a:t>
            </a:r>
          </a:p>
          <a:p>
            <a:pPr marL="0" indent="0">
              <a:buNone/>
            </a:pPr>
            <a:r>
              <a:rPr lang="ru-RU" dirty="0"/>
              <a:t>3 - торпедо- </a:t>
            </a:r>
            <a:r>
              <a:rPr lang="ru-RU" dirty="0" err="1"/>
              <a:t>або</a:t>
            </a:r>
            <a:r>
              <a:rPr lang="ru-RU" dirty="0"/>
              <a:t> </a:t>
            </a:r>
            <a:r>
              <a:rPr lang="ru-RU" dirty="0" err="1"/>
              <a:t>сигароподібні</a:t>
            </a:r>
            <a:r>
              <a:rPr lang="ru-RU" dirty="0"/>
              <a:t>;</a:t>
            </a:r>
          </a:p>
          <a:p>
            <a:pPr marL="0" indent="0">
              <a:buNone/>
            </a:pPr>
            <a:endParaRPr lang="ru-RU" b="1" dirty="0" smtClean="0"/>
          </a:p>
          <a:p>
            <a:pPr marL="0" indent="0">
              <a:buNone/>
            </a:pPr>
            <a:r>
              <a:rPr lang="ru-RU" b="1" dirty="0" smtClean="0"/>
              <a:t>б- </a:t>
            </a:r>
            <a:r>
              <a:rPr lang="ru-RU" b="1" dirty="0" err="1"/>
              <a:t>вагінальні</a:t>
            </a:r>
            <a:r>
              <a:rPr lang="ru-RU" b="1" dirty="0"/>
              <a:t> </a:t>
            </a:r>
            <a:r>
              <a:rPr lang="ru-RU" b="1" dirty="0" err="1"/>
              <a:t>форми</a:t>
            </a:r>
            <a:r>
              <a:rPr lang="ru-RU" b="1" dirty="0"/>
              <a:t>:</a:t>
            </a:r>
            <a:endParaRPr lang="ru-RU" dirty="0"/>
          </a:p>
          <a:p>
            <a:pPr marL="0" indent="0">
              <a:buNone/>
            </a:pPr>
            <a:r>
              <a:rPr lang="ru-RU" dirty="0"/>
              <a:t>1 - кульки;</a:t>
            </a:r>
          </a:p>
          <a:p>
            <a:pPr marL="0" indent="0">
              <a:buNone/>
            </a:pPr>
            <a:r>
              <a:rPr lang="ru-RU" dirty="0"/>
              <a:t>2 - </a:t>
            </a:r>
            <a:r>
              <a:rPr lang="ru-RU" dirty="0" err="1"/>
              <a:t>овулі</a:t>
            </a:r>
            <a:r>
              <a:rPr lang="ru-RU" dirty="0"/>
              <a:t>;</a:t>
            </a:r>
          </a:p>
          <a:p>
            <a:pPr marL="0" indent="0">
              <a:buNone/>
            </a:pPr>
            <a:r>
              <a:rPr lang="ru-RU" dirty="0"/>
              <a:t>3 - </a:t>
            </a:r>
            <a:r>
              <a:rPr lang="ru-RU" dirty="0" err="1"/>
              <a:t>песарії</a:t>
            </a:r>
            <a:r>
              <a:rPr lang="ru-RU" dirty="0" smtClean="0"/>
              <a:t>;</a:t>
            </a:r>
          </a:p>
          <a:p>
            <a:pPr marL="0" indent="0">
              <a:buNone/>
            </a:pPr>
            <a:endParaRPr lang="ru-RU" dirty="0"/>
          </a:p>
          <a:p>
            <a:pPr marL="0" indent="0">
              <a:buNone/>
            </a:pPr>
            <a:r>
              <a:rPr lang="ru-RU" b="1" dirty="0"/>
              <a:t>в - </a:t>
            </a:r>
            <a:r>
              <a:rPr lang="ru-RU" b="1" dirty="0" err="1"/>
              <a:t>порожнисті</a:t>
            </a:r>
            <a:r>
              <a:rPr lang="ru-RU" b="1" dirty="0" smtClean="0"/>
              <a:t>;</a:t>
            </a:r>
          </a:p>
          <a:p>
            <a:pPr marL="0" indent="0">
              <a:buNone/>
            </a:pPr>
            <a:endParaRPr lang="ru-RU" dirty="0"/>
          </a:p>
          <a:p>
            <a:pPr marL="0" indent="0">
              <a:buNone/>
            </a:pPr>
            <a:r>
              <a:rPr lang="ru-RU" b="1" dirty="0"/>
              <a:t>г - </a:t>
            </a:r>
            <a:r>
              <a:rPr lang="ru-RU" b="1" dirty="0" err="1" smtClean="0"/>
              <a:t>палички</a:t>
            </a:r>
            <a:endParaRPr lang="ru-RU" b="1" dirty="0" smtClean="0"/>
          </a:p>
          <a:p>
            <a:pPr marL="0" indent="0">
              <a:buNone/>
            </a:pPr>
            <a:endParaRPr lang="ru-RU" dirty="0"/>
          </a:p>
          <a:p>
            <a:endParaRPr lang="uk-UA" dirty="0"/>
          </a:p>
        </p:txBody>
      </p:sp>
      <p:sp>
        <p:nvSpPr>
          <p:cNvPr id="3" name="Заголовок 2"/>
          <p:cNvSpPr>
            <a:spLocks noGrp="1"/>
          </p:cNvSpPr>
          <p:nvPr>
            <p:ph type="title"/>
          </p:nvPr>
        </p:nvSpPr>
        <p:spPr>
          <a:xfrm>
            <a:off x="465406" y="271736"/>
            <a:ext cx="8229600" cy="783704"/>
          </a:xfrm>
        </p:spPr>
        <p:txBody>
          <a:bodyPr/>
          <a:lstStyle/>
          <a:p>
            <a:r>
              <a:rPr lang="uk-UA" b="1" dirty="0" smtClean="0">
                <a:solidFill>
                  <a:schemeClr val="accent5">
                    <a:lumMod val="75000"/>
                  </a:schemeClr>
                </a:solidFill>
              </a:rPr>
              <a:t>Форми </a:t>
            </a:r>
            <a:r>
              <a:rPr lang="uk-UA" b="1" dirty="0" err="1" smtClean="0">
                <a:solidFill>
                  <a:schemeClr val="accent5">
                    <a:lumMod val="75000"/>
                  </a:schemeClr>
                </a:solidFill>
              </a:rPr>
              <a:t>супозиторіїв</a:t>
            </a:r>
            <a:endParaRPr lang="uk-UA" b="1" dirty="0">
              <a:solidFill>
                <a:schemeClr val="accent5">
                  <a:lumMod val="75000"/>
                </a:schemeClr>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79" y="1340768"/>
            <a:ext cx="3465815" cy="50405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300449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46615" y="540297"/>
            <a:ext cx="8229600" cy="6273080"/>
          </a:xfrm>
        </p:spPr>
        <p:txBody>
          <a:bodyPr>
            <a:noAutofit/>
          </a:bodyPr>
          <a:lstStyle/>
          <a:p>
            <a:pPr>
              <a:lnSpc>
                <a:spcPct val="170000"/>
              </a:lnSpc>
            </a:pPr>
            <a:r>
              <a:rPr lang="ru-RU" sz="1400" b="1" dirty="0"/>
              <a:t>Час </a:t>
            </a:r>
            <a:r>
              <a:rPr lang="ru-RU" sz="1400" b="1" dirty="0" err="1"/>
              <a:t>розплавлення</a:t>
            </a:r>
            <a:r>
              <a:rPr lang="ru-RU" sz="1400" b="1" dirty="0"/>
              <a:t> (для </a:t>
            </a:r>
            <a:r>
              <a:rPr lang="ru-RU" sz="1400" b="1" dirty="0" err="1"/>
              <a:t>супозиторіїв</a:t>
            </a:r>
            <a:r>
              <a:rPr lang="ru-RU" sz="1400" b="1" dirty="0"/>
              <a:t> на </a:t>
            </a:r>
            <a:r>
              <a:rPr lang="ru-RU" sz="1400" b="1" dirty="0" err="1"/>
              <a:t>гідрофобних</a:t>
            </a:r>
            <a:r>
              <a:rPr lang="ru-RU" sz="1400" b="1" dirty="0"/>
              <a:t> основах) – 15 </a:t>
            </a:r>
            <a:r>
              <a:rPr lang="ru-RU" sz="1400" b="1" dirty="0" err="1"/>
              <a:t>хвилин</a:t>
            </a:r>
            <a:endParaRPr lang="ru-RU" sz="1400" b="1" dirty="0"/>
          </a:p>
          <a:p>
            <a:pPr>
              <a:lnSpc>
                <a:spcPct val="170000"/>
              </a:lnSpc>
            </a:pPr>
            <a:r>
              <a:rPr lang="ru-RU" sz="1400" b="1" dirty="0"/>
              <a:t> </a:t>
            </a:r>
            <a:r>
              <a:rPr lang="ru-RU" sz="1400" b="1" dirty="0" smtClean="0"/>
              <a:t>Час </a:t>
            </a:r>
            <a:r>
              <a:rPr lang="ru-RU" sz="1400" b="1" dirty="0" err="1"/>
              <a:t>розчинення</a:t>
            </a:r>
            <a:r>
              <a:rPr lang="ru-RU" sz="1400" b="1" dirty="0"/>
              <a:t> (для </a:t>
            </a:r>
            <a:r>
              <a:rPr lang="ru-RU" sz="1400" b="1" dirty="0" err="1"/>
              <a:t>супозиторіїв</a:t>
            </a:r>
            <a:r>
              <a:rPr lang="ru-RU" sz="1400" b="1" dirty="0"/>
              <a:t> на </a:t>
            </a:r>
            <a:r>
              <a:rPr lang="ru-RU" sz="1400" b="1" dirty="0" err="1"/>
              <a:t>гідрофільних</a:t>
            </a:r>
            <a:r>
              <a:rPr lang="ru-RU" sz="1400" b="1" dirty="0"/>
              <a:t> основах) –  60 </a:t>
            </a:r>
            <a:r>
              <a:rPr lang="ru-RU" sz="1400" b="1" dirty="0" err="1"/>
              <a:t>хвилин</a:t>
            </a:r>
            <a:endParaRPr lang="ru-RU" sz="1400" b="1" dirty="0"/>
          </a:p>
          <a:p>
            <a:pPr>
              <a:lnSpc>
                <a:spcPct val="170000"/>
              </a:lnSpc>
            </a:pPr>
            <a:r>
              <a:rPr lang="ru-RU" sz="1400" b="1" dirty="0"/>
              <a:t> </a:t>
            </a:r>
            <a:r>
              <a:rPr lang="ru-RU" sz="1400" b="1" dirty="0" err="1" smtClean="0"/>
              <a:t>Довжина</a:t>
            </a:r>
            <a:r>
              <a:rPr lang="ru-RU" sz="1400" b="1" dirty="0" smtClean="0"/>
              <a:t> </a:t>
            </a:r>
            <a:r>
              <a:rPr lang="ru-RU" sz="1400" b="1" dirty="0" err="1"/>
              <a:t>ректальних</a:t>
            </a:r>
            <a:r>
              <a:rPr lang="ru-RU" sz="1400" b="1" dirty="0"/>
              <a:t> </a:t>
            </a:r>
            <a:r>
              <a:rPr lang="ru-RU" sz="1400" b="1" dirty="0" err="1"/>
              <a:t>супозиторіїв</a:t>
            </a:r>
            <a:r>
              <a:rPr lang="ru-RU" sz="1400" b="1" dirty="0"/>
              <a:t> повинна бути </a:t>
            </a:r>
            <a:r>
              <a:rPr lang="ru-RU" sz="1400" b="1" dirty="0" err="1"/>
              <a:t>від</a:t>
            </a:r>
            <a:r>
              <a:rPr lang="ru-RU" sz="1400" b="1" dirty="0"/>
              <a:t> 2,5 до 4 см</a:t>
            </a:r>
          </a:p>
          <a:p>
            <a:pPr>
              <a:lnSpc>
                <a:spcPct val="170000"/>
              </a:lnSpc>
            </a:pPr>
            <a:r>
              <a:rPr lang="ru-RU" sz="1400" b="1" dirty="0"/>
              <a:t> </a:t>
            </a:r>
            <a:r>
              <a:rPr lang="ru-RU" sz="1400" b="1" dirty="0" err="1" smtClean="0"/>
              <a:t>Максимальний</a:t>
            </a:r>
            <a:r>
              <a:rPr lang="ru-RU" sz="1400" b="1" dirty="0" smtClean="0"/>
              <a:t> </a:t>
            </a:r>
            <a:r>
              <a:rPr lang="ru-RU" sz="1400" b="1" dirty="0" err="1"/>
              <a:t>діаметр</a:t>
            </a:r>
            <a:r>
              <a:rPr lang="ru-RU" sz="1400" b="1" dirty="0"/>
              <a:t> </a:t>
            </a:r>
            <a:r>
              <a:rPr lang="ru-RU" sz="1400" b="1" dirty="0" err="1"/>
              <a:t>ректальних</a:t>
            </a:r>
            <a:r>
              <a:rPr lang="ru-RU" sz="1400" b="1" dirty="0"/>
              <a:t> </a:t>
            </a:r>
            <a:r>
              <a:rPr lang="ru-RU" sz="1400" b="1" dirty="0" err="1"/>
              <a:t>супозиторіїв</a:t>
            </a:r>
            <a:r>
              <a:rPr lang="ru-RU" sz="1400" b="1" dirty="0"/>
              <a:t> - 1,5 см</a:t>
            </a:r>
          </a:p>
          <a:p>
            <a:pPr>
              <a:lnSpc>
                <a:spcPct val="170000"/>
              </a:lnSpc>
            </a:pPr>
            <a:r>
              <a:rPr lang="ru-RU" sz="1400" b="1" dirty="0"/>
              <a:t> </a:t>
            </a:r>
            <a:r>
              <a:rPr lang="ru-RU" sz="1400" b="1" dirty="0" err="1" smtClean="0"/>
              <a:t>Маса</a:t>
            </a:r>
            <a:r>
              <a:rPr lang="ru-RU" sz="1400" b="1" dirty="0" smtClean="0"/>
              <a:t> </a:t>
            </a:r>
            <a:r>
              <a:rPr lang="ru-RU" sz="1400" b="1" dirty="0" err="1"/>
              <a:t>ректальних</a:t>
            </a:r>
            <a:r>
              <a:rPr lang="ru-RU" sz="1400" b="1" dirty="0"/>
              <a:t> </a:t>
            </a:r>
            <a:r>
              <a:rPr lang="ru-RU" sz="1400" b="1" dirty="0" err="1"/>
              <a:t>супозиторіїв</a:t>
            </a:r>
            <a:r>
              <a:rPr lang="ru-RU" sz="1400" b="1" dirty="0"/>
              <a:t> </a:t>
            </a:r>
            <a:r>
              <a:rPr lang="ru-RU" sz="1400" b="1" dirty="0" err="1"/>
              <a:t>від</a:t>
            </a:r>
            <a:r>
              <a:rPr lang="ru-RU" sz="1400" b="1" dirty="0"/>
              <a:t> 1,0 до 4,0 г (</a:t>
            </a:r>
            <a:r>
              <a:rPr lang="ru-RU" sz="1400" b="1" dirty="0" err="1"/>
              <a:t>середня</a:t>
            </a:r>
            <a:r>
              <a:rPr lang="ru-RU" sz="1400" b="1" dirty="0"/>
              <a:t> 3,0)</a:t>
            </a:r>
          </a:p>
          <a:p>
            <a:pPr>
              <a:lnSpc>
                <a:spcPct val="170000"/>
              </a:lnSpc>
            </a:pPr>
            <a:r>
              <a:rPr lang="ru-RU" sz="1400" b="1" dirty="0"/>
              <a:t>  </a:t>
            </a:r>
            <a:r>
              <a:rPr lang="ru-RU" sz="1400" b="1" dirty="0" err="1" smtClean="0"/>
              <a:t>Маса</a:t>
            </a:r>
            <a:r>
              <a:rPr lang="ru-RU" sz="1400" b="1" dirty="0" smtClean="0"/>
              <a:t> </a:t>
            </a:r>
            <a:r>
              <a:rPr lang="ru-RU" sz="1400" b="1" dirty="0" err="1"/>
              <a:t>вагінальних</a:t>
            </a:r>
            <a:r>
              <a:rPr lang="ru-RU" sz="1400" b="1" dirty="0"/>
              <a:t> </a:t>
            </a:r>
            <a:r>
              <a:rPr lang="ru-RU" sz="1400" b="1" dirty="0" err="1"/>
              <a:t>супозиторіїв</a:t>
            </a:r>
            <a:r>
              <a:rPr lang="ru-RU" sz="1400" b="1" dirty="0"/>
              <a:t> повинна </a:t>
            </a:r>
            <a:r>
              <a:rPr lang="ru-RU" sz="1400" b="1" dirty="0" err="1"/>
              <a:t>знаходитися</a:t>
            </a:r>
            <a:r>
              <a:rPr lang="ru-RU" sz="1400" b="1" dirty="0"/>
              <a:t> в межах </a:t>
            </a:r>
            <a:r>
              <a:rPr lang="ru-RU" sz="1400" b="1" dirty="0" err="1"/>
              <a:t>від</a:t>
            </a:r>
            <a:r>
              <a:rPr lang="ru-RU" sz="1400" b="1" dirty="0"/>
              <a:t> 1.5 до 6,0 г (</a:t>
            </a:r>
            <a:r>
              <a:rPr lang="ru-RU" sz="1400" b="1" dirty="0" err="1"/>
              <a:t>середня</a:t>
            </a:r>
            <a:r>
              <a:rPr lang="ru-RU" sz="1400" b="1" dirty="0"/>
              <a:t> 4,0)</a:t>
            </a:r>
          </a:p>
          <a:p>
            <a:pPr>
              <a:lnSpc>
                <a:spcPct val="170000"/>
              </a:lnSpc>
            </a:pPr>
            <a:r>
              <a:rPr lang="ru-RU" sz="1400" b="1" dirty="0"/>
              <a:t>  </a:t>
            </a:r>
            <a:r>
              <a:rPr lang="ru-RU" sz="1400" b="1" dirty="0" err="1" smtClean="0"/>
              <a:t>Палички</a:t>
            </a:r>
            <a:r>
              <a:rPr lang="ru-RU" sz="1400" b="1" dirty="0" smtClean="0"/>
              <a:t> </a:t>
            </a:r>
            <a:r>
              <a:rPr lang="ru-RU" sz="1400" b="1" dirty="0" err="1"/>
              <a:t>повинні</a:t>
            </a:r>
            <a:r>
              <a:rPr lang="ru-RU" sz="1400" b="1" dirty="0"/>
              <a:t> </a:t>
            </a:r>
            <a:r>
              <a:rPr lang="ru-RU" sz="1400" b="1" dirty="0" err="1"/>
              <a:t>мати</a:t>
            </a:r>
            <a:r>
              <a:rPr lang="ru-RU" sz="1400" b="1" dirty="0"/>
              <a:t> форму </a:t>
            </a:r>
            <a:r>
              <a:rPr lang="ru-RU" sz="1400" b="1" dirty="0" err="1"/>
              <a:t>циліндра</a:t>
            </a:r>
            <a:r>
              <a:rPr lang="ru-RU" sz="1400" b="1" dirty="0"/>
              <a:t> з </a:t>
            </a:r>
            <a:r>
              <a:rPr lang="ru-RU" sz="1400" b="1" dirty="0" err="1"/>
              <a:t>загостреним</a:t>
            </a:r>
            <a:r>
              <a:rPr lang="ru-RU" sz="1400" b="1" dirty="0"/>
              <a:t> </a:t>
            </a:r>
            <a:r>
              <a:rPr lang="ru-RU" sz="1400" b="1" dirty="0" err="1"/>
              <a:t>кінцем</a:t>
            </a:r>
            <a:r>
              <a:rPr lang="ru-RU" sz="1400" b="1" dirty="0"/>
              <a:t> і </a:t>
            </a:r>
            <a:r>
              <a:rPr lang="ru-RU" sz="1400" b="1" dirty="0" err="1"/>
              <a:t>діаметром</a:t>
            </a:r>
            <a:r>
              <a:rPr lang="ru-RU" sz="1400" b="1" dirty="0"/>
              <a:t> не </a:t>
            </a:r>
            <a:r>
              <a:rPr lang="ru-RU" sz="1400" b="1" dirty="0" err="1"/>
              <a:t>більше</a:t>
            </a:r>
            <a:r>
              <a:rPr lang="ru-RU" sz="1400" b="1" dirty="0"/>
              <a:t> 1 см.</a:t>
            </a:r>
          </a:p>
          <a:p>
            <a:pPr>
              <a:lnSpc>
                <a:spcPct val="170000"/>
              </a:lnSpc>
            </a:pPr>
            <a:r>
              <a:rPr lang="ru-RU" sz="1400" b="1" dirty="0"/>
              <a:t>  </a:t>
            </a:r>
            <a:r>
              <a:rPr lang="ru-RU" sz="1400" b="1" dirty="0" err="1" smtClean="0"/>
              <a:t>Довжина</a:t>
            </a:r>
            <a:r>
              <a:rPr lang="ru-RU" sz="1400" b="1" dirty="0" smtClean="0"/>
              <a:t> </a:t>
            </a:r>
            <a:r>
              <a:rPr lang="ru-RU" sz="1400" b="1" dirty="0" err="1"/>
              <a:t>паличок</a:t>
            </a:r>
            <a:r>
              <a:rPr lang="ru-RU" sz="1400" b="1" dirty="0"/>
              <a:t> не повинна </a:t>
            </a:r>
            <a:r>
              <a:rPr lang="ru-RU" sz="1400" b="1" dirty="0" err="1"/>
              <a:t>перевищувати</a:t>
            </a:r>
            <a:r>
              <a:rPr lang="ru-RU" sz="1400" b="1" dirty="0"/>
              <a:t> 10 см, а </a:t>
            </a:r>
            <a:r>
              <a:rPr lang="ru-RU" sz="1400" b="1" dirty="0" err="1"/>
              <a:t>маса</a:t>
            </a:r>
            <a:r>
              <a:rPr lang="ru-RU" sz="1400" b="1" dirty="0"/>
              <a:t> повинна бути </a:t>
            </a:r>
            <a:r>
              <a:rPr lang="ru-RU" sz="1400" b="1" dirty="0" err="1"/>
              <a:t>від</a:t>
            </a:r>
            <a:r>
              <a:rPr lang="ru-RU" sz="1400" b="1" dirty="0"/>
              <a:t> 0,5 до 1,0 г.</a:t>
            </a:r>
          </a:p>
          <a:p>
            <a:pPr>
              <a:lnSpc>
                <a:spcPct val="170000"/>
              </a:lnSpc>
            </a:pPr>
            <a:r>
              <a:rPr lang="ru-RU" sz="1400" b="1" dirty="0"/>
              <a:t>  </a:t>
            </a:r>
            <a:r>
              <a:rPr lang="ru-RU" sz="1400" b="1" dirty="0" err="1" smtClean="0"/>
              <a:t>Відхилення</a:t>
            </a:r>
            <a:r>
              <a:rPr lang="ru-RU" sz="1400" b="1" dirty="0" smtClean="0"/>
              <a:t> </a:t>
            </a:r>
            <a:r>
              <a:rPr lang="ru-RU" sz="1400" b="1" dirty="0"/>
              <a:t>в </a:t>
            </a:r>
            <a:r>
              <a:rPr lang="ru-RU" sz="1400" b="1" dirty="0" err="1"/>
              <a:t>масі</a:t>
            </a:r>
            <a:r>
              <a:rPr lang="ru-RU" sz="1400" b="1" dirty="0"/>
              <a:t> </a:t>
            </a:r>
            <a:r>
              <a:rPr lang="ru-RU" sz="1400" b="1" dirty="0" err="1"/>
              <a:t>супозиторіїв</a:t>
            </a:r>
            <a:r>
              <a:rPr lang="ru-RU" sz="1400" b="1" dirty="0"/>
              <a:t> не </a:t>
            </a:r>
            <a:r>
              <a:rPr lang="ru-RU" sz="1400" b="1" dirty="0" err="1"/>
              <a:t>повинні</a:t>
            </a:r>
            <a:r>
              <a:rPr lang="ru-RU" sz="1400" b="1" dirty="0"/>
              <a:t> </a:t>
            </a:r>
            <a:r>
              <a:rPr lang="ru-RU" sz="1400" b="1" dirty="0" err="1"/>
              <a:t>перевищувати</a:t>
            </a:r>
            <a:r>
              <a:rPr lang="ru-RU" sz="1400" b="1" dirty="0"/>
              <a:t> ± 5 %. </a:t>
            </a:r>
            <a:r>
              <a:rPr lang="ru-RU" sz="1400" b="1" dirty="0" err="1"/>
              <a:t>Лікарські</a:t>
            </a:r>
            <a:r>
              <a:rPr lang="ru-RU" sz="1400" b="1" dirty="0"/>
              <a:t> </a:t>
            </a:r>
            <a:r>
              <a:rPr lang="ru-RU" sz="1400" b="1" dirty="0" err="1"/>
              <a:t>речовини</a:t>
            </a:r>
            <a:r>
              <a:rPr lang="ru-RU" sz="1400" b="1" dirty="0"/>
              <a:t>, </a:t>
            </a:r>
            <a:r>
              <a:rPr lang="ru-RU" sz="1400" b="1" dirty="0" err="1"/>
              <a:t>що</a:t>
            </a:r>
            <a:r>
              <a:rPr lang="ru-RU" sz="1400" b="1" dirty="0"/>
              <a:t> </a:t>
            </a:r>
            <a:r>
              <a:rPr lang="ru-RU" sz="1400" b="1" dirty="0" err="1"/>
              <a:t>містяться</a:t>
            </a:r>
            <a:r>
              <a:rPr lang="ru-RU" sz="1400" b="1" dirty="0"/>
              <a:t> в них, </a:t>
            </a:r>
            <a:r>
              <a:rPr lang="ru-RU" sz="1400" b="1" dirty="0" err="1"/>
              <a:t>повинні</a:t>
            </a:r>
            <a:r>
              <a:rPr lang="ru-RU" sz="1400" b="1" dirty="0"/>
              <a:t> бути точно </a:t>
            </a:r>
            <a:r>
              <a:rPr lang="ru-RU" sz="1400" b="1" dirty="0" err="1"/>
              <a:t>дозовані</a:t>
            </a:r>
            <a:r>
              <a:rPr lang="ru-RU" sz="1400" b="1" dirty="0"/>
              <a:t>. </a:t>
            </a:r>
            <a:r>
              <a:rPr lang="ru-RU" sz="1400" b="1" dirty="0" err="1"/>
              <a:t>Супозиторії</a:t>
            </a:r>
            <a:r>
              <a:rPr lang="ru-RU" sz="1400" b="1" dirty="0"/>
              <a:t> </a:t>
            </a:r>
            <a:r>
              <a:rPr lang="ru-RU" sz="1400" b="1" dirty="0" err="1"/>
              <a:t>повинні</a:t>
            </a:r>
            <a:r>
              <a:rPr lang="ru-RU" sz="1400" b="1" dirty="0"/>
              <a:t> </a:t>
            </a:r>
            <a:r>
              <a:rPr lang="ru-RU" sz="1400" b="1" dirty="0" err="1"/>
              <a:t>мати</a:t>
            </a:r>
            <a:r>
              <a:rPr lang="ru-RU" sz="1400" b="1" dirty="0"/>
              <a:t> </a:t>
            </a:r>
            <a:r>
              <a:rPr lang="ru-RU" sz="1400" b="1" dirty="0" err="1"/>
              <a:t>правильну</a:t>
            </a:r>
            <a:r>
              <a:rPr lang="ru-RU" sz="1400" b="1" dirty="0"/>
              <a:t> і </a:t>
            </a:r>
            <a:r>
              <a:rPr lang="ru-RU" sz="1400" b="1" dirty="0" err="1"/>
              <a:t>відповідно</a:t>
            </a:r>
            <a:r>
              <a:rPr lang="ru-RU" sz="1400" b="1" dirty="0"/>
              <a:t> </a:t>
            </a:r>
            <a:r>
              <a:rPr lang="ru-RU" sz="1400" b="1" dirty="0" err="1"/>
              <a:t>однакову</a:t>
            </a:r>
            <a:r>
              <a:rPr lang="ru-RU" sz="1400" b="1" dirty="0"/>
              <a:t> форму, </a:t>
            </a:r>
            <a:r>
              <a:rPr lang="ru-RU" sz="1400" b="1" dirty="0" err="1"/>
              <a:t>однорідну</a:t>
            </a:r>
            <a:r>
              <a:rPr lang="ru-RU" sz="1400" b="1" dirty="0"/>
              <a:t> </a:t>
            </a:r>
            <a:r>
              <a:rPr lang="ru-RU" sz="1400" b="1" dirty="0" err="1"/>
              <a:t>масу</a:t>
            </a:r>
            <a:r>
              <a:rPr lang="ru-RU" sz="1400" b="1" dirty="0"/>
              <a:t>, </a:t>
            </a:r>
            <a:r>
              <a:rPr lang="ru-RU" sz="1400" b="1" dirty="0" err="1"/>
              <a:t>достатню</a:t>
            </a:r>
            <a:r>
              <a:rPr lang="ru-RU" sz="1400" b="1" dirty="0"/>
              <a:t> </a:t>
            </a:r>
            <a:r>
              <a:rPr lang="ru-RU" sz="1400" b="1" dirty="0" err="1"/>
              <a:t>твердість</a:t>
            </a:r>
            <a:r>
              <a:rPr lang="ru-RU" sz="1400" b="1" dirty="0"/>
              <a:t> (</a:t>
            </a:r>
            <a:r>
              <a:rPr lang="ru-RU" sz="1400" b="1" dirty="0" err="1"/>
              <a:t>механічну</a:t>
            </a:r>
            <a:r>
              <a:rPr lang="ru-RU" sz="1400" b="1" dirty="0"/>
              <a:t> </a:t>
            </a:r>
            <a:r>
              <a:rPr lang="ru-RU" sz="1400" b="1" dirty="0" err="1"/>
              <a:t>міцність</a:t>
            </a:r>
            <a:r>
              <a:rPr lang="ru-RU" sz="1400" b="1" dirty="0"/>
              <a:t>) і </a:t>
            </a:r>
            <a:r>
              <a:rPr lang="ru-RU" sz="1400" b="1" dirty="0" err="1"/>
              <a:t>плавитися</a:t>
            </a:r>
            <a:r>
              <a:rPr lang="ru-RU" sz="1400" b="1" dirty="0"/>
              <a:t> при </a:t>
            </a:r>
            <a:r>
              <a:rPr lang="ru-RU" sz="1400" b="1" dirty="0" err="1"/>
              <a:t>температурі</a:t>
            </a:r>
            <a:r>
              <a:rPr lang="ru-RU" sz="1400" b="1" dirty="0"/>
              <a:t> </a:t>
            </a:r>
            <a:r>
              <a:rPr lang="ru-RU" sz="1400" b="1" dirty="0" err="1"/>
              <a:t>тіла</a:t>
            </a:r>
            <a:r>
              <a:rPr lang="ru-RU" sz="1400" b="1" dirty="0"/>
              <a:t>.</a:t>
            </a:r>
          </a:p>
          <a:p>
            <a:pPr>
              <a:lnSpc>
                <a:spcPct val="170000"/>
              </a:lnSpc>
            </a:pPr>
            <a:r>
              <a:rPr lang="ru-RU" sz="1400" b="1" dirty="0"/>
              <a:t>  </a:t>
            </a:r>
            <a:r>
              <a:rPr lang="ru-RU" sz="1400" b="1" dirty="0" err="1" smtClean="0"/>
              <a:t>Супозиторна</a:t>
            </a:r>
            <a:r>
              <a:rPr lang="ru-RU" sz="1400" b="1" dirty="0" smtClean="0"/>
              <a:t> </a:t>
            </a:r>
            <a:r>
              <a:rPr lang="ru-RU" sz="1400" b="1" dirty="0" err="1" smtClean="0"/>
              <a:t>маса</a:t>
            </a:r>
            <a:r>
              <a:rPr lang="ru-RU" sz="1400" b="1" dirty="0" smtClean="0"/>
              <a:t> </a:t>
            </a:r>
            <a:r>
              <a:rPr lang="ru-RU" sz="1400" b="1" dirty="0"/>
              <a:t>повинна бути </a:t>
            </a:r>
            <a:r>
              <a:rPr lang="ru-RU" sz="1400" b="1" dirty="0" err="1"/>
              <a:t>однорідна</a:t>
            </a:r>
            <a:r>
              <a:rPr lang="ru-RU" sz="1400" b="1" dirty="0"/>
              <a:t>, без </a:t>
            </a:r>
            <a:r>
              <a:rPr lang="ru-RU" sz="1400" b="1" dirty="0" err="1"/>
              <a:t>вкраплень</a:t>
            </a:r>
            <a:r>
              <a:rPr lang="ru-RU" sz="1400" b="1" dirty="0"/>
              <a:t>, </a:t>
            </a:r>
            <a:r>
              <a:rPr lang="ru-RU" sz="1400" b="1" dirty="0" err="1"/>
              <a:t>мармуровості</a:t>
            </a:r>
            <a:r>
              <a:rPr lang="ru-RU" sz="1400" b="1" dirty="0"/>
              <a:t> і </a:t>
            </a:r>
            <a:r>
              <a:rPr lang="ru-RU" sz="1400" b="1" dirty="0" err="1"/>
              <a:t>блискіток</a:t>
            </a:r>
            <a:r>
              <a:rPr lang="ru-RU" sz="1400" b="1" dirty="0" smtClean="0"/>
              <a:t>.</a:t>
            </a:r>
            <a:endParaRPr lang="ru-RU" sz="1400" b="1" dirty="0"/>
          </a:p>
        </p:txBody>
      </p:sp>
      <p:sp>
        <p:nvSpPr>
          <p:cNvPr id="3" name="Заголовок 2"/>
          <p:cNvSpPr>
            <a:spLocks noGrp="1"/>
          </p:cNvSpPr>
          <p:nvPr>
            <p:ph type="title"/>
          </p:nvPr>
        </p:nvSpPr>
        <p:spPr>
          <a:xfrm>
            <a:off x="448800" y="0"/>
            <a:ext cx="8229600" cy="540296"/>
          </a:xfrm>
        </p:spPr>
        <p:txBody>
          <a:bodyPr>
            <a:normAutofit fontScale="90000"/>
          </a:bodyPr>
          <a:lstStyle/>
          <a:p>
            <a:r>
              <a:rPr lang="uk-UA" b="1" dirty="0" smtClean="0">
                <a:solidFill>
                  <a:schemeClr val="accent5">
                    <a:lumMod val="75000"/>
                  </a:schemeClr>
                </a:solidFill>
              </a:rPr>
              <a:t>Вимоги до </a:t>
            </a:r>
            <a:r>
              <a:rPr lang="uk-UA" b="1" dirty="0" err="1" smtClean="0">
                <a:solidFill>
                  <a:schemeClr val="accent5">
                    <a:lumMod val="75000"/>
                  </a:schemeClr>
                </a:solidFill>
              </a:rPr>
              <a:t>супозиторіїв</a:t>
            </a:r>
            <a:endParaRPr lang="uk-UA" b="1" dirty="0">
              <a:solidFill>
                <a:schemeClr val="accent5">
                  <a:lumMod val="75000"/>
                </a:schemeClr>
              </a:solidFill>
            </a:endParaRPr>
          </a:p>
        </p:txBody>
      </p:sp>
    </p:spTree>
    <p:extLst>
      <p:ext uri="{BB962C8B-B14F-4D97-AF65-F5344CB8AC3E}">
        <p14:creationId xmlns:p14="http://schemas.microsoft.com/office/powerpoint/2010/main" val="5557335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98764" y="620688"/>
            <a:ext cx="8229600" cy="5796136"/>
          </a:xfrm>
        </p:spPr>
        <p:txBody>
          <a:bodyPr>
            <a:normAutofit lnSpcReduction="10000"/>
          </a:bodyPr>
          <a:lstStyle/>
          <a:p>
            <a:pPr>
              <a:lnSpc>
                <a:spcPct val="150000"/>
              </a:lnSpc>
            </a:pPr>
            <a:r>
              <a:rPr lang="uk-UA" sz="1400" b="1" dirty="0"/>
              <a:t>Для виготовлення </a:t>
            </a:r>
            <a:r>
              <a:rPr lang="uk-UA" sz="1400" b="1" dirty="0" err="1"/>
              <a:t>супозиторних</a:t>
            </a:r>
            <a:r>
              <a:rPr lang="uk-UA" sz="1400" b="1" dirty="0"/>
              <a:t> лікарських форм повинні використовуватися основи, що мають специфічні особливості.</a:t>
            </a:r>
          </a:p>
          <a:p>
            <a:pPr>
              <a:lnSpc>
                <a:spcPct val="150000"/>
              </a:lnSpc>
            </a:pPr>
            <a:r>
              <a:rPr lang="uk-UA" sz="1400" b="1" i="1" dirty="0"/>
              <a:t>До </a:t>
            </a:r>
            <a:r>
              <a:rPr lang="uk-UA" sz="1400" b="1" i="1" dirty="0" err="1"/>
              <a:t>супозиторних</a:t>
            </a:r>
            <a:r>
              <a:rPr lang="uk-UA" sz="1400" b="1" i="1" dirty="0"/>
              <a:t> основ пред'являються наступні вимоги:</a:t>
            </a:r>
            <a:endParaRPr lang="uk-UA" sz="1400" b="1" dirty="0"/>
          </a:p>
          <a:p>
            <a:pPr>
              <a:lnSpc>
                <a:spcPct val="150000"/>
              </a:lnSpc>
            </a:pPr>
            <a:r>
              <a:rPr lang="en-US" sz="1400" b="1" dirty="0"/>
              <a:t> </a:t>
            </a:r>
            <a:r>
              <a:rPr lang="uk-UA" sz="1400" b="1" dirty="0"/>
              <a:t>достатня твердість при кімнатній температурі і здатність плавитися (чи розчинятися) при температурі не вище, ніж 37 °С, тобто здатність різко переходити від твердого стану до рідини, минаючи стадію розм'якшення - мазеподібну стадію; достатня в'язкість, відсутність запаху, забезпечення максимального контакту між лікарськими речовинами і слизовою оболонкою;</a:t>
            </a:r>
          </a:p>
          <a:p>
            <a:pPr>
              <a:lnSpc>
                <a:spcPct val="150000"/>
              </a:lnSpc>
            </a:pPr>
            <a:r>
              <a:rPr lang="en-US" sz="1400" b="1" dirty="0"/>
              <a:t>  </a:t>
            </a:r>
            <a:r>
              <a:rPr lang="uk-UA" sz="1400" b="1" dirty="0"/>
              <a:t>хімічна і фармакологічна індиферентність, відсутність подразнюючої дії, стійкість до дії зовнішніх факторів (світла, тепла, вологи, кисню повітря, мікроорганізмів);</a:t>
            </a:r>
          </a:p>
          <a:p>
            <a:pPr>
              <a:lnSpc>
                <a:spcPct val="150000"/>
              </a:lnSpc>
            </a:pPr>
            <a:r>
              <a:rPr lang="en-US" sz="1400" b="1" dirty="0"/>
              <a:t> </a:t>
            </a:r>
            <a:r>
              <a:rPr lang="uk-UA" sz="1400" b="1" dirty="0"/>
              <a:t>здатність легко набувати відповідної форми, змішуватися з якомога більшою кількістю лікарських речовин, не взаємодіяти з ними і бути стійкими при зберіганні;</a:t>
            </a:r>
          </a:p>
          <a:p>
            <a:pPr>
              <a:lnSpc>
                <a:spcPct val="150000"/>
              </a:lnSpc>
            </a:pPr>
            <a:r>
              <a:rPr lang="en-US" sz="1400" b="1" dirty="0"/>
              <a:t> </a:t>
            </a:r>
            <a:r>
              <a:rPr lang="uk-UA" sz="1400" b="1" dirty="0" smtClean="0"/>
              <a:t>здатність </a:t>
            </a:r>
            <a:r>
              <a:rPr lang="uk-UA" sz="1400" b="1" dirty="0"/>
              <a:t>легко вивільняти лікарські речовини, сприяти прояву їх фармакологіч­ної дії, що залежить як від властивостей основ, так і від способу введення лікарських речовин в основу;</a:t>
            </a:r>
          </a:p>
          <a:p>
            <a:pPr>
              <a:lnSpc>
                <a:spcPct val="150000"/>
              </a:lnSpc>
            </a:pPr>
            <a:r>
              <a:rPr lang="uk-UA" sz="1400" b="1" dirty="0" smtClean="0"/>
              <a:t>наявність </a:t>
            </a:r>
            <a:r>
              <a:rPr lang="uk-UA" sz="1400" b="1" dirty="0"/>
              <a:t>відповідних реологічних показників і оптимальних структурно-механічних властивостей.</a:t>
            </a:r>
          </a:p>
          <a:p>
            <a:pPr>
              <a:lnSpc>
                <a:spcPct val="150000"/>
              </a:lnSpc>
            </a:pPr>
            <a:endParaRPr lang="uk-UA" sz="1400" dirty="0"/>
          </a:p>
        </p:txBody>
      </p:sp>
      <p:sp>
        <p:nvSpPr>
          <p:cNvPr id="3" name="Заголовок 2"/>
          <p:cNvSpPr>
            <a:spLocks noGrp="1"/>
          </p:cNvSpPr>
          <p:nvPr>
            <p:ph type="title"/>
          </p:nvPr>
        </p:nvSpPr>
        <p:spPr>
          <a:xfrm>
            <a:off x="457200" y="152400"/>
            <a:ext cx="8229600" cy="468288"/>
          </a:xfrm>
        </p:spPr>
        <p:txBody>
          <a:bodyPr>
            <a:normAutofit fontScale="90000"/>
          </a:bodyPr>
          <a:lstStyle/>
          <a:p>
            <a:r>
              <a:rPr lang="uk-UA" b="1" dirty="0" err="1" smtClean="0">
                <a:solidFill>
                  <a:schemeClr val="accent5">
                    <a:lumMod val="75000"/>
                  </a:schemeClr>
                </a:solidFill>
              </a:rPr>
              <a:t>Супозиторні</a:t>
            </a:r>
            <a:r>
              <a:rPr lang="uk-UA" b="1" dirty="0" smtClean="0">
                <a:solidFill>
                  <a:schemeClr val="accent5">
                    <a:lumMod val="75000"/>
                  </a:schemeClr>
                </a:solidFill>
              </a:rPr>
              <a:t> основи</a:t>
            </a:r>
            <a:endParaRPr lang="uk-UA" b="1" dirty="0">
              <a:solidFill>
                <a:schemeClr val="accent5">
                  <a:lumMod val="75000"/>
                </a:schemeClr>
              </a:solidFill>
            </a:endParaRPr>
          </a:p>
        </p:txBody>
      </p:sp>
    </p:spTree>
    <p:extLst>
      <p:ext uri="{BB962C8B-B14F-4D97-AF65-F5344CB8AC3E}">
        <p14:creationId xmlns:p14="http://schemas.microsoft.com/office/powerpoint/2010/main" val="25369275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77500" lnSpcReduction="20000"/>
          </a:bodyPr>
          <a:lstStyle/>
          <a:p>
            <a:r>
              <a:rPr lang="uk-UA" dirty="0"/>
              <a:t>Головне технологічне завдання при приготуванні </a:t>
            </a:r>
            <a:r>
              <a:rPr lang="uk-UA" dirty="0" err="1"/>
              <a:t>супозиторіїв</a:t>
            </a:r>
            <a:r>
              <a:rPr lang="uk-UA" dirty="0"/>
              <a:t> полягає в тому, щоб максимально </a:t>
            </a:r>
            <a:r>
              <a:rPr lang="uk-UA" dirty="0" err="1"/>
              <a:t>дисперговані</a:t>
            </a:r>
            <a:r>
              <a:rPr lang="uk-UA" dirty="0"/>
              <a:t> лікарські засоби рівномірно розподілити не тільки в </a:t>
            </a:r>
            <a:r>
              <a:rPr lang="uk-UA" dirty="0" err="1"/>
              <a:t>супозиторній</a:t>
            </a:r>
            <a:r>
              <a:rPr lang="uk-UA" dirty="0"/>
              <a:t> масі, а й у кожній свічці, кульці чи паличці, надавши їм необхідної геометричної форми.</a:t>
            </a:r>
          </a:p>
          <a:p>
            <a:endParaRPr lang="uk-UA" dirty="0"/>
          </a:p>
          <a:p>
            <a:r>
              <a:rPr lang="uk-UA" dirty="0"/>
              <a:t>Якщо маса свічки в рецепті не зазначена, то їх готують масою 3,0 г. У дитячій практиці масу свічки обов'язково вказують у рецепті – вона повинна бути від 0,5 до 1,5 г.</a:t>
            </a:r>
          </a:p>
          <a:p>
            <a:endParaRPr lang="uk-UA" dirty="0"/>
          </a:p>
          <a:p>
            <a:r>
              <a:rPr lang="uk-UA" dirty="0"/>
              <a:t>Якщо не зазначена маса вагінальних </a:t>
            </a:r>
            <a:r>
              <a:rPr lang="uk-UA" dirty="0" err="1"/>
              <a:t>супозиторіїв</a:t>
            </a:r>
            <a:r>
              <a:rPr lang="uk-UA" dirty="0"/>
              <a:t>, то їх готують масою 4,0 г. Розмір паличок повинний бути зазначений у рецепті.</a:t>
            </a:r>
          </a:p>
          <a:p>
            <a:endParaRPr lang="uk-UA" dirty="0"/>
          </a:p>
          <a:p>
            <a:r>
              <a:rPr lang="uk-UA" dirty="0"/>
              <a:t>Для приготування </a:t>
            </a:r>
            <a:r>
              <a:rPr lang="uk-UA" dirty="0" err="1"/>
              <a:t>супозиторіїв</a:t>
            </a:r>
            <a:r>
              <a:rPr lang="uk-UA" dirty="0"/>
              <a:t> в умовах аптеки використовують метод викачування, а при наявності засобів малої механізації – методи виливання та пресування.</a:t>
            </a:r>
          </a:p>
        </p:txBody>
      </p:sp>
      <p:sp>
        <p:nvSpPr>
          <p:cNvPr id="3" name="Заголовок 2"/>
          <p:cNvSpPr>
            <a:spLocks noGrp="1"/>
          </p:cNvSpPr>
          <p:nvPr>
            <p:ph type="title"/>
          </p:nvPr>
        </p:nvSpPr>
        <p:spPr/>
        <p:txBody>
          <a:bodyPr>
            <a:normAutofit fontScale="90000"/>
          </a:bodyPr>
          <a:lstStyle/>
          <a:p>
            <a:r>
              <a:rPr lang="uk-UA" b="1" dirty="0" smtClean="0">
                <a:solidFill>
                  <a:schemeClr val="accent5">
                    <a:lumMod val="75000"/>
                  </a:schemeClr>
                </a:solidFill>
              </a:rPr>
              <a:t>Загальні правила приготування </a:t>
            </a:r>
            <a:r>
              <a:rPr lang="uk-UA" b="1" dirty="0" err="1" smtClean="0">
                <a:solidFill>
                  <a:schemeClr val="accent5">
                    <a:lumMod val="75000"/>
                  </a:schemeClr>
                </a:solidFill>
              </a:rPr>
              <a:t>супозиторіїв</a:t>
            </a:r>
            <a:endParaRPr lang="uk-UA" b="1" dirty="0">
              <a:solidFill>
                <a:schemeClr val="accent5">
                  <a:lumMod val="75000"/>
                </a:schemeClr>
              </a:solidFill>
            </a:endParaRPr>
          </a:p>
        </p:txBody>
      </p:sp>
    </p:spTree>
    <p:extLst>
      <p:ext uri="{BB962C8B-B14F-4D97-AF65-F5344CB8AC3E}">
        <p14:creationId xmlns:p14="http://schemas.microsoft.com/office/powerpoint/2010/main" val="33815062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dirty="0" err="1" smtClean="0"/>
              <a:t>Пресування</a:t>
            </a:r>
            <a:endParaRPr lang="ru-RU" dirty="0"/>
          </a:p>
          <a:p>
            <a:r>
              <a:rPr lang="ru-RU" dirty="0" err="1" smtClean="0"/>
              <a:t>Виливання</a:t>
            </a:r>
            <a:r>
              <a:rPr lang="ru-RU" dirty="0" smtClean="0"/>
              <a:t> у </a:t>
            </a:r>
            <a:r>
              <a:rPr lang="ru-RU" dirty="0" err="1"/>
              <a:t>форми</a:t>
            </a:r>
            <a:endParaRPr lang="ru-RU" dirty="0"/>
          </a:p>
          <a:p>
            <a:pPr marL="0" indent="0">
              <a:buNone/>
            </a:pPr>
            <a:endParaRPr lang="ru-RU" dirty="0" smtClean="0"/>
          </a:p>
          <a:p>
            <a:pPr marL="0" indent="0">
              <a:buNone/>
            </a:pPr>
            <a:r>
              <a:rPr lang="ru-RU" dirty="0" smtClean="0"/>
              <a:t>Методом </a:t>
            </a:r>
            <a:r>
              <a:rPr lang="ru-RU" dirty="0" err="1">
                <a:solidFill>
                  <a:schemeClr val="accent5">
                    <a:lumMod val="75000"/>
                  </a:schemeClr>
                </a:solidFill>
              </a:rPr>
              <a:t>викачування</a:t>
            </a:r>
            <a:r>
              <a:rPr lang="ru-RU" dirty="0"/>
              <a:t> </a:t>
            </a:r>
            <a:r>
              <a:rPr lang="ru-RU" dirty="0" err="1"/>
              <a:t>супозиторії</a:t>
            </a:r>
            <a:r>
              <a:rPr lang="ru-RU" dirty="0"/>
              <a:t> </a:t>
            </a:r>
            <a:r>
              <a:rPr lang="ru-RU" dirty="0" err="1"/>
              <a:t>готують</a:t>
            </a:r>
            <a:r>
              <a:rPr lang="ru-RU" dirty="0"/>
              <a:t> в </a:t>
            </a:r>
            <a:r>
              <a:rPr lang="ru-RU" dirty="0" err="1"/>
              <a:t>аптеці</a:t>
            </a:r>
            <a:r>
              <a:rPr lang="ru-RU" dirty="0"/>
              <a:t>. </a:t>
            </a:r>
            <a:endParaRPr lang="ru-RU" dirty="0" smtClean="0"/>
          </a:p>
          <a:p>
            <a:pPr marL="0" indent="0">
              <a:buNone/>
            </a:pPr>
            <a:r>
              <a:rPr lang="ru-RU" dirty="0" err="1" smtClean="0"/>
              <a:t>Методи</a:t>
            </a:r>
            <a:r>
              <a:rPr lang="ru-RU" dirty="0" smtClean="0"/>
              <a:t> </a:t>
            </a:r>
            <a:r>
              <a:rPr lang="ru-RU" dirty="0" err="1">
                <a:solidFill>
                  <a:schemeClr val="accent5">
                    <a:lumMod val="75000"/>
                  </a:schemeClr>
                </a:solidFill>
              </a:rPr>
              <a:t>виливання</a:t>
            </a:r>
            <a:r>
              <a:rPr lang="ru-RU" dirty="0">
                <a:solidFill>
                  <a:schemeClr val="accent5">
                    <a:lumMod val="75000"/>
                  </a:schemeClr>
                </a:solidFill>
              </a:rPr>
              <a:t> і</a:t>
            </a:r>
            <a:r>
              <a:rPr lang="ru-RU" dirty="0"/>
              <a:t> </a:t>
            </a:r>
            <a:r>
              <a:rPr lang="ru-RU" dirty="0" err="1">
                <a:solidFill>
                  <a:schemeClr val="accent5">
                    <a:lumMod val="75000"/>
                  </a:schemeClr>
                </a:solidFill>
              </a:rPr>
              <a:t>пресування</a:t>
            </a:r>
            <a:r>
              <a:rPr lang="ru-RU" dirty="0">
                <a:solidFill>
                  <a:schemeClr val="accent5">
                    <a:lumMod val="75000"/>
                  </a:schemeClr>
                </a:solidFill>
              </a:rPr>
              <a:t> </a:t>
            </a:r>
            <a:r>
              <a:rPr lang="ru-RU" dirty="0"/>
              <a:t>– </a:t>
            </a:r>
            <a:r>
              <a:rPr lang="ru-RU" dirty="0" err="1"/>
              <a:t>застосовуються</a:t>
            </a:r>
            <a:r>
              <a:rPr lang="ru-RU" dirty="0"/>
              <a:t> для </a:t>
            </a:r>
            <a:r>
              <a:rPr lang="ru-RU" dirty="0" err="1"/>
              <a:t>приготування</a:t>
            </a:r>
            <a:r>
              <a:rPr lang="ru-RU" dirty="0"/>
              <a:t> </a:t>
            </a:r>
            <a:r>
              <a:rPr lang="ru-RU" dirty="0" err="1"/>
              <a:t>супозиторіїв</a:t>
            </a:r>
            <a:r>
              <a:rPr lang="ru-RU" dirty="0"/>
              <a:t> як в </a:t>
            </a:r>
            <a:r>
              <a:rPr lang="ru-RU" dirty="0" err="1"/>
              <a:t>аптеці</a:t>
            </a:r>
            <a:r>
              <a:rPr lang="ru-RU" dirty="0"/>
              <a:t>, так і у </a:t>
            </a:r>
            <a:r>
              <a:rPr lang="ru-RU" dirty="0" err="1"/>
              <a:t>виробництві</a:t>
            </a:r>
            <a:r>
              <a:rPr lang="ru-RU" dirty="0"/>
              <a:t>. </a:t>
            </a:r>
            <a:endParaRPr lang="uk-UA" dirty="0"/>
          </a:p>
        </p:txBody>
      </p:sp>
      <p:sp>
        <p:nvSpPr>
          <p:cNvPr id="3" name="Заголовок 2"/>
          <p:cNvSpPr>
            <a:spLocks noGrp="1"/>
          </p:cNvSpPr>
          <p:nvPr>
            <p:ph type="title"/>
          </p:nvPr>
        </p:nvSpPr>
        <p:spPr/>
        <p:txBody>
          <a:bodyPr>
            <a:normAutofit fontScale="90000"/>
          </a:bodyPr>
          <a:lstStyle/>
          <a:p>
            <a:r>
              <a:rPr lang="uk-UA" dirty="0" smtClean="0">
                <a:solidFill>
                  <a:schemeClr val="accent5">
                    <a:lumMod val="75000"/>
                  </a:schemeClr>
                </a:solidFill>
              </a:rPr>
              <a:t>Методи приготування </a:t>
            </a:r>
            <a:r>
              <a:rPr lang="uk-UA" dirty="0" err="1" smtClean="0">
                <a:solidFill>
                  <a:schemeClr val="accent5">
                    <a:lumMod val="75000"/>
                  </a:schemeClr>
                </a:solidFill>
              </a:rPr>
              <a:t>супозиторіїв</a:t>
            </a:r>
            <a:endParaRPr lang="uk-UA" dirty="0">
              <a:solidFill>
                <a:schemeClr val="accent5">
                  <a:lumMod val="75000"/>
                </a:schemeClr>
              </a:solidFill>
            </a:endParaRPr>
          </a:p>
        </p:txBody>
      </p:sp>
    </p:spTree>
    <p:extLst>
      <p:ext uri="{BB962C8B-B14F-4D97-AF65-F5344CB8AC3E}">
        <p14:creationId xmlns:p14="http://schemas.microsoft.com/office/powerpoint/2010/main" val="7444206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0" indent="0">
              <a:buNone/>
            </a:pPr>
            <a:r>
              <a:rPr lang="uk-UA" dirty="0"/>
              <a:t>1. Підготовка виробництва (підготовка приміщень, устаткування і персоналу).</a:t>
            </a:r>
          </a:p>
          <a:p>
            <a:pPr marL="0" indent="0">
              <a:buNone/>
            </a:pPr>
            <a:r>
              <a:rPr lang="uk-UA" dirty="0"/>
              <a:t>2. Приготування основи.</a:t>
            </a:r>
          </a:p>
          <a:p>
            <a:pPr marL="0" indent="0">
              <a:buNone/>
            </a:pPr>
            <a:r>
              <a:rPr lang="uk-UA" dirty="0"/>
              <a:t>3. Підготовка лікарських речовин і введення їх в основу.</a:t>
            </a:r>
          </a:p>
          <a:p>
            <a:pPr marL="0" indent="0">
              <a:buNone/>
            </a:pPr>
            <a:r>
              <a:rPr lang="uk-UA" dirty="0"/>
              <a:t>4. Гомогенізація </a:t>
            </a:r>
            <a:r>
              <a:rPr lang="uk-UA" dirty="0" err="1"/>
              <a:t>супозиторної</a:t>
            </a:r>
            <a:r>
              <a:rPr lang="uk-UA" dirty="0"/>
              <a:t> суміші.</a:t>
            </a:r>
          </a:p>
          <a:p>
            <a:pPr marL="0" indent="0">
              <a:buNone/>
            </a:pPr>
            <a:r>
              <a:rPr lang="uk-UA" dirty="0"/>
              <a:t>5. Виливання, фасування і пакування </a:t>
            </a:r>
            <a:r>
              <a:rPr lang="uk-UA" dirty="0" err="1"/>
              <a:t>супозиторіїв</a:t>
            </a:r>
            <a:r>
              <a:rPr lang="uk-UA" dirty="0" smtClean="0"/>
              <a:t>.</a:t>
            </a:r>
            <a:endParaRPr lang="uk-UA" dirty="0"/>
          </a:p>
        </p:txBody>
      </p:sp>
      <p:sp>
        <p:nvSpPr>
          <p:cNvPr id="3" name="Заголовок 2"/>
          <p:cNvSpPr>
            <a:spLocks noGrp="1"/>
          </p:cNvSpPr>
          <p:nvPr>
            <p:ph type="title"/>
          </p:nvPr>
        </p:nvSpPr>
        <p:spPr/>
        <p:txBody>
          <a:bodyPr/>
          <a:lstStyle/>
          <a:p>
            <a:r>
              <a:rPr lang="uk-UA" dirty="0" smtClean="0">
                <a:solidFill>
                  <a:schemeClr val="accent5">
                    <a:lumMod val="75000"/>
                  </a:schemeClr>
                </a:solidFill>
              </a:rPr>
              <a:t>Метод виливання</a:t>
            </a:r>
            <a:endParaRPr lang="uk-UA" dirty="0">
              <a:solidFill>
                <a:schemeClr val="accent5">
                  <a:lumMod val="75000"/>
                </a:schemeClr>
              </a:solidFill>
            </a:endParaRPr>
          </a:p>
        </p:txBody>
      </p:sp>
    </p:spTree>
    <p:extLst>
      <p:ext uri="{BB962C8B-B14F-4D97-AF65-F5344CB8AC3E}">
        <p14:creationId xmlns:p14="http://schemas.microsoft.com/office/powerpoint/2010/main" val="21617124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a:lnSpc>
                <a:spcPct val="150000"/>
              </a:lnSpc>
            </a:pPr>
            <a:r>
              <a:rPr lang="uk-UA" sz="1600" dirty="0"/>
              <a:t>Спочатку зважують компоненти осно­ви. У реакторі з нержавіючої сталі з паровою оболонкою і мішал­кою сплавляють компоненти основи при температурі 60—70 °С і перемішуванні протягом 40 хв. </a:t>
            </a:r>
            <a:endParaRPr lang="uk-UA" sz="1600" dirty="0" smtClean="0"/>
          </a:p>
          <a:p>
            <a:pPr>
              <a:lnSpc>
                <a:spcPct val="150000"/>
              </a:lnSpc>
            </a:pPr>
            <a:r>
              <a:rPr lang="uk-UA" sz="1600" dirty="0" smtClean="0"/>
              <a:t>Основу </a:t>
            </a:r>
            <a:r>
              <a:rPr lang="uk-UA" sz="1600" dirty="0"/>
              <a:t>фільтрують через друк-фільтр, використовуючи латунну сітку або бельтинг, і аналізують за температурою плавлення, застигання і часом повної деформа­ції і передають в апаратне відділення.</a:t>
            </a:r>
          </a:p>
          <a:p>
            <a:pPr>
              <a:lnSpc>
                <a:spcPct val="150000"/>
              </a:lnSpc>
            </a:pPr>
            <a:r>
              <a:rPr lang="uk-UA" sz="1600" dirty="0"/>
              <a:t>Потім основу за допомогою стиснутого повітря подають у реак­тор, в якому готується </a:t>
            </a:r>
            <a:r>
              <a:rPr lang="uk-UA" sz="1600" dirty="0" err="1"/>
              <a:t>супозиторна</a:t>
            </a:r>
            <a:r>
              <a:rPr lang="uk-UA" sz="1600" dirty="0"/>
              <a:t> маса. Після цього в масу вво­дять лікарські речовини.</a:t>
            </a:r>
          </a:p>
          <a:p>
            <a:pPr>
              <a:lnSpc>
                <a:spcPct val="150000"/>
              </a:lnSpc>
            </a:pPr>
            <a:endParaRPr lang="uk-UA" sz="1600" dirty="0"/>
          </a:p>
        </p:txBody>
      </p:sp>
      <p:sp>
        <p:nvSpPr>
          <p:cNvPr id="3" name="Заголовок 2"/>
          <p:cNvSpPr>
            <a:spLocks noGrp="1"/>
          </p:cNvSpPr>
          <p:nvPr>
            <p:ph type="title"/>
          </p:nvPr>
        </p:nvSpPr>
        <p:spPr/>
        <p:txBody>
          <a:bodyPr/>
          <a:lstStyle/>
          <a:p>
            <a:r>
              <a:rPr lang="uk-UA" dirty="0" smtClean="0">
                <a:solidFill>
                  <a:schemeClr val="accent5">
                    <a:lumMod val="75000"/>
                  </a:schemeClr>
                </a:solidFill>
              </a:rPr>
              <a:t>Приготування основи</a:t>
            </a:r>
            <a:endParaRPr lang="uk-UA" dirty="0">
              <a:solidFill>
                <a:schemeClr val="accent5">
                  <a:lumMod val="75000"/>
                </a:schemeClr>
              </a:solidFill>
            </a:endParaRPr>
          </a:p>
        </p:txBody>
      </p:sp>
    </p:spTree>
    <p:extLst>
      <p:ext uri="{BB962C8B-B14F-4D97-AF65-F5344CB8AC3E}">
        <p14:creationId xmlns:p14="http://schemas.microsoft.com/office/powerpoint/2010/main" val="21510983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a:lnSpc>
                <a:spcPct val="150000"/>
              </a:lnSpc>
            </a:pPr>
            <a:r>
              <a:rPr lang="uk-UA" sz="1600" dirty="0"/>
              <a:t>Лікарські речовини вводять в основу у вигляді водних розчинів (водорозчинні), жиро­вих розчинів (жиророзчинні) або суспензій розтертих порошків в основах (нерозчинні у воді і жирах). Отримані розчини або сус­пензії називають </a:t>
            </a:r>
            <a:r>
              <a:rPr lang="uk-UA" sz="1600" i="1" dirty="0"/>
              <a:t>концентратами.</a:t>
            </a:r>
            <a:endParaRPr lang="uk-UA" sz="1600" dirty="0"/>
          </a:p>
          <a:p>
            <a:pPr>
              <a:lnSpc>
                <a:spcPct val="150000"/>
              </a:lnSpc>
            </a:pPr>
            <a:r>
              <a:rPr lang="uk-UA" sz="1600" dirty="0"/>
              <a:t>Водорозчинні компоненти розчиняють у воді, нагрітій до 45 °С,жиророзчинні —у частині розплавленої жирової основи. Отрима­ні концентрати фільтрують через бязь, а потім змішують із залиш­ком </a:t>
            </a:r>
            <a:r>
              <a:rPr lang="uk-UA" sz="1600" dirty="0" smtClean="0"/>
              <a:t>основи.</a:t>
            </a:r>
          </a:p>
          <a:p>
            <a:pPr>
              <a:lnSpc>
                <a:spcPct val="150000"/>
              </a:lnSpc>
            </a:pPr>
            <a:endParaRPr lang="uk-UA" sz="1600" dirty="0" smtClean="0"/>
          </a:p>
          <a:p>
            <a:pPr>
              <a:lnSpc>
                <a:spcPct val="150000"/>
              </a:lnSpc>
            </a:pPr>
            <a:endParaRPr lang="uk-UA" sz="1600" dirty="0"/>
          </a:p>
        </p:txBody>
      </p:sp>
      <p:sp>
        <p:nvSpPr>
          <p:cNvPr id="3" name="Заголовок 2"/>
          <p:cNvSpPr>
            <a:spLocks noGrp="1"/>
          </p:cNvSpPr>
          <p:nvPr>
            <p:ph type="title"/>
          </p:nvPr>
        </p:nvSpPr>
        <p:spPr/>
        <p:txBody>
          <a:bodyPr/>
          <a:lstStyle/>
          <a:p>
            <a:r>
              <a:rPr lang="uk-UA" b="1" dirty="0" smtClean="0">
                <a:solidFill>
                  <a:schemeClr val="accent5">
                    <a:lumMod val="75000"/>
                  </a:schemeClr>
                </a:solidFill>
              </a:rPr>
              <a:t>Ведення ЛР в основу</a:t>
            </a:r>
            <a:endParaRPr lang="uk-UA" b="1" dirty="0">
              <a:solidFill>
                <a:schemeClr val="accent5">
                  <a:lumMod val="75000"/>
                </a:schemeClr>
              </a:solidFill>
            </a:endParaRPr>
          </a:p>
        </p:txBody>
      </p:sp>
    </p:spTree>
    <p:extLst>
      <p:ext uri="{BB962C8B-B14F-4D97-AF65-F5344CB8AC3E}">
        <p14:creationId xmlns:p14="http://schemas.microsoft.com/office/powerpoint/2010/main" val="21998120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a:bodyPr>
          <a:lstStyle/>
          <a:p>
            <a:pPr>
              <a:lnSpc>
                <a:spcPct val="150000"/>
              </a:lnSpc>
            </a:pPr>
            <a:r>
              <a:rPr lang="uk-UA" sz="1400" dirty="0"/>
              <a:t>Речовини, нерозчинні у воді та основі, вводять у вигляді су­спензії. Попередньо подрібнені лікарські речовини змішують у реакторі з рівною або полуторною кількістю основи, нагрітої до температури 40—50 °С. Отриманий концентрат охолоджують і роз­мелюють на колоїдних млинах або для термолабільних речовин — за допомогою тривалкових </a:t>
            </a:r>
            <a:r>
              <a:rPr lang="uk-UA" sz="1400" dirty="0" err="1"/>
              <a:t>мазетерок</a:t>
            </a:r>
            <a:r>
              <a:rPr lang="uk-UA" sz="1400" dirty="0"/>
              <a:t>. Крім того, для одержання якісних суспензій можуть використовуватися роторно-пульсацій-ні апарати, ротаційно-зубчасті насоси та інше обладнання. Час розтирання концентрату триває від 2до 4год для одержання не­обхідного ступеня дисперсності лікарської речовини, який уво­дять в основу за типом суспензії.</a:t>
            </a:r>
          </a:p>
          <a:p>
            <a:pPr>
              <a:lnSpc>
                <a:spcPct val="150000"/>
              </a:lnSpc>
            </a:pPr>
            <a:r>
              <a:rPr lang="uk-UA" sz="1400" dirty="0"/>
              <a:t>Готовий концентрат за допомогою насоса (через шланг із кап­роновим ситом) зливається в реактор (із турбінною або якірною мішалкою) для змішування із залишком основи. Операція приго­тування </a:t>
            </a:r>
            <a:r>
              <a:rPr lang="uk-UA" sz="1400" dirty="0" err="1"/>
              <a:t>супозиторної</a:t>
            </a:r>
            <a:r>
              <a:rPr lang="uk-UA" sz="1400" dirty="0"/>
              <a:t> маси проводиться при постійному пере­мішуванні і температурі 45—50 °С. Після позитивного аналізу (однорідність змішування компонентів, температура застигання і плавлення, час повної деформації) маса подається на стадію ви­ливання </a:t>
            </a:r>
            <a:r>
              <a:rPr lang="uk-UA" sz="1400" dirty="0" err="1"/>
              <a:t>супозиторіїв</a:t>
            </a:r>
            <a:r>
              <a:rPr lang="uk-UA" sz="1400" dirty="0"/>
              <a:t>.</a:t>
            </a:r>
          </a:p>
          <a:p>
            <a:pPr>
              <a:lnSpc>
                <a:spcPct val="150000"/>
              </a:lnSpc>
            </a:pPr>
            <a:r>
              <a:rPr lang="uk-UA" sz="1400" dirty="0"/>
              <a:t>Потім </a:t>
            </a:r>
            <a:r>
              <a:rPr lang="uk-UA" sz="1400" dirty="0" err="1"/>
              <a:t>супозиторії</a:t>
            </a:r>
            <a:r>
              <a:rPr lang="uk-UA" sz="1400" dirty="0"/>
              <a:t> формують та упаковують.</a:t>
            </a:r>
          </a:p>
          <a:p>
            <a:pPr>
              <a:lnSpc>
                <a:spcPct val="150000"/>
              </a:lnSpc>
            </a:pPr>
            <a:endParaRPr lang="uk-UA" sz="1400" dirty="0"/>
          </a:p>
        </p:txBody>
      </p:sp>
      <p:sp>
        <p:nvSpPr>
          <p:cNvPr id="3" name="Заголовок 2"/>
          <p:cNvSpPr>
            <a:spLocks noGrp="1"/>
          </p:cNvSpPr>
          <p:nvPr>
            <p:ph type="title"/>
          </p:nvPr>
        </p:nvSpPr>
        <p:spPr>
          <a:xfrm>
            <a:off x="457200" y="116632"/>
            <a:ext cx="8229600" cy="1219200"/>
          </a:xfrm>
        </p:spPr>
        <p:txBody>
          <a:bodyPr/>
          <a:lstStyle/>
          <a:p>
            <a:r>
              <a:rPr lang="uk-UA" b="1" dirty="0" smtClean="0">
                <a:solidFill>
                  <a:schemeClr val="accent5">
                    <a:lumMod val="75000"/>
                  </a:schemeClr>
                </a:solidFill>
              </a:rPr>
              <a:t>Введення ЛР в основу</a:t>
            </a:r>
            <a:endParaRPr lang="uk-UA" b="1" dirty="0">
              <a:solidFill>
                <a:schemeClr val="accent5">
                  <a:lumMod val="75000"/>
                </a:schemeClr>
              </a:solidFill>
            </a:endParaRPr>
          </a:p>
        </p:txBody>
      </p:sp>
    </p:spTree>
    <p:extLst>
      <p:ext uri="{BB962C8B-B14F-4D97-AF65-F5344CB8AC3E}">
        <p14:creationId xmlns:p14="http://schemas.microsoft.com/office/powerpoint/2010/main" val="16231117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99392"/>
            <a:ext cx="8229600" cy="5544616"/>
          </a:xfrm>
        </p:spPr>
        <p:txBody>
          <a:bodyPr>
            <a:noAutofit/>
          </a:bodyPr>
          <a:lstStyle/>
          <a:p>
            <a:endParaRPr lang="uk-UA" sz="1400" b="1" dirty="0" smtClean="0"/>
          </a:p>
          <a:p>
            <a:endParaRPr lang="uk-UA" sz="1400" b="1" dirty="0"/>
          </a:p>
          <a:p>
            <a:pPr marL="0" indent="0">
              <a:buNone/>
            </a:pPr>
            <a:r>
              <a:rPr lang="uk-UA" sz="1400" b="1" dirty="0" smtClean="0"/>
              <a:t>        Найчастіше </a:t>
            </a:r>
            <a:r>
              <a:rPr lang="uk-UA" sz="1400" b="1" dirty="0"/>
              <a:t>використовується для виливання (формування) </a:t>
            </a:r>
            <a:r>
              <a:rPr lang="uk-UA" sz="1400" b="1" dirty="0" err="1"/>
              <a:t>супо­зиторіїв</a:t>
            </a:r>
            <a:r>
              <a:rPr lang="uk-UA" sz="1400" b="1" dirty="0"/>
              <a:t> автоматична лінія “</a:t>
            </a:r>
            <a:r>
              <a:rPr lang="en-US" sz="1400" b="1" dirty="0"/>
              <a:t>Sarong 200 S” </a:t>
            </a:r>
            <a:r>
              <a:rPr lang="uk-UA" sz="1400" b="1" dirty="0"/>
              <a:t>із безпосереднім дозуванням маси у формовані осередки з </a:t>
            </a:r>
            <a:r>
              <a:rPr lang="uk-UA" sz="1400" b="1" dirty="0" err="1"/>
              <a:t>полівінілхлоридної</a:t>
            </a:r>
            <a:r>
              <a:rPr lang="uk-UA" sz="1400" b="1" dirty="0"/>
              <a:t> плівки з подальшим укладанням продукції в пачки.</a:t>
            </a:r>
          </a:p>
          <a:p>
            <a:r>
              <a:rPr lang="uk-UA" sz="1400" b="1" dirty="0"/>
              <a:t>Зовнішній вигляд автоматизованої лінії і схема її будови представ­лені на рис. </a:t>
            </a:r>
            <a:endParaRPr lang="uk-UA" sz="1400" b="1" dirty="0" smtClean="0"/>
          </a:p>
          <a:p>
            <a:r>
              <a:rPr lang="uk-UA" sz="1400" b="1" dirty="0" smtClean="0"/>
              <a:t>Принцип </a:t>
            </a:r>
            <a:r>
              <a:rPr lang="uk-UA" sz="1400" b="1" dirty="0"/>
              <a:t>роботи даної лінії полягає в наступному: із двох руло­нів (І) надходить алюмінієва фольга, яка на ріжучому інструменті (2) розрізається у вертикальному напрямі, а потім обидві стрічки фор­муються в чашоподібні половини (3), які з’єднуються в компактну форму і </a:t>
            </a:r>
            <a:r>
              <a:rPr lang="uk-UA" sz="1400" b="1" dirty="0" err="1"/>
              <a:t>термозварюються</a:t>
            </a:r>
            <a:r>
              <a:rPr lang="uk-UA" sz="1400" b="1" dirty="0"/>
              <a:t> (4). При цьому вгорі кожної форми зали­шається відкритим </a:t>
            </a:r>
            <a:r>
              <a:rPr lang="uk-UA" sz="1400" b="1" dirty="0" err="1"/>
              <a:t>наповнювальний</a:t>
            </a:r>
            <a:r>
              <a:rPr lang="uk-UA" sz="1400" b="1" dirty="0"/>
              <a:t> отвір, через який голкою пода­ється </a:t>
            </a:r>
            <a:r>
              <a:rPr lang="uk-UA" sz="1400" b="1" dirty="0" err="1"/>
              <a:t>супозиторна</a:t>
            </a:r>
            <a:r>
              <a:rPr lang="uk-UA" sz="1400" b="1" dirty="0"/>
              <a:t> маса. Таким чином, упаковка одночасно служить формою для виливання </a:t>
            </a:r>
            <a:r>
              <a:rPr lang="uk-UA" sz="1400" b="1" dirty="0" err="1"/>
              <a:t>супозиторіїв</a:t>
            </a:r>
            <a:r>
              <a:rPr lang="uk-UA" sz="1400" b="1" dirty="0"/>
              <a:t>. Резервуар (5) містить приблиз­но 30 л маси, що підігрівається паровою сорочкою при безперервній роботі мішалки. Дозування здійснюється насосом. Після заповнення форм упаковка герметично закривається (6) і забезпечується (7) між окремими звареними </a:t>
            </a:r>
            <a:r>
              <a:rPr lang="uk-UA" sz="1400" b="1" dirty="0" err="1"/>
              <a:t>супозиторіями</a:t>
            </a:r>
            <a:r>
              <a:rPr lang="uk-UA" sz="1400" b="1" dirty="0"/>
              <a:t>, додатково, поперечними ребра­ми жорсткості (холодне тиснення). Далі із стрічки нарізують смуж­ки по певній кількості </a:t>
            </a:r>
            <a:r>
              <a:rPr lang="uk-UA" sz="1400" b="1" dirty="0" err="1"/>
              <a:t>супозиторіїв</a:t>
            </a:r>
            <a:r>
              <a:rPr lang="uk-UA" sz="1400" b="1" dirty="0"/>
              <a:t> (8) (9). Відрізану смужку охоло­джують (10), автомат викидає готову упаковку, зовнішня поверхня фольги (товщина 40 мкм) покрита розтягнутою поліпропіленовою плівкою (12,5 </a:t>
            </a:r>
            <a:r>
              <a:rPr lang="uk-UA" sz="1400" b="1" dirty="0" err="1"/>
              <a:t>мк</a:t>
            </a:r>
            <a:r>
              <a:rPr lang="uk-UA" sz="1400" b="1" dirty="0"/>
              <a:t>), внутрішня - нашарована поліетиленом високо­го тиску. Продуктивність пристрою 1000—2000 шт. за годину. Після формування </a:t>
            </a:r>
            <a:r>
              <a:rPr lang="uk-UA" sz="1400" b="1" dirty="0" err="1"/>
              <a:t>супозиторії</a:t>
            </a:r>
            <a:r>
              <a:rPr lang="uk-UA" sz="1400" b="1" dirty="0"/>
              <a:t> відбраковуються по вигляду, проводиться їх аналіз. Сушать </a:t>
            </a:r>
            <a:r>
              <a:rPr lang="uk-UA" sz="1400" b="1" dirty="0" err="1"/>
              <a:t>супозиторії</a:t>
            </a:r>
            <a:r>
              <a:rPr lang="uk-UA" sz="1400" b="1" dirty="0"/>
              <a:t> при температурі 10-15 °С упродовж </a:t>
            </a:r>
            <a:r>
              <a:rPr lang="uk-UA" sz="1400" b="1" dirty="0" smtClean="0"/>
              <a:t>2-3 </a:t>
            </a:r>
            <a:r>
              <a:rPr lang="ru-RU" sz="1400" b="1" dirty="0" smtClean="0"/>
              <a:t>годин </a:t>
            </a:r>
            <a:r>
              <a:rPr lang="ru-RU" sz="1400" b="1" dirty="0"/>
              <a:t>з </a:t>
            </a:r>
            <a:r>
              <a:rPr lang="ru-RU" sz="1400" b="1" dirty="0" err="1"/>
              <a:t>додатковим</a:t>
            </a:r>
            <a:r>
              <a:rPr lang="ru-RU" sz="1400" b="1" dirty="0"/>
              <a:t> </a:t>
            </a:r>
            <a:r>
              <a:rPr lang="ru-RU" sz="1400" b="1" dirty="0" err="1"/>
              <a:t>обдуванням</a:t>
            </a:r>
            <a:r>
              <a:rPr lang="ru-RU" sz="1400" b="1" dirty="0"/>
              <a:t> </a:t>
            </a:r>
            <a:r>
              <a:rPr lang="ru-RU" sz="1400" b="1" dirty="0" err="1"/>
              <a:t>повітрям</a:t>
            </a:r>
            <a:r>
              <a:rPr lang="ru-RU" sz="1400" b="1" dirty="0"/>
              <a:t> для </a:t>
            </a:r>
            <a:r>
              <a:rPr lang="ru-RU" sz="1400" b="1" dirty="0" err="1"/>
              <a:t>видалення</a:t>
            </a:r>
            <a:r>
              <a:rPr lang="ru-RU" sz="1400" b="1" dirty="0"/>
              <a:t> </a:t>
            </a:r>
            <a:r>
              <a:rPr lang="ru-RU" sz="1400" b="1" dirty="0" err="1"/>
              <a:t>охолоджую­чих</a:t>
            </a:r>
            <a:r>
              <a:rPr lang="ru-RU" sz="1400" b="1" dirty="0"/>
              <a:t> і </a:t>
            </a:r>
            <a:r>
              <a:rPr lang="ru-RU" sz="1400" b="1" dirty="0" err="1"/>
              <a:t>змащуючих</a:t>
            </a:r>
            <a:r>
              <a:rPr lang="ru-RU" sz="1400" b="1" dirty="0"/>
              <a:t> </a:t>
            </a:r>
            <a:r>
              <a:rPr lang="ru-RU" sz="1400" b="1" dirty="0" err="1"/>
              <a:t>компонентів</a:t>
            </a:r>
            <a:r>
              <a:rPr lang="ru-RU" sz="1400" b="1" dirty="0"/>
              <a:t>.</a:t>
            </a:r>
            <a:endParaRPr lang="uk-UA" sz="1400" b="1" dirty="0"/>
          </a:p>
          <a:p>
            <a:endParaRPr lang="uk-UA" sz="1200" dirty="0" smtClean="0"/>
          </a:p>
          <a:p>
            <a:endParaRPr lang="uk-UA" sz="1200" dirty="0"/>
          </a:p>
          <a:p>
            <a:endParaRPr lang="uk-UA" sz="1200" dirty="0" smtClean="0"/>
          </a:p>
          <a:p>
            <a:endParaRPr lang="uk-UA" sz="1200" dirty="0"/>
          </a:p>
          <a:p>
            <a:endParaRPr lang="uk-UA" sz="1200" dirty="0" smtClean="0"/>
          </a:p>
          <a:p>
            <a:endParaRPr lang="uk-UA" sz="1200" dirty="0"/>
          </a:p>
          <a:p>
            <a:endParaRPr lang="uk-UA" sz="1200" dirty="0"/>
          </a:p>
        </p:txBody>
      </p:sp>
    </p:spTree>
    <p:extLst>
      <p:ext uri="{BB962C8B-B14F-4D97-AF65-F5344CB8AC3E}">
        <p14:creationId xmlns:p14="http://schemas.microsoft.com/office/powerpoint/2010/main" val="25809273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152400"/>
            <a:ext cx="8229600" cy="612304"/>
          </a:xfrm>
        </p:spPr>
        <p:txBody>
          <a:bodyPr>
            <a:normAutofit fontScale="90000"/>
          </a:bodyPr>
          <a:lstStyle/>
          <a:p>
            <a:r>
              <a:rPr lang="uk-UA" dirty="0" smtClean="0"/>
              <a:t>Будова автомата «</a:t>
            </a:r>
            <a:r>
              <a:rPr lang="en-US" dirty="0" smtClean="0"/>
              <a:t>Sarong-200 S</a:t>
            </a:r>
            <a:r>
              <a:rPr lang="uk-UA" dirty="0" smtClean="0"/>
              <a:t>»</a:t>
            </a:r>
            <a:endParaRPr lang="uk-UA"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1052736"/>
            <a:ext cx="4533412" cy="563265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73532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9776" y="1268760"/>
            <a:ext cx="8229600" cy="4572000"/>
          </a:xfrm>
        </p:spPr>
        <p:txBody>
          <a:bodyPr>
            <a:noAutofit/>
          </a:bodyPr>
          <a:lstStyle/>
          <a:p>
            <a:pPr marL="0" indent="0">
              <a:lnSpc>
                <a:spcPct val="150000"/>
              </a:lnSpc>
              <a:buNone/>
            </a:pPr>
            <a:r>
              <a:rPr lang="uk-UA" sz="1600" dirty="0"/>
              <a:t>• Метод використовується тільки для </a:t>
            </a:r>
            <a:r>
              <a:rPr lang="uk-UA" sz="1600" dirty="0" err="1"/>
              <a:t>супозиторних</a:t>
            </a:r>
            <a:r>
              <a:rPr lang="uk-UA" sz="1600" dirty="0"/>
              <a:t> мас, які мають необхідну</a:t>
            </a:r>
          </a:p>
          <a:p>
            <a:pPr marL="0" indent="0">
              <a:lnSpc>
                <a:spcPct val="150000"/>
              </a:lnSpc>
              <a:buNone/>
            </a:pPr>
            <a:r>
              <a:rPr lang="uk-UA" sz="1600" dirty="0"/>
              <a:t>пластичність.</a:t>
            </a:r>
          </a:p>
          <a:p>
            <a:pPr marL="0" indent="0">
              <a:lnSpc>
                <a:spcPct val="150000"/>
              </a:lnSpc>
              <a:buNone/>
            </a:pPr>
            <a:r>
              <a:rPr lang="uk-UA" sz="1600" dirty="0"/>
              <a:t>• Преси можуть бути </a:t>
            </a:r>
            <a:r>
              <a:rPr lang="uk-UA" sz="1600" dirty="0" err="1"/>
              <a:t>недозуючими</a:t>
            </a:r>
            <a:r>
              <a:rPr lang="uk-UA" sz="1600" dirty="0"/>
              <a:t> і з </a:t>
            </a:r>
            <a:r>
              <a:rPr lang="uk-UA" sz="1600" dirty="0" err="1"/>
              <a:t>автоматиченим</a:t>
            </a:r>
            <a:r>
              <a:rPr lang="uk-UA" sz="1600" dirty="0"/>
              <a:t> дозуванням.</a:t>
            </a:r>
          </a:p>
          <a:p>
            <a:pPr marL="0" indent="0">
              <a:lnSpc>
                <a:spcPct val="150000"/>
              </a:lnSpc>
              <a:buNone/>
            </a:pPr>
            <a:r>
              <a:rPr lang="uk-UA" sz="1600" dirty="0"/>
              <a:t>• Метод пресування з автоматичним дозуванням використовується на</a:t>
            </a:r>
          </a:p>
          <a:p>
            <a:pPr marL="0" indent="0">
              <a:lnSpc>
                <a:spcPct val="150000"/>
              </a:lnSpc>
              <a:buNone/>
            </a:pPr>
            <a:r>
              <a:rPr lang="uk-UA" sz="1600" dirty="0"/>
              <a:t>фармацевтичних заводах для масового приготування свічок.</a:t>
            </a:r>
          </a:p>
          <a:p>
            <a:pPr marL="0" indent="0">
              <a:lnSpc>
                <a:spcPct val="150000"/>
              </a:lnSpc>
              <a:buNone/>
            </a:pPr>
            <a:r>
              <a:rPr lang="uk-UA" sz="1600" dirty="0" smtClean="0"/>
              <a:t>• </a:t>
            </a:r>
            <a:r>
              <a:rPr lang="uk-UA" sz="1600" dirty="0"/>
              <a:t>Вмістилища в пресах мають певний об’єм, тому для розрахунку </a:t>
            </a:r>
            <a:r>
              <a:rPr lang="uk-UA" sz="1600" dirty="0" err="1"/>
              <a:t>супозиторної</a:t>
            </a:r>
            <a:endParaRPr lang="uk-UA" sz="1600" dirty="0"/>
          </a:p>
          <a:p>
            <a:pPr marL="0" indent="0">
              <a:lnSpc>
                <a:spcPct val="150000"/>
              </a:lnSpc>
              <a:buNone/>
            </a:pPr>
            <a:r>
              <a:rPr lang="uk-UA" sz="1600" dirty="0"/>
              <a:t>маси необхідно використовувати коефіцієнт заміщення (як і</a:t>
            </a:r>
          </a:p>
          <a:p>
            <a:pPr marL="0" indent="0">
              <a:lnSpc>
                <a:spcPct val="150000"/>
              </a:lnSpc>
              <a:buNone/>
            </a:pPr>
            <a:r>
              <a:rPr lang="uk-UA" sz="1600" dirty="0"/>
              <a:t>при методі виливання).</a:t>
            </a:r>
          </a:p>
          <a:p>
            <a:pPr marL="0" indent="0">
              <a:lnSpc>
                <a:spcPct val="150000"/>
              </a:lnSpc>
              <a:buNone/>
            </a:pPr>
            <a:r>
              <a:rPr lang="uk-UA" sz="1600" dirty="0"/>
              <a:t>• При підготовці маси для пресування її слід подрібнювати, а у випадку</a:t>
            </a:r>
          </a:p>
          <a:p>
            <a:pPr marL="0" indent="0">
              <a:lnSpc>
                <a:spcPct val="150000"/>
              </a:lnSpc>
              <a:buNone/>
            </a:pPr>
            <a:r>
              <a:rPr lang="uk-UA" sz="1600" dirty="0"/>
              <a:t>необхідності підсушувати для надання сипучості.</a:t>
            </a:r>
          </a:p>
          <a:p>
            <a:pPr marL="0" indent="0">
              <a:lnSpc>
                <a:spcPct val="150000"/>
              </a:lnSpc>
              <a:buNone/>
            </a:pPr>
            <a:r>
              <a:rPr lang="uk-UA" sz="1600" dirty="0"/>
              <a:t>• Метод відрізняється точністю дозування та гігієнічністю. </a:t>
            </a:r>
          </a:p>
        </p:txBody>
      </p:sp>
      <p:sp>
        <p:nvSpPr>
          <p:cNvPr id="3" name="Заголовок 2"/>
          <p:cNvSpPr>
            <a:spLocks noGrp="1"/>
          </p:cNvSpPr>
          <p:nvPr>
            <p:ph type="title"/>
          </p:nvPr>
        </p:nvSpPr>
        <p:spPr>
          <a:xfrm>
            <a:off x="457200" y="152400"/>
            <a:ext cx="8229600" cy="612304"/>
          </a:xfrm>
        </p:spPr>
        <p:txBody>
          <a:bodyPr>
            <a:normAutofit fontScale="90000"/>
          </a:bodyPr>
          <a:lstStyle/>
          <a:p>
            <a:r>
              <a:rPr lang="uk-UA" i="1" dirty="0" smtClean="0">
                <a:solidFill>
                  <a:schemeClr val="accent5">
                    <a:lumMod val="75000"/>
                  </a:schemeClr>
                </a:solidFill>
              </a:rPr>
              <a:t>Метод пресування</a:t>
            </a:r>
            <a:endParaRPr lang="uk-UA" i="1" dirty="0">
              <a:solidFill>
                <a:schemeClr val="accent5">
                  <a:lumMod val="75000"/>
                </a:schemeClr>
              </a:solidFill>
            </a:endParaRPr>
          </a:p>
        </p:txBody>
      </p:sp>
    </p:spTree>
    <p:extLst>
      <p:ext uri="{BB962C8B-B14F-4D97-AF65-F5344CB8AC3E}">
        <p14:creationId xmlns:p14="http://schemas.microsoft.com/office/powerpoint/2010/main" val="29885395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748492" y="476672"/>
            <a:ext cx="7783947" cy="5904656"/>
          </a:xfrm>
          <a:prstGeom prst="rect">
            <a:avLst/>
          </a:prstGeom>
        </p:spPr>
      </p:pic>
    </p:spTree>
    <p:extLst>
      <p:ext uri="{BB962C8B-B14F-4D97-AF65-F5344CB8AC3E}">
        <p14:creationId xmlns:p14="http://schemas.microsoft.com/office/powerpoint/2010/main" val="3401993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836712"/>
            <a:ext cx="8229600" cy="4572000"/>
          </a:xfrm>
        </p:spPr>
        <p:txBody>
          <a:bodyPr>
            <a:normAutofit fontScale="92500"/>
          </a:bodyPr>
          <a:lstStyle/>
          <a:p>
            <a:r>
              <a:rPr lang="uk-UA" dirty="0">
                <a:solidFill>
                  <a:schemeClr val="accent5">
                    <a:lumMod val="75000"/>
                  </a:schemeClr>
                </a:solidFill>
              </a:rPr>
              <a:t>Пластири</a:t>
            </a:r>
            <a:r>
              <a:rPr lang="uk-UA" dirty="0"/>
              <a:t> — лікарська форма для зовнішнього застосування, що во­лодіє здатністю після розм’якшення при температурі тіла прилипати до шкіри. Пластири легко видаляються зі шкіри, не залишаючи сліду. Це одна з готових лікарських форм, включених у всі фармакопеї світу. У да­ний час номенклатура пластирів і їх призначення надзвичайно різнома­нітні. Залежно від медичного призначення пластири підрозділяють на:</a:t>
            </a:r>
          </a:p>
          <a:p>
            <a:r>
              <a:rPr lang="uk-UA" dirty="0"/>
              <a:t>- </a:t>
            </a:r>
            <a:r>
              <a:rPr lang="uk-UA" dirty="0" err="1"/>
              <a:t>епідерматичні</a:t>
            </a:r>
            <a:r>
              <a:rPr lang="uk-UA" dirty="0"/>
              <a:t>;</a:t>
            </a:r>
          </a:p>
          <a:p>
            <a:r>
              <a:rPr lang="uk-UA" dirty="0"/>
              <a:t>- </a:t>
            </a:r>
            <a:r>
              <a:rPr lang="uk-UA" dirty="0" err="1"/>
              <a:t>ендерматичні</a:t>
            </a:r>
            <a:r>
              <a:rPr lang="uk-UA" dirty="0"/>
              <a:t>;</a:t>
            </a:r>
          </a:p>
          <a:p>
            <a:r>
              <a:rPr lang="uk-UA" dirty="0"/>
              <a:t>- </a:t>
            </a:r>
            <a:r>
              <a:rPr lang="uk-UA" dirty="0" err="1"/>
              <a:t>діадерматичні</a:t>
            </a:r>
            <a:r>
              <a:rPr lang="uk-UA" dirty="0"/>
              <a:t>.</a:t>
            </a:r>
          </a:p>
          <a:p>
            <a:endParaRPr lang="uk-UA" dirty="0"/>
          </a:p>
        </p:txBody>
      </p:sp>
      <p:sp>
        <p:nvSpPr>
          <p:cNvPr id="3" name="Заголовок 2"/>
          <p:cNvSpPr>
            <a:spLocks noGrp="1"/>
          </p:cNvSpPr>
          <p:nvPr>
            <p:ph type="title"/>
          </p:nvPr>
        </p:nvSpPr>
        <p:spPr>
          <a:xfrm>
            <a:off x="457200" y="152400"/>
            <a:ext cx="8229600" cy="612304"/>
          </a:xfrm>
        </p:spPr>
        <p:txBody>
          <a:bodyPr>
            <a:normAutofit fontScale="90000"/>
          </a:bodyPr>
          <a:lstStyle/>
          <a:p>
            <a:r>
              <a:rPr lang="ru-RU" dirty="0" err="1" smtClean="0">
                <a:solidFill>
                  <a:schemeClr val="accent5">
                    <a:lumMod val="75000"/>
                  </a:schemeClr>
                </a:solidFill>
              </a:rPr>
              <a:t>Пластири</a:t>
            </a:r>
            <a:endParaRPr lang="uk-UA" dirty="0">
              <a:solidFill>
                <a:schemeClr val="accent5">
                  <a:lumMod val="75000"/>
                </a:schemeClr>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4077073"/>
            <a:ext cx="3886732" cy="250046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047810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1124744"/>
            <a:ext cx="8229600" cy="5187280"/>
          </a:xfrm>
        </p:spPr>
        <p:txBody>
          <a:bodyPr>
            <a:normAutofit lnSpcReduction="10000"/>
          </a:bodyPr>
          <a:lstStyle/>
          <a:p>
            <a:pPr marL="0" indent="0">
              <a:lnSpc>
                <a:spcPct val="150000"/>
              </a:lnSpc>
              <a:buNone/>
            </a:pPr>
            <a:r>
              <a:rPr lang="uk-UA" sz="1600" dirty="0"/>
              <a:t>До складу маси пластиру входять лікарські речовини і основа. Як лікарські речовини використовуються антибіотики, сірка, кислота салі­цилова, екстракти, настойки й ін.</a:t>
            </a:r>
          </a:p>
          <a:p>
            <a:pPr marL="0" indent="0">
              <a:lnSpc>
                <a:spcPct val="150000"/>
              </a:lnSpc>
              <a:buNone/>
            </a:pPr>
            <a:r>
              <a:rPr lang="uk-UA" sz="1600" dirty="0"/>
              <a:t>Основа пластиру може містити натуральні (каніфоль) і синтетич­ні смоли, віск, парафін, церезин, вазелін, ланолін, свинцеві солі ви­щих жирних кислот (свинцеве мило), жири, каучук, </a:t>
            </a:r>
            <a:r>
              <a:rPr lang="uk-UA" sz="1600" dirty="0" smtClean="0"/>
              <a:t>нітроцелюлозу,</a:t>
            </a:r>
            <a:r>
              <a:rPr lang="uk-UA" sz="1600" dirty="0" err="1" smtClean="0"/>
              <a:t>сополімери</a:t>
            </a:r>
            <a:r>
              <a:rPr lang="uk-UA" sz="1600" dirty="0" smtClean="0"/>
              <a:t> </a:t>
            </a:r>
            <a:r>
              <a:rPr lang="uk-UA" sz="1600" dirty="0" err="1"/>
              <a:t>вінілпіролідону</a:t>
            </a:r>
            <a:r>
              <a:rPr lang="uk-UA" sz="1600" dirty="0"/>
              <a:t> з вінілацетатом, </a:t>
            </a:r>
            <a:r>
              <a:rPr lang="uk-UA" sz="1600" dirty="0" err="1"/>
              <a:t>поліметакрилати</a:t>
            </a:r>
            <a:r>
              <a:rPr lang="uk-UA" sz="1600" dirty="0"/>
              <a:t> і акрила­ти, леткі розчинники (ефір, бензин, етанол). До їх складу входять плас­тифікатори (лінетол, рослинні олії, </a:t>
            </a:r>
            <a:r>
              <a:rPr lang="uk-UA" sz="1600" dirty="0" err="1"/>
              <a:t>дибутилфталат</a:t>
            </a:r>
            <a:r>
              <a:rPr lang="uk-UA" sz="1600" dirty="0"/>
              <a:t>, спирт </a:t>
            </a:r>
            <a:r>
              <a:rPr lang="uk-UA" sz="1600" dirty="0" err="1"/>
              <a:t>цетиловий</a:t>
            </a:r>
            <a:r>
              <a:rPr lang="uk-UA" sz="1600" dirty="0"/>
              <a:t> та ін.), антиоксиданти, наповнювачі тощо.</a:t>
            </a:r>
          </a:p>
          <a:p>
            <a:pPr marL="0" indent="0">
              <a:lnSpc>
                <a:spcPct val="150000"/>
              </a:lnSpc>
              <a:buNone/>
            </a:pPr>
            <a:r>
              <a:rPr lang="uk-UA" sz="1600" dirty="0"/>
              <a:t>Залежно від складу пластири можуть бути:</a:t>
            </a:r>
          </a:p>
          <a:p>
            <a:pPr marL="0" indent="0">
              <a:lnSpc>
                <a:spcPct val="150000"/>
              </a:lnSpc>
              <a:buNone/>
            </a:pPr>
            <a:r>
              <a:rPr lang="uk-UA" sz="1600" dirty="0"/>
              <a:t>- свинцевими (свинцево-смоляні і свинцево-воскові);</a:t>
            </a:r>
          </a:p>
          <a:p>
            <a:pPr marL="0" indent="0">
              <a:lnSpc>
                <a:spcPct val="150000"/>
              </a:lnSpc>
              <a:buNone/>
            </a:pPr>
            <a:r>
              <a:rPr lang="uk-UA" sz="1600" dirty="0"/>
              <a:t>- смоляно-восковими;</a:t>
            </a:r>
          </a:p>
          <a:p>
            <a:pPr marL="0" indent="0">
              <a:lnSpc>
                <a:spcPct val="150000"/>
              </a:lnSpc>
              <a:buNone/>
            </a:pPr>
            <a:r>
              <a:rPr lang="uk-UA" sz="1600" dirty="0"/>
              <a:t>- каучуковими;</a:t>
            </a:r>
          </a:p>
          <a:p>
            <a:pPr marL="0" indent="0">
              <a:lnSpc>
                <a:spcPct val="150000"/>
              </a:lnSpc>
              <a:buNone/>
            </a:pPr>
            <a:r>
              <a:rPr lang="uk-UA" sz="1600" dirty="0"/>
              <a:t>- рідкими ( шкірні клеї).</a:t>
            </a:r>
          </a:p>
          <a:p>
            <a:pPr>
              <a:lnSpc>
                <a:spcPct val="150000"/>
              </a:lnSpc>
            </a:pPr>
            <a:endParaRPr lang="uk-UA" sz="1600" dirty="0"/>
          </a:p>
        </p:txBody>
      </p:sp>
      <p:sp>
        <p:nvSpPr>
          <p:cNvPr id="3" name="Заголовок 2"/>
          <p:cNvSpPr>
            <a:spLocks noGrp="1"/>
          </p:cNvSpPr>
          <p:nvPr>
            <p:ph type="title"/>
          </p:nvPr>
        </p:nvSpPr>
        <p:spPr>
          <a:xfrm>
            <a:off x="457200" y="152400"/>
            <a:ext cx="8229600" cy="756320"/>
          </a:xfrm>
        </p:spPr>
        <p:txBody>
          <a:bodyPr/>
          <a:lstStyle/>
          <a:p>
            <a:r>
              <a:rPr lang="ru-RU" b="1" dirty="0" smtClean="0">
                <a:solidFill>
                  <a:schemeClr val="accent5">
                    <a:lumMod val="75000"/>
                  </a:schemeClr>
                </a:solidFill>
              </a:rPr>
              <a:t>Склад </a:t>
            </a:r>
            <a:r>
              <a:rPr lang="ru-RU" b="1" dirty="0" err="1" smtClean="0">
                <a:solidFill>
                  <a:schemeClr val="accent5">
                    <a:lumMod val="75000"/>
                  </a:schemeClr>
                </a:solidFill>
              </a:rPr>
              <a:t>маси</a:t>
            </a:r>
            <a:r>
              <a:rPr lang="ru-RU" b="1" dirty="0" smtClean="0">
                <a:solidFill>
                  <a:schemeClr val="accent5">
                    <a:lumMod val="75000"/>
                  </a:schemeClr>
                </a:solidFill>
              </a:rPr>
              <a:t> </a:t>
            </a:r>
            <a:r>
              <a:rPr lang="ru-RU" b="1" dirty="0" err="1" smtClean="0">
                <a:solidFill>
                  <a:schemeClr val="accent5">
                    <a:lumMod val="75000"/>
                  </a:schemeClr>
                </a:solidFill>
              </a:rPr>
              <a:t>пластиру</a:t>
            </a:r>
            <a:endParaRPr lang="uk-UA" b="1" dirty="0">
              <a:solidFill>
                <a:schemeClr val="accent5">
                  <a:lumMod val="75000"/>
                </a:schemeClr>
              </a:solidFill>
            </a:endParaRPr>
          </a:p>
        </p:txBody>
      </p:sp>
    </p:spTree>
    <p:extLst>
      <p:ext uri="{BB962C8B-B14F-4D97-AF65-F5344CB8AC3E}">
        <p14:creationId xmlns:p14="http://schemas.microsoft.com/office/powerpoint/2010/main" val="3062640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764704"/>
            <a:ext cx="8229600" cy="5331296"/>
          </a:xfrm>
        </p:spPr>
        <p:txBody>
          <a:bodyPr>
            <a:normAutofit/>
          </a:bodyPr>
          <a:lstStyle/>
          <a:p>
            <a:r>
              <a:rPr lang="uk-UA" dirty="0"/>
              <a:t>Лейкопластир отримують на основі каучуку шляхом простого змі­шування протягом 6 годин окремо приготовлених:</a:t>
            </a:r>
          </a:p>
          <a:p>
            <a:r>
              <a:rPr lang="uk-UA" dirty="0"/>
              <a:t>1) гумового клею (розчин у бензині каніфолі і каучуку);</a:t>
            </a:r>
          </a:p>
          <a:p>
            <a:r>
              <a:rPr lang="uk-UA" dirty="0"/>
              <a:t>2) пасти </a:t>
            </a:r>
            <a:r>
              <a:rPr lang="uk-UA" dirty="0" err="1"/>
              <a:t>антистарительної</a:t>
            </a:r>
            <a:r>
              <a:rPr lang="uk-UA" dirty="0"/>
              <a:t> (гомогенізована суміш ланоліну з </a:t>
            </a:r>
            <a:r>
              <a:rPr lang="uk-UA" dirty="0" err="1"/>
              <a:t>анти­старителем</a:t>
            </a:r>
            <a:r>
              <a:rPr lang="uk-UA" dirty="0"/>
              <a:t>);</a:t>
            </a:r>
          </a:p>
          <a:p>
            <a:r>
              <a:rPr lang="uk-UA" dirty="0"/>
              <a:t>3) цинкової основи (гомогенізована суміш ланоліну, воску і цинку оксиду).</a:t>
            </a:r>
          </a:p>
          <a:p>
            <a:r>
              <a:rPr lang="uk-UA" dirty="0"/>
              <a:t>4) Приготована маса пластиру наноситься на рухому стрічку ши­фону за допомогою </a:t>
            </a:r>
            <a:r>
              <a:rPr lang="uk-UA" dirty="0" err="1"/>
              <a:t>клеєпромазувальної</a:t>
            </a:r>
            <a:r>
              <a:rPr lang="uk-UA" dirty="0"/>
              <a:t> машини (рис. 9.1).</a:t>
            </a:r>
          </a:p>
          <a:p>
            <a:endParaRPr lang="uk-UA" dirty="0"/>
          </a:p>
        </p:txBody>
      </p:sp>
    </p:spTree>
    <p:extLst>
      <p:ext uri="{BB962C8B-B14F-4D97-AF65-F5344CB8AC3E}">
        <p14:creationId xmlns:p14="http://schemas.microsoft.com/office/powerpoint/2010/main" val="14808302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260648"/>
            <a:ext cx="5796136" cy="6480720"/>
          </a:xfrm>
        </p:spPr>
        <p:txBody>
          <a:bodyPr>
            <a:normAutofit fontScale="62500" lnSpcReduction="20000"/>
          </a:bodyPr>
          <a:lstStyle/>
          <a:p>
            <a:r>
              <a:rPr lang="ru-RU" dirty="0"/>
              <a:t>Шифон </a:t>
            </a:r>
            <a:r>
              <a:rPr lang="ru-RU" dirty="0" err="1"/>
              <a:t>намотують</a:t>
            </a:r>
            <a:r>
              <a:rPr lang="ru-RU" dirty="0"/>
              <a:t> на вал (2). </a:t>
            </a:r>
            <a:r>
              <a:rPr lang="ru-RU" dirty="0" err="1"/>
              <a:t>Кінець</a:t>
            </a:r>
            <a:r>
              <a:rPr lang="ru-RU" dirty="0"/>
              <a:t> </a:t>
            </a:r>
            <a:r>
              <a:rPr lang="ru-RU" dirty="0" err="1"/>
              <a:t>стрічки</a:t>
            </a:r>
            <a:r>
              <a:rPr lang="ru-RU" dirty="0"/>
              <a:t> </a:t>
            </a:r>
            <a:r>
              <a:rPr lang="ru-RU" dirty="0" err="1"/>
              <a:t>протягують</a:t>
            </a:r>
            <a:r>
              <a:rPr lang="ru-RU" dirty="0"/>
              <a:t> через </a:t>
            </a:r>
            <a:r>
              <a:rPr lang="ru-RU" dirty="0" err="1"/>
              <a:t>верхню</a:t>
            </a:r>
            <a:r>
              <a:rPr lang="ru-RU" dirty="0"/>
              <a:t> </a:t>
            </a:r>
            <a:r>
              <a:rPr lang="ru-RU" dirty="0" err="1"/>
              <a:t>сушильну</a:t>
            </a:r>
            <a:r>
              <a:rPr lang="ru-RU" dirty="0"/>
              <a:t> камеру з </a:t>
            </a:r>
            <a:r>
              <a:rPr lang="ru-RU" dirty="0" err="1"/>
              <a:t>порожнистими</a:t>
            </a:r>
            <a:r>
              <a:rPr lang="ru-RU" dirty="0"/>
              <a:t> плитами (1), </a:t>
            </a:r>
            <a:r>
              <a:rPr lang="ru-RU" dirty="0" err="1"/>
              <a:t>що</a:t>
            </a:r>
            <a:r>
              <a:rPr lang="ru-RU" dirty="0"/>
              <a:t> </a:t>
            </a:r>
            <a:r>
              <a:rPr lang="ru-RU" dirty="0" err="1" smtClean="0"/>
              <a:t>нагріва</a:t>
            </a:r>
            <a:r>
              <a:rPr lang="uk-UA" dirty="0" err="1"/>
              <a:t>ються</a:t>
            </a:r>
            <a:r>
              <a:rPr lang="uk-UA" dirty="0"/>
              <a:t> парою, повертають назад через нижню камеру охолоджування і закріплюють на приймальному валику (3). На заправлену стрічку опус­кають ніж (5), встановлюючи зазор 0,35-0,40 мм. На тканину перед но­жем наносять масу пластиру з бункера. При русі стрічки ніж рівно­мірно розподіляє </a:t>
            </a:r>
            <a:r>
              <a:rPr lang="uk-UA" dirty="0" err="1"/>
              <a:t>лейкомасу</a:t>
            </a:r>
            <a:r>
              <a:rPr lang="uk-UA" dirty="0"/>
              <a:t> по всій ширині тканини. Швидкість руху стрічки 7,5-8,5 м/хв.</a:t>
            </a:r>
          </a:p>
          <a:p>
            <a:r>
              <a:rPr lang="uk-UA" dirty="0"/>
              <a:t>При проходженні стрічки над нагрітою плитою (температура 100- 105 °С) з нанесеного шару </a:t>
            </a:r>
            <a:r>
              <a:rPr lang="uk-UA" dirty="0" err="1"/>
              <a:t>лейкомаси</a:t>
            </a:r>
            <a:r>
              <a:rPr lang="uk-UA" dirty="0"/>
              <a:t> випаровується бензин, пари його відсмоктуються через трубу (6). Для цілковитого випаровування бен­зину назустріч руху стрічки подають під тиском гаряче повітря. Далі стрічка через рухомий вал (4) проходить над струменем холодного по­вітря (4-16 °С), що подається через отвори (7) за допомогою вентилято­ра (8), після чого намотується на приймальний валик. Після закінчен­ня прийому стрічки на валик (3) машину вимикають і валики міняють місцями, повторюючи знову процес нанесення </a:t>
            </a:r>
            <a:r>
              <a:rPr lang="uk-UA" dirty="0" err="1"/>
              <a:t>лейкомаси</a:t>
            </a:r>
            <a:r>
              <a:rPr lang="uk-UA" dirty="0"/>
              <a:t>. Необхідна товщина досягається внаслідок 5-6 намазувань.</a:t>
            </a:r>
          </a:p>
          <a:p>
            <a:r>
              <a:rPr lang="uk-UA" dirty="0"/>
              <a:t>Стрічки з валика перемотують за допомогою </a:t>
            </a:r>
            <a:r>
              <a:rPr lang="uk-UA" dirty="0" err="1"/>
              <a:t>розмотувальних</a:t>
            </a:r>
            <a:r>
              <a:rPr lang="uk-UA" dirty="0"/>
              <a:t> ма­шин на картонні шпулі в рулони довжиною 1 м і 5,2 м. Далі рулони розрізають на котушки різних розмірів.</a:t>
            </a:r>
          </a:p>
          <a:p>
            <a:endParaRPr lang="uk-UA"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19" y="2420888"/>
            <a:ext cx="3445305" cy="23042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7717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67544" y="2348880"/>
            <a:ext cx="8229600" cy="1219200"/>
          </a:xfrm>
        </p:spPr>
        <p:txBody>
          <a:bodyPr/>
          <a:lstStyle/>
          <a:p>
            <a:pPr algn="ctr"/>
            <a:r>
              <a:rPr lang="uk-UA" dirty="0" smtClean="0"/>
              <a:t>Дякую </a:t>
            </a:r>
            <a:r>
              <a:rPr lang="uk-UA" smtClean="0"/>
              <a:t>за увагу!</a:t>
            </a:r>
            <a:endParaRPr lang="uk-UA"/>
          </a:p>
        </p:txBody>
      </p:sp>
    </p:spTree>
    <p:extLst>
      <p:ext uri="{BB962C8B-B14F-4D97-AF65-F5344CB8AC3E}">
        <p14:creationId xmlns:p14="http://schemas.microsoft.com/office/powerpoint/2010/main" val="14851773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17755</TotalTime>
  <Words>2695</Words>
  <Application>Microsoft Office PowerPoint</Application>
  <PresentationFormat>Экран (4:3)</PresentationFormat>
  <Paragraphs>205</Paragraphs>
  <Slides>47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47</vt:i4>
      </vt:variant>
    </vt:vector>
  </HeadingPairs>
  <TitlesOfParts>
    <vt:vector size="51" baseType="lpstr">
      <vt:lpstr>Constantia</vt:lpstr>
      <vt:lpstr>Times New Roman</vt:lpstr>
      <vt:lpstr>Wingdings 2</vt:lpstr>
      <vt:lpstr>Бумажная</vt:lpstr>
      <vt:lpstr>Виробництво мяких лікарських форм згідно вимогам GMP</vt:lpstr>
      <vt:lpstr>Мазі</vt:lpstr>
      <vt:lpstr>Вимоги до мазей</vt:lpstr>
      <vt:lpstr>Вимоги до мазевих основ</vt:lpstr>
      <vt:lpstr>Презентация PowerPoint</vt:lpstr>
      <vt:lpstr>Презентация PowerPoint</vt:lpstr>
      <vt:lpstr>Презентация PowerPoint</vt:lpstr>
      <vt:lpstr>Презентация PowerPoint</vt:lpstr>
      <vt:lpstr>Підготування основи</vt:lpstr>
      <vt:lpstr>Введення ЛР в основу</vt:lpstr>
      <vt:lpstr>Презентация PowerPoint</vt:lpstr>
      <vt:lpstr>Презентация PowerPoint</vt:lpstr>
      <vt:lpstr>Презентация PowerPoint</vt:lpstr>
      <vt:lpstr>Суспензії</vt:lpstr>
      <vt:lpstr>Презентация PowerPoint</vt:lpstr>
      <vt:lpstr>Схема стабілізації суспензій високомолекулярними  речовинами</vt:lpstr>
      <vt:lpstr>Презентация PowerPoint</vt:lpstr>
      <vt:lpstr>Емульсії</vt:lpstr>
      <vt:lpstr>Типи емульсій</vt:lpstr>
      <vt:lpstr>Презентация PowerPoint</vt:lpstr>
      <vt:lpstr>Змішування фаз</vt:lpstr>
      <vt:lpstr>Презентация PowerPoint</vt:lpstr>
      <vt:lpstr>Презентация PowerPoint</vt:lpstr>
      <vt:lpstr>Розмелювання в рідкому середовищі</vt:lpstr>
      <vt:lpstr>Роторно-пульсаційний апарат (РПА)</vt:lpstr>
      <vt:lpstr>Роторно-пульсаційний аппарат(РПА)</vt:lpstr>
      <vt:lpstr>Схема віброкавітаційного колоїдного млина</vt:lpstr>
      <vt:lpstr>Супозиторії</vt:lpstr>
      <vt:lpstr>Види супозиторіїв</vt:lpstr>
      <vt:lpstr>Форми супозиторіїв</vt:lpstr>
      <vt:lpstr>Вимоги до супозиторіїв</vt:lpstr>
      <vt:lpstr>Супозиторні основи</vt:lpstr>
      <vt:lpstr>Загальні правила приготування супозиторіїв</vt:lpstr>
      <vt:lpstr>Методи приготування супозиторіїв</vt:lpstr>
      <vt:lpstr>Метод виливання</vt:lpstr>
      <vt:lpstr>Приготування основи</vt:lpstr>
      <vt:lpstr>Ведення ЛР в основу</vt:lpstr>
      <vt:lpstr>Введення ЛР в основу</vt:lpstr>
      <vt:lpstr>Презентация PowerPoint</vt:lpstr>
      <vt:lpstr>Будова автомата «Sarong-200 S»</vt:lpstr>
      <vt:lpstr>Метод пресування</vt:lpstr>
      <vt:lpstr>Презентация PowerPoint</vt:lpstr>
      <vt:lpstr>Пластири</vt:lpstr>
      <vt:lpstr>Склад маси пластиру</vt:lpstr>
      <vt:lpstr>Презентация PowerPoint</vt:lpstr>
      <vt:lpstr>Презентация PowerPoint</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Виробництво мяких лікарських форм згідно вимогам GMP</dc:title>
  <dc:creator>Пользователь</dc:creator>
  <cp:lastModifiedBy>Alyona Zamkovaya</cp:lastModifiedBy>
  <cp:revision>61</cp:revision>
  <dcterms:created xsi:type="dcterms:W3CDTF">2018-11-17T13:20:54Z</dcterms:created>
  <dcterms:modified xsi:type="dcterms:W3CDTF">2024-01-26T00:22:03Z</dcterms:modified>
</cp:coreProperties>
</file>