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85" r:id="rId5"/>
    <p:sldId id="259" r:id="rId6"/>
    <p:sldId id="260" r:id="rId7"/>
    <p:sldId id="281" r:id="rId8"/>
    <p:sldId id="282" r:id="rId9"/>
    <p:sldId id="283" r:id="rId10"/>
    <p:sldId id="261" r:id="rId11"/>
    <p:sldId id="278" r:id="rId12"/>
    <p:sldId id="279" r:id="rId13"/>
    <p:sldId id="262" r:id="rId14"/>
    <p:sldId id="263" r:id="rId15"/>
    <p:sldId id="264" r:id="rId16"/>
    <p:sldId id="265" r:id="rId17"/>
    <p:sldId id="266" r:id="rId18"/>
    <p:sldId id="286" r:id="rId19"/>
    <p:sldId id="268" r:id="rId20"/>
    <p:sldId id="269" r:id="rId21"/>
    <p:sldId id="284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4660"/>
  </p:normalViewPr>
  <p:slideViewPr>
    <p:cSldViewPr>
      <p:cViewPr varScale="1">
        <p:scale>
          <a:sx n="56" d="100"/>
          <a:sy n="56" d="100"/>
        </p:scale>
        <p:origin x="62" y="47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silaki.gabriela@gmail.com" userId="6201819039a88361" providerId="LiveId" clId="{076DB879-E0D1-A14F-8366-06B56A7D3AA4}"/>
    <pc:docChg chg="undo custSel addSld delSld modSld">
      <pc:chgData name="vasilaki.gabriela@gmail.com" userId="6201819039a88361" providerId="LiveId" clId="{076DB879-E0D1-A14F-8366-06B56A7D3AA4}" dt="2018-12-01T18:12:13.572" v="262" actId="680"/>
      <pc:docMkLst>
        <pc:docMk/>
      </pc:docMkLst>
      <pc:sldChg chg="modSp">
        <pc:chgData name="vasilaki.gabriela@gmail.com" userId="6201819039a88361" providerId="LiveId" clId="{076DB879-E0D1-A14F-8366-06B56A7D3AA4}" dt="2018-12-01T18:06:51.214" v="234" actId="1076"/>
        <pc:sldMkLst>
          <pc:docMk/>
          <pc:sldMk cId="3270221075" sldId="256"/>
        </pc:sldMkLst>
        <pc:spChg chg="mod">
          <ac:chgData name="vasilaki.gabriela@gmail.com" userId="6201819039a88361" providerId="LiveId" clId="{076DB879-E0D1-A14F-8366-06B56A7D3AA4}" dt="2018-12-01T18:06:51.214" v="234" actId="1076"/>
          <ac:spMkLst>
            <pc:docMk/>
            <pc:sldMk cId="3270221075" sldId="256"/>
            <ac:spMk id="2" creationId="{D1A1C304-B0CD-1C4B-BC48-2D8F41FC2C4A}"/>
          </ac:spMkLst>
        </pc:spChg>
        <pc:spChg chg="mod">
          <ac:chgData name="vasilaki.gabriela@gmail.com" userId="6201819039a88361" providerId="LiveId" clId="{076DB879-E0D1-A14F-8366-06B56A7D3AA4}" dt="2018-12-01T18:06:38.169" v="230" actId="14100"/>
          <ac:spMkLst>
            <pc:docMk/>
            <pc:sldMk cId="3270221075" sldId="256"/>
            <ac:spMk id="3" creationId="{78CD7B9F-ED8C-704D-8786-7A64D54BF1E3}"/>
          </ac:spMkLst>
        </pc:spChg>
      </pc:sldChg>
      <pc:sldChg chg="addSp delSp modSp new mod modClrScheme chgLayout">
        <pc:chgData name="vasilaki.gabriela@gmail.com" userId="6201819039a88361" providerId="LiveId" clId="{076DB879-E0D1-A14F-8366-06B56A7D3AA4}" dt="2018-12-01T18:11:20.775" v="241" actId="14100"/>
        <pc:sldMkLst>
          <pc:docMk/>
          <pc:sldMk cId="1960080704" sldId="257"/>
        </pc:sldMkLst>
        <pc:spChg chg="del">
          <ac:chgData name="vasilaki.gabriela@gmail.com" userId="6201819039a88361" providerId="LiveId" clId="{076DB879-E0D1-A14F-8366-06B56A7D3AA4}" dt="2018-12-01T18:07:26.515" v="236" actId="700"/>
          <ac:spMkLst>
            <pc:docMk/>
            <pc:sldMk cId="1960080704" sldId="257"/>
            <ac:spMk id="2" creationId="{F12224DC-00CD-9C4B-AD45-EA8E47FC89BB}"/>
          </ac:spMkLst>
        </pc:spChg>
        <pc:spChg chg="del">
          <ac:chgData name="vasilaki.gabriela@gmail.com" userId="6201819039a88361" providerId="LiveId" clId="{076DB879-E0D1-A14F-8366-06B56A7D3AA4}" dt="2018-12-01T18:07:26.515" v="236" actId="700"/>
          <ac:spMkLst>
            <pc:docMk/>
            <pc:sldMk cId="1960080704" sldId="257"/>
            <ac:spMk id="3" creationId="{CF5D19BE-D444-0B46-B042-DDC57A9BB645}"/>
          </ac:spMkLst>
        </pc:spChg>
        <pc:spChg chg="add mod">
          <ac:chgData name="vasilaki.gabriela@gmail.com" userId="6201819039a88361" providerId="LiveId" clId="{076DB879-E0D1-A14F-8366-06B56A7D3AA4}" dt="2018-12-01T18:11:20.775" v="241" actId="14100"/>
          <ac:spMkLst>
            <pc:docMk/>
            <pc:sldMk cId="1960080704" sldId="257"/>
            <ac:spMk id="5" creationId="{9AAC26D1-E0E9-734C-B062-605AED8163DB}"/>
          </ac:spMkLst>
        </pc:spChg>
      </pc:sldChg>
      <pc:sldChg chg="new">
        <pc:chgData name="vasilaki.gabriela@gmail.com" userId="6201819039a88361" providerId="LiveId" clId="{076DB879-E0D1-A14F-8366-06B56A7D3AA4}" dt="2018-12-01T18:11:27.924" v="242" actId="680"/>
        <pc:sldMkLst>
          <pc:docMk/>
          <pc:sldMk cId="2930682361" sldId="258"/>
        </pc:sldMkLst>
      </pc:sldChg>
      <pc:sldChg chg="new">
        <pc:chgData name="vasilaki.gabriela@gmail.com" userId="6201819039a88361" providerId="LiveId" clId="{076DB879-E0D1-A14F-8366-06B56A7D3AA4}" dt="2018-12-01T18:11:31.276" v="243" actId="680"/>
        <pc:sldMkLst>
          <pc:docMk/>
          <pc:sldMk cId="2905711894" sldId="259"/>
        </pc:sldMkLst>
      </pc:sldChg>
      <pc:sldChg chg="new">
        <pc:chgData name="vasilaki.gabriela@gmail.com" userId="6201819039a88361" providerId="LiveId" clId="{076DB879-E0D1-A14F-8366-06B56A7D3AA4}" dt="2018-12-01T18:11:32.434" v="244" actId="680"/>
        <pc:sldMkLst>
          <pc:docMk/>
          <pc:sldMk cId="3288159573" sldId="260"/>
        </pc:sldMkLst>
      </pc:sldChg>
      <pc:sldChg chg="new">
        <pc:chgData name="vasilaki.gabriela@gmail.com" userId="6201819039a88361" providerId="LiveId" clId="{076DB879-E0D1-A14F-8366-06B56A7D3AA4}" dt="2018-12-01T18:11:33.159" v="245" actId="680"/>
        <pc:sldMkLst>
          <pc:docMk/>
          <pc:sldMk cId="1615067877" sldId="261"/>
        </pc:sldMkLst>
      </pc:sldChg>
      <pc:sldChg chg="new">
        <pc:chgData name="vasilaki.gabriela@gmail.com" userId="6201819039a88361" providerId="LiveId" clId="{076DB879-E0D1-A14F-8366-06B56A7D3AA4}" dt="2018-12-01T18:11:33.787" v="246" actId="680"/>
        <pc:sldMkLst>
          <pc:docMk/>
          <pc:sldMk cId="1452673672" sldId="262"/>
        </pc:sldMkLst>
      </pc:sldChg>
      <pc:sldChg chg="new">
        <pc:chgData name="vasilaki.gabriela@gmail.com" userId="6201819039a88361" providerId="LiveId" clId="{076DB879-E0D1-A14F-8366-06B56A7D3AA4}" dt="2018-12-01T18:11:34.380" v="247" actId="680"/>
        <pc:sldMkLst>
          <pc:docMk/>
          <pc:sldMk cId="3365766139" sldId="263"/>
        </pc:sldMkLst>
      </pc:sldChg>
      <pc:sldChg chg="new">
        <pc:chgData name="vasilaki.gabriela@gmail.com" userId="6201819039a88361" providerId="LiveId" clId="{076DB879-E0D1-A14F-8366-06B56A7D3AA4}" dt="2018-12-01T18:11:34.938" v="248" actId="680"/>
        <pc:sldMkLst>
          <pc:docMk/>
          <pc:sldMk cId="2027894737" sldId="264"/>
        </pc:sldMkLst>
      </pc:sldChg>
      <pc:sldChg chg="new">
        <pc:chgData name="vasilaki.gabriela@gmail.com" userId="6201819039a88361" providerId="LiveId" clId="{076DB879-E0D1-A14F-8366-06B56A7D3AA4}" dt="2018-12-01T18:11:35.484" v="249" actId="680"/>
        <pc:sldMkLst>
          <pc:docMk/>
          <pc:sldMk cId="3446760763" sldId="265"/>
        </pc:sldMkLst>
      </pc:sldChg>
      <pc:sldChg chg="new">
        <pc:chgData name="vasilaki.gabriela@gmail.com" userId="6201819039a88361" providerId="LiveId" clId="{076DB879-E0D1-A14F-8366-06B56A7D3AA4}" dt="2018-12-01T18:11:36.954" v="250" actId="680"/>
        <pc:sldMkLst>
          <pc:docMk/>
          <pc:sldMk cId="627584076" sldId="266"/>
        </pc:sldMkLst>
      </pc:sldChg>
      <pc:sldChg chg="new">
        <pc:chgData name="vasilaki.gabriela@gmail.com" userId="6201819039a88361" providerId="LiveId" clId="{076DB879-E0D1-A14F-8366-06B56A7D3AA4}" dt="2018-12-01T18:11:37.406" v="251" actId="680"/>
        <pc:sldMkLst>
          <pc:docMk/>
          <pc:sldMk cId="956585202" sldId="267"/>
        </pc:sldMkLst>
      </pc:sldChg>
      <pc:sldChg chg="new">
        <pc:chgData name="vasilaki.gabriela@gmail.com" userId="6201819039a88361" providerId="LiveId" clId="{076DB879-E0D1-A14F-8366-06B56A7D3AA4}" dt="2018-12-01T18:11:37.823" v="252" actId="680"/>
        <pc:sldMkLst>
          <pc:docMk/>
          <pc:sldMk cId="2676477350" sldId="268"/>
        </pc:sldMkLst>
      </pc:sldChg>
      <pc:sldChg chg="new">
        <pc:chgData name="vasilaki.gabriela@gmail.com" userId="6201819039a88361" providerId="LiveId" clId="{076DB879-E0D1-A14F-8366-06B56A7D3AA4}" dt="2018-12-01T18:11:38.269" v="253" actId="680"/>
        <pc:sldMkLst>
          <pc:docMk/>
          <pc:sldMk cId="3862129855" sldId="269"/>
        </pc:sldMkLst>
      </pc:sldChg>
      <pc:sldChg chg="new">
        <pc:chgData name="vasilaki.gabriela@gmail.com" userId="6201819039a88361" providerId="LiveId" clId="{076DB879-E0D1-A14F-8366-06B56A7D3AA4}" dt="2018-12-01T18:11:39.734" v="254" actId="680"/>
        <pc:sldMkLst>
          <pc:docMk/>
          <pc:sldMk cId="1457596989" sldId="270"/>
        </pc:sldMkLst>
      </pc:sldChg>
      <pc:sldChg chg="new">
        <pc:chgData name="vasilaki.gabriela@gmail.com" userId="6201819039a88361" providerId="LiveId" clId="{076DB879-E0D1-A14F-8366-06B56A7D3AA4}" dt="2018-12-01T18:11:39.758" v="255" actId="680"/>
        <pc:sldMkLst>
          <pc:docMk/>
          <pc:sldMk cId="2183109859" sldId="271"/>
        </pc:sldMkLst>
      </pc:sldChg>
      <pc:sldChg chg="new">
        <pc:chgData name="vasilaki.gabriela@gmail.com" userId="6201819039a88361" providerId="LiveId" clId="{076DB879-E0D1-A14F-8366-06B56A7D3AA4}" dt="2018-12-01T18:11:40.765" v="256" actId="680"/>
        <pc:sldMkLst>
          <pc:docMk/>
          <pc:sldMk cId="3323185152" sldId="272"/>
        </pc:sldMkLst>
      </pc:sldChg>
      <pc:sldChg chg="new">
        <pc:chgData name="vasilaki.gabriela@gmail.com" userId="6201819039a88361" providerId="LiveId" clId="{076DB879-E0D1-A14F-8366-06B56A7D3AA4}" dt="2018-12-01T18:11:40.809" v="257" actId="680"/>
        <pc:sldMkLst>
          <pc:docMk/>
          <pc:sldMk cId="1159380984" sldId="273"/>
        </pc:sldMkLst>
      </pc:sldChg>
      <pc:sldChg chg="new">
        <pc:chgData name="vasilaki.gabriela@gmail.com" userId="6201819039a88361" providerId="LiveId" clId="{076DB879-E0D1-A14F-8366-06B56A7D3AA4}" dt="2018-12-01T18:11:41.250" v="258" actId="680"/>
        <pc:sldMkLst>
          <pc:docMk/>
          <pc:sldMk cId="3498903442" sldId="274"/>
        </pc:sldMkLst>
      </pc:sldChg>
      <pc:sldChg chg="new">
        <pc:chgData name="vasilaki.gabriela@gmail.com" userId="6201819039a88361" providerId="LiveId" clId="{076DB879-E0D1-A14F-8366-06B56A7D3AA4}" dt="2018-12-01T18:11:42.718" v="259" actId="680"/>
        <pc:sldMkLst>
          <pc:docMk/>
          <pc:sldMk cId="2912949653" sldId="275"/>
        </pc:sldMkLst>
      </pc:sldChg>
      <pc:sldChg chg="new">
        <pc:chgData name="vasilaki.gabriela@gmail.com" userId="6201819039a88361" providerId="LiveId" clId="{076DB879-E0D1-A14F-8366-06B56A7D3AA4}" dt="2018-12-01T18:11:43.792" v="260" actId="680"/>
        <pc:sldMkLst>
          <pc:docMk/>
          <pc:sldMk cId="451502878" sldId="276"/>
        </pc:sldMkLst>
      </pc:sldChg>
      <pc:sldChg chg="new del">
        <pc:chgData name="vasilaki.gabriela@gmail.com" userId="6201819039a88361" providerId="LiveId" clId="{076DB879-E0D1-A14F-8366-06B56A7D3AA4}" dt="2018-12-01T18:12:13.572" v="262" actId="680"/>
        <pc:sldMkLst>
          <pc:docMk/>
          <pc:sldMk cId="1946414333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54;&#1053;&#1052;&#1059;\&#1055;&#1058;&#1051;&#1047;%20&#1092;&#1072;&#1081;&#1083;&#1099;%20&#1086;&#1090;%20&#1089;&#1090;&#1091;&#1076;\&#1055;&#1088;&#1086;&#1080;&#1079;&#1074;&#1086;&#1076;&#1089;&#1090;&#1074;&#1086;%20&#1083;&#1077;&#1082;&#1072;&#1088;&#1089;&#1090;&#1074;%20&#1074;%20&#1072;&#1084;&#1087;&#1091;&#1083;&#1072;&#1093;.%20MADE.BY.mp4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A1C304-B0CD-1C4B-BC48-2D8F41FC2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400" y="1609917"/>
            <a:ext cx="9707167" cy="29539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Виробництво</a:t>
            </a: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стерильних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вимогам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GMP(</a:t>
            </a:r>
            <a:r>
              <a:rPr lang="ru-RU" sz="4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ін’єкції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ампулах, флаконах, </a:t>
            </a:r>
            <a:r>
              <a:rPr lang="ru-RU" sz="4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інфунзійні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розчини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контейнерах)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26056" y="4759823"/>
            <a:ext cx="2830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Доцент к.б.н. </a:t>
            </a:r>
            <a:r>
              <a:rPr lang="ru-RU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Замкова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А.В</a:t>
            </a:r>
            <a:r>
              <a:rPr lang="uk-UA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32294" y="6093296"/>
            <a:ext cx="1301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Одеса 2023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36992" y="49062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</a:t>
            </a:r>
            <a:r>
              <a:rPr lang="uk-UA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медичний університет</a:t>
            </a:r>
            <a:r>
              <a:rPr lang="uk-UA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 </a:t>
            </a:r>
            <a:br>
              <a:rPr lang="uk-UA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uk-UA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 хімії та технологія </a:t>
            </a:r>
            <a:r>
              <a:rPr lang="uk-UA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ліків </a:t>
            </a:r>
            <a:endParaRPr lang="uk-UA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22107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AAC26D1-E0E9-734C-B062-605AED8163DB}"/>
              </a:ext>
            </a:extLst>
          </p:cNvPr>
          <p:cNvSpPr txBox="1"/>
          <p:nvPr/>
        </p:nvSpPr>
        <p:spPr>
          <a:xfrm>
            <a:off x="1524000" y="228600"/>
            <a:ext cx="9463992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стерильні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парентерального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суспензій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емульсій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твердих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(порошки, таблетки,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пористі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розчиняють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стерильному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розчиннику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перед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введенням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 descr="5de2d8ccdd99722e8e5e237ec98b47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819400"/>
            <a:ext cx="4953000" cy="3200400"/>
          </a:xfrm>
          <a:prstGeom prst="rect">
            <a:avLst/>
          </a:prstGeo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3352800"/>
            <a:ext cx="3581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8070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95400" y="381000"/>
            <a:ext cx="9982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Solutiones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pro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injectionibus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рідка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форма для парентерального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минаючи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шлунково-кишковий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тракт).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Розчини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вводять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підшкірно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/ к),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внутрішньом'язово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(в / м),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внутрішньовенно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(в /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промислового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ампули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флакони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шприц-тюбики.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стерильними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стійкими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апірогенну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вільними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механічних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домішок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ampuly-dlya-rosta-vol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290888"/>
            <a:ext cx="6858000" cy="326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8236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0"/>
            <a:ext cx="89154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Класифікація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ін'єкційних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розчинів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Лікарські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засо</a:t>
            </a:r>
            <a:r>
              <a:rPr lang="uk-UA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би</a:t>
            </a:r>
            <a:r>
              <a:rPr lang="en-US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,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 для парентерального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застосування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класифікуються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наступним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чином: </a:t>
            </a:r>
            <a:b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Ін'єкційні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лікарські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засоби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; </a:t>
            </a:r>
            <a:b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Внутрішньовенні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інфузійні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лікарські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засоби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; </a:t>
            </a:r>
            <a:b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Концентрати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для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ін'єкційних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внутрішньовенних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інфузійних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лікарських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засобів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; </a:t>
            </a:r>
            <a:b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- Порошки для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ін'єкційних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внутрішньовенних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інфузійних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лікарських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засобів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; </a:t>
            </a:r>
            <a:b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Імплантати</a:t>
            </a:r>
            <a:r>
              <a:rPr lang="ru-RU" sz="24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ea typeface="Segoe UI Emoji" pitchFamily="34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ea typeface="Segoe UI Emoji" pitchFamily="34" charset="0"/>
              <a:cs typeface="Times New Roman" pitchFamily="18" charset="0"/>
            </a:endParaRPr>
          </a:p>
        </p:txBody>
      </p:sp>
      <p:pic>
        <p:nvPicPr>
          <p:cNvPr id="3" name="Рисунок 2" descr="11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3124200"/>
            <a:ext cx="7620000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387489"/>
            <a:ext cx="8991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Головними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вимогами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ін'єкційних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стерильність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чистота,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стійкість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апірогенність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а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ізотонічність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стійкості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температурних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впливів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стерилізації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кип'ятіння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стерилізація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сухим жаром (120 °С)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20-30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парою (100 °С)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 год;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стерилізаторі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(101,2-151,9 кПа,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1-1,5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атм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водяною парою (110-120 °С)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15-20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тиндалізація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50-65 °С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1 год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щодня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асептичне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додавання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антисептичних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(фенолу, трикрезолу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.);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фільтрація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асептичних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7118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7800" y="152400"/>
            <a:ext cx="9144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стерилізації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гарячим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повітрям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сушильній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шафі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темпе­ратурі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180°С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20-60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200°С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впродовж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10-30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насиченою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парою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стерилізаторі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110‑120 °С (101,3-151,9 кПа,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1-1,5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атм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15-20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110 °С (56,5кПа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0,5атм)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впродовж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30-60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одноразове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парою в паровому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стерилізаторі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100 °С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30-60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тиндалізація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60-65 °С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 год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впродовж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поспіль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70-80 °С — 3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проміжках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нагріваннями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зберігати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25-37 °С</a:t>
            </a:r>
          </a:p>
          <a:p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бактеріальна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фільтрація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асептичних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крізь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мікропо­ристі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стерильні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фільтри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хімічна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обробка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антисептичних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(фено­лу, трикрезолу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консервантів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15957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0200" y="304800"/>
            <a:ext cx="9067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Автоклавування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стерилізація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парою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автоклавах,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методом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термічної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стерилізації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стерилизаційної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камери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автоклави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бувають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горизонтальні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вертикальні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насиченої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пари 0,1 МПа, – температура буде 119 –121°С, 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0,2 МПа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відповідна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температура 132°С.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ages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2667000"/>
            <a:ext cx="2228850" cy="3276600"/>
          </a:xfrm>
          <a:prstGeom prst="rect">
            <a:avLst/>
          </a:prstGeom>
        </p:spPr>
      </p:pic>
      <p:pic>
        <p:nvPicPr>
          <p:cNvPr id="4" name="Рисунок 3" descr="images 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3276600"/>
            <a:ext cx="3505200" cy="25146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0200" y="457200"/>
            <a:ext cx="7543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Вода для 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повинна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усім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вимогам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висуваються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ФС 42-2620-89 до води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Вода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ін'єкцій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витримує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води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очищеної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повинна бути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апірогенною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містити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антимікробних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добавок.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24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Ustanovka-polucheniya-vody-dlya-injekcii-uvi-015-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057400"/>
            <a:ext cx="5156200" cy="4425950"/>
          </a:xfrm>
          <a:prstGeom prst="rect">
            <a:avLst/>
          </a:prstGeom>
        </p:spPr>
      </p:pic>
      <p:pic>
        <p:nvPicPr>
          <p:cNvPr id="4" name="Рисунок 3" descr="images (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2776099"/>
            <a:ext cx="2514600" cy="2971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9800" y="304800"/>
            <a:ext cx="8077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Стабілізація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ін’єкцій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стабільністю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увазі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зберігати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фізико-хімічні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активність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передбачені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вимогами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фармакопеї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НТД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визначеного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терміну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age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3048000"/>
            <a:ext cx="4200525" cy="2905125"/>
          </a:xfrm>
          <a:prstGeom prst="rect">
            <a:avLst/>
          </a:prstGeom>
        </p:spPr>
      </p:pic>
      <p:pic>
        <p:nvPicPr>
          <p:cNvPr id="4" name="Рисунок 3" descr="image0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968530"/>
            <a:ext cx="5105400" cy="295275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95400" y="152400"/>
            <a:ext cx="9220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Ампула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запаяна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скляна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посудина.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розкриванні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вміст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втрачає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стерильність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ампульовані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ін`єкційні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призначені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одноразового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Об`єм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ампул, як правило,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буває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межах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 до 100 мл.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Ампульовані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дозованою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формою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виписують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скороченим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способом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зазначенням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процентах,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об`єму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однієї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ампули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 descr="Snotvornoe_v_ampulah_inekciyah_bez_receptov-_silnodejstvuyush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133600"/>
            <a:ext cx="5943600" cy="2895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71600" y="5074384"/>
            <a:ext cx="92202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кожній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ампулі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Вказівку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необхідність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стерилізації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вимогами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Фармакопеї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ампулах (флаконах)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стерилізують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Разова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доза препарату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збігатися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кількістю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ампулі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тому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оформленні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сигнатури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розраховувати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об`єм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06787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57200" y="-18366"/>
            <a:ext cx="113538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ПІДГОТОВКА АМПУЛ ДО НАПОВНЕННЯ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Ця стадія включає такі операції: розкриття капілярів, відпал ампул, їхнє миття, висушування та стерилізація.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Розкриття капілярів. Нині на заводах капіляри спарених ампул розрізають у процесі їх виготовлення на 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склоформуючих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автоматах, для цього застосовують спеціальні пристрої (приставки), що монтуються безпосередньо на автоматах або поруч із ними.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Привід транспортувального механізму приставки 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здійснюється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безпосередньо від автомата. Як різальний інструмент використовується дисковий 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ігалевий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ніж; який приводиться в обертання спеціальним високошвидкісним електродвигуном. Ампули, що підлягають різанню, надходять із лотка автомата на транспортні лінійки Приставки, які їх послідовно переносять від одного робочого вузла до іншого і після обробки заштовхують у бункер. За допомогою важеля ампули плавно підводяться в обертання роликом. Відкол частини капіляра здійснюється 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термоударом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за допомогою пальника, потім обрізаний кінець оплавляється. Для безперервної роботи приставка має два 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бункири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що працюють поперемінно: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Для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обрізання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капілярів ампул використовують і окремі автомати, один із яких, запропонований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 І. 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Резепіним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Касету з ампулами вставляють у бункер автомата 1. Ампули надходять в отвір обертового барабана 2, що підводить кожну ампулу до бруска 3 для підрізки капілярів. При цьому зубчастий 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ґумовий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диск 4, який обертається у зворотному напрямі барабана, надає ампулі обертальний рух, і брусок наносить на капіляр рівний штрих. Потім капіляр обламується 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обламувачем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5, і розкрита ампула надходить у приймач для комплектації в касети.</a:t>
            </a: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09599" y="276998"/>
            <a:ext cx="11229975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Потім капіляр обламується 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обламувачем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5, і розкрита ампула надходить у приймач для комплектації в касети.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У момент розкриття капілярів ампул, як уже відзначалося раніше, відбувається засмоктування всередину скляного пилу, утвореного при розламуванні скла і механічних частинок із навколишнього повітря, що пов'язано з явищем розрідження всередині ампули. Для уникнення цього в машинах для різання ампул забезпечують їхній попередній підігрів, подають у зону різання чисте профільтроване повітря й установлюють в місці нанесення риски вузол обмивання капіляра ампули фільтрованою знесоленою водою. Ці заходи дозволяють знизити забруднення ампули й полегшують надалі процес їхнього внутрішнього миття. Подальший розвиток 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ампульного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виробництва йде шляхом створення спеціального обладнання, автоматичних потокових ліній 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ампулування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; у цих умовах розкривання ампул доцільне безпосередньо в лінії, тому що при цьому можна зберегти практично стерильне середовище всередині ампули, отримане внаслідок нагрівання скла до високої температури в процесі формування.</a:t>
            </a:r>
          </a:p>
        </p:txBody>
      </p:sp>
      <p:pic>
        <p:nvPicPr>
          <p:cNvPr id="3" name="Рисунок 2" descr="image00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3719477"/>
            <a:ext cx="4600575" cy="2971800"/>
          </a:xfrm>
          <a:prstGeom prst="rect">
            <a:avLst/>
          </a:prstGeom>
        </p:spPr>
      </p:pic>
      <p:pic>
        <p:nvPicPr>
          <p:cNvPr id="4" name="Рисунок 3" descr="image00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755135"/>
            <a:ext cx="3962400" cy="2852928"/>
          </a:xfrm>
          <a:prstGeom prst="rect">
            <a:avLst/>
          </a:prstGeom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4831307" y="5665703"/>
            <a:ext cx="19812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бункер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автомата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обертовий барабан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брусок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гумовий диск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обламувач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416319"/>
            <a:ext cx="7343775" cy="2286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0200" y="304800"/>
            <a:ext cx="86106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Суспензії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рідкі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тверді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дрібні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нерозчинні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перебувають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завислому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якій-небудь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рідині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рослинній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гліцерині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т.д.).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суспензії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підшкірного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внутрішньом`язового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введень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Вводять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Виписують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суспензії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скороченим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розгорнутим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способами.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Скорочену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форму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припису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дисперсійним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середовищем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вода.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Виписують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суспензії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аналогічно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тією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різницею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замість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слова “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Solutionis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пишуть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слово “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Suspensionis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”.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сигнатурі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поряд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вказівками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суспензії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обов`язково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пишуть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“Перед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збовтувати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”.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813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886200"/>
            <a:ext cx="1773756" cy="2381250"/>
          </a:xfrm>
          <a:prstGeom prst="rect">
            <a:avLst/>
          </a:prstGeom>
        </p:spPr>
      </p:pic>
      <p:pic>
        <p:nvPicPr>
          <p:cNvPr id="4" name="Рисунок 3" descr="8809530069813-700x7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886200"/>
            <a:ext cx="3962400" cy="239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73672"/>
      </p:ext>
    </p:extLst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7800" y="228600"/>
            <a:ext cx="8382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Емульсії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рідка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форма,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нерозчинні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рідини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бальзами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найдрібніших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крапель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перебувають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водному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завислому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Емульсії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масляними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насіннєвими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масляні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емульсії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додають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емульгатори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надають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агрегаційної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стабільності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достатнього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емульгування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емульгатора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води.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Виписують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емульсії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скороченим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розгорнутим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способом. Як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емульгатори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камеді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абрикосову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 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GummiArmeniacae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желатозу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Gelatosa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q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124200"/>
            <a:ext cx="5029200" cy="3771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5766139"/>
      </p:ext>
    </p:extLst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51805"/>
            <a:ext cx="6324600" cy="55203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015" y="651805"/>
            <a:ext cx="4389857" cy="552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894737"/>
      </p:ext>
    </p:extLst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066800" y="-15782"/>
            <a:ext cx="64008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Належна виробнича практика (GMP)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— це частина системи забезпечення якості, яка гарантує, що продукція виробляється і контролюється за стандартами 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якоcті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і відповідає її призначенню. Для забезпечення всіх показників якості готової стерильної продукції мають створюватись спеціальні умови, рекомендовані для приведення технологічного процесу, чистоти виробничих приміщень, роботи технологічного устаткування, вентиляції і чистоти повітря, системи підготовки основної сировини і допоміжних матеріалів для зниження до мінімуму ризику контамінації мікроорганізмами, частинками або 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пірогенними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речовинами. Висуваються також певні вимоги до персоналу, спецодягу і виробничої санітарії.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Дотримання цих правил залежить, у першу чергу, від належної кваліфікації, освіти, рівня практичного досвіду і виробничої дисципліни всього персоналу.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Парентеральне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застосування препаратів припускає порушення шкірного покриву, що пов'язано з можливим інфікуванням патогенними мікроорганізмами і введенням механічних включень. Тому стерильне виробництво в порівнянні з іншими галузями промисловості, має специфічні особливості, що диктуються вимогами до ін'єкційних лікарських форм. Головні з них, — відсутність механічних домішок, стерильність, стабільність, 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апіроренність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тощо, а для деяких препаратів — 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ізотонічність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 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осмоляльність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 або 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осмолярність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 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ізоіонічність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 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ізогідричність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в'язкість, що вказується у відповідній нормативно-технічній документації.</a:t>
            </a:r>
          </a:p>
        </p:txBody>
      </p:sp>
      <p:pic>
        <p:nvPicPr>
          <p:cNvPr id="3" name="Рисунок 2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36769"/>
            <a:ext cx="3915103" cy="2911231"/>
          </a:xfrm>
          <a:prstGeom prst="rect">
            <a:avLst/>
          </a:prstGeom>
        </p:spPr>
      </p:pic>
      <p:pic>
        <p:nvPicPr>
          <p:cNvPr id="4" name="Рисунок 3" descr="depositphotos_66072527-stock-photo-tuberculin-syringe-and-sterile-vi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233" y="3505200"/>
            <a:ext cx="4488383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760763"/>
      </p:ext>
    </p:extLst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219200" y="-158437"/>
            <a:ext cx="9906000" cy="229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Виробництво стерильних лікарських засобів має здійснюватися в «чистих» виробничих зонах, а доступ персоналу, обладнання і матеріалів до них може відбуватися лише через повітряні шлюзи. У цих зонах має підтримуватися належний студінь чистоти, що регламентується правилами GMP, а вентиляційне повітря, яке надходить,— проходити очищеним з використанням фільтрів відповідної ефективності. Різні операції з підготовки компонентів, готування продукту і наповнення посудин повинні виконуватися в окремих зонах усередині «чистого» приміщення.</a:t>
            </a:r>
            <a:endParaRPr kumimoji="0" lang="uk-UA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71600" y="4724400"/>
            <a:ext cx="9448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Для виробництва стерильних лікарських засобів відповідно до необхідних, характеристик повітря у функціонуючому і оснащеному стані виділяють чотири класи.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lvl="0" indent="450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«Оснащений»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стан — це стан, при якому система «чистого» приміщення виробництва обладнана, повністю підготовлена до роботи, але персонал відсутній.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lvl="0" indent="450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«Функціонуючий» стан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— це стан, при якому система чистого приміщення й обладнання функціонує в установленому режимі з певним числом працюючого персоналу.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klasschistotipomesheniyopredelenietablit-a3987fc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2057401"/>
            <a:ext cx="6934200" cy="269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84076"/>
      </p:ext>
    </p:extLst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3246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 А</a:t>
            </a:r>
            <a:r>
              <a:rPr lang="uk-UA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Локальні зони для технологічних операцій, що потребують найменшого ризику контамінації, наприклад зони приготування лікарських форм, наповнення, закупорки, 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вскривання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стерильних ампул і флаконів, змішування інгредієнтів в асептичних умовах. Умови класу А передбачають робоче місце з ламінарним потоком повітря (0,45±20 %) м/с. Найвищий клас чистоти.</a:t>
            </a:r>
          </a:p>
          <a:p>
            <a:pPr lvl="0" indent="450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 В</a:t>
            </a:r>
            <a:r>
              <a:rPr lang="uk-UA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Навколишнє середовище для зони А в разі приготування, наповнення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піервинної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тари та герметизації її в асептичних умовах. Приміщення класу А розміщають в середині приміщення класу В.</a:t>
            </a:r>
          </a:p>
          <a:p>
            <a:pPr lvl="0" indent="450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Класи С і D.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Чисті» зони для ведення технологічних операцій, які допускають більш високий ризик контамінації при виробництві стерильної продукції, що допускає стерилізацію в первинній упаковці. Допустима кількість частинок у 1 м</a:t>
            </a:r>
            <a:r>
              <a:rPr lang="uk-UA" sz="2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повітря «чистого» приміщення в оснащеному стані повинна досягатися після короткого періоду санітарного прибирання протягом 15—20 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 після завершення технологічних операцій за відсутності персоналу.</a:t>
            </a:r>
          </a:p>
        </p:txBody>
      </p:sp>
      <p:pic>
        <p:nvPicPr>
          <p:cNvPr id="3" name="Рисунок 2" descr="klasschistotipomesheniyopredelenietablit-ada45d6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685800"/>
            <a:ext cx="58674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609600" y="0"/>
            <a:ext cx="11049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При виробництві продукції, що стерилізується в первинній упаковці, підготовку вихідної сировини і первинної упаковки, а також готування багатьох видів лікарських засобів необхідно проводити в «чистих» зонах з класом чистоти не нижче D, щоб забезпечити досить низький рівень ризику контамінації частинками, мікроорганізмами, який вимагається для фільтрації стерилізації. Якщо мікробна контамінація становить особливий ризик для продукції (наприклад, коли вона є прекрасним живильним середовищем для росту мікроорганізмів, або до стерилізації проходить досить тривалий період часу), то її виробництво має відбуватися в зоні з класом чистоти С.</a:t>
            </a:r>
          </a:p>
        </p:txBody>
      </p:sp>
      <p:pic>
        <p:nvPicPr>
          <p:cNvPr id="3" name="Рисунок 2" descr="text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057400"/>
            <a:ext cx="3286125" cy="4267200"/>
          </a:xfrm>
          <a:prstGeom prst="rect">
            <a:avLst/>
          </a:prstGeom>
        </p:spPr>
      </p:pic>
      <p:pic>
        <p:nvPicPr>
          <p:cNvPr id="4" name="Рисунок 3" descr="5de2d8ccdd99722e8e5e237ec98b47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981200"/>
            <a:ext cx="3886200" cy="3962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14800" y="1524000"/>
            <a:ext cx="4343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Фасовка продукції в первинну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упаковку </a:t>
            </a:r>
            <a:r>
              <a:rPr lang="uk-UA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остаточною стерилізацією повинна здійснюватися в зоні з класом чистоти не менше С. Якщо існує підвищений ризик контамінації продукції з навколишнього середовища (наприклад, наповнення первинної упаковки відбувається повільно або первинна упаковка має широке горло, або заповнена первинна упаковка знаходиться відкритою більше декількох секунд перед герметизацією), фасування проводять в зоні з класом чистоти А і навколишнім середовищем не менше ласу С. Суспензії, емульсії та мазі необхідно виготовляти і фасувати перед остаточною стерилізацією в приміщеннях з якістю повітря, що відповідає класу чистоти С.</a:t>
            </a:r>
          </a:p>
        </p:txBody>
      </p:sp>
    </p:spTree>
    <p:extLst>
      <p:ext uri="{BB962C8B-B14F-4D97-AF65-F5344CB8AC3E}">
        <p14:creationId xmlns:p14="http://schemas.microsoft.com/office/powerpoint/2010/main" val="2676477350"/>
      </p:ext>
    </p:extLst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81000" y="151923"/>
            <a:ext cx="58674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У виробництві продукції отримуваної в асептичних умовах, вимита первинна упаковка повинна знаходитися в «чистій» зоні з навколишнім середовищем не менше класу чистоти D. Обробка стерильної вихідної сировини і первинної упаковки, якщо в подальшому не передбачена стерилізація або стерилізаційна фільтрація, мають здійснюватися в робочій зоні з класом чистоти А і навколишнім середовищем класу чистоти В.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Приготування розчинів, що під час технологічного процесу підлягають стерилізаційній фільтрації, проводять в навколишньому середовищі з класом чистоти С. Якщо стерилізаційна фільтрація розчинів не передбачена, обробку вихідної сировини і продукції проводять в зоні з класом чистоти А при класі чистоти В навколишнього середовища.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Технологічні операції з приготування і фасуванням продукції в асептичних умовах повинні здійснюватися на робочому місці з класом чистоти А при класі чистоти В навколишнього середовища.</a:t>
            </a:r>
          </a:p>
        </p:txBody>
      </p:sp>
      <p:pic>
        <p:nvPicPr>
          <p:cNvPr id="3" name="Рисунок 2" descr="18_05_photo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0"/>
            <a:ext cx="5528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29855"/>
      </p:ext>
    </p:extLst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роизводство лекарств в ампулах. MADE.BY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00200" y="304800"/>
            <a:ext cx="92202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1219200"/>
            <a:ext cx="9905998" cy="3276600"/>
          </a:xfrm>
        </p:spPr>
        <p:txBody>
          <a:bodyPr>
            <a:normAutofit/>
          </a:bodyPr>
          <a:lstStyle/>
          <a:p>
            <a:pPr algn="ctr"/>
            <a:r>
              <a:rPr lang="uk-UA" sz="5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Дякую за увагу</a:t>
            </a:r>
            <a:r>
              <a:rPr lang="en-US" sz="5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798</Words>
  <Application>Microsoft Office PowerPoint</Application>
  <PresentationFormat>Широкоэкранный</PresentationFormat>
  <Paragraphs>63</Paragraphs>
  <Slides>22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Segoe UI Emoji</vt:lpstr>
      <vt:lpstr>Times New Roman</vt:lpstr>
      <vt:lpstr>Trebuchet MS</vt:lpstr>
      <vt:lpstr>Tw Cen MT</vt:lpstr>
      <vt:lpstr>Контур</vt:lpstr>
      <vt:lpstr>Виробництво стерильних лікарських засобів згідно вимогам GMP(лікарські форми дЛя ін’єкції в ампулах, флаконах, інфунзійні  розчини в контейнерах)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 : Виробництво стерильних лікарських засобів згідно вимогам GMP(лікарські форми дЛя ін’єкції в ампулах, флаконах, інфунзійні  розчини в контейнерах) </dc:title>
  <cp:lastModifiedBy>Alyona Zamkovaya</cp:lastModifiedBy>
  <cp:revision>56</cp:revision>
  <dcterms:modified xsi:type="dcterms:W3CDTF">2024-01-25T23:35:34Z</dcterms:modified>
</cp:coreProperties>
</file>