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5"/>
  </p:notesMasterIdLst>
  <p:sldIdLst>
    <p:sldId id="256" r:id="rId2"/>
    <p:sldId id="284" r:id="rId3"/>
    <p:sldId id="287" r:id="rId4"/>
    <p:sldId id="257" r:id="rId5"/>
    <p:sldId id="258" r:id="rId6"/>
    <p:sldId id="259" r:id="rId7"/>
    <p:sldId id="260" r:id="rId8"/>
    <p:sldId id="262" r:id="rId9"/>
    <p:sldId id="265" r:id="rId10"/>
    <p:sldId id="263" r:id="rId11"/>
    <p:sldId id="294" r:id="rId12"/>
    <p:sldId id="264" r:id="rId13"/>
    <p:sldId id="290" r:id="rId14"/>
    <p:sldId id="292" r:id="rId15"/>
    <p:sldId id="261" r:id="rId16"/>
    <p:sldId id="266" r:id="rId17"/>
    <p:sldId id="267" r:id="rId18"/>
    <p:sldId id="268" r:id="rId19"/>
    <p:sldId id="269" r:id="rId20"/>
    <p:sldId id="298" r:id="rId21"/>
    <p:sldId id="270" r:id="rId22"/>
    <p:sldId id="271" r:id="rId23"/>
    <p:sldId id="296" r:id="rId24"/>
    <p:sldId id="272" r:id="rId25"/>
    <p:sldId id="273" r:id="rId26"/>
    <p:sldId id="275" r:id="rId27"/>
    <p:sldId id="276" r:id="rId28"/>
    <p:sldId id="277" r:id="rId29"/>
    <p:sldId id="278" r:id="rId30"/>
    <p:sldId id="279" r:id="rId31"/>
    <p:sldId id="274" r:id="rId32"/>
    <p:sldId id="280" r:id="rId33"/>
    <p:sldId id="28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2" autoAdjust="0"/>
    <p:restoredTop sz="99886" autoAdjust="0"/>
  </p:normalViewPr>
  <p:slideViewPr>
    <p:cSldViewPr snapToGrid="0">
      <p:cViewPr varScale="1">
        <p:scale>
          <a:sx n="52" d="100"/>
          <a:sy n="52" d="100"/>
        </p:scale>
        <p:origin x="77" y="6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537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DF3DE-5217-4EEE-958B-712183675E4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F31D0-8FE5-451A-90BF-FB2557EEE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31D0-8FE5-451A-90BF-FB2557EEE2D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31D0-8FE5-451A-90BF-FB2557EEE2D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31D0-8FE5-451A-90BF-FB2557EEE2D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31D0-8FE5-451A-90BF-FB2557EEE2D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31D0-8FE5-451A-90BF-FB2557EEE2D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ransition>
    <p:wipe dir="d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413" y="2020529"/>
            <a:ext cx="10196569" cy="183476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26056" y="4759823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Доцент к.б.н.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3229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36992" y="4906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8927" y="191729"/>
            <a:ext cx="11282517" cy="6445045"/>
          </a:xfrm>
        </p:spPr>
        <p:txBody>
          <a:bodyPr>
            <a:noAutofit/>
          </a:bodyPr>
          <a:lstStyle/>
          <a:p>
            <a:r>
              <a:rPr lang="uk-UA" sz="20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одна із стадій технологічного процесу виготовлення ЛП (твердих, м’яких, рідких та інших лікарських форм) і полягає в дозуванні ЛП у первинну тару (пакети, туби, баночки, флакони, ампули тощо).</a:t>
            </a: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фасування ЛП — забезпечення зручності та способу їх застосування, умов зберігання, а також здатності наближення фармацевтичної допомоги при використанні ліків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Підготовчі роботи 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Першою стадією процесу є підготовка різноманітної тари (флакони, банки, склянки, трубочки зі скла або пластмаси, картонні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конвалюти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коробки, паперові пакети і ін.), а також ряду допоміжних матеріалів (пробки, картон, целофан, лігнін, вата та ін.). Скляна тара попередньо піддається ретельній обробці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процес фасування і упаковки полягає у відмірюванні необхідної кількості ліків і заповнення ними відповідної тари: таблетки і драже - в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конвалюти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трубочки, паперові пакетики; рідкі ліки - у склянки або флакони; мазі - в баночки або туби. Після цього проводиться закупорювання пробками, обклеювання целофаном, загвинчування кришками з підкладеними листочками пергаментного паперу, наклеювання етикеток тощо Кінцевою операцією є укладання в коробки, обгортання папером, обв'язку і ін., після чого готову продукцію відправляють на склад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70793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050" y="152401"/>
            <a:ext cx="10552176" cy="924232"/>
          </a:xfrm>
        </p:spPr>
        <p:txBody>
          <a:bodyPr/>
          <a:lstStyle/>
          <a:p>
            <a:r>
              <a:rPr lang="ru-RU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uk-UA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ідливі</a:t>
            </a:r>
            <a:r>
              <a:rPr lang="uk-UA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фактори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226" y="1076632"/>
            <a:ext cx="11651226" cy="5560141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 шкідливим фактором у фасувальному цеху є можливість забруднення повітря різними шкідливими речовинами. При фасуванні багатьох рідких лікарських форм можуть виділятися пари як самих лікарських речовин, так і їх розчинників. Наприклад, при фасуванні нашатирного спирту в повітря виділяється аміак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з цих речовин, крім загальних токсичних властивостей, мають також різко виражену подразнюючу дію (пари йоду, камфори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фасуванні сипучих лікарських форм може виділятися пил, а також пари сильно пахучих речовин (йодоформу, ксероформу). 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фасування пігулок або порошків зміст лікарської пилу в повітрі зазвичай також невелика. Але оскільки багато з порошків є сильно діючими, малі концентрації аерозолів цих речовин викликають токсичний або алергічний ефект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Цілком зрозуміло, що чим більше при фасування та пакування використовуються механізми, особливо такі, які забезпечують хорошу герметизацію фасованого продукту, тим менша небезпека забруднення повітряного середовища шкідливими газами, парами чи пилом.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будь-яких умовах виробництва (ручне фасування, потоковий метод, автоматизовані лінії) у робочих приміщеннях необхідно обладнати штучну вентиляцію. При цьому слід застосовувати як місцеві пристрою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капсуляція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витяжні шафи, парасолі тощо), так і загальну припливно-витяжну систему.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9433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464" y="488373"/>
            <a:ext cx="11217441" cy="2768173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зручного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Проблема упаковки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нераціональний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slide-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53" y="4261916"/>
            <a:ext cx="3423474" cy="2295603"/>
          </a:xfrm>
          <a:prstGeom prst="rect">
            <a:avLst/>
          </a:prstGeom>
        </p:spPr>
      </p:pic>
      <p:pic>
        <p:nvPicPr>
          <p:cNvPr id="5" name="Рисунок 4" descr="slide-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468" y="4261916"/>
            <a:ext cx="4096144" cy="2286000"/>
          </a:xfrm>
          <a:prstGeom prst="rect">
            <a:avLst/>
          </a:prstGeom>
        </p:spPr>
      </p:pic>
      <p:pic>
        <p:nvPicPr>
          <p:cNvPr id="6" name="Рисунок 5" descr="bumaznaya-upalovka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111" y="3961435"/>
            <a:ext cx="3347386" cy="259608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92" y="106674"/>
            <a:ext cx="7368152" cy="283705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b="1" u="sng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 тару й </a:t>
            </a:r>
            <a: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</a:t>
            </a:r>
            <a:b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полегшуючих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38274" y="2943727"/>
            <a:ext cx="6753725" cy="3914273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контейнер,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Упаковка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об'єднує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тару,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укупорочні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товару.</a:t>
            </a:r>
          </a:p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порожній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флакон - тара, а флакон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препаратом, пробкою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крапельницею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етикеткою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допоміжними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упаковка.</a:t>
            </a:r>
            <a:endParaRPr lang="ru-RU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21790785_w640_h640_file13433132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844" y="516970"/>
            <a:ext cx="4488696" cy="2550696"/>
          </a:xfrm>
          <a:prstGeom prst="rect">
            <a:avLst/>
          </a:prstGeom>
        </p:spPr>
      </p:pic>
      <p:pic>
        <p:nvPicPr>
          <p:cNvPr id="5" name="Рисунок 4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88" y="3264568"/>
            <a:ext cx="4796590" cy="327259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470" y="256673"/>
            <a:ext cx="5839327" cy="2418736"/>
          </a:xfrm>
        </p:spPr>
        <p:txBody>
          <a:bodyPr>
            <a:normAutofit/>
          </a:bodyPr>
          <a:lstStyle/>
          <a:p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kern="1200" cap="none" dirty="0" err="1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1200" cap="none" dirty="0" err="1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1200" cap="none" dirty="0" err="1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1200" cap="none" dirty="0" err="1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</a:t>
            </a:r>
            <a:r>
              <a:rPr lang="ru-RU" sz="2000" kern="1200" cap="none" dirty="0" err="1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класифікується</a:t>
            </a:r>
            <a:r>
              <a:rPr lang="ru-RU" sz="2000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такими видами:</a:t>
            </a:r>
          </a:p>
          <a:p>
            <a:r>
              <a:rPr lang="ru-RU" sz="1800" i="1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ru-RU" sz="1800" i="1" kern="120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-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засобом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20562" y="3001943"/>
            <a:ext cx="6304547" cy="3368841"/>
          </a:xfrm>
        </p:spPr>
        <p:txBody>
          <a:bodyPr>
            <a:noAutofit/>
          </a:bodyPr>
          <a:lstStyle/>
          <a:p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</a:t>
            </a:r>
            <a:r>
              <a:rPr lang="ru-RU" sz="1800" i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цілісності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первинних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упаковок,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повних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інформативних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відомостей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зручний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вторинних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упаковок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пачки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коробки,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поміщаються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первинній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контурно-ячейковій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упаковці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таблетки, драже,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ампули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порошкоподібними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таблетками,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мазями,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порошкоподібними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180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18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upakovka-dlia-lekarstv-zaka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15" y="3176337"/>
            <a:ext cx="4958215" cy="34283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997" y="183218"/>
            <a:ext cx="5185222" cy="263511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704" y="249382"/>
            <a:ext cx="11459496" cy="6119333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споживчу</a:t>
            </a:r>
            <a:r>
              <a:rPr lang="ru-RU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ru-RU" sz="180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Споживча</a:t>
            </a:r>
            <a:r>
              <a:rPr 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</a:t>
            </a:r>
            <a:r>
              <a:rPr lang="ru-RU" sz="1800" i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надходження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банки,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пляшки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пачки, коробки,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т.д.</a:t>
            </a:r>
            <a:r>
              <a:rPr lang="ru-RU" sz="1800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 тара </a:t>
            </a:r>
            <a: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самостійну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транспортну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ящики,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бочки,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балони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каністри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бідони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мішки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лотки,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кошики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піддони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палети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18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жорстку</a:t>
            </a:r>
            <a:r>
              <a:rPr lang="ru-RU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м'яку</a:t>
            </a:r>
            <a:r>
              <a:rPr lang="ru-RU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тару.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Жорстка</a:t>
            </a: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 не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витримувати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Форма </a:t>
            </a:r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м'якої</a:t>
            </a: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контурну</a:t>
            </a:r>
            <a:r>
              <a:rPr lang="ru-RU" sz="18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тару -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разову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витягується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продавлюванням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розривом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825" y="415824"/>
            <a:ext cx="8129158" cy="6088884"/>
          </a:xfrm>
        </p:spPr>
        <p:txBody>
          <a:bodyPr>
            <a:noAutofit/>
          </a:bodyPr>
          <a:lstStyle/>
          <a:p>
            <a:pPr algn="just"/>
            <a:r>
              <a:rPr lang="ru-RU" sz="15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5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  <a:b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Одноразовий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</a:t>
            </a:r>
            <a:r>
              <a:rPr lang="ru-RU" sz="1500" b="1" i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призначеної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одноразового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500" i="0" baseline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Багаторазовий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-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двом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доз.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закупорений</a:t>
            </a:r>
            <a:r>
              <a:rPr lang="ru-RU" sz="1500" b="1" i="1" baseline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- 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захищає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ззовні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твердими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рідинами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Повітрянепроникний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-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непроникний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транспортуванні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відкривати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разу,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бути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сконструйований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чином,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повітрянепроникність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</a:t>
            </a:r>
            <a:r>
              <a:rPr lang="ru-RU" sz="1500" i="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закупорювання</a:t>
            </a:r>
            <a:r>
              <a:rPr lang="ru-RU" sz="1500" i="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Герметично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закупорений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закупорений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розплавлення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контейнера.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Контейнер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контролем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15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закритий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контейнер,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забезпечений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пристроєм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контейнера.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707094889_w640_h640_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917" y="3668943"/>
            <a:ext cx="3263410" cy="2835765"/>
          </a:xfrm>
          <a:prstGeom prst="rect">
            <a:avLst/>
          </a:prstGeom>
        </p:spPr>
      </p:pic>
      <p:pic>
        <p:nvPicPr>
          <p:cNvPr id="4" name="Рисунок 3" descr="134464-kontieiniery-polimiernyie-odnorazovyie-solnyshko-dlia-priiema-liekarstviennykh-sriedstv-1280x76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582" y="175860"/>
            <a:ext cx="3238341" cy="318040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359" y="545689"/>
            <a:ext cx="10619874" cy="6079699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контролем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К1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номінальною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 до 80 мл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упаковки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сипучих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2.5 а, б).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2.5В)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комплектуватися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мірної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ложкою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об'ємом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мл (рис. 2.5 г).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А                                Б                                    В                                  Г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з контролем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К1 (А, Б), типу К1.2-20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(В), ложка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мірна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(Г)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mlconvd-WMUhoo95x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033" y="2889389"/>
            <a:ext cx="7500186" cy="196666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583" y="224416"/>
            <a:ext cx="10555705" cy="84686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(ТЛФ)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об'єднують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ЛФ,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упаковки. 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0" y="1345770"/>
            <a:ext cx="8288597" cy="290361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Порошки,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упаковкою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дозованих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порошків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гранул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плоскі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«саше»)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плівкових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склеювання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зварювання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виїмки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зубчасті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пилковидні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пилкоподібний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шов для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відривних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лазерні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насічки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не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0,7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міцності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розтягуванні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74106" y="5149516"/>
            <a:ext cx="6561220" cy="1354523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«Саше» (</a:t>
            </a:r>
            <a:r>
              <a:rPr lang="ru-RU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франц. "</a:t>
            </a:r>
            <a:r>
              <a:rPr lang="en-US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Sachet" - «</a:t>
            </a:r>
            <a:r>
              <a:rPr lang="ru-RU" b="1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мішечок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-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плоский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четирехшовний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пакет. Порошки та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упаковуватися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«саше»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розміром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ширина -25-50мм,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-30-90мм.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magniya-sulfat-porosh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48204">
            <a:off x="7901206" y="1259773"/>
            <a:ext cx="4544665" cy="3701253"/>
          </a:xfrm>
          <a:prstGeom prst="rect">
            <a:avLst/>
          </a:prstGeom>
        </p:spPr>
      </p:pic>
      <p:pic>
        <p:nvPicPr>
          <p:cNvPr id="9" name="Рисунок 8" descr="5835962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585758">
            <a:off x="1793909" y="4067326"/>
            <a:ext cx="2217745" cy="291176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7874" y="-1"/>
            <a:ext cx="9911428" cy="795513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Схеми пакувальних машин </a:t>
            </a:r>
            <a:r>
              <a:rPr lang="uk-UA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вертиккального</a:t>
            </a:r>
            <a:r>
              <a:rPr lang="uk-UA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5918" y="851241"/>
            <a:ext cx="4040188" cy="750887"/>
          </a:xfrm>
        </p:spPr>
        <p:txBody>
          <a:bodyPr>
            <a:normAutofit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плаский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917088" y="653475"/>
            <a:ext cx="2979533" cy="428514"/>
          </a:xfrm>
        </p:spPr>
        <p:txBody>
          <a:bodyPr>
            <a:normAutofit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 упаковку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“стік”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htmlconvd-WMUhoo93x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16729" y="1902543"/>
            <a:ext cx="6251286" cy="4247534"/>
          </a:xfrm>
        </p:spPr>
      </p:pic>
      <p:pic>
        <p:nvPicPr>
          <p:cNvPr id="8" name="Содержимое 7" descr="htmlconvd-WMUhoo92x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8896621" y="663677"/>
            <a:ext cx="3088192" cy="6138374"/>
          </a:xfrm>
        </p:spPr>
      </p:pic>
    </p:spTree>
    <p:extLst>
      <p:ext uri="{BB962C8B-B14F-4D97-AF65-F5344CB8AC3E}">
        <p14:creationId xmlns:p14="http://schemas.microsoft.com/office/powerpoint/2010/main" val="3992069317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386" y="294960"/>
            <a:ext cx="11169315" cy="6194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</a:t>
            </a:r>
          </a:p>
          <a:p>
            <a:pPr algn="l"/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 типу «саше»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плівок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 складу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входити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фольга,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 Для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ПЕ, ПВХ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пластифікаованого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ефірів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 /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целофан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ПЕТФ / ПЕ, ПП / ПЕ,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(структура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підібрані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будь-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«саше»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як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горизонтальним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як пакет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продукту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пакується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об'ємного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шнекового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дозатора.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оснащуються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дисковими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стаканчиковий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шиберними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шнековими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вібраційними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дозаторами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запаювання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пакету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звареного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шва.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проставляється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дата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термодата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проводиться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відрізання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подача по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конвеєру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562" y="423333"/>
            <a:ext cx="10131425" cy="728134"/>
          </a:xfrm>
        </p:spPr>
        <p:txBody>
          <a:bodyPr/>
          <a:lstStyle/>
          <a:p>
            <a:r>
              <a:rPr lang="uk-UA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 таблеток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836" y="1337733"/>
            <a:ext cx="7521677" cy="489658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 таблеток здійснюється в різноманітну тару, яка забезпечує їх якість при зберіганні та транспортуванні від виробника до споживача.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 упаковки та первинної тари проводиться індивідуально в кожному конкретному випадку і залежить від властивостей інгредієнтів, які входять до складу ЛП.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Найважливішою вимогою щодо пакування та вибору пакувальних матеріалів є належний захист від дії зовнішніх факторів (вологи, кисню повітря, мікробного забруднення), властивостей складових ЛП.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4" descr="917013122838b94172878b16f7b425888d00aab7c21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56513" y="423333"/>
            <a:ext cx="4300301" cy="2866867"/>
          </a:xfrm>
          <a:prstGeom prst="rect">
            <a:avLst/>
          </a:prstGeom>
        </p:spPr>
      </p:pic>
      <p:pic>
        <p:nvPicPr>
          <p:cNvPr id="5" name="Рисунок 4" descr="1445492727_693284716213d326ec10d472173a66e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4335676"/>
            <a:ext cx="4300301" cy="208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66973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18906" y="328150"/>
            <a:ext cx="5678127" cy="5610067"/>
          </a:xfrm>
        </p:spPr>
        <p:txBody>
          <a:bodyPr>
            <a:noAutofit/>
          </a:bodyPr>
          <a:lstStyle/>
          <a:p>
            <a:r>
              <a:rPr lang="uk-UA" sz="2100" dirty="0"/>
              <a:t>Для пакування таблеток використовують папір, метал, картон, скло; широкого розповсюдження набули целофан, поліетилен, поліпропілен, полістирол, полівінілхлорид та різні їх поєднання. </a:t>
            </a:r>
            <a:endParaRPr lang="uk-UA" sz="2100" dirty="0" smtClean="0"/>
          </a:p>
          <a:p>
            <a:endParaRPr lang="uk-UA" sz="2100" dirty="0" smtClean="0"/>
          </a:p>
          <a:p>
            <a:r>
              <a:rPr lang="uk-UA" sz="2100" dirty="0" smtClean="0"/>
              <a:t>Перспективними </a:t>
            </a:r>
            <a:r>
              <a:rPr lang="uk-UA" sz="2100" dirty="0"/>
              <a:t>вважаються плівкові контурні упаковки, отримані на основі комбінування матеріалів методом </a:t>
            </a:r>
            <a:r>
              <a:rPr lang="uk-UA" sz="2100" dirty="0" err="1"/>
              <a:t>термозварюваня</a:t>
            </a:r>
            <a:r>
              <a:rPr lang="uk-UA" sz="2100" dirty="0"/>
              <a:t>: коміркова (</a:t>
            </a:r>
            <a:r>
              <a:rPr lang="uk-UA" sz="2100" dirty="0" err="1"/>
              <a:t>блістерна</a:t>
            </a:r>
            <a:r>
              <a:rPr lang="uk-UA" sz="2100" dirty="0"/>
              <a:t>) і </a:t>
            </a:r>
            <a:r>
              <a:rPr lang="uk-UA" sz="2100" dirty="0" err="1"/>
              <a:t>безкоміркова</a:t>
            </a:r>
            <a:r>
              <a:rPr lang="uk-UA" sz="2100" dirty="0"/>
              <a:t> (стрічкова).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51" y="3713754"/>
            <a:ext cx="4309143" cy="26872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50" y="328150"/>
            <a:ext cx="4462969" cy="25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72643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820" y="2876084"/>
            <a:ext cx="11506199" cy="1214846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КОМІРКОВу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стрип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упаковка) і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КОМІРКОВА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тару.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ячейкової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блістер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1ebf834215e475ffe9e44c5ac4548ca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763" y="4073498"/>
            <a:ext cx="3707455" cy="2384215"/>
          </a:xfrm>
          <a:prstGeom prst="rect">
            <a:avLst/>
          </a:prstGeom>
        </p:spPr>
      </p:pic>
      <p:pic>
        <p:nvPicPr>
          <p:cNvPr id="4" name="Рисунок 3" descr="589878541252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097" y="4139512"/>
            <a:ext cx="3699258" cy="2318201"/>
          </a:xfrm>
          <a:prstGeom prst="rect">
            <a:avLst/>
          </a:prstGeom>
        </p:spPr>
      </p:pic>
      <p:pic>
        <p:nvPicPr>
          <p:cNvPr id="5" name="Содержимое 7" descr="depositphotos_27908513-stock-photo-closed-up-medicine-tablet-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2886" y="534571"/>
            <a:ext cx="3350908" cy="22339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2986" y="540857"/>
            <a:ext cx="3210232" cy="21244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012986" y="6457713"/>
            <a:ext cx="2332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/>
              <a:t>Блістерна</a:t>
            </a:r>
            <a:r>
              <a:rPr lang="uk-UA" dirty="0"/>
              <a:t> (коміркова)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19367" y="6457713"/>
            <a:ext cx="2662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Стрічкова (</a:t>
            </a:r>
            <a:r>
              <a:rPr lang="uk-UA" dirty="0" err="1"/>
              <a:t>безкоміркова</a:t>
            </a:r>
            <a:r>
              <a:rPr lang="uk-UA" dirty="0"/>
              <a:t>)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709220" y="0"/>
            <a:ext cx="4240160" cy="5172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 упаковок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842" y="2418735"/>
            <a:ext cx="11871158" cy="1992843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таблеток в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односторонню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контурну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ячейкову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упаковку («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блістер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полімерної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фольги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способом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способом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вакуумні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пневмовакуумні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попередньої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механічною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витяжкою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 при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безперервному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представлений на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2.7.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змотується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рулону,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бабінотримачі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обертовий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 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вакуумного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розігрівається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випромінювачами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електричними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нагрівателями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пластичного стану,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вакууму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присмоктується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барабану,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копіюючи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приймаючи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ВІДФОРМОВАНими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упаковуючими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живильника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незаповненого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вибраковується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автомата.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фольгою. За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термосклеювання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холодного 5</a:t>
            </a:r>
            <a: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(приводного) і </a:t>
            </a:r>
            <a:r>
              <a:rPr lang="ru-RU" sz="16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горячого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фольгою,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змотуваної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рулона 7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Описана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рівномірній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через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петлеобразуючий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ролик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вирубний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штамп 8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робочому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вирубного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штампа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зупиняється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склеюючими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барабанами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штампом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петля, яка при холостому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штампа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 по лотку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автомата, 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відхід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змотується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рулон 9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упаковку наноситься номер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препарату.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155030" y="6156545"/>
            <a:ext cx="7929975" cy="701455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6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автомата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img-QpwW_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08" y="1430842"/>
            <a:ext cx="10469805" cy="4779246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389239" y="289386"/>
            <a:ext cx="967494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автомата непереривного формування таблеток у блістери 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69458"/>
            <a:ext cx="12118258" cy="4321278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2.8.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горизонтального типу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БЕЗКОМІРНУ  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стрічкову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упаковку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mlconvd-WMUhoo99x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2981" y="2477730"/>
            <a:ext cx="7433187" cy="37460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30301"/>
            <a:ext cx="1211825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таблеток в </a:t>
            </a:r>
            <a:r>
              <a:rPr lang="ru-RU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контурну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безкомірну</a:t>
            </a:r>
            <a:r>
              <a:rPr lang="ru-RU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-упаковка)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рентабельна,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поліграфії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м'які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проводиться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термозварюванням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без’ячейкових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горизонтального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(рис. 2.8).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сходить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рулону 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натяжний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 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горизонтально.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таблетки. Друга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сходить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рулона 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роликів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Зварювальні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ротори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таблеток,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відрізки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ножей 7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упаковку 8.</a:t>
            </a:r>
            <a:endParaRPr lang="uk-U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822" y="458803"/>
            <a:ext cx="5538536" cy="586977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видом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дозуючий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Пуш-топ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Санофі-Авентіс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 </a:t>
            </a:r>
            <a:r>
              <a:rPr lang="ru-RU" sz="2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Но-Шпа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натиснути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пальцем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кришку-клапан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викотиться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долоню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непомітним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людей,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бажають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погане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самопочуття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507a84d202c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315" y="458803"/>
            <a:ext cx="5067380" cy="573096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3272" y="0"/>
            <a:ext cx="4745805" cy="84163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 капсул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0462" y="1743861"/>
            <a:ext cx="10131425" cy="2326694"/>
          </a:xfrm>
        </p:spPr>
        <p:txBody>
          <a:bodyPr>
            <a:normAutofit lnSpcReduction="1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 фасування капсул повністю автоматизований (використовують поршневий метод наповнення з дозаторами, які мають пристрої з періодичним або безперервним перемішуванням). При фасуванні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пелет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мікрокапсул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використовують пристрої з подвійною заслінкою, поршнем, дозуючими циліндрами, а також дозуючими трубками, які дозволяють заповнювати капсули методом набивання або поштучного наповнення.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Наповнення капсул таблетками чи драже (або їх поєднання) здійснюється з використанням заслінки. Наповнення желатинових капсул рідкими або пастоподібними речовинами здійснюється з використанням спеціальних насосів.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1" y="58397"/>
            <a:ext cx="3048000" cy="1571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369" y="58398"/>
            <a:ext cx="3908322" cy="17690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81" y="4184394"/>
            <a:ext cx="4630993" cy="19700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2839" y="3978490"/>
            <a:ext cx="3642852" cy="27167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4289" y="4340909"/>
            <a:ext cx="2952234" cy="208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58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mlconvd-WMUhoo103x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052" y="3302432"/>
            <a:ext cx="5326703" cy="19210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1779" y="132333"/>
            <a:ext cx="113021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</a:t>
            </a:r>
            <a:r>
              <a:rPr lang="ru-RU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м'яких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</a:t>
            </a:r>
          </a:p>
          <a:p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скломаси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горловиною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склодроту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трикутним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банок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стискаючихся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туб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мембраною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латексних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туба практично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продукту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 служить для контролю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діставати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невеликими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порціями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38981" y="5330115"/>
            <a:ext cx="975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Рис.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бушоном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плеча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2-460 мл.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до 245 мл.</a:t>
            </a:r>
            <a:endParaRPr lang="uk-U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1626" y="191729"/>
            <a:ext cx="8770374" cy="62975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Розфасовують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МЛФ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клапанно-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поршневогодозатора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бункера.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привід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змонтовані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зміною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передавального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клинопасової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Величину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змінюючи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величину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ходу поршня. Поршень дозатора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поверненно-поступальні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приводу через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ексцентрик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Відкривають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кран дозатора,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ємність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(тубу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банки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т.д.). Як правило,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PLC 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touch screen).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стандартно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голкою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передової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бескапельною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герметично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затискається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подвійне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фальцювання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14 мм),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потрійне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 мм),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зігнуте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подвійне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(18-20мм),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гребневий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 (22-25мм). Для особливо текучих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внутрішню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сторону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хвостової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туби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наноситься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латексне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(10-15мм). При сильному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стисненні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склеюється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хвіст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затискається</a:t>
            </a:r>
            <a:r>
              <a:rPr lang="ru-RU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94" y="1946787"/>
            <a:ext cx="3025356" cy="296933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1272" y="108155"/>
            <a:ext cx="10131425" cy="349045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 м'яких ЛФ</a:t>
            </a:r>
            <a:endParaRPr lang="ru-RU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8537" y="619434"/>
            <a:ext cx="10131425" cy="2241754"/>
          </a:xfrm>
        </p:spPr>
        <p:txBody>
          <a:bodyPr numCol="2">
            <a:noAutofit/>
          </a:bodyPr>
          <a:lstStyle/>
          <a:p>
            <a:pPr fontAlgn="base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м'яких ЛФ (мазей, кремів, гелів тощо) здійснюється в туби, рідше — в керамічні банки, іноді — пластмасові, з використанням дозаторів поршневого типу.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фасування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суппозиторів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на сучасних ФП використовують автоматизовані лінії, що безпосередньо дозують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масу, яка формується, в чарунки із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полівінілхлоридної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плівки з наступним пакуванням в пачки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4" descr="14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8537" y="2973044"/>
            <a:ext cx="4439361" cy="2961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350" y="2955401"/>
            <a:ext cx="3339398" cy="297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80558"/>
      </p:ext>
    </p:extLst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mlconvd-WMUhoo108x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420" y="4321277"/>
            <a:ext cx="4472057" cy="21683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0713" y="0"/>
            <a:ext cx="11575984" cy="475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Нестерильні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ЖЛФ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флаконах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скломаси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горловиною,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банках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бутлях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флакони-крапельниці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дозаторами.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Фасувально-дозувальні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упаковки ЖЛФ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контролем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(БВП і БВП1)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100, 115, 125 мл,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контролем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(ФВП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ізводяться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ПЕТФ методом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однокрокових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растягувально-видувних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ASB-50MB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Nissei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банки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кришкою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банок і контроль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банки БВП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ФВП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корпусу, банки БВП1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 РМУ корпусу,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ФВП1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форму корпусу.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упаковок для ЖЛФ наведено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малюнку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2.10.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54104" y="6120269"/>
            <a:ext cx="4971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2.10.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рлз</a:t>
            </a:r>
            <a:endParaRPr lang="uk-UA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428" y="471948"/>
            <a:ext cx="6998367" cy="552779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в'язких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фармацевтичній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випускаються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 упаковках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дозуючими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пристроями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крапельного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доз, величина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мл, а для великих доз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об'ємного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сильнодіючих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назальних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вушних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т.д.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Крапельниця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два отвори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необхідне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гідростатичного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отворами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витікання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сприятлива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відкопування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не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секунду.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Крапельниця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краплеутворенням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зображена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рис. </a:t>
            </a:r>
            <a:r>
              <a:rPr lang="ru-RU" sz="2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2.11. 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940842" y="5454315"/>
            <a:ext cx="3705726" cy="1090863"/>
          </a:xfrm>
        </p:spPr>
        <p:txBody>
          <a:bodyPr>
            <a:normAutofit/>
          </a:bodyPr>
          <a:lstStyle/>
          <a:p>
            <a:r>
              <a:rPr lang="ru-RU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2.11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краплеутворенням</a:t>
            </a: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img-VZZ4u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253" y="259429"/>
            <a:ext cx="3866145" cy="51146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4590"/>
            <a:ext cx="11506200" cy="3208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парентерального </a:t>
            </a:r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офтальмологічного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упаковки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парентерального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офтальмологічного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різноманітна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однодозова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багатодозова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 (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укупорочні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(пробки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еластомерів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пластмасові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ковпачки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парентеральних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2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3057" y="3433012"/>
            <a:ext cx="6035843" cy="2873596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Ампули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тонкостінні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шести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1, 2, 3, 5, 10, 20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 мл,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герметизують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запаювання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ампул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витягується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раз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ампули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роки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ін'єкційні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ЛЗ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ампули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шприц-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ампули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0,5, 1, 2 мл;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карпул-картриджі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вміСтимістью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1,5 - 3,0 мл,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преднаповнені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шприци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19_03_photo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022" y="2696896"/>
            <a:ext cx="4957011" cy="370390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723" y="265106"/>
            <a:ext cx="11229474" cy="3552551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більш-менш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товстостінні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плоским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увігнутим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дном,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корпусом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різноманітної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в горловину,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передбачену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закупорювання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кришкою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пробкою.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флакона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витягти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порціями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один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інсуліну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5, 10, 15, 20, 30 мл та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(ФП),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ПП методом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екструзії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роздуванням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витримувати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термічну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°С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стерилізації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mlconvd-WMUhoo113x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3560" y="3817657"/>
            <a:ext cx="4940969" cy="268705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mlconvd-WMUhoo113x1 (1)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8571" y="2878282"/>
            <a:ext cx="5770965" cy="25794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88571" y="5574579"/>
            <a:ext cx="5167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2.12.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7536" y="834724"/>
            <a:ext cx="11272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Пляшки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інфузійних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трансфузійних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гладкою горловиною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50, 100, 250, 500 мл і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гвинтовою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горловиною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50, 100, 250, 500, 1000, 2000 мл.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Укупорюваються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еластомерів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герметизацією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ковпачком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фольги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877" y="2461077"/>
            <a:ext cx="6368716" cy="1334263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Гнучкі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м'які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контейнери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інфузійних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восьми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номінальною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100-1000 мл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пристроями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вливання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інфузійних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Виготовляються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приєднувальними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трубками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екструдованої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ПВХ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плівки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зварювання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струмами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Виробляються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«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чистих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приміщеннях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На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Контейнерів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тиснення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наноситься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НД.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konteynery_polimernyye_trekhkamernyye_gemasins_rastvorami_tsfd_sag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106" y="593557"/>
            <a:ext cx="5021178" cy="506930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115img1" descr="https://studfiles.net/html/20696/234/html_X_aJBGas49.JBpy/htmlconvd-WMUhoo115x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560" y="1454633"/>
            <a:ext cx="7136149" cy="34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4799" y="5433116"/>
            <a:ext cx="113759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пробка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інсулінова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закупорювання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 - пробка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закупорювання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гладким горлом; в - пробка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ліофілізації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г - пробка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 мм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інфузій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контейнерах з гладким горлом; д -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євро-ковпачок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pull-off;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-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ковпачок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контролем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flip-off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34099" y="4919937"/>
            <a:ext cx="4553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2.26.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пробок 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колпачків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799" y="106824"/>
            <a:ext cx="1161189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герметизації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сосудів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ампул),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термозварювання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ампул, шприц-ампул,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закупорювальні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еластомерні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фасонні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 2.26)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ковпачки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контролем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закочуються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накручуються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карпул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флаконів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пляшок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343" y="155762"/>
            <a:ext cx="11506199" cy="285549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ЛЗ в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аерозольній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упаковці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спреї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ЛЗ 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спрея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упаковується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скляну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негерметичну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розпилювальним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пристроєм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клапаном (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Мікродозатором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видавати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аерозолю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упаковують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балони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скляні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балони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полімерним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покриттям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ПВХ.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Аерозольна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упаковка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забезпечена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видами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клапанно-розпилювальної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тому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дозованої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лікарського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аерозольного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балона</a:t>
            </a:r>
            <a: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br>
              <a:rPr lang="ru-RU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cap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112img1" descr="https://studfiles.net/html/20696/234/html_X_aJBGas49.JBpy/htmlconvd-WMUhoo112x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4551" y="2743200"/>
            <a:ext cx="5664417" cy="356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-465221"/>
            <a:ext cx="7074203" cy="732322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              </a:t>
            </a:r>
            <a:r>
              <a:rPr lang="ru-RU" sz="2400" b="1" dirty="0" err="1" smtClean="0">
                <a:solidFill>
                  <a:srgbClr val="FFFF00"/>
                </a:solidFill>
              </a:rPr>
              <a:t>Пакування</a:t>
            </a:r>
            <a:r>
              <a:rPr lang="ru-RU" sz="2400" b="1" dirty="0" smtClean="0">
                <a:solidFill>
                  <a:srgbClr val="FFFF00"/>
                </a:solidFill>
              </a:rPr>
              <a:t> в </a:t>
            </a:r>
            <a:r>
              <a:rPr lang="ru-RU" sz="2400" b="1" dirty="0" err="1" smtClean="0">
                <a:solidFill>
                  <a:srgbClr val="FFFF00"/>
                </a:solidFill>
              </a:rPr>
              <a:t>групову</a:t>
            </a:r>
            <a:r>
              <a:rPr lang="ru-RU" sz="2400" b="1" dirty="0" smtClean="0">
                <a:solidFill>
                  <a:srgbClr val="FFFF00"/>
                </a:solidFill>
              </a:rPr>
              <a:t> упаковку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     </a:t>
            </a:r>
            <a:r>
              <a:rPr lang="ru-RU" sz="2400" b="1" dirty="0" err="1" smtClean="0"/>
              <a:t>Групове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пакування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однакових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пакувальних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одиниць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здійснюється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вручну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автоматі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кінці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технологічної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лінії</a:t>
            </a:r>
            <a:r>
              <a:rPr lang="ru-RU" sz="2400" b="1" dirty="0" smtClean="0"/>
              <a:t>.  </a:t>
            </a:r>
            <a:r>
              <a:rPr lang="ru-RU" sz="2400" b="1" dirty="0" err="1" smtClean="0"/>
              <a:t>Найбільш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поширеним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групова</a:t>
            </a:r>
            <a:r>
              <a:rPr lang="ru-RU" sz="2400" b="1" dirty="0" smtClean="0"/>
              <a:t> упаковка в </a:t>
            </a:r>
            <a:r>
              <a:rPr lang="ru-RU" sz="2400" b="1" dirty="0" smtClean="0">
                <a:solidFill>
                  <a:srgbClr val="FFFF00"/>
                </a:solidFill>
              </a:rPr>
              <a:t>коробки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ящики </a:t>
            </a:r>
            <a:r>
              <a:rPr lang="ru-RU" sz="2400" b="1" dirty="0" err="1" smtClean="0">
                <a:solidFill>
                  <a:srgbClr val="FFFF00"/>
                </a:solidFill>
              </a:rPr>
              <a:t>з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гофрокартону</a:t>
            </a:r>
            <a:r>
              <a:rPr lang="ru-RU" sz="2400" b="1" dirty="0" smtClean="0">
                <a:solidFill>
                  <a:srgbClr val="FFFF00"/>
                </a:solidFill>
              </a:rPr>
              <a:t>. </a:t>
            </a:r>
            <a:r>
              <a:rPr lang="ru-RU" sz="2400" b="1" dirty="0" smtClean="0"/>
              <a:t>Коробки </a:t>
            </a:r>
            <a:r>
              <a:rPr lang="ru-RU" sz="2400" b="1" dirty="0" err="1" smtClean="0"/>
              <a:t>надходять</a:t>
            </a:r>
            <a:r>
              <a:rPr lang="ru-RU" sz="2400" b="1" dirty="0" smtClean="0"/>
              <a:t> в магазин автомата у </a:t>
            </a:r>
            <a:r>
              <a:rPr lang="ru-RU" sz="2400" b="1" dirty="0" err="1" smtClean="0"/>
              <a:t>вигляді</a:t>
            </a:r>
            <a:r>
              <a:rPr lang="ru-RU" sz="2400" b="1" dirty="0" smtClean="0"/>
              <a:t> плоских </a:t>
            </a:r>
            <a:r>
              <a:rPr lang="ru-RU" sz="2400" b="1" dirty="0" err="1" smtClean="0"/>
              <a:t>заготівок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складених</a:t>
            </a:r>
            <a:r>
              <a:rPr lang="ru-RU" sz="2400" b="1" dirty="0" smtClean="0"/>
              <a:t> стопкою, </a:t>
            </a:r>
            <a:r>
              <a:rPr lang="ru-RU" sz="2400" b="1" dirty="0" err="1" smtClean="0"/>
              <a:t>збираються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заповнюються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закриваються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швидкістю</a:t>
            </a:r>
            <a:r>
              <a:rPr lang="ru-RU" sz="2400" b="1" dirty="0" smtClean="0"/>
              <a:t> до 35 коробок в </a:t>
            </a:r>
            <a:r>
              <a:rPr lang="ru-RU" sz="2400" b="1" dirty="0" err="1" smtClean="0"/>
              <a:t>хв</a:t>
            </a:r>
            <a:r>
              <a:rPr lang="ru-RU" sz="2400" b="1" dirty="0" smtClean="0"/>
              <a:t>., </a:t>
            </a:r>
            <a:r>
              <a:rPr lang="ru-RU" sz="2400" b="1" dirty="0" err="1" smtClean="0"/>
              <a:t>Після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чого</a:t>
            </a:r>
            <a:r>
              <a:rPr lang="ru-RU" sz="2400" b="1" dirty="0" smtClean="0"/>
              <a:t> вони </a:t>
            </a:r>
            <a:r>
              <a:rPr lang="ru-RU" sz="2400" b="1" dirty="0" err="1" smtClean="0"/>
              <a:t>надходять</a:t>
            </a:r>
            <a:r>
              <a:rPr lang="ru-RU" sz="2400" b="1" dirty="0" smtClean="0"/>
              <a:t> до пристрою </a:t>
            </a:r>
            <a:r>
              <a:rPr lang="ru-RU" sz="2400" b="1" dirty="0" err="1" smtClean="0"/>
              <a:t>заклеювання</a:t>
            </a:r>
            <a:r>
              <a:rPr lang="ru-RU" sz="2400" b="1" dirty="0" smtClean="0"/>
              <a:t> скотчем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клеєм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далі</a:t>
            </a:r>
            <a:r>
              <a:rPr lang="ru-RU" sz="2400" b="1" dirty="0" smtClean="0"/>
              <a:t> - до </a:t>
            </a:r>
            <a:r>
              <a:rPr lang="ru-RU" sz="2400" b="1" dirty="0" err="1" smtClean="0"/>
              <a:t>ЕТИКЕТУВАЛЬНого</a:t>
            </a:r>
            <a:r>
              <a:rPr lang="ru-RU" sz="2400" b="1" dirty="0" smtClean="0"/>
              <a:t> пристрою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принтера, </a:t>
            </a:r>
            <a:r>
              <a:rPr lang="ru-RU" sz="2400" b="1" dirty="0" err="1" smtClean="0"/>
              <a:t>який</a:t>
            </a:r>
            <a:r>
              <a:rPr lang="ru-RU" sz="2400" b="1" dirty="0" smtClean="0"/>
              <a:t> наносить </a:t>
            </a:r>
            <a:r>
              <a:rPr lang="ru-RU" sz="2400" b="1" dirty="0" err="1" smtClean="0"/>
              <a:t>етикетку</a:t>
            </a:r>
            <a:r>
              <a:rPr lang="ru-RU" sz="2400" b="1" dirty="0" smtClean="0"/>
              <a:t> по </a:t>
            </a:r>
            <a:r>
              <a:rPr lang="ru-RU" sz="2400" b="1" dirty="0" err="1" smtClean="0"/>
              <a:t>бічних</a:t>
            </a:r>
            <a:r>
              <a:rPr lang="ru-RU" sz="2400" b="1" dirty="0" smtClean="0"/>
              <a:t> сторонах у </a:t>
            </a:r>
            <a:r>
              <a:rPr lang="ru-RU" sz="2400" b="1" dirty="0" err="1" smtClean="0"/>
              <a:t>торця</a:t>
            </a:r>
            <a:r>
              <a:rPr lang="ru-RU" sz="2400" b="1" dirty="0" smtClean="0"/>
              <a:t> коробки. </a:t>
            </a:r>
            <a:r>
              <a:rPr lang="ru-RU" sz="2400" b="1" dirty="0" err="1" smtClean="0"/>
              <a:t>Це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забезпечує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ідентифікацію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продукції</a:t>
            </a:r>
            <a:r>
              <a:rPr lang="ru-RU" sz="2400" b="1" dirty="0" smtClean="0"/>
              <a:t> по </a:t>
            </a:r>
            <a:r>
              <a:rPr lang="ru-RU" sz="2400" b="1" dirty="0" err="1" smtClean="0"/>
              <a:t>двох</a:t>
            </a:r>
            <a:r>
              <a:rPr lang="ru-RU" sz="2400" b="1" dirty="0" smtClean="0"/>
              <a:t> сторонах </a:t>
            </a:r>
            <a:r>
              <a:rPr lang="ru-RU" sz="2400" b="1" dirty="0" err="1" smtClean="0"/>
              <a:t>незалежно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орієнтації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складі</a:t>
            </a:r>
            <a:r>
              <a:rPr lang="ru-RU" sz="2400" b="1" dirty="0" smtClean="0"/>
              <a:t>.</a:t>
            </a:r>
            <a:endParaRPr lang="ru-RU" sz="2000" b="1" dirty="0"/>
          </a:p>
        </p:txBody>
      </p:sp>
      <p:pic>
        <p:nvPicPr>
          <p:cNvPr id="3" name="Рисунок 2" descr="250px-Umzugskar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839" y="1218199"/>
            <a:ext cx="4252160" cy="425216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-20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8023" y="-397912"/>
            <a:ext cx="12270023" cy="725591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942</TotalTime>
  <Words>1279</Words>
  <Application>Microsoft Office PowerPoint</Application>
  <PresentationFormat>Широкоэкранный</PresentationFormat>
  <Paragraphs>97</Paragraphs>
  <Slides>33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Celestial</vt:lpstr>
      <vt:lpstr>«Фасування й пакування готової продукції»</vt:lpstr>
      <vt:lpstr>Презентация PowerPoint</vt:lpstr>
      <vt:lpstr>Шкідливі фактори</vt:lpstr>
      <vt:lpstr>У фармацевтичному виробництві тара і упаковка відіграють особливу роль, забезпечуючи не тільки можливість зручного використання ліків, але і збереження їх властивостей в процесі зберігання. Проблема упаковки готових лікарських засобів вимагає постійної уваги, так як нераціональний її вибір призводить до зниження якості і значних втрат лікарських засобів, пакувальних матеріалів.</vt:lpstr>
      <vt:lpstr>        Основні поняття  про тару й упаковку    Упаковка - комплекс засобів, призначених для захисту препарату від впливу навколишнього середовища, пошкодження та втрат, і полегшуючих процесів обігу.</vt:lpstr>
      <vt:lpstr>    У виробництві готових лікарських засобів упаковка класифікується за такими видами:       Первинна упаковка - індивідуальна або споживча упаковка, матеріал якої безпосередньо контактує з лікарським засобом. Вона призначена для створення необхідних умов, що забезпечують тривале збереження укладеної в ній лікарської форми.</vt:lpstr>
      <vt:lpstr>Тара в залежності від функціонального призначення поділяється на споживчу і транспортну.               Споживча тара - це тара для фасування продукції і подальшого надходження до споживача: банки, пляшки, пакети, пачки, коробки, пробірки, туби і т.д.         Транспортна тара - це тара, яка утворює самостійну транспортну одиницю, в якій здійснюється транспортування продукції: ящики, транспортні контейнери, бочки, балони, каністри, бідони, барабани, мішки, лотки, кошики, піддони (палети) і ін.                                                           Розрізняють жорстку і м'яку тару.     Жорстка тара не змінює своїх форм і розмірів при заповненні продукцією, а при транспортуванні і зберіганні препарату здатна витримувати зовнішні впливи    Форма м'якої тари істотно змінюється при заповненні її продукцією.       Виділяють контурну тару - разову споживчу тару, продукція в якій зафіксована в певному положенні і витягується продавлюванням або розривом тари.</vt:lpstr>
      <vt:lpstr>Контейнери для лікарських засобів також поділяють на:             Одноразовий контейнер - контейнер, що містить кількість лікарського засобу, яке повністю або частково призначеної для одноразового введення.                       Багаторазовий контейнер - контейнер, що містить таку кількість лікарського засобу, яке відповідає двом або більше доз.                        Щільно закупорений контейнер - контейнер, що захищає вміст від забруднення ззовні твердими речовинами і рідинами, а також від втрат вмісту при обороті, зберіганні і транспортуванні в звичайних умовах.                       Повітрянепроникний контейнер - контейнер, непроникний для твердих речовин, рідин і газів при обороті, зберіганні і транспортуванні в звичайних умовах. Якщо передбачається відкривати контейнер більше одного разу, він повинен бути сконструйований таким чином, щоб зберегти повітрянепроникність після повторного закупорювання.                   Герметично закупорений контейнер - контейнер, закупорений за допомогою розплавлення матеріалу контейнера.             Контейнер з контролем першого розкриття - закритий контейнер, забезпечений пристроєм контролю відкриття контейнера. </vt:lpstr>
      <vt:lpstr> Полімерні контейнери з контролем першого розкриття К1 номінальною місткістю від 12 до 80 мл призначені для упаковки сипучих лікарських препаратів (рис. 2.5 а, б). Контейнери комплектуються кришкою, що забезпечує їх герметичність і контроль першого розтину. Деякі контейнери мають кришку з захистом від розтину дітьми (рис. 2.5В) і можуть комплектуватися мірної ложкою об'ємом 5 мл (рис. 2.5 г).                                        А                                Б                                    В                                  Г   Полімерні контейнери: з контролем першого розкриття К1 (А, Б), типу К1.2-20 комплектуються кришкою з захистом від розтину дітьми (В), ложка мірна (Г) </vt:lpstr>
      <vt:lpstr>Упаковка твердих лікарських форм   Тверді лікарські форми (ТЛФ) об'єднують різноманітні ЛФ, які передбачають різні види упаковки. </vt:lpstr>
      <vt:lpstr>Схеми пакувальних машин вертиккального типу</vt:lpstr>
      <vt:lpstr>технологія упаковки       Пакет типу «саше» формується з багатошарових полімерних плівок або комбінованих матеріалів, до складу яких можуть входити фольга, папір і т.д. Для виготовлення пакетів застосовують плівку з ПЕ, ПВХ пластифікаованого, ефірів целюлози, комбіновану ПЕ / целофан, ПЕТФ / ПЕ, ПП / ПЕ, ін.         Кількість і властивості шарів (структура матеріалу) визначаються тими особливостями, якими повинен володіти пакувальний матеріал, і можуть бути ідеально підібрані для будь-якого виду продукції.        Устаткування для пакування в «саше» може бути як вертикальним, так і горизонтальним. Після того як пакет сформований, відбувається його наповнення. Залежно від властивостей, продукту що пакується, наповнення може проводитися за допомогою об'ємного або шнекового дозатора. Автомати оснащуються дисковими (стаканчиковий), шиберними, шнековими і вібраційними дозаторами.        Останній етап - запаювання пакету з утворенням звареного шва. На пакеті проставляється дата виготовлення (термодата), проводиться його відрізання і подача по конвеєру.</vt:lpstr>
      <vt:lpstr>Фасування таблеток</vt:lpstr>
      <vt:lpstr>Презентация PowerPoint</vt:lpstr>
      <vt:lpstr>Розрізняють без КОМІРКОВу (стрип упаковка) і КОМІРКОВА контурну тару. Типовим прикладом ячейкової контурної тари є блістер.</vt:lpstr>
      <vt:lpstr>      Автомати для пакування таблеток в односторонню контурну ячейкову упаковку («блістер») з полімерної плівки і фольги діляться : 1) за способом подачі плівки: безперервні і циклічні; 2) за способом формування: вакуумні; пневмовакуумні з попередньої механічною витяжкою. Приклад первинної упаковки при безперервному формуванні представлений на рис. 2.7. Процес здійснюється в такий спосіб.       Плівка безперервно змотується з рулону, закріпленого в бабінотримачі  1, і надходить на обертовий барабан 2 для вакуумного формування, де спочатку розігрівається інфрачервоними випромінювачами або електричними нагрівателями 3 до пластичного стану, а потім за допомогою вакууму присмоктується до барабану, копіюючи його осередки і приймаючи відповідну форму. Далі плівка з ВІДФОРМОВАНими осередками надходить на позицію завантаження осередків упаковуючими виробами з живильника 4.      Після завантаження здійснюється контроль заповнення осередків. У разі виявлення незаповненого осередку упаковка вибраковується на виході з автомата. Потім плівка зверху покривається алюмінієвою фольгою. За допомогою двох барабанів термосклеювання – холодного 5 (приводного) і горячого 6 (вільно обертається) - плівка склеюється з фольгою, змотуваної з рулона 7.      Описана частина автомата працює при безперервній і рівномірній подачі плівки. Наступні вузли автомата працюють при періодичній циклічній подачі стрічки, яка через петлеобразуючий ролик надходить в вирубний штамп 8. При робочому ході вирубного штампа стрічка зупиняється, і на ділянці між склеюючими барабанами і штампом утворюється петля, яка при холостому ході штампа вибирається. Готові упаковки по лотку виходять з автомата, а відхід стрічки змотується в рулон 9. В процесі маркування на упаковку наноситься номер серії і термін придатності препарату. </vt:lpstr>
      <vt:lpstr>               РисУНОК 2.7. Схема автомата безперервного формування  </vt:lpstr>
      <vt:lpstr>                Рис. 2.8. Схема роботи пакувальної машини горизонтального типу безперервної дії, що утворює контурну БЕЗКОМІРНУ  (стрічкову) упаковку </vt:lpstr>
      <vt:lpstr>Цікавим видом первинної упаковки таблеток є дозуючий полімерний контейнер «Пуш-топ», в якому компанія «Санофі-Авентіс» випускає препарат Но-Шпа®. Для вилучення таблетки з контейнера слід натиснути пальцем на кришку-клапан і таблетка викотиться на долоню. При цьому рух руки може бути непомітним, що важливо для людей, які не бажають показувати своє погане самопочуття.  </vt:lpstr>
      <vt:lpstr>Фасування капсул</vt:lpstr>
      <vt:lpstr>Презентация PowerPoint</vt:lpstr>
      <vt:lpstr>                                            технологія упаковки          Розфасовують МЛФ машини, які складаються з наступних основних вузлів: клапанно-поршневогодозатора і бункера. Всі вузли і привід змонтовані в корпусі. Продуктивність регулюють зміною передавального числа клинопасової передачі. Величину дози регулюють, змінюючи величину ходу поршня. Поршень дозатора отримує поверненно-поступальні рухи від приводу через ексцентрик. Відкривають кран дозатора, заповнюють ємність (тубу або банки і т.д.). Як правило, всі сучасні машини управляються PLC за допомогою панелі управління (touch screen). Машини стандартно оснащені голкою з передової бескапельною системою. Після наповнення туби відкритий її кінець герметично затискається. Розрізняються подвійне фальцювання (займає близько 14 мм), потрійне(19 мм), зігнуте подвійне (18-20мм), гребневий замок (22-25мм). Для особливо текучих продуктів на внутрішню сторону хвостової частини туби наноситься латексне покриття (10-15мм). При сильному стисненні гума склеюється, потім хвіст затискається.</vt:lpstr>
      <vt:lpstr>Фасування м'яких ЛФ</vt:lpstr>
      <vt:lpstr>Презентация PowerPoint</vt:lpstr>
      <vt:lpstr>                                            краплі       Для рідких і в'язких лікарських препаратів у фармацевтичній промисловості випускаються  в упаковках оснащених дозуючими пристроями. Метод крапельного дозування застосовується для доз, величина яких не перевищує 1 мл, а для великих доз використовується принцип об'ємного дозування, що особливо важливо при застосуванні сильнодіючих серцевих препаратів, очних, назальних і вушних крапель і т.д. Крапельниця повинна мати два отвори і необхідне дотримання умови різниці гідростатичного тиску у флаконі між отворами витікання і проходження повітря. Найбільш сприятлива швидкість відкопування повинна не перевищувати двох крапель в секунду. Крапельниця з центральним краплеутворенням зображена на рис. 2.11.   </vt:lpstr>
      <vt:lpstr>         Лікарські засоби парентерального і офтальмологічного призначення.     Для упаковки лікарських засобів для парентерального і офтальмологічного застосування використовується різноманітна однодозова і багатодозова первинна тара (контейнери скляні та полімерні), а також укупорочні засоби (пробки з натуральних і синтетичних пластичних матеріалів або еластомерів, алюмінієві або пластмасові ковпачки). Асортимент тари для парентеральних лікарських засобів:   </vt:lpstr>
      <vt:lpstr>       Флакони - більш-менш товстостінні контейнери з плоским або увігнутим  дном, з корпусом різноманітної форми, різко переходить в горловину, передбачену для закупорювання кришкою або пробкою. Вміст флакона можна витягти окремими порціями за один або кілька разів.       Розрізняють флакони скляні для інсуліну і загального призначення місткістю 5, 10, 15, 20, 30 мл та флакони полімерні (ФП), які отримують з ПП методом екструзії з подальшим роздуванням. Флакони повинні витримувати термічну стерилізацію при температурі 120 °С або інші види стерилізації</vt:lpstr>
      <vt:lpstr>Презентация PowerPoint</vt:lpstr>
      <vt:lpstr>          Гнучкі (м'які) контейнери –   пакети полімерні для водних інфузійних розчинів восьми типів номінальною місткістю 100-1000 мл використовуються спільно з пристроями для вливання інфузійних розчинів. Виготовляються з одного і з двома приєднувальними трубками з екструдованої ПВХ плівки методом зварювання струмами високої частоти. Виробляються в «чистих» приміщеннях класу С. На поверхню Контейнерів методом тиснення наноситься маркування відповідно до вимог НД.</vt:lpstr>
      <vt:lpstr>Презентация PowerPoint</vt:lpstr>
      <vt:lpstr>                                                Лікарські препарати під тиском      До цієї групи належать ЛЗ в аерозольній упаковці та спреї. ЛЗ у вигляді спрея упаковується в скляну або полімерну герметичну або негерметичну упаковку з розпилювальним пристроєм або спеціальним клапаном (механічним Мікродозатором), що дозволяють видавати вміст у вигляді аерозолю. Аерозолі упаковують в герметичні алюмінієві і комбіновані балони, а також в скляні аерозольні балони з захисним полімерним покриттям на основі ПВХ. Аерозольна упаковка забезпечена різними видами клапанно-розпилювальної системи, в тому числі і для дозованої видачі лікарського засобу з аерозольного балона . </vt:lpstr>
      <vt:lpstr>              Пакування в групову упаковку       Групове пакування однакових пакувальних одиниць здійснюється вручну або на автоматі в кінці технологічної лінії.  Найбільш поширеним є групова упаковка в коробки або ящики з гофрокартону. Коробки надходять в магазин автомата у вигляді плоских заготівок, складених стопкою, збираються, заповнюються і закриваються зі швидкістю до 35 коробок в хв., Після чого вони надходять до пристрою заклеювання скотчем або клеєм і далі - до ЕТИКЕТУВАЛЬНого пристрою або принтера, який наносить етикетку по бічних сторонах у торця коробки. Це забезпечує ідентифікацію продукції по двох сторонах незалежно від орієнтації на складі.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Толян</dc:creator>
  <cp:lastModifiedBy>Alyona Zamkovaya</cp:lastModifiedBy>
  <cp:revision>148</cp:revision>
  <dcterms:created xsi:type="dcterms:W3CDTF">2014-09-12T02:08:24Z</dcterms:created>
  <dcterms:modified xsi:type="dcterms:W3CDTF">2024-01-25T22:54:58Z</dcterms:modified>
</cp:coreProperties>
</file>