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92" r:id="rId3"/>
    <p:sldId id="257" r:id="rId4"/>
    <p:sldId id="258" r:id="rId5"/>
    <p:sldId id="259" r:id="rId6"/>
    <p:sldId id="260" r:id="rId7"/>
    <p:sldId id="290" r:id="rId8"/>
    <p:sldId id="262" r:id="rId9"/>
    <p:sldId id="263" r:id="rId10"/>
    <p:sldId id="264" r:id="rId11"/>
    <p:sldId id="261" r:id="rId12"/>
    <p:sldId id="293" r:id="rId13"/>
    <p:sldId id="267" r:id="rId14"/>
    <p:sldId id="268" r:id="rId15"/>
    <p:sldId id="294" r:id="rId16"/>
    <p:sldId id="295" r:id="rId17"/>
    <p:sldId id="296" r:id="rId18"/>
    <p:sldId id="270" r:id="rId19"/>
    <p:sldId id="298" r:id="rId20"/>
    <p:sldId id="297" r:id="rId21"/>
    <p:sldId id="299" r:id="rId22"/>
    <p:sldId id="271" r:id="rId23"/>
    <p:sldId id="272" r:id="rId24"/>
    <p:sldId id="300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301" r:id="rId35"/>
    <p:sldId id="303" r:id="rId36"/>
    <p:sldId id="302" r:id="rId37"/>
    <p:sldId id="282" r:id="rId38"/>
    <p:sldId id="283" r:id="rId39"/>
    <p:sldId id="284" r:id="rId40"/>
    <p:sldId id="285" r:id="rId41"/>
    <p:sldId id="286" r:id="rId42"/>
    <p:sldId id="306" r:id="rId43"/>
    <p:sldId id="305" r:id="rId44"/>
    <p:sldId id="308" r:id="rId45"/>
    <p:sldId id="309" r:id="rId46"/>
    <p:sldId id="307" r:id="rId47"/>
    <p:sldId id="287" r:id="rId48"/>
    <p:sldId id="288" r:id="rId49"/>
    <p:sldId id="289" r:id="rId50"/>
    <p:sldId id="304" r:id="rId51"/>
  </p:sldIdLst>
  <p:sldSz cx="14630400" cy="8229600"/>
  <p:notesSz cx="8229600" cy="14630400"/>
  <p:embeddedFontLst>
    <p:embeddedFont>
      <p:font typeface="맑은 고딕" panose="020B0503020000020004" pitchFamily="34" charset="-127"/>
      <p:regular r:id="rId53"/>
      <p:bold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Inter" panose="020B0604020202020204" charset="0"/>
      <p:regular r:id="rId59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51" d="100"/>
          <a:sy n="51" d="100"/>
        </p:scale>
        <p:origin x="7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2BA5C5-50FD-4FE3-A0B6-340DB8AC4EE7}" type="doc">
      <dgm:prSet loTypeId="urn:microsoft.com/office/officeart/2005/8/layout/default" loCatId="list" qsTypeId="urn:microsoft.com/office/officeart/2005/8/quickstyle/3d3" qsCatId="3D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B91C75FD-52AE-4706-8C55-A613B27C6D1E}">
      <dgm:prSet/>
      <dgm:spPr/>
      <dgm:t>
        <a:bodyPr/>
        <a:lstStyle/>
        <a:p>
          <a:pPr rtl="0"/>
          <a:r>
            <a:rPr lang="uk-UA" smtClean="0"/>
            <a:t>Вологість</a:t>
          </a:r>
          <a:endParaRPr lang="uk-UA"/>
        </a:p>
      </dgm:t>
    </dgm:pt>
    <dgm:pt modelId="{9AB34391-991C-4724-BE35-653ACD1AE307}" type="parTrans" cxnId="{72D3D840-BD75-4467-8F27-779C0CFD5E66}">
      <dgm:prSet/>
      <dgm:spPr/>
      <dgm:t>
        <a:bodyPr/>
        <a:lstStyle/>
        <a:p>
          <a:endParaRPr lang="ru-RU"/>
        </a:p>
      </dgm:t>
    </dgm:pt>
    <dgm:pt modelId="{41DE82F3-41A7-4EB8-A3F1-D96AF34490D1}" type="sibTrans" cxnId="{72D3D840-BD75-4467-8F27-779C0CFD5E66}">
      <dgm:prSet/>
      <dgm:spPr/>
      <dgm:t>
        <a:bodyPr/>
        <a:lstStyle/>
        <a:p>
          <a:endParaRPr lang="ru-RU"/>
        </a:p>
      </dgm:t>
    </dgm:pt>
    <dgm:pt modelId="{EFF6C512-B0FA-421C-BFC0-DBBE02130D36}">
      <dgm:prSet/>
      <dgm:spPr/>
      <dgm:t>
        <a:bodyPr/>
        <a:lstStyle/>
        <a:p>
          <a:pPr rtl="0"/>
          <a:r>
            <a:rPr lang="uk-UA" smtClean="0"/>
            <a:t>поглинальна здатність</a:t>
          </a:r>
          <a:endParaRPr lang="uk-UA"/>
        </a:p>
      </dgm:t>
    </dgm:pt>
    <dgm:pt modelId="{0413C0B0-4BA6-4D8A-9B9A-52058DA48F69}" type="parTrans" cxnId="{B94EEDC3-29EB-4553-839B-54E153F74921}">
      <dgm:prSet/>
      <dgm:spPr/>
      <dgm:t>
        <a:bodyPr/>
        <a:lstStyle/>
        <a:p>
          <a:endParaRPr lang="ru-RU"/>
        </a:p>
      </dgm:t>
    </dgm:pt>
    <dgm:pt modelId="{D8F1FF47-56EF-4A73-A000-E38C5AC5C117}" type="sibTrans" cxnId="{B94EEDC3-29EB-4553-839B-54E153F74921}">
      <dgm:prSet/>
      <dgm:spPr/>
      <dgm:t>
        <a:bodyPr/>
        <a:lstStyle/>
        <a:p>
          <a:endParaRPr lang="ru-RU"/>
        </a:p>
      </dgm:t>
    </dgm:pt>
    <dgm:pt modelId="{88418894-0138-4D77-82AE-6E1AA3922E03}">
      <dgm:prSet/>
      <dgm:spPr/>
      <dgm:t>
        <a:bodyPr/>
        <a:lstStyle/>
        <a:p>
          <a:pPr rtl="0"/>
          <a:r>
            <a:rPr lang="uk-UA" smtClean="0"/>
            <a:t>капілярність</a:t>
          </a:r>
          <a:endParaRPr lang="uk-UA"/>
        </a:p>
      </dgm:t>
    </dgm:pt>
    <dgm:pt modelId="{D12FA2A5-B3F7-484B-8019-7D2761808096}" type="parTrans" cxnId="{42170B3F-99CC-46E2-8672-04AF1C1CEF6D}">
      <dgm:prSet/>
      <dgm:spPr/>
      <dgm:t>
        <a:bodyPr/>
        <a:lstStyle/>
        <a:p>
          <a:endParaRPr lang="ru-RU"/>
        </a:p>
      </dgm:t>
    </dgm:pt>
    <dgm:pt modelId="{39CE1A3E-EC4C-47CE-8AC9-9F5E3006B9D2}" type="sibTrans" cxnId="{42170B3F-99CC-46E2-8672-04AF1C1CEF6D}">
      <dgm:prSet/>
      <dgm:spPr/>
      <dgm:t>
        <a:bodyPr/>
        <a:lstStyle/>
        <a:p>
          <a:endParaRPr lang="ru-RU"/>
        </a:p>
      </dgm:t>
    </dgm:pt>
    <dgm:pt modelId="{4899A262-1B5B-4F4A-9748-A81395144A84}">
      <dgm:prSet/>
      <dgm:spPr/>
      <dgm:t>
        <a:bodyPr/>
        <a:lstStyle/>
        <a:p>
          <a:pPr rtl="0"/>
          <a:r>
            <a:rPr lang="uk-UA" smtClean="0"/>
            <a:t>хімічна нейтральність</a:t>
          </a:r>
          <a:endParaRPr lang="uk-UA"/>
        </a:p>
      </dgm:t>
    </dgm:pt>
    <dgm:pt modelId="{B08C2B0F-6841-46EB-B09E-0215E95E762F}" type="parTrans" cxnId="{4544E31E-88EA-4464-B90D-DC4A940832E1}">
      <dgm:prSet/>
      <dgm:spPr/>
      <dgm:t>
        <a:bodyPr/>
        <a:lstStyle/>
        <a:p>
          <a:endParaRPr lang="ru-RU"/>
        </a:p>
      </dgm:t>
    </dgm:pt>
    <dgm:pt modelId="{8893BF9A-1679-4985-88A2-ADB11F2870F0}" type="sibTrans" cxnId="{4544E31E-88EA-4464-B90D-DC4A940832E1}">
      <dgm:prSet/>
      <dgm:spPr/>
      <dgm:t>
        <a:bodyPr/>
        <a:lstStyle/>
        <a:p>
          <a:endParaRPr lang="ru-RU"/>
        </a:p>
      </dgm:t>
    </dgm:pt>
    <dgm:pt modelId="{7F52FCBF-5209-4594-BB67-C30F993A5C9B}">
      <dgm:prSet/>
      <dgm:spPr/>
      <dgm:t>
        <a:bodyPr/>
        <a:lstStyle/>
        <a:p>
          <a:pPr rtl="0"/>
          <a:r>
            <a:rPr lang="uk-UA" smtClean="0"/>
            <a:t>колір, запах. </a:t>
          </a:r>
          <a:endParaRPr lang="uk-UA"/>
        </a:p>
      </dgm:t>
    </dgm:pt>
    <dgm:pt modelId="{2D52A60B-32D6-4085-B46B-0D9822A40A41}" type="parTrans" cxnId="{CD9E3238-C9B4-4784-B324-7B7EA92B8150}">
      <dgm:prSet/>
      <dgm:spPr/>
      <dgm:t>
        <a:bodyPr/>
        <a:lstStyle/>
        <a:p>
          <a:endParaRPr lang="ru-RU"/>
        </a:p>
      </dgm:t>
    </dgm:pt>
    <dgm:pt modelId="{3E67F51F-6C03-4ED5-A36B-0F299B41F41D}" type="sibTrans" cxnId="{CD9E3238-C9B4-4784-B324-7B7EA92B8150}">
      <dgm:prSet/>
      <dgm:spPr/>
      <dgm:t>
        <a:bodyPr/>
        <a:lstStyle/>
        <a:p>
          <a:endParaRPr lang="ru-RU"/>
        </a:p>
      </dgm:t>
    </dgm:pt>
    <dgm:pt modelId="{46DB1461-2220-4514-ADAA-F23886CF1D6B}" type="pres">
      <dgm:prSet presAssocID="{FA2BA5C5-50FD-4FE3-A0B6-340DB8AC4EE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E5B8FD-362B-4DD6-BB34-125FBA079DE0}" type="pres">
      <dgm:prSet presAssocID="{B91C75FD-52AE-4706-8C55-A613B27C6D1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EA8FC-4A9D-4F0E-8A4B-432EB2704A72}" type="pres">
      <dgm:prSet presAssocID="{41DE82F3-41A7-4EB8-A3F1-D96AF34490D1}" presName="sibTrans" presStyleCnt="0"/>
      <dgm:spPr/>
    </dgm:pt>
    <dgm:pt modelId="{FF3E46BE-4683-4E87-80DC-FA5940356C7A}" type="pres">
      <dgm:prSet presAssocID="{EFF6C512-B0FA-421C-BFC0-DBBE02130D3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9AA8B8-5BCF-4F43-AFCF-D1997D11A1F7}" type="pres">
      <dgm:prSet presAssocID="{D8F1FF47-56EF-4A73-A000-E38C5AC5C117}" presName="sibTrans" presStyleCnt="0"/>
      <dgm:spPr/>
    </dgm:pt>
    <dgm:pt modelId="{313643A7-501A-47AE-8055-656FE65190C7}" type="pres">
      <dgm:prSet presAssocID="{88418894-0138-4D77-82AE-6E1AA3922E0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3514F-7EEC-49B5-BE6F-45564D469EF7}" type="pres">
      <dgm:prSet presAssocID="{39CE1A3E-EC4C-47CE-8AC9-9F5E3006B9D2}" presName="sibTrans" presStyleCnt="0"/>
      <dgm:spPr/>
    </dgm:pt>
    <dgm:pt modelId="{CA70B8AF-9483-449B-8A50-EE86216FD20F}" type="pres">
      <dgm:prSet presAssocID="{4899A262-1B5B-4F4A-9748-A81395144A8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335E7-C18A-448E-AF52-ED9CAB1D55FB}" type="pres">
      <dgm:prSet presAssocID="{8893BF9A-1679-4985-88A2-ADB11F2870F0}" presName="sibTrans" presStyleCnt="0"/>
      <dgm:spPr/>
    </dgm:pt>
    <dgm:pt modelId="{1D950BE9-4000-43A7-A23D-4C26BD2FF8BF}" type="pres">
      <dgm:prSet presAssocID="{7F52FCBF-5209-4594-BB67-C30F993A5C9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C005DA-8180-428B-AB54-7FE0680E5AE8}" type="presOf" srcId="{B91C75FD-52AE-4706-8C55-A613B27C6D1E}" destId="{CCE5B8FD-362B-4DD6-BB34-125FBA079DE0}" srcOrd="0" destOrd="0" presId="urn:microsoft.com/office/officeart/2005/8/layout/default"/>
    <dgm:cxn modelId="{92B9443D-2AD6-421B-ADA4-CAD90F8A6671}" type="presOf" srcId="{7F52FCBF-5209-4594-BB67-C30F993A5C9B}" destId="{1D950BE9-4000-43A7-A23D-4C26BD2FF8BF}" srcOrd="0" destOrd="0" presId="urn:microsoft.com/office/officeart/2005/8/layout/default"/>
    <dgm:cxn modelId="{B94EEDC3-29EB-4553-839B-54E153F74921}" srcId="{FA2BA5C5-50FD-4FE3-A0B6-340DB8AC4EE7}" destId="{EFF6C512-B0FA-421C-BFC0-DBBE02130D36}" srcOrd="1" destOrd="0" parTransId="{0413C0B0-4BA6-4D8A-9B9A-52058DA48F69}" sibTransId="{D8F1FF47-56EF-4A73-A000-E38C5AC5C117}"/>
    <dgm:cxn modelId="{0C8BE1B5-B7C1-43A1-AA0B-B4433A309DC9}" type="presOf" srcId="{FA2BA5C5-50FD-4FE3-A0B6-340DB8AC4EE7}" destId="{46DB1461-2220-4514-ADAA-F23886CF1D6B}" srcOrd="0" destOrd="0" presId="urn:microsoft.com/office/officeart/2005/8/layout/default"/>
    <dgm:cxn modelId="{CD9E3238-C9B4-4784-B324-7B7EA92B8150}" srcId="{FA2BA5C5-50FD-4FE3-A0B6-340DB8AC4EE7}" destId="{7F52FCBF-5209-4594-BB67-C30F993A5C9B}" srcOrd="4" destOrd="0" parTransId="{2D52A60B-32D6-4085-B46B-0D9822A40A41}" sibTransId="{3E67F51F-6C03-4ED5-A36B-0F299B41F41D}"/>
    <dgm:cxn modelId="{4544E31E-88EA-4464-B90D-DC4A940832E1}" srcId="{FA2BA5C5-50FD-4FE3-A0B6-340DB8AC4EE7}" destId="{4899A262-1B5B-4F4A-9748-A81395144A84}" srcOrd="3" destOrd="0" parTransId="{B08C2B0F-6841-46EB-B09E-0215E95E762F}" sibTransId="{8893BF9A-1679-4985-88A2-ADB11F2870F0}"/>
    <dgm:cxn modelId="{8DA20D13-1B89-42E4-9760-A43A7B89C7D7}" type="presOf" srcId="{4899A262-1B5B-4F4A-9748-A81395144A84}" destId="{CA70B8AF-9483-449B-8A50-EE86216FD20F}" srcOrd="0" destOrd="0" presId="urn:microsoft.com/office/officeart/2005/8/layout/default"/>
    <dgm:cxn modelId="{AB497C16-779A-4697-8BFF-2DA3761B9469}" type="presOf" srcId="{EFF6C512-B0FA-421C-BFC0-DBBE02130D36}" destId="{FF3E46BE-4683-4E87-80DC-FA5940356C7A}" srcOrd="0" destOrd="0" presId="urn:microsoft.com/office/officeart/2005/8/layout/default"/>
    <dgm:cxn modelId="{42170B3F-99CC-46E2-8672-04AF1C1CEF6D}" srcId="{FA2BA5C5-50FD-4FE3-A0B6-340DB8AC4EE7}" destId="{88418894-0138-4D77-82AE-6E1AA3922E03}" srcOrd="2" destOrd="0" parTransId="{D12FA2A5-B3F7-484B-8019-7D2761808096}" sibTransId="{39CE1A3E-EC4C-47CE-8AC9-9F5E3006B9D2}"/>
    <dgm:cxn modelId="{778C15A8-98FC-452F-8A64-E4AFF9082202}" type="presOf" srcId="{88418894-0138-4D77-82AE-6E1AA3922E03}" destId="{313643A7-501A-47AE-8055-656FE65190C7}" srcOrd="0" destOrd="0" presId="urn:microsoft.com/office/officeart/2005/8/layout/default"/>
    <dgm:cxn modelId="{72D3D840-BD75-4467-8F27-779C0CFD5E66}" srcId="{FA2BA5C5-50FD-4FE3-A0B6-340DB8AC4EE7}" destId="{B91C75FD-52AE-4706-8C55-A613B27C6D1E}" srcOrd="0" destOrd="0" parTransId="{9AB34391-991C-4724-BE35-653ACD1AE307}" sibTransId="{41DE82F3-41A7-4EB8-A3F1-D96AF34490D1}"/>
    <dgm:cxn modelId="{810485E0-E57A-4536-9209-23C236D83326}" type="presParOf" srcId="{46DB1461-2220-4514-ADAA-F23886CF1D6B}" destId="{CCE5B8FD-362B-4DD6-BB34-125FBA079DE0}" srcOrd="0" destOrd="0" presId="urn:microsoft.com/office/officeart/2005/8/layout/default"/>
    <dgm:cxn modelId="{127F645F-D8F8-478C-9BAA-BB0A8EA91AFE}" type="presParOf" srcId="{46DB1461-2220-4514-ADAA-F23886CF1D6B}" destId="{D1EEA8FC-4A9D-4F0E-8A4B-432EB2704A72}" srcOrd="1" destOrd="0" presId="urn:microsoft.com/office/officeart/2005/8/layout/default"/>
    <dgm:cxn modelId="{AEF265F2-ACE4-423F-9CD7-F4678F42F900}" type="presParOf" srcId="{46DB1461-2220-4514-ADAA-F23886CF1D6B}" destId="{FF3E46BE-4683-4E87-80DC-FA5940356C7A}" srcOrd="2" destOrd="0" presId="urn:microsoft.com/office/officeart/2005/8/layout/default"/>
    <dgm:cxn modelId="{EA0AB3E8-64D6-4B94-9F54-8CEC171A1CEE}" type="presParOf" srcId="{46DB1461-2220-4514-ADAA-F23886CF1D6B}" destId="{119AA8B8-5BCF-4F43-AFCF-D1997D11A1F7}" srcOrd="3" destOrd="0" presId="urn:microsoft.com/office/officeart/2005/8/layout/default"/>
    <dgm:cxn modelId="{B7D81BCE-F0FA-4B96-B7B8-910488851B89}" type="presParOf" srcId="{46DB1461-2220-4514-ADAA-F23886CF1D6B}" destId="{313643A7-501A-47AE-8055-656FE65190C7}" srcOrd="4" destOrd="0" presId="urn:microsoft.com/office/officeart/2005/8/layout/default"/>
    <dgm:cxn modelId="{90679C17-B3D6-4B64-8473-5C1E7B91DC6F}" type="presParOf" srcId="{46DB1461-2220-4514-ADAA-F23886CF1D6B}" destId="{04B3514F-7EEC-49B5-BE6F-45564D469EF7}" srcOrd="5" destOrd="0" presId="urn:microsoft.com/office/officeart/2005/8/layout/default"/>
    <dgm:cxn modelId="{774D4F04-C64A-47BA-9333-7909ABBD06B0}" type="presParOf" srcId="{46DB1461-2220-4514-ADAA-F23886CF1D6B}" destId="{CA70B8AF-9483-449B-8A50-EE86216FD20F}" srcOrd="6" destOrd="0" presId="urn:microsoft.com/office/officeart/2005/8/layout/default"/>
    <dgm:cxn modelId="{5919909F-0FB0-4C24-8C24-89301EC5C73F}" type="presParOf" srcId="{46DB1461-2220-4514-ADAA-F23886CF1D6B}" destId="{6CA335E7-C18A-448E-AF52-ED9CAB1D55FB}" srcOrd="7" destOrd="0" presId="urn:microsoft.com/office/officeart/2005/8/layout/default"/>
    <dgm:cxn modelId="{5DBA5069-C93A-4FB0-BA65-18D94FF3DEB1}" type="presParOf" srcId="{46DB1461-2220-4514-ADAA-F23886CF1D6B}" destId="{1D950BE9-4000-43A7-A23D-4C26BD2FF8B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2F7C8E-C764-4222-8048-A85D2ED8F7F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8A6997D-D68F-40A5-A57C-3E277B56CAA2}">
      <dgm:prSet/>
      <dgm:spPr/>
      <dgm:t>
        <a:bodyPr/>
        <a:lstStyle/>
        <a:p>
          <a:pPr rtl="0"/>
          <a:r>
            <a:rPr lang="uk-UA" dirty="0" smtClean="0"/>
            <a:t>Вата </a:t>
          </a:r>
          <a:endParaRPr lang="uk-UA" dirty="0"/>
        </a:p>
      </dgm:t>
    </dgm:pt>
    <dgm:pt modelId="{227AF998-562B-4742-BFA8-CA6620EB88DF}" type="parTrans" cxnId="{F4076B22-2B9D-4364-9CC0-EB4453E409D8}">
      <dgm:prSet/>
      <dgm:spPr/>
      <dgm:t>
        <a:bodyPr/>
        <a:lstStyle/>
        <a:p>
          <a:endParaRPr lang="ru-RU"/>
        </a:p>
      </dgm:t>
    </dgm:pt>
    <dgm:pt modelId="{CA543667-1BA0-4EBF-B931-DBE053516E98}" type="sibTrans" cxnId="{F4076B22-2B9D-4364-9CC0-EB4453E409D8}">
      <dgm:prSet/>
      <dgm:spPr/>
      <dgm:t>
        <a:bodyPr/>
        <a:lstStyle/>
        <a:p>
          <a:endParaRPr lang="ru-RU"/>
        </a:p>
      </dgm:t>
    </dgm:pt>
    <dgm:pt modelId="{EFDD6879-9286-4A68-8245-5EE74E9AB613}">
      <dgm:prSet/>
      <dgm:spPr/>
      <dgm:t>
        <a:bodyPr/>
        <a:lstStyle/>
        <a:p>
          <a:pPr rtl="0"/>
          <a:r>
            <a:rPr lang="uk-UA" smtClean="0"/>
            <a:t>алігнін </a:t>
          </a:r>
          <a:endParaRPr lang="uk-UA"/>
        </a:p>
      </dgm:t>
    </dgm:pt>
    <dgm:pt modelId="{8F550DFC-5089-481F-9821-CD2B71C1830A}" type="parTrans" cxnId="{7F783214-CBE3-48BD-B65F-5CBAAD1006D2}">
      <dgm:prSet/>
      <dgm:spPr/>
      <dgm:t>
        <a:bodyPr/>
        <a:lstStyle/>
        <a:p>
          <a:endParaRPr lang="ru-RU"/>
        </a:p>
      </dgm:t>
    </dgm:pt>
    <dgm:pt modelId="{39BAA46D-A7B8-4DE4-836C-02C444449ED9}" type="sibTrans" cxnId="{7F783214-CBE3-48BD-B65F-5CBAAD1006D2}">
      <dgm:prSet/>
      <dgm:spPr/>
      <dgm:t>
        <a:bodyPr/>
        <a:lstStyle/>
        <a:p>
          <a:endParaRPr lang="ru-RU"/>
        </a:p>
      </dgm:t>
    </dgm:pt>
    <dgm:pt modelId="{08773625-EDF8-41C0-B118-04FAF3C786BF}" type="pres">
      <dgm:prSet presAssocID="{562F7C8E-C764-4222-8048-A85D2ED8F7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8B654B-6A0B-402D-993E-87EA41A59545}" type="pres">
      <dgm:prSet presAssocID="{68A6997D-D68F-40A5-A57C-3E277B56CAA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B1B9D9-6546-4C4A-A483-188FED2E484C}" type="pres">
      <dgm:prSet presAssocID="{CA543667-1BA0-4EBF-B931-DBE053516E98}" presName="spacer" presStyleCnt="0"/>
      <dgm:spPr/>
    </dgm:pt>
    <dgm:pt modelId="{258CC329-F527-4903-BE0C-AA962D04541B}" type="pres">
      <dgm:prSet presAssocID="{EFDD6879-9286-4A68-8245-5EE74E9AB61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E6E9FC-B539-43FB-8044-0CDEBB1B6ED5}" type="presOf" srcId="{562F7C8E-C764-4222-8048-A85D2ED8F7F0}" destId="{08773625-EDF8-41C0-B118-04FAF3C786BF}" srcOrd="0" destOrd="0" presId="urn:microsoft.com/office/officeart/2005/8/layout/vList2"/>
    <dgm:cxn modelId="{60FD806B-0ECE-4B1C-B00F-772A6F67FBE9}" type="presOf" srcId="{EFDD6879-9286-4A68-8245-5EE74E9AB613}" destId="{258CC329-F527-4903-BE0C-AA962D04541B}" srcOrd="0" destOrd="0" presId="urn:microsoft.com/office/officeart/2005/8/layout/vList2"/>
    <dgm:cxn modelId="{F4076B22-2B9D-4364-9CC0-EB4453E409D8}" srcId="{562F7C8E-C764-4222-8048-A85D2ED8F7F0}" destId="{68A6997D-D68F-40A5-A57C-3E277B56CAA2}" srcOrd="0" destOrd="0" parTransId="{227AF998-562B-4742-BFA8-CA6620EB88DF}" sibTransId="{CA543667-1BA0-4EBF-B931-DBE053516E98}"/>
    <dgm:cxn modelId="{7F783214-CBE3-48BD-B65F-5CBAAD1006D2}" srcId="{562F7C8E-C764-4222-8048-A85D2ED8F7F0}" destId="{EFDD6879-9286-4A68-8245-5EE74E9AB613}" srcOrd="1" destOrd="0" parTransId="{8F550DFC-5089-481F-9821-CD2B71C1830A}" sibTransId="{39BAA46D-A7B8-4DE4-836C-02C444449ED9}"/>
    <dgm:cxn modelId="{41395322-09FC-4B36-9B2C-128BC5BB75D2}" type="presOf" srcId="{68A6997D-D68F-40A5-A57C-3E277B56CAA2}" destId="{758B654B-6A0B-402D-993E-87EA41A59545}" srcOrd="0" destOrd="0" presId="urn:microsoft.com/office/officeart/2005/8/layout/vList2"/>
    <dgm:cxn modelId="{7F13BCDD-516D-40E3-8F55-BD4914DCD4F3}" type="presParOf" srcId="{08773625-EDF8-41C0-B118-04FAF3C786BF}" destId="{758B654B-6A0B-402D-993E-87EA41A59545}" srcOrd="0" destOrd="0" presId="urn:microsoft.com/office/officeart/2005/8/layout/vList2"/>
    <dgm:cxn modelId="{5E7C22B0-9033-44A3-8C04-52F821EECFB9}" type="presParOf" srcId="{08773625-EDF8-41C0-B118-04FAF3C786BF}" destId="{E3B1B9D9-6546-4C4A-A483-188FED2E484C}" srcOrd="1" destOrd="0" presId="urn:microsoft.com/office/officeart/2005/8/layout/vList2"/>
    <dgm:cxn modelId="{0DCCA59C-A875-4787-9084-56959BAF70D0}" type="presParOf" srcId="{08773625-EDF8-41C0-B118-04FAF3C786BF}" destId="{258CC329-F527-4903-BE0C-AA962D04541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56A355-E220-421A-A3A9-8F0BBBC8240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94E74FC-0029-43F6-A4D5-CA15B7608CB5}">
      <dgm:prSet/>
      <dgm:spPr/>
      <dgm:t>
        <a:bodyPr/>
        <a:lstStyle/>
        <a:p>
          <a:pPr rtl="0"/>
          <a:r>
            <a:rPr lang="uk-UA" dirty="0" smtClean="0"/>
            <a:t>Марля </a:t>
          </a:r>
          <a:endParaRPr lang="uk-UA" dirty="0"/>
        </a:p>
      </dgm:t>
    </dgm:pt>
    <dgm:pt modelId="{4ACCD7D6-4816-46E5-81B7-C5055ACDBEEF}" type="parTrans" cxnId="{E5A91E3D-A3EA-4B7F-A6E9-73A5B681131B}">
      <dgm:prSet/>
      <dgm:spPr/>
      <dgm:t>
        <a:bodyPr/>
        <a:lstStyle/>
        <a:p>
          <a:endParaRPr lang="ru-RU"/>
        </a:p>
      </dgm:t>
    </dgm:pt>
    <dgm:pt modelId="{B7BE7B85-DCC5-4DB1-BD60-568E43814AC2}" type="sibTrans" cxnId="{E5A91E3D-A3EA-4B7F-A6E9-73A5B681131B}">
      <dgm:prSet/>
      <dgm:spPr/>
      <dgm:t>
        <a:bodyPr/>
        <a:lstStyle/>
        <a:p>
          <a:endParaRPr lang="ru-RU"/>
        </a:p>
      </dgm:t>
    </dgm:pt>
    <dgm:pt modelId="{25A748CC-F601-48D2-B431-4179C8884ED1}">
      <dgm:prSet/>
      <dgm:spPr/>
      <dgm:t>
        <a:bodyPr/>
        <a:lstStyle/>
        <a:p>
          <a:pPr rtl="0"/>
          <a:r>
            <a:rPr lang="uk-UA" smtClean="0"/>
            <a:t>Міткаль</a:t>
          </a:r>
          <a:endParaRPr lang="uk-UA"/>
        </a:p>
      </dgm:t>
    </dgm:pt>
    <dgm:pt modelId="{6485EBAE-3BA3-43A3-829A-46FA4129F34D}" type="parTrans" cxnId="{30C31F73-9EC4-4561-AE7F-88DC84915004}">
      <dgm:prSet/>
      <dgm:spPr/>
      <dgm:t>
        <a:bodyPr/>
        <a:lstStyle/>
        <a:p>
          <a:endParaRPr lang="ru-RU"/>
        </a:p>
      </dgm:t>
    </dgm:pt>
    <dgm:pt modelId="{36498820-4409-48CA-B6E7-61FE7A714E8A}" type="sibTrans" cxnId="{30C31F73-9EC4-4561-AE7F-88DC84915004}">
      <dgm:prSet/>
      <dgm:spPr/>
      <dgm:t>
        <a:bodyPr/>
        <a:lstStyle/>
        <a:p>
          <a:endParaRPr lang="ru-RU"/>
        </a:p>
      </dgm:t>
    </dgm:pt>
    <dgm:pt modelId="{E21D79E8-C5FA-4790-8062-966DB118ACB3}" type="pres">
      <dgm:prSet presAssocID="{5756A355-E220-421A-A3A9-8F0BBBC824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329437-B3DF-4AFF-AA08-3270BACCDD75}" type="pres">
      <dgm:prSet presAssocID="{494E74FC-0029-43F6-A4D5-CA15B7608CB5}" presName="parentText" presStyleLbl="node1" presStyleIdx="0" presStyleCnt="2" custLinFactNeighborY="-15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DF47D-7850-4CCA-B027-015424E50BF7}" type="pres">
      <dgm:prSet presAssocID="{B7BE7B85-DCC5-4DB1-BD60-568E43814AC2}" presName="spacer" presStyleCnt="0"/>
      <dgm:spPr/>
    </dgm:pt>
    <dgm:pt modelId="{96687C21-9BB0-4C08-8143-5A2293D75174}" type="pres">
      <dgm:prSet presAssocID="{25A748CC-F601-48D2-B431-4179C8884ED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C7AD9C-DD67-4B58-81E3-1EDE904A7A2A}" type="presOf" srcId="{494E74FC-0029-43F6-A4D5-CA15B7608CB5}" destId="{19329437-B3DF-4AFF-AA08-3270BACCDD75}" srcOrd="0" destOrd="0" presId="urn:microsoft.com/office/officeart/2005/8/layout/vList2"/>
    <dgm:cxn modelId="{30C31F73-9EC4-4561-AE7F-88DC84915004}" srcId="{5756A355-E220-421A-A3A9-8F0BBBC8240A}" destId="{25A748CC-F601-48D2-B431-4179C8884ED1}" srcOrd="1" destOrd="0" parTransId="{6485EBAE-3BA3-43A3-829A-46FA4129F34D}" sibTransId="{36498820-4409-48CA-B6E7-61FE7A714E8A}"/>
    <dgm:cxn modelId="{3F58F1AE-9040-4ED0-9028-D2E4F8A9558A}" type="presOf" srcId="{25A748CC-F601-48D2-B431-4179C8884ED1}" destId="{96687C21-9BB0-4C08-8143-5A2293D75174}" srcOrd="0" destOrd="0" presId="urn:microsoft.com/office/officeart/2005/8/layout/vList2"/>
    <dgm:cxn modelId="{E5A91E3D-A3EA-4B7F-A6E9-73A5B681131B}" srcId="{5756A355-E220-421A-A3A9-8F0BBBC8240A}" destId="{494E74FC-0029-43F6-A4D5-CA15B7608CB5}" srcOrd="0" destOrd="0" parTransId="{4ACCD7D6-4816-46E5-81B7-C5055ACDBEEF}" sibTransId="{B7BE7B85-DCC5-4DB1-BD60-568E43814AC2}"/>
    <dgm:cxn modelId="{C7239492-A4D5-43AF-B21F-53E30096EA3D}" type="presOf" srcId="{5756A355-E220-421A-A3A9-8F0BBBC8240A}" destId="{E21D79E8-C5FA-4790-8062-966DB118ACB3}" srcOrd="0" destOrd="0" presId="urn:microsoft.com/office/officeart/2005/8/layout/vList2"/>
    <dgm:cxn modelId="{612A9565-2D16-4C1A-AFC3-0851F61A60FA}" type="presParOf" srcId="{E21D79E8-C5FA-4790-8062-966DB118ACB3}" destId="{19329437-B3DF-4AFF-AA08-3270BACCDD75}" srcOrd="0" destOrd="0" presId="urn:microsoft.com/office/officeart/2005/8/layout/vList2"/>
    <dgm:cxn modelId="{ED414AE4-25F3-4220-B10D-376D76281222}" type="presParOf" srcId="{E21D79E8-C5FA-4790-8062-966DB118ACB3}" destId="{CF5DF47D-7850-4CCA-B027-015424E50BF7}" srcOrd="1" destOrd="0" presId="urn:microsoft.com/office/officeart/2005/8/layout/vList2"/>
    <dgm:cxn modelId="{44AB3B1B-D7B0-4975-962C-46702221D5F4}" type="presParOf" srcId="{E21D79E8-C5FA-4790-8062-966DB118ACB3}" destId="{96687C21-9BB0-4C08-8143-5A2293D7517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5AE918-0F66-48E9-8A44-EB319A7E613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4D5AC86-71C1-4722-B66F-63961B2B6892}">
      <dgm:prSet/>
      <dgm:spPr/>
      <dgm:t>
        <a:bodyPr/>
        <a:lstStyle/>
        <a:p>
          <a:pPr rtl="0"/>
          <a:r>
            <a:rPr lang="uk-UA" smtClean="0"/>
            <a:t>Вата повинна бути добре вичесаною</a:t>
          </a:r>
          <a:endParaRPr lang="uk-UA"/>
        </a:p>
      </dgm:t>
    </dgm:pt>
    <dgm:pt modelId="{35F2D895-55FE-4B2D-A25A-5BC510C368FF}" type="parTrans" cxnId="{8B28B3FE-6E0C-43EE-A126-C470F027A01F}">
      <dgm:prSet/>
      <dgm:spPr/>
      <dgm:t>
        <a:bodyPr/>
        <a:lstStyle/>
        <a:p>
          <a:endParaRPr lang="ru-RU"/>
        </a:p>
      </dgm:t>
    </dgm:pt>
    <dgm:pt modelId="{198FE9A8-75C9-45F9-ABAB-E0FDEDBE96FA}" type="sibTrans" cxnId="{8B28B3FE-6E0C-43EE-A126-C470F027A01F}">
      <dgm:prSet/>
      <dgm:spPr/>
      <dgm:t>
        <a:bodyPr/>
        <a:lstStyle/>
        <a:p>
          <a:endParaRPr lang="ru-RU"/>
        </a:p>
      </dgm:t>
    </dgm:pt>
    <dgm:pt modelId="{F6DBFEB4-9ECD-4B32-BFC8-32B58E9DB151}">
      <dgm:prSet/>
      <dgm:spPr/>
      <dgm:t>
        <a:bodyPr/>
        <a:lstStyle/>
        <a:p>
          <a:pPr rtl="0"/>
          <a:r>
            <a:rPr lang="uk-UA" smtClean="0"/>
            <a:t>зберігати зв'язок між волокнами</a:t>
          </a:r>
          <a:endParaRPr lang="uk-UA"/>
        </a:p>
      </dgm:t>
    </dgm:pt>
    <dgm:pt modelId="{0DEF6128-9D3B-47AC-A0F6-3B863424B08A}" type="parTrans" cxnId="{A6C989E0-12D2-42F3-9ED5-244FDB649071}">
      <dgm:prSet/>
      <dgm:spPr/>
      <dgm:t>
        <a:bodyPr/>
        <a:lstStyle/>
        <a:p>
          <a:endParaRPr lang="ru-RU"/>
        </a:p>
      </dgm:t>
    </dgm:pt>
    <dgm:pt modelId="{D13019FE-82C5-4A92-A8EF-0C4C096E18F4}" type="sibTrans" cxnId="{A6C989E0-12D2-42F3-9ED5-244FDB649071}">
      <dgm:prSet/>
      <dgm:spPr/>
      <dgm:t>
        <a:bodyPr/>
        <a:lstStyle/>
        <a:p>
          <a:endParaRPr lang="ru-RU"/>
        </a:p>
      </dgm:t>
    </dgm:pt>
    <dgm:pt modelId="{5CDB0E9B-F818-4B09-992A-BCA81B4F305B}">
      <dgm:prSet/>
      <dgm:spPr/>
      <dgm:t>
        <a:bodyPr/>
        <a:lstStyle/>
        <a:p>
          <a:pPr rtl="0"/>
          <a:r>
            <a:rPr lang="uk-UA" smtClean="0"/>
            <a:t>легко розшаровуватися на паралельні  шари довільної товщини.</a:t>
          </a:r>
          <a:endParaRPr lang="uk-UA"/>
        </a:p>
      </dgm:t>
    </dgm:pt>
    <dgm:pt modelId="{60D5CDA1-EE6A-4D23-815A-7F4BE86E3115}" type="parTrans" cxnId="{1916E43A-3C2E-4768-99F5-455F3545C9CB}">
      <dgm:prSet/>
      <dgm:spPr/>
      <dgm:t>
        <a:bodyPr/>
        <a:lstStyle/>
        <a:p>
          <a:endParaRPr lang="ru-RU"/>
        </a:p>
      </dgm:t>
    </dgm:pt>
    <dgm:pt modelId="{6F0A218D-73BB-411C-A6E0-3214B25E8773}" type="sibTrans" cxnId="{1916E43A-3C2E-4768-99F5-455F3545C9CB}">
      <dgm:prSet/>
      <dgm:spPr/>
      <dgm:t>
        <a:bodyPr/>
        <a:lstStyle/>
        <a:p>
          <a:endParaRPr lang="ru-RU"/>
        </a:p>
      </dgm:t>
    </dgm:pt>
    <dgm:pt modelId="{4CC305F3-F186-43AD-98C2-FE8459107FAF}" type="pres">
      <dgm:prSet presAssocID="{9A5AE918-0F66-48E9-8A44-EB319A7E613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D584D6-A24A-4C2C-AB4F-D672CF3DE845}" type="pres">
      <dgm:prSet presAssocID="{64D5AC86-71C1-4722-B66F-63961B2B689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3E119-9C4B-41AB-BD38-E9045FB02C4D}" type="pres">
      <dgm:prSet presAssocID="{198FE9A8-75C9-45F9-ABAB-E0FDEDBE96F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0DDBFA91-3675-44F2-ACF2-FA315B5173E9}" type="pres">
      <dgm:prSet presAssocID="{198FE9A8-75C9-45F9-ABAB-E0FDEDBE96FA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1919C1E-C3AE-4EB5-A765-E9D9AE7A96E2}" type="pres">
      <dgm:prSet presAssocID="{F6DBFEB4-9ECD-4B32-BFC8-32B58E9DB15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2A71E1-0044-4C27-8A92-EE84775127C6}" type="pres">
      <dgm:prSet presAssocID="{D13019FE-82C5-4A92-A8EF-0C4C096E18F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5B96A9AC-D232-40E0-93A1-FD917FFBAE75}" type="pres">
      <dgm:prSet presAssocID="{D13019FE-82C5-4A92-A8EF-0C4C096E18F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2548026-AB39-4AF0-9FCE-FF3F9EE5422C}" type="pres">
      <dgm:prSet presAssocID="{5CDB0E9B-F818-4B09-992A-BCA81B4F305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75D327-8949-452B-9DF1-6834640C8D62}" type="presOf" srcId="{F6DBFEB4-9ECD-4B32-BFC8-32B58E9DB151}" destId="{01919C1E-C3AE-4EB5-A765-E9D9AE7A96E2}" srcOrd="0" destOrd="0" presId="urn:microsoft.com/office/officeart/2005/8/layout/process5"/>
    <dgm:cxn modelId="{8B28B3FE-6E0C-43EE-A126-C470F027A01F}" srcId="{9A5AE918-0F66-48E9-8A44-EB319A7E6133}" destId="{64D5AC86-71C1-4722-B66F-63961B2B6892}" srcOrd="0" destOrd="0" parTransId="{35F2D895-55FE-4B2D-A25A-5BC510C368FF}" sibTransId="{198FE9A8-75C9-45F9-ABAB-E0FDEDBE96FA}"/>
    <dgm:cxn modelId="{9A533A4D-AC5A-4B65-B470-A5F9A3010786}" type="presOf" srcId="{D13019FE-82C5-4A92-A8EF-0C4C096E18F4}" destId="{F62A71E1-0044-4C27-8A92-EE84775127C6}" srcOrd="0" destOrd="0" presId="urn:microsoft.com/office/officeart/2005/8/layout/process5"/>
    <dgm:cxn modelId="{77DBA3A6-1CBA-499E-8E0D-39E5C4938F43}" type="presOf" srcId="{D13019FE-82C5-4A92-A8EF-0C4C096E18F4}" destId="{5B96A9AC-D232-40E0-93A1-FD917FFBAE75}" srcOrd="1" destOrd="0" presId="urn:microsoft.com/office/officeart/2005/8/layout/process5"/>
    <dgm:cxn modelId="{1D965707-C379-442A-B5D2-26C693C6A806}" type="presOf" srcId="{198FE9A8-75C9-45F9-ABAB-E0FDEDBE96FA}" destId="{0DDBFA91-3675-44F2-ACF2-FA315B5173E9}" srcOrd="1" destOrd="0" presId="urn:microsoft.com/office/officeart/2005/8/layout/process5"/>
    <dgm:cxn modelId="{F9EBE5A7-2332-456E-A71D-EF3CB14A855C}" type="presOf" srcId="{5CDB0E9B-F818-4B09-992A-BCA81B4F305B}" destId="{A2548026-AB39-4AF0-9FCE-FF3F9EE5422C}" srcOrd="0" destOrd="0" presId="urn:microsoft.com/office/officeart/2005/8/layout/process5"/>
    <dgm:cxn modelId="{F0B76C91-3C71-4FAD-BFCB-09D3DD025B2E}" type="presOf" srcId="{9A5AE918-0F66-48E9-8A44-EB319A7E6133}" destId="{4CC305F3-F186-43AD-98C2-FE8459107FAF}" srcOrd="0" destOrd="0" presId="urn:microsoft.com/office/officeart/2005/8/layout/process5"/>
    <dgm:cxn modelId="{9559BC86-10C1-4436-AD35-05288797CF3F}" type="presOf" srcId="{198FE9A8-75C9-45F9-ABAB-E0FDEDBE96FA}" destId="{C313E119-9C4B-41AB-BD38-E9045FB02C4D}" srcOrd="0" destOrd="0" presId="urn:microsoft.com/office/officeart/2005/8/layout/process5"/>
    <dgm:cxn modelId="{942176A4-8BB9-45BA-96E9-3DB373EABB7A}" type="presOf" srcId="{64D5AC86-71C1-4722-B66F-63961B2B6892}" destId="{A3D584D6-A24A-4C2C-AB4F-D672CF3DE845}" srcOrd="0" destOrd="0" presId="urn:microsoft.com/office/officeart/2005/8/layout/process5"/>
    <dgm:cxn modelId="{A6C989E0-12D2-42F3-9ED5-244FDB649071}" srcId="{9A5AE918-0F66-48E9-8A44-EB319A7E6133}" destId="{F6DBFEB4-9ECD-4B32-BFC8-32B58E9DB151}" srcOrd="1" destOrd="0" parTransId="{0DEF6128-9D3B-47AC-A0F6-3B863424B08A}" sibTransId="{D13019FE-82C5-4A92-A8EF-0C4C096E18F4}"/>
    <dgm:cxn modelId="{1916E43A-3C2E-4768-99F5-455F3545C9CB}" srcId="{9A5AE918-0F66-48E9-8A44-EB319A7E6133}" destId="{5CDB0E9B-F818-4B09-992A-BCA81B4F305B}" srcOrd="2" destOrd="0" parTransId="{60D5CDA1-EE6A-4D23-815A-7F4BE86E3115}" sibTransId="{6F0A218D-73BB-411C-A6E0-3214B25E8773}"/>
    <dgm:cxn modelId="{7213C2A6-FA78-4C5B-AAD2-99D8307AFEF9}" type="presParOf" srcId="{4CC305F3-F186-43AD-98C2-FE8459107FAF}" destId="{A3D584D6-A24A-4C2C-AB4F-D672CF3DE845}" srcOrd="0" destOrd="0" presId="urn:microsoft.com/office/officeart/2005/8/layout/process5"/>
    <dgm:cxn modelId="{EFE3E1C6-3CBC-4A49-8E50-E9ED3F06C12D}" type="presParOf" srcId="{4CC305F3-F186-43AD-98C2-FE8459107FAF}" destId="{C313E119-9C4B-41AB-BD38-E9045FB02C4D}" srcOrd="1" destOrd="0" presId="urn:microsoft.com/office/officeart/2005/8/layout/process5"/>
    <dgm:cxn modelId="{05BEC59F-C1CB-418B-9FD7-46A37C77E15A}" type="presParOf" srcId="{C313E119-9C4B-41AB-BD38-E9045FB02C4D}" destId="{0DDBFA91-3675-44F2-ACF2-FA315B5173E9}" srcOrd="0" destOrd="0" presId="urn:microsoft.com/office/officeart/2005/8/layout/process5"/>
    <dgm:cxn modelId="{287E2D10-4D83-460A-9FAF-34E9655EB617}" type="presParOf" srcId="{4CC305F3-F186-43AD-98C2-FE8459107FAF}" destId="{01919C1E-C3AE-4EB5-A765-E9D9AE7A96E2}" srcOrd="2" destOrd="0" presId="urn:microsoft.com/office/officeart/2005/8/layout/process5"/>
    <dgm:cxn modelId="{6DB78DF4-F6A2-4BAB-91AD-F7DAE6B2A52E}" type="presParOf" srcId="{4CC305F3-F186-43AD-98C2-FE8459107FAF}" destId="{F62A71E1-0044-4C27-8A92-EE84775127C6}" srcOrd="3" destOrd="0" presId="urn:microsoft.com/office/officeart/2005/8/layout/process5"/>
    <dgm:cxn modelId="{B7762BAF-B965-4541-8C53-BED40CCC0205}" type="presParOf" srcId="{F62A71E1-0044-4C27-8A92-EE84775127C6}" destId="{5B96A9AC-D232-40E0-93A1-FD917FFBAE75}" srcOrd="0" destOrd="0" presId="urn:microsoft.com/office/officeart/2005/8/layout/process5"/>
    <dgm:cxn modelId="{660A5950-15F9-4C5B-BD85-4992DC1E0725}" type="presParOf" srcId="{4CC305F3-F186-43AD-98C2-FE8459107FAF}" destId="{A2548026-AB39-4AF0-9FCE-FF3F9EE5422C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6D32F4-0DB2-46B5-B0D8-8142A41871E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9ABD14-05B4-4D0B-8781-9BF1E55B9BE6}">
      <dgm:prSet/>
      <dgm:spPr/>
      <dgm:t>
        <a:bodyPr/>
        <a:lstStyle/>
        <a:p>
          <a:pPr rtl="0"/>
          <a:r>
            <a:rPr lang="uk-UA" dirty="0" smtClean="0"/>
            <a:t>В залежності від виду вати масова частка щільних невичесаних скупчень волокон-вузликів повинна становити не більше 1,5-5%, а коротких (менше 5мм) волокон і бавовняної, пилу — не більше 0,1—0,2%. Вата не повинна мати запаху і містити сторонні домішки (голочки, тріски та ін). </a:t>
          </a:r>
          <a:endParaRPr lang="uk-UA" dirty="0"/>
        </a:p>
      </dgm:t>
    </dgm:pt>
    <dgm:pt modelId="{17BBCF60-8916-4DB6-AE07-2ABA36B60528}" type="parTrans" cxnId="{C893293F-5FBE-49FD-9EE6-DD1C8FF24AAE}">
      <dgm:prSet/>
      <dgm:spPr/>
      <dgm:t>
        <a:bodyPr/>
        <a:lstStyle/>
        <a:p>
          <a:endParaRPr lang="ru-RU"/>
        </a:p>
      </dgm:t>
    </dgm:pt>
    <dgm:pt modelId="{589C6ECD-7F87-48DA-BF3B-E4B12827BD0F}" type="sibTrans" cxnId="{C893293F-5FBE-49FD-9EE6-DD1C8FF24AAE}">
      <dgm:prSet/>
      <dgm:spPr/>
      <dgm:t>
        <a:bodyPr/>
        <a:lstStyle/>
        <a:p>
          <a:endParaRPr lang="ru-RU"/>
        </a:p>
      </dgm:t>
    </dgm:pt>
    <dgm:pt modelId="{5AE816CD-7F51-4727-B524-B3B3081905E6}" type="pres">
      <dgm:prSet presAssocID="{D16D32F4-0DB2-46B5-B0D8-8142A41871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A80F20-A18D-4DB1-B427-E21BD609DCDC}" type="pres">
      <dgm:prSet presAssocID="{329ABD14-05B4-4D0B-8781-9BF1E55B9B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93293F-5FBE-49FD-9EE6-DD1C8FF24AAE}" srcId="{D16D32F4-0DB2-46B5-B0D8-8142A41871EA}" destId="{329ABD14-05B4-4D0B-8781-9BF1E55B9BE6}" srcOrd="0" destOrd="0" parTransId="{17BBCF60-8916-4DB6-AE07-2ABA36B60528}" sibTransId="{589C6ECD-7F87-48DA-BF3B-E4B12827BD0F}"/>
    <dgm:cxn modelId="{A7684F79-7970-4368-8849-F18AC602BEDC}" type="presOf" srcId="{329ABD14-05B4-4D0B-8781-9BF1E55B9BE6}" destId="{3AA80F20-A18D-4DB1-B427-E21BD609DCDC}" srcOrd="0" destOrd="0" presId="urn:microsoft.com/office/officeart/2005/8/layout/vList2"/>
    <dgm:cxn modelId="{E191EE0C-33F0-42EC-A199-2D42A37045DC}" type="presOf" srcId="{D16D32F4-0DB2-46B5-B0D8-8142A41871EA}" destId="{5AE816CD-7F51-4727-B524-B3B3081905E6}" srcOrd="0" destOrd="0" presId="urn:microsoft.com/office/officeart/2005/8/layout/vList2"/>
    <dgm:cxn modelId="{60970D99-1154-4260-9BCD-8B45C24A941D}" type="presParOf" srcId="{5AE816CD-7F51-4727-B524-B3B3081905E6}" destId="{3AA80F20-A18D-4DB1-B427-E21BD609DCD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95EAFEA-A76E-4EB7-AB94-CAFF444A38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74B0EE6-CCE4-4908-914C-8E8F7E73C416}">
      <dgm:prSet/>
      <dgm:spPr/>
      <dgm:t>
        <a:bodyPr/>
        <a:lstStyle/>
        <a:p>
          <a:pPr rtl="0"/>
          <a:r>
            <a:rPr lang="uk-UA" smtClean="0"/>
            <a:t>Виробляється марля на прядильних підприємствах. Спочатку хлопок тріпають, потім розчісують, щоб отримати пухнасту стрічку з волокнами, спрямованими в одному напрямку. Потім цю стрічку ділять на нитки, скручують їх і перетворюють в нитку пряжі. </a:t>
          </a:r>
          <a:endParaRPr lang="uk-UA"/>
        </a:p>
      </dgm:t>
    </dgm:pt>
    <dgm:pt modelId="{47F22850-0A20-40FA-9E88-8EA31A0BC7F6}" type="parTrans" cxnId="{D87C9958-9383-48D5-AE59-8F75FF4D4454}">
      <dgm:prSet/>
      <dgm:spPr/>
      <dgm:t>
        <a:bodyPr/>
        <a:lstStyle/>
        <a:p>
          <a:endParaRPr lang="ru-RU"/>
        </a:p>
      </dgm:t>
    </dgm:pt>
    <dgm:pt modelId="{F92ADAF0-15BA-43E7-93F3-4736D7D0B706}" type="sibTrans" cxnId="{D87C9958-9383-48D5-AE59-8F75FF4D4454}">
      <dgm:prSet/>
      <dgm:spPr/>
      <dgm:t>
        <a:bodyPr/>
        <a:lstStyle/>
        <a:p>
          <a:endParaRPr lang="ru-RU"/>
        </a:p>
      </dgm:t>
    </dgm:pt>
    <dgm:pt modelId="{58D3B74E-2B97-4917-AEED-B42B9524829A}" type="pres">
      <dgm:prSet presAssocID="{195EAFEA-A76E-4EB7-AB94-CAFF444A38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F2A066-0F1D-4AB0-BCC8-1CA58D3218B0}" type="pres">
      <dgm:prSet presAssocID="{874B0EE6-CCE4-4908-914C-8E8F7E73C41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5E439A-018A-455E-8336-59EC34125E27}" type="presOf" srcId="{195EAFEA-A76E-4EB7-AB94-CAFF444A38D2}" destId="{58D3B74E-2B97-4917-AEED-B42B9524829A}" srcOrd="0" destOrd="0" presId="urn:microsoft.com/office/officeart/2005/8/layout/vList2"/>
    <dgm:cxn modelId="{D87C9958-9383-48D5-AE59-8F75FF4D4454}" srcId="{195EAFEA-A76E-4EB7-AB94-CAFF444A38D2}" destId="{874B0EE6-CCE4-4908-914C-8E8F7E73C416}" srcOrd="0" destOrd="0" parTransId="{47F22850-0A20-40FA-9E88-8EA31A0BC7F6}" sibTransId="{F92ADAF0-15BA-43E7-93F3-4736D7D0B706}"/>
    <dgm:cxn modelId="{0EA333DD-C8C9-43FF-ACF1-27BD0E48537A}" type="presOf" srcId="{874B0EE6-CCE4-4908-914C-8E8F7E73C416}" destId="{41F2A066-0F1D-4AB0-BCC8-1CA58D3218B0}" srcOrd="0" destOrd="0" presId="urn:microsoft.com/office/officeart/2005/8/layout/vList2"/>
    <dgm:cxn modelId="{B29A0D45-C1CF-4BFE-915F-DE97774F37FC}" type="presParOf" srcId="{58D3B74E-2B97-4917-AEED-B42B9524829A}" destId="{41F2A066-0F1D-4AB0-BCC8-1CA58D3218B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97706B-958E-4641-AE6F-6FF3B923BCFC}" type="doc">
      <dgm:prSet loTypeId="urn:microsoft.com/office/officeart/2005/8/layout/hierarchy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E8F0306-5427-47BF-937A-1BAC670FE33B}">
      <dgm:prSet/>
      <dgm:spPr/>
      <dgm:t>
        <a:bodyPr/>
        <a:lstStyle/>
        <a:p>
          <a:pPr rtl="0"/>
          <a:r>
            <a:rPr lang="uk-UA" smtClean="0"/>
            <a:t>марля сувора</a:t>
          </a:r>
          <a:endParaRPr lang="uk-UA"/>
        </a:p>
      </dgm:t>
    </dgm:pt>
    <dgm:pt modelId="{2EAE969F-9F4B-41C2-AF82-976E503E5907}" type="parTrans" cxnId="{A264C473-6C36-4B22-801A-C2BCE81F70B4}">
      <dgm:prSet/>
      <dgm:spPr/>
      <dgm:t>
        <a:bodyPr/>
        <a:lstStyle/>
        <a:p>
          <a:endParaRPr lang="ru-RU"/>
        </a:p>
      </dgm:t>
    </dgm:pt>
    <dgm:pt modelId="{C35383E7-738E-475D-802B-4034ABF21A02}" type="sibTrans" cxnId="{A264C473-6C36-4B22-801A-C2BCE81F70B4}">
      <dgm:prSet/>
      <dgm:spPr/>
      <dgm:t>
        <a:bodyPr/>
        <a:lstStyle/>
        <a:p>
          <a:endParaRPr lang="ru-RU"/>
        </a:p>
      </dgm:t>
    </dgm:pt>
    <dgm:pt modelId="{56FC7FA5-952F-4404-8BD3-2EB24CDA501F}">
      <dgm:prSet/>
      <dgm:spPr/>
      <dgm:t>
        <a:bodyPr/>
        <a:lstStyle/>
        <a:p>
          <a:pPr rtl="0"/>
          <a:r>
            <a:rPr lang="uk-UA" smtClean="0"/>
            <a:t>чисто бавовняної </a:t>
          </a:r>
          <a:endParaRPr lang="uk-UA"/>
        </a:p>
      </dgm:t>
    </dgm:pt>
    <dgm:pt modelId="{73EEC7FA-03C2-4E40-B8F0-F1F9B88F1C72}" type="parTrans" cxnId="{B47A7A51-0E8C-4A69-9467-D368DBB0F813}">
      <dgm:prSet/>
      <dgm:spPr/>
      <dgm:t>
        <a:bodyPr/>
        <a:lstStyle/>
        <a:p>
          <a:endParaRPr lang="ru-RU"/>
        </a:p>
      </dgm:t>
    </dgm:pt>
    <dgm:pt modelId="{55775EA0-7ACD-4610-BC54-E4F85F028291}" type="sibTrans" cxnId="{B47A7A51-0E8C-4A69-9467-D368DBB0F813}">
      <dgm:prSet/>
      <dgm:spPr/>
      <dgm:t>
        <a:bodyPr/>
        <a:lstStyle/>
        <a:p>
          <a:endParaRPr lang="ru-RU"/>
        </a:p>
      </dgm:t>
    </dgm:pt>
    <dgm:pt modelId="{0845DA42-C807-436A-9553-002045F20580}">
      <dgm:prSet/>
      <dgm:spPr/>
      <dgm:t>
        <a:bodyPr/>
        <a:lstStyle/>
        <a:p>
          <a:pPr rtl="0"/>
          <a:r>
            <a:rPr lang="uk-UA" dirty="0" smtClean="0"/>
            <a:t>або змішаною( 50% бавовна та 50% віскози 70% бавовни і 30% віскози).</a:t>
          </a:r>
          <a:endParaRPr lang="uk-UA" dirty="0"/>
        </a:p>
      </dgm:t>
    </dgm:pt>
    <dgm:pt modelId="{AD4973E0-A8C3-44EA-939D-C0894BCCA309}" type="parTrans" cxnId="{3204933A-2DE8-4CAC-A3E2-A53B78B77CE3}">
      <dgm:prSet/>
      <dgm:spPr/>
      <dgm:t>
        <a:bodyPr/>
        <a:lstStyle/>
        <a:p>
          <a:endParaRPr lang="ru-RU"/>
        </a:p>
      </dgm:t>
    </dgm:pt>
    <dgm:pt modelId="{F6708D21-4C46-4C9A-8890-A66874424301}" type="sibTrans" cxnId="{3204933A-2DE8-4CAC-A3E2-A53B78B77CE3}">
      <dgm:prSet/>
      <dgm:spPr/>
      <dgm:t>
        <a:bodyPr/>
        <a:lstStyle/>
        <a:p>
          <a:endParaRPr lang="ru-RU"/>
        </a:p>
      </dgm:t>
    </dgm:pt>
    <dgm:pt modelId="{9FC34ACB-2494-41B0-9B0F-CA17CC623B23}">
      <dgm:prSet/>
      <dgm:spPr/>
      <dgm:t>
        <a:bodyPr/>
        <a:lstStyle/>
        <a:p>
          <a:pPr rtl="0"/>
          <a:r>
            <a:rPr lang="uk-UA" dirty="0" smtClean="0"/>
            <a:t>гігроскопічна вибілена</a:t>
          </a:r>
          <a:endParaRPr lang="uk-UA" dirty="0"/>
        </a:p>
      </dgm:t>
    </dgm:pt>
    <dgm:pt modelId="{3C321050-9130-464B-B352-863BF05D1287}" type="parTrans" cxnId="{5E3A9657-335F-466D-ADC2-42F99A78F130}">
      <dgm:prSet/>
      <dgm:spPr/>
      <dgm:t>
        <a:bodyPr/>
        <a:lstStyle/>
        <a:p>
          <a:endParaRPr lang="ru-RU"/>
        </a:p>
      </dgm:t>
    </dgm:pt>
    <dgm:pt modelId="{A01F91DA-00B1-4DE2-8C9A-42732B3767E9}" type="sibTrans" cxnId="{5E3A9657-335F-466D-ADC2-42F99A78F130}">
      <dgm:prSet/>
      <dgm:spPr/>
      <dgm:t>
        <a:bodyPr/>
        <a:lstStyle/>
        <a:p>
          <a:endParaRPr lang="ru-RU"/>
        </a:p>
      </dgm:t>
    </dgm:pt>
    <dgm:pt modelId="{DD2ED843-6925-41EC-9FD3-F1C5E9033EB6}">
      <dgm:prSet/>
      <dgm:spPr/>
      <dgm:t>
        <a:bodyPr/>
        <a:lstStyle/>
        <a:p>
          <a:pPr rtl="0"/>
          <a:r>
            <a:rPr lang="uk-UA" smtClean="0"/>
            <a:t>чисто бавовняної </a:t>
          </a:r>
          <a:endParaRPr lang="uk-UA"/>
        </a:p>
      </dgm:t>
    </dgm:pt>
    <dgm:pt modelId="{871FBA37-DA72-4BB1-8185-86B0AA6E8091}" type="parTrans" cxnId="{E75C3650-8D4C-466D-874C-9741DFAB4813}">
      <dgm:prSet/>
      <dgm:spPr/>
      <dgm:t>
        <a:bodyPr/>
        <a:lstStyle/>
        <a:p>
          <a:endParaRPr lang="ru-RU"/>
        </a:p>
      </dgm:t>
    </dgm:pt>
    <dgm:pt modelId="{75573B34-D2DB-488B-A172-955CE900E0B1}" type="sibTrans" cxnId="{E75C3650-8D4C-466D-874C-9741DFAB4813}">
      <dgm:prSet/>
      <dgm:spPr/>
      <dgm:t>
        <a:bodyPr/>
        <a:lstStyle/>
        <a:p>
          <a:endParaRPr lang="ru-RU"/>
        </a:p>
      </dgm:t>
    </dgm:pt>
    <dgm:pt modelId="{57D22E71-68A6-4818-9882-8ED760EC0757}">
      <dgm:prSet/>
      <dgm:spPr/>
      <dgm:t>
        <a:bodyPr/>
        <a:lstStyle/>
        <a:p>
          <a:pPr rtl="0"/>
          <a:r>
            <a:rPr lang="uk-UA" smtClean="0"/>
            <a:t>або змішаною ( 50% бавовна та 50% віскози 70% бавовни і 30% віскози).</a:t>
          </a:r>
          <a:endParaRPr lang="uk-UA"/>
        </a:p>
      </dgm:t>
    </dgm:pt>
    <dgm:pt modelId="{D039CE8D-60B0-468D-A756-9BB49BF2607D}" type="parTrans" cxnId="{E7A4CFC0-8AAB-4A27-8AAA-F5C1C78917A1}">
      <dgm:prSet/>
      <dgm:spPr/>
      <dgm:t>
        <a:bodyPr/>
        <a:lstStyle/>
        <a:p>
          <a:endParaRPr lang="ru-RU"/>
        </a:p>
      </dgm:t>
    </dgm:pt>
    <dgm:pt modelId="{D39323D9-947A-44AC-96F0-5F63D8C8CE23}" type="sibTrans" cxnId="{E7A4CFC0-8AAB-4A27-8AAA-F5C1C78917A1}">
      <dgm:prSet/>
      <dgm:spPr/>
      <dgm:t>
        <a:bodyPr/>
        <a:lstStyle/>
        <a:p>
          <a:endParaRPr lang="ru-RU"/>
        </a:p>
      </dgm:t>
    </dgm:pt>
    <dgm:pt modelId="{5B41DE38-AD42-4CC6-86D9-BDF1FE072127}" type="pres">
      <dgm:prSet presAssocID="{BF97706B-958E-4641-AE6F-6FF3B923BC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3923C9B-E63C-43EE-A4A9-0FDD9FB83FA2}" type="pres">
      <dgm:prSet presAssocID="{CE8F0306-5427-47BF-937A-1BAC670FE33B}" presName="hierRoot1" presStyleCnt="0"/>
      <dgm:spPr/>
    </dgm:pt>
    <dgm:pt modelId="{5612928A-9D86-4910-839D-1317ED24E14C}" type="pres">
      <dgm:prSet presAssocID="{CE8F0306-5427-47BF-937A-1BAC670FE33B}" presName="composite" presStyleCnt="0"/>
      <dgm:spPr/>
    </dgm:pt>
    <dgm:pt modelId="{16BBE1D7-A22C-4EEC-A218-49539C3FD8CA}" type="pres">
      <dgm:prSet presAssocID="{CE8F0306-5427-47BF-937A-1BAC670FE33B}" presName="background" presStyleLbl="node0" presStyleIdx="0" presStyleCnt="2"/>
      <dgm:spPr/>
    </dgm:pt>
    <dgm:pt modelId="{20368395-414B-474B-9B8D-D6E036B4DA7B}" type="pres">
      <dgm:prSet presAssocID="{CE8F0306-5427-47BF-937A-1BAC670FE33B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3CDE55-35D2-448D-AFC3-9D47A3B6DA53}" type="pres">
      <dgm:prSet presAssocID="{CE8F0306-5427-47BF-937A-1BAC670FE33B}" presName="hierChild2" presStyleCnt="0"/>
      <dgm:spPr/>
    </dgm:pt>
    <dgm:pt modelId="{4876494D-DA23-40AE-B273-5E857CB00A07}" type="pres">
      <dgm:prSet presAssocID="{73EEC7FA-03C2-4E40-B8F0-F1F9B88F1C72}" presName="Name10" presStyleLbl="parChTrans1D2" presStyleIdx="0" presStyleCnt="4"/>
      <dgm:spPr/>
      <dgm:t>
        <a:bodyPr/>
        <a:lstStyle/>
        <a:p>
          <a:endParaRPr lang="ru-RU"/>
        </a:p>
      </dgm:t>
    </dgm:pt>
    <dgm:pt modelId="{106E2538-4E17-4B2F-A64F-F08343AB6C9C}" type="pres">
      <dgm:prSet presAssocID="{56FC7FA5-952F-4404-8BD3-2EB24CDA501F}" presName="hierRoot2" presStyleCnt="0"/>
      <dgm:spPr/>
    </dgm:pt>
    <dgm:pt modelId="{6869B658-5A0C-4C94-9D6E-38550F751702}" type="pres">
      <dgm:prSet presAssocID="{56FC7FA5-952F-4404-8BD3-2EB24CDA501F}" presName="composite2" presStyleCnt="0"/>
      <dgm:spPr/>
    </dgm:pt>
    <dgm:pt modelId="{842FD5B0-61B3-4FAB-A61D-DAE9EA746D2C}" type="pres">
      <dgm:prSet presAssocID="{56FC7FA5-952F-4404-8BD3-2EB24CDA501F}" presName="background2" presStyleLbl="node2" presStyleIdx="0" presStyleCnt="4"/>
      <dgm:spPr/>
    </dgm:pt>
    <dgm:pt modelId="{C2C32FAA-7D37-453D-8CED-F38EE7897E1C}" type="pres">
      <dgm:prSet presAssocID="{56FC7FA5-952F-4404-8BD3-2EB24CDA501F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A626AB-656A-4C22-9CF8-D812B69FD54A}" type="pres">
      <dgm:prSet presAssocID="{56FC7FA5-952F-4404-8BD3-2EB24CDA501F}" presName="hierChild3" presStyleCnt="0"/>
      <dgm:spPr/>
    </dgm:pt>
    <dgm:pt modelId="{EFFA69EA-A112-49D5-8F91-2ECD13471940}" type="pres">
      <dgm:prSet presAssocID="{AD4973E0-A8C3-44EA-939D-C0894BCCA309}" presName="Name10" presStyleLbl="parChTrans1D2" presStyleIdx="1" presStyleCnt="4"/>
      <dgm:spPr/>
      <dgm:t>
        <a:bodyPr/>
        <a:lstStyle/>
        <a:p>
          <a:endParaRPr lang="ru-RU"/>
        </a:p>
      </dgm:t>
    </dgm:pt>
    <dgm:pt modelId="{2299885C-8818-4793-9267-65D7D4097B6A}" type="pres">
      <dgm:prSet presAssocID="{0845DA42-C807-436A-9553-002045F20580}" presName="hierRoot2" presStyleCnt="0"/>
      <dgm:spPr/>
    </dgm:pt>
    <dgm:pt modelId="{0B0975DF-F81C-4FA3-B659-EC15B40FDA8D}" type="pres">
      <dgm:prSet presAssocID="{0845DA42-C807-436A-9553-002045F20580}" presName="composite2" presStyleCnt="0"/>
      <dgm:spPr/>
    </dgm:pt>
    <dgm:pt modelId="{8EA27FC0-94B2-4BEA-BD69-02BDE46684AB}" type="pres">
      <dgm:prSet presAssocID="{0845DA42-C807-436A-9553-002045F20580}" presName="background2" presStyleLbl="node2" presStyleIdx="1" presStyleCnt="4"/>
      <dgm:spPr/>
    </dgm:pt>
    <dgm:pt modelId="{91BCFB9B-2979-43CB-9FCF-8A1F5554999A}" type="pres">
      <dgm:prSet presAssocID="{0845DA42-C807-436A-9553-002045F20580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023564-2929-4187-B724-ED48152902B3}" type="pres">
      <dgm:prSet presAssocID="{0845DA42-C807-436A-9553-002045F20580}" presName="hierChild3" presStyleCnt="0"/>
      <dgm:spPr/>
    </dgm:pt>
    <dgm:pt modelId="{A7E92953-8D88-4DBC-AB50-9464EE318F7F}" type="pres">
      <dgm:prSet presAssocID="{9FC34ACB-2494-41B0-9B0F-CA17CC623B23}" presName="hierRoot1" presStyleCnt="0"/>
      <dgm:spPr/>
    </dgm:pt>
    <dgm:pt modelId="{D4AD5040-A1F0-4A91-B19C-388DFDBB9BD9}" type="pres">
      <dgm:prSet presAssocID="{9FC34ACB-2494-41B0-9B0F-CA17CC623B23}" presName="composite" presStyleCnt="0"/>
      <dgm:spPr/>
    </dgm:pt>
    <dgm:pt modelId="{95E9D785-F5AC-4EE4-A4ED-F2F475584C8C}" type="pres">
      <dgm:prSet presAssocID="{9FC34ACB-2494-41B0-9B0F-CA17CC623B23}" presName="background" presStyleLbl="node0" presStyleIdx="1" presStyleCnt="2"/>
      <dgm:spPr/>
    </dgm:pt>
    <dgm:pt modelId="{823EFE72-A3EF-45C4-B1E1-079A702D01F3}" type="pres">
      <dgm:prSet presAssocID="{9FC34ACB-2494-41B0-9B0F-CA17CC623B23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93ABCF-4B81-484B-80F8-F635934921B5}" type="pres">
      <dgm:prSet presAssocID="{9FC34ACB-2494-41B0-9B0F-CA17CC623B23}" presName="hierChild2" presStyleCnt="0"/>
      <dgm:spPr/>
    </dgm:pt>
    <dgm:pt modelId="{B68B1969-3E1B-44F1-9F2C-EBA9A445E94A}" type="pres">
      <dgm:prSet presAssocID="{871FBA37-DA72-4BB1-8185-86B0AA6E8091}" presName="Name10" presStyleLbl="parChTrans1D2" presStyleIdx="2" presStyleCnt="4"/>
      <dgm:spPr/>
      <dgm:t>
        <a:bodyPr/>
        <a:lstStyle/>
        <a:p>
          <a:endParaRPr lang="ru-RU"/>
        </a:p>
      </dgm:t>
    </dgm:pt>
    <dgm:pt modelId="{E88FA449-0600-4976-9497-D87F691D4FDF}" type="pres">
      <dgm:prSet presAssocID="{DD2ED843-6925-41EC-9FD3-F1C5E9033EB6}" presName="hierRoot2" presStyleCnt="0"/>
      <dgm:spPr/>
    </dgm:pt>
    <dgm:pt modelId="{A925CF97-3B84-42CA-8224-BB141631B9E3}" type="pres">
      <dgm:prSet presAssocID="{DD2ED843-6925-41EC-9FD3-F1C5E9033EB6}" presName="composite2" presStyleCnt="0"/>
      <dgm:spPr/>
    </dgm:pt>
    <dgm:pt modelId="{413FDF19-2F78-4307-9D19-F562E1F9B88C}" type="pres">
      <dgm:prSet presAssocID="{DD2ED843-6925-41EC-9FD3-F1C5E9033EB6}" presName="background2" presStyleLbl="node2" presStyleIdx="2" presStyleCnt="4"/>
      <dgm:spPr/>
    </dgm:pt>
    <dgm:pt modelId="{E2D7CF68-64D6-4260-BC3C-8D935A50934D}" type="pres">
      <dgm:prSet presAssocID="{DD2ED843-6925-41EC-9FD3-F1C5E9033EB6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230742-4908-4E10-8154-F659D6E2F235}" type="pres">
      <dgm:prSet presAssocID="{DD2ED843-6925-41EC-9FD3-F1C5E9033EB6}" presName="hierChild3" presStyleCnt="0"/>
      <dgm:spPr/>
    </dgm:pt>
    <dgm:pt modelId="{7F123493-E456-4C17-8ABE-17B7107BFF2B}" type="pres">
      <dgm:prSet presAssocID="{D039CE8D-60B0-468D-A756-9BB49BF2607D}" presName="Name10" presStyleLbl="parChTrans1D2" presStyleIdx="3" presStyleCnt="4"/>
      <dgm:spPr/>
      <dgm:t>
        <a:bodyPr/>
        <a:lstStyle/>
        <a:p>
          <a:endParaRPr lang="ru-RU"/>
        </a:p>
      </dgm:t>
    </dgm:pt>
    <dgm:pt modelId="{D59DBB2B-0972-4B53-8E9E-0E729B9AA9B9}" type="pres">
      <dgm:prSet presAssocID="{57D22E71-68A6-4818-9882-8ED760EC0757}" presName="hierRoot2" presStyleCnt="0"/>
      <dgm:spPr/>
    </dgm:pt>
    <dgm:pt modelId="{7769244D-3E2D-4977-855E-ACE6C5C6ABD1}" type="pres">
      <dgm:prSet presAssocID="{57D22E71-68A6-4818-9882-8ED760EC0757}" presName="composite2" presStyleCnt="0"/>
      <dgm:spPr/>
    </dgm:pt>
    <dgm:pt modelId="{B16B980A-7605-4840-8CB3-E7B75AFD46A2}" type="pres">
      <dgm:prSet presAssocID="{57D22E71-68A6-4818-9882-8ED760EC0757}" presName="background2" presStyleLbl="node2" presStyleIdx="3" presStyleCnt="4"/>
      <dgm:spPr/>
    </dgm:pt>
    <dgm:pt modelId="{A6754F20-CBD5-4C72-9C21-861BB918C3D7}" type="pres">
      <dgm:prSet presAssocID="{57D22E71-68A6-4818-9882-8ED760EC0757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5A52A8-BC71-42BD-B61C-58D78F513240}" type="pres">
      <dgm:prSet presAssocID="{57D22E71-68A6-4818-9882-8ED760EC0757}" presName="hierChild3" presStyleCnt="0"/>
      <dgm:spPr/>
    </dgm:pt>
  </dgm:ptLst>
  <dgm:cxnLst>
    <dgm:cxn modelId="{B47A7A51-0E8C-4A69-9467-D368DBB0F813}" srcId="{CE8F0306-5427-47BF-937A-1BAC670FE33B}" destId="{56FC7FA5-952F-4404-8BD3-2EB24CDA501F}" srcOrd="0" destOrd="0" parTransId="{73EEC7FA-03C2-4E40-B8F0-F1F9B88F1C72}" sibTransId="{55775EA0-7ACD-4610-BC54-E4F85F028291}"/>
    <dgm:cxn modelId="{7073B55B-FDE1-4E91-BB21-2F11F770B7CD}" type="presOf" srcId="{73EEC7FA-03C2-4E40-B8F0-F1F9B88F1C72}" destId="{4876494D-DA23-40AE-B273-5E857CB00A07}" srcOrd="0" destOrd="0" presId="urn:microsoft.com/office/officeart/2005/8/layout/hierarchy1"/>
    <dgm:cxn modelId="{D0922E18-515F-414E-932A-AE45067D486C}" type="presOf" srcId="{BF97706B-958E-4641-AE6F-6FF3B923BCFC}" destId="{5B41DE38-AD42-4CC6-86D9-BDF1FE072127}" srcOrd="0" destOrd="0" presId="urn:microsoft.com/office/officeart/2005/8/layout/hierarchy1"/>
    <dgm:cxn modelId="{CE2FC9A3-9691-4F81-BB6A-3C7BB74722BD}" type="presOf" srcId="{871FBA37-DA72-4BB1-8185-86B0AA6E8091}" destId="{B68B1969-3E1B-44F1-9F2C-EBA9A445E94A}" srcOrd="0" destOrd="0" presId="urn:microsoft.com/office/officeart/2005/8/layout/hierarchy1"/>
    <dgm:cxn modelId="{5E3A9657-335F-466D-ADC2-42F99A78F130}" srcId="{BF97706B-958E-4641-AE6F-6FF3B923BCFC}" destId="{9FC34ACB-2494-41B0-9B0F-CA17CC623B23}" srcOrd="1" destOrd="0" parTransId="{3C321050-9130-464B-B352-863BF05D1287}" sibTransId="{A01F91DA-00B1-4DE2-8C9A-42732B3767E9}"/>
    <dgm:cxn modelId="{9ECD3D2D-6F6D-492B-B620-1ABD53F25F5F}" type="presOf" srcId="{D039CE8D-60B0-468D-A756-9BB49BF2607D}" destId="{7F123493-E456-4C17-8ABE-17B7107BFF2B}" srcOrd="0" destOrd="0" presId="urn:microsoft.com/office/officeart/2005/8/layout/hierarchy1"/>
    <dgm:cxn modelId="{E75C3650-8D4C-466D-874C-9741DFAB4813}" srcId="{9FC34ACB-2494-41B0-9B0F-CA17CC623B23}" destId="{DD2ED843-6925-41EC-9FD3-F1C5E9033EB6}" srcOrd="0" destOrd="0" parTransId="{871FBA37-DA72-4BB1-8185-86B0AA6E8091}" sibTransId="{75573B34-D2DB-488B-A172-955CE900E0B1}"/>
    <dgm:cxn modelId="{A023A48C-C3E4-4E1C-8991-B662758050D7}" type="presOf" srcId="{56FC7FA5-952F-4404-8BD3-2EB24CDA501F}" destId="{C2C32FAA-7D37-453D-8CED-F38EE7897E1C}" srcOrd="0" destOrd="0" presId="urn:microsoft.com/office/officeart/2005/8/layout/hierarchy1"/>
    <dgm:cxn modelId="{D232485B-51CF-4121-81BC-F3695524217E}" type="presOf" srcId="{57D22E71-68A6-4818-9882-8ED760EC0757}" destId="{A6754F20-CBD5-4C72-9C21-861BB918C3D7}" srcOrd="0" destOrd="0" presId="urn:microsoft.com/office/officeart/2005/8/layout/hierarchy1"/>
    <dgm:cxn modelId="{6C742AD7-D6C9-4966-9CEA-8F7430596D23}" type="presOf" srcId="{AD4973E0-A8C3-44EA-939D-C0894BCCA309}" destId="{EFFA69EA-A112-49D5-8F91-2ECD13471940}" srcOrd="0" destOrd="0" presId="urn:microsoft.com/office/officeart/2005/8/layout/hierarchy1"/>
    <dgm:cxn modelId="{E7A4CFC0-8AAB-4A27-8AAA-F5C1C78917A1}" srcId="{9FC34ACB-2494-41B0-9B0F-CA17CC623B23}" destId="{57D22E71-68A6-4818-9882-8ED760EC0757}" srcOrd="1" destOrd="0" parTransId="{D039CE8D-60B0-468D-A756-9BB49BF2607D}" sibTransId="{D39323D9-947A-44AC-96F0-5F63D8C8CE23}"/>
    <dgm:cxn modelId="{681B158A-65B4-4F2F-A2DA-B73F7BD4837E}" type="presOf" srcId="{DD2ED843-6925-41EC-9FD3-F1C5E9033EB6}" destId="{E2D7CF68-64D6-4260-BC3C-8D935A50934D}" srcOrd="0" destOrd="0" presId="urn:microsoft.com/office/officeart/2005/8/layout/hierarchy1"/>
    <dgm:cxn modelId="{A3CB4C4A-2BA4-462A-A292-2DEFF1BC0856}" type="presOf" srcId="{9FC34ACB-2494-41B0-9B0F-CA17CC623B23}" destId="{823EFE72-A3EF-45C4-B1E1-079A702D01F3}" srcOrd="0" destOrd="0" presId="urn:microsoft.com/office/officeart/2005/8/layout/hierarchy1"/>
    <dgm:cxn modelId="{E44C527B-9816-4840-8533-971527C51E2D}" type="presOf" srcId="{CE8F0306-5427-47BF-937A-1BAC670FE33B}" destId="{20368395-414B-474B-9B8D-D6E036B4DA7B}" srcOrd="0" destOrd="0" presId="urn:microsoft.com/office/officeart/2005/8/layout/hierarchy1"/>
    <dgm:cxn modelId="{3204933A-2DE8-4CAC-A3E2-A53B78B77CE3}" srcId="{CE8F0306-5427-47BF-937A-1BAC670FE33B}" destId="{0845DA42-C807-436A-9553-002045F20580}" srcOrd="1" destOrd="0" parTransId="{AD4973E0-A8C3-44EA-939D-C0894BCCA309}" sibTransId="{F6708D21-4C46-4C9A-8890-A66874424301}"/>
    <dgm:cxn modelId="{A264C473-6C36-4B22-801A-C2BCE81F70B4}" srcId="{BF97706B-958E-4641-AE6F-6FF3B923BCFC}" destId="{CE8F0306-5427-47BF-937A-1BAC670FE33B}" srcOrd="0" destOrd="0" parTransId="{2EAE969F-9F4B-41C2-AF82-976E503E5907}" sibTransId="{C35383E7-738E-475D-802B-4034ABF21A02}"/>
    <dgm:cxn modelId="{9E8918B4-0FA3-43AD-800D-5972E585B3C0}" type="presOf" srcId="{0845DA42-C807-436A-9553-002045F20580}" destId="{91BCFB9B-2979-43CB-9FCF-8A1F5554999A}" srcOrd="0" destOrd="0" presId="urn:microsoft.com/office/officeart/2005/8/layout/hierarchy1"/>
    <dgm:cxn modelId="{5EB32C5D-D67C-4DFE-9A9C-C34133290D48}" type="presParOf" srcId="{5B41DE38-AD42-4CC6-86D9-BDF1FE072127}" destId="{C3923C9B-E63C-43EE-A4A9-0FDD9FB83FA2}" srcOrd="0" destOrd="0" presId="urn:microsoft.com/office/officeart/2005/8/layout/hierarchy1"/>
    <dgm:cxn modelId="{A8ADC84B-DE6B-4D0B-9B4B-3F1D2C5B7E80}" type="presParOf" srcId="{C3923C9B-E63C-43EE-A4A9-0FDD9FB83FA2}" destId="{5612928A-9D86-4910-839D-1317ED24E14C}" srcOrd="0" destOrd="0" presId="urn:microsoft.com/office/officeart/2005/8/layout/hierarchy1"/>
    <dgm:cxn modelId="{065E2807-DB90-4742-9C6F-E64142E9714B}" type="presParOf" srcId="{5612928A-9D86-4910-839D-1317ED24E14C}" destId="{16BBE1D7-A22C-4EEC-A218-49539C3FD8CA}" srcOrd="0" destOrd="0" presId="urn:microsoft.com/office/officeart/2005/8/layout/hierarchy1"/>
    <dgm:cxn modelId="{A814F8A9-A633-4FC5-9CEF-237ABD79A7D8}" type="presParOf" srcId="{5612928A-9D86-4910-839D-1317ED24E14C}" destId="{20368395-414B-474B-9B8D-D6E036B4DA7B}" srcOrd="1" destOrd="0" presId="urn:microsoft.com/office/officeart/2005/8/layout/hierarchy1"/>
    <dgm:cxn modelId="{3508F5A7-E167-4F02-A961-C953452ED13C}" type="presParOf" srcId="{C3923C9B-E63C-43EE-A4A9-0FDD9FB83FA2}" destId="{9F3CDE55-35D2-448D-AFC3-9D47A3B6DA53}" srcOrd="1" destOrd="0" presId="urn:microsoft.com/office/officeart/2005/8/layout/hierarchy1"/>
    <dgm:cxn modelId="{9B5DA95D-76F4-48B1-9D69-49B8861F0DFE}" type="presParOf" srcId="{9F3CDE55-35D2-448D-AFC3-9D47A3B6DA53}" destId="{4876494D-DA23-40AE-B273-5E857CB00A07}" srcOrd="0" destOrd="0" presId="urn:microsoft.com/office/officeart/2005/8/layout/hierarchy1"/>
    <dgm:cxn modelId="{0CAAA517-7D98-4C61-A83B-F139BC80D5F6}" type="presParOf" srcId="{9F3CDE55-35D2-448D-AFC3-9D47A3B6DA53}" destId="{106E2538-4E17-4B2F-A64F-F08343AB6C9C}" srcOrd="1" destOrd="0" presId="urn:microsoft.com/office/officeart/2005/8/layout/hierarchy1"/>
    <dgm:cxn modelId="{49BA0E69-56E8-4DA4-A908-EB0B27229C7E}" type="presParOf" srcId="{106E2538-4E17-4B2F-A64F-F08343AB6C9C}" destId="{6869B658-5A0C-4C94-9D6E-38550F751702}" srcOrd="0" destOrd="0" presId="urn:microsoft.com/office/officeart/2005/8/layout/hierarchy1"/>
    <dgm:cxn modelId="{7285DB47-249B-496B-8373-2E687738203C}" type="presParOf" srcId="{6869B658-5A0C-4C94-9D6E-38550F751702}" destId="{842FD5B0-61B3-4FAB-A61D-DAE9EA746D2C}" srcOrd="0" destOrd="0" presId="urn:microsoft.com/office/officeart/2005/8/layout/hierarchy1"/>
    <dgm:cxn modelId="{6E2489EB-96F9-4DAE-9BB7-F53B38214612}" type="presParOf" srcId="{6869B658-5A0C-4C94-9D6E-38550F751702}" destId="{C2C32FAA-7D37-453D-8CED-F38EE7897E1C}" srcOrd="1" destOrd="0" presId="urn:microsoft.com/office/officeart/2005/8/layout/hierarchy1"/>
    <dgm:cxn modelId="{8F576811-72A7-4308-BE91-8D12AA67F5E3}" type="presParOf" srcId="{106E2538-4E17-4B2F-A64F-F08343AB6C9C}" destId="{28A626AB-656A-4C22-9CF8-D812B69FD54A}" srcOrd="1" destOrd="0" presId="urn:microsoft.com/office/officeart/2005/8/layout/hierarchy1"/>
    <dgm:cxn modelId="{7282337B-57C4-4D16-8546-AB52DCA9DF52}" type="presParOf" srcId="{9F3CDE55-35D2-448D-AFC3-9D47A3B6DA53}" destId="{EFFA69EA-A112-49D5-8F91-2ECD13471940}" srcOrd="2" destOrd="0" presId="urn:microsoft.com/office/officeart/2005/8/layout/hierarchy1"/>
    <dgm:cxn modelId="{DE5FB077-1F8F-4EC1-9CE0-48E54E4A9CCE}" type="presParOf" srcId="{9F3CDE55-35D2-448D-AFC3-9D47A3B6DA53}" destId="{2299885C-8818-4793-9267-65D7D4097B6A}" srcOrd="3" destOrd="0" presId="urn:microsoft.com/office/officeart/2005/8/layout/hierarchy1"/>
    <dgm:cxn modelId="{789ECEEE-A698-4F73-A17D-6C02F9820CBD}" type="presParOf" srcId="{2299885C-8818-4793-9267-65D7D4097B6A}" destId="{0B0975DF-F81C-4FA3-B659-EC15B40FDA8D}" srcOrd="0" destOrd="0" presId="urn:microsoft.com/office/officeart/2005/8/layout/hierarchy1"/>
    <dgm:cxn modelId="{9B1EC904-5A29-4110-93E2-4359866609CB}" type="presParOf" srcId="{0B0975DF-F81C-4FA3-B659-EC15B40FDA8D}" destId="{8EA27FC0-94B2-4BEA-BD69-02BDE46684AB}" srcOrd="0" destOrd="0" presId="urn:microsoft.com/office/officeart/2005/8/layout/hierarchy1"/>
    <dgm:cxn modelId="{E8813BB4-4DE9-4BD2-9250-9AE2A67BC100}" type="presParOf" srcId="{0B0975DF-F81C-4FA3-B659-EC15B40FDA8D}" destId="{91BCFB9B-2979-43CB-9FCF-8A1F5554999A}" srcOrd="1" destOrd="0" presId="urn:microsoft.com/office/officeart/2005/8/layout/hierarchy1"/>
    <dgm:cxn modelId="{03EA1464-C585-49A9-BD16-60A075BA4C80}" type="presParOf" srcId="{2299885C-8818-4793-9267-65D7D4097B6A}" destId="{1F023564-2929-4187-B724-ED48152902B3}" srcOrd="1" destOrd="0" presId="urn:microsoft.com/office/officeart/2005/8/layout/hierarchy1"/>
    <dgm:cxn modelId="{CE4AB69C-E174-413A-B94C-E8E9940363AC}" type="presParOf" srcId="{5B41DE38-AD42-4CC6-86D9-BDF1FE072127}" destId="{A7E92953-8D88-4DBC-AB50-9464EE318F7F}" srcOrd="1" destOrd="0" presId="urn:microsoft.com/office/officeart/2005/8/layout/hierarchy1"/>
    <dgm:cxn modelId="{BBE7A404-B1A6-4E27-9A63-040BFA5B0BA3}" type="presParOf" srcId="{A7E92953-8D88-4DBC-AB50-9464EE318F7F}" destId="{D4AD5040-A1F0-4A91-B19C-388DFDBB9BD9}" srcOrd="0" destOrd="0" presId="urn:microsoft.com/office/officeart/2005/8/layout/hierarchy1"/>
    <dgm:cxn modelId="{FC450B23-3217-436D-BE2C-7187C36CBF24}" type="presParOf" srcId="{D4AD5040-A1F0-4A91-B19C-388DFDBB9BD9}" destId="{95E9D785-F5AC-4EE4-A4ED-F2F475584C8C}" srcOrd="0" destOrd="0" presId="urn:microsoft.com/office/officeart/2005/8/layout/hierarchy1"/>
    <dgm:cxn modelId="{348F43E4-629B-438A-896B-24F3B586001F}" type="presParOf" srcId="{D4AD5040-A1F0-4A91-B19C-388DFDBB9BD9}" destId="{823EFE72-A3EF-45C4-B1E1-079A702D01F3}" srcOrd="1" destOrd="0" presId="urn:microsoft.com/office/officeart/2005/8/layout/hierarchy1"/>
    <dgm:cxn modelId="{2CDE8615-4943-43BF-B15B-114B04A0E7A1}" type="presParOf" srcId="{A7E92953-8D88-4DBC-AB50-9464EE318F7F}" destId="{4793ABCF-4B81-484B-80F8-F635934921B5}" srcOrd="1" destOrd="0" presId="urn:microsoft.com/office/officeart/2005/8/layout/hierarchy1"/>
    <dgm:cxn modelId="{A4DEA9ED-3E1D-4521-88C3-8A5CDA4328D6}" type="presParOf" srcId="{4793ABCF-4B81-484B-80F8-F635934921B5}" destId="{B68B1969-3E1B-44F1-9F2C-EBA9A445E94A}" srcOrd="0" destOrd="0" presId="urn:microsoft.com/office/officeart/2005/8/layout/hierarchy1"/>
    <dgm:cxn modelId="{DF8C2138-E83B-47E4-A672-CF5673B38692}" type="presParOf" srcId="{4793ABCF-4B81-484B-80F8-F635934921B5}" destId="{E88FA449-0600-4976-9497-D87F691D4FDF}" srcOrd="1" destOrd="0" presId="urn:microsoft.com/office/officeart/2005/8/layout/hierarchy1"/>
    <dgm:cxn modelId="{4667BD0A-5BD1-45CB-9EE5-A6BEB1B55BD2}" type="presParOf" srcId="{E88FA449-0600-4976-9497-D87F691D4FDF}" destId="{A925CF97-3B84-42CA-8224-BB141631B9E3}" srcOrd="0" destOrd="0" presId="urn:microsoft.com/office/officeart/2005/8/layout/hierarchy1"/>
    <dgm:cxn modelId="{3F93A878-7F48-4638-97B9-9DCCBA885AB5}" type="presParOf" srcId="{A925CF97-3B84-42CA-8224-BB141631B9E3}" destId="{413FDF19-2F78-4307-9D19-F562E1F9B88C}" srcOrd="0" destOrd="0" presId="urn:microsoft.com/office/officeart/2005/8/layout/hierarchy1"/>
    <dgm:cxn modelId="{DDE3D230-A0D5-4729-8A8E-543FB221F7EC}" type="presParOf" srcId="{A925CF97-3B84-42CA-8224-BB141631B9E3}" destId="{E2D7CF68-64D6-4260-BC3C-8D935A50934D}" srcOrd="1" destOrd="0" presId="urn:microsoft.com/office/officeart/2005/8/layout/hierarchy1"/>
    <dgm:cxn modelId="{C70BF0FB-42A5-444A-9CDE-C02F18DF6213}" type="presParOf" srcId="{E88FA449-0600-4976-9497-D87F691D4FDF}" destId="{4A230742-4908-4E10-8154-F659D6E2F235}" srcOrd="1" destOrd="0" presId="urn:microsoft.com/office/officeart/2005/8/layout/hierarchy1"/>
    <dgm:cxn modelId="{96BE6403-ECD6-4966-A193-32D4226A1363}" type="presParOf" srcId="{4793ABCF-4B81-484B-80F8-F635934921B5}" destId="{7F123493-E456-4C17-8ABE-17B7107BFF2B}" srcOrd="2" destOrd="0" presId="urn:microsoft.com/office/officeart/2005/8/layout/hierarchy1"/>
    <dgm:cxn modelId="{E0B0789B-7A52-4899-ADD6-A8C964F2784B}" type="presParOf" srcId="{4793ABCF-4B81-484B-80F8-F635934921B5}" destId="{D59DBB2B-0972-4B53-8E9E-0E729B9AA9B9}" srcOrd="3" destOrd="0" presId="urn:microsoft.com/office/officeart/2005/8/layout/hierarchy1"/>
    <dgm:cxn modelId="{075104D4-C6B4-4708-A43D-052DF19D4524}" type="presParOf" srcId="{D59DBB2B-0972-4B53-8E9E-0E729B9AA9B9}" destId="{7769244D-3E2D-4977-855E-ACE6C5C6ABD1}" srcOrd="0" destOrd="0" presId="urn:microsoft.com/office/officeart/2005/8/layout/hierarchy1"/>
    <dgm:cxn modelId="{34CDFDFB-4345-4490-B203-D4941D2DE922}" type="presParOf" srcId="{7769244D-3E2D-4977-855E-ACE6C5C6ABD1}" destId="{B16B980A-7605-4840-8CB3-E7B75AFD46A2}" srcOrd="0" destOrd="0" presId="urn:microsoft.com/office/officeart/2005/8/layout/hierarchy1"/>
    <dgm:cxn modelId="{4C193186-D596-447B-878B-ACE1C74299E0}" type="presParOf" srcId="{7769244D-3E2D-4977-855E-ACE6C5C6ABD1}" destId="{A6754F20-CBD5-4C72-9C21-861BB918C3D7}" srcOrd="1" destOrd="0" presId="urn:microsoft.com/office/officeart/2005/8/layout/hierarchy1"/>
    <dgm:cxn modelId="{767C7DA2-BF76-440E-9792-AE39232CF761}" type="presParOf" srcId="{D59DBB2B-0972-4B53-8E9E-0E729B9AA9B9}" destId="{885A52A8-BC71-42BD-B61C-58D78F51324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CDC1145-26E1-46FE-AE8F-B1C11440BC5D}" type="doc">
      <dgm:prSet loTypeId="urn:microsoft.com/office/officeart/2005/8/layout/hList6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D2D4569-6193-4AB0-AF56-58A4730A68F3}">
      <dgm:prSet/>
      <dgm:spPr/>
      <dgm:t>
        <a:bodyPr/>
        <a:lstStyle/>
        <a:p>
          <a:pPr rtl="0"/>
          <a:r>
            <a:rPr lang="uk-UA" smtClean="0"/>
            <a:t>Бинти повинні бути без швів і з обрізаною кромкою. Наявність обрізаної кромки або кромки з бахромою допустимо на внутрішньому кінці бинта довжиною не більше 5мм.</a:t>
          </a:r>
          <a:endParaRPr lang="uk-UA"/>
        </a:p>
      </dgm:t>
    </dgm:pt>
    <dgm:pt modelId="{0B627436-5DEB-4964-8A98-30839E926822}" type="parTrans" cxnId="{446CA166-8DA0-4769-A3EE-7C9E905AED65}">
      <dgm:prSet/>
      <dgm:spPr/>
      <dgm:t>
        <a:bodyPr/>
        <a:lstStyle/>
        <a:p>
          <a:endParaRPr lang="ru-RU"/>
        </a:p>
      </dgm:t>
    </dgm:pt>
    <dgm:pt modelId="{03135EE3-2F3F-447C-917A-A0C84953A2B9}" type="sibTrans" cxnId="{446CA166-8DA0-4769-A3EE-7C9E905AED65}">
      <dgm:prSet/>
      <dgm:spPr/>
      <dgm:t>
        <a:bodyPr/>
        <a:lstStyle/>
        <a:p>
          <a:endParaRPr lang="ru-RU"/>
        </a:p>
      </dgm:t>
    </dgm:pt>
    <dgm:pt modelId="{B23F1570-DA36-4994-8804-F6DD411E2228}">
      <dgm:prSet/>
      <dgm:spPr/>
      <dgm:t>
        <a:bodyPr/>
        <a:lstStyle/>
        <a:p>
          <a:pPr rtl="0"/>
          <a:r>
            <a:rPr lang="uk-UA" smtClean="0"/>
            <a:t>Капілярність повинна бути не менше 7 см/год, а швидкість поглинання -не більше 10 с. </a:t>
          </a:r>
          <a:endParaRPr lang="uk-UA"/>
        </a:p>
      </dgm:t>
    </dgm:pt>
    <dgm:pt modelId="{6CF4D0E2-B1B4-4E8D-BAF7-EC9922222C64}" type="parTrans" cxnId="{7F522A3A-6549-4FFD-B05B-AE7A36EDE9D8}">
      <dgm:prSet/>
      <dgm:spPr/>
      <dgm:t>
        <a:bodyPr/>
        <a:lstStyle/>
        <a:p>
          <a:endParaRPr lang="ru-RU"/>
        </a:p>
      </dgm:t>
    </dgm:pt>
    <dgm:pt modelId="{D1A0986D-4B4E-4F1E-B82D-C084F0CC51C3}" type="sibTrans" cxnId="{7F522A3A-6549-4FFD-B05B-AE7A36EDE9D8}">
      <dgm:prSet/>
      <dgm:spPr/>
      <dgm:t>
        <a:bodyPr/>
        <a:lstStyle/>
        <a:p>
          <a:endParaRPr lang="ru-RU"/>
        </a:p>
      </dgm:t>
    </dgm:pt>
    <dgm:pt modelId="{7C81C70B-259E-4D42-ACC7-3991CC1D8008}">
      <dgm:prSet/>
      <dgm:spPr/>
      <dgm:t>
        <a:bodyPr/>
        <a:lstStyle/>
        <a:p>
          <a:pPr rtl="0"/>
          <a:r>
            <a:rPr lang="uk-UA" smtClean="0"/>
            <a:t>Бинти марлеві розрізняють по довжині, ширині і стерильності (стерильні або нестерильні) </a:t>
          </a:r>
          <a:endParaRPr lang="uk-UA"/>
        </a:p>
      </dgm:t>
    </dgm:pt>
    <dgm:pt modelId="{F8815B3E-98F6-4D9A-827F-64D027DDF362}" type="parTrans" cxnId="{DCF37D3D-B069-415F-AFFD-26A4C70D2856}">
      <dgm:prSet/>
      <dgm:spPr/>
      <dgm:t>
        <a:bodyPr/>
        <a:lstStyle/>
        <a:p>
          <a:endParaRPr lang="ru-RU"/>
        </a:p>
      </dgm:t>
    </dgm:pt>
    <dgm:pt modelId="{0E271140-97DA-45C3-9E01-F85B050F3EFA}" type="sibTrans" cxnId="{DCF37D3D-B069-415F-AFFD-26A4C70D2856}">
      <dgm:prSet/>
      <dgm:spPr/>
      <dgm:t>
        <a:bodyPr/>
        <a:lstStyle/>
        <a:p>
          <a:endParaRPr lang="ru-RU"/>
        </a:p>
      </dgm:t>
    </dgm:pt>
    <dgm:pt modelId="{3C0B356C-7363-40C6-A0AE-B15AD3CB033F}" type="pres">
      <dgm:prSet presAssocID="{1CDC1145-26E1-46FE-AE8F-B1C11440BC5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C94279-9602-4FF6-8D5B-5DEF657BB8E8}" type="pres">
      <dgm:prSet presAssocID="{CD2D4569-6193-4AB0-AF56-58A4730A68F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5B9CE1-33C1-4867-8E15-A32C21807987}" type="pres">
      <dgm:prSet presAssocID="{03135EE3-2F3F-447C-917A-A0C84953A2B9}" presName="sibTrans" presStyleCnt="0"/>
      <dgm:spPr/>
    </dgm:pt>
    <dgm:pt modelId="{F507CC02-6852-4C26-B6A2-4DD30067D724}" type="pres">
      <dgm:prSet presAssocID="{B23F1570-DA36-4994-8804-F6DD411E222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D567D9-6624-46F7-8DB9-674CBE2885F1}" type="pres">
      <dgm:prSet presAssocID="{D1A0986D-4B4E-4F1E-B82D-C084F0CC51C3}" presName="sibTrans" presStyleCnt="0"/>
      <dgm:spPr/>
    </dgm:pt>
    <dgm:pt modelId="{B57E504C-54EA-4864-948B-631522349B23}" type="pres">
      <dgm:prSet presAssocID="{7C81C70B-259E-4D42-ACC7-3991CC1D800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522A3A-6549-4FFD-B05B-AE7A36EDE9D8}" srcId="{1CDC1145-26E1-46FE-AE8F-B1C11440BC5D}" destId="{B23F1570-DA36-4994-8804-F6DD411E2228}" srcOrd="1" destOrd="0" parTransId="{6CF4D0E2-B1B4-4E8D-BAF7-EC9922222C64}" sibTransId="{D1A0986D-4B4E-4F1E-B82D-C084F0CC51C3}"/>
    <dgm:cxn modelId="{BB609648-971F-4457-A785-12CA9BDE46FD}" type="presOf" srcId="{B23F1570-DA36-4994-8804-F6DD411E2228}" destId="{F507CC02-6852-4C26-B6A2-4DD30067D724}" srcOrd="0" destOrd="0" presId="urn:microsoft.com/office/officeart/2005/8/layout/hList6"/>
    <dgm:cxn modelId="{78553F3F-0649-4D90-9E46-386AD811920C}" type="presOf" srcId="{7C81C70B-259E-4D42-ACC7-3991CC1D8008}" destId="{B57E504C-54EA-4864-948B-631522349B23}" srcOrd="0" destOrd="0" presId="urn:microsoft.com/office/officeart/2005/8/layout/hList6"/>
    <dgm:cxn modelId="{EDBAE115-916D-4A98-B512-D7677C4B4E18}" type="presOf" srcId="{CD2D4569-6193-4AB0-AF56-58A4730A68F3}" destId="{7AC94279-9602-4FF6-8D5B-5DEF657BB8E8}" srcOrd="0" destOrd="0" presId="urn:microsoft.com/office/officeart/2005/8/layout/hList6"/>
    <dgm:cxn modelId="{DCF37D3D-B069-415F-AFFD-26A4C70D2856}" srcId="{1CDC1145-26E1-46FE-AE8F-B1C11440BC5D}" destId="{7C81C70B-259E-4D42-ACC7-3991CC1D8008}" srcOrd="2" destOrd="0" parTransId="{F8815B3E-98F6-4D9A-827F-64D027DDF362}" sibTransId="{0E271140-97DA-45C3-9E01-F85B050F3EFA}"/>
    <dgm:cxn modelId="{052031D0-F9D8-4B01-BF9A-8D24E65AE4AC}" type="presOf" srcId="{1CDC1145-26E1-46FE-AE8F-B1C11440BC5D}" destId="{3C0B356C-7363-40C6-A0AE-B15AD3CB033F}" srcOrd="0" destOrd="0" presId="urn:microsoft.com/office/officeart/2005/8/layout/hList6"/>
    <dgm:cxn modelId="{446CA166-8DA0-4769-A3EE-7C9E905AED65}" srcId="{1CDC1145-26E1-46FE-AE8F-B1C11440BC5D}" destId="{CD2D4569-6193-4AB0-AF56-58A4730A68F3}" srcOrd="0" destOrd="0" parTransId="{0B627436-5DEB-4964-8A98-30839E926822}" sibTransId="{03135EE3-2F3F-447C-917A-A0C84953A2B9}"/>
    <dgm:cxn modelId="{78F6CDB2-7ECA-4C71-9681-EC57DD98A1FD}" type="presParOf" srcId="{3C0B356C-7363-40C6-A0AE-B15AD3CB033F}" destId="{7AC94279-9602-4FF6-8D5B-5DEF657BB8E8}" srcOrd="0" destOrd="0" presId="urn:microsoft.com/office/officeart/2005/8/layout/hList6"/>
    <dgm:cxn modelId="{44CF8DED-BC12-43F6-A845-09EABAC35EFE}" type="presParOf" srcId="{3C0B356C-7363-40C6-A0AE-B15AD3CB033F}" destId="{865B9CE1-33C1-4867-8E15-A32C21807987}" srcOrd="1" destOrd="0" presId="urn:microsoft.com/office/officeart/2005/8/layout/hList6"/>
    <dgm:cxn modelId="{898CB127-5667-439B-870E-29E4BB4F9A42}" type="presParOf" srcId="{3C0B356C-7363-40C6-A0AE-B15AD3CB033F}" destId="{F507CC02-6852-4C26-B6A2-4DD30067D724}" srcOrd="2" destOrd="0" presId="urn:microsoft.com/office/officeart/2005/8/layout/hList6"/>
    <dgm:cxn modelId="{BA69ED81-19F7-4D4B-82B3-CA8CC9D4EE55}" type="presParOf" srcId="{3C0B356C-7363-40C6-A0AE-B15AD3CB033F}" destId="{96D567D9-6624-46F7-8DB9-674CBE2885F1}" srcOrd="3" destOrd="0" presId="urn:microsoft.com/office/officeart/2005/8/layout/hList6"/>
    <dgm:cxn modelId="{4CE93D28-AEB9-4529-B710-483700CD6730}" type="presParOf" srcId="{3C0B356C-7363-40C6-A0AE-B15AD3CB033F}" destId="{B57E504C-54EA-4864-948B-631522349B23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9852BAC-04EF-4E4F-9674-C33428B140C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04E44B52-ADBC-412D-9AC6-2267EDE6D635}">
      <dgm:prSet/>
      <dgm:spPr/>
      <dgm:t>
        <a:bodyPr/>
        <a:lstStyle/>
        <a:p>
          <a:pPr rtl="0"/>
          <a:r>
            <a:rPr lang="uk-UA" smtClean="0"/>
            <a:t>Еластичні бинти виробляються з сірої бавовняної тканини, відносяться до трикотажних виробів та використовуються при варикозному розширенні вен, під час операції і після неї - для запобігання утворенню тромбів, при вивиху ноги або руки, розтягуванні сухожиль або ударі. </a:t>
          </a:r>
          <a:endParaRPr lang="uk-UA"/>
        </a:p>
      </dgm:t>
    </dgm:pt>
    <dgm:pt modelId="{8CCB6C1C-667F-4B2D-B287-76C731995B3F}" type="parTrans" cxnId="{FA86D669-079F-4B9E-AE2D-45A0410C3D9F}">
      <dgm:prSet/>
      <dgm:spPr/>
      <dgm:t>
        <a:bodyPr/>
        <a:lstStyle/>
        <a:p>
          <a:endParaRPr lang="ru-RU"/>
        </a:p>
      </dgm:t>
    </dgm:pt>
    <dgm:pt modelId="{C63490EB-9CB6-4852-A092-F5631082DA61}" type="sibTrans" cxnId="{FA86D669-079F-4B9E-AE2D-45A0410C3D9F}">
      <dgm:prSet/>
      <dgm:spPr/>
      <dgm:t>
        <a:bodyPr/>
        <a:lstStyle/>
        <a:p>
          <a:endParaRPr lang="ru-RU"/>
        </a:p>
      </dgm:t>
    </dgm:pt>
    <dgm:pt modelId="{E480C99D-AC6F-4022-97C4-3F9E6A3D84B7}" type="pres">
      <dgm:prSet presAssocID="{29852BAC-04EF-4E4F-9674-C33428B140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D0D421-97B5-41F3-B8AB-BE862614D19F}" type="pres">
      <dgm:prSet presAssocID="{04E44B52-ADBC-412D-9AC6-2267EDE6D63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5FD82F-60DD-45D0-98FF-8481E84BBBED}" type="presOf" srcId="{04E44B52-ADBC-412D-9AC6-2267EDE6D635}" destId="{FCD0D421-97B5-41F3-B8AB-BE862614D19F}" srcOrd="0" destOrd="0" presId="urn:microsoft.com/office/officeart/2005/8/layout/vList2"/>
    <dgm:cxn modelId="{FA86D669-079F-4B9E-AE2D-45A0410C3D9F}" srcId="{29852BAC-04EF-4E4F-9674-C33428B140C2}" destId="{04E44B52-ADBC-412D-9AC6-2267EDE6D635}" srcOrd="0" destOrd="0" parTransId="{8CCB6C1C-667F-4B2D-B287-76C731995B3F}" sibTransId="{C63490EB-9CB6-4852-A092-F5631082DA61}"/>
    <dgm:cxn modelId="{7F8F69B4-430F-4581-A11D-5DF6C8315D8C}" type="presOf" srcId="{29852BAC-04EF-4E4F-9674-C33428B140C2}" destId="{E480C99D-AC6F-4022-97C4-3F9E6A3D84B7}" srcOrd="0" destOrd="0" presId="urn:microsoft.com/office/officeart/2005/8/layout/vList2"/>
    <dgm:cxn modelId="{54F8D21E-AC7E-40CC-B5C3-DECCE450438D}" type="presParOf" srcId="{E480C99D-AC6F-4022-97C4-3F9E6A3D84B7}" destId="{FCD0D421-97B5-41F3-B8AB-BE862614D1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A942378-ADDF-419B-8EED-F705F386814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7A69466-61C8-4DF6-82D2-B5F087F5BD33}">
      <dgm:prSet/>
      <dgm:spPr/>
      <dgm:t>
        <a:bodyPr/>
        <a:lstStyle/>
        <a:p>
          <a:pPr rtl="0"/>
          <a:r>
            <a:rPr lang="uk-UA" dirty="0" smtClean="0"/>
            <a:t>Бинти еластичні  трубчасті являють собою трикотажний рукав сітчастої структури виготовлений з віскозного полотну, тому не перешкоджає аерації ділянок тіла, на які накладаються. Бинти еластичні трубчасті мають таке ж призначення, як і бинти еластичні, але їх розтягування значно більше - до 800%. Виробляються з еластомерної нитки, переплетеної синтетичними волокнами і бавовняною пряжею. </a:t>
          </a:r>
          <a:endParaRPr lang="uk-UA" dirty="0"/>
        </a:p>
      </dgm:t>
    </dgm:pt>
    <dgm:pt modelId="{9CE55E6D-B17A-4603-B8D1-3E2FAEBA7717}" type="parTrans" cxnId="{F6F03220-2840-4DEB-B09B-46C3692EC663}">
      <dgm:prSet/>
      <dgm:spPr/>
      <dgm:t>
        <a:bodyPr/>
        <a:lstStyle/>
        <a:p>
          <a:endParaRPr lang="ru-RU"/>
        </a:p>
      </dgm:t>
    </dgm:pt>
    <dgm:pt modelId="{4F07B4B3-51CB-4668-894B-CD053C0B4911}" type="sibTrans" cxnId="{F6F03220-2840-4DEB-B09B-46C3692EC663}">
      <dgm:prSet/>
      <dgm:spPr/>
      <dgm:t>
        <a:bodyPr/>
        <a:lstStyle/>
        <a:p>
          <a:endParaRPr lang="ru-RU"/>
        </a:p>
      </dgm:t>
    </dgm:pt>
    <dgm:pt modelId="{A0469099-D019-474F-9E85-F0E483028D0D}" type="pres">
      <dgm:prSet presAssocID="{2A942378-ADDF-419B-8EED-F705F38681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0AC51C-882A-4C3B-808B-D41F0BE1C0CA}" type="pres">
      <dgm:prSet presAssocID="{87A69466-61C8-4DF6-82D2-B5F087F5BD3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6B4100-4C54-44A7-8C07-7F33EE981D0D}" type="presOf" srcId="{2A942378-ADDF-419B-8EED-F705F3868144}" destId="{A0469099-D019-474F-9E85-F0E483028D0D}" srcOrd="0" destOrd="0" presId="urn:microsoft.com/office/officeart/2005/8/layout/vList2"/>
    <dgm:cxn modelId="{18E44804-7E8B-4696-8F7A-3E2276A83012}" type="presOf" srcId="{87A69466-61C8-4DF6-82D2-B5F087F5BD33}" destId="{7D0AC51C-882A-4C3B-808B-D41F0BE1C0CA}" srcOrd="0" destOrd="0" presId="urn:microsoft.com/office/officeart/2005/8/layout/vList2"/>
    <dgm:cxn modelId="{F6F03220-2840-4DEB-B09B-46C3692EC663}" srcId="{2A942378-ADDF-419B-8EED-F705F3868144}" destId="{87A69466-61C8-4DF6-82D2-B5F087F5BD33}" srcOrd="0" destOrd="0" parTransId="{9CE55E6D-B17A-4603-B8D1-3E2FAEBA7717}" sibTransId="{4F07B4B3-51CB-4668-894B-CD053C0B4911}"/>
    <dgm:cxn modelId="{DC78A1F7-25DD-4EDD-80E6-288E980DB551}" type="presParOf" srcId="{A0469099-D019-474F-9E85-F0E483028D0D}" destId="{7D0AC51C-882A-4C3B-808B-D41F0BE1C0C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E5B8FD-362B-4DD6-BB34-125FBA079DE0}">
      <dsp:nvSpPr>
        <dsp:cNvPr id="0" name=""/>
        <dsp:cNvSpPr/>
      </dsp:nvSpPr>
      <dsp:spPr>
        <a:xfrm>
          <a:off x="0" y="810271"/>
          <a:ext cx="2642260" cy="15853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smtClean="0"/>
            <a:t>Вологість</a:t>
          </a:r>
          <a:endParaRPr lang="uk-UA" sz="3100" kern="1200"/>
        </a:p>
      </dsp:txBody>
      <dsp:txXfrm>
        <a:off x="0" y="810271"/>
        <a:ext cx="2642260" cy="1585356"/>
      </dsp:txXfrm>
    </dsp:sp>
    <dsp:sp modelId="{FF3E46BE-4683-4E87-80DC-FA5940356C7A}">
      <dsp:nvSpPr>
        <dsp:cNvPr id="0" name=""/>
        <dsp:cNvSpPr/>
      </dsp:nvSpPr>
      <dsp:spPr>
        <a:xfrm>
          <a:off x="2906486" y="810271"/>
          <a:ext cx="2642260" cy="1585356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smtClean="0"/>
            <a:t>поглинальна здатність</a:t>
          </a:r>
          <a:endParaRPr lang="uk-UA" sz="3100" kern="1200"/>
        </a:p>
      </dsp:txBody>
      <dsp:txXfrm>
        <a:off x="2906486" y="810271"/>
        <a:ext cx="2642260" cy="1585356"/>
      </dsp:txXfrm>
    </dsp:sp>
    <dsp:sp modelId="{313643A7-501A-47AE-8055-656FE65190C7}">
      <dsp:nvSpPr>
        <dsp:cNvPr id="0" name=""/>
        <dsp:cNvSpPr/>
      </dsp:nvSpPr>
      <dsp:spPr>
        <a:xfrm>
          <a:off x="5812972" y="810271"/>
          <a:ext cx="2642260" cy="1585356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smtClean="0"/>
            <a:t>капілярність</a:t>
          </a:r>
          <a:endParaRPr lang="uk-UA" sz="3100" kern="1200"/>
        </a:p>
      </dsp:txBody>
      <dsp:txXfrm>
        <a:off x="5812972" y="810271"/>
        <a:ext cx="2642260" cy="1585356"/>
      </dsp:txXfrm>
    </dsp:sp>
    <dsp:sp modelId="{CA70B8AF-9483-449B-8A50-EE86216FD20F}">
      <dsp:nvSpPr>
        <dsp:cNvPr id="0" name=""/>
        <dsp:cNvSpPr/>
      </dsp:nvSpPr>
      <dsp:spPr>
        <a:xfrm>
          <a:off x="1453243" y="2659854"/>
          <a:ext cx="2642260" cy="1585356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smtClean="0"/>
            <a:t>хімічна нейтральність</a:t>
          </a:r>
          <a:endParaRPr lang="uk-UA" sz="3100" kern="1200"/>
        </a:p>
      </dsp:txBody>
      <dsp:txXfrm>
        <a:off x="1453243" y="2659854"/>
        <a:ext cx="2642260" cy="1585356"/>
      </dsp:txXfrm>
    </dsp:sp>
    <dsp:sp modelId="{1D950BE9-4000-43A7-A23D-4C26BD2FF8BF}">
      <dsp:nvSpPr>
        <dsp:cNvPr id="0" name=""/>
        <dsp:cNvSpPr/>
      </dsp:nvSpPr>
      <dsp:spPr>
        <a:xfrm>
          <a:off x="4359729" y="2659854"/>
          <a:ext cx="2642260" cy="1585356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smtClean="0"/>
            <a:t>колір, запах. </a:t>
          </a:r>
          <a:endParaRPr lang="uk-UA" sz="3100" kern="1200"/>
        </a:p>
      </dsp:txBody>
      <dsp:txXfrm>
        <a:off x="4359729" y="2659854"/>
        <a:ext cx="2642260" cy="1585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B654B-6A0B-402D-993E-87EA41A59545}">
      <dsp:nvSpPr>
        <dsp:cNvPr id="0" name=""/>
        <dsp:cNvSpPr/>
      </dsp:nvSpPr>
      <dsp:spPr>
        <a:xfrm>
          <a:off x="0" y="21885"/>
          <a:ext cx="2578423" cy="8874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Вата </a:t>
          </a:r>
          <a:endParaRPr lang="uk-UA" sz="3700" kern="1200" dirty="0"/>
        </a:p>
      </dsp:txBody>
      <dsp:txXfrm>
        <a:off x="43321" y="65206"/>
        <a:ext cx="2491781" cy="800803"/>
      </dsp:txXfrm>
    </dsp:sp>
    <dsp:sp modelId="{258CC329-F527-4903-BE0C-AA962D04541B}">
      <dsp:nvSpPr>
        <dsp:cNvPr id="0" name=""/>
        <dsp:cNvSpPr/>
      </dsp:nvSpPr>
      <dsp:spPr>
        <a:xfrm>
          <a:off x="0" y="1015891"/>
          <a:ext cx="2578423" cy="8874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smtClean="0"/>
            <a:t>алігнін </a:t>
          </a:r>
          <a:endParaRPr lang="uk-UA" sz="3700" kern="1200"/>
        </a:p>
      </dsp:txBody>
      <dsp:txXfrm>
        <a:off x="43321" y="1059212"/>
        <a:ext cx="2491781" cy="8008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9437-B3DF-4AFF-AA08-3270BACCDD75}">
      <dsp:nvSpPr>
        <dsp:cNvPr id="0" name=""/>
        <dsp:cNvSpPr/>
      </dsp:nvSpPr>
      <dsp:spPr>
        <a:xfrm>
          <a:off x="0" y="5428"/>
          <a:ext cx="2714458" cy="8874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dirty="0" smtClean="0"/>
            <a:t>Марля </a:t>
          </a:r>
          <a:endParaRPr lang="uk-UA" sz="3700" kern="1200" dirty="0"/>
        </a:p>
      </dsp:txBody>
      <dsp:txXfrm>
        <a:off x="43321" y="48749"/>
        <a:ext cx="2627816" cy="800803"/>
      </dsp:txXfrm>
    </dsp:sp>
    <dsp:sp modelId="{96687C21-9BB0-4C08-8143-5A2293D75174}">
      <dsp:nvSpPr>
        <dsp:cNvPr id="0" name=""/>
        <dsp:cNvSpPr/>
      </dsp:nvSpPr>
      <dsp:spPr>
        <a:xfrm>
          <a:off x="0" y="1015891"/>
          <a:ext cx="2714458" cy="8874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smtClean="0"/>
            <a:t>Міткаль</a:t>
          </a:r>
          <a:endParaRPr lang="uk-UA" sz="3700" kern="1200"/>
        </a:p>
      </dsp:txBody>
      <dsp:txXfrm>
        <a:off x="43321" y="1059212"/>
        <a:ext cx="2627816" cy="8008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584D6-A24A-4C2C-AB4F-D672CF3DE845}">
      <dsp:nvSpPr>
        <dsp:cNvPr id="0" name=""/>
        <dsp:cNvSpPr/>
      </dsp:nvSpPr>
      <dsp:spPr>
        <a:xfrm>
          <a:off x="8047" y="281903"/>
          <a:ext cx="2405205" cy="14431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Вата повинна бути добре вичесаною</a:t>
          </a:r>
          <a:endParaRPr lang="uk-UA" sz="1900" kern="1200"/>
        </a:p>
      </dsp:txBody>
      <dsp:txXfrm>
        <a:off x="50315" y="324171"/>
        <a:ext cx="2320669" cy="1358587"/>
      </dsp:txXfrm>
    </dsp:sp>
    <dsp:sp modelId="{C313E119-9C4B-41AB-BD38-E9045FB02C4D}">
      <dsp:nvSpPr>
        <dsp:cNvPr id="0" name=""/>
        <dsp:cNvSpPr/>
      </dsp:nvSpPr>
      <dsp:spPr>
        <a:xfrm>
          <a:off x="2624910" y="705219"/>
          <a:ext cx="509903" cy="5964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2624910" y="824517"/>
        <a:ext cx="356932" cy="357895"/>
      </dsp:txXfrm>
    </dsp:sp>
    <dsp:sp modelId="{01919C1E-C3AE-4EB5-A765-E9D9AE7A96E2}">
      <dsp:nvSpPr>
        <dsp:cNvPr id="0" name=""/>
        <dsp:cNvSpPr/>
      </dsp:nvSpPr>
      <dsp:spPr>
        <a:xfrm>
          <a:off x="3375335" y="281903"/>
          <a:ext cx="2405205" cy="14431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зберігати зв'язок між волокнами</a:t>
          </a:r>
          <a:endParaRPr lang="uk-UA" sz="1900" kern="1200"/>
        </a:p>
      </dsp:txBody>
      <dsp:txXfrm>
        <a:off x="3417603" y="324171"/>
        <a:ext cx="2320669" cy="1358587"/>
      </dsp:txXfrm>
    </dsp:sp>
    <dsp:sp modelId="{F62A71E1-0044-4C27-8A92-EE84775127C6}">
      <dsp:nvSpPr>
        <dsp:cNvPr id="0" name=""/>
        <dsp:cNvSpPr/>
      </dsp:nvSpPr>
      <dsp:spPr>
        <a:xfrm>
          <a:off x="5992198" y="705219"/>
          <a:ext cx="509903" cy="5964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5992198" y="824517"/>
        <a:ext cx="356932" cy="357895"/>
      </dsp:txXfrm>
    </dsp:sp>
    <dsp:sp modelId="{A2548026-AB39-4AF0-9FCE-FF3F9EE5422C}">
      <dsp:nvSpPr>
        <dsp:cNvPr id="0" name=""/>
        <dsp:cNvSpPr/>
      </dsp:nvSpPr>
      <dsp:spPr>
        <a:xfrm>
          <a:off x="6742623" y="281903"/>
          <a:ext cx="2405205" cy="14431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легко розшаровуватися на паралельні  шари довільної товщини.</a:t>
          </a:r>
          <a:endParaRPr lang="uk-UA" sz="1900" kern="1200"/>
        </a:p>
      </dsp:txBody>
      <dsp:txXfrm>
        <a:off x="6784891" y="324171"/>
        <a:ext cx="2320669" cy="13585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A80F20-A18D-4DB1-B427-E21BD609DCDC}">
      <dsp:nvSpPr>
        <dsp:cNvPr id="0" name=""/>
        <dsp:cNvSpPr/>
      </dsp:nvSpPr>
      <dsp:spPr>
        <a:xfrm>
          <a:off x="0" y="189347"/>
          <a:ext cx="9381507" cy="22510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В залежності від виду вати масова частка щільних невичесаних скупчень волокон-вузликів повинна становити не більше 1,5-5%, а коротких (менше 5мм) волокон і бавовняної, пилу — не більше 0,1—0,2%. Вата не повинна мати запаху і містити сторонні домішки (голочки, тріски та ін). </a:t>
          </a:r>
          <a:endParaRPr lang="uk-UA" sz="2600" kern="1200" dirty="0"/>
        </a:p>
      </dsp:txBody>
      <dsp:txXfrm>
        <a:off x="109889" y="299236"/>
        <a:ext cx="9161729" cy="20313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2A066-0F1D-4AB0-BCC8-1CA58D3218B0}">
      <dsp:nvSpPr>
        <dsp:cNvPr id="0" name=""/>
        <dsp:cNvSpPr/>
      </dsp:nvSpPr>
      <dsp:spPr>
        <a:xfrm>
          <a:off x="0" y="72625"/>
          <a:ext cx="8105582" cy="216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smtClean="0"/>
            <a:t>Виробляється марля на прядильних підприємствах. Спочатку хлопок тріпають, потім розчісують, щоб отримати пухнасту стрічку з волокнами, спрямованими в одному напрямку. Потім цю стрічку ділять на нитки, скручують їх і перетворюють в нитку пряжі. </a:t>
          </a:r>
          <a:endParaRPr lang="uk-UA" sz="2500" kern="1200"/>
        </a:p>
      </dsp:txBody>
      <dsp:txXfrm>
        <a:off x="105662" y="178287"/>
        <a:ext cx="7894258" cy="19531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123493-E456-4C17-8ABE-17B7107BFF2B}">
      <dsp:nvSpPr>
        <dsp:cNvPr id="0" name=""/>
        <dsp:cNvSpPr/>
      </dsp:nvSpPr>
      <dsp:spPr>
        <a:xfrm>
          <a:off x="9427748" y="2509059"/>
          <a:ext cx="1619756" cy="7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5316"/>
              </a:lnTo>
              <a:lnTo>
                <a:pt x="1619756" y="525316"/>
              </a:lnTo>
              <a:lnTo>
                <a:pt x="1619756" y="77085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8B1969-3E1B-44F1-9F2C-EBA9A445E94A}">
      <dsp:nvSpPr>
        <dsp:cNvPr id="0" name=""/>
        <dsp:cNvSpPr/>
      </dsp:nvSpPr>
      <dsp:spPr>
        <a:xfrm>
          <a:off x="7807992" y="2509059"/>
          <a:ext cx="1619756" cy="770856"/>
        </a:xfrm>
        <a:custGeom>
          <a:avLst/>
          <a:gdLst/>
          <a:ahLst/>
          <a:cxnLst/>
          <a:rect l="0" t="0" r="0" b="0"/>
          <a:pathLst>
            <a:path>
              <a:moveTo>
                <a:pt x="1619756" y="0"/>
              </a:moveTo>
              <a:lnTo>
                <a:pt x="1619756" y="525316"/>
              </a:lnTo>
              <a:lnTo>
                <a:pt x="0" y="525316"/>
              </a:lnTo>
              <a:lnTo>
                <a:pt x="0" y="77085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A69EA-A112-49D5-8F91-2ECD13471940}">
      <dsp:nvSpPr>
        <dsp:cNvPr id="0" name=""/>
        <dsp:cNvSpPr/>
      </dsp:nvSpPr>
      <dsp:spPr>
        <a:xfrm>
          <a:off x="2948723" y="2509059"/>
          <a:ext cx="1619756" cy="770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5316"/>
              </a:lnTo>
              <a:lnTo>
                <a:pt x="1619756" y="525316"/>
              </a:lnTo>
              <a:lnTo>
                <a:pt x="1619756" y="77085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76494D-DA23-40AE-B273-5E857CB00A07}">
      <dsp:nvSpPr>
        <dsp:cNvPr id="0" name=""/>
        <dsp:cNvSpPr/>
      </dsp:nvSpPr>
      <dsp:spPr>
        <a:xfrm>
          <a:off x="1328967" y="2509059"/>
          <a:ext cx="1619756" cy="770856"/>
        </a:xfrm>
        <a:custGeom>
          <a:avLst/>
          <a:gdLst/>
          <a:ahLst/>
          <a:cxnLst/>
          <a:rect l="0" t="0" r="0" b="0"/>
          <a:pathLst>
            <a:path>
              <a:moveTo>
                <a:pt x="1619756" y="0"/>
              </a:moveTo>
              <a:lnTo>
                <a:pt x="1619756" y="525316"/>
              </a:lnTo>
              <a:lnTo>
                <a:pt x="0" y="525316"/>
              </a:lnTo>
              <a:lnTo>
                <a:pt x="0" y="77085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BBE1D7-A22C-4EEC-A218-49539C3FD8CA}">
      <dsp:nvSpPr>
        <dsp:cNvPr id="0" name=""/>
        <dsp:cNvSpPr/>
      </dsp:nvSpPr>
      <dsp:spPr>
        <a:xfrm>
          <a:off x="1623468" y="825985"/>
          <a:ext cx="2650510" cy="1683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0368395-414B-474B-9B8D-D6E036B4DA7B}">
      <dsp:nvSpPr>
        <dsp:cNvPr id="0" name=""/>
        <dsp:cNvSpPr/>
      </dsp:nvSpPr>
      <dsp:spPr>
        <a:xfrm>
          <a:off x="1917969" y="1105761"/>
          <a:ext cx="2650510" cy="1683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марля сувора</a:t>
          </a:r>
          <a:endParaRPr lang="uk-UA" sz="2100" kern="1200"/>
        </a:p>
      </dsp:txBody>
      <dsp:txXfrm>
        <a:off x="1967265" y="1155057"/>
        <a:ext cx="2551918" cy="1584481"/>
      </dsp:txXfrm>
    </dsp:sp>
    <dsp:sp modelId="{842FD5B0-61B3-4FAB-A61D-DAE9EA746D2C}">
      <dsp:nvSpPr>
        <dsp:cNvPr id="0" name=""/>
        <dsp:cNvSpPr/>
      </dsp:nvSpPr>
      <dsp:spPr>
        <a:xfrm>
          <a:off x="3712" y="3279916"/>
          <a:ext cx="2650510" cy="1683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C32FAA-7D37-453D-8CED-F38EE7897E1C}">
      <dsp:nvSpPr>
        <dsp:cNvPr id="0" name=""/>
        <dsp:cNvSpPr/>
      </dsp:nvSpPr>
      <dsp:spPr>
        <a:xfrm>
          <a:off x="298213" y="3559692"/>
          <a:ext cx="2650510" cy="1683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чисто бавовняної </a:t>
          </a:r>
          <a:endParaRPr lang="uk-UA" sz="2100" kern="1200"/>
        </a:p>
      </dsp:txBody>
      <dsp:txXfrm>
        <a:off x="347509" y="3608988"/>
        <a:ext cx="2551918" cy="1584481"/>
      </dsp:txXfrm>
    </dsp:sp>
    <dsp:sp modelId="{8EA27FC0-94B2-4BEA-BD69-02BDE46684AB}">
      <dsp:nvSpPr>
        <dsp:cNvPr id="0" name=""/>
        <dsp:cNvSpPr/>
      </dsp:nvSpPr>
      <dsp:spPr>
        <a:xfrm>
          <a:off x="3243224" y="3279916"/>
          <a:ext cx="2650510" cy="1683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1BCFB9B-2979-43CB-9FCF-8A1F5554999A}">
      <dsp:nvSpPr>
        <dsp:cNvPr id="0" name=""/>
        <dsp:cNvSpPr/>
      </dsp:nvSpPr>
      <dsp:spPr>
        <a:xfrm>
          <a:off x="3537725" y="3559692"/>
          <a:ext cx="2650510" cy="1683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або змішаною( 50% бавовна та 50% віскози 70% бавовни і 30% віскози).</a:t>
          </a:r>
          <a:endParaRPr lang="uk-UA" sz="2100" kern="1200" dirty="0"/>
        </a:p>
      </dsp:txBody>
      <dsp:txXfrm>
        <a:off x="3587021" y="3608988"/>
        <a:ext cx="2551918" cy="1584481"/>
      </dsp:txXfrm>
    </dsp:sp>
    <dsp:sp modelId="{95E9D785-F5AC-4EE4-A4ED-F2F475584C8C}">
      <dsp:nvSpPr>
        <dsp:cNvPr id="0" name=""/>
        <dsp:cNvSpPr/>
      </dsp:nvSpPr>
      <dsp:spPr>
        <a:xfrm>
          <a:off x="8102493" y="825985"/>
          <a:ext cx="2650510" cy="1683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23EFE72-A3EF-45C4-B1E1-079A702D01F3}">
      <dsp:nvSpPr>
        <dsp:cNvPr id="0" name=""/>
        <dsp:cNvSpPr/>
      </dsp:nvSpPr>
      <dsp:spPr>
        <a:xfrm>
          <a:off x="8396994" y="1105761"/>
          <a:ext cx="2650510" cy="1683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гігроскопічна вибілена</a:t>
          </a:r>
          <a:endParaRPr lang="uk-UA" sz="2100" kern="1200" dirty="0"/>
        </a:p>
      </dsp:txBody>
      <dsp:txXfrm>
        <a:off x="8446290" y="1155057"/>
        <a:ext cx="2551918" cy="1584481"/>
      </dsp:txXfrm>
    </dsp:sp>
    <dsp:sp modelId="{413FDF19-2F78-4307-9D19-F562E1F9B88C}">
      <dsp:nvSpPr>
        <dsp:cNvPr id="0" name=""/>
        <dsp:cNvSpPr/>
      </dsp:nvSpPr>
      <dsp:spPr>
        <a:xfrm>
          <a:off x="6482737" y="3279916"/>
          <a:ext cx="2650510" cy="1683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D7CF68-64D6-4260-BC3C-8D935A50934D}">
      <dsp:nvSpPr>
        <dsp:cNvPr id="0" name=""/>
        <dsp:cNvSpPr/>
      </dsp:nvSpPr>
      <dsp:spPr>
        <a:xfrm>
          <a:off x="6777238" y="3559692"/>
          <a:ext cx="2650510" cy="1683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чисто бавовняної </a:t>
          </a:r>
          <a:endParaRPr lang="uk-UA" sz="2100" kern="1200"/>
        </a:p>
      </dsp:txBody>
      <dsp:txXfrm>
        <a:off x="6826534" y="3608988"/>
        <a:ext cx="2551918" cy="1584481"/>
      </dsp:txXfrm>
    </dsp:sp>
    <dsp:sp modelId="{B16B980A-7605-4840-8CB3-E7B75AFD46A2}">
      <dsp:nvSpPr>
        <dsp:cNvPr id="0" name=""/>
        <dsp:cNvSpPr/>
      </dsp:nvSpPr>
      <dsp:spPr>
        <a:xfrm>
          <a:off x="9722249" y="3279916"/>
          <a:ext cx="2650510" cy="1683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6754F20-CBD5-4C72-9C21-861BB918C3D7}">
      <dsp:nvSpPr>
        <dsp:cNvPr id="0" name=""/>
        <dsp:cNvSpPr/>
      </dsp:nvSpPr>
      <dsp:spPr>
        <a:xfrm>
          <a:off x="10016750" y="3559692"/>
          <a:ext cx="2650510" cy="1683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або змішаною ( 50% бавовна та 50% віскози 70% бавовни і 30% віскози).</a:t>
          </a:r>
          <a:endParaRPr lang="uk-UA" sz="2100" kern="1200"/>
        </a:p>
      </dsp:txBody>
      <dsp:txXfrm>
        <a:off x="10066046" y="3608988"/>
        <a:ext cx="2551918" cy="15844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94279-9602-4FF6-8D5B-5DEF657BB8E8}">
      <dsp:nvSpPr>
        <dsp:cNvPr id="0" name=""/>
        <dsp:cNvSpPr/>
      </dsp:nvSpPr>
      <dsp:spPr>
        <a:xfrm rot="16200000">
          <a:off x="-604862" y="605940"/>
          <a:ext cx="4016036" cy="280415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18256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Бинти повинні бути без швів і з обрізаною кромкою. Наявність обрізаної кромки або кромки з бахромою допустимо на внутрішньому кінці бинта довжиною не більше 5мм.</a:t>
          </a:r>
          <a:endParaRPr lang="uk-UA" sz="1900" kern="1200"/>
        </a:p>
      </dsp:txBody>
      <dsp:txXfrm rot="5400000">
        <a:off x="1079" y="803206"/>
        <a:ext cx="2804154" cy="2409622"/>
      </dsp:txXfrm>
    </dsp:sp>
    <dsp:sp modelId="{F507CC02-6852-4C26-B6A2-4DD30067D724}">
      <dsp:nvSpPr>
        <dsp:cNvPr id="0" name=""/>
        <dsp:cNvSpPr/>
      </dsp:nvSpPr>
      <dsp:spPr>
        <a:xfrm rot="16200000">
          <a:off x="2409603" y="605940"/>
          <a:ext cx="4016036" cy="280415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18256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Капілярність повинна бути не менше 7 см/год, а швидкість поглинання -не більше 10 с. </a:t>
          </a:r>
          <a:endParaRPr lang="uk-UA" sz="1900" kern="1200"/>
        </a:p>
      </dsp:txBody>
      <dsp:txXfrm rot="5400000">
        <a:off x="3015544" y="803206"/>
        <a:ext cx="2804154" cy="2409622"/>
      </dsp:txXfrm>
    </dsp:sp>
    <dsp:sp modelId="{B57E504C-54EA-4864-948B-631522349B23}">
      <dsp:nvSpPr>
        <dsp:cNvPr id="0" name=""/>
        <dsp:cNvSpPr/>
      </dsp:nvSpPr>
      <dsp:spPr>
        <a:xfrm rot="16200000">
          <a:off x="5424069" y="605940"/>
          <a:ext cx="4016036" cy="280415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18256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Бинти марлеві розрізняють по довжині, ширині і стерильності (стерильні або нестерильні) </a:t>
          </a:r>
          <a:endParaRPr lang="uk-UA" sz="1900" kern="1200"/>
        </a:p>
      </dsp:txBody>
      <dsp:txXfrm rot="5400000">
        <a:off x="6030010" y="803206"/>
        <a:ext cx="2804154" cy="240962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0D421-97B5-41F3-B8AB-BE862614D19F}">
      <dsp:nvSpPr>
        <dsp:cNvPr id="0" name=""/>
        <dsp:cNvSpPr/>
      </dsp:nvSpPr>
      <dsp:spPr>
        <a:xfrm>
          <a:off x="0" y="103390"/>
          <a:ext cx="5047013" cy="4258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smtClean="0"/>
            <a:t>Еластичні бинти виробляються з сірої бавовняної тканини, відносяться до трикотажних виробів та використовуються при варикозному розширенні вен, під час операції і після неї - для запобігання утворенню тромбів, при вивиху ноги або руки, розтягуванні сухожиль або ударі. </a:t>
          </a:r>
          <a:endParaRPr lang="uk-UA" sz="2600" kern="1200"/>
        </a:p>
      </dsp:txBody>
      <dsp:txXfrm>
        <a:off x="207897" y="311287"/>
        <a:ext cx="4631219" cy="38430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AC51C-882A-4C3B-808B-D41F0BE1C0CA}">
      <dsp:nvSpPr>
        <dsp:cNvPr id="0" name=""/>
        <dsp:cNvSpPr/>
      </dsp:nvSpPr>
      <dsp:spPr>
        <a:xfrm>
          <a:off x="0" y="279625"/>
          <a:ext cx="6887688" cy="4095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Бинти еластичні  трубчасті являють собою трикотажний рукав сітчастої структури виготовлений з віскозного полотну, тому не перешкоджає аерації ділянок тіла, на які накладаються. Бинти еластичні трубчасті мають таке ж призначення, як і бинти еластичні, але їх розтягування значно більше - до 800%. Виробляються з еластомерної нитки, переплетеної синтетичними волокнами і бавовняною пряжею. </a:t>
          </a:r>
          <a:endParaRPr lang="uk-UA" sz="2500" kern="1200" dirty="0"/>
        </a:p>
      </dsp:txBody>
      <dsp:txXfrm>
        <a:off x="199901" y="479526"/>
        <a:ext cx="6487886" cy="3695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8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Перев'язувальні матеріали (ПМ) та засоби були і залишаються найважливішою складовою при проведенні хірургічних операцій, лікування ран і опіків. Перев'язувальні засоби (ПЗ) є важливою складовою лікувального процесу та призначені фіксувати певне місце, захищати уражені області від впливів зовнішнього середовища, служити при операціях і перев'язках для осушення рани, тампонади і пов'язок.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Перев'язувальні засоби - один з найбільш древніх видів парафармацевтической продукції. Одними з найбільш ранніх відомостей про лікування ран збереглися на древнешумерского глиняних дощечках, датованих приблизно 2500 р. до н.е. У них описується промивання ран водою і молоком з наступним накладенням пов'язки з медом і смолою. Для лікування ран в Стародавньому Єгипті застосовували мед, масло, вино і смоли, отримані з ладану і 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мірріса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Прикладаючи смолу на смужки лляної тканини, лікарі зводили краю рани разом.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979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735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61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накладення спеціальних пов'язок часто використовують марлю, просочену яким-небудь лікарським засобом. Пов'язки з марлі, просоченої, наприклад, дерматолом, йодоформом або ксероформом, застосовують при лікуванні інфікованих і гнійних ран. Марлю, просочену різними сорбентами (адсорбуючу марлю), використовують для тампонування кровоточивих ран і пошкоджень паренхіматозних органів. Широке застосування отримала марля (серветки) кровоспинна, просочена оксидами азоту, і марля гемостатична (серветки, кульки і тампони), містить кальцієву сіль акрилової кислоти.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948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33.pn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3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microsoft.com/office/2007/relationships/diagramDrawing" Target="../diagrams/drawing10.xml"/><Relationship Id="rId3" Type="http://schemas.openxmlformats.org/officeDocument/2006/relationships/diagramLayout" Target="../diagrams/layout9.xml"/><Relationship Id="rId7" Type="http://schemas.openxmlformats.org/officeDocument/2006/relationships/image" Target="../media/image66.png"/><Relationship Id="rId12" Type="http://schemas.openxmlformats.org/officeDocument/2006/relationships/diagramColors" Target="../diagrams/colors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9.xml"/><Relationship Id="rId11" Type="http://schemas.openxmlformats.org/officeDocument/2006/relationships/diagramQuickStyle" Target="../diagrams/quickStyle10.xml"/><Relationship Id="rId5" Type="http://schemas.openxmlformats.org/officeDocument/2006/relationships/diagramColors" Target="../diagrams/colors9.xml"/><Relationship Id="rId15" Type="http://schemas.openxmlformats.org/officeDocument/2006/relationships/image" Target="../media/image69.png"/><Relationship Id="rId10" Type="http://schemas.openxmlformats.org/officeDocument/2006/relationships/diagramLayout" Target="../diagrams/layout10.xml"/><Relationship Id="rId4" Type="http://schemas.openxmlformats.org/officeDocument/2006/relationships/diagramQuickStyle" Target="../diagrams/quickStyle9.xml"/><Relationship Id="rId9" Type="http://schemas.openxmlformats.org/officeDocument/2006/relationships/diagramData" Target="../diagrams/data10.xml"/><Relationship Id="rId1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2166" y="2079146"/>
            <a:ext cx="7856273" cy="2247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850"/>
              </a:lnSpc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902018" y="6950035"/>
            <a:ext cx="146328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ОС</a:t>
            </a:r>
            <a:endParaRPr lang="en-US" sz="7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1376" y="285032"/>
            <a:ext cx="73152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Міністерство охорони здоров’я України </a:t>
            </a:r>
          </a:p>
          <a:p>
            <a:pPr algn="ctr"/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м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едико- Фармацевтичний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факультет</a:t>
            </a:r>
          </a:p>
          <a:p>
            <a:pPr algn="ctr"/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Кафедра організації та економіки фармації з післядипломною підготовкою</a:t>
            </a:r>
            <a:endParaRPr lang="uk-UA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2018" y="2360141"/>
            <a:ext cx="73152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Товарознавчий аналіз перев'язувальних матеріалів </a:t>
            </a:r>
          </a:p>
          <a:p>
            <a:pPr algn="ctr"/>
            <a:r>
              <a:rPr lang="uk-UA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готових перев'язувальних засобів. 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60088" y="6950035"/>
            <a:ext cx="73152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uk-UA" altLang="ko-KR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Лекцію розробила </a:t>
            </a:r>
          </a:p>
          <a:p>
            <a:pPr algn="r"/>
            <a:r>
              <a:rPr lang="uk-UA" altLang="ko-KR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викладач Степанова Оксана</a:t>
            </a:r>
            <a:endParaRPr lang="ko-KR" altLang="en-US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12678" y="452481"/>
            <a:ext cx="2648482" cy="483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 лекції:          </a:t>
            </a:r>
            <a:endParaRPr lang="uk-UA" sz="2400" b="1" dirty="0" smtClean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0609" y="1104290"/>
            <a:ext cx="8564137" cy="5987886"/>
          </a:xfrm>
          <a:prstGeom prst="rect">
            <a:avLst/>
          </a:prstGeom>
        </p:spPr>
        <p:txBody>
          <a:bodyPr/>
          <a:lstStyle/>
          <a:p>
            <a:pPr marL="342900" lvl="0" indent="-342900" algn="just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Перев'язувальні матеріали та їх призначення. 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Волокнисті перев'язувальні матеріали. Види, вимоги, методи випробувань.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Тканні перев'язувальні матеріали (тканини). Види, вимоги, методи випробувань.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Готові перев'язувальні вироби. Види, вимоги, методи випробувань.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Сучасні перев’язувальні матеріали. Вимоги до них .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Упаковка, маркування, зберігання,  перев'язувальних матеріалів та готових перев'язувальних засобів.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1003929"/>
            <a:ext cx="3845776" cy="45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7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7823" y="622459"/>
            <a:ext cx="12200334" cy="635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Історія виникнення перев'язувальних засобів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77882" y="1612885"/>
            <a:ext cx="1659255" cy="1130975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79038" y="2016919"/>
            <a:ext cx="103703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2530673" y="1838801"/>
            <a:ext cx="254222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Давній Єгипет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30673" y="2272665"/>
            <a:ext cx="3930729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chemeClr val="accent2">
                    <a:lumMod val="7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Використання тканин для перев'язки ран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2433876" y="2766655"/>
            <a:ext cx="11421904" cy="11430"/>
          </a:xfrm>
          <a:prstGeom prst="roundRect">
            <a:avLst>
              <a:gd name="adj" fmla="val 711750"/>
            </a:avLst>
          </a:prstGeom>
          <a:solidFill>
            <a:srgbClr val="B2D4E5"/>
          </a:solidFill>
          <a:ln/>
        </p:spPr>
      </p:sp>
      <p:sp>
        <p:nvSpPr>
          <p:cNvPr id="8" name="Shape 6"/>
          <p:cNvSpPr/>
          <p:nvPr/>
        </p:nvSpPr>
        <p:spPr>
          <a:xfrm>
            <a:off x="677823" y="2872978"/>
            <a:ext cx="3318629" cy="1130975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79038" y="3244691"/>
            <a:ext cx="137279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4190048" y="3066574"/>
            <a:ext cx="254222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Античний період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190048" y="3500438"/>
            <a:ext cx="5745718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chemeClr val="accent2">
                    <a:lumMod val="7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Розвиток медичних знань, створення дезінфікуючих засобів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093250" y="3994428"/>
            <a:ext cx="9762530" cy="11430"/>
          </a:xfrm>
          <a:prstGeom prst="roundRect">
            <a:avLst>
              <a:gd name="adj" fmla="val 711750"/>
            </a:avLst>
          </a:prstGeom>
          <a:solidFill>
            <a:srgbClr val="B2D4E5"/>
          </a:solidFill>
          <a:ln/>
        </p:spPr>
      </p:sp>
      <p:sp>
        <p:nvSpPr>
          <p:cNvPr id="13" name="Shape 11"/>
          <p:cNvSpPr/>
          <p:nvPr/>
        </p:nvSpPr>
        <p:spPr>
          <a:xfrm>
            <a:off x="677823" y="4100751"/>
            <a:ext cx="4978003" cy="1130975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79038" y="4472464"/>
            <a:ext cx="137041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849422" y="4294346"/>
            <a:ext cx="254222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Середньовіччя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849422" y="4728210"/>
            <a:ext cx="4243983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chemeClr val="accent2">
                    <a:lumMod val="7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Вдосконалення техніки накладання пов'язок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752624" y="5222200"/>
            <a:ext cx="8103156" cy="11430"/>
          </a:xfrm>
          <a:prstGeom prst="roundRect">
            <a:avLst>
              <a:gd name="adj" fmla="val 711750"/>
            </a:avLst>
          </a:prstGeom>
          <a:solidFill>
            <a:srgbClr val="B2D4E5"/>
          </a:solidFill>
          <a:ln/>
        </p:spPr>
      </p:sp>
      <p:sp>
        <p:nvSpPr>
          <p:cNvPr id="18" name="Shape 16"/>
          <p:cNvSpPr/>
          <p:nvPr/>
        </p:nvSpPr>
        <p:spPr>
          <a:xfrm>
            <a:off x="677763" y="5298816"/>
            <a:ext cx="6637377" cy="1130975"/>
          </a:xfrm>
          <a:prstGeom prst="roundRect">
            <a:avLst>
              <a:gd name="adj" fmla="val 719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9038" y="5700236"/>
            <a:ext cx="130493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7508796" y="5522119"/>
            <a:ext cx="2542222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Новий час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508796" y="5955983"/>
            <a:ext cx="4551164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chemeClr val="accent2">
                    <a:lumMod val="7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Поява стерильних перев'язувальних матеріалів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677823" y="6677382"/>
            <a:ext cx="13274754" cy="929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Перев'язувальні засоби відомі людству з давніх-давен. Ще в Давньому Єгипті використовували тканини для перев'язки ран. В Античному періоді медичні знання почали активно розвиватися, з'явилися дезінфікуючі засоби. У Середньовіччі техніка накладання пов'язок вдосконалилася, а в Новий час розпочалося виробництво стерильних перев'язувальних матеріалів.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97" y="1672972"/>
            <a:ext cx="1613740" cy="104358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98" y="2896707"/>
            <a:ext cx="3273054" cy="110724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823" y="4083073"/>
            <a:ext cx="4978003" cy="117103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63" y="5308942"/>
            <a:ext cx="4162585" cy="106328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348" y="5291198"/>
            <a:ext cx="2498542" cy="11385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99549" y="564003"/>
            <a:ext cx="10972800" cy="704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Перев'язувальні матеріали та засоби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03" y="1724144"/>
            <a:ext cx="4161234" cy="25717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1403" y="4564261"/>
            <a:ext cx="3853577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uk-UA" sz="2200" b="1" dirty="0" smtClean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Перев'язувальні матеріали</a:t>
            </a:r>
            <a:endParaRPr lang="uk-UA" sz="2200" b="1" dirty="0">
              <a:solidFill>
                <a:srgbClr val="272525"/>
              </a:solidFill>
              <a:latin typeface="Arial" panose="020B0604020202020204" pitchFamily="34" charset="0"/>
              <a:ea typeface="Petrona Bold" pitchFamily="34" charset="-122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51403" y="5045154"/>
            <a:ext cx="4161234" cy="2060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Перев'язувальні матеріали включають такі вироби, як бинти, серветки, тампони та кульки, що використовуються для осушення рани, зупинки кровотечі, захисту від інфекції та накладання пов'язок.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583" y="1724144"/>
            <a:ext cx="4161234" cy="25717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4583" y="4564261"/>
            <a:ext cx="4161234" cy="70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smtClean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Готові</a:t>
            </a:r>
            <a:r>
              <a:rPr lang="uk-UA" sz="2200" b="1" dirty="0" smtClean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 </a:t>
            </a:r>
            <a:r>
              <a:rPr lang="en-US" sz="2200" b="1" dirty="0" smtClean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перев'язувальні </a:t>
            </a:r>
            <a:r>
              <a:rPr lang="en-US" sz="2200" b="1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засоби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234583" y="5397341"/>
            <a:ext cx="4161234" cy="2403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Готові перев'язувальні вироби промислового виготовлення, такі як бинти, серветки, пов'язки та лейкопластир, призначені для безпосереднього застосування на рану чи пошкоджену ділянку тіла пацієнта.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7762" y="1724144"/>
            <a:ext cx="4161234" cy="25717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720982" y="4502697"/>
            <a:ext cx="2006441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uk-UA" sz="2200" b="1" dirty="0" smtClean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Пов'язки</a:t>
            </a:r>
            <a:endParaRPr lang="uk-UA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717762" y="5045154"/>
            <a:ext cx="4161234" cy="1716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Пов'язка - це м'яке або жорстке пристосування, що закріплює перев'язувальний матеріал на тілі пацієнта, іноді з додаванням лікарських речовин.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447" y="929045"/>
            <a:ext cx="13109019" cy="675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Характеристика перев'язувального матеріалу</a:t>
            </a:r>
            <a:endParaRPr lang="en-US" sz="4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47" y="2016204"/>
            <a:ext cx="4190643" cy="25899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20447" y="4863465"/>
            <a:ext cx="3599378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Важливі характеристики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20447" y="5324594"/>
            <a:ext cx="4190643" cy="1975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 має низку важливих характеристик, таких як стерильність, абсорбційність, текстура та міцність, які забезпечують ефективність і безпеку медичного використання.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819" y="2016204"/>
            <a:ext cx="4190643" cy="25899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19819" y="4863465"/>
            <a:ext cx="3992285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Текстура та гігроскопічність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219819" y="5324594"/>
            <a:ext cx="4190643" cy="1317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Матеріали повинні мати м'яку, волокнисту текстуру та високу гігроскопічність, що дозволяє ефективно вбирати рідини та виділення з рани.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191" y="2016204"/>
            <a:ext cx="4190762" cy="259008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9191" y="4863584"/>
            <a:ext cx="3471743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Стерильність та чистота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9719191" y="5324713"/>
            <a:ext cx="4190762" cy="1317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Необхідною умовою є стерильність перев'язувального матеріалу, яка забезпечується спеціальними методами обробки та упаковки.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488513" y="1157839"/>
            <a:ext cx="13573175" cy="5639471"/>
            <a:chOff x="540841" y="4166830"/>
            <a:chExt cx="13601046" cy="3678555"/>
          </a:xfrm>
        </p:grpSpPr>
        <p:sp>
          <p:nvSpPr>
            <p:cNvPr id="4" name="Shape 1"/>
            <p:cNvSpPr/>
            <p:nvPr/>
          </p:nvSpPr>
          <p:spPr>
            <a:xfrm>
              <a:off x="690205" y="4166830"/>
              <a:ext cx="15240" cy="3678555"/>
            </a:xfrm>
            <a:prstGeom prst="roundRect">
              <a:avLst>
                <a:gd name="adj" fmla="val 384695"/>
              </a:avLst>
            </a:prstGeom>
            <a:solidFill>
              <a:srgbClr val="B2D4E5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</p:sp>
        <p:sp>
          <p:nvSpPr>
            <p:cNvPr id="5" name="Shape 2"/>
            <p:cNvSpPr/>
            <p:nvPr/>
          </p:nvSpPr>
          <p:spPr>
            <a:xfrm>
              <a:off x="540841" y="4323755"/>
              <a:ext cx="313968" cy="313968"/>
            </a:xfrm>
            <a:prstGeom prst="roundRect">
              <a:avLst>
                <a:gd name="adj" fmla="val 18673"/>
              </a:avLst>
            </a:prstGeom>
            <a:solidFill>
              <a:srgbClr val="CCEEFF"/>
            </a:solidFill>
            <a:ln w="7620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p:spPr>
        </p:sp>
        <p:sp>
          <p:nvSpPr>
            <p:cNvPr id="6" name="Text 3"/>
            <p:cNvSpPr/>
            <p:nvPr/>
          </p:nvSpPr>
          <p:spPr>
            <a:xfrm>
              <a:off x="650736" y="4370784"/>
              <a:ext cx="94178" cy="219908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Petrona Bold" pitchFamily="34" charset="0"/>
                  <a:ea typeface="Petrona Bold" pitchFamily="34" charset="-122"/>
                  <a:cs typeface="Petrona Bold" pitchFamily="34" charset="-120"/>
                </a:rPr>
                <a:t>1</a:t>
              </a:r>
              <a:endParaRPr lang="en-US" sz="2800" dirty="0"/>
            </a:p>
          </p:txBody>
        </p:sp>
        <p:sp>
          <p:nvSpPr>
            <p:cNvPr id="7" name="Text 4"/>
            <p:cNvSpPr/>
            <p:nvPr/>
          </p:nvSpPr>
          <p:spPr>
            <a:xfrm>
              <a:off x="976908" y="4306372"/>
              <a:ext cx="3548708" cy="228957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Arial" panose="020B0604020202020204" pitchFamily="34" charset="0"/>
                  <a:ea typeface="Petrona Bold" pitchFamily="34" charset="-122"/>
                  <a:cs typeface="Arial" panose="020B0604020202020204" pitchFamily="34" charset="0"/>
                </a:rPr>
                <a:t>М'якість та міцність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976908" y="4619030"/>
              <a:ext cx="13164979" cy="223242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750"/>
                </a:lnSpc>
                <a:buNone/>
              </a:pPr>
              <a:r>
                <a:rPr lang="en-US" sz="140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Перев'язувальний матеріал повинен бути м'яким, але не сипучим, щоб забезпечувати комфорт пацієнта та надійно фіксувати пошкоджені ділянки.</a:t>
              </a:r>
              <a:endParaRPr lang="en-US" sz="1400" dirty="0"/>
            </a:p>
          </p:txBody>
        </p:sp>
        <p:sp>
          <p:nvSpPr>
            <p:cNvPr id="9" name="Shape 6"/>
            <p:cNvSpPr/>
            <p:nvPr/>
          </p:nvSpPr>
          <p:spPr>
            <a:xfrm>
              <a:off x="540841" y="5278279"/>
              <a:ext cx="313968" cy="313968"/>
            </a:xfrm>
            <a:prstGeom prst="roundRect">
              <a:avLst>
                <a:gd name="adj" fmla="val 18673"/>
              </a:avLst>
            </a:prstGeom>
            <a:solidFill>
              <a:srgbClr val="CCEEFF"/>
            </a:solidFill>
            <a:ln w="7620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p:spPr>
        </p:sp>
        <p:sp>
          <p:nvSpPr>
            <p:cNvPr id="10" name="Text 7"/>
            <p:cNvSpPr/>
            <p:nvPr/>
          </p:nvSpPr>
          <p:spPr>
            <a:xfrm>
              <a:off x="635496" y="5325308"/>
              <a:ext cx="124658" cy="219908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Petrona Bold" pitchFamily="34" charset="0"/>
                  <a:ea typeface="Petrona Bold" pitchFamily="34" charset="-122"/>
                  <a:cs typeface="Petrona Bold" pitchFamily="34" charset="-120"/>
                </a:rPr>
                <a:t>2</a:t>
              </a:r>
              <a:endParaRPr lang="en-US" sz="2800" dirty="0"/>
            </a:p>
          </p:txBody>
        </p:sp>
        <p:sp>
          <p:nvSpPr>
            <p:cNvPr id="11" name="Text 8"/>
            <p:cNvSpPr/>
            <p:nvPr/>
          </p:nvSpPr>
          <p:spPr>
            <a:xfrm>
              <a:off x="976908" y="5260896"/>
              <a:ext cx="2418159" cy="228957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Arial" panose="020B0604020202020204" pitchFamily="34" charset="0"/>
                  <a:ea typeface="Petrona Bold" pitchFamily="34" charset="-122"/>
                  <a:cs typeface="Arial" panose="020B0604020202020204" pitchFamily="34" charset="0"/>
                </a:rPr>
                <a:t>Поглинальні властивості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 9"/>
            <p:cNvSpPr/>
            <p:nvPr/>
          </p:nvSpPr>
          <p:spPr>
            <a:xfrm>
              <a:off x="906422" y="5573554"/>
              <a:ext cx="13164979" cy="223242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750"/>
                </a:lnSpc>
                <a:buNone/>
              </a:pPr>
              <a:r>
                <a:rPr lang="en-US" sz="140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Матеріал має володіти високою поглинальною здатністю та капілярністю, щоб ефективно вбирати рідини і виділення з рани.</a:t>
              </a:r>
              <a:endParaRPr lang="en-US" sz="1400" dirty="0"/>
            </a:p>
          </p:txBody>
        </p:sp>
        <p:sp>
          <p:nvSpPr>
            <p:cNvPr id="13" name="Shape 10"/>
            <p:cNvSpPr/>
            <p:nvPr/>
          </p:nvSpPr>
          <p:spPr>
            <a:xfrm>
              <a:off x="540841" y="6232803"/>
              <a:ext cx="313968" cy="313968"/>
            </a:xfrm>
            <a:prstGeom prst="roundRect">
              <a:avLst>
                <a:gd name="adj" fmla="val 18673"/>
              </a:avLst>
            </a:prstGeom>
            <a:solidFill>
              <a:srgbClr val="CCEEFF"/>
            </a:solidFill>
            <a:ln w="7620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p:spPr>
        </p:sp>
        <p:sp>
          <p:nvSpPr>
            <p:cNvPr id="14" name="Text 11"/>
            <p:cNvSpPr/>
            <p:nvPr/>
          </p:nvSpPr>
          <p:spPr>
            <a:xfrm>
              <a:off x="635615" y="6279833"/>
              <a:ext cx="124420" cy="219908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Petrona Bold" pitchFamily="34" charset="0"/>
                  <a:ea typeface="Petrona Bold" pitchFamily="34" charset="-122"/>
                  <a:cs typeface="Petrona Bold" pitchFamily="34" charset="-120"/>
                </a:rPr>
                <a:t>3</a:t>
              </a:r>
              <a:endParaRPr lang="en-US" sz="2800" dirty="0"/>
            </a:p>
          </p:txBody>
        </p:sp>
        <p:sp>
          <p:nvSpPr>
            <p:cNvPr id="15" name="Text 12"/>
            <p:cNvSpPr/>
            <p:nvPr/>
          </p:nvSpPr>
          <p:spPr>
            <a:xfrm>
              <a:off x="976908" y="6215420"/>
              <a:ext cx="1832015" cy="228957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Arial" panose="020B0604020202020204" pitchFamily="34" charset="0"/>
                  <a:ea typeface="Petrona Bold" pitchFamily="34" charset="-122"/>
                  <a:cs typeface="Arial" panose="020B0604020202020204" pitchFamily="34" charset="0"/>
                </a:rPr>
                <a:t>Нейтральність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 13"/>
            <p:cNvSpPr/>
            <p:nvPr/>
          </p:nvSpPr>
          <p:spPr>
            <a:xfrm>
              <a:off x="976908" y="6528078"/>
              <a:ext cx="13164979" cy="223242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750"/>
                </a:lnSpc>
                <a:buNone/>
              </a:pPr>
              <a:r>
                <a:rPr lang="en-US" sz="140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Водна витяжка з перев'язувального матеріалу має бути нейтральною, щоб не подразнювати шкіру пацієнта.</a:t>
              </a:r>
              <a:endParaRPr lang="en-US" sz="1400" dirty="0"/>
            </a:p>
          </p:txBody>
        </p:sp>
        <p:sp>
          <p:nvSpPr>
            <p:cNvPr id="17" name="Shape 14"/>
            <p:cNvSpPr/>
            <p:nvPr/>
          </p:nvSpPr>
          <p:spPr>
            <a:xfrm>
              <a:off x="540841" y="7187327"/>
              <a:ext cx="313968" cy="313968"/>
            </a:xfrm>
            <a:prstGeom prst="roundRect">
              <a:avLst>
                <a:gd name="adj" fmla="val 18673"/>
              </a:avLst>
            </a:prstGeom>
            <a:solidFill>
              <a:srgbClr val="CCEEFF"/>
            </a:solidFill>
            <a:ln w="7620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p:spPr>
        </p:sp>
        <p:sp>
          <p:nvSpPr>
            <p:cNvPr id="18" name="Text 15"/>
            <p:cNvSpPr/>
            <p:nvPr/>
          </p:nvSpPr>
          <p:spPr>
            <a:xfrm>
              <a:off x="638592" y="7234357"/>
              <a:ext cx="118467" cy="219908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Petrona Bold" pitchFamily="34" charset="0"/>
                  <a:ea typeface="Petrona Bold" pitchFamily="34" charset="-122"/>
                  <a:cs typeface="Petrona Bold" pitchFamily="34" charset="-120"/>
                </a:rPr>
                <a:t>4</a:t>
              </a:r>
              <a:endParaRPr lang="en-US" sz="2800" dirty="0"/>
            </a:p>
          </p:txBody>
        </p:sp>
        <p:sp>
          <p:nvSpPr>
            <p:cNvPr id="19" name="Text 16"/>
            <p:cNvSpPr/>
            <p:nvPr/>
          </p:nvSpPr>
          <p:spPr>
            <a:xfrm>
              <a:off x="976908" y="7169944"/>
              <a:ext cx="2356961" cy="228957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2800" b="1" dirty="0">
                  <a:solidFill>
                    <a:srgbClr val="272525"/>
                  </a:solidFill>
                  <a:latin typeface="Arial" panose="020B0604020202020204" pitchFamily="34" charset="0"/>
                  <a:ea typeface="Petrona Bold" pitchFamily="34" charset="-122"/>
                  <a:cs typeface="Arial" panose="020B0604020202020204" pitchFamily="34" charset="0"/>
                </a:rPr>
                <a:t>Стерильність та безпека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 17"/>
            <p:cNvSpPr/>
            <p:nvPr/>
          </p:nvSpPr>
          <p:spPr>
            <a:xfrm>
              <a:off x="976908" y="7334280"/>
              <a:ext cx="13164979" cy="223242"/>
            </a:xfrm>
            <a:prstGeom prst="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750"/>
                </a:lnSpc>
                <a:buNone/>
              </a:pPr>
              <a:r>
                <a:rPr lang="en-US" sz="140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Матеріал повинен надійно стерилізуватися, щоб запобігти інфікуванню ран, і бути доступним за ціною.</a:t>
              </a:r>
              <a:endParaRPr lang="en-US" sz="1400" dirty="0"/>
            </a:p>
          </p:txBody>
        </p:sp>
      </p:grpSp>
      <p:sp>
        <p:nvSpPr>
          <p:cNvPr id="2" name="Text 0"/>
          <p:cNvSpPr/>
          <p:nvPr/>
        </p:nvSpPr>
        <p:spPr>
          <a:xfrm>
            <a:off x="3045763" y="376306"/>
            <a:ext cx="7760613" cy="45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2850" b="1" dirty="0">
                <a:solidFill>
                  <a:srgbClr val="00206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Вимоги до перев'язувального матеріалу</a:t>
            </a:r>
            <a:endParaRPr lang="en-US" sz="285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652" y="3977575"/>
            <a:ext cx="3790942" cy="2526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39804568"/>
              </p:ext>
            </p:extLst>
          </p:nvPr>
        </p:nvGraphicFramePr>
        <p:xfrm>
          <a:off x="95001" y="1345318"/>
          <a:ext cx="8455233" cy="5055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74434" y="141552"/>
            <a:ext cx="65920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показники якості </a:t>
            </a:r>
            <a:endParaRPr lang="uk-UA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Перев’язувального </a:t>
            </a:r>
            <a:r>
              <a:rPr lang="uk-UA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матеріалу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2026" y="29490"/>
            <a:ext cx="5486876" cy="82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38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9384" y="819649"/>
            <a:ext cx="6291739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206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Фізичні властивості</a:t>
            </a:r>
            <a:endParaRPr lang="en-US" sz="46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368391"/>
            <a:ext cx="284559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Колір і зовнішній вигляд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339346"/>
            <a:ext cx="2845594" cy="3629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 може бути білого, сірого або кольорового відтінку залежно від сировини та обробки. Зовнішній вигляд варіюється від м'якого і пухкого до твердого та структурованого.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4200406" y="236839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Гігроскопічність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4069778" y="3339346"/>
            <a:ext cx="2981563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Висока здатність перев'язувального матеріалу поглинати вологу та рівномірно розподіляти її по поверхні робить його ефективним для абсорбції рідин.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42992" y="2368391"/>
            <a:ext cx="3062168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Повітропроникність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7742992" y="3339346"/>
            <a:ext cx="2505670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Спеціальна структура перев'язувальних матеріалів забезпечує вільну циркуляцію повітря, що сприяє швидкому заживленню ран.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0809684" y="2368391"/>
            <a:ext cx="354258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Водовідштовхування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10809684" y="3339346"/>
            <a:ext cx="3049548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Деякі перев'язувальні матеріали можуть мати водовідштовхувальні властивості, що запобігає проникненню рідини та забезпечує захист рани.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5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2206" y="578168"/>
            <a:ext cx="6516767" cy="6897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Механічні властивості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206" y="1583174"/>
            <a:ext cx="525542" cy="52554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22206" y="2318861"/>
            <a:ext cx="2759393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Міцність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6222206" y="2789873"/>
            <a:ext cx="3678555" cy="1681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 повинен мати достатню міцність, щоб витримувати навантаження під час накладання пов'язки та використання.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039" y="1583174"/>
            <a:ext cx="525542" cy="52554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16039" y="2318861"/>
            <a:ext cx="2759393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Еластичність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10216039" y="2789873"/>
            <a:ext cx="3678555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Гнучкість і здатність розтягуватися без пошкодження матеріалу важлива для комфортного накладання пов'язки.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2206" y="5102304"/>
            <a:ext cx="525542" cy="52554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22206" y="5837992"/>
            <a:ext cx="2759393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Опір розриванню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6222206" y="6309003"/>
            <a:ext cx="3678555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Матеріал має бути стійким до розривання, особливо при накладанні пов'язки на складні ділянки тіла.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6039" y="5102304"/>
            <a:ext cx="525542" cy="52554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216039" y="5837992"/>
            <a:ext cx="2759393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М'якість</a:t>
            </a:r>
            <a:endParaRPr lang="en-US" sz="2150" dirty="0"/>
          </a:p>
        </p:txBody>
      </p:sp>
      <p:sp>
        <p:nvSpPr>
          <p:cNvPr id="15" name="Text 8"/>
          <p:cNvSpPr/>
          <p:nvPr/>
        </p:nvSpPr>
        <p:spPr>
          <a:xfrm>
            <a:off x="10216039" y="6309003"/>
            <a:ext cx="3678555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комфорту пацієнта та запобігання подразненню шкіри перев'язувальний матеріал має бути м'яким та гладким.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44510"/>
            <a:ext cx="670857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Гігієнічні властивості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1928932"/>
            <a:ext cx="3664863" cy="2791539"/>
          </a:xfrm>
          <a:prstGeom prst="roundRect">
            <a:avLst>
              <a:gd name="adj" fmla="val 341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16336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Абсорбція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8224" y="2671524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 повинен мати високу здатність вбирати та утримувати рідини і виділення з рани.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1928932"/>
            <a:ext cx="3664863" cy="2791539"/>
          </a:xfrm>
          <a:prstGeom prst="roundRect">
            <a:avLst>
              <a:gd name="adj" fmla="val 341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216336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Паропроникність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4919901" y="2671524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Необхідна для нормального дихання рани та запобігання утворенню застою вологи.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4947285"/>
            <a:ext cx="3664863" cy="2437805"/>
          </a:xfrm>
          <a:prstGeom prst="roundRect">
            <a:avLst>
              <a:gd name="adj" fmla="val 390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181719"/>
            <a:ext cx="319599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Антимікробні властивості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028224" y="6061948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Важливі для запобігання розвитку інфекцій та сприяння загоєнню рани.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4685467" y="4947285"/>
            <a:ext cx="3664863" cy="2437805"/>
          </a:xfrm>
          <a:prstGeom prst="roundRect">
            <a:avLst>
              <a:gd name="adj" fmla="val 390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19901" y="518171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Біосумісність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4919901" y="5689878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Матеріал повинен бути нетоксичним та не викликати алергічних реакцій.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9620" y="610433"/>
            <a:ext cx="8124998" cy="2164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0070C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Класифікація перев'язувального матеріалу</a:t>
            </a:r>
            <a:endParaRPr lang="en-US" sz="4500" dirty="0">
              <a:solidFill>
                <a:srgbClr val="0070C0"/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569355" y="3427477"/>
            <a:ext cx="6876475" cy="2698960"/>
            <a:chOff x="1234373" y="3265714"/>
            <a:chExt cx="6876475" cy="2698960"/>
          </a:xfrm>
        </p:grpSpPr>
        <p:sp>
          <p:nvSpPr>
            <p:cNvPr id="6" name="Text 3"/>
            <p:cNvSpPr/>
            <p:nvPr/>
          </p:nvSpPr>
          <p:spPr>
            <a:xfrm>
              <a:off x="1234373" y="3427477"/>
              <a:ext cx="2886194" cy="28658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r>
                <a:rPr lang="uk-UA" dirty="0" smtClean="0"/>
                <a:t>    </a:t>
              </a:r>
              <a:r>
                <a:rPr lang="uk-UA" sz="3600" dirty="0" smtClean="0">
                  <a:solidFill>
                    <a:srgbClr val="C00000"/>
                  </a:solidFill>
                </a:rPr>
                <a:t>Волокнисті</a:t>
              </a:r>
              <a:endParaRPr lang="uk-UA" sz="360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16" name="Схема 15"/>
            <p:cNvGraphicFramePr/>
            <p:nvPr>
              <p:extLst>
                <p:ext uri="{D42A27DB-BD31-4B8C-83A1-F6EECF244321}">
                  <p14:modId xmlns:p14="http://schemas.microsoft.com/office/powerpoint/2010/main" val="318495764"/>
                </p:ext>
              </p:extLst>
            </p:nvPr>
          </p:nvGraphicFramePr>
          <p:xfrm>
            <a:off x="1328558" y="4039452"/>
            <a:ext cx="2578423" cy="192522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0" name="Text 7"/>
            <p:cNvSpPr/>
            <p:nvPr/>
          </p:nvSpPr>
          <p:spPr>
            <a:xfrm>
              <a:off x="5569625" y="3265714"/>
              <a:ext cx="1639379" cy="72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800"/>
                </a:lnSpc>
              </a:pPr>
              <a:r>
                <a:rPr lang="uk-UA" sz="2400" dirty="0"/>
                <a:t> </a:t>
              </a:r>
              <a:r>
                <a:rPr lang="uk-UA" sz="2400" dirty="0" smtClean="0"/>
                <a:t>        </a:t>
              </a:r>
            </a:p>
            <a:p>
              <a:pPr>
                <a:lnSpc>
                  <a:spcPts val="2800"/>
                </a:lnSpc>
              </a:pPr>
              <a:r>
                <a:rPr lang="uk-UA" sz="3600" dirty="0" smtClean="0">
                  <a:solidFill>
                    <a:srgbClr val="C00000"/>
                  </a:solidFill>
                </a:rPr>
                <a:t>Тканні</a:t>
              </a:r>
              <a:r>
                <a:rPr lang="uk-UA" sz="3600" dirty="0">
                  <a:solidFill>
                    <a:srgbClr val="C00000"/>
                  </a:solidFill>
                </a:rPr>
                <a:t>.</a:t>
              </a:r>
              <a:endParaRPr lang="en-US" sz="3600" dirty="0">
                <a:solidFill>
                  <a:srgbClr val="C00000"/>
                </a:solidFill>
              </a:endParaRPr>
            </a:p>
          </p:txBody>
        </p:sp>
        <p:graphicFrame>
          <p:nvGraphicFramePr>
            <p:cNvPr id="17" name="Схема 16"/>
            <p:cNvGraphicFramePr/>
            <p:nvPr>
              <p:extLst>
                <p:ext uri="{D42A27DB-BD31-4B8C-83A1-F6EECF244321}">
                  <p14:modId xmlns:p14="http://schemas.microsoft.com/office/powerpoint/2010/main" val="414083938"/>
                </p:ext>
              </p:extLst>
            </p:nvPr>
          </p:nvGraphicFramePr>
          <p:xfrm>
            <a:off x="5396390" y="4039452"/>
            <a:ext cx="2714458" cy="192522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39403"/>
            <a:ext cx="898290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Класифікація медичної вати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37291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96752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Гігроскопічна вата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5475684"/>
            <a:ext cx="412075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uk-UA" dirty="0"/>
              <a:t>Медична вата підрозділяється на гігроскопічну і компресну.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137291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496764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Компресна вата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5254704" y="5475803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Щільно спресована вата, яка використовується для тимчасової зупинки кровотечі, накладання тампонів та інших медичних потреб.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137291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96752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Очна вата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9715738" y="5475684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Виготовляється з бавовни високої якості та використовується для обробки та перев'язки очей.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169867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08835" y="697582"/>
            <a:ext cx="898290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Класифікація медичної вати</a:t>
            </a:r>
            <a:endParaRPr lang="en-US" sz="4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429" y="1577930"/>
            <a:ext cx="4120753" cy="30662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72564" y="503987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uk-UA" sz="2300" b="1" dirty="0" smtClean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Гігроскопічна</a:t>
            </a:r>
            <a:r>
              <a:rPr lang="en-US" sz="2300" b="1" dirty="0" smtClean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вата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1304429" y="5475684"/>
            <a:ext cx="412075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dirty="0">
                <a:solidFill>
                  <a:srgbClr val="0070C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Виготовляється з бавовняного волокна високої якості та здатна добре вбирати вологу. Використовується для перев'язок, а також у косметології та фармації.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7475389" y="487395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Компресна вата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7475389" y="5347399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Щільно спресована вата, яка використовується для тимчасової зупинки кровотечі, накладання тампонів та інших медичних потреб.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472" y="1577930"/>
            <a:ext cx="4120872" cy="30662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34959" y="256222"/>
            <a:ext cx="5760244" cy="667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0070C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Види медичної вати</a:t>
            </a:r>
            <a:endParaRPr lang="en-US" sz="4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32" y="1634252"/>
            <a:ext cx="4198382" cy="41983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75780" y="6086951"/>
            <a:ext cx="2671286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Очна вата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12232" y="6542961"/>
            <a:ext cx="4198382" cy="976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Виготовляють з бавовни 1 гатунку, використовується для обробки та перев'язки очей.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5890" y="1634252"/>
            <a:ext cx="4198501" cy="419850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611535" y="6087070"/>
            <a:ext cx="3407093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Гігієнічна побутова вата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215890" y="6543080"/>
            <a:ext cx="4198501" cy="976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Виготовляють з бавовняного волокна не нижче 5 гатунку, використовується для побутових потреб.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667" y="1634252"/>
            <a:ext cx="4198382" cy="419838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483215" y="6086951"/>
            <a:ext cx="2671286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Хірургічна вата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9719667" y="6542961"/>
            <a:ext cx="4198382" cy="1302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Виготовляють з бавовняного волокна не нижче 3 гатунку або його суміші з віскозним штапельним волокном, використовується в хірургії.</a:t>
            </a:r>
            <a:endParaRPr lang="en-US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196" y="1864504"/>
            <a:ext cx="4121253" cy="34793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19633929"/>
              </p:ext>
            </p:extLst>
          </p:nvPr>
        </p:nvGraphicFramePr>
        <p:xfrm>
          <a:off x="837211" y="1528306"/>
          <a:ext cx="9155876" cy="2006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67735" y="406139"/>
            <a:ext cx="7354899" cy="6132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Вимоги до медичної гігроскопічної вати:</a:t>
            </a:r>
            <a:endParaRPr lang="uk-UA" sz="3200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29865781"/>
              </p:ext>
            </p:extLst>
          </p:nvPr>
        </p:nvGraphicFramePr>
        <p:xfrm>
          <a:off x="611579" y="3949156"/>
          <a:ext cx="9381508" cy="262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55642" y="1019384"/>
            <a:ext cx="3316618" cy="3019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7165" y="4114799"/>
            <a:ext cx="3705100" cy="2939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7360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13216" cy="82303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08861" y="1428721"/>
            <a:ext cx="98327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rgbClr val="0070C0"/>
                </a:solidFill>
              </a:rPr>
              <a:t>Вихідний матеріал для її виготовлення — бавовняне волокно, яке не знежирюють, а просто миють у воді. Тому цю вату не можна використовувати для прямої взаємодії з раневою поверхнею. Волокно компресної вати має бути добре вичесаним, пружним. Медична компресна вата кремового кольору, погано вбирає воду і застосовується для зігріваючих компресів, при накладенні шин і має хороші теплоізоляційні властивості і </a:t>
            </a:r>
          </a:p>
          <a:p>
            <a:pPr algn="just"/>
            <a:r>
              <a:rPr lang="uk-UA" sz="2400" dirty="0" smtClean="0">
                <a:solidFill>
                  <a:srgbClr val="0070C0"/>
                </a:solidFill>
              </a:rPr>
              <a:t>пружність.</a:t>
            </a:r>
            <a:endParaRPr lang="uk-UA" sz="24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69611" y="402564"/>
            <a:ext cx="2468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</a:rPr>
              <a:t>Компресна вата. </a:t>
            </a:r>
            <a:endParaRPr lang="uk-UA" sz="24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795" y="4339071"/>
            <a:ext cx="4121253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48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08861" y="1428721"/>
            <a:ext cx="983276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solidFill>
                  <a:srgbClr val="0070C0"/>
                </a:solidFill>
              </a:rPr>
              <a:t>Алігнін </a:t>
            </a:r>
            <a:r>
              <a:rPr lang="uk-UA" sz="2800" dirty="0">
                <a:solidFill>
                  <a:srgbClr val="0070C0"/>
                </a:solidFill>
              </a:rPr>
              <a:t>по виду нагадує тонку гофровану папір, виготовлений з деревних стружок. </a:t>
            </a:r>
            <a:r>
              <a:rPr lang="uk-UA" sz="2800" dirty="0" smtClean="0">
                <a:solidFill>
                  <a:srgbClr val="0070C0"/>
                </a:solidFill>
              </a:rPr>
              <a:t>Алігнін </a:t>
            </a:r>
            <a:r>
              <a:rPr lang="uk-UA" sz="2800" dirty="0">
                <a:solidFill>
                  <a:srgbClr val="0070C0"/>
                </a:solidFill>
              </a:rPr>
              <a:t>отримують з деревини шляхом механічної і хімічної обробки її органічними розчинниками. Його можна віднести до замінників вати. </a:t>
            </a:r>
            <a:r>
              <a:rPr lang="uk-UA" sz="2800" dirty="0" smtClean="0">
                <a:solidFill>
                  <a:srgbClr val="0070C0"/>
                </a:solidFill>
              </a:rPr>
              <a:t>Алігнін </a:t>
            </a:r>
            <a:r>
              <a:rPr lang="uk-UA" sz="2800" dirty="0">
                <a:solidFill>
                  <a:srgbClr val="0070C0"/>
                </a:solidFill>
              </a:rPr>
              <a:t>проводиться двох марок:</a:t>
            </a:r>
          </a:p>
          <a:p>
            <a:pPr algn="just"/>
            <a:r>
              <a:rPr lang="uk-UA" sz="2800" dirty="0">
                <a:solidFill>
                  <a:srgbClr val="0070C0"/>
                </a:solidFill>
              </a:rPr>
              <a:t>• А - в якості перев'язувального матеріалу, найчастіше в поєднанні </a:t>
            </a:r>
            <a:r>
              <a:rPr lang="uk-UA" sz="2800" dirty="0" smtClean="0">
                <a:solidFill>
                  <a:srgbClr val="0070C0"/>
                </a:solidFill>
              </a:rPr>
              <a:t>з ватою</a:t>
            </a:r>
            <a:r>
              <a:rPr lang="uk-UA" sz="2800" dirty="0">
                <a:solidFill>
                  <a:srgbClr val="0070C0"/>
                </a:solidFill>
              </a:rPr>
              <a:t>;</a:t>
            </a:r>
          </a:p>
          <a:p>
            <a:pPr algn="just"/>
            <a:r>
              <a:rPr lang="uk-UA" sz="2800" dirty="0">
                <a:solidFill>
                  <a:srgbClr val="0070C0"/>
                </a:solidFill>
              </a:rPr>
              <a:t>• Б - для упаковки лікарських засобів і медичних інструментів</a:t>
            </a:r>
          </a:p>
          <a:p>
            <a:pPr algn="just"/>
            <a:r>
              <a:rPr lang="uk-UA" sz="2800" dirty="0">
                <a:solidFill>
                  <a:srgbClr val="0070C0"/>
                </a:solidFill>
              </a:rPr>
              <a:t>Він володіє більш високими, ніж марля, поглинаючою здатністю, але не має широкого поширення через негативні властивості, зокрема: недостатня міцність при висушуванні і тривалим лежанні (</a:t>
            </a:r>
            <a:r>
              <a:rPr lang="uk-UA" sz="2800" dirty="0" err="1">
                <a:solidFill>
                  <a:srgbClr val="0070C0"/>
                </a:solidFill>
              </a:rPr>
              <a:t>зтирається</a:t>
            </a:r>
            <a:r>
              <a:rPr lang="uk-UA" sz="2800" dirty="0">
                <a:solidFill>
                  <a:srgbClr val="0070C0"/>
                </a:solidFill>
              </a:rPr>
              <a:t> в порошок), а також при зволоженні (розлазиться).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48385" y="365030"/>
            <a:ext cx="17251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</a:rPr>
              <a:t>Алігнін.</a:t>
            </a:r>
            <a:endParaRPr lang="uk-UA" sz="36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33" y="703224"/>
            <a:ext cx="3149745" cy="3168132"/>
          </a:xfrm>
          <a:prstGeom prst="rect">
            <a:avLst/>
          </a:prstGeom>
        </p:spPr>
      </p:pic>
      <p:pic>
        <p:nvPicPr>
          <p:cNvPr id="1026" name="Picture 2" descr="Алигнин упаковочны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88" y="4026745"/>
            <a:ext cx="3497282" cy="3419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633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03761" y="2048850"/>
            <a:ext cx="8390587" cy="123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uk-UA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виготовлення тканих ПМ використовують бавовну, льон, коноплі, джут, вовна, шовк, штучне волокно. При однаковій густоті переплетення ниток, чим меншу площу займають волокна тканини, тим вона м'якша. З тканих матеріалів виготовляють більшість перев'язувальних засобів.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41455" y="620923"/>
            <a:ext cx="73152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600" b="1" i="1" dirty="0" smtClean="0">
                <a:solidFill>
                  <a:srgbClr val="0070C0"/>
                </a:solidFill>
              </a:rPr>
              <a:t>Тканні перев'язувальні матеріали</a:t>
            </a:r>
            <a:endParaRPr lang="uk-UA" sz="3600" dirty="0">
              <a:solidFill>
                <a:srgbClr val="0070C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5278" y="478420"/>
            <a:ext cx="4381995" cy="553049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03761" y="1811343"/>
            <a:ext cx="8390587" cy="123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2800" dirty="0">
                <a:solidFill>
                  <a:srgbClr val="0070C0"/>
                </a:solidFill>
              </a:rPr>
              <a:t>Перев'язне суворе полотно. Міткаль, виробляють з бавовняної пряжі, іноді з домішкою віскози. Від звичайної марлі міткаль відрізняється більшою щільністю і тим, що його не відбілюють і не знежирюють. Велика щільність тканини забезпечена використанням більш </a:t>
            </a:r>
            <a:r>
              <a:rPr lang="uk-UA" sz="2800" dirty="0" smtClean="0">
                <a:solidFill>
                  <a:srgbClr val="0070C0"/>
                </a:solidFill>
              </a:rPr>
              <a:t>туго скручених </a:t>
            </a:r>
            <a:r>
              <a:rPr lang="uk-UA" sz="2800" dirty="0">
                <a:solidFill>
                  <a:srgbClr val="0070C0"/>
                </a:solidFill>
              </a:rPr>
              <a:t>ниток. Міткаль має трохи рудуватий відтінок. Чим біліше міткаль, тим вище його якість. Невибілене та незнежирене полотно називають суворим. Зазвичай суворе полотно і виготовлені з нього бинти не використовують при прямому контакті з раневою поверхнею, а застосовують для </a:t>
            </a:r>
            <a:r>
              <a:rPr lang="uk-UA" sz="2800" dirty="0" smtClean="0">
                <a:solidFill>
                  <a:srgbClr val="0070C0"/>
                </a:solidFill>
              </a:rPr>
              <a:t>іммобілізації </a:t>
            </a:r>
            <a:r>
              <a:rPr lang="uk-UA" sz="2800" dirty="0">
                <a:solidFill>
                  <a:srgbClr val="0070C0"/>
                </a:solidFill>
              </a:rPr>
              <a:t>або ущільнення звичайних пов'язок («тугі пов'язки»). </a:t>
            </a:r>
            <a:endParaRPr lang="uk-UA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41455" y="620923"/>
            <a:ext cx="73152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0070C0"/>
                </a:solidFill>
              </a:rPr>
              <a:t>Міткаль</a:t>
            </a:r>
            <a:endParaRPr lang="uk-UA" sz="3600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41234">
            <a:off x="9980839" y="620922"/>
            <a:ext cx="3889540" cy="297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7722" y="4485471"/>
            <a:ext cx="3889540" cy="2972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1385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0456" y="1571740"/>
            <a:ext cx="7939326" cy="1129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3200" dirty="0" smtClean="0">
                <a:solidFill>
                  <a:srgbClr val="0070C0"/>
                </a:solidFill>
              </a:rPr>
              <a:t>Марля </a:t>
            </a:r>
            <a:r>
              <a:rPr lang="uk-UA" sz="3200" dirty="0">
                <a:solidFill>
                  <a:srgbClr val="0070C0"/>
                </a:solidFill>
              </a:rPr>
              <a:t>(від </a:t>
            </a:r>
            <a:r>
              <a:rPr lang="uk-UA" sz="3200" dirty="0" err="1">
                <a:solidFill>
                  <a:srgbClr val="0070C0"/>
                </a:solidFill>
              </a:rPr>
              <a:t>фр</a:t>
            </a:r>
            <a:r>
              <a:rPr lang="uk-UA" sz="3200" dirty="0">
                <a:solidFill>
                  <a:srgbClr val="0070C0"/>
                </a:solidFill>
              </a:rPr>
              <a:t>. </a:t>
            </a:r>
            <a:r>
              <a:rPr lang="uk-UA" sz="3200" dirty="0" err="1">
                <a:solidFill>
                  <a:srgbClr val="0070C0"/>
                </a:solidFill>
              </a:rPr>
              <a:t>marli</a:t>
            </a:r>
            <a:r>
              <a:rPr lang="uk-UA" sz="3200" dirty="0">
                <a:solidFill>
                  <a:srgbClr val="0070C0"/>
                </a:solidFill>
              </a:rPr>
              <a:t> — серпанок) — </a:t>
            </a:r>
            <a:r>
              <a:rPr lang="uk-UA" sz="3200" dirty="0" smtClean="0">
                <a:solidFill>
                  <a:srgbClr val="0070C0"/>
                </a:solidFill>
              </a:rPr>
              <a:t>сітко образна </a:t>
            </a:r>
            <a:r>
              <a:rPr lang="uk-UA" sz="3200" dirty="0">
                <a:solidFill>
                  <a:srgbClr val="0070C0"/>
                </a:solidFill>
              </a:rPr>
              <a:t>бавовняна (або виготовлена з бавовни у суміші з віскозним </a:t>
            </a:r>
            <a:r>
              <a:rPr lang="uk-UA" sz="3200" dirty="0" smtClean="0">
                <a:solidFill>
                  <a:srgbClr val="0070C0"/>
                </a:solidFill>
              </a:rPr>
              <a:t>штапельним </a:t>
            </a:r>
            <a:r>
              <a:rPr lang="uk-UA" sz="3200" dirty="0">
                <a:solidFill>
                  <a:srgbClr val="0070C0"/>
                </a:solidFill>
              </a:rPr>
              <a:t>волокном) тканина. 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51355" y="498165"/>
            <a:ext cx="19461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Марля. </a:t>
            </a:r>
            <a:endParaRPr lang="uk-UA" sz="40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03435936"/>
              </p:ext>
            </p:extLst>
          </p:nvPr>
        </p:nvGraphicFramePr>
        <p:xfrm>
          <a:off x="325899" y="4447309"/>
          <a:ext cx="8105582" cy="2309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49830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46830061"/>
              </p:ext>
            </p:extLst>
          </p:nvPr>
        </p:nvGraphicFramePr>
        <p:xfrm>
          <a:off x="1080653" y="1270199"/>
          <a:ext cx="12670973" cy="6068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377051" y="283812"/>
            <a:ext cx="1615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0070C0"/>
                </a:solidFill>
              </a:rPr>
              <a:t>Марля. </a:t>
            </a:r>
            <a:endParaRPr lang="uk-UA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7496" y="1876425"/>
            <a:ext cx="2746391" cy="2351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3734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5769" y="880705"/>
            <a:ext cx="7805261" cy="1882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Перев'язувальний матеріал, просочений кровоспинними засобами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155769" y="3050262"/>
            <a:ext cx="3807023" cy="2669381"/>
          </a:xfrm>
          <a:prstGeom prst="roundRect">
            <a:avLst>
              <a:gd name="adj" fmla="val 30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54604" y="3249097"/>
            <a:ext cx="3409355" cy="62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Підвищена кровоспинна здатність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354604" y="3991451"/>
            <a:ext cx="3409355" cy="1529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матеріал, просочений кровоспинними засобами, має покращену здатність зупиняти кровотечу завдяки активним компонентам у складі.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10154007" y="3050262"/>
            <a:ext cx="3807023" cy="2669381"/>
          </a:xfrm>
          <a:prstGeom prst="roundRect">
            <a:avLst>
              <a:gd name="adj" fmla="val 30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52842" y="3249097"/>
            <a:ext cx="2527697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Покращена адгезія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52842" y="3677603"/>
            <a:ext cx="3409355" cy="1223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Завдяки просоченню, матеріал краще прилипає до рани, забезпечуючи надійну фіксацію та захист.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155769" y="5910858"/>
            <a:ext cx="7805261" cy="1437918"/>
          </a:xfrm>
          <a:prstGeom prst="roundRect">
            <a:avLst>
              <a:gd name="adj" fmla="val 558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54604" y="6109692"/>
            <a:ext cx="3448645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Антимікробні властивості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354604" y="6538198"/>
            <a:ext cx="7407593" cy="611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Деякі кровоспинні компоненти також можуть мати антибактеріальні властивості, захищаючи рану від інфекцій.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4460" y="526733"/>
            <a:ext cx="5295781" cy="626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Марля кровоспинна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460" y="1439228"/>
            <a:ext cx="477203" cy="47720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54460" y="2107287"/>
            <a:ext cx="3595092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Швидка зупинка кровотечі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54460" y="2534841"/>
            <a:ext cx="7807881" cy="610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Марля кровоспинна містить спеціальні речовини, що сприяють швидкому згортанню крові та зупинці кровотечі.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459" y="3259814"/>
            <a:ext cx="477203" cy="58506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154459" y="3955098"/>
            <a:ext cx="7807881" cy="1996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uk-UA" sz="2000" dirty="0" smtClean="0"/>
              <a:t>виготовляють </a:t>
            </a:r>
            <a:r>
              <a:rPr lang="uk-UA" sz="2000" dirty="0"/>
              <a:t>шляхом обробки звичайної </a:t>
            </a:r>
            <a:r>
              <a:rPr lang="uk-UA" sz="2000" dirty="0">
                <a:solidFill>
                  <a:srgbClr val="0070C0"/>
                </a:solidFill>
              </a:rPr>
              <a:t>марлі оксидами азоту, феракрілом або окисленої целюлозою.</a:t>
            </a:r>
            <a:r>
              <a:rPr lang="uk-UA" sz="2000" dirty="0"/>
              <a:t> Вони мають кровоспинну дію при місцевому використанні, припиняють кровотеча з різних органів і тканин протягом 1-2 хв;  для інтраопераційної (під час операції) зупинки кровотечі при втручаннях на паренхіматозних органах (внутрішніх органах: печінку, нирки та ін.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4460" y="526733"/>
            <a:ext cx="5295781" cy="626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900"/>
              </a:lnSpc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Марля кровоспинна</a:t>
            </a: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460" y="1439228"/>
            <a:ext cx="477203" cy="47720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964454" y="2178197"/>
            <a:ext cx="7807881" cy="1996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2800" dirty="0">
                <a:solidFill>
                  <a:srgbClr val="0070C0"/>
                </a:solidFill>
              </a:rPr>
              <a:t>Залишена в організмі марля може повністю розсмоктується протягом 30-40 днів в залежності від кількості взятого матеріалу і місця його знаходження. Використовують найчастіше у вигляді серветок (13 × 13 см, 4 × 5 см і 5 × 10 см) </a:t>
            </a:r>
          </a:p>
          <a:p>
            <a:pPr algn="just"/>
            <a:r>
              <a:rPr lang="uk-UA" sz="2800" dirty="0">
                <a:solidFill>
                  <a:srgbClr val="0070C0"/>
                </a:solidFill>
              </a:rPr>
              <a:t>Серветки, які оброблені окисленої целюлозою, мають значну антибактеріальну дію, сприяють прискоренню біохімічних процесів і прискорюють процес загоєння. Як гемостатичний засіб активно використовується окислена регенерована целюлоза (</a:t>
            </a:r>
            <a:r>
              <a:rPr lang="uk-UA" sz="2800" dirty="0" err="1">
                <a:solidFill>
                  <a:srgbClr val="0070C0"/>
                </a:solidFill>
              </a:rPr>
              <a:t>Surgicel</a:t>
            </a:r>
            <a:r>
              <a:rPr lang="uk-UA" sz="2800" dirty="0">
                <a:solidFill>
                  <a:srgbClr val="0070C0"/>
                </a:solidFill>
              </a:rPr>
              <a:t>, </a:t>
            </a:r>
            <a:r>
              <a:rPr lang="uk-UA" sz="2800" dirty="0" err="1">
                <a:solidFill>
                  <a:srgbClr val="0070C0"/>
                </a:solidFill>
              </a:rPr>
              <a:t>Gelitocel</a:t>
            </a:r>
            <a:r>
              <a:rPr lang="uk-UA" sz="2800" dirty="0">
                <a:solidFill>
                  <a:srgbClr val="0070C0"/>
                </a:solidFill>
              </a:rPr>
              <a:t>, </a:t>
            </a:r>
            <a:r>
              <a:rPr lang="uk-UA" sz="2800" dirty="0" err="1">
                <a:solidFill>
                  <a:srgbClr val="0070C0"/>
                </a:solidFill>
              </a:rPr>
              <a:t>Equcel</a:t>
            </a:r>
            <a:r>
              <a:rPr lang="uk-UA" sz="2800" dirty="0">
                <a:solidFill>
                  <a:srgbClr val="0070C0"/>
                </a:solidFill>
              </a:rPr>
              <a:t>, </a:t>
            </a:r>
            <a:r>
              <a:rPr lang="uk-UA" sz="2800" dirty="0" err="1">
                <a:solidFill>
                  <a:srgbClr val="0070C0"/>
                </a:solidFill>
              </a:rPr>
              <a:t>Blood</a:t>
            </a:r>
            <a:r>
              <a:rPr lang="uk-UA" sz="2800" dirty="0">
                <a:solidFill>
                  <a:srgbClr val="0070C0"/>
                </a:solidFill>
              </a:rPr>
              <a:t> </a:t>
            </a:r>
            <a:r>
              <a:rPr lang="uk-UA" sz="2800" dirty="0" err="1">
                <a:solidFill>
                  <a:srgbClr val="0070C0"/>
                </a:solidFill>
              </a:rPr>
              <a:t>Care</a:t>
            </a:r>
            <a:r>
              <a:rPr lang="uk-UA" sz="2800" dirty="0">
                <a:solidFill>
                  <a:srgbClr val="0070C0"/>
                </a:solidFill>
              </a:rPr>
              <a:t> </a:t>
            </a:r>
            <a:r>
              <a:rPr lang="uk-UA" sz="2800" dirty="0" err="1">
                <a:solidFill>
                  <a:srgbClr val="0070C0"/>
                </a:solidFill>
              </a:rPr>
              <a:t>Matrix</a:t>
            </a:r>
            <a:r>
              <a:rPr lang="uk-UA" sz="2800" dirty="0">
                <a:solidFill>
                  <a:srgbClr val="0070C0"/>
                </a:solidFill>
              </a:rPr>
              <a:t>). Повністю розпадається через 1-3 тижні.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644" y="639127"/>
            <a:ext cx="4037611" cy="240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96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89" y="753308"/>
            <a:ext cx="12162189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850"/>
              </a:lnSpc>
            </a:pPr>
            <a:r>
              <a:rPr lang="uk-UA" sz="4650" b="1" dirty="0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Пов'язка гемостатична атравматична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51196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781431"/>
            <a:ext cx="361247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Пов'язка гемостатична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5289590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uk-UA" dirty="0" smtClean="0"/>
              <a:t>Призначена </a:t>
            </a:r>
            <a:r>
              <a:rPr lang="uk-UA" dirty="0"/>
              <a:t>для зупинки капілярної кровотечі при поверхневих травмах шкіри. 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1951196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4781550"/>
            <a:ext cx="4120872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Атравматична конструкція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5254704" y="5661779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Пов'язка має м'яку, нетравмуючу поверхню, що дозволяє накладати її без додаткового пошкодження тканин.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1951196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781431"/>
            <a:ext cx="412075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Універсальне застосування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9715738" y="5661660"/>
            <a:ext cx="412075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Пов'язка може використовуватися як для невеликих пошкоджень, так і для серйозних кровотеч, забезпечуючи надійну зупинку кровотечі.</a:t>
            </a:r>
            <a:endParaRPr lang="en-US" sz="175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884" y="1951197"/>
            <a:ext cx="4111659" cy="254686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792" y="488990"/>
            <a:ext cx="7902416" cy="1163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Нетканий гемостатичний матеріал</a:t>
            </a:r>
            <a:endParaRPr lang="en-US" sz="3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92" y="1918930"/>
            <a:ext cx="443389" cy="44338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0792" y="2539603"/>
            <a:ext cx="2983349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Поглинаючі властивості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620792" y="2937034"/>
            <a:ext cx="7902416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Нетканий матеріал має високу здатність поглинати кров та інші рідини, допомагаючи зупинити кровотечу.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92" y="4036814"/>
            <a:ext cx="443389" cy="44338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0792" y="4657487"/>
            <a:ext cx="2328386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Біосумісність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620792" y="5054918"/>
            <a:ext cx="7902416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Матеріал розроблено з натуральних компонентів, які не викликають подразнення та безпечні для організму.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792" y="6154698"/>
            <a:ext cx="443389" cy="44338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0792" y="6775371"/>
            <a:ext cx="2328386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Біорозкладаність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620792" y="7172801"/>
            <a:ext cx="7902416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Нетканий матеріал поступово розсмоктується в організмі, не вимагаючи додаткового видалення.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6037" y="848201"/>
            <a:ext cx="7791926" cy="1901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Губка гемостатична колагенова для стоматології з хлоргексидином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76037" y="3039189"/>
            <a:ext cx="3799403" cy="2696647"/>
          </a:xfrm>
          <a:prstGeom prst="roundRect">
            <a:avLst>
              <a:gd name="adj" fmla="val 30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6776" y="3239929"/>
            <a:ext cx="3397925" cy="63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Ефективність зупинки кровотечі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876776" y="3989665"/>
            <a:ext cx="3397925" cy="1545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Губка гемостатична колагенова ефективно зупиняє крововтрату завдяки здатності колагену активувати процес згортання крові.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668560" y="3039189"/>
            <a:ext cx="3799403" cy="2696647"/>
          </a:xfrm>
          <a:prstGeom prst="roundRect">
            <a:avLst>
              <a:gd name="adj" fmla="val 30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869299" y="3239929"/>
            <a:ext cx="2535555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Антимікробна дія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869299" y="3672721"/>
            <a:ext cx="3397925" cy="1236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Наявність хлоргексидину надає губці додаткові антисептичні властивості, що запобігає розвитку інфекції.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6037" y="5928955"/>
            <a:ext cx="7791926" cy="1452443"/>
          </a:xfrm>
          <a:prstGeom prst="roundRect">
            <a:avLst>
              <a:gd name="adj" fmla="val 5586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6776" y="6129695"/>
            <a:ext cx="3168729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Сумісність з тканинами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876776" y="6562487"/>
            <a:ext cx="7390448" cy="618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Природне походження колагену забезпечує високу біосумісність губки з тканинами порожнини рота.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50388"/>
            <a:ext cx="1253442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Кровоспинні перев'язувальні матеріали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3461623"/>
            <a:ext cx="351853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Абсорбуючі матеріали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4060508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 кровоспинних перев'язувальних матеріалів, що не розсмоктуються, відносяться різні типи абсорбуючих матеріалів, таких як вата, марля, губки та пов'язки. Ці матеріали здатні ефективно впливати на зупинку кровотечі, не розчиняючись в рані.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461623"/>
            <a:ext cx="327612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Гемостатичні агенти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7599521" y="406050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Деякі кровоспинні перев'язувальні матеріали містять спеціальні гемостатичні агенти, наприклад окис целюлози або желатин, що прискорюють згортання крові та сприяють більш швидкому загоєнню рани.</a:t>
            </a:r>
            <a:endParaRPr lang="en-US" sz="1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0765" y="1085493"/>
            <a:ext cx="7875270" cy="1189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Маркування та пакування перев'язувального матеріалу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120765" y="2750582"/>
            <a:ext cx="407789" cy="407789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63521" y="2811661"/>
            <a:ext cx="122158" cy="285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09767" y="2750582"/>
            <a:ext cx="2378750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Чітке маркування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709767" y="3156585"/>
            <a:ext cx="3258026" cy="1449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 має чітке маркування, яке містить інформацію про склад, характеристики, термін придатності та інструкції з використання.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0149007" y="2750582"/>
            <a:ext cx="407789" cy="407789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71879" y="2811661"/>
            <a:ext cx="161925" cy="285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738009" y="2750582"/>
            <a:ext cx="3258026" cy="594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Пакування та герметичність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0738009" y="3453884"/>
            <a:ext cx="3258026" cy="1449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 упаковується у герметичну упаковку, що забезпечує збереження стерильності та захист від зовнішнього середовища.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20765" y="5288518"/>
            <a:ext cx="407789" cy="407789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43876" y="5349597"/>
            <a:ext cx="161568" cy="285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709767" y="5288518"/>
            <a:ext cx="3135511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Індивідуальні пакування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709767" y="5694521"/>
            <a:ext cx="3258026" cy="1449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Багато перев'язувальних засобів, таких як пластирі та індивідуальні пакети, фасуються в окремі герметичні упаковки для зручності використання.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10149007" y="5288518"/>
            <a:ext cx="407789" cy="407789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275927" y="5349597"/>
            <a:ext cx="153829" cy="285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10738009" y="5288518"/>
            <a:ext cx="2957393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Символи та піктограми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10738009" y="5694521"/>
            <a:ext cx="3258026" cy="1159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упаковці можуть бути нанесені спеціальні символи та піктограми, що полегшують ідентифікацію та правильне застосування.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7942" y="687943"/>
            <a:ext cx="7788116" cy="1906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Правила зберігання перев'язувального матеріалу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77942" y="2885123"/>
            <a:ext cx="3797260" cy="2386370"/>
          </a:xfrm>
          <a:prstGeom prst="roundRect">
            <a:avLst>
              <a:gd name="adj" fmla="val 34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9277" y="3086457"/>
            <a:ext cx="2542580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Захист від вологи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79277" y="3520559"/>
            <a:ext cx="3394591" cy="154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Зберігати перев'язувальний матеріал в сухому приміщенні з контрольованою температурою та вологістю, щоб запобігти пліснявленню та деградації.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668917" y="2885123"/>
            <a:ext cx="3797260" cy="2386370"/>
          </a:xfrm>
          <a:prstGeom prst="roundRect">
            <a:avLst>
              <a:gd name="adj" fmla="val 34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870252" y="3086457"/>
            <a:ext cx="2962870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Правильне пакування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870252" y="3520559"/>
            <a:ext cx="3394591" cy="1239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Упаковувати товар в непроникні для вологи та газів пакети, коробки або контейнери для збереження стерильності.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7942" y="5465207"/>
            <a:ext cx="3797260" cy="2076450"/>
          </a:xfrm>
          <a:prstGeom prst="roundRect">
            <a:avLst>
              <a:gd name="adj" fmla="val 391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9277" y="5666542"/>
            <a:ext cx="2542580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Захист від світла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79277" y="6100643"/>
            <a:ext cx="3394591" cy="1239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Уникати прямого впливу сонячного та штучного світла, яке може пошкодити чутливі компоненти перев'язувальних засобів.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668917" y="5465207"/>
            <a:ext cx="3797260" cy="2076450"/>
          </a:xfrm>
          <a:prstGeom prst="roundRect">
            <a:avLst>
              <a:gd name="adj" fmla="val 391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70252" y="5666542"/>
            <a:ext cx="31091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Температурний режим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870252" y="6100643"/>
            <a:ext cx="3394591" cy="929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Підтримувати температуру в межах 15-25°C, щоб забезпечити оптимальні умови для зберігання.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73800" y="1317681"/>
            <a:ext cx="13042821" cy="653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Обмеження щодо використання перев'язувального матеріалу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921913"/>
            <a:ext cx="284559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Термін придатності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515851"/>
            <a:ext cx="2845594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Перев'язувальні матеріали мають обмежений термін придатності, зазначений на упаковці. Використання застарілих виробів може призвести до інфекційних ускладнень.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4200406" y="2921913"/>
            <a:ext cx="284559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Тип матеріалу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46967" y="3293983"/>
            <a:ext cx="2845594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Деякі перев'язувальні матеріали, такі як колагенові губки, не призначені для використання на відкритих ранах з ризиком виникнення кровотечі.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607022" y="2921913"/>
            <a:ext cx="284559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Умови стерильності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00144" y="3640065"/>
            <a:ext cx="2845594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Порушення стерильності при зберіганні та використанні перев'язувальних засобів може спричинити інфекційні ускладнення, тому важливо суворо дотримуватися правил.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013638" y="2921913"/>
            <a:ext cx="284559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Одноразове використання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1013638" y="3685328"/>
            <a:ext cx="2845594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Багаторазове використання одноразових перев'язувальних матеріалів збільшує ризик інфекційних ускладнень і забруднення рани.</a:t>
            </a:r>
            <a:endParaRPr lang="en-US" sz="1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5768" y="965835"/>
            <a:ext cx="7825264" cy="1236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Види готових перев'язувальних засобів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145768" y="2696647"/>
            <a:ext cx="423862" cy="42386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94120" y="2760226"/>
            <a:ext cx="127040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757988" y="2696647"/>
            <a:ext cx="2472690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Бинти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757988" y="3118723"/>
            <a:ext cx="3206234" cy="150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Різноманітні бинти, від еластичних до фіксуючих, широко використовуються для перев'язки та фіксації травмованих частин тіла.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10152578" y="2696647"/>
            <a:ext cx="423862" cy="42386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80333" y="2760226"/>
            <a:ext cx="168235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0764798" y="2696647"/>
            <a:ext cx="2472690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Пластирі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0764798" y="3118723"/>
            <a:ext cx="3206234" cy="150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Різні типи пластирів, від лейкопластирів до спеціалізованих ранових пов'язок, забезпечують захист та лікування пошкоджень шкіри.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145768" y="5025747"/>
            <a:ext cx="423862" cy="42386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73641" y="5089327"/>
            <a:ext cx="167997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6757988" y="5025747"/>
            <a:ext cx="3206234" cy="618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Індивідуальні перев'язувальні пакети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757988" y="5756910"/>
            <a:ext cx="3206234" cy="1205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Ці пакети містять усе необхідне для надання першої допомоги на місці події, включаючи марлю, бинти та антисептики.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10152578" y="5025747"/>
            <a:ext cx="423862" cy="42386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284500" y="5089327"/>
            <a:ext cx="160020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10764798" y="5025747"/>
            <a:ext cx="3206234" cy="618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Сучасні перев'язувальні засоби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0764798" y="5756910"/>
            <a:ext cx="3206234" cy="150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Нове покоління пов'язок, включаючи гемостатичні, антимікробні та спеціалізовані засоби, забезпечують ефективне лікування різних типів травм.</a:t>
            </a:r>
            <a:endParaRPr lang="en-US" sz="14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91032" y="557274"/>
            <a:ext cx="5888712" cy="736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5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Бинти</a:t>
            </a:r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98" y="1801535"/>
            <a:ext cx="4129088" cy="25518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5098" y="4633793"/>
            <a:ext cx="3177064" cy="368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Класифікація бинтів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85098" y="5136356"/>
            <a:ext cx="4129088" cy="2153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Бинти класифікуються за складом матеріалу (бавовняні, еластичні, гіпсові), шириною (від 1 до 20 см), довжиною (від 1 до 10 метрів), а також за видом застосування (оглядові, постійні, фіксуючі тощо).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656" y="1801535"/>
            <a:ext cx="4129088" cy="25518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0656" y="4633793"/>
            <a:ext cx="2944297" cy="368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Функції бинтів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5250656" y="5136356"/>
            <a:ext cx="4129088" cy="2153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Основні функції бинтів - фіксація, компресія, іммобілізація та захист пошкоджень. Правильне бинтування забезпечує надійну фіксацію пов'язок та запобігає подальшому пошкодженню.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214" y="1801535"/>
            <a:ext cx="4129088" cy="255186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6214" y="4633793"/>
            <a:ext cx="3070979" cy="368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Техніка бинтування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9716214" y="5136356"/>
            <a:ext cx="4129088" cy="251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Техніка бинтування передбачає певні прийоми накладання бинта, що забезпечують рівномірний розподіл тиску та зручність використання. Важливо дотримуватись правил асептики та застосовувати відповідні матеріали.</a:t>
            </a:r>
            <a:endParaRPr lang="en-US" sz="1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43" y="287790"/>
            <a:ext cx="3752850" cy="24288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31375" y="755833"/>
            <a:ext cx="89302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solidFill>
                  <a:srgbClr val="0070C0"/>
                </a:solidFill>
              </a:rPr>
              <a:t>Бинти марлеві мають дві основні функції: </a:t>
            </a:r>
            <a:r>
              <a:rPr lang="uk-UA" sz="2800" dirty="0" smtClean="0">
                <a:solidFill>
                  <a:srgbClr val="C00000"/>
                </a:solidFill>
              </a:rPr>
              <a:t>поглинальну і фіксуючу. </a:t>
            </a:r>
            <a:r>
              <a:rPr lang="uk-UA" sz="2800" dirty="0" smtClean="0">
                <a:solidFill>
                  <a:srgbClr val="0070C0"/>
                </a:solidFill>
              </a:rPr>
              <a:t>Бинти марлеві медичні являють собою нарізану смугами і стиснуту в рулон бавовняну або хлопчато-вискозну марлю.</a:t>
            </a:r>
          </a:p>
          <a:p>
            <a:pPr algn="just"/>
            <a:r>
              <a:rPr lang="uk-UA" sz="2800" dirty="0" smtClean="0">
                <a:solidFill>
                  <a:srgbClr val="0070C0"/>
                </a:solidFill>
              </a:rPr>
              <a:t> </a:t>
            </a:r>
            <a:endParaRPr lang="uk-UA" sz="2800" dirty="0">
              <a:solidFill>
                <a:srgbClr val="0070C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53677766"/>
              </p:ext>
            </p:extLst>
          </p:nvPr>
        </p:nvGraphicFramePr>
        <p:xfrm>
          <a:off x="4631374" y="3014156"/>
          <a:ext cx="8835243" cy="4016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769" y="3370303"/>
            <a:ext cx="3396343" cy="14819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896" y="4852248"/>
            <a:ext cx="3301216" cy="291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02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639473761"/>
              </p:ext>
            </p:extLst>
          </p:nvPr>
        </p:nvGraphicFramePr>
        <p:xfrm>
          <a:off x="249382" y="142044"/>
          <a:ext cx="5047013" cy="4465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1686" y="5230647"/>
            <a:ext cx="3046886" cy="28212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115" y="5001059"/>
            <a:ext cx="3133415" cy="2943534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7478949"/>
              </p:ext>
            </p:extLst>
          </p:nvPr>
        </p:nvGraphicFramePr>
        <p:xfrm>
          <a:off x="6464136" y="84003"/>
          <a:ext cx="6887688" cy="4654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49891" y="5299147"/>
            <a:ext cx="2133600" cy="2133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29857" y="4750130"/>
            <a:ext cx="3976688" cy="2750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8252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355771" y="1788905"/>
            <a:ext cx="73152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b="1" dirty="0" smtClean="0">
                <a:solidFill>
                  <a:srgbClr val="FFC000"/>
                </a:solidFill>
              </a:rPr>
              <a:t>Бинти гіпсові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призначені для фіксації кінцівок при переломах. Роблять їх з марлевих бинтів, які набивають шаром гіпсу. Перед вживанням бинт гіпсовий змочують теплою водою. Випускають ці бинти розмірами: 2,7 м х 10 (15, 20) см; 3 м х 10 (15, 20) см; 10 м х 2,7 см; 20 м х 2,7 см. Гіпсові медичні бинти упаковують в індивідуальну водонепроникну упаковку з багатошарового поліетилену, потім в коробки по 50 шт. 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89" y="300222"/>
            <a:ext cx="3769488" cy="29773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18" y="3694216"/>
            <a:ext cx="4606389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63194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015" y="703898"/>
            <a:ext cx="6338054" cy="650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Пластирі: класифікація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15" y="1651992"/>
            <a:ext cx="495776" cy="4957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94015" y="2346008"/>
            <a:ext cx="3377684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 типом клейкого шару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694015" y="2790230"/>
            <a:ext cx="7755969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Пластирі можуть мати клейкі шари на основі акрилових або гумових клеїв.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15" y="3702368"/>
            <a:ext cx="495776" cy="4957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94015" y="4396383"/>
            <a:ext cx="5083493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 конструктивними особливостями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694015" y="4840605"/>
            <a:ext cx="7755969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Розрізняють пластирі аерозольні, прозорі, тканинні, текстильні, гіпоалергенні.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015" y="5752743"/>
            <a:ext cx="495776" cy="4957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94015" y="6446758"/>
            <a:ext cx="4256961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 спеціальним призначенням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694015" y="6890980"/>
            <a:ext cx="7755969" cy="6346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Пластирі можуть бути кровоспинні, бактерицидні, регенеруючі, дезінфекційні тощо.</a:t>
            </a:r>
            <a:endParaRPr lang="en-US" sz="15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015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4384" y="3417808"/>
            <a:ext cx="11755041" cy="735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5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Індивідуальні перев'язувальні пакети</a:t>
            </a:r>
            <a:endParaRPr lang="en-US" sz="4600" dirty="0"/>
          </a:p>
        </p:txBody>
      </p:sp>
      <p:sp>
        <p:nvSpPr>
          <p:cNvPr id="4" name="Shape 1"/>
          <p:cNvSpPr/>
          <p:nvPr/>
        </p:nvSpPr>
        <p:spPr>
          <a:xfrm>
            <a:off x="784384" y="4489252"/>
            <a:ext cx="4204454" cy="3125629"/>
          </a:xfrm>
          <a:prstGeom prst="roundRect">
            <a:avLst>
              <a:gd name="adj" fmla="val 30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16079" y="4720947"/>
            <a:ext cx="2941677" cy="36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Компактність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16079" y="5223034"/>
            <a:ext cx="3741063" cy="1433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Індивідуальні перев'язувальні пакети компактно упаковані, що полегшує їх транспортування та зберігання.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2913" y="4489252"/>
            <a:ext cx="4204454" cy="3125629"/>
          </a:xfrm>
          <a:prstGeom prst="roundRect">
            <a:avLst>
              <a:gd name="adj" fmla="val 30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44609" y="4720947"/>
            <a:ext cx="3741063" cy="735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Швидкість застосування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5444609" y="5590699"/>
            <a:ext cx="3741063" cy="1792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Такі пакети містять необхідні засоби для надання першої медичної допомоги, що дозволяє швидко зупинити кровотечу та обробити рани.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641443" y="4489252"/>
            <a:ext cx="4204454" cy="3125629"/>
          </a:xfrm>
          <a:prstGeom prst="roundRect">
            <a:avLst>
              <a:gd name="adj" fmla="val 30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73139" y="4720947"/>
            <a:ext cx="2941677" cy="36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Стерильність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9873139" y="5223034"/>
            <a:ext cx="3741063" cy="1433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Перев'язувальні матеріали в індивідуальних пакетах гарантовано стерильні, що мінімізує ризик інфекції.</a:t>
            </a:r>
            <a:endParaRPr lang="en-US" sz="1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911" y="975955"/>
            <a:ext cx="7902178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Особливості застосування перев'язувального матеріалу</a:t>
            </a:r>
            <a:endParaRPr lang="en-US" sz="3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11" y="2406491"/>
            <a:ext cx="443508" cy="4435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0911" y="3027402"/>
            <a:ext cx="3817977" cy="582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Правильна техніка накладання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620911" y="3716060"/>
            <a:ext cx="3817977" cy="1135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Використання перев'язувального матеріалу вимагає дотримання певної методики для забезпечення ефективності та безпечності.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93" y="2406491"/>
            <a:ext cx="443508" cy="4435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04993" y="3027402"/>
            <a:ext cx="3211711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Дотримання стерильності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4704993" y="3424952"/>
            <a:ext cx="3818096" cy="851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Важливо зберігати стерильність перев'язувального матеріалу під час процедури, щоб уникнути інфекцій.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11" y="5383649"/>
            <a:ext cx="443508" cy="4435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0911" y="6004560"/>
            <a:ext cx="2328624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Регулярність змін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620911" y="6402110"/>
            <a:ext cx="3817977" cy="851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Перев'язувальний матеріал необхідно регулярно замінювати, дотримуючись рекомендованих проміжків часу.</a:t>
            </a:r>
            <a:endParaRPr lang="en-US" sz="13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993" y="5383649"/>
            <a:ext cx="443508" cy="44350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704993" y="6004560"/>
            <a:ext cx="2994184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Відповідність до травми</a:t>
            </a:r>
            <a:endParaRPr lang="en-US" sz="1800" dirty="0"/>
          </a:p>
        </p:txBody>
      </p:sp>
      <p:sp>
        <p:nvSpPr>
          <p:cNvPr id="15" name="Text 8"/>
          <p:cNvSpPr/>
          <p:nvPr/>
        </p:nvSpPr>
        <p:spPr>
          <a:xfrm>
            <a:off x="4704993" y="6402110"/>
            <a:ext cx="3818096" cy="851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Тип перев'язувального матеріалу повинен відповідати характеру та тяжкості травми для забезпечення ефективного лікування.</a:t>
            </a:r>
            <a:endParaRPr lang="en-US" sz="13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9065"/>
            <a:ext cx="1298852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Перев'язувальні засоби нового покоління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2377559"/>
            <a:ext cx="6244709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Сучасні перев'язувальні засоби характеризуються підвищеною ефективністю, зручністю, багатофункціональністю. Вони розроблені з урахуванням передових медичних і технологічних досягнень. Ці інноваційні розробки забезпечують швидше загоєння ран, підвищення безпеки та комфорту пацієнтів.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5121950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Новітні пов'язки часто містять спеціальні компоненти, такі як антисептики, гемостатики, гідрогелі, що підвищують їх лікувальну дію. Деякі з них навіть здатні самостійно видаляти неживі тканини та стимулювати ріст нових.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2428637"/>
            <a:ext cx="6244709" cy="437126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1867"/>
            <a:ext cx="9572863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Асортимент сучасних пов'язок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3275648"/>
            <a:ext cx="284559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Гідроколоїди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874532"/>
            <a:ext cx="2845594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Володіють вологопоглинаючими та бар'єрними властивостями, забезпечують вологе загоєння ран.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4200406" y="3275648"/>
            <a:ext cx="284559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Альгінати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4200406" y="3874532"/>
            <a:ext cx="284559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Виготовлені з природних джерел, вони ефективно зупиняють кровотечу та сприяють загоєнню.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607022" y="3275648"/>
            <a:ext cx="284559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Гідрогелі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7607022" y="3874532"/>
            <a:ext cx="284559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Містять воду, забезпечуючи вологе середовище для ранової поверхні, знімають біль.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013638" y="3275648"/>
            <a:ext cx="284559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Напівпроникні плівки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11013638" y="4246602"/>
            <a:ext cx="2845594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Дозволяють проходження кисню та водяної пари, запобігаючи потраплянню бактерій.</a:t>
            </a:r>
            <a:endParaRPr lang="en-US" sz="1750" dirty="0"/>
          </a:p>
        </p:txBody>
      </p:sp>
      <p:sp>
        <p:nvSpPr>
          <p:cNvPr id="11" name="AutoShape 2" descr="Гідроколоїдні пов'язки NeuHeils - загоєння ран, опіків, вираз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49" y="1028217"/>
            <a:ext cx="2247431" cy="224743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259" y="1484370"/>
            <a:ext cx="73152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sz="2400" dirty="0" smtClean="0">
                <a:solidFill>
                  <a:srgbClr val="0070C0"/>
                </a:solidFill>
              </a:rPr>
              <a:t>При </a:t>
            </a:r>
            <a:r>
              <a:rPr lang="uk-UA" sz="2400" dirty="0">
                <a:solidFill>
                  <a:srgbClr val="0070C0"/>
                </a:solidFill>
              </a:rPr>
              <a:t>поглинанні раневого секрету  компоненти пов’язки перетворюються на гель , який підтримує вологе середовище в рані. При цьому  гель зберігає поглинаючу здібність до тих пір, поки гідроколоїди не насичуються, що проявляється у виді гелевого міхура, завдяки якому  пов'язка не прилипає до рани. Такі повязки ефективні у першої фазі раневого </a:t>
            </a:r>
            <a:r>
              <a:rPr lang="uk-UA" sz="2400" dirty="0" smtClean="0">
                <a:solidFill>
                  <a:srgbClr val="0070C0"/>
                </a:solidFill>
              </a:rPr>
              <a:t>процесу</a:t>
            </a:r>
            <a:r>
              <a:rPr lang="uk-UA" sz="2400" dirty="0">
                <a:solidFill>
                  <a:srgbClr val="0070C0"/>
                </a:solidFill>
              </a:rPr>
              <a:t>, особливо при переході у другу фазу для лікування помірно ексудуючих ран. Деякі покриття з цієї групи , наприклад  «</a:t>
            </a:r>
            <a:r>
              <a:rPr lang="pl-PL" sz="2400" dirty="0">
                <a:solidFill>
                  <a:srgbClr val="0070C0"/>
                </a:solidFill>
              </a:rPr>
              <a:t>TenderWet 24» («HARTMAN») , </a:t>
            </a:r>
            <a:r>
              <a:rPr lang="uk-UA" sz="2400" dirty="0">
                <a:solidFill>
                  <a:srgbClr val="0070C0"/>
                </a:solidFill>
              </a:rPr>
              <a:t>активують розчином Рінгера, завдяки якому некротичні частинки активно розчиняються і видаляються . Зміна пов'язки відбувається без подразнення грануляційної та епіталіальної тканини і безболісно для пацієнта. Використовують при трофічних та діабетичних виразках, пролежнях, погано загоюваних ран різного походження, клінічно неінфікованих.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17705" y="267731"/>
            <a:ext cx="38027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</a:rPr>
              <a:t>ГІДРОКОЛОЇДНІ  ПОВ’ЯЗКИ</a:t>
            </a:r>
            <a:endParaRPr lang="uk-UA" sz="2400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Пов'язка гідроколоїдна відгуки - купити недорого, Prom.ua: ціни, акції і  відгуки | Україна, Киї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982" y="1615043"/>
            <a:ext cx="5355771" cy="58307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850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ов'язка-компрес альгінатна противопролежнева (ранева) 10 х 10 см 1 шт  купить в Черновцах: низкие цены, отзывы, в наличии | магазин спортивного  питания в Черновцах - Максиму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563" y="1072477"/>
            <a:ext cx="6210795" cy="626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17705" y="267731"/>
            <a:ext cx="31596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</a:rPr>
              <a:t>АЛЬГІНАТНІ ПОВ’ЯЗКИ</a:t>
            </a:r>
            <a:endParaRPr lang="uk-UA" sz="2400" b="1" dirty="0">
              <a:solidFill>
                <a:srgbClr val="0070C0"/>
              </a:solidFill>
            </a:endParaRPr>
          </a:p>
        </p:txBody>
      </p:sp>
      <p:pic>
        <p:nvPicPr>
          <p:cNvPr id="3076" name="Picture 4" descr="Пов'язка-компрес альгінатна противопролежнева (ранева) 10 х 10 см 1 шт  купить в Черновцах: низкие цены, отзывы, в наличии | магазин спортивного  питания в Черновцах - Максиму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4" y="1072477"/>
            <a:ext cx="5829589" cy="683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8911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7705" y="267731"/>
            <a:ext cx="3281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</a:rPr>
              <a:t>ГІДРОГЕЛЕВІ ПОВ’ЯЗКИ</a:t>
            </a:r>
            <a:endParaRPr lang="uk-UA" sz="24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514" y="1135843"/>
            <a:ext cx="73152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2400" dirty="0">
                <a:solidFill>
                  <a:srgbClr val="0070C0"/>
                </a:solidFill>
              </a:rPr>
              <a:t>Гідрогелеві пов’язки являють собою водовмісний прозорий в'язкий гель, що має електролітний склад, тривало підтримує збалансоване вологе середовище. Гідрогель пом'якшує та зволожує суху некротичну тканину, сприяє відторгненню нежиттєздатних тканини і частково абсорбує рановий ексудат. Застосовують  для вологої терапії поверхневих та глибоких ран з незначною ексудацією - пролежні, трофічні виразки, опіки другого ступеню, особливо добре підходить для глибоких ран. Сприяє аутолітичному очищенню рани, пом'якшує та зволожує некротичні тканини, сприяє їх відторгненню.</a:t>
            </a:r>
          </a:p>
        </p:txBody>
      </p:sp>
      <p:pic>
        <p:nvPicPr>
          <p:cNvPr id="5122" name="Picture 2" descr="Гідрогелева пов'язка KiKgel AQUA-GEL, прямокутник 12х24 см - купити у Києві  за доступною ціною | medtehno.com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116" y="1135843"/>
            <a:ext cx="5022067" cy="5222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410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7705" y="267731"/>
            <a:ext cx="2826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</a:rPr>
              <a:t>ГУБЧАСТІ ПОВ’ЯЗКИ</a:t>
            </a:r>
            <a:endParaRPr lang="uk-UA" sz="24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514" y="1135843"/>
            <a:ext cx="73152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2400" dirty="0">
                <a:solidFill>
                  <a:srgbClr val="0070C0"/>
                </a:solidFill>
              </a:rPr>
              <a:t>Губчасті пов’язки мають повітропроникний верхній шар з поліуретану, що </a:t>
            </a:r>
            <a:r>
              <a:rPr lang="uk-UA" sz="2400" dirty="0" smtClean="0">
                <a:solidFill>
                  <a:srgbClr val="0070C0"/>
                </a:solidFill>
              </a:rPr>
              <a:t>перешкоджає </a:t>
            </a:r>
            <a:r>
              <a:rPr lang="uk-UA" sz="2400" dirty="0">
                <a:solidFill>
                  <a:srgbClr val="0070C0"/>
                </a:solidFill>
              </a:rPr>
              <a:t>проникненню рідини і мікроорганізмів. Ефект капілярної абсорбції реалізується завдяки особливій структурі пор і забезпечує швидкий відтік ексудату, підтримує збалансоване вологе середовище, що стимулює утворення грануляційної тканини. Частинки ранового детриту і мікроорганізми надійно утримуються в пов'язці навіть при зовнішній компресії. Пов'язка забезпечує додатковий амортизуючий ефект. Деякі абсорбуючи губчасті пов’язки з боку рани можуть бути вкриті шаром гідроактивного гелю.</a:t>
            </a:r>
          </a:p>
        </p:txBody>
      </p:sp>
      <p:pic>
        <p:nvPicPr>
          <p:cNvPr id="6146" name="Picture 2" descr="Губчата п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687" y="897658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514" y="5968962"/>
            <a:ext cx="73152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Верхній шар пов'язки — вологостійкий і гіпоалергенний поліуретан. З внутрішньої сторони є прошарок гідрогелю, який виконує кілька функцій:- вбирає рідину, яка виділяється з рани;- захищає від повторного інфікування;- створює вологе середовище при сухих ранах</a:t>
            </a:r>
            <a:r>
              <a:rPr lang="uk-UA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00119" y="5691963"/>
            <a:ext cx="56350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призначена для використання на сухих і вологих ранах з незначним або помірним ступенем ексудації</a:t>
            </a:r>
            <a:endParaRPr lang="uk-UA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5607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0016" y="1468627"/>
            <a:ext cx="73152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Атравматичні (сітчасті) пов’язки використовують досить тривалий час. Виготовляють із крупносітчастої бавовняної тканини, або із гідрофобного полієфірного матерілу, які просочені нейтральною мазевою </a:t>
            </a:r>
            <a:r>
              <a:rPr lang="uk-UA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масою </a:t>
            </a:r>
            <a:r>
              <a:rPr lang="uk-UA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білий віск, вазелін, суміш натуральних або рослинних жирних кислот у вигляді </a:t>
            </a:r>
            <a:r>
              <a:rPr lang="uk-UA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</a:t>
            </a:r>
            <a:r>
              <a:rPr lang="uk-UA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і тригліцеридів). Також  матерілом покриття може бути ПЕТ-сітка, вкрита з двох боків силіконовим гелем. За рахунок сітчастої структури забезпечується добра проникність для повітря та ексудату. Гідрофобна мазева основа зменшує прилипання пов'язки до рани і травматизацію грануляційної тканини при заміні пов'язки.  </a:t>
            </a:r>
            <a:r>
              <a:rPr lang="uk-UA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Завдяки </a:t>
            </a:r>
            <a:r>
              <a:rPr lang="uk-UA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мазевій основі краї рани стають еластичними, стимулюється процес грануляції. Рекомендовані для стимуляції грануляцій при трофічних та діабетичних виразках, термічних та хімічних опіках, рваних та скальпованих ранах, донорських ранах, </a:t>
            </a:r>
            <a:r>
              <a:rPr lang="uk-UA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подряпинах </a:t>
            </a:r>
            <a:r>
              <a:rPr lang="uk-UA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подряпинах. Також використовується для фіксації </a:t>
            </a:r>
            <a:r>
              <a:rPr lang="uk-UA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розщеплених </a:t>
            </a:r>
            <a:r>
              <a:rPr lang="uk-UA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шкірних трансплантантів. Особливо підходить для пацієнтів з чутливою шкірою.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41093" y="308268"/>
            <a:ext cx="6846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АТРАВМАТИЧНІ (СІТЧАСТІ) ПОВ’ЯЗКИ </a:t>
            </a:r>
            <a:endParaRPr lang="uk-UA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Пов'язка мазева Atrauman атравматична, 5 см х 5 с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947" y="1365662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299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52" y="757476"/>
            <a:ext cx="13190696" cy="1349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0070C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Нормативно-правове регулювання у сфері перев'язувального матеріалу</a:t>
            </a:r>
            <a:endParaRPr lang="en-US" sz="42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52" y="2518529"/>
            <a:ext cx="4191238" cy="25903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9852" y="5365909"/>
            <a:ext cx="3797856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Законодавче регулювання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19852" y="5826562"/>
            <a:ext cx="4191238" cy="164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Використання перев'язувального матеріалу регулюється численними законами та підзаконними актами, що встановлюють вимоги до якості, маркування, зберігання та застосування.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581" y="2518529"/>
            <a:ext cx="4191238" cy="259032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19581" y="5826562"/>
            <a:ext cx="4191238" cy="131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Перев'язувальні засоби повинні відповідати встановленим державним стандартам і бути сертифікованими для медичного застосування.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310" y="2518529"/>
            <a:ext cx="4191238" cy="259032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9310" y="5365909"/>
            <a:ext cx="2767727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Контроль та нагляд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9719310" y="5826562"/>
            <a:ext cx="4191238" cy="164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Державні органи здійснюють постійний контроль за виробництвом, обігом та використанням перев'язувального матеріалу на предмет дотримання всіх нормативних вимог.</a:t>
            </a:r>
            <a:endParaRPr lang="en-US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95743" y="5457230"/>
            <a:ext cx="3193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Стандарти та сертифікація</a:t>
            </a:r>
            <a:endParaRPr lang="uk-UA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0941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6383" y="2821305"/>
            <a:ext cx="13457634" cy="1099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Перспективи розвитку ринку перев'язувального матеріалу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586383" y="5837158"/>
            <a:ext cx="13457634" cy="22860"/>
          </a:xfrm>
          <a:prstGeom prst="roundRect">
            <a:avLst>
              <a:gd name="adj" fmla="val 307814"/>
            </a:avLst>
          </a:prstGeom>
          <a:solidFill>
            <a:srgbClr val="B2D4E5"/>
          </a:solidFill>
          <a:ln/>
        </p:spPr>
      </p:sp>
      <p:sp>
        <p:nvSpPr>
          <p:cNvPr id="5" name="Shape 2"/>
          <p:cNvSpPr/>
          <p:nvPr/>
        </p:nvSpPr>
        <p:spPr>
          <a:xfrm>
            <a:off x="3897392" y="5250775"/>
            <a:ext cx="22860" cy="586383"/>
          </a:xfrm>
          <a:prstGeom prst="roundRect">
            <a:avLst>
              <a:gd name="adj" fmla="val 307814"/>
            </a:avLst>
          </a:prstGeom>
          <a:solidFill>
            <a:srgbClr val="B2D4E5"/>
          </a:solidFill>
          <a:ln/>
        </p:spPr>
      </p:sp>
      <p:sp>
        <p:nvSpPr>
          <p:cNvPr id="6" name="Shape 3"/>
          <p:cNvSpPr/>
          <p:nvPr/>
        </p:nvSpPr>
        <p:spPr>
          <a:xfrm>
            <a:off x="3720346" y="5648682"/>
            <a:ext cx="376952" cy="376952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852267" y="5705237"/>
            <a:ext cx="112990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2809399" y="4171950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Зростаючий попит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53904" y="4547235"/>
            <a:ext cx="6309955" cy="536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Очікується, що попит на перев'язувальні матеріали та засоби продовжить зростати через старіння населення та поширення хронічних захворювань.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303651" y="5837158"/>
            <a:ext cx="22860" cy="586383"/>
          </a:xfrm>
          <a:prstGeom prst="roundRect">
            <a:avLst>
              <a:gd name="adj" fmla="val 307814"/>
            </a:avLst>
          </a:prstGeom>
          <a:solidFill>
            <a:srgbClr val="B2D4E5"/>
          </a:solidFill>
          <a:ln/>
        </p:spPr>
      </p:sp>
      <p:sp>
        <p:nvSpPr>
          <p:cNvPr id="11" name="Shape 8"/>
          <p:cNvSpPr/>
          <p:nvPr/>
        </p:nvSpPr>
        <p:spPr>
          <a:xfrm>
            <a:off x="7126605" y="5648682"/>
            <a:ext cx="376952" cy="376952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40310" y="5705237"/>
            <a:ext cx="14954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6023015" y="6591062"/>
            <a:ext cx="2584133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Інновації та технології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4160163" y="6966347"/>
            <a:ext cx="6309955" cy="536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Впровадження нових технологій, таких як самоклеючі пов'язки та гелі для загоєння ран, покращить ефективність і комфорт для пацієнтів.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10710029" y="5250775"/>
            <a:ext cx="22860" cy="586383"/>
          </a:xfrm>
          <a:prstGeom prst="roundRect">
            <a:avLst>
              <a:gd name="adj" fmla="val 307814"/>
            </a:avLst>
          </a:prstGeom>
          <a:solidFill>
            <a:srgbClr val="B2D4E5"/>
          </a:solidFill>
          <a:ln/>
        </p:spPr>
      </p:sp>
      <p:sp>
        <p:nvSpPr>
          <p:cNvPr id="16" name="Shape 13"/>
          <p:cNvSpPr/>
          <p:nvPr/>
        </p:nvSpPr>
        <p:spPr>
          <a:xfrm>
            <a:off x="10532983" y="5648682"/>
            <a:ext cx="376952" cy="376952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646807" y="5705237"/>
            <a:ext cx="149304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050" dirty="0"/>
          </a:p>
        </p:txBody>
      </p:sp>
      <p:sp>
        <p:nvSpPr>
          <p:cNvPr id="18" name="Text 15"/>
          <p:cNvSpPr/>
          <p:nvPr/>
        </p:nvSpPr>
        <p:spPr>
          <a:xfrm>
            <a:off x="9076849" y="4171950"/>
            <a:ext cx="3289221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Екологічна відповідальність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566422" y="4547235"/>
            <a:ext cx="6310074" cy="536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Виробники все більше зосереджуються на розробці органічних, біорозкладних та екологічно безпечних перев'язувальних засобів.</a:t>
            </a:r>
            <a:endParaRPr lang="en-US" sz="13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646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066" y="3129439"/>
            <a:ext cx="5385673" cy="673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uk-UA" sz="4200" b="1" dirty="0" smtClean="0">
                <a:solidFill>
                  <a:srgbClr val="000000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Висновки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18066" y="4340900"/>
            <a:ext cx="358973" cy="358973"/>
          </a:xfrm>
          <a:prstGeom prst="roundRect">
            <a:avLst>
              <a:gd name="adj" fmla="val 2400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282184" y="4340900"/>
            <a:ext cx="3128963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Широкий асортимент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282184" y="4800481"/>
            <a:ext cx="5930503" cy="984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Ринок перев'язувальних засобів пропонує широкий вибір продукції, від традиційних бинтів до сучасних гемостатичних пов'язок.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417832" y="4340900"/>
            <a:ext cx="358973" cy="358973"/>
          </a:xfrm>
          <a:prstGeom prst="roundRect">
            <a:avLst>
              <a:gd name="adj" fmla="val 2400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981950" y="4340900"/>
            <a:ext cx="3500080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</a:t>
            </a:r>
            <a:r>
              <a:rPr lang="en-US" sz="2100" b="1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ехнологічний</a:t>
            </a: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розвиток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981950" y="4800481"/>
            <a:ext cx="5930503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Нові технології дозволяють постійно вдосконалювати якість та функціональність перев'язувальних матеріалів.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18066" y="6220777"/>
            <a:ext cx="358973" cy="358973"/>
          </a:xfrm>
          <a:prstGeom prst="roundRect">
            <a:avLst>
              <a:gd name="adj" fmla="val 2400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82184" y="6220777"/>
            <a:ext cx="2692837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Зростання попиту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282184" y="6680359"/>
            <a:ext cx="5930503" cy="984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Зростаючий попит на медичну продукцію відкриває нові можливості для розвитку ринку перев'язувальних засобів.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417832" y="6220777"/>
            <a:ext cx="358973" cy="358973"/>
          </a:xfrm>
          <a:prstGeom prst="roundRect">
            <a:avLst>
              <a:gd name="adj" fmla="val 2400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981950" y="6220777"/>
            <a:ext cx="3710226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Нормативне регулювання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7981950" y="6680359"/>
            <a:ext cx="5930503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Чітке правове регулювання забезпечує дотримання стандартів якості та безпеки перев'язувальних матеріалів.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ressing Wear Time – Addressing Factors That Impact Long-Term Wound Dressing  Application - Hy-Tape International, Inc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6304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23604" y="3452666"/>
            <a:ext cx="46004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  <a:endParaRPr lang="uk-UA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201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3764</Words>
  <Application>Microsoft Office PowerPoint</Application>
  <PresentationFormat>Произвольный</PresentationFormat>
  <Paragraphs>355</Paragraphs>
  <Slides>50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9" baseType="lpstr">
      <vt:lpstr>Inter Medium</vt:lpstr>
      <vt:lpstr>맑은 고딕</vt:lpstr>
      <vt:lpstr>Calibri</vt:lpstr>
      <vt:lpstr>Wingdings</vt:lpstr>
      <vt:lpstr>Arial</vt:lpstr>
      <vt:lpstr>Times New Roman</vt:lpstr>
      <vt:lpstr>Petrona Bold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RePack by Diakov</cp:lastModifiedBy>
  <cp:revision>113</cp:revision>
  <dcterms:created xsi:type="dcterms:W3CDTF">2024-11-03T21:42:11Z</dcterms:created>
  <dcterms:modified xsi:type="dcterms:W3CDTF">2026-03-21T19:16:40Z</dcterms:modified>
</cp:coreProperties>
</file>