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0" r:id="rId4"/>
  </p:sldMasterIdLst>
  <p:notesMasterIdLst>
    <p:notesMasterId r:id="rId45"/>
  </p:notesMasterIdLst>
  <p:handoutMasterIdLst>
    <p:handoutMasterId r:id="rId46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92" r:id="rId17"/>
    <p:sldId id="293" r:id="rId18"/>
    <p:sldId id="294" r:id="rId19"/>
    <p:sldId id="295" r:id="rId20"/>
    <p:sldId id="296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6" r:id="rId29"/>
    <p:sldId id="277" r:id="rId30"/>
    <p:sldId id="278" r:id="rId31"/>
    <p:sldId id="279" r:id="rId32"/>
    <p:sldId id="280" r:id="rId33"/>
    <p:sldId id="282" r:id="rId34"/>
    <p:sldId id="281" r:id="rId35"/>
    <p:sldId id="288" r:id="rId36"/>
    <p:sldId id="289" r:id="rId37"/>
    <p:sldId id="290" r:id="rId38"/>
    <p:sldId id="291" r:id="rId39"/>
    <p:sldId id="283" r:id="rId40"/>
    <p:sldId id="284" r:id="rId41"/>
    <p:sldId id="285" r:id="rId42"/>
    <p:sldId id="286" r:id="rId43"/>
    <p:sldId id="287" r:id="rId44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8BB99A-B229-4002-8C99-93EBA27F513B}" v="1" dt="2022-09-19T21:01:09.5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8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Юлія Олегівна Молодан" userId="S::yuiliia.molodan@onmedu.edu.ua::eed7bc6a-0879-47c1-8e32-c9baea89b6ba" providerId="AD" clId="Web-{F58BB99A-B229-4002-8C99-93EBA27F513B}"/>
    <pc:docChg chg="delSld">
      <pc:chgData name="Юлія Олегівна Молодан" userId="S::yuiliia.molodan@onmedu.edu.ua::eed7bc6a-0879-47c1-8e32-c9baea89b6ba" providerId="AD" clId="Web-{F58BB99A-B229-4002-8C99-93EBA27F513B}" dt="2022-09-19T21:01:09.542" v="0"/>
      <pc:docMkLst>
        <pc:docMk/>
      </pc:docMkLst>
      <pc:sldChg chg="del">
        <pc:chgData name="Юлія Олегівна Молодан" userId="S::yuiliia.molodan@onmedu.edu.ua::eed7bc6a-0879-47c1-8e32-c9baea89b6ba" providerId="AD" clId="Web-{F58BB99A-B229-4002-8C99-93EBA27F513B}" dt="2022-09-19T21:01:09.542" v="0"/>
        <pc:sldMkLst>
          <pc:docMk/>
          <pc:sldMk cId="2122721277" sldId="27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1AD0C1-4B99-4FC7-87BE-6BF39B543257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x-none"/>
        </a:p>
      </dgm:t>
    </dgm:pt>
    <dgm:pt modelId="{72F780DA-9E32-45B9-90D2-1E1AC65F4DEC}">
      <dgm:prSet phldrT="[Текст]"/>
      <dgm:spPr/>
      <dgm:t>
        <a:bodyPr/>
        <a:lstStyle/>
        <a:p>
          <a:r>
            <a:rPr lang="ru-RU" dirty="0" err="1"/>
            <a:t>Державна</a:t>
          </a:r>
          <a:r>
            <a:rPr lang="ru-RU" dirty="0"/>
            <a:t> фармакопея </a:t>
          </a:r>
          <a:r>
            <a:rPr lang="ru-RU" dirty="0" err="1"/>
            <a:t>України</a:t>
          </a:r>
          <a:endParaRPr lang="x-none" dirty="0"/>
        </a:p>
      </dgm:t>
    </dgm:pt>
    <dgm:pt modelId="{F1814426-55C3-4F59-B751-D3EE4A827500}" type="parTrans" cxnId="{00000A43-68BA-4F21-83B3-13793562ABA8}">
      <dgm:prSet/>
      <dgm:spPr/>
      <dgm:t>
        <a:bodyPr/>
        <a:lstStyle/>
        <a:p>
          <a:endParaRPr lang="x-none"/>
        </a:p>
      </dgm:t>
    </dgm:pt>
    <dgm:pt modelId="{0EAA3734-1652-4476-B049-B6DA4E83A85E}" type="sibTrans" cxnId="{00000A43-68BA-4F21-83B3-13793562ABA8}">
      <dgm:prSet/>
      <dgm:spPr/>
      <dgm:t>
        <a:bodyPr/>
        <a:lstStyle/>
        <a:p>
          <a:endParaRPr lang="x-none"/>
        </a:p>
      </dgm:t>
    </dgm:pt>
    <dgm:pt modelId="{90968C1D-0888-43CF-9F6F-63463169DE7F}">
      <dgm:prSet phldrT="[Текст]"/>
      <dgm:spPr/>
      <dgm:t>
        <a:bodyPr/>
        <a:lstStyle/>
        <a:p>
          <a:r>
            <a:rPr lang="ru-RU" dirty="0" err="1"/>
            <a:t>Закони</a:t>
          </a:r>
          <a:r>
            <a:rPr lang="ru-RU" dirty="0"/>
            <a:t> </a:t>
          </a:r>
          <a:r>
            <a:rPr lang="ru-RU" dirty="0" err="1"/>
            <a:t>України</a:t>
          </a:r>
          <a:endParaRPr lang="x-none" dirty="0"/>
        </a:p>
      </dgm:t>
    </dgm:pt>
    <dgm:pt modelId="{D13EAD62-8917-4678-8DAC-32470F9EF280}" type="parTrans" cxnId="{C9F3A510-B9CC-4FE7-A158-FA842804E98B}">
      <dgm:prSet/>
      <dgm:spPr/>
      <dgm:t>
        <a:bodyPr/>
        <a:lstStyle/>
        <a:p>
          <a:endParaRPr lang="x-none"/>
        </a:p>
      </dgm:t>
    </dgm:pt>
    <dgm:pt modelId="{BCBC482D-29AC-41A9-9FA1-F1CD63072B30}" type="sibTrans" cxnId="{C9F3A510-B9CC-4FE7-A158-FA842804E98B}">
      <dgm:prSet/>
      <dgm:spPr/>
      <dgm:t>
        <a:bodyPr/>
        <a:lstStyle/>
        <a:p>
          <a:endParaRPr lang="x-none"/>
        </a:p>
      </dgm:t>
    </dgm:pt>
    <dgm:pt modelId="{E5FFCF64-CD40-42A5-91E5-1859BBCEF771}">
      <dgm:prSet phldrT="[Текст]"/>
      <dgm:spPr/>
      <dgm:t>
        <a:bodyPr/>
        <a:lstStyle/>
        <a:p>
          <a:r>
            <a:rPr lang="ru-RU" dirty="0" err="1"/>
            <a:t>Настанови</a:t>
          </a:r>
          <a:r>
            <a:rPr lang="ru-RU" dirty="0"/>
            <a:t> </a:t>
          </a:r>
          <a:r>
            <a:rPr lang="ru-RU" dirty="0" err="1"/>
            <a:t>належних</a:t>
          </a:r>
          <a:r>
            <a:rPr lang="ru-RU" dirty="0"/>
            <a:t> практик</a:t>
          </a:r>
          <a:endParaRPr lang="x-none" dirty="0"/>
        </a:p>
      </dgm:t>
    </dgm:pt>
    <dgm:pt modelId="{7BA790C7-660F-4036-B1AD-245B010D21C0}" type="parTrans" cxnId="{533E45E6-03F7-4DBD-91F0-5F401932E251}">
      <dgm:prSet/>
      <dgm:spPr/>
      <dgm:t>
        <a:bodyPr/>
        <a:lstStyle/>
        <a:p>
          <a:endParaRPr lang="x-none"/>
        </a:p>
      </dgm:t>
    </dgm:pt>
    <dgm:pt modelId="{7E803317-3DAA-4660-A7AC-1F61B46ABADB}" type="sibTrans" cxnId="{533E45E6-03F7-4DBD-91F0-5F401932E251}">
      <dgm:prSet/>
      <dgm:spPr/>
      <dgm:t>
        <a:bodyPr/>
        <a:lstStyle/>
        <a:p>
          <a:endParaRPr lang="x-none"/>
        </a:p>
      </dgm:t>
    </dgm:pt>
    <dgm:pt modelId="{5CC5FD60-688C-4B7F-A73C-A0916B51C15D}">
      <dgm:prSet/>
      <dgm:spPr/>
      <dgm:t>
        <a:bodyPr/>
        <a:lstStyle/>
        <a:p>
          <a:r>
            <a:rPr lang="ru-RU"/>
            <a:t>Накази МОЗ України</a:t>
          </a:r>
          <a:endParaRPr lang="x-none"/>
        </a:p>
      </dgm:t>
    </dgm:pt>
    <dgm:pt modelId="{399C9EC5-1EBA-475F-BBD5-C38DB064BDFE}" type="parTrans" cxnId="{A8227009-28D8-4BF1-86B8-B96334428ABD}">
      <dgm:prSet/>
      <dgm:spPr/>
      <dgm:t>
        <a:bodyPr/>
        <a:lstStyle/>
        <a:p>
          <a:endParaRPr lang="x-none"/>
        </a:p>
      </dgm:t>
    </dgm:pt>
    <dgm:pt modelId="{DC8E6D4D-82A8-4AB3-A495-0C0F56B287D2}" type="sibTrans" cxnId="{A8227009-28D8-4BF1-86B8-B96334428ABD}">
      <dgm:prSet/>
      <dgm:spPr/>
      <dgm:t>
        <a:bodyPr/>
        <a:lstStyle/>
        <a:p>
          <a:endParaRPr lang="x-none"/>
        </a:p>
      </dgm:t>
    </dgm:pt>
    <dgm:pt modelId="{094B262F-1535-4F87-9773-B5265E212E3B}">
      <dgm:prSet/>
      <dgm:spPr/>
      <dgm:t>
        <a:bodyPr/>
        <a:lstStyle/>
        <a:p>
          <a:r>
            <a:rPr lang="ru-RU"/>
            <a:t>Постанови Кабінету Міністрів України</a:t>
          </a:r>
          <a:endParaRPr lang="x-none"/>
        </a:p>
      </dgm:t>
    </dgm:pt>
    <dgm:pt modelId="{764D93E3-30F9-4C7F-A307-ECE0CA0CFF75}" type="parTrans" cxnId="{40C418F4-EC6B-4D3F-9750-D0EA304AFAEA}">
      <dgm:prSet/>
      <dgm:spPr/>
      <dgm:t>
        <a:bodyPr/>
        <a:lstStyle/>
        <a:p>
          <a:endParaRPr lang="x-none"/>
        </a:p>
      </dgm:t>
    </dgm:pt>
    <dgm:pt modelId="{B51147E2-A82A-4FE3-BC89-0233D4B7C93D}" type="sibTrans" cxnId="{40C418F4-EC6B-4D3F-9750-D0EA304AFAEA}">
      <dgm:prSet/>
      <dgm:spPr/>
      <dgm:t>
        <a:bodyPr/>
        <a:lstStyle/>
        <a:p>
          <a:endParaRPr lang="x-none"/>
        </a:p>
      </dgm:t>
    </dgm:pt>
    <dgm:pt modelId="{72318C36-5E50-4033-A7B8-A419A6754BDC}">
      <dgm:prSet/>
      <dgm:spPr/>
      <dgm:t>
        <a:bodyPr/>
        <a:lstStyle/>
        <a:p>
          <a:r>
            <a:rPr lang="ru-RU"/>
            <a:t>Стандарти ISO 9000 (мають рекомендаційний характер)</a:t>
          </a:r>
          <a:endParaRPr lang="x-none"/>
        </a:p>
      </dgm:t>
    </dgm:pt>
    <dgm:pt modelId="{6D7A6A3B-6778-4863-99C8-5334D2497792}" type="parTrans" cxnId="{40CD50C8-AD19-47C4-9889-60B70D0A9D39}">
      <dgm:prSet/>
      <dgm:spPr/>
      <dgm:t>
        <a:bodyPr/>
        <a:lstStyle/>
        <a:p>
          <a:endParaRPr lang="x-none"/>
        </a:p>
      </dgm:t>
    </dgm:pt>
    <dgm:pt modelId="{6AA3BC57-C77A-405C-AD04-1E6E84AFF7CB}" type="sibTrans" cxnId="{40CD50C8-AD19-47C4-9889-60B70D0A9D39}">
      <dgm:prSet/>
      <dgm:spPr/>
      <dgm:t>
        <a:bodyPr/>
        <a:lstStyle/>
        <a:p>
          <a:endParaRPr lang="x-none"/>
        </a:p>
      </dgm:t>
    </dgm:pt>
    <dgm:pt modelId="{F582C340-EC79-471E-A43D-38B05844C128}" type="pres">
      <dgm:prSet presAssocID="{751AD0C1-4B99-4FC7-87BE-6BF39B54325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C775A81-7A7D-4F32-BCFB-99ADAA821146}" type="pres">
      <dgm:prSet presAssocID="{751AD0C1-4B99-4FC7-87BE-6BF39B543257}" presName="Name1" presStyleCnt="0"/>
      <dgm:spPr/>
    </dgm:pt>
    <dgm:pt modelId="{65779E70-A7F5-4A6A-9ED9-64233776B2F8}" type="pres">
      <dgm:prSet presAssocID="{751AD0C1-4B99-4FC7-87BE-6BF39B543257}" presName="cycle" presStyleCnt="0"/>
      <dgm:spPr/>
    </dgm:pt>
    <dgm:pt modelId="{C1F828B9-1498-4CB4-9B53-40B3999C8EB0}" type="pres">
      <dgm:prSet presAssocID="{751AD0C1-4B99-4FC7-87BE-6BF39B543257}" presName="srcNode" presStyleLbl="node1" presStyleIdx="0" presStyleCnt="6"/>
      <dgm:spPr/>
    </dgm:pt>
    <dgm:pt modelId="{469C65AA-8970-4B92-8542-FC7C01E21DFE}" type="pres">
      <dgm:prSet presAssocID="{751AD0C1-4B99-4FC7-87BE-6BF39B543257}" presName="conn" presStyleLbl="parChTrans1D2" presStyleIdx="0" presStyleCnt="1"/>
      <dgm:spPr/>
      <dgm:t>
        <a:bodyPr/>
        <a:lstStyle/>
        <a:p>
          <a:endParaRPr lang="ru-RU"/>
        </a:p>
      </dgm:t>
    </dgm:pt>
    <dgm:pt modelId="{2A2A5058-206A-40BB-A80A-B98439C2DF6D}" type="pres">
      <dgm:prSet presAssocID="{751AD0C1-4B99-4FC7-87BE-6BF39B543257}" presName="extraNode" presStyleLbl="node1" presStyleIdx="0" presStyleCnt="6"/>
      <dgm:spPr/>
    </dgm:pt>
    <dgm:pt modelId="{61528A8B-6DD0-4910-8FEB-F2670D9AB5DE}" type="pres">
      <dgm:prSet presAssocID="{751AD0C1-4B99-4FC7-87BE-6BF39B543257}" presName="dstNode" presStyleLbl="node1" presStyleIdx="0" presStyleCnt="6"/>
      <dgm:spPr/>
    </dgm:pt>
    <dgm:pt modelId="{5F6AD75A-C27A-4650-A898-190DF762AEB9}" type="pres">
      <dgm:prSet presAssocID="{72F780DA-9E32-45B9-90D2-1E1AC65F4DEC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EDEA08-92E4-49DE-9E75-CFC06260BA4A}" type="pres">
      <dgm:prSet presAssocID="{72F780DA-9E32-45B9-90D2-1E1AC65F4DEC}" presName="accent_1" presStyleCnt="0"/>
      <dgm:spPr/>
    </dgm:pt>
    <dgm:pt modelId="{3CCDF7C8-BD9F-4A9F-902A-F997E5753BB3}" type="pres">
      <dgm:prSet presAssocID="{72F780DA-9E32-45B9-90D2-1E1AC65F4DEC}" presName="accentRepeatNode" presStyleLbl="solidFgAcc1" presStyleIdx="0" presStyleCnt="6"/>
      <dgm:spPr/>
    </dgm:pt>
    <dgm:pt modelId="{DBAA3770-0548-47FA-B99F-DB16609F0687}" type="pres">
      <dgm:prSet presAssocID="{90968C1D-0888-43CF-9F6F-63463169DE7F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4BBBE9-A189-439C-9B0F-7E3A5EE0C11E}" type="pres">
      <dgm:prSet presAssocID="{90968C1D-0888-43CF-9F6F-63463169DE7F}" presName="accent_2" presStyleCnt="0"/>
      <dgm:spPr/>
    </dgm:pt>
    <dgm:pt modelId="{42ADE717-B4F9-4F40-AB19-7D7F8C6340F6}" type="pres">
      <dgm:prSet presAssocID="{90968C1D-0888-43CF-9F6F-63463169DE7F}" presName="accentRepeatNode" presStyleLbl="solidFgAcc1" presStyleIdx="1" presStyleCnt="6"/>
      <dgm:spPr/>
    </dgm:pt>
    <dgm:pt modelId="{03514B73-BB9D-48C0-99BA-254E2A2D1EA0}" type="pres">
      <dgm:prSet presAssocID="{E5FFCF64-CD40-42A5-91E5-1859BBCEF771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EF44C2-4FA1-40A8-B3BB-A2A85BC122FC}" type="pres">
      <dgm:prSet presAssocID="{E5FFCF64-CD40-42A5-91E5-1859BBCEF771}" presName="accent_3" presStyleCnt="0"/>
      <dgm:spPr/>
    </dgm:pt>
    <dgm:pt modelId="{1638DA6C-C16B-4AF9-9058-C9BA62D909C4}" type="pres">
      <dgm:prSet presAssocID="{E5FFCF64-CD40-42A5-91E5-1859BBCEF771}" presName="accentRepeatNode" presStyleLbl="solidFgAcc1" presStyleIdx="2" presStyleCnt="6"/>
      <dgm:spPr/>
    </dgm:pt>
    <dgm:pt modelId="{08414800-0DF1-402C-BBB0-89F792794364}" type="pres">
      <dgm:prSet presAssocID="{5CC5FD60-688C-4B7F-A73C-A0916B51C15D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584006-43FE-45A6-915B-BF01CEC4D56B}" type="pres">
      <dgm:prSet presAssocID="{5CC5FD60-688C-4B7F-A73C-A0916B51C15D}" presName="accent_4" presStyleCnt="0"/>
      <dgm:spPr/>
    </dgm:pt>
    <dgm:pt modelId="{B249DA1A-01B4-49E5-AACE-D957253B9AC9}" type="pres">
      <dgm:prSet presAssocID="{5CC5FD60-688C-4B7F-A73C-A0916B51C15D}" presName="accentRepeatNode" presStyleLbl="solidFgAcc1" presStyleIdx="3" presStyleCnt="6"/>
      <dgm:spPr/>
    </dgm:pt>
    <dgm:pt modelId="{7596597E-E49C-4658-930A-C791553F8F61}" type="pres">
      <dgm:prSet presAssocID="{094B262F-1535-4F87-9773-B5265E212E3B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39E664-FC4A-4017-878E-D092EBFB217C}" type="pres">
      <dgm:prSet presAssocID="{094B262F-1535-4F87-9773-B5265E212E3B}" presName="accent_5" presStyleCnt="0"/>
      <dgm:spPr/>
    </dgm:pt>
    <dgm:pt modelId="{D6C070C0-276D-489B-B179-B54AF69ECDA5}" type="pres">
      <dgm:prSet presAssocID="{094B262F-1535-4F87-9773-B5265E212E3B}" presName="accentRepeatNode" presStyleLbl="solidFgAcc1" presStyleIdx="4" presStyleCnt="6"/>
      <dgm:spPr/>
    </dgm:pt>
    <dgm:pt modelId="{0DDF8C33-6F34-4884-B632-7CCE247E784B}" type="pres">
      <dgm:prSet presAssocID="{72318C36-5E50-4033-A7B8-A419A6754BDC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19C295-ADAB-4564-9105-3C0E38F74C41}" type="pres">
      <dgm:prSet presAssocID="{72318C36-5E50-4033-A7B8-A419A6754BDC}" presName="accent_6" presStyleCnt="0"/>
      <dgm:spPr/>
    </dgm:pt>
    <dgm:pt modelId="{768A9B06-CA66-47F8-9FE6-079EEAB50129}" type="pres">
      <dgm:prSet presAssocID="{72318C36-5E50-4033-A7B8-A419A6754BDC}" presName="accentRepeatNode" presStyleLbl="solidFgAcc1" presStyleIdx="5" presStyleCnt="6"/>
      <dgm:spPr/>
    </dgm:pt>
  </dgm:ptLst>
  <dgm:cxnLst>
    <dgm:cxn modelId="{00000A43-68BA-4F21-83B3-13793562ABA8}" srcId="{751AD0C1-4B99-4FC7-87BE-6BF39B543257}" destId="{72F780DA-9E32-45B9-90D2-1E1AC65F4DEC}" srcOrd="0" destOrd="0" parTransId="{F1814426-55C3-4F59-B751-D3EE4A827500}" sibTransId="{0EAA3734-1652-4476-B049-B6DA4E83A85E}"/>
    <dgm:cxn modelId="{3D78B37C-8EBF-41A3-8CFB-FF8A24ED1398}" type="presOf" srcId="{094B262F-1535-4F87-9773-B5265E212E3B}" destId="{7596597E-E49C-4658-930A-C791553F8F61}" srcOrd="0" destOrd="0" presId="urn:microsoft.com/office/officeart/2008/layout/VerticalCurvedList"/>
    <dgm:cxn modelId="{9512F3FC-FDF6-48DF-8A01-A291C13FA170}" type="presOf" srcId="{0EAA3734-1652-4476-B049-B6DA4E83A85E}" destId="{469C65AA-8970-4B92-8542-FC7C01E21DFE}" srcOrd="0" destOrd="0" presId="urn:microsoft.com/office/officeart/2008/layout/VerticalCurvedList"/>
    <dgm:cxn modelId="{40CD50C8-AD19-47C4-9889-60B70D0A9D39}" srcId="{751AD0C1-4B99-4FC7-87BE-6BF39B543257}" destId="{72318C36-5E50-4033-A7B8-A419A6754BDC}" srcOrd="5" destOrd="0" parTransId="{6D7A6A3B-6778-4863-99C8-5334D2497792}" sibTransId="{6AA3BC57-C77A-405C-AD04-1E6E84AFF7CB}"/>
    <dgm:cxn modelId="{533E45E6-03F7-4DBD-91F0-5F401932E251}" srcId="{751AD0C1-4B99-4FC7-87BE-6BF39B543257}" destId="{E5FFCF64-CD40-42A5-91E5-1859BBCEF771}" srcOrd="2" destOrd="0" parTransId="{7BA790C7-660F-4036-B1AD-245B010D21C0}" sibTransId="{7E803317-3DAA-4660-A7AC-1F61B46ABADB}"/>
    <dgm:cxn modelId="{87A93428-E927-437F-9CC3-526AE412FE1F}" type="presOf" srcId="{72F780DA-9E32-45B9-90D2-1E1AC65F4DEC}" destId="{5F6AD75A-C27A-4650-A898-190DF762AEB9}" srcOrd="0" destOrd="0" presId="urn:microsoft.com/office/officeart/2008/layout/VerticalCurvedList"/>
    <dgm:cxn modelId="{40C418F4-EC6B-4D3F-9750-D0EA304AFAEA}" srcId="{751AD0C1-4B99-4FC7-87BE-6BF39B543257}" destId="{094B262F-1535-4F87-9773-B5265E212E3B}" srcOrd="4" destOrd="0" parTransId="{764D93E3-30F9-4C7F-A307-ECE0CA0CFF75}" sibTransId="{B51147E2-A82A-4FE3-BC89-0233D4B7C93D}"/>
    <dgm:cxn modelId="{2F841613-0B32-4A40-B3EB-03EDD79715FC}" type="presOf" srcId="{751AD0C1-4B99-4FC7-87BE-6BF39B543257}" destId="{F582C340-EC79-471E-A43D-38B05844C128}" srcOrd="0" destOrd="0" presId="urn:microsoft.com/office/officeart/2008/layout/VerticalCurvedList"/>
    <dgm:cxn modelId="{C9F3A510-B9CC-4FE7-A158-FA842804E98B}" srcId="{751AD0C1-4B99-4FC7-87BE-6BF39B543257}" destId="{90968C1D-0888-43CF-9F6F-63463169DE7F}" srcOrd="1" destOrd="0" parTransId="{D13EAD62-8917-4678-8DAC-32470F9EF280}" sibTransId="{BCBC482D-29AC-41A9-9FA1-F1CD63072B30}"/>
    <dgm:cxn modelId="{A8227009-28D8-4BF1-86B8-B96334428ABD}" srcId="{751AD0C1-4B99-4FC7-87BE-6BF39B543257}" destId="{5CC5FD60-688C-4B7F-A73C-A0916B51C15D}" srcOrd="3" destOrd="0" parTransId="{399C9EC5-1EBA-475F-BBD5-C38DB064BDFE}" sibTransId="{DC8E6D4D-82A8-4AB3-A495-0C0F56B287D2}"/>
    <dgm:cxn modelId="{B2DF1DE8-6CF2-435A-8C37-0E6D1EE17C43}" type="presOf" srcId="{E5FFCF64-CD40-42A5-91E5-1859BBCEF771}" destId="{03514B73-BB9D-48C0-99BA-254E2A2D1EA0}" srcOrd="0" destOrd="0" presId="urn:microsoft.com/office/officeart/2008/layout/VerticalCurvedList"/>
    <dgm:cxn modelId="{55045694-940C-4361-9024-4BE62ED9166D}" type="presOf" srcId="{5CC5FD60-688C-4B7F-A73C-A0916B51C15D}" destId="{08414800-0DF1-402C-BBB0-89F792794364}" srcOrd="0" destOrd="0" presId="urn:microsoft.com/office/officeart/2008/layout/VerticalCurvedList"/>
    <dgm:cxn modelId="{3B345811-3507-4642-B18A-1F3E46033401}" type="presOf" srcId="{72318C36-5E50-4033-A7B8-A419A6754BDC}" destId="{0DDF8C33-6F34-4884-B632-7CCE247E784B}" srcOrd="0" destOrd="0" presId="urn:microsoft.com/office/officeart/2008/layout/VerticalCurvedList"/>
    <dgm:cxn modelId="{B7F88186-CCDE-4536-AC39-F96C4ADA7C97}" type="presOf" srcId="{90968C1D-0888-43CF-9F6F-63463169DE7F}" destId="{DBAA3770-0548-47FA-B99F-DB16609F0687}" srcOrd="0" destOrd="0" presId="urn:microsoft.com/office/officeart/2008/layout/VerticalCurvedList"/>
    <dgm:cxn modelId="{43043874-6A80-484C-B66B-CACEA4B88E00}" type="presParOf" srcId="{F582C340-EC79-471E-A43D-38B05844C128}" destId="{8C775A81-7A7D-4F32-BCFB-99ADAA821146}" srcOrd="0" destOrd="0" presId="urn:microsoft.com/office/officeart/2008/layout/VerticalCurvedList"/>
    <dgm:cxn modelId="{5CB284F7-CC9B-4215-A9E3-C46DDCC26811}" type="presParOf" srcId="{8C775A81-7A7D-4F32-BCFB-99ADAA821146}" destId="{65779E70-A7F5-4A6A-9ED9-64233776B2F8}" srcOrd="0" destOrd="0" presId="urn:microsoft.com/office/officeart/2008/layout/VerticalCurvedList"/>
    <dgm:cxn modelId="{BD3CA02D-4581-4FD2-8455-3F58596D8CF5}" type="presParOf" srcId="{65779E70-A7F5-4A6A-9ED9-64233776B2F8}" destId="{C1F828B9-1498-4CB4-9B53-40B3999C8EB0}" srcOrd="0" destOrd="0" presId="urn:microsoft.com/office/officeart/2008/layout/VerticalCurvedList"/>
    <dgm:cxn modelId="{57A51B1A-E887-4D04-B183-8751EC47C1ED}" type="presParOf" srcId="{65779E70-A7F5-4A6A-9ED9-64233776B2F8}" destId="{469C65AA-8970-4B92-8542-FC7C01E21DFE}" srcOrd="1" destOrd="0" presId="urn:microsoft.com/office/officeart/2008/layout/VerticalCurvedList"/>
    <dgm:cxn modelId="{93BD3BC4-C8DD-4365-AD2E-22ECBE949CA9}" type="presParOf" srcId="{65779E70-A7F5-4A6A-9ED9-64233776B2F8}" destId="{2A2A5058-206A-40BB-A80A-B98439C2DF6D}" srcOrd="2" destOrd="0" presId="urn:microsoft.com/office/officeart/2008/layout/VerticalCurvedList"/>
    <dgm:cxn modelId="{2A0807C0-37D7-466A-A7F9-FFB1DFAAC717}" type="presParOf" srcId="{65779E70-A7F5-4A6A-9ED9-64233776B2F8}" destId="{61528A8B-6DD0-4910-8FEB-F2670D9AB5DE}" srcOrd="3" destOrd="0" presId="urn:microsoft.com/office/officeart/2008/layout/VerticalCurvedList"/>
    <dgm:cxn modelId="{C4411923-367A-4544-8686-39F679F1A567}" type="presParOf" srcId="{8C775A81-7A7D-4F32-BCFB-99ADAA821146}" destId="{5F6AD75A-C27A-4650-A898-190DF762AEB9}" srcOrd="1" destOrd="0" presId="urn:microsoft.com/office/officeart/2008/layout/VerticalCurvedList"/>
    <dgm:cxn modelId="{CA46A28C-E040-4BC8-9B64-931C36A54D0B}" type="presParOf" srcId="{8C775A81-7A7D-4F32-BCFB-99ADAA821146}" destId="{20EDEA08-92E4-49DE-9E75-CFC06260BA4A}" srcOrd="2" destOrd="0" presId="urn:microsoft.com/office/officeart/2008/layout/VerticalCurvedList"/>
    <dgm:cxn modelId="{A6A3CD29-532E-43E7-A963-E88708F55259}" type="presParOf" srcId="{20EDEA08-92E4-49DE-9E75-CFC06260BA4A}" destId="{3CCDF7C8-BD9F-4A9F-902A-F997E5753BB3}" srcOrd="0" destOrd="0" presId="urn:microsoft.com/office/officeart/2008/layout/VerticalCurvedList"/>
    <dgm:cxn modelId="{72193AE1-1627-4635-ADD8-3B1C81781E51}" type="presParOf" srcId="{8C775A81-7A7D-4F32-BCFB-99ADAA821146}" destId="{DBAA3770-0548-47FA-B99F-DB16609F0687}" srcOrd="3" destOrd="0" presId="urn:microsoft.com/office/officeart/2008/layout/VerticalCurvedList"/>
    <dgm:cxn modelId="{1CEFCB1D-B744-4879-B40D-31662160F56C}" type="presParOf" srcId="{8C775A81-7A7D-4F32-BCFB-99ADAA821146}" destId="{534BBBE9-A189-439C-9B0F-7E3A5EE0C11E}" srcOrd="4" destOrd="0" presId="urn:microsoft.com/office/officeart/2008/layout/VerticalCurvedList"/>
    <dgm:cxn modelId="{877BECCC-0FB6-45DF-9145-A1C21828C8B7}" type="presParOf" srcId="{534BBBE9-A189-439C-9B0F-7E3A5EE0C11E}" destId="{42ADE717-B4F9-4F40-AB19-7D7F8C6340F6}" srcOrd="0" destOrd="0" presId="urn:microsoft.com/office/officeart/2008/layout/VerticalCurvedList"/>
    <dgm:cxn modelId="{D78E6C8E-F815-4EA7-8AE0-59498DC966F3}" type="presParOf" srcId="{8C775A81-7A7D-4F32-BCFB-99ADAA821146}" destId="{03514B73-BB9D-48C0-99BA-254E2A2D1EA0}" srcOrd="5" destOrd="0" presId="urn:microsoft.com/office/officeart/2008/layout/VerticalCurvedList"/>
    <dgm:cxn modelId="{549F1D59-5482-4342-9245-269C7FECF791}" type="presParOf" srcId="{8C775A81-7A7D-4F32-BCFB-99ADAA821146}" destId="{21EF44C2-4FA1-40A8-B3BB-A2A85BC122FC}" srcOrd="6" destOrd="0" presId="urn:microsoft.com/office/officeart/2008/layout/VerticalCurvedList"/>
    <dgm:cxn modelId="{91857858-43FE-4717-864B-FE208C204F3F}" type="presParOf" srcId="{21EF44C2-4FA1-40A8-B3BB-A2A85BC122FC}" destId="{1638DA6C-C16B-4AF9-9058-C9BA62D909C4}" srcOrd="0" destOrd="0" presId="urn:microsoft.com/office/officeart/2008/layout/VerticalCurvedList"/>
    <dgm:cxn modelId="{A3CD67D3-56CF-4716-A258-DEA323A5BBDA}" type="presParOf" srcId="{8C775A81-7A7D-4F32-BCFB-99ADAA821146}" destId="{08414800-0DF1-402C-BBB0-89F792794364}" srcOrd="7" destOrd="0" presId="urn:microsoft.com/office/officeart/2008/layout/VerticalCurvedList"/>
    <dgm:cxn modelId="{28884357-6F85-4947-9FDE-2AD74ACD5998}" type="presParOf" srcId="{8C775A81-7A7D-4F32-BCFB-99ADAA821146}" destId="{0E584006-43FE-45A6-915B-BF01CEC4D56B}" srcOrd="8" destOrd="0" presId="urn:microsoft.com/office/officeart/2008/layout/VerticalCurvedList"/>
    <dgm:cxn modelId="{38C08078-25B8-494B-B694-5EA0EB2810CC}" type="presParOf" srcId="{0E584006-43FE-45A6-915B-BF01CEC4D56B}" destId="{B249DA1A-01B4-49E5-AACE-D957253B9AC9}" srcOrd="0" destOrd="0" presId="urn:microsoft.com/office/officeart/2008/layout/VerticalCurvedList"/>
    <dgm:cxn modelId="{4284601F-5EBB-4C27-9813-87E6FEAF39FE}" type="presParOf" srcId="{8C775A81-7A7D-4F32-BCFB-99ADAA821146}" destId="{7596597E-E49C-4658-930A-C791553F8F61}" srcOrd="9" destOrd="0" presId="urn:microsoft.com/office/officeart/2008/layout/VerticalCurvedList"/>
    <dgm:cxn modelId="{7FC64176-088B-45FC-B079-FD46374F308C}" type="presParOf" srcId="{8C775A81-7A7D-4F32-BCFB-99ADAA821146}" destId="{B439E664-FC4A-4017-878E-D092EBFB217C}" srcOrd="10" destOrd="0" presId="urn:microsoft.com/office/officeart/2008/layout/VerticalCurvedList"/>
    <dgm:cxn modelId="{190232BF-04A2-4E62-9415-837CE6C2D5B7}" type="presParOf" srcId="{B439E664-FC4A-4017-878E-D092EBFB217C}" destId="{D6C070C0-276D-489B-B179-B54AF69ECDA5}" srcOrd="0" destOrd="0" presId="urn:microsoft.com/office/officeart/2008/layout/VerticalCurvedList"/>
    <dgm:cxn modelId="{47FBF699-4EAB-4CA5-A587-4222D36B5699}" type="presParOf" srcId="{8C775A81-7A7D-4F32-BCFB-99ADAA821146}" destId="{0DDF8C33-6F34-4884-B632-7CCE247E784B}" srcOrd="11" destOrd="0" presId="urn:microsoft.com/office/officeart/2008/layout/VerticalCurvedList"/>
    <dgm:cxn modelId="{E7DBC0AE-50D6-4D24-B234-5B471C00A13D}" type="presParOf" srcId="{8C775A81-7A7D-4F32-BCFB-99ADAA821146}" destId="{D119C295-ADAB-4564-9105-3C0E38F74C41}" srcOrd="12" destOrd="0" presId="urn:microsoft.com/office/officeart/2008/layout/VerticalCurvedList"/>
    <dgm:cxn modelId="{D8BE650E-BB46-49ED-A9F8-75C41F57B163}" type="presParOf" srcId="{D119C295-ADAB-4564-9105-3C0E38F74C41}" destId="{768A9B06-CA66-47F8-9FE6-079EEAB5012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9C65AA-8970-4B92-8542-FC7C01E21DFE}">
      <dsp:nvSpPr>
        <dsp:cNvPr id="0" name=""/>
        <dsp:cNvSpPr/>
      </dsp:nvSpPr>
      <dsp:spPr>
        <a:xfrm>
          <a:off x="-4387787" y="-673007"/>
          <a:ext cx="5227451" cy="5227451"/>
        </a:xfrm>
        <a:prstGeom prst="blockArc">
          <a:avLst>
            <a:gd name="adj1" fmla="val 18900000"/>
            <a:gd name="adj2" fmla="val 2700000"/>
            <a:gd name="adj3" fmla="val 413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6AD75A-C27A-4650-A898-190DF762AEB9}">
      <dsp:nvSpPr>
        <dsp:cNvPr id="0" name=""/>
        <dsp:cNvSpPr/>
      </dsp:nvSpPr>
      <dsp:spPr>
        <a:xfrm>
          <a:off x="313716" y="204396"/>
          <a:ext cx="8230292" cy="40863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4356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err="1"/>
            <a:t>Державна</a:t>
          </a:r>
          <a:r>
            <a:rPr lang="ru-RU" sz="2200" kern="1200" dirty="0"/>
            <a:t> фармакопея </a:t>
          </a:r>
          <a:r>
            <a:rPr lang="ru-RU" sz="2200" kern="1200" dirty="0" err="1"/>
            <a:t>України</a:t>
          </a:r>
          <a:endParaRPr lang="x-none" sz="2200" kern="1200" dirty="0"/>
        </a:p>
      </dsp:txBody>
      <dsp:txXfrm>
        <a:off x="313716" y="204396"/>
        <a:ext cx="8230292" cy="408637"/>
      </dsp:txXfrm>
    </dsp:sp>
    <dsp:sp modelId="{3CCDF7C8-BD9F-4A9F-902A-F997E5753BB3}">
      <dsp:nvSpPr>
        <dsp:cNvPr id="0" name=""/>
        <dsp:cNvSpPr/>
      </dsp:nvSpPr>
      <dsp:spPr>
        <a:xfrm>
          <a:off x="58317" y="153316"/>
          <a:ext cx="510797" cy="51079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DBAA3770-0548-47FA-B99F-DB16609F0687}">
      <dsp:nvSpPr>
        <dsp:cNvPr id="0" name=""/>
        <dsp:cNvSpPr/>
      </dsp:nvSpPr>
      <dsp:spPr>
        <a:xfrm>
          <a:off x="649848" y="817275"/>
          <a:ext cx="7894160" cy="40863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4356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err="1"/>
            <a:t>Закони</a:t>
          </a:r>
          <a:r>
            <a:rPr lang="ru-RU" sz="2200" kern="1200" dirty="0"/>
            <a:t> </a:t>
          </a:r>
          <a:r>
            <a:rPr lang="ru-RU" sz="2200" kern="1200" dirty="0" err="1"/>
            <a:t>України</a:t>
          </a:r>
          <a:endParaRPr lang="x-none" sz="2200" kern="1200" dirty="0"/>
        </a:p>
      </dsp:txBody>
      <dsp:txXfrm>
        <a:off x="649848" y="817275"/>
        <a:ext cx="7894160" cy="408637"/>
      </dsp:txXfrm>
    </dsp:sp>
    <dsp:sp modelId="{42ADE717-B4F9-4F40-AB19-7D7F8C6340F6}">
      <dsp:nvSpPr>
        <dsp:cNvPr id="0" name=""/>
        <dsp:cNvSpPr/>
      </dsp:nvSpPr>
      <dsp:spPr>
        <a:xfrm>
          <a:off x="394450" y="766195"/>
          <a:ext cx="510797" cy="51079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3514B73-BB9D-48C0-99BA-254E2A2D1EA0}">
      <dsp:nvSpPr>
        <dsp:cNvPr id="0" name=""/>
        <dsp:cNvSpPr/>
      </dsp:nvSpPr>
      <dsp:spPr>
        <a:xfrm>
          <a:off x="803553" y="1430154"/>
          <a:ext cx="7740455" cy="40863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4356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err="1"/>
            <a:t>Настанови</a:t>
          </a:r>
          <a:r>
            <a:rPr lang="ru-RU" sz="2200" kern="1200" dirty="0"/>
            <a:t> </a:t>
          </a:r>
          <a:r>
            <a:rPr lang="ru-RU" sz="2200" kern="1200" dirty="0" err="1"/>
            <a:t>належних</a:t>
          </a:r>
          <a:r>
            <a:rPr lang="ru-RU" sz="2200" kern="1200" dirty="0"/>
            <a:t> практик</a:t>
          </a:r>
          <a:endParaRPr lang="x-none" sz="2200" kern="1200" dirty="0"/>
        </a:p>
      </dsp:txBody>
      <dsp:txXfrm>
        <a:off x="803553" y="1430154"/>
        <a:ext cx="7740455" cy="408637"/>
      </dsp:txXfrm>
    </dsp:sp>
    <dsp:sp modelId="{1638DA6C-C16B-4AF9-9058-C9BA62D909C4}">
      <dsp:nvSpPr>
        <dsp:cNvPr id="0" name=""/>
        <dsp:cNvSpPr/>
      </dsp:nvSpPr>
      <dsp:spPr>
        <a:xfrm>
          <a:off x="548155" y="1379074"/>
          <a:ext cx="510797" cy="51079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8414800-0DF1-402C-BBB0-89F792794364}">
      <dsp:nvSpPr>
        <dsp:cNvPr id="0" name=""/>
        <dsp:cNvSpPr/>
      </dsp:nvSpPr>
      <dsp:spPr>
        <a:xfrm>
          <a:off x="803553" y="2042645"/>
          <a:ext cx="7740455" cy="40863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4356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/>
            <a:t>Накази МОЗ України</a:t>
          </a:r>
          <a:endParaRPr lang="x-none" sz="2200" kern="1200"/>
        </a:p>
      </dsp:txBody>
      <dsp:txXfrm>
        <a:off x="803553" y="2042645"/>
        <a:ext cx="7740455" cy="408637"/>
      </dsp:txXfrm>
    </dsp:sp>
    <dsp:sp modelId="{B249DA1A-01B4-49E5-AACE-D957253B9AC9}">
      <dsp:nvSpPr>
        <dsp:cNvPr id="0" name=""/>
        <dsp:cNvSpPr/>
      </dsp:nvSpPr>
      <dsp:spPr>
        <a:xfrm>
          <a:off x="548155" y="1991565"/>
          <a:ext cx="510797" cy="51079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596597E-E49C-4658-930A-C791553F8F61}">
      <dsp:nvSpPr>
        <dsp:cNvPr id="0" name=""/>
        <dsp:cNvSpPr/>
      </dsp:nvSpPr>
      <dsp:spPr>
        <a:xfrm>
          <a:off x="649848" y="2655523"/>
          <a:ext cx="7894160" cy="40863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4356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/>
            <a:t>Постанови Кабінету Міністрів України</a:t>
          </a:r>
          <a:endParaRPr lang="x-none" sz="2200" kern="1200"/>
        </a:p>
      </dsp:txBody>
      <dsp:txXfrm>
        <a:off x="649848" y="2655523"/>
        <a:ext cx="7894160" cy="408637"/>
      </dsp:txXfrm>
    </dsp:sp>
    <dsp:sp modelId="{D6C070C0-276D-489B-B179-B54AF69ECDA5}">
      <dsp:nvSpPr>
        <dsp:cNvPr id="0" name=""/>
        <dsp:cNvSpPr/>
      </dsp:nvSpPr>
      <dsp:spPr>
        <a:xfrm>
          <a:off x="394450" y="2604444"/>
          <a:ext cx="510797" cy="51079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DDF8C33-6F34-4884-B632-7CCE247E784B}">
      <dsp:nvSpPr>
        <dsp:cNvPr id="0" name=""/>
        <dsp:cNvSpPr/>
      </dsp:nvSpPr>
      <dsp:spPr>
        <a:xfrm>
          <a:off x="313716" y="3268402"/>
          <a:ext cx="8230292" cy="40863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4356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/>
            <a:t>Стандарти ISO 9000 (мають рекомендаційний характер)</a:t>
          </a:r>
          <a:endParaRPr lang="x-none" sz="2200" kern="1200"/>
        </a:p>
      </dsp:txBody>
      <dsp:txXfrm>
        <a:off x="313716" y="3268402"/>
        <a:ext cx="8230292" cy="408637"/>
      </dsp:txXfrm>
    </dsp:sp>
    <dsp:sp modelId="{768A9B06-CA66-47F8-9FE6-079EEAB50129}">
      <dsp:nvSpPr>
        <dsp:cNvPr id="0" name=""/>
        <dsp:cNvSpPr/>
      </dsp:nvSpPr>
      <dsp:spPr>
        <a:xfrm>
          <a:off x="58317" y="3217323"/>
          <a:ext cx="510797" cy="51079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054F3-C00C-426D-98C9-B514C4197AEC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1AAC25-A6D6-4C42-ADE0-C1CC8A4063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9443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214EE4-9696-4955-92DA-353CA827F0CE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D4300-8ABF-418F-A63C-771B21C2AE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6578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D4300-8ABF-418F-A63C-771B21C2AE3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581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B369F-7AB9-47F8-B27E-CA13C7FDB7E8}" type="datetime1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8C8C-CD56-43CB-A721-572F6475BB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627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D85B2-F2B7-483E-9C4F-417EA2B12FEB}" type="datetime1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8C8C-CD56-43CB-A721-572F6475BB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06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A29FD-DEDC-4906-B208-B5AB1787F76B}" type="datetime1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8C8C-CD56-43CB-A721-572F6475BB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210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382D-9BFB-4065-866D-190618DC29AF}" type="datetime1">
              <a:rPr lang="ru-RU" smtClean="0"/>
              <a:t>30.11.2023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8C8C-CD56-43CB-A721-572F6475BB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782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177B-6AAE-4A77-ACB1-7BBA42445924}" type="datetime1">
              <a:rPr lang="ru-RU" smtClean="0"/>
              <a:t>30.11.2023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8C8C-CD56-43CB-A721-572F6475BB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2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60E6F-0966-4594-9818-EB5F561490C3}" type="datetime1">
              <a:rPr lang="ru-RU" smtClean="0"/>
              <a:t>30.11.2023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8C8C-CD56-43CB-A721-572F6475BB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651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2F731-9B3A-44D9-807A-E5F1585AF286}" type="datetime1">
              <a:rPr lang="ru-RU" smtClean="0"/>
              <a:t>30.11.2023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8C8C-CD56-43CB-A721-572F6475BB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020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8688A-A609-48B7-AE1D-EE885648DBCD}" type="datetime1">
              <a:rPr lang="ru-RU" smtClean="0"/>
              <a:t>30.11.2023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8C8C-CD56-43CB-A721-572F6475BB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854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87F9-1542-4257-B821-B82AF91DEDB3}" type="datetime1">
              <a:rPr lang="ru-RU" smtClean="0"/>
              <a:t>30.11.2023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8C8C-CD56-43CB-A721-572F6475BB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77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F7CF1-E8AC-43C0-A970-FA8F479AB05F}" type="datetime1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8C8C-CD56-43CB-A721-572F6475BB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04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182A-FA77-422D-8677-11397FA34556}" type="datetime1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8C8C-CD56-43CB-A721-572F6475BBBF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1754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C9F7D-086A-4C53-A628-3808D4B6A8F6}" type="datetime1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8C8C-CD56-43CB-A721-572F6475BB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4351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65A9-8240-4159-9030-8E2AF4358074}" type="datetime1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8C8C-CD56-43CB-A721-572F6475BBB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90395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4A258-C939-4785-9C00-DDD5C3336CF2}" type="datetime1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8C8C-CD56-43CB-A721-572F6475BB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2025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C7D5-1DAE-4AE5-AEEC-0CBDB1B7815A}" type="datetime1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8C8C-CD56-43CB-A721-572F6475BB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5554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4BCD6-5772-4706-8D75-9446B867A9C5}" type="datetime1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8C8C-CD56-43CB-A721-572F6475BB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050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7C56E-27B9-4857-910B-8C96F76158AD}" type="datetime1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4AA8C8C-CD56-43CB-A721-572F6475BB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550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689D4BE-8028-4DD1-98F3-767D60E4A945}"/>
              </a:ext>
            </a:extLst>
          </p:cNvPr>
          <p:cNvSpPr txBox="1"/>
          <p:nvPr/>
        </p:nvSpPr>
        <p:spPr>
          <a:xfrm>
            <a:off x="1547735" y="302513"/>
            <a:ext cx="97848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Одеський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нац</a:t>
            </a: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ональний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медичний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університет</a:t>
            </a:r>
            <a:endParaRPr lang="ru-RU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22853B-30EB-4A2A-A8B6-E9F77F32F696}"/>
              </a:ext>
            </a:extLst>
          </p:cNvPr>
          <p:cNvSpPr txBox="1"/>
          <p:nvPr/>
        </p:nvSpPr>
        <p:spPr>
          <a:xfrm>
            <a:off x="3393400" y="887288"/>
            <a:ext cx="6093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Фармацевтичний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факультет</a:t>
            </a:r>
            <a:endParaRPr lang="ru-RU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856AD8-3069-4AE9-B815-C87F42BD44D9}"/>
              </a:ext>
            </a:extLst>
          </p:cNvPr>
          <p:cNvSpPr txBox="1"/>
          <p:nvPr/>
        </p:nvSpPr>
        <p:spPr>
          <a:xfrm>
            <a:off x="3049250" y="1472063"/>
            <a:ext cx="60935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Кафедра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фармацевтичної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хімії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та технології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ліків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461096" y="5557095"/>
            <a:ext cx="3100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Доцент,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к.фарм.н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Н.С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..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212532" y="2399040"/>
            <a:ext cx="7766936" cy="1646302"/>
          </a:xfrm>
        </p:spPr>
        <p:txBody>
          <a:bodyPr/>
          <a:lstStyle/>
          <a:p>
            <a:pPr algn="ctr"/>
            <a:r>
              <a:rPr lang="ru-RU" sz="3600" dirty="0" err="1"/>
              <a:t>Виробництво</a:t>
            </a:r>
            <a:r>
              <a:rPr lang="ru-RU" sz="3600" dirty="0"/>
              <a:t> </a:t>
            </a:r>
            <a:r>
              <a:rPr lang="ru-RU" sz="3600" dirty="0" err="1"/>
              <a:t>твердих</a:t>
            </a:r>
            <a:r>
              <a:rPr lang="ru-RU" sz="3600" dirty="0"/>
              <a:t> </a:t>
            </a:r>
            <a:r>
              <a:rPr lang="ru-RU" sz="3600" dirty="0" err="1"/>
              <a:t>лікарських</a:t>
            </a:r>
            <a:r>
              <a:rPr lang="ru-RU" sz="3600" dirty="0"/>
              <a:t> форм </a:t>
            </a:r>
            <a:r>
              <a:rPr lang="ru-RU" sz="3600" dirty="0" err="1"/>
              <a:t>згідно</a:t>
            </a:r>
            <a:r>
              <a:rPr lang="ru-RU" sz="3600" dirty="0"/>
              <a:t> </a:t>
            </a:r>
            <a:r>
              <a:rPr lang="ru-RU" sz="3600" dirty="0" err="1"/>
              <a:t>вимогам</a:t>
            </a:r>
            <a:r>
              <a:rPr lang="ru-RU" sz="3600" dirty="0"/>
              <a:t> GMP (таблетки, </a:t>
            </a:r>
            <a:r>
              <a:rPr lang="ru-RU" sz="3600" dirty="0" err="1"/>
              <a:t>гранули</a:t>
            </a:r>
            <a:r>
              <a:rPr lang="ru-RU" sz="3600" dirty="0"/>
              <a:t>, драже)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353748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805" y="248330"/>
            <a:ext cx="8826197" cy="649718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ЯКІСТЬ ЛІКІВ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7939" y="948588"/>
            <a:ext cx="9145933" cy="23066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err="1">
                <a:solidFill>
                  <a:schemeClr val="tx1"/>
                </a:solidFill>
              </a:rPr>
              <a:t>Якість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лікарського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засобу</a:t>
            </a:r>
            <a:r>
              <a:rPr lang="ru-RU" sz="2800" dirty="0">
                <a:solidFill>
                  <a:schemeClr val="tx1"/>
                </a:solidFill>
              </a:rPr>
              <a:t> – </a:t>
            </a:r>
            <a:r>
              <a:rPr lang="ru-RU" sz="2800" dirty="0" err="1">
                <a:solidFill>
                  <a:schemeClr val="tx1"/>
                </a:solidFill>
              </a:rPr>
              <a:t>це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сукупність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властивостей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які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надають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лікарському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засобу</a:t>
            </a:r>
            <a:r>
              <a:rPr lang="ru-RU" sz="2800" dirty="0">
                <a:solidFill>
                  <a:schemeClr val="tx1"/>
                </a:solidFill>
              </a:rPr>
              <a:t> (ЛЗ), </a:t>
            </a:r>
            <a:r>
              <a:rPr lang="ru-RU" sz="2800" dirty="0" err="1">
                <a:solidFill>
                  <a:schemeClr val="tx1"/>
                </a:solidFill>
              </a:rPr>
              <a:t>здатність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задовольняти</a:t>
            </a:r>
            <a:r>
              <a:rPr lang="ru-RU" sz="2800" dirty="0">
                <a:solidFill>
                  <a:schemeClr val="tx1"/>
                </a:solidFill>
              </a:rPr>
              <a:t> потреби </a:t>
            </a:r>
            <a:r>
              <a:rPr lang="ru-RU" sz="2800" dirty="0" err="1">
                <a:solidFill>
                  <a:schemeClr val="tx1"/>
                </a:solidFill>
              </a:rPr>
              <a:t>споживачів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відповідно</a:t>
            </a:r>
            <a:r>
              <a:rPr lang="ru-RU" sz="2800" dirty="0">
                <a:solidFill>
                  <a:schemeClr val="tx1"/>
                </a:solidFill>
              </a:rPr>
              <a:t> до </a:t>
            </a:r>
            <a:r>
              <a:rPr lang="ru-RU" sz="2800" dirty="0" err="1">
                <a:solidFill>
                  <a:schemeClr val="tx1"/>
                </a:solidFill>
              </a:rPr>
              <a:t>свого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призначення</a:t>
            </a:r>
            <a:r>
              <a:rPr lang="ru-RU" sz="2800" dirty="0">
                <a:solidFill>
                  <a:schemeClr val="tx1"/>
                </a:solidFill>
              </a:rPr>
              <a:t> і </a:t>
            </a:r>
            <a:r>
              <a:rPr lang="ru-RU" sz="2800" dirty="0" err="1">
                <a:solidFill>
                  <a:schemeClr val="tx1"/>
                </a:solidFill>
              </a:rPr>
              <a:t>відповідати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вимогам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встановленим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законодавством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26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D244E47D-4F8D-4DAD-BB95-C3C5DDBFD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75" y="3481390"/>
            <a:ext cx="3778975" cy="283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ÐÐ¾ÑÐ¾Ð¶ÐµÐµ Ð¸Ð·Ð¾Ð±ÑÐ°Ð¶ÐµÐ½Ð¸Ðµ">
            <a:extLst>
              <a:ext uri="{FF2B5EF4-FFF2-40B4-BE49-F238E27FC236}">
                <a16:creationId xmlns:a16="http://schemas.microsoft.com/office/drawing/2014/main" id="{FF345504-8A3D-42E9-B0B0-5132EB032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309" y="3481390"/>
            <a:ext cx="4255552" cy="2834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115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048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/>
              <a:t>Критерії</a:t>
            </a:r>
            <a:r>
              <a:rPr lang="ru-RU" b="1" dirty="0"/>
              <a:t> </a:t>
            </a:r>
            <a:r>
              <a:rPr lang="ru-RU" b="1" dirty="0" err="1"/>
              <a:t>якості</a:t>
            </a:r>
            <a:r>
              <a:rPr lang="ru-RU" b="1" dirty="0"/>
              <a:t> ЛЗ </a:t>
            </a:r>
            <a:r>
              <a:rPr lang="ru-RU" b="1" dirty="0" err="1"/>
              <a:t>відповідно</a:t>
            </a:r>
            <a:r>
              <a:rPr lang="ru-RU" b="1" dirty="0"/>
              <a:t> до </a:t>
            </a:r>
            <a:r>
              <a:rPr lang="ru-RU" b="1" dirty="0" err="1"/>
              <a:t>стандартів</a:t>
            </a:r>
            <a:r>
              <a:rPr lang="ru-RU" b="1" dirty="0"/>
              <a:t> ВООЗ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1030" y="1679734"/>
            <a:ext cx="9295722" cy="5074634"/>
          </a:xfrm>
        </p:spPr>
        <p:txBody>
          <a:bodyPr>
            <a:normAutofit lnSpcReduction="10000"/>
          </a:bodyPr>
          <a:lstStyle/>
          <a:p>
            <a:pPr lvl="0" fontAlgn="base"/>
            <a:r>
              <a:rPr lang="ru-RU" sz="2800" dirty="0" err="1">
                <a:solidFill>
                  <a:schemeClr val="tx1"/>
                </a:solidFill>
              </a:rPr>
              <a:t>ефективність</a:t>
            </a:r>
            <a:r>
              <a:rPr lang="ru-RU" sz="2800" dirty="0">
                <a:solidFill>
                  <a:schemeClr val="tx1"/>
                </a:solidFill>
              </a:rPr>
              <a:t>; </a:t>
            </a:r>
            <a:endParaRPr lang="x-none" sz="2800" dirty="0">
              <a:solidFill>
                <a:schemeClr val="tx1"/>
              </a:solidFill>
            </a:endParaRPr>
          </a:p>
          <a:p>
            <a:pPr lvl="0" fontAlgn="base"/>
            <a:r>
              <a:rPr lang="ru-RU" sz="2800" dirty="0" err="1">
                <a:solidFill>
                  <a:schemeClr val="tx1"/>
                </a:solidFill>
              </a:rPr>
              <a:t>безпечність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застосування</a:t>
            </a:r>
            <a:r>
              <a:rPr lang="ru-RU" sz="2800" dirty="0">
                <a:solidFill>
                  <a:schemeClr val="tx1"/>
                </a:solidFill>
              </a:rPr>
              <a:t>; </a:t>
            </a:r>
            <a:endParaRPr lang="x-none" sz="2800" dirty="0">
              <a:solidFill>
                <a:schemeClr val="tx1"/>
              </a:solidFill>
            </a:endParaRPr>
          </a:p>
          <a:p>
            <a:pPr lvl="0" fontAlgn="base"/>
            <a:r>
              <a:rPr lang="ru-RU" sz="2800" dirty="0" err="1">
                <a:solidFill>
                  <a:schemeClr val="tx1"/>
                </a:solidFill>
              </a:rPr>
              <a:t>значна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перевага</a:t>
            </a:r>
            <a:r>
              <a:rPr lang="ru-RU" sz="2800" dirty="0">
                <a:solidFill>
                  <a:schemeClr val="tx1"/>
                </a:solidFill>
              </a:rPr>
              <a:t> перед </a:t>
            </a:r>
            <a:r>
              <a:rPr lang="ru-RU" sz="2800" dirty="0" err="1">
                <a:solidFill>
                  <a:schemeClr val="tx1"/>
                </a:solidFill>
              </a:rPr>
              <a:t>відомими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близькими</a:t>
            </a:r>
            <a:r>
              <a:rPr lang="ru-RU" sz="2800" dirty="0">
                <a:solidFill>
                  <a:schemeClr val="tx1"/>
                </a:solidFill>
              </a:rPr>
              <a:t> за </a:t>
            </a:r>
            <a:r>
              <a:rPr lang="ru-RU" sz="2800" dirty="0" err="1">
                <a:solidFill>
                  <a:schemeClr val="tx1"/>
                </a:solidFill>
              </a:rPr>
              <a:t>дією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лікарськими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засобами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які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вже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застосовуються</a:t>
            </a:r>
            <a:r>
              <a:rPr lang="ru-RU" sz="2800" dirty="0">
                <a:solidFill>
                  <a:schemeClr val="tx1"/>
                </a:solidFill>
              </a:rPr>
              <a:t> у </a:t>
            </a:r>
            <a:r>
              <a:rPr lang="ru-RU" sz="2800" dirty="0" err="1">
                <a:solidFill>
                  <a:schemeClr val="tx1"/>
                </a:solidFill>
              </a:rPr>
              <a:t>лікувальній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практиці</a:t>
            </a:r>
            <a:r>
              <a:rPr lang="ru-RU" sz="2800" dirty="0">
                <a:solidFill>
                  <a:schemeClr val="tx1"/>
                </a:solidFill>
              </a:rPr>
              <a:t> (для </a:t>
            </a:r>
            <a:r>
              <a:rPr lang="ru-RU" sz="2800" dirty="0" err="1">
                <a:solidFill>
                  <a:schemeClr val="tx1"/>
                </a:solidFill>
              </a:rPr>
              <a:t>нових</a:t>
            </a:r>
            <a:r>
              <a:rPr lang="ru-RU" sz="2800" dirty="0">
                <a:solidFill>
                  <a:schemeClr val="tx1"/>
                </a:solidFill>
              </a:rPr>
              <a:t> ЛЗ); </a:t>
            </a:r>
            <a:endParaRPr lang="x-none" sz="2800" dirty="0">
              <a:solidFill>
                <a:schemeClr val="tx1"/>
              </a:solidFill>
            </a:endParaRPr>
          </a:p>
          <a:p>
            <a:pPr lvl="0" fontAlgn="base"/>
            <a:r>
              <a:rPr lang="ru-RU" sz="2800" dirty="0" err="1">
                <a:solidFill>
                  <a:schemeClr val="tx1"/>
                </a:solidFill>
              </a:rPr>
              <a:t>ідентифікація</a:t>
            </a:r>
            <a:r>
              <a:rPr lang="ru-RU" sz="2800" dirty="0">
                <a:solidFill>
                  <a:schemeClr val="tx1"/>
                </a:solidFill>
              </a:rPr>
              <a:t> та </a:t>
            </a:r>
            <a:r>
              <a:rPr lang="ru-RU" sz="2800" dirty="0" err="1">
                <a:solidFill>
                  <a:schemeClr val="tx1"/>
                </a:solidFill>
              </a:rPr>
              <a:t>кількісний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вміст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інгредієнтів</a:t>
            </a:r>
            <a:r>
              <a:rPr lang="ru-RU" sz="2800" dirty="0">
                <a:solidFill>
                  <a:schemeClr val="tx1"/>
                </a:solidFill>
              </a:rPr>
              <a:t>; </a:t>
            </a:r>
            <a:endParaRPr lang="x-none" sz="2800" dirty="0">
              <a:solidFill>
                <a:schemeClr val="tx1"/>
              </a:solidFill>
            </a:endParaRPr>
          </a:p>
          <a:p>
            <a:pPr lvl="0" fontAlgn="base"/>
            <a:r>
              <a:rPr lang="ru-RU" sz="2800" dirty="0" err="1">
                <a:solidFill>
                  <a:schemeClr val="tx1"/>
                </a:solidFill>
              </a:rPr>
              <a:t>відсутність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домішок</a:t>
            </a:r>
            <a:r>
              <a:rPr lang="ru-RU" sz="2800" dirty="0">
                <a:solidFill>
                  <a:schemeClr val="tx1"/>
                </a:solidFill>
              </a:rPr>
              <a:t> (</a:t>
            </a:r>
            <a:r>
              <a:rPr lang="ru-RU" sz="2800" dirty="0" err="1">
                <a:solidFill>
                  <a:schemeClr val="tx1"/>
                </a:solidFill>
              </a:rPr>
              <a:t>ступінь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чистоти</a:t>
            </a:r>
            <a:r>
              <a:rPr lang="ru-RU" sz="2800" dirty="0">
                <a:solidFill>
                  <a:schemeClr val="tx1"/>
                </a:solidFill>
              </a:rPr>
              <a:t>); </a:t>
            </a:r>
            <a:endParaRPr lang="x-none" sz="2800" dirty="0">
              <a:solidFill>
                <a:schemeClr val="tx1"/>
              </a:solidFill>
            </a:endParaRPr>
          </a:p>
          <a:p>
            <a:pPr lvl="0" fontAlgn="base"/>
            <a:r>
              <a:rPr lang="ru-RU" sz="2800" dirty="0" err="1">
                <a:solidFill>
                  <a:schemeClr val="tx1"/>
                </a:solidFill>
              </a:rPr>
              <a:t>активність</a:t>
            </a:r>
            <a:r>
              <a:rPr lang="ru-RU" sz="2800" dirty="0">
                <a:solidFill>
                  <a:schemeClr val="tx1"/>
                </a:solidFill>
              </a:rPr>
              <a:t> і </a:t>
            </a:r>
            <a:r>
              <a:rPr lang="ru-RU" sz="2800" dirty="0" err="1">
                <a:solidFill>
                  <a:schemeClr val="tx1"/>
                </a:solidFill>
              </a:rPr>
              <a:t>стабільність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хімічного</a:t>
            </a:r>
            <a:r>
              <a:rPr lang="ru-RU" sz="2800" dirty="0">
                <a:solidFill>
                  <a:schemeClr val="tx1"/>
                </a:solidFill>
              </a:rPr>
              <a:t> складу; </a:t>
            </a:r>
            <a:endParaRPr lang="x-none" sz="2800" dirty="0">
              <a:solidFill>
                <a:schemeClr val="tx1"/>
              </a:solidFill>
            </a:endParaRPr>
          </a:p>
          <a:p>
            <a:pPr lvl="0" fontAlgn="base"/>
            <a:r>
              <a:rPr lang="ru-RU" sz="2800" dirty="0" err="1">
                <a:solidFill>
                  <a:schemeClr val="tx1"/>
                </a:solidFill>
              </a:rPr>
              <a:t>стійкість</a:t>
            </a:r>
            <a:r>
              <a:rPr lang="ru-RU" sz="2800" dirty="0">
                <a:solidFill>
                  <a:schemeClr val="tx1"/>
                </a:solidFill>
              </a:rPr>
              <a:t> при </a:t>
            </a:r>
            <a:r>
              <a:rPr lang="ru-RU" sz="2800" dirty="0" err="1">
                <a:solidFill>
                  <a:schemeClr val="tx1"/>
                </a:solidFill>
              </a:rPr>
              <a:t>зберіганні</a:t>
            </a:r>
            <a:r>
              <a:rPr lang="ru-RU" sz="2800" dirty="0">
                <a:solidFill>
                  <a:schemeClr val="tx1"/>
                </a:solidFill>
              </a:rPr>
              <a:t>; </a:t>
            </a:r>
            <a:endParaRPr lang="x-none" sz="2800" dirty="0">
              <a:solidFill>
                <a:schemeClr val="tx1"/>
              </a:solidFill>
            </a:endParaRPr>
          </a:p>
          <a:p>
            <a:r>
              <a:rPr lang="ru-RU" sz="2800" dirty="0" err="1">
                <a:solidFill>
                  <a:schemeClr val="tx1"/>
                </a:solidFill>
              </a:rPr>
              <a:t>обґрунтована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вартість</a:t>
            </a:r>
            <a:r>
              <a:rPr lang="ru-RU" sz="2800" dirty="0">
                <a:solidFill>
                  <a:schemeClr val="tx1"/>
                </a:solidFill>
              </a:rPr>
              <a:t> (</a:t>
            </a:r>
            <a:r>
              <a:rPr lang="ru-RU" sz="2800" dirty="0" err="1">
                <a:solidFill>
                  <a:schemeClr val="tx1"/>
                </a:solidFill>
              </a:rPr>
              <a:t>ціна</a:t>
            </a:r>
            <a:r>
              <a:rPr lang="ru-RU" sz="28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3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0004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1574" y="1174857"/>
            <a:ext cx="9307914" cy="295294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800" b="1" dirty="0" err="1">
                <a:solidFill>
                  <a:schemeClr val="tx1"/>
                </a:solidFill>
              </a:rPr>
              <a:t>Забезпечення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якості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ліків</a:t>
            </a:r>
            <a:r>
              <a:rPr lang="ru-RU" sz="2800" b="1" dirty="0">
                <a:solidFill>
                  <a:schemeClr val="tx1"/>
                </a:solidFill>
              </a:rPr>
              <a:t> – </a:t>
            </a:r>
            <a:r>
              <a:rPr lang="ru-RU" sz="2800" dirty="0" err="1">
                <a:solidFill>
                  <a:schemeClr val="tx1"/>
                </a:solidFill>
              </a:rPr>
              <a:t>це</a:t>
            </a:r>
            <a:r>
              <a:rPr lang="ru-RU" sz="2800" dirty="0">
                <a:solidFill>
                  <a:schemeClr val="tx1"/>
                </a:solidFill>
              </a:rPr>
              <a:t> широко </a:t>
            </a:r>
            <a:r>
              <a:rPr lang="ru-RU" sz="2800" dirty="0" err="1">
                <a:solidFill>
                  <a:schemeClr val="tx1"/>
                </a:solidFill>
              </a:rPr>
              <a:t>розповсюджена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концепція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що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включає</a:t>
            </a:r>
            <a:r>
              <a:rPr lang="ru-RU" sz="2800" dirty="0">
                <a:solidFill>
                  <a:schemeClr val="tx1"/>
                </a:solidFill>
              </a:rPr>
              <a:t> комплекс </a:t>
            </a:r>
            <a:r>
              <a:rPr lang="ru-RU" sz="2800" dirty="0" err="1">
                <a:solidFill>
                  <a:schemeClr val="tx1"/>
                </a:solidFill>
              </a:rPr>
              <a:t>заходів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які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впливають</a:t>
            </a:r>
            <a:r>
              <a:rPr lang="ru-RU" sz="2800" dirty="0">
                <a:solidFill>
                  <a:schemeClr val="tx1"/>
                </a:solidFill>
              </a:rPr>
              <a:t> на </a:t>
            </a:r>
            <a:r>
              <a:rPr lang="ru-RU" sz="2800" dirty="0" err="1">
                <a:solidFill>
                  <a:schemeClr val="tx1"/>
                </a:solidFill>
              </a:rPr>
              <a:t>якість</a:t>
            </a:r>
            <a:r>
              <a:rPr lang="ru-RU" sz="2800" dirty="0">
                <a:solidFill>
                  <a:schemeClr val="tx1"/>
                </a:solidFill>
              </a:rPr>
              <a:t> готового продукту та </a:t>
            </a:r>
            <a:r>
              <a:rPr lang="ru-RU" sz="2800" dirty="0" err="1">
                <a:solidFill>
                  <a:schemeClr val="tx1"/>
                </a:solidFill>
              </a:rPr>
              <a:t>гарантують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відповідність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його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вимогам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нормативної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документації</a:t>
            </a:r>
            <a:r>
              <a:rPr lang="ru-RU" sz="2800" dirty="0">
                <a:solidFill>
                  <a:schemeClr val="tx1"/>
                </a:solidFill>
              </a:rPr>
              <a:t>. </a:t>
            </a:r>
            <a:r>
              <a:rPr lang="ru-RU" sz="2800" dirty="0" err="1">
                <a:solidFill>
                  <a:schemeClr val="tx1"/>
                </a:solidFill>
              </a:rPr>
              <a:t>Із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фармацевтичних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позицій</a:t>
            </a:r>
            <a:r>
              <a:rPr lang="ru-RU" sz="2800" dirty="0">
                <a:solidFill>
                  <a:schemeClr val="tx1"/>
                </a:solidFill>
              </a:rPr>
              <a:t> – </a:t>
            </a:r>
            <a:r>
              <a:rPr lang="ru-RU" sz="2800" dirty="0" err="1">
                <a:solidFill>
                  <a:schemeClr val="tx1"/>
                </a:solidFill>
              </a:rPr>
              <a:t>гарантують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відповідність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якості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лікарських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засобів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їх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призначенню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4</a:t>
            </a:fld>
            <a:endParaRPr lang="ru-RU" sz="28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0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29416643-B2EB-4976-BB52-48C555116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682" y="4113593"/>
            <a:ext cx="4340568" cy="2439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ÐÐ¾ÑÐ¾Ð¶ÐµÐµ Ð¸Ð·Ð¾Ð±ÑÐ°Ð¶ÐµÐ½Ð¸Ðµ">
            <a:extLst>
              <a:ext uri="{FF2B5EF4-FFF2-40B4-BE49-F238E27FC236}">
                <a16:creationId xmlns:a16="http://schemas.microsoft.com/office/drawing/2014/main" id="{C7027211-A37A-4311-BA0E-D24E05304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80" y="4215154"/>
            <a:ext cx="2532128" cy="223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83874FD-A3C0-488D-9F8F-35C276AEE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05" y="248330"/>
            <a:ext cx="8826197" cy="649718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ЯКІСТЬ ЛІКІВ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2403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18BA7FC-11F4-4779-B447-1E92B0DAF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73612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tx1"/>
                </a:solidFill>
              </a:rPr>
              <a:t>Контроль </a:t>
            </a:r>
            <a:r>
              <a:rPr lang="ru-RU" sz="2400" b="1" dirty="0" err="1">
                <a:solidFill>
                  <a:schemeClr val="tx1"/>
                </a:solidFill>
              </a:rPr>
              <a:t>якості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– </a:t>
            </a:r>
            <a:r>
              <a:rPr lang="ru-RU" sz="2400" dirty="0" err="1">
                <a:solidFill>
                  <a:schemeClr val="tx1"/>
                </a:solidFill>
              </a:rPr>
              <a:t>це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частина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системи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управління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якістю</a:t>
            </a:r>
            <a:r>
              <a:rPr lang="ru-RU" sz="2400" dirty="0">
                <a:solidFill>
                  <a:schemeClr val="tx1"/>
                </a:solidFill>
              </a:rPr>
              <a:t>, яка </a:t>
            </a:r>
            <a:r>
              <a:rPr lang="ru-RU" sz="2400" dirty="0" err="1">
                <a:solidFill>
                  <a:schemeClr val="tx1"/>
                </a:solidFill>
              </a:rPr>
              <a:t>пов'язана</a:t>
            </a:r>
            <a:r>
              <a:rPr lang="ru-RU" sz="2400" dirty="0">
                <a:solidFill>
                  <a:schemeClr val="tx1"/>
                </a:solidFill>
              </a:rPr>
              <a:t> з </a:t>
            </a:r>
            <a:r>
              <a:rPr lang="ru-RU" sz="2400" dirty="0" err="1">
                <a:solidFill>
                  <a:schemeClr val="tx1"/>
                </a:solidFill>
              </a:rPr>
              <a:t>відбором</a:t>
            </a:r>
            <a:r>
              <a:rPr lang="ru-RU" sz="2400" dirty="0">
                <a:solidFill>
                  <a:schemeClr val="tx1"/>
                </a:solidFill>
              </a:rPr>
              <a:t> проб, </a:t>
            </a:r>
            <a:r>
              <a:rPr lang="ru-RU" sz="2400" dirty="0" err="1">
                <a:solidFill>
                  <a:schemeClr val="tx1"/>
                </a:solidFill>
              </a:rPr>
              <a:t>специфікаціями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проведенням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випробувань</a:t>
            </a:r>
            <a:r>
              <a:rPr lang="ru-RU" sz="2400" dirty="0">
                <a:solidFill>
                  <a:schemeClr val="tx1"/>
                </a:solidFill>
              </a:rPr>
              <a:t>, а </a:t>
            </a:r>
            <a:r>
              <a:rPr lang="ru-RU" sz="2400" dirty="0" err="1">
                <a:solidFill>
                  <a:schemeClr val="tx1"/>
                </a:solidFill>
              </a:rPr>
              <a:t>також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із</a:t>
            </a:r>
            <a:r>
              <a:rPr lang="ru-RU" sz="2400" dirty="0">
                <a:solidFill>
                  <a:schemeClr val="tx1"/>
                </a:solidFill>
              </a:rPr>
              <a:t> процедурами </a:t>
            </a:r>
            <a:r>
              <a:rPr lang="ru-RU" sz="2400" dirty="0" err="1">
                <a:solidFill>
                  <a:schemeClr val="tx1"/>
                </a:solidFill>
              </a:rPr>
              <a:t>організації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документування</a:t>
            </a:r>
            <a:r>
              <a:rPr lang="ru-RU" sz="2400" dirty="0">
                <a:solidFill>
                  <a:schemeClr val="tx1"/>
                </a:solidFill>
              </a:rPr>
              <a:t> і </a:t>
            </a:r>
            <a:r>
              <a:rPr lang="ru-RU" sz="2400" dirty="0" err="1">
                <a:solidFill>
                  <a:schemeClr val="tx1"/>
                </a:solidFill>
              </a:rPr>
              <a:t>видачі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дозволу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випуск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які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гарантують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дійсно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проведені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всі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необхідні</a:t>
            </a:r>
            <a:r>
              <a:rPr lang="ru-RU" sz="2400" dirty="0">
                <a:solidFill>
                  <a:schemeClr val="tx1"/>
                </a:solidFill>
              </a:rPr>
              <a:t> й </a:t>
            </a:r>
            <a:r>
              <a:rPr lang="ru-RU" sz="2400" dirty="0" err="1">
                <a:solidFill>
                  <a:schemeClr val="tx1"/>
                </a:solidFill>
              </a:rPr>
              <a:t>відповідні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випробування</a:t>
            </a:r>
            <a:r>
              <a:rPr lang="ru-RU" sz="2400" dirty="0">
                <a:solidFill>
                  <a:schemeClr val="tx1"/>
                </a:solidFill>
              </a:rPr>
              <a:t> і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матеріали</a:t>
            </a:r>
            <a:r>
              <a:rPr lang="ru-RU" sz="2400" dirty="0">
                <a:solidFill>
                  <a:schemeClr val="tx1"/>
                </a:solidFill>
              </a:rPr>
              <a:t> не </a:t>
            </a:r>
            <a:r>
              <a:rPr lang="ru-RU" sz="2400" dirty="0" err="1">
                <a:solidFill>
                  <a:schemeClr val="tx1"/>
                </a:solidFill>
              </a:rPr>
              <a:t>будуть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дозволені</a:t>
            </a:r>
            <a:r>
              <a:rPr lang="ru-RU" sz="2400" dirty="0">
                <a:solidFill>
                  <a:schemeClr val="tx1"/>
                </a:solidFill>
              </a:rPr>
              <a:t> для </a:t>
            </a:r>
            <a:r>
              <a:rPr lang="ru-RU" sz="2400" dirty="0" err="1">
                <a:solidFill>
                  <a:schemeClr val="tx1"/>
                </a:solidFill>
              </a:rPr>
              <a:t>використання</a:t>
            </a:r>
            <a:r>
              <a:rPr lang="ru-RU" sz="2400" dirty="0">
                <a:solidFill>
                  <a:schemeClr val="tx1"/>
                </a:solidFill>
              </a:rPr>
              <a:t>, а </a:t>
            </a:r>
            <a:r>
              <a:rPr lang="ru-RU" sz="2400" dirty="0" err="1">
                <a:solidFill>
                  <a:schemeClr val="tx1"/>
                </a:solidFill>
              </a:rPr>
              <a:t>продукція</a:t>
            </a:r>
            <a:r>
              <a:rPr lang="ru-RU" sz="2400" dirty="0">
                <a:solidFill>
                  <a:schemeClr val="tx1"/>
                </a:solidFill>
              </a:rPr>
              <a:t> не буде допущена до </a:t>
            </a:r>
            <a:r>
              <a:rPr lang="ru-RU" sz="2400" dirty="0" err="1">
                <a:solidFill>
                  <a:schemeClr val="tx1"/>
                </a:solidFill>
              </a:rPr>
              <a:t>реалізації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або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постачання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доти</a:t>
            </a:r>
            <a:r>
              <a:rPr lang="ru-RU" sz="2400" dirty="0">
                <a:solidFill>
                  <a:schemeClr val="tx1"/>
                </a:solidFill>
              </a:rPr>
              <a:t>, доки </a:t>
            </a:r>
            <a:r>
              <a:rPr lang="ru-RU" sz="2400" dirty="0" err="1">
                <a:solidFill>
                  <a:schemeClr val="tx1"/>
                </a:solidFill>
              </a:rPr>
              <a:t>їх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якість</a:t>
            </a:r>
            <a:r>
              <a:rPr lang="ru-RU" sz="2400" dirty="0">
                <a:solidFill>
                  <a:schemeClr val="tx1"/>
                </a:solidFill>
              </a:rPr>
              <a:t> не буде </a:t>
            </a:r>
            <a:r>
              <a:rPr lang="ru-RU" sz="2400" dirty="0" err="1">
                <a:solidFill>
                  <a:schemeClr val="tx1"/>
                </a:solidFill>
              </a:rPr>
              <a:t>визнана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задовільною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  <a:endParaRPr lang="x-none" sz="24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32DC8D9-DFF4-4CD5-B8A1-8CB67FD78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5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047DE95-CA35-4865-B9DF-4BB989F74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05" y="248330"/>
            <a:ext cx="8826197" cy="649718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ЯКІСТЬ ЛІКІВ</a:t>
            </a:r>
            <a:endParaRPr lang="ru-RU" dirty="0"/>
          </a:p>
        </p:txBody>
      </p:sp>
      <p:pic>
        <p:nvPicPr>
          <p:cNvPr id="3074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72679514-C1B1-41FC-AB8D-8FF26CF0F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65" y="4513216"/>
            <a:ext cx="2984373" cy="223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ÐÐ°ÑÑÐ¸Ð½ÐºÐ¸ Ð¿Ð¾ Ð·Ð°Ð¿ÑÐ¾ÑÑ ÐºÐ¾Ð½ÑÑÐ¾Ð»Ñ ÑÐºÐ¾ÑÑÑ">
            <a:extLst>
              <a:ext uri="{FF2B5EF4-FFF2-40B4-BE49-F238E27FC236}">
                <a16:creationId xmlns:a16="http://schemas.microsoft.com/office/drawing/2014/main" id="{20CEF160-0EA6-408F-A98E-07E0AC4A7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521" y="4513216"/>
            <a:ext cx="4725352" cy="217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485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EB648B-8844-4DB2-87A7-6AFC02C15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04800"/>
            <a:ext cx="8596668" cy="682752"/>
          </a:xfrm>
        </p:spPr>
        <p:txBody>
          <a:bodyPr/>
          <a:lstStyle/>
          <a:p>
            <a:pPr algn="ctr"/>
            <a:r>
              <a:rPr lang="ru-RU" b="1" dirty="0" err="1"/>
              <a:t>Основні</a:t>
            </a:r>
            <a:r>
              <a:rPr lang="ru-RU" b="1" dirty="0"/>
              <a:t> </a:t>
            </a:r>
            <a:r>
              <a:rPr lang="ru-RU" b="1" dirty="0" err="1"/>
              <a:t>вимоги</a:t>
            </a:r>
            <a:r>
              <a:rPr lang="ru-RU" b="1" dirty="0"/>
              <a:t> до контролю </a:t>
            </a:r>
            <a:r>
              <a:rPr lang="ru-RU" b="1" dirty="0" err="1"/>
              <a:t>якості</a:t>
            </a:r>
            <a:endParaRPr lang="x-none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401C3B-E680-4B68-9628-2B21918E8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152" y="1191642"/>
            <a:ext cx="8795850" cy="508714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800" dirty="0" err="1">
                <a:solidFill>
                  <a:schemeClr val="tx1"/>
                </a:solidFill>
              </a:rPr>
              <a:t>Наявність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належних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i="1" dirty="0" err="1">
                <a:solidFill>
                  <a:schemeClr val="tx1"/>
                </a:solidFill>
              </a:rPr>
              <a:t>засобів</a:t>
            </a:r>
            <a:r>
              <a:rPr lang="ru-RU" sz="2800" dirty="0">
                <a:solidFill>
                  <a:schemeClr val="tx1"/>
                </a:solidFill>
              </a:rPr>
              <a:t> для </a:t>
            </a:r>
            <a:r>
              <a:rPr lang="ru-RU" sz="2800" dirty="0" err="1">
                <a:solidFill>
                  <a:schemeClr val="tx1"/>
                </a:solidFill>
              </a:rPr>
              <a:t>здійснення</a:t>
            </a:r>
            <a:r>
              <a:rPr lang="ru-RU" sz="2800" dirty="0">
                <a:solidFill>
                  <a:schemeClr val="tx1"/>
                </a:solidFill>
              </a:rPr>
              <a:t> контролю. </a:t>
            </a:r>
            <a:endParaRPr lang="x-none" sz="2800" dirty="0">
              <a:solidFill>
                <a:schemeClr val="tx1"/>
              </a:solidFill>
            </a:endParaRPr>
          </a:p>
          <a:p>
            <a:pPr algn="just"/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Кваліфікований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i="1" dirty="0">
                <a:solidFill>
                  <a:schemeClr val="tx1"/>
                </a:solidFill>
              </a:rPr>
              <a:t>персонал</a:t>
            </a:r>
            <a:r>
              <a:rPr lang="ru-RU" sz="2800" dirty="0">
                <a:solidFill>
                  <a:schemeClr val="tx1"/>
                </a:solidFill>
              </a:rPr>
              <a:t>, на </a:t>
            </a:r>
            <a:r>
              <a:rPr lang="ru-RU" sz="2800" dirty="0" err="1">
                <a:solidFill>
                  <a:schemeClr val="tx1"/>
                </a:solidFill>
              </a:rPr>
              <a:t>який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покладена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функція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здійснення</a:t>
            </a:r>
            <a:r>
              <a:rPr lang="ru-RU" sz="2800" dirty="0">
                <a:solidFill>
                  <a:schemeClr val="tx1"/>
                </a:solidFill>
              </a:rPr>
              <a:t> контролю </a:t>
            </a:r>
            <a:r>
              <a:rPr lang="ru-RU" sz="2800" dirty="0" err="1">
                <a:solidFill>
                  <a:schemeClr val="tx1"/>
                </a:solidFill>
              </a:rPr>
              <a:t>якості</a:t>
            </a:r>
            <a:r>
              <a:rPr lang="ru-RU" sz="2800" dirty="0">
                <a:solidFill>
                  <a:schemeClr val="tx1"/>
                </a:solidFill>
              </a:rPr>
              <a:t>. </a:t>
            </a:r>
            <a:endParaRPr lang="x-none" sz="2800" dirty="0">
              <a:solidFill>
                <a:schemeClr val="tx1"/>
              </a:solidFill>
            </a:endParaRPr>
          </a:p>
          <a:p>
            <a:pPr algn="just"/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Затверджені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i="1" dirty="0">
                <a:solidFill>
                  <a:schemeClr val="tx1"/>
                </a:solidFill>
              </a:rPr>
              <a:t>методики</a:t>
            </a:r>
            <a:r>
              <a:rPr lang="ru-RU" sz="2800" dirty="0">
                <a:solidFill>
                  <a:schemeClr val="tx1"/>
                </a:solidFill>
              </a:rPr>
              <a:t> для </a:t>
            </a:r>
            <a:r>
              <a:rPr lang="ru-RU" sz="2800" dirty="0" err="1">
                <a:solidFill>
                  <a:schemeClr val="tx1"/>
                </a:solidFill>
              </a:rPr>
              <a:t>відбору</a:t>
            </a:r>
            <a:r>
              <a:rPr lang="ru-RU" sz="2800" dirty="0">
                <a:solidFill>
                  <a:schemeClr val="tx1"/>
                </a:solidFill>
              </a:rPr>
              <a:t> проб, контролю і </a:t>
            </a:r>
            <a:r>
              <a:rPr lang="ru-RU" sz="2800" dirty="0" err="1">
                <a:solidFill>
                  <a:schemeClr val="tx1"/>
                </a:solidFill>
              </a:rPr>
              <a:t>випробування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вихідної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сировини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пакувальних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матеріалів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проміжної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нерозфасованої</a:t>
            </a:r>
            <a:r>
              <a:rPr lang="ru-RU" sz="2800" dirty="0">
                <a:solidFill>
                  <a:schemeClr val="tx1"/>
                </a:solidFill>
              </a:rPr>
              <a:t> та </a:t>
            </a:r>
            <a:r>
              <a:rPr lang="ru-RU" sz="2800" dirty="0" err="1">
                <a:solidFill>
                  <a:schemeClr val="tx1"/>
                </a:solidFill>
              </a:rPr>
              <a:t>готової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продукції</a:t>
            </a:r>
            <a:r>
              <a:rPr lang="ru-RU" sz="2800" dirty="0">
                <a:solidFill>
                  <a:schemeClr val="tx1"/>
                </a:solidFill>
              </a:rPr>
              <a:t>. </a:t>
            </a:r>
            <a:endParaRPr lang="x-none" sz="2800" dirty="0">
              <a:solidFill>
                <a:schemeClr val="tx1"/>
              </a:solidFill>
            </a:endParaRPr>
          </a:p>
          <a:p>
            <a:pPr algn="just"/>
            <a:r>
              <a:rPr lang="ru-RU" sz="2800" dirty="0">
                <a:solidFill>
                  <a:schemeClr val="tx1"/>
                </a:solidFill>
              </a:rPr>
              <a:t> Контроль </a:t>
            </a:r>
            <a:r>
              <a:rPr lang="ru-RU" sz="2800" i="1" dirty="0" err="1">
                <a:solidFill>
                  <a:schemeClr val="tx1"/>
                </a:solidFill>
              </a:rPr>
              <a:t>чинників</a:t>
            </a:r>
            <a:r>
              <a:rPr lang="ru-RU" sz="2800" i="1" dirty="0">
                <a:solidFill>
                  <a:schemeClr val="tx1"/>
                </a:solidFill>
              </a:rPr>
              <a:t> </a:t>
            </a:r>
            <a:r>
              <a:rPr lang="ru-RU" sz="2800" i="1" dirty="0" err="1">
                <a:solidFill>
                  <a:schemeClr val="tx1"/>
                </a:solidFill>
              </a:rPr>
              <a:t>навколишнього</a:t>
            </a:r>
            <a:r>
              <a:rPr lang="ru-RU" sz="2800" i="1" dirty="0">
                <a:solidFill>
                  <a:schemeClr val="tx1"/>
                </a:solidFill>
              </a:rPr>
              <a:t> </a:t>
            </a:r>
            <a:r>
              <a:rPr lang="ru-RU" sz="2800" i="1" dirty="0" err="1">
                <a:solidFill>
                  <a:schemeClr val="tx1"/>
                </a:solidFill>
              </a:rPr>
              <a:t>середовища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які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здатні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впливати</a:t>
            </a:r>
            <a:r>
              <a:rPr lang="ru-RU" sz="2800" dirty="0">
                <a:solidFill>
                  <a:schemeClr val="tx1"/>
                </a:solidFill>
              </a:rPr>
              <a:t> на </a:t>
            </a:r>
            <a:r>
              <a:rPr lang="ru-RU" sz="2800" dirty="0" err="1">
                <a:solidFill>
                  <a:schemeClr val="tx1"/>
                </a:solidFill>
              </a:rPr>
              <a:t>результати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випробувань</a:t>
            </a:r>
            <a:r>
              <a:rPr lang="ru-RU" sz="2800" dirty="0">
                <a:solidFill>
                  <a:schemeClr val="tx1"/>
                </a:solidFill>
              </a:rPr>
              <a:t> (при </a:t>
            </a:r>
            <a:r>
              <a:rPr lang="ru-RU" sz="2800" dirty="0" err="1">
                <a:solidFill>
                  <a:schemeClr val="tx1"/>
                </a:solidFill>
              </a:rPr>
              <a:t>необхідності</a:t>
            </a:r>
            <a:r>
              <a:rPr lang="ru-RU" sz="2800" dirty="0">
                <a:solidFill>
                  <a:schemeClr val="tx1"/>
                </a:solidFill>
              </a:rPr>
              <a:t>). </a:t>
            </a:r>
            <a:endParaRPr lang="x-none" sz="2800" dirty="0">
              <a:solidFill>
                <a:schemeClr val="tx1"/>
              </a:solidFill>
            </a:endParaRPr>
          </a:p>
          <a:p>
            <a:pPr algn="just"/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Методи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випробування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мають</a:t>
            </a:r>
            <a:r>
              <a:rPr lang="ru-RU" sz="2800" dirty="0">
                <a:solidFill>
                  <a:schemeClr val="tx1"/>
                </a:solidFill>
              </a:rPr>
              <a:t> пройти </a:t>
            </a:r>
            <a:r>
              <a:rPr lang="ru-RU" sz="2800" i="1" dirty="0" err="1">
                <a:solidFill>
                  <a:schemeClr val="tx1"/>
                </a:solidFill>
              </a:rPr>
              <a:t>валідацію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  <a:endParaRPr lang="x-none" sz="28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CC7FA57-051A-4522-B845-E754ABDF8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6</a:t>
            </a:fld>
            <a:endParaRPr lang="ru-RU" sz="28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098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1F6B1CD2-7FDB-4DD7-9A91-20E868DF6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118" y="1191642"/>
            <a:ext cx="2682240" cy="2011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ÐÐ¾ÑÐ¾Ð¶ÐµÐµ Ð¸Ð·Ð¾Ð±ÑÐ°Ð¶ÐµÐ½Ð¸Ðµ">
            <a:extLst>
              <a:ext uri="{FF2B5EF4-FFF2-40B4-BE49-F238E27FC236}">
                <a16:creationId xmlns:a16="http://schemas.microsoft.com/office/drawing/2014/main" id="{65F03296-806E-4211-98D3-72E8A4FE6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002" y="3957344"/>
            <a:ext cx="2848356" cy="17090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682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44F0BD0-ED7D-4E24-8F1F-0B18FF46F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67" y="1130365"/>
            <a:ext cx="9173802" cy="5422835"/>
          </a:xfrm>
        </p:spPr>
        <p:txBody>
          <a:bodyPr>
            <a:normAutofit/>
          </a:bodyPr>
          <a:lstStyle/>
          <a:p>
            <a:pPr algn="just"/>
            <a:r>
              <a:rPr lang="ru-RU" sz="2000" dirty="0" err="1">
                <a:solidFill>
                  <a:schemeClr val="tx1"/>
                </a:solidFill>
              </a:rPr>
              <a:t>Мають</a:t>
            </a:r>
            <a:r>
              <a:rPr lang="ru-RU" sz="2000" dirty="0">
                <a:solidFill>
                  <a:schemeClr val="tx1"/>
                </a:solidFill>
              </a:rPr>
              <a:t> бути </a:t>
            </a:r>
            <a:r>
              <a:rPr lang="ru-RU" sz="2000" dirty="0" err="1">
                <a:solidFill>
                  <a:schemeClr val="tx1"/>
                </a:solidFill>
              </a:rPr>
              <a:t>складені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протоколи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які</a:t>
            </a:r>
            <a:r>
              <a:rPr lang="ru-RU" sz="2000" dirty="0">
                <a:solidFill>
                  <a:schemeClr val="tx1"/>
                </a:solidFill>
              </a:rPr>
              <a:t> документально </a:t>
            </a:r>
            <a:r>
              <a:rPr lang="ru-RU" sz="2000" dirty="0" err="1">
                <a:solidFill>
                  <a:schemeClr val="tx1"/>
                </a:solidFill>
              </a:rPr>
              <a:t>підтверджують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що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всі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необхідні</a:t>
            </a:r>
            <a:r>
              <a:rPr lang="ru-RU" sz="2000" dirty="0">
                <a:solidFill>
                  <a:schemeClr val="tx1"/>
                </a:solidFill>
              </a:rPr>
              <a:t> заходи </a:t>
            </a:r>
            <a:r>
              <a:rPr lang="ru-RU" sz="2000" dirty="0" err="1">
                <a:solidFill>
                  <a:schemeClr val="tx1"/>
                </a:solidFill>
              </a:rPr>
              <a:t>щодо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відбору</a:t>
            </a:r>
            <a:r>
              <a:rPr lang="ru-RU" sz="2000" dirty="0">
                <a:solidFill>
                  <a:schemeClr val="tx1"/>
                </a:solidFill>
              </a:rPr>
              <a:t> проб, контролю та методик </a:t>
            </a:r>
            <a:r>
              <a:rPr lang="ru-RU" sz="2000" dirty="0" err="1">
                <a:solidFill>
                  <a:schemeClr val="tx1"/>
                </a:solidFill>
              </a:rPr>
              <a:t>випробування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дійсно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проведені</a:t>
            </a:r>
            <a:r>
              <a:rPr lang="ru-RU" sz="2000" dirty="0">
                <a:solidFill>
                  <a:schemeClr val="tx1"/>
                </a:solidFill>
              </a:rPr>
              <a:t>. </a:t>
            </a:r>
            <a:r>
              <a:rPr lang="ru-RU" sz="2000" dirty="0" err="1">
                <a:solidFill>
                  <a:schemeClr val="tx1"/>
                </a:solidFill>
              </a:rPr>
              <a:t>Протоколи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складені</a:t>
            </a:r>
            <a:r>
              <a:rPr lang="ru-RU" sz="2000" dirty="0">
                <a:solidFill>
                  <a:schemeClr val="tx1"/>
                </a:solidFill>
              </a:rPr>
              <a:t> за результатами контролю й </a:t>
            </a:r>
            <a:r>
              <a:rPr lang="ru-RU" sz="2000" dirty="0" err="1">
                <a:solidFill>
                  <a:schemeClr val="tx1"/>
                </a:solidFill>
              </a:rPr>
              <a:t>випробувань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матеріалів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проміжної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нерозфасованої</a:t>
            </a:r>
            <a:r>
              <a:rPr lang="ru-RU" sz="2000" dirty="0">
                <a:solidFill>
                  <a:schemeClr val="tx1"/>
                </a:solidFill>
              </a:rPr>
              <a:t> та </a:t>
            </a:r>
            <a:r>
              <a:rPr lang="ru-RU" sz="2000" dirty="0" err="1">
                <a:solidFill>
                  <a:schemeClr val="tx1"/>
                </a:solidFill>
              </a:rPr>
              <a:t>готової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продукції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повинні</a:t>
            </a:r>
            <a:r>
              <a:rPr lang="ru-RU" sz="2000" dirty="0">
                <a:solidFill>
                  <a:schemeClr val="tx1"/>
                </a:solidFill>
              </a:rPr>
              <a:t> бути </a:t>
            </a:r>
            <a:r>
              <a:rPr lang="ru-RU" sz="2000" dirty="0" err="1">
                <a:solidFill>
                  <a:schemeClr val="tx1"/>
                </a:solidFill>
              </a:rPr>
              <a:t>офіційно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зіставлені</a:t>
            </a:r>
            <a:r>
              <a:rPr lang="ru-RU" sz="2000" dirty="0">
                <a:solidFill>
                  <a:schemeClr val="tx1"/>
                </a:solidFill>
              </a:rPr>
              <a:t> з </a:t>
            </a:r>
            <a:r>
              <a:rPr lang="ru-RU" sz="2000" dirty="0" err="1">
                <a:solidFill>
                  <a:schemeClr val="tx1"/>
                </a:solidFill>
              </a:rPr>
              <a:t>вимогами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специфікацій</a:t>
            </a:r>
            <a:r>
              <a:rPr lang="ru-RU" sz="2000" dirty="0">
                <a:solidFill>
                  <a:schemeClr val="tx1"/>
                </a:solidFill>
              </a:rPr>
              <a:t>. 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Перевірка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готової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продукції</a:t>
            </a:r>
            <a:r>
              <a:rPr lang="ru-RU" sz="2000" dirty="0">
                <a:solidFill>
                  <a:schemeClr val="tx1"/>
                </a:solidFill>
              </a:rPr>
              <a:t> на </a:t>
            </a:r>
            <a:r>
              <a:rPr lang="ru-RU" sz="2000" dirty="0" err="1">
                <a:solidFill>
                  <a:schemeClr val="tx1"/>
                </a:solidFill>
              </a:rPr>
              <a:t>відповідність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реєстраційному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досьє</a:t>
            </a:r>
            <a:r>
              <a:rPr lang="ru-RU" sz="2000" dirty="0">
                <a:solidFill>
                  <a:schemeClr val="tx1"/>
                </a:solidFill>
              </a:rPr>
              <a:t> (</a:t>
            </a:r>
            <a:r>
              <a:rPr lang="ru-RU" sz="2000" dirty="0" err="1">
                <a:solidFill>
                  <a:schemeClr val="tx1"/>
                </a:solidFill>
              </a:rPr>
              <a:t>активні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інгредієнти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допоміжні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речовини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необхідна</a:t>
            </a:r>
            <a:r>
              <a:rPr lang="ru-RU" sz="2000" dirty="0">
                <a:solidFill>
                  <a:schemeClr val="tx1"/>
                </a:solidFill>
              </a:rPr>
              <a:t> чистота, </a:t>
            </a:r>
            <a:r>
              <a:rPr lang="ru-RU" sz="2000" dirty="0" err="1">
                <a:solidFill>
                  <a:schemeClr val="tx1"/>
                </a:solidFill>
              </a:rPr>
              <a:t>контейнери</a:t>
            </a:r>
            <a:r>
              <a:rPr lang="ru-RU" sz="2000" dirty="0">
                <a:solidFill>
                  <a:schemeClr val="tx1"/>
                </a:solidFill>
              </a:rPr>
              <a:t> (упаковка), </a:t>
            </a:r>
            <a:r>
              <a:rPr lang="ru-RU" sz="2000" dirty="0" err="1">
                <a:solidFill>
                  <a:schemeClr val="tx1"/>
                </a:solidFill>
              </a:rPr>
              <a:t>маркування</a:t>
            </a:r>
            <a:r>
              <a:rPr lang="ru-RU" sz="2000" dirty="0">
                <a:solidFill>
                  <a:schemeClr val="tx1"/>
                </a:solidFill>
              </a:rPr>
              <a:t>). 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Жодна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серія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готової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продукції</a:t>
            </a:r>
            <a:r>
              <a:rPr lang="ru-RU" sz="2000" dirty="0">
                <a:solidFill>
                  <a:schemeClr val="tx1"/>
                </a:solidFill>
              </a:rPr>
              <a:t> не </a:t>
            </a:r>
            <a:r>
              <a:rPr lang="ru-RU" sz="2000" dirty="0" err="1">
                <a:solidFill>
                  <a:schemeClr val="tx1"/>
                </a:solidFill>
              </a:rPr>
              <a:t>може</a:t>
            </a:r>
            <a:r>
              <a:rPr lang="ru-RU" sz="2000" dirty="0">
                <a:solidFill>
                  <a:schemeClr val="tx1"/>
                </a:solidFill>
              </a:rPr>
              <a:t> бути дозволена для продажу </a:t>
            </a:r>
            <a:r>
              <a:rPr lang="ru-RU" sz="2000" dirty="0" err="1">
                <a:solidFill>
                  <a:schemeClr val="tx1"/>
                </a:solidFill>
              </a:rPr>
              <a:t>або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постачання</a:t>
            </a:r>
            <a:r>
              <a:rPr lang="ru-RU" sz="2000" dirty="0">
                <a:solidFill>
                  <a:schemeClr val="tx1"/>
                </a:solidFill>
              </a:rPr>
              <a:t> до того як </a:t>
            </a:r>
            <a:r>
              <a:rPr lang="ru-RU" sz="2000" dirty="0" err="1">
                <a:solidFill>
                  <a:schemeClr val="tx1"/>
                </a:solidFill>
              </a:rPr>
              <a:t>уповноважена</a:t>
            </a:r>
            <a:r>
              <a:rPr lang="ru-RU" sz="2000" dirty="0">
                <a:solidFill>
                  <a:schemeClr val="tx1"/>
                </a:solidFill>
              </a:rPr>
              <a:t> особа </a:t>
            </a:r>
            <a:r>
              <a:rPr lang="ru-RU" sz="2000" dirty="0" err="1">
                <a:solidFill>
                  <a:schemeClr val="tx1"/>
                </a:solidFill>
              </a:rPr>
              <a:t>засвідчить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її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відповідність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вимогам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реєстраційного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досьє</a:t>
            </a:r>
            <a:r>
              <a:rPr lang="ru-RU" sz="2000" dirty="0">
                <a:solidFill>
                  <a:schemeClr val="tx1"/>
                </a:solidFill>
              </a:rPr>
              <a:t> та </a:t>
            </a:r>
            <a:r>
              <a:rPr lang="ru-RU" sz="2000" dirty="0" err="1">
                <a:solidFill>
                  <a:schemeClr val="tx1"/>
                </a:solidFill>
              </a:rPr>
              <a:t>ліцензії</a:t>
            </a:r>
            <a:r>
              <a:rPr lang="ru-RU" sz="2000" dirty="0">
                <a:solidFill>
                  <a:schemeClr val="tx1"/>
                </a:solidFill>
              </a:rPr>
              <a:t> на </a:t>
            </a:r>
            <a:r>
              <a:rPr lang="ru-RU" sz="2000" dirty="0" err="1">
                <a:solidFill>
                  <a:schemeClr val="tx1"/>
                </a:solidFill>
              </a:rPr>
              <a:t>виробництво</a:t>
            </a:r>
            <a:r>
              <a:rPr lang="ru-RU" sz="2000" dirty="0">
                <a:solidFill>
                  <a:schemeClr val="tx1"/>
                </a:solidFill>
              </a:rPr>
              <a:t>. 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Необхідно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зберігати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достатню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кількість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контрольних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зразків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вихідної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сировини</a:t>
            </a:r>
            <a:r>
              <a:rPr lang="ru-RU" sz="2000" dirty="0">
                <a:solidFill>
                  <a:schemeClr val="tx1"/>
                </a:solidFill>
              </a:rPr>
              <a:t> і </a:t>
            </a:r>
            <a:r>
              <a:rPr lang="ru-RU" sz="2000" dirty="0" err="1">
                <a:solidFill>
                  <a:schemeClr val="tx1"/>
                </a:solidFill>
              </a:rPr>
              <a:t>препаратів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що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дозволяє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проводити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випробування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продукції</a:t>
            </a:r>
            <a:r>
              <a:rPr lang="ru-RU" sz="2000" dirty="0">
                <a:solidFill>
                  <a:schemeClr val="tx1"/>
                </a:solidFill>
              </a:rPr>
              <a:t> в </a:t>
            </a:r>
            <a:r>
              <a:rPr lang="ru-RU" sz="2000" dirty="0" err="1">
                <a:solidFill>
                  <a:schemeClr val="tx1"/>
                </a:solidFill>
              </a:rPr>
              <a:t>процесі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зберігання</a:t>
            </a:r>
            <a:r>
              <a:rPr lang="ru-RU" sz="2000" dirty="0">
                <a:solidFill>
                  <a:schemeClr val="tx1"/>
                </a:solidFill>
              </a:rPr>
              <a:t> (при </a:t>
            </a:r>
            <a:r>
              <a:rPr lang="ru-RU" sz="2000" dirty="0" err="1">
                <a:solidFill>
                  <a:schemeClr val="tx1"/>
                </a:solidFill>
              </a:rPr>
              <a:t>необхідності</a:t>
            </a:r>
            <a:r>
              <a:rPr lang="ru-RU" sz="2000" dirty="0">
                <a:solidFill>
                  <a:schemeClr val="tx1"/>
                </a:solidFill>
              </a:rPr>
              <a:t>); препарат </a:t>
            </a:r>
            <a:r>
              <a:rPr lang="ru-RU" sz="2000" dirty="0" err="1">
                <a:solidFill>
                  <a:schemeClr val="tx1"/>
                </a:solidFill>
              </a:rPr>
              <a:t>слід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зберігати</a:t>
            </a:r>
            <a:r>
              <a:rPr lang="ru-RU" sz="2000" dirty="0">
                <a:solidFill>
                  <a:schemeClr val="tx1"/>
                </a:solidFill>
              </a:rPr>
              <a:t> в </a:t>
            </a:r>
            <a:r>
              <a:rPr lang="ru-RU" sz="2000" dirty="0" err="1">
                <a:solidFill>
                  <a:schemeClr val="tx1"/>
                </a:solidFill>
              </a:rPr>
              <a:t>остаточній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упаковці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крім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винятково</a:t>
            </a:r>
            <a:r>
              <a:rPr lang="ru-RU" sz="2000" dirty="0">
                <a:solidFill>
                  <a:schemeClr val="tx1"/>
                </a:solidFill>
              </a:rPr>
              <a:t> великих упаковок. </a:t>
            </a:r>
          </a:p>
          <a:p>
            <a:pPr algn="just"/>
            <a:endParaRPr lang="x-none" sz="20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FCC476-6887-4A20-9B48-239365341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0663" y="6330888"/>
            <a:ext cx="683339" cy="365125"/>
          </a:xfrm>
        </p:spPr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7</a:t>
            </a:fld>
            <a:endParaRPr lang="ru-RU" sz="28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374A27B-98E8-4FE7-B499-3A960DAA3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04800"/>
            <a:ext cx="8596668" cy="682752"/>
          </a:xfrm>
        </p:spPr>
        <p:txBody>
          <a:bodyPr/>
          <a:lstStyle/>
          <a:p>
            <a:pPr algn="ctr"/>
            <a:r>
              <a:rPr lang="ru-RU" b="1" dirty="0" err="1"/>
              <a:t>Основні</a:t>
            </a:r>
            <a:r>
              <a:rPr lang="ru-RU" b="1" dirty="0"/>
              <a:t> </a:t>
            </a:r>
            <a:r>
              <a:rPr lang="ru-RU" b="1" dirty="0" err="1"/>
              <a:t>вимоги</a:t>
            </a:r>
            <a:r>
              <a:rPr lang="ru-RU" b="1" dirty="0"/>
              <a:t> до контролю </a:t>
            </a:r>
            <a:r>
              <a:rPr lang="ru-RU" b="1" dirty="0" err="1"/>
              <a:t>якості</a:t>
            </a:r>
            <a:endParaRPr lang="x-none" b="1" dirty="0"/>
          </a:p>
        </p:txBody>
      </p:sp>
      <p:pic>
        <p:nvPicPr>
          <p:cNvPr id="5122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5161F52F-3C37-414A-8C6A-70D97A86F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236" y="48640"/>
            <a:ext cx="2503764" cy="187782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ÐÐ°ÑÑÐ¸Ð½ÐºÐ¸ Ð¿Ð¾ Ð·Ð°Ð¿ÑÐ¾ÑÑ Ð»ÑÐºÐ¸">
            <a:extLst>
              <a:ext uri="{FF2B5EF4-FFF2-40B4-BE49-F238E27FC236}">
                <a16:creationId xmlns:a16="http://schemas.microsoft.com/office/drawing/2014/main" id="{7C008B02-D92B-4FAA-AFD3-38B6B1C53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0824" y="5133087"/>
            <a:ext cx="2551176" cy="170078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440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1286EC-4229-473B-BF3B-25C2D16B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59664"/>
            <a:ext cx="8596668" cy="73152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/>
              <a:t>Належні</a:t>
            </a:r>
            <a:r>
              <a:rPr lang="ru-RU" sz="4000" b="1" dirty="0"/>
              <a:t> практики</a:t>
            </a:r>
            <a:endParaRPr lang="x-none" sz="40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A8F011-F5DA-43E4-B7FD-BA7C49830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97399"/>
            <a:ext cx="8596668" cy="4643963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належна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лабораторна</a:t>
            </a:r>
            <a:r>
              <a:rPr lang="ru-RU" sz="2400" dirty="0">
                <a:solidFill>
                  <a:schemeClr val="tx1"/>
                </a:solidFill>
              </a:rPr>
              <a:t> практика (</a:t>
            </a:r>
            <a:r>
              <a:rPr lang="ru-RU" sz="2400" i="1" dirty="0" err="1">
                <a:solidFill>
                  <a:schemeClr val="tx1"/>
                </a:solidFill>
              </a:rPr>
              <a:t>Good</a:t>
            </a:r>
            <a:r>
              <a:rPr lang="ru-RU" sz="2400" i="1" dirty="0">
                <a:solidFill>
                  <a:schemeClr val="tx1"/>
                </a:solidFill>
              </a:rPr>
              <a:t> </a:t>
            </a:r>
            <a:r>
              <a:rPr lang="ru-RU" sz="2400" i="1" dirty="0" err="1">
                <a:solidFill>
                  <a:schemeClr val="tx1"/>
                </a:solidFill>
              </a:rPr>
              <a:t>Laboratory</a:t>
            </a:r>
            <a:r>
              <a:rPr lang="ru-RU" sz="2400" i="1" dirty="0">
                <a:solidFill>
                  <a:schemeClr val="tx1"/>
                </a:solidFill>
              </a:rPr>
              <a:t> </a:t>
            </a:r>
            <a:r>
              <a:rPr lang="ru-RU" sz="2400" i="1" dirty="0" err="1">
                <a:solidFill>
                  <a:schemeClr val="tx1"/>
                </a:solidFill>
              </a:rPr>
              <a:t>Practice</a:t>
            </a:r>
            <a:r>
              <a:rPr lang="ru-RU" sz="2400" i="1" dirty="0">
                <a:solidFill>
                  <a:schemeClr val="tx1"/>
                </a:solidFill>
              </a:rPr>
              <a:t> – GLP</a:t>
            </a:r>
            <a:r>
              <a:rPr lang="ru-RU" sz="2400" dirty="0">
                <a:solidFill>
                  <a:schemeClr val="tx1"/>
                </a:solidFill>
              </a:rPr>
              <a:t>);  </a:t>
            </a:r>
          </a:p>
          <a:p>
            <a:r>
              <a:rPr lang="ru-RU" sz="2400" dirty="0" err="1">
                <a:solidFill>
                  <a:schemeClr val="tx1"/>
                </a:solidFill>
              </a:rPr>
              <a:t>належна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клінічна</a:t>
            </a:r>
            <a:r>
              <a:rPr lang="ru-RU" sz="2400" dirty="0">
                <a:solidFill>
                  <a:schemeClr val="tx1"/>
                </a:solidFill>
              </a:rPr>
              <a:t> практика (</a:t>
            </a:r>
            <a:r>
              <a:rPr lang="ru-RU" sz="2400" i="1" dirty="0" err="1">
                <a:solidFill>
                  <a:schemeClr val="tx1"/>
                </a:solidFill>
              </a:rPr>
              <a:t>Good</a:t>
            </a:r>
            <a:r>
              <a:rPr lang="ru-RU" sz="2400" i="1" dirty="0">
                <a:solidFill>
                  <a:schemeClr val="tx1"/>
                </a:solidFill>
              </a:rPr>
              <a:t> </a:t>
            </a:r>
            <a:r>
              <a:rPr lang="ru-RU" sz="2400" i="1" dirty="0" err="1">
                <a:solidFill>
                  <a:schemeClr val="tx1"/>
                </a:solidFill>
              </a:rPr>
              <a:t>Clinical</a:t>
            </a:r>
            <a:r>
              <a:rPr lang="ru-RU" sz="2400" i="1" dirty="0">
                <a:solidFill>
                  <a:schemeClr val="tx1"/>
                </a:solidFill>
              </a:rPr>
              <a:t> </a:t>
            </a:r>
            <a:r>
              <a:rPr lang="ru-RU" sz="2400" i="1" dirty="0" err="1">
                <a:solidFill>
                  <a:schemeClr val="tx1"/>
                </a:solidFill>
              </a:rPr>
              <a:t>Practice</a:t>
            </a:r>
            <a:r>
              <a:rPr lang="ru-RU" sz="2400" i="1" dirty="0">
                <a:solidFill>
                  <a:schemeClr val="tx1"/>
                </a:solidFill>
              </a:rPr>
              <a:t> – GCP</a:t>
            </a:r>
            <a:r>
              <a:rPr lang="ru-RU" sz="2400" dirty="0">
                <a:solidFill>
                  <a:schemeClr val="tx1"/>
                </a:solidFill>
              </a:rPr>
              <a:t>);  </a:t>
            </a:r>
          </a:p>
          <a:p>
            <a:r>
              <a:rPr lang="ru-RU" sz="2400" dirty="0" err="1">
                <a:solidFill>
                  <a:schemeClr val="tx1"/>
                </a:solidFill>
              </a:rPr>
              <a:t>належна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виробнича</a:t>
            </a:r>
            <a:r>
              <a:rPr lang="ru-RU" sz="2400" dirty="0">
                <a:solidFill>
                  <a:schemeClr val="tx1"/>
                </a:solidFill>
              </a:rPr>
              <a:t> практика (</a:t>
            </a:r>
            <a:r>
              <a:rPr lang="ru-RU" sz="2400" i="1" dirty="0" err="1">
                <a:solidFill>
                  <a:schemeClr val="tx1"/>
                </a:solidFill>
              </a:rPr>
              <a:t>Good</a:t>
            </a:r>
            <a:r>
              <a:rPr lang="ru-RU" sz="2400" i="1" dirty="0">
                <a:solidFill>
                  <a:schemeClr val="tx1"/>
                </a:solidFill>
              </a:rPr>
              <a:t> </a:t>
            </a:r>
            <a:r>
              <a:rPr lang="ru-RU" sz="2400" i="1" dirty="0" err="1">
                <a:solidFill>
                  <a:schemeClr val="tx1"/>
                </a:solidFill>
              </a:rPr>
              <a:t>Manufacturing</a:t>
            </a:r>
            <a:r>
              <a:rPr lang="ru-RU" sz="2400" i="1" dirty="0">
                <a:solidFill>
                  <a:schemeClr val="tx1"/>
                </a:solidFill>
              </a:rPr>
              <a:t> </a:t>
            </a:r>
            <a:r>
              <a:rPr lang="ru-RU" sz="2400" i="1" dirty="0" err="1">
                <a:solidFill>
                  <a:schemeClr val="tx1"/>
                </a:solidFill>
              </a:rPr>
              <a:t>Practice</a:t>
            </a:r>
            <a:r>
              <a:rPr lang="ru-RU" sz="2400" i="1" dirty="0">
                <a:solidFill>
                  <a:schemeClr val="tx1"/>
                </a:solidFill>
              </a:rPr>
              <a:t> – GMP</a:t>
            </a:r>
            <a:r>
              <a:rPr lang="ru-RU" sz="2400" dirty="0">
                <a:solidFill>
                  <a:schemeClr val="tx1"/>
                </a:solidFill>
              </a:rPr>
              <a:t>);</a:t>
            </a:r>
          </a:p>
          <a:p>
            <a:r>
              <a:rPr lang="ru-RU" sz="2400" dirty="0" err="1">
                <a:solidFill>
                  <a:schemeClr val="tx1"/>
                </a:solidFill>
              </a:rPr>
              <a:t>належна</a:t>
            </a:r>
            <a:r>
              <a:rPr lang="ru-RU" sz="2400" dirty="0">
                <a:solidFill>
                  <a:schemeClr val="tx1"/>
                </a:solidFill>
              </a:rPr>
              <a:t> практика </a:t>
            </a:r>
            <a:r>
              <a:rPr lang="ru-RU" sz="2400" dirty="0" err="1">
                <a:solidFill>
                  <a:schemeClr val="tx1"/>
                </a:solidFill>
              </a:rPr>
              <a:t>дистрибуції</a:t>
            </a:r>
            <a:r>
              <a:rPr lang="ru-RU" sz="2400" dirty="0">
                <a:solidFill>
                  <a:schemeClr val="tx1"/>
                </a:solidFill>
              </a:rPr>
              <a:t> (</a:t>
            </a:r>
            <a:r>
              <a:rPr lang="ru-RU" sz="2400" i="1" dirty="0" err="1">
                <a:solidFill>
                  <a:schemeClr val="tx1"/>
                </a:solidFill>
              </a:rPr>
              <a:t>Good</a:t>
            </a:r>
            <a:r>
              <a:rPr lang="ru-RU" sz="2400" i="1" dirty="0">
                <a:solidFill>
                  <a:schemeClr val="tx1"/>
                </a:solidFill>
              </a:rPr>
              <a:t> Distribution </a:t>
            </a:r>
            <a:r>
              <a:rPr lang="ru-RU" sz="2400" i="1" dirty="0" err="1">
                <a:solidFill>
                  <a:schemeClr val="tx1"/>
                </a:solidFill>
              </a:rPr>
              <a:t>Practice</a:t>
            </a:r>
            <a:r>
              <a:rPr lang="ru-RU" sz="2400" i="1" dirty="0">
                <a:solidFill>
                  <a:schemeClr val="tx1"/>
                </a:solidFill>
              </a:rPr>
              <a:t> – GDP</a:t>
            </a:r>
            <a:r>
              <a:rPr lang="ru-RU" sz="2400" dirty="0">
                <a:solidFill>
                  <a:schemeClr val="tx1"/>
                </a:solidFill>
              </a:rPr>
              <a:t>); 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35755CE-5811-4853-9FF7-2B0754435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8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146" name="Picture 2" descr="ÐÐ°ÑÑÐ¸Ð½ÐºÐ¸ Ð¿Ð¾ Ð·Ð°Ð¿ÑÐ¾ÑÑ glp png">
            <a:extLst>
              <a:ext uri="{FF2B5EF4-FFF2-40B4-BE49-F238E27FC236}">
                <a16:creationId xmlns:a16="http://schemas.microsoft.com/office/drawing/2014/main" id="{EC0DE6E7-719A-49A5-838E-5A4D537C4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90" y="4990447"/>
            <a:ext cx="1728090" cy="1701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ÐÐ°ÑÑÐ¸Ð½ÐºÐ¸ Ð¿Ð¾ Ð·Ð°Ð¿ÑÐ¾ÑÑ Good Clinical Practice  png">
            <a:extLst>
              <a:ext uri="{FF2B5EF4-FFF2-40B4-BE49-F238E27FC236}">
                <a16:creationId xmlns:a16="http://schemas.microsoft.com/office/drawing/2014/main" id="{F28E0D43-F58E-45A1-AC69-B1BE881A9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314" y="5006558"/>
            <a:ext cx="1685796" cy="1685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ÐÐ°ÑÑÐ¸Ð½ÐºÐ¸ Ð¿Ð¾ Ð·Ð°Ð¿ÑÐ¾ÑÑ GMP  png">
            <a:extLst>
              <a:ext uri="{FF2B5EF4-FFF2-40B4-BE49-F238E27FC236}">
                <a16:creationId xmlns:a16="http://schemas.microsoft.com/office/drawing/2014/main" id="{615EBCD2-DB8B-436B-BBA8-CE3F76CAD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944" y="5006558"/>
            <a:ext cx="1685796" cy="1685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Похожее изображение">
            <a:extLst>
              <a:ext uri="{FF2B5EF4-FFF2-40B4-BE49-F238E27FC236}">
                <a16:creationId xmlns:a16="http://schemas.microsoft.com/office/drawing/2014/main" id="{7E55222D-E06E-4592-A963-466280111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962" y="4631803"/>
            <a:ext cx="2435305" cy="243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468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8358574-7685-464F-A652-4087A0745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44698"/>
            <a:ext cx="8596668" cy="3880773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належна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фармацевтична</a:t>
            </a:r>
            <a:r>
              <a:rPr lang="ru-RU" sz="2400" dirty="0">
                <a:solidFill>
                  <a:schemeClr val="tx1"/>
                </a:solidFill>
              </a:rPr>
              <a:t> практика (</a:t>
            </a:r>
            <a:r>
              <a:rPr lang="ru-RU" sz="2400" i="1" dirty="0" err="1">
                <a:solidFill>
                  <a:schemeClr val="tx1"/>
                </a:solidFill>
              </a:rPr>
              <a:t>Good</a:t>
            </a:r>
            <a:r>
              <a:rPr lang="ru-RU" sz="2400" i="1" dirty="0">
                <a:solidFill>
                  <a:schemeClr val="tx1"/>
                </a:solidFill>
              </a:rPr>
              <a:t> </a:t>
            </a:r>
            <a:r>
              <a:rPr lang="ru-RU" sz="2400" i="1" dirty="0" err="1">
                <a:solidFill>
                  <a:schemeClr val="tx1"/>
                </a:solidFill>
              </a:rPr>
              <a:t>Pharmacy</a:t>
            </a:r>
            <a:r>
              <a:rPr lang="ru-RU" sz="2400" i="1" dirty="0">
                <a:solidFill>
                  <a:schemeClr val="tx1"/>
                </a:solidFill>
              </a:rPr>
              <a:t> </a:t>
            </a:r>
            <a:r>
              <a:rPr lang="ru-RU" sz="2400" i="1" dirty="0" err="1">
                <a:solidFill>
                  <a:schemeClr val="tx1"/>
                </a:solidFill>
              </a:rPr>
              <a:t>Practice</a:t>
            </a:r>
            <a:r>
              <a:rPr lang="ru-RU" sz="2400" i="1" dirty="0">
                <a:solidFill>
                  <a:schemeClr val="tx1"/>
                </a:solidFill>
              </a:rPr>
              <a:t> – GPP</a:t>
            </a:r>
            <a:r>
              <a:rPr lang="ru-RU" sz="2400" dirty="0">
                <a:solidFill>
                  <a:schemeClr val="tx1"/>
                </a:solidFill>
              </a:rPr>
              <a:t>);  </a:t>
            </a:r>
          </a:p>
          <a:p>
            <a:r>
              <a:rPr lang="ru-RU" sz="2400" dirty="0" err="1">
                <a:solidFill>
                  <a:schemeClr val="tx1"/>
                </a:solidFill>
              </a:rPr>
              <a:t>належна</a:t>
            </a:r>
            <a:r>
              <a:rPr lang="ru-RU" sz="2400" dirty="0">
                <a:solidFill>
                  <a:schemeClr val="tx1"/>
                </a:solidFill>
              </a:rPr>
              <a:t> практика </a:t>
            </a:r>
            <a:r>
              <a:rPr lang="ru-RU" sz="2400" dirty="0" err="1">
                <a:solidFill>
                  <a:schemeClr val="tx1"/>
                </a:solidFill>
              </a:rPr>
              <a:t>зберігання</a:t>
            </a:r>
            <a:r>
              <a:rPr lang="ru-RU" sz="2400" dirty="0">
                <a:solidFill>
                  <a:schemeClr val="tx1"/>
                </a:solidFill>
              </a:rPr>
              <a:t> (</a:t>
            </a:r>
            <a:r>
              <a:rPr lang="ru-RU" sz="2400" i="1" dirty="0" err="1">
                <a:solidFill>
                  <a:schemeClr val="tx1"/>
                </a:solidFill>
              </a:rPr>
              <a:t>Good</a:t>
            </a:r>
            <a:r>
              <a:rPr lang="ru-RU" sz="2400" i="1" dirty="0">
                <a:solidFill>
                  <a:schemeClr val="tx1"/>
                </a:solidFill>
              </a:rPr>
              <a:t> </a:t>
            </a:r>
            <a:r>
              <a:rPr lang="ru-RU" sz="2400" i="1" dirty="0" err="1">
                <a:solidFill>
                  <a:schemeClr val="tx1"/>
                </a:solidFill>
              </a:rPr>
              <a:t>Storage</a:t>
            </a:r>
            <a:r>
              <a:rPr lang="ru-RU" sz="2400" i="1" dirty="0">
                <a:solidFill>
                  <a:schemeClr val="tx1"/>
                </a:solidFill>
              </a:rPr>
              <a:t> </a:t>
            </a:r>
            <a:r>
              <a:rPr lang="ru-RU" sz="2400" i="1" dirty="0" err="1">
                <a:solidFill>
                  <a:schemeClr val="tx1"/>
                </a:solidFill>
              </a:rPr>
              <a:t>Practice</a:t>
            </a:r>
            <a:r>
              <a:rPr lang="ru-RU" sz="2400" i="1" dirty="0">
                <a:solidFill>
                  <a:schemeClr val="tx1"/>
                </a:solidFill>
              </a:rPr>
              <a:t> – GSP</a:t>
            </a:r>
            <a:r>
              <a:rPr lang="ru-RU" sz="2400" dirty="0">
                <a:solidFill>
                  <a:schemeClr val="tx1"/>
                </a:solidFill>
              </a:rPr>
              <a:t>);  </a:t>
            </a:r>
          </a:p>
          <a:p>
            <a:r>
              <a:rPr lang="ru-RU" sz="2400" dirty="0" err="1">
                <a:solidFill>
                  <a:schemeClr val="tx1"/>
                </a:solidFill>
              </a:rPr>
              <a:t>належна</a:t>
            </a:r>
            <a:r>
              <a:rPr lang="ru-RU" sz="2400" dirty="0">
                <a:solidFill>
                  <a:schemeClr val="tx1"/>
                </a:solidFill>
              </a:rPr>
              <a:t> практика </a:t>
            </a:r>
            <a:r>
              <a:rPr lang="ru-RU" sz="2400" dirty="0" err="1">
                <a:solidFill>
                  <a:schemeClr val="tx1"/>
                </a:solidFill>
              </a:rPr>
              <a:t>вирощування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рослинної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сировини</a:t>
            </a:r>
            <a:r>
              <a:rPr lang="ru-RU" sz="2400" dirty="0">
                <a:solidFill>
                  <a:schemeClr val="tx1"/>
                </a:solidFill>
              </a:rPr>
              <a:t> (</a:t>
            </a:r>
            <a:r>
              <a:rPr lang="ru-RU" sz="2400" i="1" dirty="0" err="1">
                <a:solidFill>
                  <a:schemeClr val="tx1"/>
                </a:solidFill>
              </a:rPr>
              <a:t>Good</a:t>
            </a:r>
            <a:r>
              <a:rPr lang="ru-RU" sz="2400" i="1" dirty="0">
                <a:solidFill>
                  <a:schemeClr val="tx1"/>
                </a:solidFill>
              </a:rPr>
              <a:t> </a:t>
            </a:r>
            <a:r>
              <a:rPr lang="ru-RU" sz="2400" i="1" dirty="0" err="1">
                <a:solidFill>
                  <a:schemeClr val="tx1"/>
                </a:solidFill>
              </a:rPr>
              <a:t>Agriculture</a:t>
            </a:r>
            <a:r>
              <a:rPr lang="ru-RU" sz="2400" i="1" dirty="0">
                <a:solidFill>
                  <a:schemeClr val="tx1"/>
                </a:solidFill>
              </a:rPr>
              <a:t> </a:t>
            </a:r>
            <a:r>
              <a:rPr lang="ru-RU" sz="2400" i="1" dirty="0" err="1">
                <a:solidFill>
                  <a:schemeClr val="tx1"/>
                </a:solidFill>
              </a:rPr>
              <a:t>Practice</a:t>
            </a:r>
            <a:r>
              <a:rPr lang="ru-RU" sz="2400" i="1" dirty="0">
                <a:solidFill>
                  <a:schemeClr val="tx1"/>
                </a:solidFill>
              </a:rPr>
              <a:t> – GAP</a:t>
            </a:r>
            <a:r>
              <a:rPr lang="ru-RU" sz="2400" dirty="0">
                <a:solidFill>
                  <a:schemeClr val="tx1"/>
                </a:solidFill>
              </a:rPr>
              <a:t>); </a:t>
            </a:r>
            <a:endParaRPr lang="x-none" sz="24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належна</a:t>
            </a:r>
            <a:r>
              <a:rPr lang="ru-RU" sz="2400" dirty="0">
                <a:solidFill>
                  <a:schemeClr val="tx1"/>
                </a:solidFill>
              </a:rPr>
              <a:t> практика для </a:t>
            </a:r>
            <a:r>
              <a:rPr lang="ru-RU" sz="2400" dirty="0" err="1">
                <a:solidFill>
                  <a:schemeClr val="tx1"/>
                </a:solidFill>
              </a:rPr>
              <a:t>національних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лабораторій</a:t>
            </a:r>
            <a:r>
              <a:rPr lang="ru-RU" sz="2400" dirty="0">
                <a:solidFill>
                  <a:schemeClr val="tx1"/>
                </a:solidFill>
              </a:rPr>
              <a:t> з контролю </a:t>
            </a:r>
            <a:r>
              <a:rPr lang="ru-RU" sz="2400" dirty="0" err="1">
                <a:solidFill>
                  <a:schemeClr val="tx1"/>
                </a:solidFill>
              </a:rPr>
              <a:t>якості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засобів</a:t>
            </a:r>
            <a:r>
              <a:rPr lang="ru-RU" sz="2400" dirty="0">
                <a:solidFill>
                  <a:schemeClr val="tx1"/>
                </a:solidFill>
              </a:rPr>
              <a:t> (</a:t>
            </a:r>
            <a:r>
              <a:rPr lang="ru-RU" sz="2400" i="1" dirty="0" err="1">
                <a:solidFill>
                  <a:schemeClr val="tx1"/>
                </a:solidFill>
              </a:rPr>
              <a:t>Good</a:t>
            </a:r>
            <a:r>
              <a:rPr lang="ru-RU" sz="2400" i="1" dirty="0">
                <a:solidFill>
                  <a:schemeClr val="tx1"/>
                </a:solidFill>
              </a:rPr>
              <a:t> </a:t>
            </a:r>
            <a:r>
              <a:rPr lang="ru-RU" sz="2400" i="1" dirty="0" err="1">
                <a:solidFill>
                  <a:schemeClr val="tx1"/>
                </a:solidFill>
              </a:rPr>
              <a:t>Practice</a:t>
            </a:r>
            <a:r>
              <a:rPr lang="ru-RU" sz="2400" i="1" dirty="0">
                <a:solidFill>
                  <a:schemeClr val="tx1"/>
                </a:solidFill>
              </a:rPr>
              <a:t> for </a:t>
            </a:r>
            <a:r>
              <a:rPr lang="ru-RU" sz="2400" i="1" dirty="0" err="1">
                <a:solidFill>
                  <a:schemeClr val="tx1"/>
                </a:solidFill>
              </a:rPr>
              <a:t>National</a:t>
            </a:r>
            <a:r>
              <a:rPr lang="ru-RU" sz="2400" i="1" dirty="0">
                <a:solidFill>
                  <a:schemeClr val="tx1"/>
                </a:solidFill>
              </a:rPr>
              <a:t> </a:t>
            </a:r>
            <a:r>
              <a:rPr lang="ru-RU" sz="2400" i="1" dirty="0" err="1">
                <a:solidFill>
                  <a:schemeClr val="tx1"/>
                </a:solidFill>
              </a:rPr>
              <a:t>Pharmaceutical</a:t>
            </a:r>
            <a:r>
              <a:rPr lang="ru-RU" sz="2400" i="1" dirty="0">
                <a:solidFill>
                  <a:schemeClr val="tx1"/>
                </a:solidFill>
              </a:rPr>
              <a:t> </a:t>
            </a:r>
            <a:r>
              <a:rPr lang="ru-RU" sz="2400" i="1" dirty="0" err="1">
                <a:solidFill>
                  <a:schemeClr val="tx1"/>
                </a:solidFill>
              </a:rPr>
              <a:t>Control</a:t>
            </a:r>
            <a:r>
              <a:rPr lang="ru-RU" sz="2400" i="1" dirty="0">
                <a:solidFill>
                  <a:schemeClr val="tx1"/>
                </a:solidFill>
              </a:rPr>
              <a:t> </a:t>
            </a:r>
            <a:r>
              <a:rPr lang="ru-RU" sz="2400" i="1" dirty="0" err="1">
                <a:solidFill>
                  <a:schemeClr val="tx1"/>
                </a:solidFill>
              </a:rPr>
              <a:t>Laboratories</a:t>
            </a:r>
            <a:r>
              <a:rPr lang="ru-RU" sz="2400" i="1" dirty="0">
                <a:solidFill>
                  <a:schemeClr val="tx1"/>
                </a:solidFill>
              </a:rPr>
              <a:t> – GPCL</a:t>
            </a:r>
            <a:r>
              <a:rPr lang="ru-RU" sz="2400" dirty="0">
                <a:solidFill>
                  <a:schemeClr val="tx1"/>
                </a:solidFill>
              </a:rPr>
              <a:t>).</a:t>
            </a:r>
            <a:endParaRPr lang="x-none" sz="2400" dirty="0">
              <a:solidFill>
                <a:schemeClr val="tx1"/>
              </a:solidFill>
            </a:endParaRPr>
          </a:p>
          <a:p>
            <a:endParaRPr lang="x-none" sz="24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79D6357-98F9-45DC-AF3D-41CE606D9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9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DD1CD75-826E-42C6-91AE-44A6C214C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65372"/>
            <a:ext cx="8596668" cy="73152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/>
              <a:t>Належні</a:t>
            </a:r>
            <a:r>
              <a:rPr lang="ru-RU" sz="4000" b="1" dirty="0"/>
              <a:t> практики</a:t>
            </a:r>
            <a:endParaRPr lang="x-none" sz="4000" b="1" dirty="0"/>
          </a:p>
        </p:txBody>
      </p:sp>
      <p:pic>
        <p:nvPicPr>
          <p:cNvPr id="7170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F2B21004-CDDE-4971-9B3C-3CEF3EA40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677" y="4973277"/>
            <a:ext cx="2850642" cy="1766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ÐÐ°ÑÑÐ¸Ð½ÐºÐ¸ Ð¿Ð¾ Ð·Ð°Ð¿ÑÐ¾ÑÑ Good Agricultural Practice Png">
            <a:extLst>
              <a:ext uri="{FF2B5EF4-FFF2-40B4-BE49-F238E27FC236}">
                <a16:creationId xmlns:a16="http://schemas.microsoft.com/office/drawing/2014/main" id="{AE63E6D3-7314-4505-BA23-DB303F027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994" y="4788546"/>
            <a:ext cx="2135886" cy="213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215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882F983-7C49-45B5-B9A0-27FEBF20E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743" y="1343726"/>
            <a:ext cx="8956402" cy="27670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dirty="0" err="1">
                <a:solidFill>
                  <a:schemeClr val="tx1"/>
                </a:solidFill>
              </a:rPr>
              <a:t>Належна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лабораторна</a:t>
            </a:r>
            <a:r>
              <a:rPr lang="ru-RU" sz="2800" b="1" dirty="0">
                <a:solidFill>
                  <a:schemeClr val="tx1"/>
                </a:solidFill>
              </a:rPr>
              <a:t> практика </a:t>
            </a:r>
            <a:r>
              <a:rPr lang="ru-RU" sz="2800" dirty="0">
                <a:solidFill>
                  <a:schemeClr val="tx1"/>
                </a:solidFill>
              </a:rPr>
              <a:t>– </a:t>
            </a:r>
            <a:r>
              <a:rPr lang="ru-RU" sz="2800" dirty="0" err="1">
                <a:solidFill>
                  <a:schemeClr val="tx1"/>
                </a:solidFill>
              </a:rPr>
              <a:t>сукупність</a:t>
            </a:r>
            <a:r>
              <a:rPr lang="ru-RU" sz="2800" dirty="0">
                <a:solidFill>
                  <a:schemeClr val="tx1"/>
                </a:solidFill>
              </a:rPr>
              <a:t> правил з </a:t>
            </a:r>
            <a:r>
              <a:rPr lang="ru-RU" sz="2800" dirty="0" err="1">
                <a:solidFill>
                  <a:schemeClr val="tx1"/>
                </a:solidFill>
              </a:rPr>
              <a:t>планування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виконання</a:t>
            </a:r>
            <a:r>
              <a:rPr lang="ru-RU" sz="2800" dirty="0">
                <a:solidFill>
                  <a:schemeClr val="tx1"/>
                </a:solidFill>
              </a:rPr>
              <a:t>, контролю, </a:t>
            </a:r>
            <a:r>
              <a:rPr lang="ru-RU" sz="2800" dirty="0" err="1">
                <a:solidFill>
                  <a:schemeClr val="tx1"/>
                </a:solidFill>
              </a:rPr>
              <a:t>оцінки</a:t>
            </a:r>
            <a:r>
              <a:rPr lang="ru-RU" sz="2800" dirty="0">
                <a:solidFill>
                  <a:schemeClr val="tx1"/>
                </a:solidFill>
              </a:rPr>
              <a:t> і </a:t>
            </a:r>
            <a:r>
              <a:rPr lang="ru-RU" sz="2800" dirty="0" err="1">
                <a:solidFill>
                  <a:schemeClr val="tx1"/>
                </a:solidFill>
              </a:rPr>
              <a:t>документування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лабораторних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досліджень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які</a:t>
            </a:r>
            <a:r>
              <a:rPr lang="ru-RU" sz="2800" dirty="0">
                <a:solidFill>
                  <a:schemeClr val="tx1"/>
                </a:solidFill>
              </a:rPr>
              <a:t> є </a:t>
            </a:r>
            <a:r>
              <a:rPr lang="ru-RU" sz="2800" dirty="0" err="1">
                <a:solidFill>
                  <a:schemeClr val="tx1"/>
                </a:solidFill>
              </a:rPr>
              <a:t>частиною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доклінічного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вивчення</a:t>
            </a:r>
            <a:r>
              <a:rPr lang="ru-RU" sz="2800" dirty="0">
                <a:solidFill>
                  <a:schemeClr val="tx1"/>
                </a:solidFill>
              </a:rPr>
              <a:t> і </a:t>
            </a:r>
            <a:r>
              <a:rPr lang="ru-RU" sz="2800" dirty="0" err="1">
                <a:solidFill>
                  <a:schemeClr val="tx1"/>
                </a:solidFill>
              </a:rPr>
              <a:t>клінічних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випробувань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лікарських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засобів</a:t>
            </a:r>
            <a:r>
              <a:rPr lang="ru-RU" sz="2800" dirty="0">
                <a:solidFill>
                  <a:schemeClr val="tx1"/>
                </a:solidFill>
              </a:rPr>
              <a:t> і </a:t>
            </a:r>
            <a:r>
              <a:rPr lang="ru-RU" sz="2800" dirty="0" err="1">
                <a:solidFill>
                  <a:schemeClr val="tx1"/>
                </a:solidFill>
              </a:rPr>
              <a:t>які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забезпечують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якість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точність</a:t>
            </a:r>
            <a:r>
              <a:rPr lang="ru-RU" sz="2800" dirty="0">
                <a:solidFill>
                  <a:schemeClr val="tx1"/>
                </a:solidFill>
              </a:rPr>
              <a:t> і </a:t>
            </a:r>
            <a:r>
              <a:rPr lang="ru-RU" sz="2800" dirty="0" err="1">
                <a:solidFill>
                  <a:schemeClr val="tx1"/>
                </a:solidFill>
              </a:rPr>
              <a:t>повноту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отриманих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даних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  <a:endParaRPr lang="x-none" sz="28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036ECB-4C2A-429D-A728-F4D292A9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10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50332B6-BD9D-4049-B87B-20AE5FC8B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743" y="360126"/>
            <a:ext cx="8596668" cy="73152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/>
              <a:t>Належні</a:t>
            </a:r>
            <a:r>
              <a:rPr lang="ru-RU" sz="4000" b="1" dirty="0"/>
              <a:t> практики</a:t>
            </a:r>
            <a:endParaRPr lang="x-none" sz="4000" b="1" dirty="0"/>
          </a:p>
        </p:txBody>
      </p:sp>
      <p:pic>
        <p:nvPicPr>
          <p:cNvPr id="15362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9BBAB007-89C5-4158-8185-8B116DAD4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57" y="4110738"/>
            <a:ext cx="8010006" cy="2417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865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0260387-37FD-4915-AC5C-079309BEB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07149"/>
            <a:ext cx="8771466" cy="325265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just">
              <a:buNone/>
            </a:pPr>
            <a:r>
              <a:rPr lang="ru-RU" sz="2800" b="1" dirty="0" err="1">
                <a:solidFill>
                  <a:schemeClr val="tx1"/>
                </a:solidFill>
              </a:rPr>
              <a:t>Належна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клінічна</a:t>
            </a:r>
            <a:r>
              <a:rPr lang="ru-RU" sz="2800" b="1" dirty="0">
                <a:solidFill>
                  <a:schemeClr val="tx1"/>
                </a:solidFill>
              </a:rPr>
              <a:t> практика – </a:t>
            </a:r>
            <a:r>
              <a:rPr lang="ru-RU" sz="2800" dirty="0" err="1">
                <a:solidFill>
                  <a:schemeClr val="tx1"/>
                </a:solidFill>
              </a:rPr>
              <a:t>сукупність</a:t>
            </a:r>
            <a:r>
              <a:rPr lang="ru-RU" sz="2800" dirty="0">
                <a:solidFill>
                  <a:schemeClr val="tx1"/>
                </a:solidFill>
              </a:rPr>
              <a:t> правил з </a:t>
            </a:r>
            <a:r>
              <a:rPr lang="ru-RU" sz="2800" dirty="0" err="1">
                <a:solidFill>
                  <a:schemeClr val="tx1"/>
                </a:solidFill>
              </a:rPr>
              <a:t>планування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виконання</a:t>
            </a:r>
            <a:r>
              <a:rPr lang="ru-RU" sz="2800" dirty="0">
                <a:solidFill>
                  <a:schemeClr val="tx1"/>
                </a:solidFill>
              </a:rPr>
              <a:t>, контролю, </a:t>
            </a:r>
            <a:r>
              <a:rPr lang="ru-RU" sz="2800" dirty="0" err="1">
                <a:solidFill>
                  <a:schemeClr val="tx1"/>
                </a:solidFill>
              </a:rPr>
              <a:t>оцінки</a:t>
            </a:r>
            <a:r>
              <a:rPr lang="ru-RU" sz="2800" dirty="0">
                <a:solidFill>
                  <a:schemeClr val="tx1"/>
                </a:solidFill>
              </a:rPr>
              <a:t> і </a:t>
            </a:r>
            <a:r>
              <a:rPr lang="ru-RU" sz="2800" dirty="0" err="1">
                <a:solidFill>
                  <a:schemeClr val="tx1"/>
                </a:solidFill>
              </a:rPr>
              <a:t>документування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клінічних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випробувань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лікарських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засобів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додержання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яких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забезпечує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точність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отриманих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даних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захист</a:t>
            </a:r>
            <a:r>
              <a:rPr lang="ru-RU" sz="2800" dirty="0">
                <a:solidFill>
                  <a:schemeClr val="tx1"/>
                </a:solidFill>
              </a:rPr>
              <a:t> прав </a:t>
            </a:r>
            <a:r>
              <a:rPr lang="ru-RU" sz="2800" dirty="0" err="1">
                <a:solidFill>
                  <a:schemeClr val="tx1"/>
                </a:solidFill>
              </a:rPr>
              <a:t>осіб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які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беруть</a:t>
            </a:r>
            <a:r>
              <a:rPr lang="ru-RU" sz="2800" dirty="0">
                <a:solidFill>
                  <a:schemeClr val="tx1"/>
                </a:solidFill>
              </a:rPr>
              <a:t> участь у </a:t>
            </a:r>
            <a:r>
              <a:rPr lang="ru-RU" sz="2800" dirty="0" err="1">
                <a:solidFill>
                  <a:schemeClr val="tx1"/>
                </a:solidFill>
              </a:rPr>
              <a:t>випробуваннях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конфіденційність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даних</a:t>
            </a:r>
            <a:r>
              <a:rPr lang="ru-RU" sz="2800" dirty="0">
                <a:solidFill>
                  <a:schemeClr val="tx1"/>
                </a:solidFill>
              </a:rPr>
              <a:t> про </a:t>
            </a:r>
            <a:r>
              <a:rPr lang="ru-RU" sz="2800" dirty="0" err="1">
                <a:solidFill>
                  <a:schemeClr val="tx1"/>
                </a:solidFill>
              </a:rPr>
              <a:t>цих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осіб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  <a:endParaRPr lang="x-none" sz="28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8B8F646-87A2-46B9-8354-05222BC34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11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F7B50E2-0CA0-4325-ABD7-615DD85A4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46916"/>
            <a:ext cx="8596668" cy="73152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/>
              <a:t>Належні</a:t>
            </a:r>
            <a:r>
              <a:rPr lang="ru-RU" sz="4000" b="1" dirty="0"/>
              <a:t> практики</a:t>
            </a:r>
            <a:endParaRPr lang="x-none" sz="4000" b="1" dirty="0"/>
          </a:p>
        </p:txBody>
      </p:sp>
      <p:pic>
        <p:nvPicPr>
          <p:cNvPr id="14338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E9DBAC41-CF8A-4B70-93E2-D81551FEE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188" y="3960171"/>
            <a:ext cx="4023360" cy="2680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ÐÐ¾ÑÐ¾Ð¶ÐµÐµ Ð¸Ð·Ð¾Ð±ÑÐ°Ð¶ÐµÐ½Ð¸Ðµ">
            <a:extLst>
              <a:ext uri="{FF2B5EF4-FFF2-40B4-BE49-F238E27FC236}">
                <a16:creationId xmlns:a16="http://schemas.microsoft.com/office/drawing/2014/main" id="{F2950DA4-298B-45AF-BC2C-9F49AC3D7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82" y="4632920"/>
            <a:ext cx="3017607" cy="200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5851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5E9BBBE-626A-4957-9DC8-7D40D0C6A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85229"/>
            <a:ext cx="8596668" cy="3880773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marL="0" indent="0" algn="just">
              <a:buNone/>
            </a:pPr>
            <a:r>
              <a:rPr lang="ru-RU" sz="2800" b="1" dirty="0" err="1">
                <a:solidFill>
                  <a:schemeClr val="tx1"/>
                </a:solidFill>
              </a:rPr>
              <a:t>Належна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виробнича</a:t>
            </a:r>
            <a:r>
              <a:rPr lang="ru-RU" sz="2800" b="1" dirty="0">
                <a:solidFill>
                  <a:schemeClr val="tx1"/>
                </a:solidFill>
              </a:rPr>
              <a:t> практика – </a:t>
            </a:r>
            <a:r>
              <a:rPr lang="ru-RU" sz="2800" dirty="0" err="1">
                <a:solidFill>
                  <a:schemeClr val="tx1"/>
                </a:solidFill>
              </a:rPr>
              <a:t>сукупність</a:t>
            </a:r>
            <a:r>
              <a:rPr lang="ru-RU" sz="2800" dirty="0">
                <a:solidFill>
                  <a:schemeClr val="tx1"/>
                </a:solidFill>
              </a:rPr>
              <a:t> правил з </a:t>
            </a:r>
            <a:r>
              <a:rPr lang="ru-RU" sz="2800" dirty="0" err="1">
                <a:solidFill>
                  <a:schemeClr val="tx1"/>
                </a:solidFill>
              </a:rPr>
              <a:t>організації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виробництва</a:t>
            </a:r>
            <a:r>
              <a:rPr lang="ru-RU" sz="2800" dirty="0">
                <a:solidFill>
                  <a:schemeClr val="tx1"/>
                </a:solidFill>
              </a:rPr>
              <a:t> і контролю </a:t>
            </a:r>
            <a:r>
              <a:rPr lang="ru-RU" sz="2800" dirty="0" err="1">
                <a:solidFill>
                  <a:schemeClr val="tx1"/>
                </a:solidFill>
              </a:rPr>
              <a:t>якості</a:t>
            </a:r>
            <a:r>
              <a:rPr lang="ru-RU" sz="2800" dirty="0">
                <a:solidFill>
                  <a:schemeClr val="tx1"/>
                </a:solidFill>
              </a:rPr>
              <a:t>, яка є </a:t>
            </a:r>
            <a:r>
              <a:rPr lang="ru-RU" sz="2800" dirty="0" err="1">
                <a:solidFill>
                  <a:schemeClr val="tx1"/>
                </a:solidFill>
              </a:rPr>
              <a:t>елементом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системи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забезпечення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якості</a:t>
            </a:r>
            <a:r>
              <a:rPr lang="ru-RU" sz="2800" dirty="0">
                <a:solidFill>
                  <a:schemeClr val="tx1"/>
                </a:solidFill>
              </a:rPr>
              <a:t>, шляхом </a:t>
            </a:r>
            <a:r>
              <a:rPr lang="ru-RU" sz="2800" dirty="0" err="1">
                <a:solidFill>
                  <a:schemeClr val="tx1"/>
                </a:solidFill>
              </a:rPr>
              <a:t>стабільного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виробництва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лікарських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засобів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відповідно</a:t>
            </a:r>
            <a:r>
              <a:rPr lang="ru-RU" sz="2800" dirty="0">
                <a:solidFill>
                  <a:schemeClr val="tx1"/>
                </a:solidFill>
              </a:rPr>
              <a:t> до </a:t>
            </a:r>
            <a:r>
              <a:rPr lang="ru-RU" sz="2800" dirty="0" err="1">
                <a:solidFill>
                  <a:schemeClr val="tx1"/>
                </a:solidFill>
              </a:rPr>
              <a:t>вимог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технологічної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нормативної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документації</a:t>
            </a:r>
            <a:r>
              <a:rPr lang="ru-RU" sz="2800" dirty="0">
                <a:solidFill>
                  <a:schemeClr val="tx1"/>
                </a:solidFill>
              </a:rPr>
              <a:t> та </a:t>
            </a:r>
            <a:r>
              <a:rPr lang="ru-RU" sz="2800" dirty="0" err="1">
                <a:solidFill>
                  <a:schemeClr val="tx1"/>
                </a:solidFill>
              </a:rPr>
              <a:t>проведення</a:t>
            </a:r>
            <a:r>
              <a:rPr lang="ru-RU" sz="2800" dirty="0">
                <a:solidFill>
                  <a:schemeClr val="tx1"/>
                </a:solidFill>
              </a:rPr>
              <a:t> контролю </a:t>
            </a:r>
            <a:r>
              <a:rPr lang="ru-RU" sz="2800" dirty="0" err="1">
                <a:solidFill>
                  <a:schemeClr val="tx1"/>
                </a:solidFill>
              </a:rPr>
              <a:t>якості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згідно</a:t>
            </a:r>
            <a:r>
              <a:rPr lang="ru-RU" sz="2800" dirty="0">
                <a:solidFill>
                  <a:schemeClr val="tx1"/>
                </a:solidFill>
              </a:rPr>
              <a:t> з </a:t>
            </a:r>
            <a:r>
              <a:rPr lang="ru-RU" sz="2800" dirty="0" err="1">
                <a:solidFill>
                  <a:schemeClr val="tx1"/>
                </a:solidFill>
              </a:rPr>
              <a:t>аналітичною</a:t>
            </a:r>
            <a:r>
              <a:rPr lang="ru-RU" sz="2800" dirty="0">
                <a:solidFill>
                  <a:schemeClr val="tx1"/>
                </a:solidFill>
              </a:rPr>
              <a:t> нормативною </a:t>
            </a:r>
            <a:r>
              <a:rPr lang="ru-RU" sz="2800" dirty="0" err="1">
                <a:solidFill>
                  <a:schemeClr val="tx1"/>
                </a:solidFill>
              </a:rPr>
              <a:t>документацією</a:t>
            </a:r>
            <a:r>
              <a:rPr lang="ru-RU" sz="2800" dirty="0">
                <a:solidFill>
                  <a:schemeClr val="tx1"/>
                </a:solidFill>
              </a:rPr>
              <a:t>. </a:t>
            </a:r>
            <a:r>
              <a:rPr lang="ru-RU" sz="2800" dirty="0" err="1">
                <a:solidFill>
                  <a:schemeClr val="tx1"/>
                </a:solidFill>
              </a:rPr>
              <a:t>Цей</a:t>
            </a:r>
            <a:r>
              <a:rPr lang="ru-RU" sz="2800" dirty="0">
                <a:solidFill>
                  <a:schemeClr val="tx1"/>
                </a:solidFill>
              </a:rPr>
              <a:t> вид </a:t>
            </a:r>
            <a:r>
              <a:rPr lang="ru-RU" sz="2800" dirty="0" err="1">
                <a:solidFill>
                  <a:schemeClr val="tx1"/>
                </a:solidFill>
              </a:rPr>
              <a:t>належної</a:t>
            </a:r>
            <a:r>
              <a:rPr lang="ru-RU" sz="2800" dirty="0">
                <a:solidFill>
                  <a:schemeClr val="tx1"/>
                </a:solidFill>
              </a:rPr>
              <a:t> практики </a:t>
            </a:r>
            <a:r>
              <a:rPr lang="ru-RU" sz="2800" dirty="0" err="1">
                <a:solidFill>
                  <a:schemeClr val="tx1"/>
                </a:solidFill>
              </a:rPr>
              <a:t>пов'язаний</a:t>
            </a:r>
            <a:r>
              <a:rPr lang="ru-RU" sz="2800" dirty="0">
                <a:solidFill>
                  <a:schemeClr val="tx1"/>
                </a:solidFill>
              </a:rPr>
              <a:t> як з </a:t>
            </a:r>
            <a:r>
              <a:rPr lang="ru-RU" sz="2800" dirty="0" err="1">
                <a:solidFill>
                  <a:schemeClr val="tx1"/>
                </a:solidFill>
              </a:rPr>
              <a:t>виготовленням</a:t>
            </a:r>
            <a:r>
              <a:rPr lang="ru-RU" sz="2800" dirty="0">
                <a:solidFill>
                  <a:schemeClr val="tx1"/>
                </a:solidFill>
              </a:rPr>
              <a:t> (</a:t>
            </a:r>
            <a:r>
              <a:rPr lang="ru-RU" sz="2800" dirty="0" err="1">
                <a:solidFill>
                  <a:schemeClr val="tx1"/>
                </a:solidFill>
              </a:rPr>
              <a:t>технологічним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процесом</a:t>
            </a:r>
            <a:r>
              <a:rPr lang="ru-RU" sz="2800" dirty="0">
                <a:solidFill>
                  <a:schemeClr val="tx1"/>
                </a:solidFill>
              </a:rPr>
              <a:t>), так і з контролем </a:t>
            </a:r>
            <a:r>
              <a:rPr lang="ru-RU" sz="2800" dirty="0" err="1">
                <a:solidFill>
                  <a:schemeClr val="tx1"/>
                </a:solidFill>
              </a:rPr>
              <a:t>якості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  <a:endParaRPr lang="x-none" sz="28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EABF0FD-EC43-4231-A6F7-63C21816F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12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737D311-E605-4D22-8FD3-EDC2EDCBE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99166"/>
            <a:ext cx="8596668" cy="73152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/>
              <a:t>Належні</a:t>
            </a:r>
            <a:r>
              <a:rPr lang="ru-RU" sz="4000" b="1" dirty="0"/>
              <a:t> практики</a:t>
            </a:r>
            <a:endParaRPr lang="x-none" sz="4000" b="1" dirty="0"/>
          </a:p>
        </p:txBody>
      </p:sp>
      <p:pic>
        <p:nvPicPr>
          <p:cNvPr id="13314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DB1FBE1F-7FC7-418E-A02C-7297783E1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89" y="4834740"/>
            <a:ext cx="4103751" cy="194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ÐÐ¾ÑÐ¾Ð¶ÐµÐµ Ð¸Ð·Ð¾Ð±ÑÐ°Ð¶ÐµÐ½Ð¸Ðµ">
            <a:extLst>
              <a:ext uri="{FF2B5EF4-FFF2-40B4-BE49-F238E27FC236}">
                <a16:creationId xmlns:a16="http://schemas.microsoft.com/office/drawing/2014/main" id="{E9203B9B-927C-4DC4-B920-E37BB0563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668" y="4834740"/>
            <a:ext cx="3486146" cy="194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0340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8C8C-CD56-43CB-A721-572F6475BBBF}" type="slidenum">
              <a:rPr lang="ru-RU" smtClean="0"/>
              <a:t>13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860"/>
            <a:ext cx="8711106" cy="42331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4486" y="4186445"/>
            <a:ext cx="7343775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670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8C8C-CD56-43CB-A721-572F6475BBBF}" type="slidenum">
              <a:rPr lang="ru-RU" smtClean="0"/>
              <a:t>14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121" y="663679"/>
            <a:ext cx="10602665" cy="557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848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8C8C-CD56-43CB-A721-572F6475BBBF}" type="slidenum">
              <a:rPr lang="ru-RU" smtClean="0"/>
              <a:t>15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420" y="524640"/>
            <a:ext cx="10262112" cy="602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63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8C8C-CD56-43CB-A721-572F6475BBBF}" type="slidenum">
              <a:rPr lang="ru-RU" smtClean="0"/>
              <a:t>16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665" y="690398"/>
            <a:ext cx="10515600" cy="593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946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8C8C-CD56-43CB-A721-572F6475BBBF}" type="slidenum">
              <a:rPr lang="ru-RU" smtClean="0"/>
              <a:t>17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659" y="55852"/>
            <a:ext cx="10138747" cy="680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233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E3D62F1-A055-4B24-A44D-FA1946224A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92493"/>
            <a:ext cx="8596668" cy="388077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just">
              <a:buNone/>
            </a:pPr>
            <a:r>
              <a:rPr lang="ru-RU" sz="2800" b="1" dirty="0" err="1">
                <a:solidFill>
                  <a:schemeClr val="tx1"/>
                </a:solidFill>
              </a:rPr>
              <a:t>Належна</a:t>
            </a:r>
            <a:r>
              <a:rPr lang="ru-RU" sz="2800" b="1" dirty="0">
                <a:solidFill>
                  <a:schemeClr val="tx1"/>
                </a:solidFill>
              </a:rPr>
              <a:t> практика </a:t>
            </a:r>
            <a:r>
              <a:rPr lang="ru-RU" sz="2800" b="1" dirty="0" err="1">
                <a:solidFill>
                  <a:schemeClr val="tx1"/>
                </a:solidFill>
              </a:rPr>
              <a:t>дистрибуції</a:t>
            </a:r>
            <a:r>
              <a:rPr lang="ru-RU" sz="2800" b="1" dirty="0">
                <a:solidFill>
                  <a:schemeClr val="tx1"/>
                </a:solidFill>
              </a:rPr>
              <a:t> – </a:t>
            </a:r>
            <a:r>
              <a:rPr lang="ru-RU" sz="2800" dirty="0" err="1">
                <a:solidFill>
                  <a:schemeClr val="tx1"/>
                </a:solidFill>
              </a:rPr>
              <a:t>сукупність</a:t>
            </a:r>
            <a:r>
              <a:rPr lang="ru-RU" sz="2800" dirty="0">
                <a:solidFill>
                  <a:schemeClr val="tx1"/>
                </a:solidFill>
              </a:rPr>
              <a:t> правил і </a:t>
            </a:r>
            <a:r>
              <a:rPr lang="ru-RU" sz="2800" dirty="0" err="1">
                <a:solidFill>
                  <a:schemeClr val="tx1"/>
                </a:solidFill>
              </a:rPr>
              <a:t>вимог</a:t>
            </a:r>
            <a:r>
              <a:rPr lang="ru-RU" sz="2800" dirty="0">
                <a:solidFill>
                  <a:schemeClr val="tx1"/>
                </a:solidFill>
              </a:rPr>
              <a:t> до </a:t>
            </a:r>
            <a:r>
              <a:rPr lang="ru-RU" sz="2800" dirty="0" err="1">
                <a:solidFill>
                  <a:schemeClr val="tx1"/>
                </a:solidFill>
              </a:rPr>
              <a:t>дистрибуції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дотримання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яких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забезпечує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якість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лікарських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засобів</a:t>
            </a:r>
            <a:r>
              <a:rPr lang="ru-RU" sz="2800" dirty="0">
                <a:solidFill>
                  <a:schemeClr val="tx1"/>
                </a:solidFill>
              </a:rPr>
              <a:t> в </a:t>
            </a:r>
            <a:r>
              <a:rPr lang="ru-RU" sz="2800" dirty="0" err="1">
                <a:solidFill>
                  <a:schemeClr val="tx1"/>
                </a:solidFill>
              </a:rPr>
              <a:t>процесі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управління</a:t>
            </a:r>
            <a:r>
              <a:rPr lang="ru-RU" sz="2800" dirty="0">
                <a:solidFill>
                  <a:schemeClr val="tx1"/>
                </a:solidFill>
              </a:rPr>
              <a:t> та </a:t>
            </a:r>
            <a:r>
              <a:rPr lang="ru-RU" sz="2800" dirty="0" err="1">
                <a:solidFill>
                  <a:schemeClr val="tx1"/>
                </a:solidFill>
              </a:rPr>
              <a:t>організації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оптової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реалізації</a:t>
            </a:r>
            <a:r>
              <a:rPr lang="ru-RU" sz="2800" dirty="0">
                <a:solidFill>
                  <a:schemeClr val="tx1"/>
                </a:solidFill>
              </a:rPr>
              <a:t> на </a:t>
            </a:r>
            <a:r>
              <a:rPr lang="ru-RU" sz="2800" dirty="0" err="1">
                <a:solidFill>
                  <a:schemeClr val="tx1"/>
                </a:solidFill>
              </a:rPr>
              <a:t>усіх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її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етапах</a:t>
            </a:r>
            <a:r>
              <a:rPr lang="ru-RU" sz="2800" dirty="0">
                <a:solidFill>
                  <a:schemeClr val="tx1"/>
                </a:solidFill>
              </a:rPr>
              <a:t>. </a:t>
            </a:r>
            <a:endParaRPr lang="x-none" sz="28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C0FA24D-1530-4781-936B-7E5BBD6F1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261" y="6223924"/>
            <a:ext cx="683339" cy="365125"/>
          </a:xfrm>
        </p:spPr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18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54C63C6-8569-465C-B544-425B79109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27538"/>
            <a:ext cx="8596668" cy="73152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/>
              <a:t>Належні</a:t>
            </a:r>
            <a:r>
              <a:rPr lang="ru-RU" sz="4000" b="1" dirty="0"/>
              <a:t> практики</a:t>
            </a:r>
            <a:endParaRPr lang="x-none" sz="4000" b="1" dirty="0"/>
          </a:p>
        </p:txBody>
      </p:sp>
      <p:pic>
        <p:nvPicPr>
          <p:cNvPr id="12290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32D0177D-F3F6-4951-B15D-C1DB68656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63" y="3679677"/>
            <a:ext cx="8087069" cy="2544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7544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5BB9F04-AA9A-4CBB-9A83-8E7140D76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71250"/>
            <a:ext cx="8596668" cy="388077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just">
              <a:buNone/>
            </a:pPr>
            <a:r>
              <a:rPr lang="ru-RU" sz="2800" b="1" dirty="0" err="1">
                <a:solidFill>
                  <a:schemeClr val="tx1"/>
                </a:solidFill>
              </a:rPr>
              <a:t>Належна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аптечна</a:t>
            </a:r>
            <a:r>
              <a:rPr lang="ru-RU" sz="2800" b="1" dirty="0">
                <a:solidFill>
                  <a:schemeClr val="tx1"/>
                </a:solidFill>
              </a:rPr>
              <a:t> (</a:t>
            </a:r>
            <a:r>
              <a:rPr lang="ru-RU" sz="2800" b="1" dirty="0" err="1">
                <a:solidFill>
                  <a:schemeClr val="tx1"/>
                </a:solidFill>
              </a:rPr>
              <a:t>фармацевтична</a:t>
            </a:r>
            <a:r>
              <a:rPr lang="ru-RU" sz="2800" b="1" dirty="0">
                <a:solidFill>
                  <a:schemeClr val="tx1"/>
                </a:solidFill>
              </a:rPr>
              <a:t>) практика – </a:t>
            </a:r>
            <a:r>
              <a:rPr lang="ru-RU" sz="2800" dirty="0" err="1">
                <a:solidFill>
                  <a:schemeClr val="tx1"/>
                </a:solidFill>
              </a:rPr>
              <a:t>сукупність</a:t>
            </a:r>
            <a:r>
              <a:rPr lang="ru-RU" sz="2800" dirty="0">
                <a:solidFill>
                  <a:schemeClr val="tx1"/>
                </a:solidFill>
              </a:rPr>
              <a:t> правил і </a:t>
            </a:r>
            <a:r>
              <a:rPr lang="ru-RU" sz="2800" dirty="0" err="1">
                <a:solidFill>
                  <a:schemeClr val="tx1"/>
                </a:solidFill>
              </a:rPr>
              <a:t>вимог</a:t>
            </a:r>
            <a:r>
              <a:rPr lang="ru-RU" sz="2800" dirty="0">
                <a:solidFill>
                  <a:schemeClr val="tx1"/>
                </a:solidFill>
              </a:rPr>
              <a:t> до </a:t>
            </a:r>
            <a:r>
              <a:rPr lang="ru-RU" sz="2800" dirty="0" err="1">
                <a:solidFill>
                  <a:schemeClr val="tx1"/>
                </a:solidFill>
              </a:rPr>
              <a:t>діяльності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аптечних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фахівців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щодо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зміцнення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здоров'я</a:t>
            </a:r>
            <a:r>
              <a:rPr lang="ru-RU" sz="2800" dirty="0">
                <a:solidFill>
                  <a:schemeClr val="tx1"/>
                </a:solidFill>
              </a:rPr>
              <a:t> і </a:t>
            </a:r>
            <a:r>
              <a:rPr lang="ru-RU" sz="2800" dirty="0" err="1">
                <a:solidFill>
                  <a:schemeClr val="tx1"/>
                </a:solidFill>
              </a:rPr>
              <a:t>профілактики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захворювань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серед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населення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відпуску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хворим</a:t>
            </a:r>
            <a:r>
              <a:rPr lang="ru-RU" sz="2800" dirty="0">
                <a:solidFill>
                  <a:schemeClr val="tx1"/>
                </a:solidFill>
              </a:rPr>
              <a:t> і </a:t>
            </a:r>
            <a:r>
              <a:rPr lang="ru-RU" sz="2800" dirty="0" err="1">
                <a:solidFill>
                  <a:schemeClr val="tx1"/>
                </a:solidFill>
              </a:rPr>
              <a:t>використання</a:t>
            </a:r>
            <a:r>
              <a:rPr lang="ru-RU" sz="2800" dirty="0">
                <a:solidFill>
                  <a:schemeClr val="tx1"/>
                </a:solidFill>
              </a:rPr>
              <a:t> ними </a:t>
            </a:r>
            <a:r>
              <a:rPr lang="ru-RU" sz="2800" dirty="0" err="1">
                <a:solidFill>
                  <a:schemeClr val="tx1"/>
                </a:solidFill>
              </a:rPr>
              <a:t>рецептурних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препаратів</a:t>
            </a:r>
            <a:r>
              <a:rPr lang="ru-RU" sz="2800" dirty="0">
                <a:solidFill>
                  <a:schemeClr val="tx1"/>
                </a:solidFill>
              </a:rPr>
              <a:t> та </a:t>
            </a:r>
            <a:r>
              <a:rPr lang="ru-RU" sz="2800" dirty="0" err="1">
                <a:solidFill>
                  <a:schemeClr val="tx1"/>
                </a:solidFill>
              </a:rPr>
              <a:t>самолікування</a:t>
            </a:r>
            <a:r>
              <a:rPr lang="ru-RU" sz="2800" dirty="0">
                <a:solidFill>
                  <a:schemeClr val="tx1"/>
                </a:solidFill>
              </a:rPr>
              <a:t>, а </a:t>
            </a:r>
            <a:r>
              <a:rPr lang="ru-RU" sz="2800" dirty="0" err="1">
                <a:solidFill>
                  <a:schemeClr val="tx1"/>
                </a:solidFill>
              </a:rPr>
              <a:t>також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рекомендацій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стосовно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впливу</a:t>
            </a:r>
            <a:r>
              <a:rPr lang="ru-RU" sz="2800" dirty="0">
                <a:solidFill>
                  <a:schemeClr val="tx1"/>
                </a:solidFill>
              </a:rPr>
              <a:t> на </a:t>
            </a:r>
            <a:r>
              <a:rPr lang="ru-RU" sz="2800" dirty="0" err="1">
                <a:solidFill>
                  <a:schemeClr val="tx1"/>
                </a:solidFill>
              </a:rPr>
              <a:t>прописування</a:t>
            </a:r>
            <a:r>
              <a:rPr lang="ru-RU" sz="2800" dirty="0">
                <a:solidFill>
                  <a:schemeClr val="tx1"/>
                </a:solidFill>
              </a:rPr>
              <a:t> і </a:t>
            </a:r>
            <a:r>
              <a:rPr lang="ru-RU" sz="2800" dirty="0" err="1">
                <a:solidFill>
                  <a:schemeClr val="tx1"/>
                </a:solidFill>
              </a:rPr>
              <a:t>застосування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ліків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  <a:endParaRPr lang="x-none" sz="28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F2323B5-71A2-42B2-9425-6B6906EE5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0663" y="6053145"/>
            <a:ext cx="683339" cy="365125"/>
          </a:xfrm>
        </p:spPr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19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D063129-55F6-4FB3-B562-97BB859A5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39730"/>
            <a:ext cx="8596668" cy="73152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/>
              <a:t>Належні</a:t>
            </a:r>
            <a:r>
              <a:rPr lang="ru-RU" sz="4000" b="1" dirty="0"/>
              <a:t> практики</a:t>
            </a:r>
            <a:endParaRPr lang="x-none" sz="4000" b="1" dirty="0"/>
          </a:p>
        </p:txBody>
      </p:sp>
      <p:pic>
        <p:nvPicPr>
          <p:cNvPr id="11266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C49E48C2-4169-4D4A-B123-AD630EB92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53" y="4503394"/>
            <a:ext cx="3065526" cy="2062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ÐÐ¾ÑÐ¾Ð¶ÐµÐµ Ð¸Ð·Ð¾Ð±ÑÐ°Ð¶ÐµÐ½Ð¸Ðµ">
            <a:extLst>
              <a:ext uri="{FF2B5EF4-FFF2-40B4-BE49-F238E27FC236}">
                <a16:creationId xmlns:a16="http://schemas.microsoft.com/office/drawing/2014/main" id="{93503520-9B10-4E7D-A3B8-F1F3B409F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154" y="4503395"/>
            <a:ext cx="3098834" cy="2062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1242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1BF1796-53C3-468B-8C24-0ABDD7B38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43725"/>
            <a:ext cx="7735146" cy="237067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just">
              <a:buNone/>
            </a:pPr>
            <a:r>
              <a:rPr lang="ru-RU" sz="2800" b="1" dirty="0" err="1">
                <a:solidFill>
                  <a:schemeClr val="tx1"/>
                </a:solidFill>
              </a:rPr>
              <a:t>Належна</a:t>
            </a:r>
            <a:r>
              <a:rPr lang="ru-RU" sz="2800" b="1" dirty="0">
                <a:solidFill>
                  <a:schemeClr val="tx1"/>
                </a:solidFill>
              </a:rPr>
              <a:t> практика </a:t>
            </a:r>
            <a:r>
              <a:rPr lang="ru-RU" sz="2800" b="1" dirty="0" err="1">
                <a:solidFill>
                  <a:schemeClr val="tx1"/>
                </a:solidFill>
              </a:rPr>
              <a:t>зберігання</a:t>
            </a:r>
            <a:r>
              <a:rPr lang="ru-RU" sz="2800" b="1" dirty="0">
                <a:solidFill>
                  <a:schemeClr val="tx1"/>
                </a:solidFill>
              </a:rPr>
              <a:t> – </a:t>
            </a:r>
            <a:r>
              <a:rPr lang="ru-RU" sz="2800" dirty="0" err="1">
                <a:solidFill>
                  <a:schemeClr val="tx1"/>
                </a:solidFill>
              </a:rPr>
              <a:t>сукупність</a:t>
            </a:r>
            <a:r>
              <a:rPr lang="ru-RU" sz="2800" dirty="0">
                <a:solidFill>
                  <a:schemeClr val="tx1"/>
                </a:solidFill>
              </a:rPr>
              <a:t> правил і </a:t>
            </a:r>
            <a:r>
              <a:rPr lang="ru-RU" sz="2800" dirty="0" err="1">
                <a:solidFill>
                  <a:schemeClr val="tx1"/>
                </a:solidFill>
              </a:rPr>
              <a:t>вимог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дотримання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яких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забезпечує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якість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лікарських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засобів</a:t>
            </a:r>
            <a:r>
              <a:rPr lang="ru-RU" sz="2800" dirty="0">
                <a:solidFill>
                  <a:schemeClr val="tx1"/>
                </a:solidFill>
              </a:rPr>
              <a:t> і </a:t>
            </a:r>
            <a:r>
              <a:rPr lang="ru-RU" sz="2800" dirty="0" err="1">
                <a:solidFill>
                  <a:schemeClr val="tx1"/>
                </a:solidFill>
              </a:rPr>
              <a:t>виробів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медичного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призначення</a:t>
            </a:r>
            <a:r>
              <a:rPr lang="ru-RU" sz="2800" dirty="0">
                <a:solidFill>
                  <a:schemeClr val="tx1"/>
                </a:solidFill>
              </a:rPr>
              <a:t> в </a:t>
            </a:r>
            <a:r>
              <a:rPr lang="ru-RU" sz="2800" dirty="0" err="1">
                <a:solidFill>
                  <a:schemeClr val="tx1"/>
                </a:solidFill>
              </a:rPr>
              <a:t>процесі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зберігання</a:t>
            </a:r>
            <a:r>
              <a:rPr lang="ru-RU" sz="2800" dirty="0">
                <a:solidFill>
                  <a:schemeClr val="tx1"/>
                </a:solidFill>
              </a:rPr>
              <a:t> і </a:t>
            </a:r>
            <a:r>
              <a:rPr lang="ru-RU" sz="2800" dirty="0" err="1">
                <a:solidFill>
                  <a:schemeClr val="tx1"/>
                </a:solidFill>
              </a:rPr>
              <a:t>транспортування</a:t>
            </a:r>
            <a:r>
              <a:rPr lang="ru-RU" sz="2800" dirty="0">
                <a:solidFill>
                  <a:schemeClr val="tx1"/>
                </a:solidFill>
              </a:rPr>
              <a:t> на </a:t>
            </a:r>
            <a:r>
              <a:rPr lang="ru-RU" sz="2800" dirty="0" err="1">
                <a:solidFill>
                  <a:schemeClr val="tx1"/>
                </a:solidFill>
              </a:rPr>
              <a:t>усіх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етапах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їх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обігу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  <a:endParaRPr lang="x-none" sz="28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63B3603-D9D1-441D-96DA-E1EAF177B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20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D286827-0A31-4A70-9909-5724FF68A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50878"/>
            <a:ext cx="8596668" cy="73152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/>
              <a:t>Належні</a:t>
            </a:r>
            <a:r>
              <a:rPr lang="ru-RU" sz="4000" b="1" dirty="0"/>
              <a:t> практики</a:t>
            </a:r>
            <a:endParaRPr lang="x-none" sz="4000" b="1" dirty="0"/>
          </a:p>
        </p:txBody>
      </p:sp>
      <p:pic>
        <p:nvPicPr>
          <p:cNvPr id="10242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875D8320-4CB3-4B78-89F8-DE3C4634F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3714404"/>
            <a:ext cx="7601176" cy="2692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260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5BA7202-039B-4B0E-95FC-86E031974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990" y="1237950"/>
            <a:ext cx="8596668" cy="325075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just">
              <a:buNone/>
            </a:pPr>
            <a:r>
              <a:rPr lang="ru-RU" sz="2800" b="1" dirty="0" err="1">
                <a:solidFill>
                  <a:schemeClr val="tx1"/>
                </a:solidFill>
              </a:rPr>
              <a:t>Належна</a:t>
            </a:r>
            <a:r>
              <a:rPr lang="ru-RU" sz="2800" b="1" dirty="0">
                <a:solidFill>
                  <a:schemeClr val="tx1"/>
                </a:solidFill>
              </a:rPr>
              <a:t> практика </a:t>
            </a:r>
            <a:r>
              <a:rPr lang="ru-RU" sz="2800" b="1" dirty="0" err="1">
                <a:solidFill>
                  <a:schemeClr val="tx1"/>
                </a:solidFill>
              </a:rPr>
              <a:t>вирощування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рослинної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сировини</a:t>
            </a:r>
            <a:r>
              <a:rPr lang="ru-RU" sz="2800" b="1" dirty="0">
                <a:solidFill>
                  <a:schemeClr val="tx1"/>
                </a:solidFill>
              </a:rPr>
              <a:t> – </a:t>
            </a:r>
            <a:r>
              <a:rPr lang="ru-RU" sz="2800" dirty="0" err="1">
                <a:solidFill>
                  <a:schemeClr val="tx1"/>
                </a:solidFill>
              </a:rPr>
              <a:t>сукупність</a:t>
            </a:r>
            <a:r>
              <a:rPr lang="ru-RU" sz="2800" dirty="0">
                <a:solidFill>
                  <a:schemeClr val="tx1"/>
                </a:solidFill>
              </a:rPr>
              <a:t> правил і </a:t>
            </a:r>
            <a:r>
              <a:rPr lang="ru-RU" sz="2800" dirty="0" err="1">
                <a:solidFill>
                  <a:schemeClr val="tx1"/>
                </a:solidFill>
              </a:rPr>
              <a:t>вимог</a:t>
            </a:r>
            <a:r>
              <a:rPr lang="ru-RU" sz="2800" dirty="0">
                <a:solidFill>
                  <a:schemeClr val="tx1"/>
                </a:solidFill>
              </a:rPr>
              <a:t> до </a:t>
            </a:r>
            <a:r>
              <a:rPr lang="ru-RU" sz="2800" dirty="0" err="1">
                <a:solidFill>
                  <a:schemeClr val="tx1"/>
                </a:solidFill>
              </a:rPr>
              <a:t>вирощування</a:t>
            </a:r>
            <a:r>
              <a:rPr lang="ru-RU" sz="2800" dirty="0">
                <a:solidFill>
                  <a:schemeClr val="tx1"/>
                </a:solidFill>
              </a:rPr>
              <a:t> та </a:t>
            </a:r>
            <a:r>
              <a:rPr lang="ru-RU" sz="2800" dirty="0" err="1">
                <a:solidFill>
                  <a:schemeClr val="tx1"/>
                </a:solidFill>
              </a:rPr>
              <a:t>заготівлі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рослинної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сировини</a:t>
            </a:r>
            <a:r>
              <a:rPr lang="ru-RU" sz="2800" dirty="0">
                <a:solidFill>
                  <a:schemeClr val="tx1"/>
                </a:solidFill>
              </a:rPr>
              <a:t>, яка </a:t>
            </a:r>
            <a:r>
              <a:rPr lang="ru-RU" sz="2800" dirty="0" err="1">
                <a:solidFill>
                  <a:schemeClr val="tx1"/>
                </a:solidFill>
              </a:rPr>
              <a:t>використовується</a:t>
            </a:r>
            <a:r>
              <a:rPr lang="ru-RU" sz="2800" dirty="0">
                <a:solidFill>
                  <a:schemeClr val="tx1"/>
                </a:solidFill>
              </a:rPr>
              <a:t> для </a:t>
            </a:r>
            <a:r>
              <a:rPr lang="ru-RU" sz="2800" dirty="0" err="1">
                <a:solidFill>
                  <a:schemeClr val="tx1"/>
                </a:solidFill>
              </a:rPr>
              <a:t>виділення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лікарських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речовин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одержання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лікарських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засобів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рослинного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походження</a:t>
            </a:r>
            <a:r>
              <a:rPr lang="ru-RU" sz="2800" dirty="0">
                <a:solidFill>
                  <a:schemeClr val="tx1"/>
                </a:solidFill>
              </a:rPr>
              <a:t> (</a:t>
            </a:r>
            <a:r>
              <a:rPr lang="ru-RU" sz="2800" dirty="0" err="1">
                <a:solidFill>
                  <a:schemeClr val="tx1"/>
                </a:solidFill>
              </a:rPr>
              <a:t>фітопрепаратів</a:t>
            </a:r>
            <a:r>
              <a:rPr lang="ru-RU" sz="2800" dirty="0">
                <a:solidFill>
                  <a:schemeClr val="tx1"/>
                </a:solidFill>
              </a:rPr>
              <a:t>) та </a:t>
            </a:r>
            <a:r>
              <a:rPr lang="ru-RU" sz="2800" dirty="0" err="1">
                <a:solidFill>
                  <a:schemeClr val="tx1"/>
                </a:solidFill>
              </a:rPr>
              <a:t>інших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лікарських</a:t>
            </a:r>
            <a:r>
              <a:rPr lang="ru-RU" sz="2800" dirty="0">
                <a:solidFill>
                  <a:schemeClr val="tx1"/>
                </a:solidFill>
              </a:rPr>
              <a:t> форм.</a:t>
            </a:r>
            <a:endParaRPr lang="x-none" sz="28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8F42560-00BD-470D-A355-B4B961829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21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697C325-1260-474F-8038-886E85ADD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06430"/>
            <a:ext cx="8596668" cy="73152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/>
              <a:t>Належні</a:t>
            </a:r>
            <a:r>
              <a:rPr lang="ru-RU" sz="4000" b="1" dirty="0"/>
              <a:t> практики</a:t>
            </a:r>
            <a:endParaRPr lang="x-none" sz="4000" b="1" dirty="0"/>
          </a:p>
        </p:txBody>
      </p:sp>
      <p:pic>
        <p:nvPicPr>
          <p:cNvPr id="9218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1341B1E9-3C93-4509-8414-6DFC4762E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059" y="4267200"/>
            <a:ext cx="3648795" cy="2432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ÐÐ¾ÑÐ¾Ð¶ÐµÐµ Ð¸Ð·Ð¾Ð±ÑÐ°Ð¶ÐµÐ½Ð¸Ðµ">
            <a:extLst>
              <a:ext uri="{FF2B5EF4-FFF2-40B4-BE49-F238E27FC236}">
                <a16:creationId xmlns:a16="http://schemas.microsoft.com/office/drawing/2014/main" id="{F54F4234-96E3-48DD-B8C5-D32E135CE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33" y="4488710"/>
            <a:ext cx="3790569" cy="2262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5268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38D5B98-258F-4E61-9EBC-C66DBB5C2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70573"/>
            <a:ext cx="8596668" cy="388077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 algn="just">
              <a:buNone/>
            </a:pPr>
            <a:r>
              <a:rPr lang="ru-RU" sz="2800" b="1" dirty="0" err="1">
                <a:solidFill>
                  <a:schemeClr val="tx1"/>
                </a:solidFill>
              </a:rPr>
              <a:t>Належна</a:t>
            </a:r>
            <a:r>
              <a:rPr lang="ru-RU" sz="2800" b="1" dirty="0">
                <a:solidFill>
                  <a:schemeClr val="tx1"/>
                </a:solidFill>
              </a:rPr>
              <a:t> практика для </a:t>
            </a:r>
            <a:r>
              <a:rPr lang="ru-RU" sz="2800" b="1" dirty="0" err="1">
                <a:solidFill>
                  <a:schemeClr val="tx1"/>
                </a:solidFill>
              </a:rPr>
              <a:t>національних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лабораторій</a:t>
            </a:r>
            <a:r>
              <a:rPr lang="ru-RU" sz="2800" b="1" dirty="0">
                <a:solidFill>
                  <a:schemeClr val="tx1"/>
                </a:solidFill>
              </a:rPr>
              <a:t> з контролю </a:t>
            </a:r>
            <a:r>
              <a:rPr lang="ru-RU" sz="2800" b="1" dirty="0" err="1">
                <a:solidFill>
                  <a:schemeClr val="tx1"/>
                </a:solidFill>
              </a:rPr>
              <a:t>якості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лікарських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засобів</a:t>
            </a:r>
            <a:r>
              <a:rPr lang="ru-RU" sz="2800" b="1" dirty="0">
                <a:solidFill>
                  <a:schemeClr val="tx1"/>
                </a:solidFill>
              </a:rPr>
              <a:t> – </a:t>
            </a:r>
            <a:r>
              <a:rPr lang="ru-RU" sz="2800" dirty="0" err="1">
                <a:solidFill>
                  <a:schemeClr val="tx1"/>
                </a:solidFill>
              </a:rPr>
              <a:t>сукупність</a:t>
            </a:r>
            <a:r>
              <a:rPr lang="ru-RU" sz="2800" dirty="0">
                <a:solidFill>
                  <a:schemeClr val="tx1"/>
                </a:solidFill>
              </a:rPr>
              <a:t> правил і </a:t>
            </a:r>
            <a:r>
              <a:rPr lang="ru-RU" sz="2800" dirty="0" err="1">
                <a:solidFill>
                  <a:schemeClr val="tx1"/>
                </a:solidFill>
              </a:rPr>
              <a:t>вимог</a:t>
            </a:r>
            <a:r>
              <a:rPr lang="ru-RU" sz="2800" dirty="0">
                <a:solidFill>
                  <a:schemeClr val="tx1"/>
                </a:solidFill>
              </a:rPr>
              <a:t> до </a:t>
            </a:r>
            <a:r>
              <a:rPr lang="ru-RU" sz="2800" dirty="0" err="1">
                <a:solidFill>
                  <a:schemeClr val="tx1"/>
                </a:solidFill>
              </a:rPr>
              <a:t>роботи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національних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лабораторій</a:t>
            </a:r>
            <a:r>
              <a:rPr lang="ru-RU" sz="2800" dirty="0">
                <a:solidFill>
                  <a:schemeClr val="tx1"/>
                </a:solidFill>
              </a:rPr>
              <a:t> з контролю </a:t>
            </a:r>
            <a:r>
              <a:rPr lang="ru-RU" sz="2800" dirty="0" err="1">
                <a:solidFill>
                  <a:schemeClr val="tx1"/>
                </a:solidFill>
              </a:rPr>
              <a:t>якості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лікарських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засобів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що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забезпечують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надійність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достовірність</a:t>
            </a:r>
            <a:r>
              <a:rPr lang="ru-RU" sz="2800" dirty="0">
                <a:solidFill>
                  <a:schemeClr val="tx1"/>
                </a:solidFill>
              </a:rPr>
              <a:t>, а </a:t>
            </a:r>
            <a:r>
              <a:rPr lang="ru-RU" sz="2800" dirty="0" err="1">
                <a:solidFill>
                  <a:schemeClr val="tx1"/>
                </a:solidFill>
              </a:rPr>
              <a:t>також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правильну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оцінку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результатів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випробувань</a:t>
            </a:r>
            <a:r>
              <a:rPr lang="ru-RU" sz="2800" dirty="0">
                <a:solidFill>
                  <a:schemeClr val="tx1"/>
                </a:solidFill>
              </a:rPr>
              <a:t> та </a:t>
            </a:r>
            <a:r>
              <a:rPr lang="ru-RU" sz="2800" dirty="0" err="1">
                <a:solidFill>
                  <a:schemeClr val="tx1"/>
                </a:solidFill>
              </a:rPr>
              <a:t>висновків</a:t>
            </a:r>
            <a:r>
              <a:rPr lang="ru-RU" sz="2800" dirty="0">
                <a:solidFill>
                  <a:schemeClr val="tx1"/>
                </a:solidFill>
              </a:rPr>
              <a:t> про </a:t>
            </a:r>
            <a:r>
              <a:rPr lang="ru-RU" sz="2800" dirty="0" err="1">
                <a:solidFill>
                  <a:schemeClr val="tx1"/>
                </a:solidFill>
              </a:rPr>
              <a:t>відповідність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якості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лікарських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засобів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вимогам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специфікацій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  <a:endParaRPr lang="x-none" sz="28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32502BD-29AE-4DC1-87C1-0680232C6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22</a:t>
            </a:fld>
            <a:endParaRPr lang="ru-RU" sz="28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3A0B419-F271-4FDB-89C2-1EAE4A251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03154"/>
            <a:ext cx="8596668" cy="73152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/>
              <a:t>Належні</a:t>
            </a:r>
            <a:r>
              <a:rPr lang="ru-RU" sz="4000" b="1" dirty="0"/>
              <a:t> практики</a:t>
            </a:r>
            <a:endParaRPr lang="x-none" sz="4000" b="1" dirty="0"/>
          </a:p>
        </p:txBody>
      </p:sp>
      <p:pic>
        <p:nvPicPr>
          <p:cNvPr id="8194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A6F7949B-E206-42F1-8FB2-A51D79BE5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94" y="4433759"/>
            <a:ext cx="3461004" cy="230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ÐÐ¾ÑÐ¾Ð¶ÐµÐµ Ð¸Ð·Ð¾Ð±ÑÐ°Ð¶ÐµÐ½Ð¸Ðµ">
            <a:extLst>
              <a:ext uri="{FF2B5EF4-FFF2-40B4-BE49-F238E27FC236}">
                <a16:creationId xmlns:a16="http://schemas.microsoft.com/office/drawing/2014/main" id="{DC1C4918-EE2C-4C1F-AFCB-30D52666E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307" y="4836483"/>
            <a:ext cx="3801483" cy="202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824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97726F-96B2-4543-9677-F784C1EBB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43840"/>
            <a:ext cx="8596668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ru-RU" sz="4000" b="1" dirty="0"/>
              <a:t>СТАНДАРТИЗАЦІЯ ЛІКАРСЬКИХ ЗАСОБІВ В УКРАЇНІ</a:t>
            </a:r>
            <a:endParaRPr lang="x-none" sz="40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9220F1-E9CD-4D64-8993-3BE9C4030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59712"/>
            <a:ext cx="8596668" cy="439724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just">
              <a:buNone/>
            </a:pPr>
            <a:r>
              <a:rPr lang="ru-RU" sz="2800" b="1" dirty="0" err="1">
                <a:solidFill>
                  <a:schemeClr val="tx1"/>
                </a:solidFill>
              </a:rPr>
              <a:t>Стандартизація</a:t>
            </a:r>
            <a:r>
              <a:rPr lang="ru-RU" sz="2800" b="1" dirty="0">
                <a:solidFill>
                  <a:schemeClr val="tx1"/>
                </a:solidFill>
              </a:rPr>
              <a:t> – </a:t>
            </a:r>
            <a:r>
              <a:rPr lang="ru-RU" sz="2800" dirty="0" err="1">
                <a:solidFill>
                  <a:schemeClr val="tx1"/>
                </a:solidFill>
              </a:rPr>
              <a:t>діяльність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що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полягає</a:t>
            </a:r>
            <a:r>
              <a:rPr lang="ru-RU" sz="2800" dirty="0">
                <a:solidFill>
                  <a:schemeClr val="tx1"/>
                </a:solidFill>
              </a:rPr>
              <a:t> у </a:t>
            </a:r>
            <a:r>
              <a:rPr lang="ru-RU" sz="2800" dirty="0" err="1">
                <a:solidFill>
                  <a:schemeClr val="tx1"/>
                </a:solidFill>
              </a:rPr>
              <a:t>встановленні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положень</a:t>
            </a:r>
            <a:r>
              <a:rPr lang="ru-RU" sz="2800" dirty="0">
                <a:solidFill>
                  <a:schemeClr val="tx1"/>
                </a:solidFill>
              </a:rPr>
              <a:t> для </a:t>
            </a:r>
            <a:r>
              <a:rPr lang="ru-RU" sz="2800" dirty="0" err="1">
                <a:solidFill>
                  <a:schemeClr val="tx1"/>
                </a:solidFill>
              </a:rPr>
              <a:t>загального</a:t>
            </a:r>
            <a:r>
              <a:rPr lang="ru-RU" sz="2800" dirty="0">
                <a:solidFill>
                  <a:schemeClr val="tx1"/>
                </a:solidFill>
              </a:rPr>
              <a:t> і </a:t>
            </a:r>
            <a:r>
              <a:rPr lang="ru-RU" sz="2800" dirty="0" err="1">
                <a:solidFill>
                  <a:schemeClr val="tx1"/>
                </a:solidFill>
              </a:rPr>
              <a:t>багаторазового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застосування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щодо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наявних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чи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можливих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завдань</a:t>
            </a:r>
            <a:r>
              <a:rPr lang="ru-RU" sz="2800" dirty="0">
                <a:solidFill>
                  <a:schemeClr val="tx1"/>
                </a:solidFill>
              </a:rPr>
              <a:t> з метою </a:t>
            </a:r>
            <a:r>
              <a:rPr lang="ru-RU" sz="2800" dirty="0" err="1">
                <a:solidFill>
                  <a:schemeClr val="tx1"/>
                </a:solidFill>
              </a:rPr>
              <a:t>досягнення</a:t>
            </a:r>
            <a:r>
              <a:rPr lang="ru-RU" sz="2800" dirty="0">
                <a:solidFill>
                  <a:schemeClr val="tx1"/>
                </a:solidFill>
              </a:rPr>
              <a:t> оптимального </a:t>
            </a:r>
            <a:r>
              <a:rPr lang="ru-RU" sz="2800" dirty="0" err="1">
                <a:solidFill>
                  <a:schemeClr val="tx1"/>
                </a:solidFill>
              </a:rPr>
              <a:t>ступеня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впорядкування</a:t>
            </a:r>
            <a:r>
              <a:rPr lang="ru-RU" sz="2800" dirty="0">
                <a:solidFill>
                  <a:schemeClr val="tx1"/>
                </a:solidFill>
              </a:rPr>
              <a:t> у </a:t>
            </a:r>
            <a:r>
              <a:rPr lang="ru-RU" sz="2800" dirty="0" err="1">
                <a:solidFill>
                  <a:schemeClr val="tx1"/>
                </a:solidFill>
              </a:rPr>
              <a:t>певній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сфері</a:t>
            </a:r>
            <a:r>
              <a:rPr lang="ru-RU" sz="2800" dirty="0">
                <a:solidFill>
                  <a:schemeClr val="tx1"/>
                </a:solidFill>
              </a:rPr>
              <a:t>, результатом </a:t>
            </a:r>
            <a:r>
              <a:rPr lang="ru-RU" sz="2800" dirty="0" err="1">
                <a:solidFill>
                  <a:schemeClr val="tx1"/>
                </a:solidFill>
              </a:rPr>
              <a:t>якої</a:t>
            </a:r>
            <a:r>
              <a:rPr lang="ru-RU" sz="2800" dirty="0">
                <a:solidFill>
                  <a:schemeClr val="tx1"/>
                </a:solidFill>
              </a:rPr>
              <a:t> є </a:t>
            </a:r>
            <a:r>
              <a:rPr lang="ru-RU" sz="2800" dirty="0" err="1">
                <a:solidFill>
                  <a:schemeClr val="tx1"/>
                </a:solidFill>
              </a:rPr>
              <a:t>підвищення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ступеня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відповідності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продукції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процесів</a:t>
            </a:r>
            <a:r>
              <a:rPr lang="ru-RU" sz="2800" dirty="0">
                <a:solidFill>
                  <a:schemeClr val="tx1"/>
                </a:solidFill>
              </a:rPr>
              <a:t> та </a:t>
            </a:r>
            <a:r>
              <a:rPr lang="ru-RU" sz="2800" dirty="0" err="1">
                <a:solidFill>
                  <a:schemeClr val="tx1"/>
                </a:solidFill>
              </a:rPr>
              <a:t>послуг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їх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функціональному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призначенню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усуненню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бар'єрів</a:t>
            </a:r>
            <a:r>
              <a:rPr lang="ru-RU" sz="2800" dirty="0">
                <a:solidFill>
                  <a:schemeClr val="tx1"/>
                </a:solidFill>
              </a:rPr>
              <a:t> у </a:t>
            </a:r>
            <a:r>
              <a:rPr lang="ru-RU" sz="2800" dirty="0" err="1">
                <a:solidFill>
                  <a:schemeClr val="tx1"/>
                </a:solidFill>
              </a:rPr>
              <a:t>торгівлі</a:t>
            </a:r>
            <a:r>
              <a:rPr lang="ru-RU" sz="2800" dirty="0">
                <a:solidFill>
                  <a:schemeClr val="tx1"/>
                </a:solidFill>
              </a:rPr>
              <a:t> та </a:t>
            </a:r>
            <a:r>
              <a:rPr lang="ru-RU" sz="2800" dirty="0" err="1">
                <a:solidFill>
                  <a:schemeClr val="tx1"/>
                </a:solidFill>
              </a:rPr>
              <a:t>сприянню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науково-технічному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співробітництву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  <a:endParaRPr lang="x-none" sz="28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F58512-AC37-4B26-8771-0395F14AE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23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51138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5768E7-3EEE-462E-BBFF-A92E5F3DA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47122"/>
            <a:ext cx="8596668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ru-RU" sz="4000" b="1" dirty="0" err="1"/>
              <a:t>Основними</a:t>
            </a:r>
            <a:r>
              <a:rPr lang="ru-RU" sz="4000" b="1" dirty="0"/>
              <a:t> </a:t>
            </a:r>
            <a:r>
              <a:rPr lang="ru-RU" sz="4000" b="1" dirty="0" err="1"/>
              <a:t>завданнями</a:t>
            </a:r>
            <a:r>
              <a:rPr lang="ru-RU" sz="4000" b="1" dirty="0"/>
              <a:t> </a:t>
            </a:r>
            <a:r>
              <a:rPr lang="ru-RU" sz="4000" b="1" dirty="0" err="1"/>
              <a:t>стандартизації</a:t>
            </a:r>
            <a:r>
              <a:rPr lang="ru-RU" sz="4000" b="1" dirty="0"/>
              <a:t> є:</a:t>
            </a:r>
            <a:endParaRPr lang="x-none" sz="40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24C7BD-FBB2-493F-A73A-5EBEE0FD29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1952"/>
            <a:ext cx="8596668" cy="4245898"/>
          </a:xfrm>
        </p:spPr>
        <p:txBody>
          <a:bodyPr>
            <a:normAutofit lnSpcReduction="10000"/>
          </a:bodyPr>
          <a:lstStyle/>
          <a:p>
            <a:pPr lvl="0" fontAlgn="base"/>
            <a:r>
              <a:rPr lang="ru-RU" sz="2800" dirty="0" err="1">
                <a:solidFill>
                  <a:schemeClr val="tx1"/>
                </a:solidFill>
              </a:rPr>
              <a:t>встановлення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однакових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вимог</a:t>
            </a:r>
            <a:r>
              <a:rPr lang="ru-RU" sz="2800" dirty="0">
                <a:solidFill>
                  <a:schemeClr val="tx1"/>
                </a:solidFill>
              </a:rPr>
              <a:t> до </a:t>
            </a:r>
            <a:r>
              <a:rPr lang="ru-RU" sz="2800" dirty="0" err="1">
                <a:solidFill>
                  <a:schemeClr val="tx1"/>
                </a:solidFill>
              </a:rPr>
              <a:t>якості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вихідних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матеріалів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напівфабрикатів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що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необхідні</a:t>
            </a:r>
            <a:r>
              <a:rPr lang="ru-RU" sz="2800" dirty="0">
                <a:solidFill>
                  <a:schemeClr val="tx1"/>
                </a:solidFill>
              </a:rPr>
              <a:t> для </a:t>
            </a:r>
            <a:r>
              <a:rPr lang="ru-RU" sz="2800" dirty="0" err="1">
                <a:solidFill>
                  <a:schemeClr val="tx1"/>
                </a:solidFill>
              </a:rPr>
              <a:t>виготовлення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кінцевої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продукції</a:t>
            </a:r>
            <a:r>
              <a:rPr lang="ru-RU" sz="2800" dirty="0">
                <a:solidFill>
                  <a:schemeClr val="tx1"/>
                </a:solidFill>
              </a:rPr>
              <a:t>; </a:t>
            </a:r>
            <a:endParaRPr lang="x-none" sz="2800" dirty="0">
              <a:solidFill>
                <a:schemeClr val="tx1"/>
              </a:solidFill>
            </a:endParaRPr>
          </a:p>
          <a:p>
            <a:pPr lvl="0" fontAlgn="base"/>
            <a:r>
              <a:rPr lang="ru-RU" sz="2800" dirty="0" err="1">
                <a:solidFill>
                  <a:schemeClr val="tx1"/>
                </a:solidFill>
              </a:rPr>
              <a:t>застосування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однакових</a:t>
            </a:r>
            <a:r>
              <a:rPr lang="ru-RU" sz="2800" dirty="0">
                <a:solidFill>
                  <a:schemeClr val="tx1"/>
                </a:solidFill>
              </a:rPr>
              <a:t> правил </a:t>
            </a:r>
            <a:r>
              <a:rPr lang="ru-RU" sz="2800" dirty="0" err="1">
                <a:solidFill>
                  <a:schemeClr val="tx1"/>
                </a:solidFill>
              </a:rPr>
              <a:t>виробництва</a:t>
            </a:r>
            <a:r>
              <a:rPr lang="ru-RU" sz="2800" dirty="0">
                <a:solidFill>
                  <a:schemeClr val="tx1"/>
                </a:solidFill>
              </a:rPr>
              <a:t>; </a:t>
            </a:r>
            <a:endParaRPr lang="x-none" sz="2800" dirty="0">
              <a:solidFill>
                <a:schemeClr val="tx1"/>
              </a:solidFill>
            </a:endParaRPr>
          </a:p>
          <a:p>
            <a:pPr lvl="0" fontAlgn="base"/>
            <a:r>
              <a:rPr lang="ru-RU" sz="2800" dirty="0" err="1">
                <a:solidFill>
                  <a:schemeClr val="tx1"/>
                </a:solidFill>
              </a:rPr>
              <a:t>застосування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однакової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системи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показників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якості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готової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продукції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методів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її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випробування</a:t>
            </a:r>
            <a:r>
              <a:rPr lang="ru-RU" sz="2800" dirty="0">
                <a:solidFill>
                  <a:schemeClr val="tx1"/>
                </a:solidFill>
              </a:rPr>
              <a:t> і контролю; </a:t>
            </a:r>
            <a:endParaRPr lang="x-none" sz="2800" dirty="0">
              <a:solidFill>
                <a:schemeClr val="tx1"/>
              </a:solidFill>
            </a:endParaRPr>
          </a:p>
          <a:p>
            <a:r>
              <a:rPr lang="ru-RU" sz="2800" dirty="0" err="1">
                <a:solidFill>
                  <a:schemeClr val="tx1"/>
                </a:solidFill>
              </a:rPr>
              <a:t>застосування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необхідного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рівня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надійності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продукції</a:t>
            </a:r>
            <a:r>
              <a:rPr lang="ru-RU" sz="2800" dirty="0">
                <a:solidFill>
                  <a:schemeClr val="tx1"/>
                </a:solidFill>
              </a:rPr>
              <a:t> при </a:t>
            </a:r>
            <a:r>
              <a:rPr lang="ru-RU" sz="2800" dirty="0" err="1">
                <a:solidFill>
                  <a:schemeClr val="tx1"/>
                </a:solidFill>
              </a:rPr>
              <a:t>тривалому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зберіганні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  <a:endParaRPr lang="x-none" sz="28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A25329C-52E8-45DA-9BF0-5B2B99ACD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08039" y="5995287"/>
            <a:ext cx="683339" cy="365125"/>
          </a:xfrm>
        </p:spPr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24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6388" name="Picture 4" descr="ÐÐ¾ÑÐ¾Ð¶ÐµÐµ Ð¸Ð·Ð¾Ð±ÑÐ°Ð¶ÐµÐ½Ð¸Ðµ">
            <a:extLst>
              <a:ext uri="{FF2B5EF4-FFF2-40B4-BE49-F238E27FC236}">
                <a16:creationId xmlns:a16="http://schemas.microsoft.com/office/drawing/2014/main" id="{25C2680F-CDCF-43B3-830A-837973FBB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4040" y="4253030"/>
            <a:ext cx="3707960" cy="2457848"/>
          </a:xfrm>
          <a:prstGeom prst="ellipse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8871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E20D2B-5DA6-4774-81C5-A458E566A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04800"/>
            <a:ext cx="8596668" cy="829056"/>
          </a:xfrm>
        </p:spPr>
        <p:txBody>
          <a:bodyPr>
            <a:normAutofit/>
          </a:bodyPr>
          <a:lstStyle/>
          <a:p>
            <a:pPr algn="ctr"/>
            <a:r>
              <a:rPr lang="uk-UA" sz="4400" b="1" dirty="0"/>
              <a:t>Стандарти бувають:</a:t>
            </a:r>
            <a:endParaRPr lang="x-none" sz="4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1244D8-646F-4865-B4D9-5D97F826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830" y="1316418"/>
            <a:ext cx="8596668" cy="4907506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3200" b="1" dirty="0">
                <a:solidFill>
                  <a:schemeClr val="tx1"/>
                </a:solidFill>
              </a:rPr>
              <a:t>За </a:t>
            </a:r>
            <a:r>
              <a:rPr lang="ru-RU" sz="3200" b="1" dirty="0" err="1">
                <a:solidFill>
                  <a:schemeClr val="tx1"/>
                </a:solidFill>
              </a:rPr>
              <a:t>рівнем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стандартизаційної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організації</a:t>
            </a:r>
            <a:r>
              <a:rPr lang="ru-RU" sz="3200" b="1" dirty="0">
                <a:solidFill>
                  <a:schemeClr val="tx1"/>
                </a:solidFill>
              </a:rPr>
              <a:t>, </a:t>
            </a:r>
            <a:r>
              <a:rPr lang="ru-RU" sz="3200" b="1" dirty="0" err="1">
                <a:solidFill>
                  <a:schemeClr val="tx1"/>
                </a:solidFill>
              </a:rPr>
              <a:t>що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приймає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стандарти</a:t>
            </a:r>
            <a:r>
              <a:rPr lang="ru-RU" sz="3200" b="1" dirty="0">
                <a:solidFill>
                  <a:schemeClr val="tx1"/>
                </a:solidFill>
              </a:rPr>
              <a:t>:</a:t>
            </a:r>
          </a:p>
          <a:p>
            <a:pPr>
              <a:spcBef>
                <a:spcPts val="0"/>
              </a:spcBef>
            </a:pPr>
            <a:r>
              <a:rPr lang="ru-RU" sz="3200" dirty="0" err="1">
                <a:solidFill>
                  <a:schemeClr val="tx1"/>
                </a:solidFill>
              </a:rPr>
              <a:t>Міжнародні</a:t>
            </a:r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pPr>
              <a:spcBef>
                <a:spcPts val="0"/>
              </a:spcBef>
            </a:pPr>
            <a:r>
              <a:rPr lang="ru-RU" sz="3200" dirty="0" err="1">
                <a:solidFill>
                  <a:schemeClr val="tx1"/>
                </a:solidFill>
              </a:rPr>
              <a:t>Регіональні</a:t>
            </a:r>
            <a:endParaRPr lang="ru-RU" sz="32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ru-RU" sz="3200" dirty="0" err="1">
                <a:solidFill>
                  <a:schemeClr val="tx1"/>
                </a:solidFill>
              </a:rPr>
              <a:t>Національні</a:t>
            </a:r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ru-RU" sz="3200" b="1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3200" b="1" dirty="0">
                <a:solidFill>
                  <a:schemeClr val="tx1"/>
                </a:solidFill>
              </a:rPr>
              <a:t>За сферою </a:t>
            </a:r>
            <a:r>
              <a:rPr lang="ru-RU" sz="3200" b="1" dirty="0" err="1">
                <a:solidFill>
                  <a:schemeClr val="tx1"/>
                </a:solidFill>
              </a:rPr>
              <a:t>дії</a:t>
            </a:r>
            <a:r>
              <a:rPr lang="ru-RU" sz="3200" b="1" dirty="0">
                <a:solidFill>
                  <a:schemeClr val="tx1"/>
                </a:solidFill>
              </a:rPr>
              <a:t>:</a:t>
            </a:r>
          </a:p>
          <a:p>
            <a:pPr>
              <a:spcBef>
                <a:spcPts val="0"/>
              </a:spcBef>
            </a:pPr>
            <a:r>
              <a:rPr lang="ru-RU" sz="3200" dirty="0" err="1">
                <a:solidFill>
                  <a:schemeClr val="tx1"/>
                </a:solidFill>
              </a:rPr>
              <a:t>Державні</a:t>
            </a:r>
            <a:r>
              <a:rPr lang="ru-RU" sz="3200" dirty="0">
                <a:solidFill>
                  <a:schemeClr val="tx1"/>
                </a:solidFill>
              </a:rPr>
              <a:t> (ДСТ)</a:t>
            </a:r>
          </a:p>
          <a:p>
            <a:pPr>
              <a:spcBef>
                <a:spcPts val="0"/>
              </a:spcBef>
            </a:pPr>
            <a:r>
              <a:rPr lang="ru-RU" sz="3200" dirty="0" err="1">
                <a:solidFill>
                  <a:schemeClr val="tx1"/>
                </a:solidFill>
              </a:rPr>
              <a:t>Галузеві</a:t>
            </a:r>
            <a:r>
              <a:rPr lang="ru-RU" sz="3200" dirty="0">
                <a:solidFill>
                  <a:schemeClr val="tx1"/>
                </a:solidFill>
              </a:rPr>
              <a:t> (ОСТ)</a:t>
            </a:r>
          </a:p>
          <a:p>
            <a:pPr>
              <a:spcBef>
                <a:spcPts val="0"/>
              </a:spcBef>
            </a:pPr>
            <a:r>
              <a:rPr lang="ru-RU" sz="3200" dirty="0" err="1">
                <a:solidFill>
                  <a:schemeClr val="tx1"/>
                </a:solidFill>
              </a:rPr>
              <a:t>Республіканські</a:t>
            </a:r>
            <a:r>
              <a:rPr lang="ru-RU" sz="3200" dirty="0">
                <a:solidFill>
                  <a:schemeClr val="tx1"/>
                </a:solidFill>
              </a:rPr>
              <a:t> (РСТ)</a:t>
            </a:r>
          </a:p>
          <a:p>
            <a:pPr>
              <a:spcBef>
                <a:spcPts val="0"/>
              </a:spcBef>
            </a:pPr>
            <a:r>
              <a:rPr lang="ru-RU" sz="3200" dirty="0" err="1">
                <a:solidFill>
                  <a:schemeClr val="tx1"/>
                </a:solidFill>
              </a:rPr>
              <a:t>Стандарти</a:t>
            </a:r>
            <a:r>
              <a:rPr lang="ru-RU" sz="3200" dirty="0">
                <a:solidFill>
                  <a:schemeClr val="tx1"/>
                </a:solidFill>
              </a:rPr>
              <a:t> </a:t>
            </a:r>
            <a:r>
              <a:rPr lang="ru-RU" sz="3200" dirty="0" err="1">
                <a:solidFill>
                  <a:schemeClr val="tx1"/>
                </a:solidFill>
              </a:rPr>
              <a:t>підприємств</a:t>
            </a:r>
            <a:r>
              <a:rPr lang="ru-RU" sz="3200" dirty="0">
                <a:solidFill>
                  <a:schemeClr val="tx1"/>
                </a:solidFill>
              </a:rPr>
              <a:t> (СТП)</a:t>
            </a:r>
            <a:endParaRPr lang="x-none" sz="32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2C70022-4025-4DB2-908E-17DE1FCE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25</a:t>
            </a:fld>
            <a:endParaRPr lang="ru-RU" sz="28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8434" name="Picture 2" descr="ÐÐ°ÑÑÐ¸Ð½ÐºÐ¸ Ð¿Ð¾ Ð·Ð°Ð¿ÑÐ¾ÑÑ ÐÐ¡Ð¢ ÑÑÐ°Ð½Ð´Ð°ÑÑÐ¸">
            <a:extLst>
              <a:ext uri="{FF2B5EF4-FFF2-40B4-BE49-F238E27FC236}">
                <a16:creationId xmlns:a16="http://schemas.microsoft.com/office/drawing/2014/main" id="{685C01D4-F83C-403D-AD84-CAE3C9A8A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5343" y="5259915"/>
            <a:ext cx="1533349" cy="153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ÐÐ°ÑÑÐ¸Ð½ÐºÐ¸ Ð¿Ð¾ Ð·Ð°Ð¿ÑÐ¾ÑÑ Ð³Ð°Ð»ÑÐ·ÐµÐ²Ñ ÑÑÐ°Ð½Ð´Ð°ÑÑÐ¸">
            <a:extLst>
              <a:ext uri="{FF2B5EF4-FFF2-40B4-BE49-F238E27FC236}">
                <a16:creationId xmlns:a16="http://schemas.microsoft.com/office/drawing/2014/main" id="{73313CD2-A143-4647-9BA0-23A2DDC67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202" y="1957285"/>
            <a:ext cx="4406009" cy="330263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20539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A8A941-20F1-463F-B6E4-0DDA3821E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43839"/>
            <a:ext cx="8596668" cy="1916749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 err="1"/>
              <a:t>Державна</a:t>
            </a:r>
            <a:r>
              <a:rPr lang="ru-RU" sz="2800" b="1" dirty="0"/>
              <a:t> система </a:t>
            </a:r>
            <a:r>
              <a:rPr lang="ru-RU" sz="2800" b="1" dirty="0" err="1"/>
              <a:t>стандартизації</a:t>
            </a:r>
            <a:r>
              <a:rPr lang="ru-RU" sz="2800" b="1" dirty="0"/>
              <a:t> </a:t>
            </a:r>
            <a:r>
              <a:rPr lang="ru-RU" sz="2800" b="1" dirty="0" err="1"/>
              <a:t>фармацевтичної</a:t>
            </a:r>
            <a:r>
              <a:rPr lang="ru-RU" sz="2800" b="1" dirty="0"/>
              <a:t> </a:t>
            </a:r>
            <a:r>
              <a:rPr lang="ru-RU" sz="2800" b="1" dirty="0" err="1"/>
              <a:t>продукції</a:t>
            </a:r>
            <a:r>
              <a:rPr lang="ru-RU" sz="2800" b="1" dirty="0"/>
              <a:t> </a:t>
            </a:r>
            <a:r>
              <a:rPr lang="ru-RU" sz="2800" b="1" dirty="0" err="1"/>
              <a:t>має</a:t>
            </a:r>
            <a:r>
              <a:rPr lang="ru-RU" sz="2800" b="1" dirty="0"/>
              <a:t> </a:t>
            </a:r>
            <a:r>
              <a:rPr lang="ru-RU" sz="2800" b="1" dirty="0" err="1"/>
              <a:t>забезпечувати</a:t>
            </a:r>
            <a:r>
              <a:rPr lang="ru-RU" sz="2800" b="1" dirty="0"/>
              <a:t> </a:t>
            </a:r>
            <a:r>
              <a:rPr lang="ru-RU" sz="2800" b="1" dirty="0" err="1"/>
              <a:t>проведення</a:t>
            </a:r>
            <a:r>
              <a:rPr lang="ru-RU" sz="2800" b="1" dirty="0"/>
              <a:t> </a:t>
            </a:r>
            <a:r>
              <a:rPr lang="ru-RU" sz="2800" b="1" dirty="0" err="1"/>
              <a:t>єдиної</a:t>
            </a:r>
            <a:r>
              <a:rPr lang="ru-RU" sz="2800" b="1" dirty="0"/>
              <a:t> </a:t>
            </a:r>
            <a:r>
              <a:rPr lang="ru-RU" sz="2800" b="1" dirty="0" err="1"/>
              <a:t>технічної</a:t>
            </a:r>
            <a:r>
              <a:rPr lang="ru-RU" sz="2800" b="1" dirty="0"/>
              <a:t> </a:t>
            </a:r>
            <a:r>
              <a:rPr lang="ru-RU" sz="2800" b="1" dirty="0" err="1"/>
              <a:t>політики</a:t>
            </a:r>
            <a:r>
              <a:rPr lang="ru-RU" sz="2800" b="1" dirty="0"/>
              <a:t> у </a:t>
            </a:r>
            <a:r>
              <a:rPr lang="ru-RU" sz="2800" b="1" dirty="0" err="1"/>
              <a:t>фармацевтичній</a:t>
            </a:r>
            <a:r>
              <a:rPr lang="ru-RU" sz="2800" b="1" dirty="0"/>
              <a:t> </a:t>
            </a:r>
            <a:r>
              <a:rPr lang="ru-RU" sz="2800" b="1" dirty="0" err="1"/>
              <a:t>галузі</a:t>
            </a:r>
            <a:r>
              <a:rPr lang="ru-RU" sz="2800" b="1" dirty="0"/>
              <a:t>, </a:t>
            </a:r>
            <a:r>
              <a:rPr lang="ru-RU" sz="2800" b="1" dirty="0" err="1"/>
              <a:t>що</a:t>
            </a:r>
            <a:r>
              <a:rPr lang="ru-RU" sz="2800" b="1" dirty="0"/>
              <a:t> </a:t>
            </a:r>
            <a:r>
              <a:rPr lang="ru-RU" sz="2800" b="1" dirty="0" err="1"/>
              <a:t>передбачає</a:t>
            </a:r>
            <a:r>
              <a:rPr lang="ru-RU" sz="2800" b="1" dirty="0"/>
              <a:t>:</a:t>
            </a:r>
            <a:endParaRPr lang="x-none" sz="2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179FC0-4AC8-4A6F-B750-75307CB6E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45898"/>
          </a:xfrm>
        </p:spPr>
        <p:txBody>
          <a:bodyPr>
            <a:normAutofit fontScale="92500"/>
          </a:bodyPr>
          <a:lstStyle/>
          <a:p>
            <a:pPr lvl="0" fontAlgn="base"/>
            <a:r>
              <a:rPr lang="ru-RU" sz="2800" dirty="0" err="1">
                <a:solidFill>
                  <a:schemeClr val="tx1"/>
                </a:solidFill>
              </a:rPr>
              <a:t>визначення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пріоритетних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напрямів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досліджень</a:t>
            </a:r>
            <a:r>
              <a:rPr lang="ru-RU" sz="2800" dirty="0">
                <a:solidFill>
                  <a:schemeClr val="tx1"/>
                </a:solidFill>
              </a:rPr>
              <a:t> і </a:t>
            </a:r>
            <a:r>
              <a:rPr lang="ru-RU" sz="2800" dirty="0" err="1">
                <a:solidFill>
                  <a:schemeClr val="tx1"/>
                </a:solidFill>
              </a:rPr>
              <a:t>створення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науковотехнічних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програм</a:t>
            </a:r>
            <a:r>
              <a:rPr lang="ru-RU" sz="2800" dirty="0">
                <a:solidFill>
                  <a:schemeClr val="tx1"/>
                </a:solidFill>
              </a:rPr>
              <a:t> у рамках </a:t>
            </a:r>
            <a:r>
              <a:rPr lang="ru-RU" sz="2800" dirty="0" err="1">
                <a:solidFill>
                  <a:schemeClr val="tx1"/>
                </a:solidFill>
              </a:rPr>
              <a:t>міждержавного</a:t>
            </a:r>
            <a:r>
              <a:rPr lang="ru-RU" sz="2800" dirty="0">
                <a:solidFill>
                  <a:schemeClr val="tx1"/>
                </a:solidFill>
              </a:rPr>
              <a:t> й </a:t>
            </a:r>
            <a:r>
              <a:rPr lang="ru-RU" sz="2800" dirty="0" err="1">
                <a:solidFill>
                  <a:schemeClr val="tx1"/>
                </a:solidFill>
              </a:rPr>
              <a:t>міжнародного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співробітництва</a:t>
            </a:r>
            <a:r>
              <a:rPr lang="ru-RU" sz="2800" dirty="0">
                <a:solidFill>
                  <a:schemeClr val="tx1"/>
                </a:solidFill>
              </a:rPr>
              <a:t>; </a:t>
            </a:r>
            <a:endParaRPr lang="x-none" sz="2800" dirty="0">
              <a:solidFill>
                <a:schemeClr val="tx1"/>
              </a:solidFill>
            </a:endParaRPr>
          </a:p>
          <a:p>
            <a:pPr lvl="0" fontAlgn="base"/>
            <a:r>
              <a:rPr lang="ru-RU" sz="2800" dirty="0" err="1">
                <a:solidFill>
                  <a:schemeClr val="tx1"/>
                </a:solidFill>
              </a:rPr>
              <a:t>розробку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проектів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актів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законодавства</a:t>
            </a:r>
            <a:r>
              <a:rPr lang="ru-RU" sz="2800" dirty="0">
                <a:solidFill>
                  <a:schemeClr val="tx1"/>
                </a:solidFill>
              </a:rPr>
              <a:t> і </a:t>
            </a:r>
            <a:r>
              <a:rPr lang="ru-RU" sz="2800" dirty="0" err="1">
                <a:solidFill>
                  <a:schemeClr val="tx1"/>
                </a:solidFill>
              </a:rPr>
              <a:t>стандартів</a:t>
            </a:r>
            <a:r>
              <a:rPr lang="ru-RU" sz="2800" dirty="0">
                <a:solidFill>
                  <a:schemeClr val="tx1"/>
                </a:solidFill>
              </a:rPr>
              <a:t> у </a:t>
            </a:r>
            <a:r>
              <a:rPr lang="ru-RU" sz="2800" dirty="0" err="1">
                <a:solidFill>
                  <a:schemeClr val="tx1"/>
                </a:solidFill>
              </a:rPr>
              <a:t>фармацевтичній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галузі</a:t>
            </a:r>
            <a:r>
              <a:rPr lang="ru-RU" sz="2800" dirty="0">
                <a:solidFill>
                  <a:schemeClr val="tx1"/>
                </a:solidFill>
              </a:rPr>
              <a:t>; </a:t>
            </a:r>
            <a:endParaRPr lang="x-none" sz="2800" dirty="0">
              <a:solidFill>
                <a:schemeClr val="tx1"/>
              </a:solidFill>
            </a:endParaRPr>
          </a:p>
          <a:p>
            <a:pPr lvl="0" fontAlgn="base"/>
            <a:r>
              <a:rPr lang="ru-RU" sz="2800" dirty="0" err="1">
                <a:solidFill>
                  <a:schemeClr val="tx1"/>
                </a:solidFill>
              </a:rPr>
              <a:t>створення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оптимальної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структури</a:t>
            </a:r>
            <a:r>
              <a:rPr lang="ru-RU" sz="2800" dirty="0">
                <a:solidFill>
                  <a:schemeClr val="tx1"/>
                </a:solidFill>
              </a:rPr>
              <a:t> фонду </a:t>
            </a:r>
            <a:r>
              <a:rPr lang="ru-RU" sz="2800" dirty="0" err="1">
                <a:solidFill>
                  <a:schemeClr val="tx1"/>
                </a:solidFill>
              </a:rPr>
              <a:t>стандартів</a:t>
            </a:r>
            <a:r>
              <a:rPr lang="ru-RU" sz="2800" dirty="0">
                <a:solidFill>
                  <a:schemeClr val="tx1"/>
                </a:solidFill>
              </a:rPr>
              <a:t> у </a:t>
            </a:r>
            <a:r>
              <a:rPr lang="ru-RU" sz="2800" dirty="0" err="1">
                <a:solidFill>
                  <a:schemeClr val="tx1"/>
                </a:solidFill>
              </a:rPr>
              <a:t>фармацевтичній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галузі</a:t>
            </a:r>
            <a:r>
              <a:rPr lang="ru-RU" sz="2800" dirty="0">
                <a:solidFill>
                  <a:schemeClr val="tx1"/>
                </a:solidFill>
              </a:rPr>
              <a:t>; </a:t>
            </a:r>
            <a:endParaRPr lang="x-none" sz="2800" dirty="0">
              <a:solidFill>
                <a:schemeClr val="tx1"/>
              </a:solidFill>
            </a:endParaRPr>
          </a:p>
          <a:p>
            <a:r>
              <a:rPr lang="ru-RU" sz="2800" dirty="0" err="1">
                <a:solidFill>
                  <a:schemeClr val="tx1"/>
                </a:solidFill>
              </a:rPr>
              <a:t>забезпечення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єдності</a:t>
            </a:r>
            <a:r>
              <a:rPr lang="ru-RU" sz="2800" dirty="0">
                <a:solidFill>
                  <a:schemeClr val="tx1"/>
                </a:solidFill>
              </a:rPr>
              <a:t> перспективного і поточного </a:t>
            </a:r>
            <a:r>
              <a:rPr lang="ru-RU" sz="2800" dirty="0" err="1">
                <a:solidFill>
                  <a:schemeClr val="tx1"/>
                </a:solidFill>
              </a:rPr>
              <a:t>планування</a:t>
            </a:r>
            <a:r>
              <a:rPr lang="ru-RU" sz="2800" dirty="0">
                <a:solidFill>
                  <a:schemeClr val="tx1"/>
                </a:solidFill>
              </a:rPr>
              <a:t>;</a:t>
            </a:r>
            <a:endParaRPr lang="x-none" sz="28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E8714D6-318A-4877-9D07-87C845C99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26</a:t>
            </a:fld>
            <a:endParaRPr lang="ru-RU" sz="28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11880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BD322A1-C8E1-4B07-B046-C806E1B00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519844"/>
            <a:ext cx="8596668" cy="3880773"/>
          </a:xfrm>
        </p:spPr>
        <p:txBody>
          <a:bodyPr>
            <a:normAutofit/>
          </a:bodyPr>
          <a:lstStyle/>
          <a:p>
            <a:pPr lvl="0" fontAlgn="base"/>
            <a:r>
              <a:rPr lang="ru-RU" sz="2800" dirty="0" err="1">
                <a:solidFill>
                  <a:schemeClr val="tx1"/>
                </a:solidFill>
              </a:rPr>
              <a:t>формування</a:t>
            </a:r>
            <a:r>
              <a:rPr lang="ru-RU" sz="2800" dirty="0">
                <a:solidFill>
                  <a:schemeClr val="tx1"/>
                </a:solidFill>
              </a:rPr>
              <a:t> служб </a:t>
            </a:r>
            <a:r>
              <a:rPr lang="ru-RU" sz="2800" dirty="0" err="1">
                <a:solidFill>
                  <a:schemeClr val="tx1"/>
                </a:solidFill>
              </a:rPr>
              <a:t>стандартизації</a:t>
            </a:r>
            <a:r>
              <a:rPr lang="ru-RU" sz="2800" dirty="0">
                <a:solidFill>
                  <a:schemeClr val="tx1"/>
                </a:solidFill>
              </a:rPr>
              <a:t> у </a:t>
            </a:r>
            <a:r>
              <a:rPr lang="ru-RU" sz="2800" dirty="0" err="1">
                <a:solidFill>
                  <a:schemeClr val="tx1"/>
                </a:solidFill>
              </a:rPr>
              <a:t>фармацевтичній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галузі</a:t>
            </a:r>
            <a:r>
              <a:rPr lang="ru-RU" sz="2800" dirty="0">
                <a:solidFill>
                  <a:schemeClr val="tx1"/>
                </a:solidFill>
              </a:rPr>
              <a:t>; </a:t>
            </a:r>
            <a:endParaRPr lang="x-none" sz="2800" dirty="0">
              <a:solidFill>
                <a:schemeClr val="tx1"/>
              </a:solidFill>
            </a:endParaRPr>
          </a:p>
          <a:p>
            <a:pPr lvl="0" fontAlgn="base"/>
            <a:r>
              <a:rPr lang="ru-RU" sz="2800" dirty="0" err="1">
                <a:solidFill>
                  <a:schemeClr val="tx1"/>
                </a:solidFill>
              </a:rPr>
              <a:t>встановлення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раціональної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форми</a:t>
            </a:r>
            <a:r>
              <a:rPr lang="ru-RU" sz="2800" dirty="0">
                <a:solidFill>
                  <a:schemeClr val="tx1"/>
                </a:solidFill>
              </a:rPr>
              <a:t> та </a:t>
            </a:r>
            <a:r>
              <a:rPr lang="ru-RU" sz="2800" dirty="0" err="1">
                <a:solidFill>
                  <a:schemeClr val="tx1"/>
                </a:solidFill>
              </a:rPr>
              <a:t>змісту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стандартів</a:t>
            </a:r>
            <a:r>
              <a:rPr lang="ru-RU" sz="2800" dirty="0">
                <a:solidFill>
                  <a:schemeClr val="tx1"/>
                </a:solidFill>
              </a:rPr>
              <a:t> як </a:t>
            </a:r>
            <a:r>
              <a:rPr lang="ru-RU" sz="2800" dirty="0" err="1">
                <a:solidFill>
                  <a:schemeClr val="tx1"/>
                </a:solidFill>
              </a:rPr>
              <a:t>носіїв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технічної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нормативної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інформації</a:t>
            </a:r>
            <a:r>
              <a:rPr lang="ru-RU" sz="2800" dirty="0">
                <a:solidFill>
                  <a:schemeClr val="tx1"/>
                </a:solidFill>
              </a:rPr>
              <a:t>; </a:t>
            </a:r>
            <a:endParaRPr lang="x-none" sz="2800" dirty="0">
              <a:solidFill>
                <a:schemeClr val="tx1"/>
              </a:solidFill>
            </a:endParaRPr>
          </a:p>
          <a:p>
            <a:r>
              <a:rPr lang="ru-RU" sz="2800" dirty="0" err="1">
                <a:solidFill>
                  <a:schemeClr val="tx1"/>
                </a:solidFill>
              </a:rPr>
              <a:t>широке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впровадження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методів</a:t>
            </a:r>
            <a:r>
              <a:rPr lang="ru-RU" sz="2800" dirty="0">
                <a:solidFill>
                  <a:schemeClr val="tx1"/>
                </a:solidFill>
              </a:rPr>
              <a:t> і </a:t>
            </a:r>
            <a:r>
              <a:rPr lang="ru-RU" sz="2800" dirty="0" err="1">
                <a:solidFill>
                  <a:schemeClr val="tx1"/>
                </a:solidFill>
              </a:rPr>
              <a:t>засобів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сучасних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інформаційних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технологій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  <a:endParaRPr lang="x-none" sz="28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8C3AC6C-41E7-402E-A4BB-105BF1BF6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27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882F68C-F2C9-45B4-A11D-B56C76EED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65759"/>
            <a:ext cx="8596668" cy="1916749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 err="1"/>
              <a:t>Державна</a:t>
            </a:r>
            <a:r>
              <a:rPr lang="ru-RU" sz="2800" b="1" dirty="0"/>
              <a:t> система </a:t>
            </a:r>
            <a:r>
              <a:rPr lang="ru-RU" sz="2800" b="1" dirty="0" err="1"/>
              <a:t>стандартизації</a:t>
            </a:r>
            <a:r>
              <a:rPr lang="ru-RU" sz="2800" b="1" dirty="0"/>
              <a:t> </a:t>
            </a:r>
            <a:r>
              <a:rPr lang="ru-RU" sz="2800" b="1" dirty="0" err="1"/>
              <a:t>фармацевтичної</a:t>
            </a:r>
            <a:r>
              <a:rPr lang="ru-RU" sz="2800" b="1" dirty="0"/>
              <a:t> </a:t>
            </a:r>
            <a:r>
              <a:rPr lang="ru-RU" sz="2800" b="1" dirty="0" err="1"/>
              <a:t>продукції</a:t>
            </a:r>
            <a:r>
              <a:rPr lang="ru-RU" sz="2800" b="1" dirty="0"/>
              <a:t> </a:t>
            </a:r>
            <a:r>
              <a:rPr lang="ru-RU" sz="2800" b="1" dirty="0" err="1"/>
              <a:t>має</a:t>
            </a:r>
            <a:r>
              <a:rPr lang="ru-RU" sz="2800" b="1" dirty="0"/>
              <a:t> </a:t>
            </a:r>
            <a:r>
              <a:rPr lang="ru-RU" sz="2800" b="1" dirty="0" err="1"/>
              <a:t>забезпечувати</a:t>
            </a:r>
            <a:r>
              <a:rPr lang="ru-RU" sz="2800" b="1" dirty="0"/>
              <a:t> </a:t>
            </a:r>
            <a:r>
              <a:rPr lang="ru-RU" sz="2800" b="1" dirty="0" err="1"/>
              <a:t>проведення</a:t>
            </a:r>
            <a:r>
              <a:rPr lang="ru-RU" sz="2800" b="1" dirty="0"/>
              <a:t> </a:t>
            </a:r>
            <a:r>
              <a:rPr lang="ru-RU" sz="2800" b="1" dirty="0" err="1"/>
              <a:t>єдиної</a:t>
            </a:r>
            <a:r>
              <a:rPr lang="ru-RU" sz="2800" b="1" dirty="0"/>
              <a:t> </a:t>
            </a:r>
            <a:r>
              <a:rPr lang="ru-RU" sz="2800" b="1" dirty="0" err="1"/>
              <a:t>технічної</a:t>
            </a:r>
            <a:r>
              <a:rPr lang="ru-RU" sz="2800" b="1" dirty="0"/>
              <a:t> </a:t>
            </a:r>
            <a:r>
              <a:rPr lang="ru-RU" sz="2800" b="1" dirty="0" err="1"/>
              <a:t>політики</a:t>
            </a:r>
            <a:r>
              <a:rPr lang="ru-RU" sz="2800" b="1" dirty="0"/>
              <a:t> у </a:t>
            </a:r>
            <a:r>
              <a:rPr lang="ru-RU" sz="2800" b="1" dirty="0" err="1"/>
              <a:t>фармацевтичній</a:t>
            </a:r>
            <a:r>
              <a:rPr lang="ru-RU" sz="2800" b="1" dirty="0"/>
              <a:t> </a:t>
            </a:r>
            <a:r>
              <a:rPr lang="ru-RU" sz="2800" b="1" dirty="0" err="1"/>
              <a:t>галузі</a:t>
            </a:r>
            <a:r>
              <a:rPr lang="ru-RU" sz="2800" b="1" dirty="0"/>
              <a:t>, </a:t>
            </a:r>
            <a:r>
              <a:rPr lang="ru-RU" sz="2800" b="1" dirty="0" err="1"/>
              <a:t>що</a:t>
            </a:r>
            <a:r>
              <a:rPr lang="ru-RU" sz="2800" b="1" dirty="0"/>
              <a:t> </a:t>
            </a:r>
            <a:r>
              <a:rPr lang="ru-RU" sz="2800" b="1" dirty="0" err="1"/>
              <a:t>передбачає</a:t>
            </a:r>
            <a:r>
              <a:rPr lang="ru-RU" sz="2800" b="1" dirty="0"/>
              <a:t>:</a:t>
            </a:r>
            <a:endParaRPr lang="x-none" sz="2800" b="1" dirty="0"/>
          </a:p>
        </p:txBody>
      </p:sp>
    </p:spTree>
    <p:extLst>
      <p:ext uri="{BB962C8B-B14F-4D97-AF65-F5344CB8AC3E}">
        <p14:creationId xmlns:p14="http://schemas.microsoft.com/office/powerpoint/2010/main" val="38841902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2A4F7B-1A52-4165-B1FF-9654408A8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454" y="414302"/>
            <a:ext cx="8596668" cy="12438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err="1"/>
              <a:t>Об’єкти</a:t>
            </a:r>
            <a:r>
              <a:rPr lang="ru-RU" sz="4000" b="1" dirty="0"/>
              <a:t> </a:t>
            </a:r>
            <a:r>
              <a:rPr lang="ru-RU" sz="4000" b="1" dirty="0" err="1"/>
              <a:t>стандартизації</a:t>
            </a:r>
            <a:r>
              <a:rPr lang="ru-RU" sz="4000" b="1" dirty="0"/>
              <a:t> – </a:t>
            </a:r>
            <a:r>
              <a:rPr lang="ru-RU" sz="4000" b="1" dirty="0" err="1"/>
              <a:t>це</a:t>
            </a:r>
            <a:r>
              <a:rPr lang="ru-RU" sz="4000" b="1" dirty="0"/>
              <a:t> </a:t>
            </a:r>
            <a:r>
              <a:rPr lang="ru-RU" sz="4000" b="1" dirty="0" err="1"/>
              <a:t>ліки</a:t>
            </a:r>
            <a:r>
              <a:rPr lang="ru-RU" sz="4000" b="1" dirty="0"/>
              <a:t> та </a:t>
            </a:r>
            <a:r>
              <a:rPr lang="ru-RU" sz="4000" b="1" dirty="0" err="1"/>
              <a:t>діяльність</a:t>
            </a:r>
            <a:r>
              <a:rPr lang="ru-RU" sz="4000" b="1" dirty="0"/>
              <a:t>, </a:t>
            </a:r>
            <a:r>
              <a:rPr lang="ru-RU" sz="4000" b="1" dirty="0" err="1"/>
              <a:t>пов'язана</a:t>
            </a:r>
            <a:r>
              <a:rPr lang="ru-RU" sz="4000" b="1" dirty="0"/>
              <a:t> з:</a:t>
            </a:r>
            <a:endParaRPr lang="x-none" sz="40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B7B31D-1E26-4DFE-A723-03E15A359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031270"/>
            <a:ext cx="8596668" cy="3880773"/>
          </a:xfrm>
        </p:spPr>
        <p:txBody>
          <a:bodyPr>
            <a:normAutofit lnSpcReduction="10000"/>
          </a:bodyPr>
          <a:lstStyle/>
          <a:p>
            <a:pPr lvl="0" fontAlgn="base"/>
            <a:r>
              <a:rPr lang="ru-RU" sz="2800" dirty="0" err="1">
                <a:solidFill>
                  <a:schemeClr val="tx1"/>
                </a:solidFill>
              </a:rPr>
              <a:t>організацією</a:t>
            </a:r>
            <a:r>
              <a:rPr lang="ru-RU" sz="2800" dirty="0">
                <a:solidFill>
                  <a:schemeClr val="tx1"/>
                </a:solidFill>
              </a:rPr>
              <a:t> контролю </a:t>
            </a:r>
            <a:r>
              <a:rPr lang="ru-RU" sz="2800" dirty="0" err="1">
                <a:solidFill>
                  <a:schemeClr val="tx1"/>
                </a:solidFill>
              </a:rPr>
              <a:t>виробництва</a:t>
            </a:r>
            <a:r>
              <a:rPr lang="ru-RU" sz="2800" dirty="0">
                <a:solidFill>
                  <a:schemeClr val="tx1"/>
                </a:solidFill>
              </a:rPr>
              <a:t> та контролю </a:t>
            </a:r>
            <a:r>
              <a:rPr lang="ru-RU" sz="2800" dirty="0" err="1">
                <a:solidFill>
                  <a:schemeClr val="tx1"/>
                </a:solidFill>
              </a:rPr>
              <a:t>якості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лікарських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засобів</a:t>
            </a:r>
            <a:r>
              <a:rPr lang="ru-RU" sz="2800" dirty="0">
                <a:solidFill>
                  <a:schemeClr val="tx1"/>
                </a:solidFill>
              </a:rPr>
              <a:t>;</a:t>
            </a:r>
          </a:p>
          <a:p>
            <a:pPr lvl="0" fontAlgn="base"/>
            <a:r>
              <a:rPr lang="ru-RU" sz="2800" dirty="0" err="1">
                <a:solidFill>
                  <a:schemeClr val="tx1"/>
                </a:solidFill>
              </a:rPr>
              <a:t>процесом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організації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забезпечення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лікарськими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засобами</a:t>
            </a:r>
            <a:r>
              <a:rPr lang="ru-RU" sz="2800" dirty="0">
                <a:solidFill>
                  <a:schemeClr val="tx1"/>
                </a:solidFill>
              </a:rPr>
              <a:t> на державному та </a:t>
            </a:r>
            <a:r>
              <a:rPr lang="ru-RU" sz="2800" dirty="0" err="1">
                <a:solidFill>
                  <a:schemeClr val="tx1"/>
                </a:solidFill>
              </a:rPr>
              <a:t>регіональному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рівнях</a:t>
            </a:r>
            <a:r>
              <a:rPr lang="ru-RU" sz="2800" dirty="0">
                <a:solidFill>
                  <a:schemeClr val="tx1"/>
                </a:solidFill>
              </a:rPr>
              <a:t>; </a:t>
            </a:r>
            <a:endParaRPr lang="x-none" sz="2800" dirty="0">
              <a:solidFill>
                <a:schemeClr val="tx1"/>
              </a:solidFill>
            </a:endParaRPr>
          </a:p>
          <a:p>
            <a:pPr lvl="0" fontAlgn="base"/>
            <a:r>
              <a:rPr lang="ru-RU" sz="2800" dirty="0" err="1">
                <a:solidFill>
                  <a:schemeClr val="tx1"/>
                </a:solidFill>
              </a:rPr>
              <a:t>виготовленням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ліків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аптечними</a:t>
            </a:r>
            <a:r>
              <a:rPr lang="ru-RU" sz="2800" dirty="0">
                <a:solidFill>
                  <a:schemeClr val="tx1"/>
                </a:solidFill>
              </a:rPr>
              <a:t> закладами; </a:t>
            </a:r>
            <a:endParaRPr lang="x-none" sz="2800" dirty="0">
              <a:solidFill>
                <a:schemeClr val="tx1"/>
              </a:solidFill>
            </a:endParaRPr>
          </a:p>
          <a:p>
            <a:r>
              <a:rPr lang="ru-RU" sz="2800" dirty="0" err="1">
                <a:solidFill>
                  <a:schemeClr val="tx1"/>
                </a:solidFill>
              </a:rPr>
              <a:t>процесами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що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відбуваються</a:t>
            </a:r>
            <a:r>
              <a:rPr lang="ru-RU" sz="2800" dirty="0">
                <a:solidFill>
                  <a:schemeClr val="tx1"/>
                </a:solidFill>
              </a:rPr>
              <a:t> в </a:t>
            </a:r>
            <a:r>
              <a:rPr lang="ru-RU" sz="2800" dirty="0" err="1">
                <a:solidFill>
                  <a:schemeClr val="tx1"/>
                </a:solidFill>
              </a:rPr>
              <a:t>мережі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товарообігу</a:t>
            </a:r>
            <a:r>
              <a:rPr lang="ru-RU" sz="2800" dirty="0">
                <a:solidFill>
                  <a:schemeClr val="tx1"/>
                </a:solidFill>
              </a:rPr>
              <a:t>; </a:t>
            </a:r>
            <a:endParaRPr lang="x-none" sz="28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24DA07D-CC1F-4A57-B024-7955AD007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10935" y="5912043"/>
            <a:ext cx="683339" cy="365125"/>
          </a:xfrm>
        </p:spPr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28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9458" name="Picture 2" descr="ÐÐ°ÑÑÐ¸Ð½ÐºÐ¸ Ð¿Ð¾ Ð·Ð°Ð¿ÑÐ¾ÑÑ Ð²Ð¸Ð³Ð¾ÑÐ¾Ð²Ð»ÐµÐ½Ð½ÑÐ¼ Ð»ÑÐºÑÐ² Ð°Ð¿ÑÐµÑÐ½Ð¸Ð¼Ð¸ Ð·Ð°ÐºÐ»Ð°Ð´Ð°Ð¼Ð¸">
            <a:extLst>
              <a:ext uri="{FF2B5EF4-FFF2-40B4-BE49-F238E27FC236}">
                <a16:creationId xmlns:a16="http://schemas.microsoft.com/office/drawing/2014/main" id="{E2148D09-69F1-4B5B-AD23-D4C6715B6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960" y="4463415"/>
            <a:ext cx="4257040" cy="23945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9761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4AB3534-F561-4F96-9320-BD310FFFE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09267"/>
            <a:ext cx="8596668" cy="3216083"/>
          </a:xfrm>
        </p:spPr>
        <p:txBody>
          <a:bodyPr>
            <a:normAutofit/>
          </a:bodyPr>
          <a:lstStyle/>
          <a:p>
            <a:pPr lvl="0" fontAlgn="base"/>
            <a:r>
              <a:rPr lang="ru-RU" sz="2800" dirty="0" err="1">
                <a:solidFill>
                  <a:schemeClr val="tx1"/>
                </a:solidFill>
              </a:rPr>
              <a:t>інформацією</a:t>
            </a:r>
            <a:r>
              <a:rPr lang="ru-RU" sz="2800" dirty="0">
                <a:solidFill>
                  <a:schemeClr val="tx1"/>
                </a:solidFill>
              </a:rPr>
              <a:t> про </a:t>
            </a:r>
            <a:r>
              <a:rPr lang="ru-RU" sz="2800" dirty="0" err="1">
                <a:solidFill>
                  <a:schemeClr val="tx1"/>
                </a:solidFill>
              </a:rPr>
              <a:t>лікарські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засоби</a:t>
            </a:r>
            <a:r>
              <a:rPr lang="ru-RU" sz="2800" dirty="0">
                <a:solidFill>
                  <a:schemeClr val="tx1"/>
                </a:solidFill>
              </a:rPr>
              <a:t> для </a:t>
            </a:r>
            <a:r>
              <a:rPr lang="ru-RU" sz="2800" dirty="0" err="1">
                <a:solidFill>
                  <a:schemeClr val="tx1"/>
                </a:solidFill>
              </a:rPr>
              <a:t>споживача</a:t>
            </a:r>
            <a:r>
              <a:rPr lang="ru-RU" sz="2800" dirty="0">
                <a:solidFill>
                  <a:schemeClr val="tx1"/>
                </a:solidFill>
              </a:rPr>
              <a:t>; </a:t>
            </a:r>
            <a:endParaRPr lang="x-none" sz="2800" dirty="0">
              <a:solidFill>
                <a:schemeClr val="tx1"/>
              </a:solidFill>
            </a:endParaRPr>
          </a:p>
          <a:p>
            <a:r>
              <a:rPr lang="ru-RU" sz="2800" dirty="0" err="1">
                <a:solidFill>
                  <a:schemeClr val="tx1"/>
                </a:solidFill>
              </a:rPr>
              <a:t>забезпеченням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ліками</a:t>
            </a:r>
            <a:r>
              <a:rPr lang="ru-RU" sz="2800" dirty="0">
                <a:solidFill>
                  <a:schemeClr val="tx1"/>
                </a:solidFill>
              </a:rPr>
              <a:t> в </a:t>
            </a:r>
            <a:r>
              <a:rPr lang="ru-RU" sz="2800" dirty="0" err="1">
                <a:solidFill>
                  <a:schemeClr val="tx1"/>
                </a:solidFill>
              </a:rPr>
              <a:t>системі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лікувально-профілактичних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закладів</a:t>
            </a:r>
            <a:r>
              <a:rPr lang="ru-RU" sz="2800" dirty="0">
                <a:solidFill>
                  <a:schemeClr val="tx1"/>
                </a:solidFill>
              </a:rPr>
              <a:t>;</a:t>
            </a:r>
          </a:p>
          <a:p>
            <a:r>
              <a:rPr lang="ru-RU" sz="2800" dirty="0" err="1">
                <a:solidFill>
                  <a:schemeClr val="tx1"/>
                </a:solidFill>
              </a:rPr>
              <a:t>раціональним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використанням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лікарських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засобів</a:t>
            </a:r>
            <a:r>
              <a:rPr lang="ru-RU" sz="2800" dirty="0">
                <a:solidFill>
                  <a:schemeClr val="tx1"/>
                </a:solidFill>
              </a:rPr>
              <a:t>, а </a:t>
            </a:r>
            <a:r>
              <a:rPr lang="ru-RU" sz="2800" dirty="0" err="1">
                <a:solidFill>
                  <a:schemeClr val="tx1"/>
                </a:solidFill>
              </a:rPr>
              <a:t>також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діяльністю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аптечних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закладів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  <a:endParaRPr lang="x-none" sz="28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AF3D033-CA5D-4D7F-B12C-7DCE481D1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29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866E1B2-4AFF-4DF9-81BE-56FA9BD2F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778" y="165457"/>
            <a:ext cx="8596668" cy="12438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err="1"/>
              <a:t>Об’єкти</a:t>
            </a:r>
            <a:r>
              <a:rPr lang="ru-RU" sz="4000" b="1" dirty="0"/>
              <a:t> </a:t>
            </a:r>
            <a:r>
              <a:rPr lang="ru-RU" sz="4000" b="1" dirty="0" err="1"/>
              <a:t>стандартизації</a:t>
            </a:r>
            <a:r>
              <a:rPr lang="ru-RU" sz="4000" b="1" dirty="0"/>
              <a:t> – </a:t>
            </a:r>
            <a:r>
              <a:rPr lang="ru-RU" sz="4000" b="1" dirty="0" err="1"/>
              <a:t>це</a:t>
            </a:r>
            <a:r>
              <a:rPr lang="ru-RU" sz="4000" b="1" dirty="0"/>
              <a:t> </a:t>
            </a:r>
            <a:r>
              <a:rPr lang="ru-RU" sz="4000" b="1" dirty="0" err="1"/>
              <a:t>ліки</a:t>
            </a:r>
            <a:r>
              <a:rPr lang="ru-RU" sz="4000" b="1" dirty="0"/>
              <a:t> та </a:t>
            </a:r>
            <a:r>
              <a:rPr lang="ru-RU" sz="4000" b="1" dirty="0" err="1"/>
              <a:t>діяльність</a:t>
            </a:r>
            <a:r>
              <a:rPr lang="ru-RU" sz="4000" b="1" dirty="0"/>
              <a:t>, </a:t>
            </a:r>
            <a:r>
              <a:rPr lang="ru-RU" sz="4000" b="1" dirty="0" err="1"/>
              <a:t>пов'язана</a:t>
            </a:r>
            <a:r>
              <a:rPr lang="ru-RU" sz="4000" b="1" dirty="0"/>
              <a:t> з:</a:t>
            </a:r>
            <a:endParaRPr lang="x-none" sz="4000" b="1" dirty="0"/>
          </a:p>
        </p:txBody>
      </p:sp>
      <p:pic>
        <p:nvPicPr>
          <p:cNvPr id="20482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9B3D4651-F7EA-4F2A-9506-1CFEA9593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368" y="4509145"/>
            <a:ext cx="5047488" cy="2233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5990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D1397F61-C528-46CF-870D-CDA2B179BD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9333714"/>
              </p:ext>
            </p:extLst>
          </p:nvPr>
        </p:nvGraphicFramePr>
        <p:xfrm>
          <a:off x="860743" y="2081213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43440F-9E00-42CA-9FAB-29ED7EE77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30</a:t>
            </a:fld>
            <a:endParaRPr lang="ru-RU" sz="28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1EABF7B-7C28-4A16-9192-D6A10E141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606" y="451513"/>
            <a:ext cx="8596668" cy="155098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НОРМАТИВНО-ПРАВОВА БАЗА ЩОДО ПИТАНЬ ЯКОСТІ ЛІКАРСЬКИХ ЗАСОБІВ В УКРАЇНІ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0107457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AD79EE72-0275-4365-9ED9-12EA2BB6C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7739" y="1818991"/>
            <a:ext cx="2586655" cy="303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6EB6F2-ED80-4BE6-8845-739A95F2E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606" y="451513"/>
            <a:ext cx="8596668" cy="155098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НОРМАТИВНО-ПРАВОВА БАЗА ЩОДО ПИТАНЬ ЯКОСТІ ЛІКАРСЬКИХ ЗАСОБІВ В УКРАЇНІ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1B1720-7BCC-481D-806A-7399E91ED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 lnSpcReduction="10000"/>
          </a:bodyPr>
          <a:lstStyle/>
          <a:p>
            <a:pPr marL="0" indent="0" fontAlgn="base">
              <a:buNone/>
            </a:pPr>
            <a:r>
              <a:rPr lang="ru-RU" sz="2800" b="1" dirty="0" err="1">
                <a:solidFill>
                  <a:schemeClr val="tx1"/>
                </a:solidFill>
              </a:rPr>
              <a:t>Державна</a:t>
            </a:r>
            <a:r>
              <a:rPr lang="ru-RU" sz="2800" b="1" dirty="0">
                <a:solidFill>
                  <a:schemeClr val="tx1"/>
                </a:solidFill>
              </a:rPr>
              <a:t> фармакопея </a:t>
            </a:r>
            <a:r>
              <a:rPr lang="ru-RU" sz="2800" b="1" dirty="0" err="1">
                <a:solidFill>
                  <a:schemeClr val="tx1"/>
                </a:solidFill>
              </a:rPr>
              <a:t>України</a:t>
            </a:r>
            <a:r>
              <a:rPr lang="ru-RU" sz="2800" b="1" dirty="0">
                <a:solidFill>
                  <a:schemeClr val="tx1"/>
                </a:solidFill>
              </a:rPr>
              <a:t> (ДФУ)</a:t>
            </a:r>
            <a:r>
              <a:rPr lang="ru-RU" sz="2800" dirty="0">
                <a:solidFill>
                  <a:schemeClr val="tx1"/>
                </a:solidFill>
              </a:rPr>
              <a:t> – </a:t>
            </a:r>
            <a:r>
              <a:rPr lang="ru-RU" sz="2800" dirty="0" err="1">
                <a:solidFill>
                  <a:schemeClr val="tx1"/>
                </a:solidFill>
              </a:rPr>
              <a:t>це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правовий</a:t>
            </a:r>
            <a:r>
              <a:rPr lang="ru-RU" sz="2800" dirty="0">
                <a:solidFill>
                  <a:schemeClr val="tx1"/>
                </a:solidFill>
              </a:rPr>
              <a:t> акт, </a:t>
            </a:r>
            <a:r>
              <a:rPr lang="ru-RU" sz="2800" dirty="0" err="1">
                <a:solidFill>
                  <a:schemeClr val="tx1"/>
                </a:solidFill>
              </a:rPr>
              <a:t>який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містить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загальні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вимоги</a:t>
            </a:r>
            <a:r>
              <a:rPr lang="ru-RU" sz="2800" dirty="0">
                <a:solidFill>
                  <a:schemeClr val="tx1"/>
                </a:solidFill>
              </a:rPr>
              <a:t> до </a:t>
            </a:r>
            <a:r>
              <a:rPr lang="ru-RU" sz="2800" dirty="0" err="1">
                <a:solidFill>
                  <a:schemeClr val="tx1"/>
                </a:solidFill>
              </a:rPr>
              <a:t>лікарських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засобів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монографії</a:t>
            </a:r>
            <a:r>
              <a:rPr lang="ru-RU" sz="2800" dirty="0">
                <a:solidFill>
                  <a:schemeClr val="tx1"/>
                </a:solidFill>
              </a:rPr>
              <a:t>, а </a:t>
            </a:r>
            <a:r>
              <a:rPr lang="ru-RU" sz="2800" dirty="0" err="1">
                <a:solidFill>
                  <a:schemeClr val="tx1"/>
                </a:solidFill>
              </a:rPr>
              <a:t>також</a:t>
            </a:r>
            <a:r>
              <a:rPr lang="ru-RU" sz="2800" dirty="0">
                <a:solidFill>
                  <a:schemeClr val="tx1"/>
                </a:solidFill>
              </a:rPr>
              <a:t> методики контролю </a:t>
            </a:r>
            <a:r>
              <a:rPr lang="ru-RU" sz="2800" dirty="0" err="1">
                <a:solidFill>
                  <a:schemeClr val="tx1"/>
                </a:solidFill>
              </a:rPr>
              <a:t>якості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лікарських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засобів</a:t>
            </a:r>
            <a:r>
              <a:rPr lang="ru-RU" sz="2800" dirty="0">
                <a:solidFill>
                  <a:schemeClr val="tx1"/>
                </a:solidFill>
              </a:rPr>
              <a:t>. ДФУ </a:t>
            </a:r>
            <a:r>
              <a:rPr lang="ru-RU" sz="2800" dirty="0" err="1">
                <a:solidFill>
                  <a:schemeClr val="tx1"/>
                </a:solidFill>
              </a:rPr>
              <a:t>має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законодавчий</a:t>
            </a:r>
            <a:r>
              <a:rPr lang="ru-RU" sz="2800" dirty="0">
                <a:solidFill>
                  <a:schemeClr val="tx1"/>
                </a:solidFill>
              </a:rPr>
              <a:t> характер. </a:t>
            </a:r>
            <a:r>
              <a:rPr lang="ru-RU" sz="2800" dirty="0" err="1">
                <a:solidFill>
                  <a:schemeClr val="tx1"/>
                </a:solidFill>
              </a:rPr>
              <a:t>Її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вимоги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що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висуваються</a:t>
            </a:r>
            <a:r>
              <a:rPr lang="ru-RU" sz="2800" dirty="0">
                <a:solidFill>
                  <a:schemeClr val="tx1"/>
                </a:solidFill>
              </a:rPr>
              <a:t> до ЛЗ, є </a:t>
            </a:r>
            <a:r>
              <a:rPr lang="ru-RU" sz="2800" dirty="0" err="1">
                <a:solidFill>
                  <a:schemeClr val="tx1"/>
                </a:solidFill>
              </a:rPr>
              <a:t>обов'язковими</a:t>
            </a:r>
            <a:r>
              <a:rPr lang="ru-RU" sz="2800" dirty="0">
                <a:solidFill>
                  <a:schemeClr val="tx1"/>
                </a:solidFill>
              </a:rPr>
              <a:t> для </a:t>
            </a:r>
            <a:r>
              <a:rPr lang="ru-RU" sz="2800" dirty="0" err="1">
                <a:solidFill>
                  <a:schemeClr val="tx1"/>
                </a:solidFill>
              </a:rPr>
              <a:t>всіх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підприємств</a:t>
            </a:r>
            <a:r>
              <a:rPr lang="ru-RU" sz="2800" dirty="0">
                <a:solidFill>
                  <a:schemeClr val="tx1"/>
                </a:solidFill>
              </a:rPr>
              <a:t> та </a:t>
            </a:r>
            <a:r>
              <a:rPr lang="ru-RU" sz="2800" dirty="0" err="1">
                <a:solidFill>
                  <a:schemeClr val="tx1"/>
                </a:solidFill>
              </a:rPr>
              <a:t>установ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України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незалежно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від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їх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форми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власності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які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виробляють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зберігають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контролюють</a:t>
            </a:r>
            <a:r>
              <a:rPr lang="ru-RU" sz="2800" dirty="0">
                <a:solidFill>
                  <a:schemeClr val="tx1"/>
                </a:solidFill>
              </a:rPr>
              <a:t> і </a:t>
            </a:r>
            <a:r>
              <a:rPr lang="ru-RU" sz="2800" dirty="0" err="1">
                <a:solidFill>
                  <a:schemeClr val="tx1"/>
                </a:solidFill>
              </a:rPr>
              <a:t>реалізують</a:t>
            </a:r>
            <a:r>
              <a:rPr lang="ru-RU" sz="2800" dirty="0">
                <a:solidFill>
                  <a:schemeClr val="tx1"/>
                </a:solidFill>
              </a:rPr>
              <a:t> ЛЗ.</a:t>
            </a:r>
            <a:endParaRPr lang="x-none" sz="28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5609737-E3A3-4C26-9FF3-A4AE0BBC9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31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11697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044E0-8BE6-4D0B-96EB-A3F4A0E11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51513"/>
            <a:ext cx="8596668" cy="85344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err="1"/>
              <a:t>Закони</a:t>
            </a:r>
            <a:r>
              <a:rPr lang="ru-RU" sz="4400" b="1" dirty="0"/>
              <a:t> </a:t>
            </a:r>
            <a:r>
              <a:rPr lang="ru-RU" sz="4400" b="1" dirty="0" err="1"/>
              <a:t>України</a:t>
            </a:r>
            <a:endParaRPr lang="x-none" sz="4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29E3CC-073F-4C55-A82B-C8709EA2D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32771"/>
            <a:ext cx="8596668" cy="3880773"/>
          </a:xfrm>
        </p:spPr>
        <p:txBody>
          <a:bodyPr>
            <a:normAutofit/>
          </a:bodyPr>
          <a:lstStyle/>
          <a:p>
            <a:pPr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Закон </a:t>
            </a:r>
            <a:r>
              <a:rPr lang="ru-RU" sz="2400" dirty="0" err="1">
                <a:solidFill>
                  <a:schemeClr val="tx1"/>
                </a:solidFill>
              </a:rPr>
              <a:t>України</a:t>
            </a:r>
            <a:r>
              <a:rPr lang="ru-RU" sz="2400" dirty="0">
                <a:solidFill>
                  <a:schemeClr val="tx1"/>
                </a:solidFill>
              </a:rPr>
              <a:t> «Про </a:t>
            </a:r>
            <a:r>
              <a:rPr lang="ru-RU" sz="2400" dirty="0" err="1">
                <a:solidFill>
                  <a:schemeClr val="tx1"/>
                </a:solidFill>
              </a:rPr>
              <a:t>лікарські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засоби</a:t>
            </a:r>
            <a:r>
              <a:rPr lang="ru-RU" sz="2400" dirty="0">
                <a:solidFill>
                  <a:schemeClr val="tx1"/>
                </a:solidFill>
              </a:rPr>
              <a:t>» </a:t>
            </a:r>
            <a:r>
              <a:rPr lang="ru-RU" sz="2400" dirty="0" err="1">
                <a:solidFill>
                  <a:schemeClr val="tx1"/>
                </a:solidFill>
              </a:rPr>
              <a:t>від</a:t>
            </a:r>
            <a:r>
              <a:rPr lang="ru-RU" sz="2400" dirty="0">
                <a:solidFill>
                  <a:schemeClr val="tx1"/>
                </a:solidFill>
              </a:rPr>
              <a:t> 4 </a:t>
            </a:r>
            <a:r>
              <a:rPr lang="ru-RU" sz="2400" dirty="0" err="1">
                <a:solidFill>
                  <a:schemeClr val="tx1"/>
                </a:solidFill>
              </a:rPr>
              <a:t>квітня</a:t>
            </a:r>
            <a:r>
              <a:rPr lang="ru-RU" sz="2400" dirty="0">
                <a:solidFill>
                  <a:schemeClr val="tx1"/>
                </a:solidFill>
              </a:rPr>
              <a:t> 1996 р №123/96-ВР; </a:t>
            </a:r>
            <a:r>
              <a:rPr lang="ru-RU" sz="2400" dirty="0" err="1">
                <a:solidFill>
                  <a:schemeClr val="tx1"/>
                </a:solidFill>
              </a:rPr>
              <a:t>регулює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правовідносини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пов'язані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створенням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реєстрацією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виробництвом</a:t>
            </a:r>
            <a:r>
              <a:rPr lang="ru-RU" sz="2400" dirty="0">
                <a:solidFill>
                  <a:schemeClr val="tx1"/>
                </a:solidFill>
              </a:rPr>
              <a:t>, контролем </a:t>
            </a:r>
            <a:r>
              <a:rPr lang="ru-RU" sz="2400" dirty="0" err="1">
                <a:solidFill>
                  <a:schemeClr val="tx1"/>
                </a:solidFill>
              </a:rPr>
              <a:t>якості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реалізацією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засобів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визначає</a:t>
            </a:r>
            <a:r>
              <a:rPr lang="ru-RU" sz="2400" dirty="0">
                <a:solidFill>
                  <a:schemeClr val="tx1"/>
                </a:solidFill>
              </a:rPr>
              <a:t> права та </a:t>
            </a:r>
            <a:r>
              <a:rPr lang="ru-RU" sz="2400" dirty="0" err="1">
                <a:solidFill>
                  <a:schemeClr val="tx1"/>
                </a:solidFill>
              </a:rPr>
              <a:t>обов'язки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підприємств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установ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організацій</a:t>
            </a:r>
            <a:r>
              <a:rPr lang="ru-RU" sz="2400" dirty="0">
                <a:solidFill>
                  <a:schemeClr val="tx1"/>
                </a:solidFill>
              </a:rPr>
              <a:t> і </a:t>
            </a:r>
            <a:r>
              <a:rPr lang="ru-RU" sz="2400" dirty="0" err="1">
                <a:solidFill>
                  <a:schemeClr val="tx1"/>
                </a:solidFill>
              </a:rPr>
              <a:t>громадян</a:t>
            </a:r>
            <a:r>
              <a:rPr lang="ru-RU" sz="2400" dirty="0">
                <a:solidFill>
                  <a:schemeClr val="tx1"/>
                </a:solidFill>
              </a:rPr>
              <a:t>, а </a:t>
            </a:r>
            <a:r>
              <a:rPr lang="ru-RU" sz="2400" dirty="0" err="1">
                <a:solidFill>
                  <a:schemeClr val="tx1"/>
                </a:solidFill>
              </a:rPr>
              <a:t>також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повноваження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цій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сфері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органів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виконавчої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влади</a:t>
            </a:r>
            <a:r>
              <a:rPr lang="ru-RU" sz="2400" dirty="0">
                <a:solidFill>
                  <a:schemeClr val="tx1"/>
                </a:solidFill>
              </a:rPr>
              <a:t> і </a:t>
            </a:r>
            <a:r>
              <a:rPr lang="ru-RU" sz="2400" dirty="0" err="1">
                <a:solidFill>
                  <a:schemeClr val="tx1"/>
                </a:solidFill>
              </a:rPr>
              <a:t>посадових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осіб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Законодавство</a:t>
            </a:r>
            <a:r>
              <a:rPr lang="ru-RU" sz="2400" dirty="0">
                <a:solidFill>
                  <a:schemeClr val="tx1"/>
                </a:solidFill>
              </a:rPr>
              <a:t> про </a:t>
            </a:r>
            <a:r>
              <a:rPr lang="ru-RU" sz="2400" dirty="0" err="1">
                <a:solidFill>
                  <a:schemeClr val="tx1"/>
                </a:solidFill>
              </a:rPr>
              <a:t>лікарські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складається</a:t>
            </a:r>
            <a:r>
              <a:rPr lang="ru-RU" sz="2400" dirty="0">
                <a:solidFill>
                  <a:schemeClr val="tx1"/>
                </a:solidFill>
              </a:rPr>
              <a:t> з </a:t>
            </a:r>
            <a:r>
              <a:rPr lang="ru-RU" sz="2400" dirty="0" err="1">
                <a:solidFill>
                  <a:schemeClr val="tx1"/>
                </a:solidFill>
              </a:rPr>
              <a:t>цього</a:t>
            </a:r>
            <a:r>
              <a:rPr lang="ru-RU" sz="2400" dirty="0">
                <a:solidFill>
                  <a:schemeClr val="tx1"/>
                </a:solidFill>
              </a:rPr>
              <a:t> Закону та </a:t>
            </a:r>
            <a:r>
              <a:rPr lang="ru-RU" sz="2400" dirty="0" err="1">
                <a:solidFill>
                  <a:schemeClr val="tx1"/>
                </a:solidFill>
              </a:rPr>
              <a:t>інших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актів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законодавства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прийнятих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відповідно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dirty="0" err="1">
                <a:solidFill>
                  <a:schemeClr val="tx1"/>
                </a:solidFill>
              </a:rPr>
              <a:t>нього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</a:p>
          <a:p>
            <a:pPr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Закон </a:t>
            </a:r>
            <a:r>
              <a:rPr lang="ru-RU" sz="2400" dirty="0" err="1">
                <a:solidFill>
                  <a:schemeClr val="tx1"/>
                </a:solidFill>
              </a:rPr>
              <a:t>України</a:t>
            </a:r>
            <a:r>
              <a:rPr lang="ru-RU" sz="2400" dirty="0">
                <a:solidFill>
                  <a:schemeClr val="tx1"/>
                </a:solidFill>
              </a:rPr>
              <a:t> «Про </a:t>
            </a:r>
            <a:r>
              <a:rPr lang="ru-RU" sz="2400" dirty="0" err="1">
                <a:solidFill>
                  <a:schemeClr val="tx1"/>
                </a:solidFill>
              </a:rPr>
              <a:t>захист</a:t>
            </a:r>
            <a:r>
              <a:rPr lang="ru-RU" sz="2400" dirty="0">
                <a:solidFill>
                  <a:schemeClr val="tx1"/>
                </a:solidFill>
              </a:rPr>
              <a:t> прав </a:t>
            </a:r>
            <a:r>
              <a:rPr lang="ru-RU" sz="2400" dirty="0" err="1">
                <a:solidFill>
                  <a:schemeClr val="tx1"/>
                </a:solidFill>
              </a:rPr>
              <a:t>споживачів</a:t>
            </a:r>
            <a:r>
              <a:rPr lang="ru-RU" sz="2400" dirty="0">
                <a:solidFill>
                  <a:schemeClr val="tx1"/>
                </a:solidFill>
              </a:rPr>
              <a:t>» </a:t>
            </a:r>
            <a:endParaRPr lang="x-none" sz="24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5FC1C88-E998-48AA-9E40-C163A2AD7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32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15319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CFF6DF-B6CE-4F0E-AAD8-7ACCDB0AB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51513"/>
            <a:ext cx="8596668" cy="70713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ru-RU" sz="4400" b="1" dirty="0" err="1"/>
              <a:t>Настанови</a:t>
            </a:r>
            <a:r>
              <a:rPr lang="ru-RU" sz="4400" b="1" dirty="0"/>
              <a:t> </a:t>
            </a:r>
            <a:r>
              <a:rPr lang="ru-RU" sz="4400" b="1" dirty="0" err="1"/>
              <a:t>належних</a:t>
            </a:r>
            <a:r>
              <a:rPr lang="ru-RU" sz="4400" b="1" dirty="0"/>
              <a:t> практик </a:t>
            </a:r>
            <a:r>
              <a:rPr lang="x-none" sz="4400" b="1" dirty="0"/>
              <a:t/>
            </a:r>
            <a:br>
              <a:rPr lang="x-none" sz="4400" b="1" dirty="0"/>
            </a:br>
            <a:endParaRPr lang="x-none" sz="4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7DBD46-9B8E-41AF-8CC7-C98DEE5F8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25507"/>
            <a:ext cx="8596668" cy="4972829"/>
          </a:xfrm>
        </p:spPr>
        <p:txBody>
          <a:bodyPr>
            <a:normAutofit lnSpcReduction="10000"/>
          </a:bodyPr>
          <a:lstStyle/>
          <a:p>
            <a:r>
              <a:rPr lang="ru-RU" dirty="0" err="1">
                <a:solidFill>
                  <a:schemeClr val="tx1"/>
                </a:solidFill>
              </a:rPr>
              <a:t>Настанова</a:t>
            </a:r>
            <a:r>
              <a:rPr lang="ru-RU" dirty="0">
                <a:solidFill>
                  <a:schemeClr val="tx1"/>
                </a:solidFill>
              </a:rPr>
              <a:t> «</a:t>
            </a:r>
            <a:r>
              <a:rPr lang="ru-RU" dirty="0" err="1">
                <a:solidFill>
                  <a:schemeClr val="tx1"/>
                </a:solidFill>
              </a:rPr>
              <a:t>Лікарські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засоби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Належна</a:t>
            </a:r>
            <a:r>
              <a:rPr lang="ru-RU" dirty="0">
                <a:solidFill>
                  <a:schemeClr val="tx1"/>
                </a:solidFill>
              </a:rPr>
              <a:t> практика </a:t>
            </a:r>
            <a:r>
              <a:rPr lang="ru-RU" dirty="0" err="1">
                <a:solidFill>
                  <a:schemeClr val="tx1"/>
                </a:solidFill>
              </a:rPr>
              <a:t>зберігання</a:t>
            </a:r>
            <a:r>
              <a:rPr lang="ru-RU" dirty="0">
                <a:solidFill>
                  <a:schemeClr val="tx1"/>
                </a:solidFill>
              </a:rPr>
              <a:t>. СТ-Н МОЗУ42-5.1:2011». </a:t>
            </a:r>
            <a:r>
              <a:rPr lang="ru-RU" dirty="0" err="1">
                <a:solidFill>
                  <a:schemeClr val="tx1"/>
                </a:solidFill>
              </a:rPr>
              <a:t>Установлює</a:t>
            </a:r>
            <a:r>
              <a:rPr lang="ru-RU" dirty="0">
                <a:solidFill>
                  <a:schemeClr val="tx1"/>
                </a:solidFill>
              </a:rPr>
              <a:t> правила (</a:t>
            </a:r>
            <a:r>
              <a:rPr lang="ru-RU" dirty="0" err="1">
                <a:solidFill>
                  <a:schemeClr val="tx1"/>
                </a:solidFill>
              </a:rPr>
              <a:t>вимоги</a:t>
            </a:r>
            <a:r>
              <a:rPr lang="ru-RU" dirty="0">
                <a:solidFill>
                  <a:schemeClr val="tx1"/>
                </a:solidFill>
              </a:rPr>
              <a:t>) </a:t>
            </a:r>
            <a:r>
              <a:rPr lang="ru-RU" dirty="0" err="1">
                <a:solidFill>
                  <a:schemeClr val="tx1"/>
                </a:solidFill>
              </a:rPr>
              <a:t>належної</a:t>
            </a:r>
            <a:r>
              <a:rPr lang="ru-RU" dirty="0">
                <a:solidFill>
                  <a:schemeClr val="tx1"/>
                </a:solidFill>
              </a:rPr>
              <a:t> практики </a:t>
            </a:r>
            <a:r>
              <a:rPr lang="ru-RU" dirty="0" err="1">
                <a:solidFill>
                  <a:schemeClr val="tx1"/>
                </a:solidFill>
              </a:rPr>
              <a:t>зберігання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засобів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застосовна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управління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належним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зберіганням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засобів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їх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виробництві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оптовій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роздрібній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реалізації</a:t>
            </a:r>
            <a:r>
              <a:rPr lang="ru-RU" dirty="0">
                <a:solidFill>
                  <a:schemeClr val="tx1"/>
                </a:solidFill>
              </a:rPr>
              <a:t>. </a:t>
            </a:r>
            <a:endParaRPr lang="x-none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Настанова</a:t>
            </a:r>
            <a:r>
              <a:rPr lang="ru-RU" dirty="0">
                <a:solidFill>
                  <a:schemeClr val="tx1"/>
                </a:solidFill>
              </a:rPr>
              <a:t> «</a:t>
            </a:r>
            <a:r>
              <a:rPr lang="ru-RU" dirty="0" err="1">
                <a:solidFill>
                  <a:schemeClr val="tx1"/>
                </a:solidFill>
              </a:rPr>
              <a:t>Лікарські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засоби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Належна</a:t>
            </a:r>
            <a:r>
              <a:rPr lang="ru-RU" dirty="0">
                <a:solidFill>
                  <a:schemeClr val="tx1"/>
                </a:solidFill>
              </a:rPr>
              <a:t> практика </a:t>
            </a:r>
            <a:r>
              <a:rPr lang="ru-RU" dirty="0" err="1">
                <a:solidFill>
                  <a:schemeClr val="tx1"/>
                </a:solidFill>
              </a:rPr>
              <a:t>дистрибуції</a:t>
            </a:r>
            <a:r>
              <a:rPr lang="ru-RU" dirty="0">
                <a:solidFill>
                  <a:schemeClr val="tx1"/>
                </a:solidFill>
              </a:rPr>
              <a:t>. СТ-Н МОЗУ 42-5.0:2014». </a:t>
            </a:r>
            <a:r>
              <a:rPr lang="ru-RU" dirty="0" err="1">
                <a:solidFill>
                  <a:schemeClr val="tx1"/>
                </a:solidFill>
              </a:rPr>
              <a:t>Цю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настанову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застосовують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організації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належної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дистрибуції</a:t>
            </a:r>
            <a:r>
              <a:rPr lang="ru-RU" dirty="0">
                <a:solidFill>
                  <a:schemeClr val="tx1"/>
                </a:solidFill>
              </a:rPr>
              <a:t> ЛЗ та </a:t>
            </a:r>
            <a:r>
              <a:rPr lang="ru-RU" dirty="0" err="1">
                <a:solidFill>
                  <a:schemeClr val="tx1"/>
                </a:solidFill>
              </a:rPr>
              <a:t>побудови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системи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якості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підприємствами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оптової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торгівлі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включаючи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такі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виробляють</a:t>
            </a:r>
            <a:r>
              <a:rPr lang="ru-RU" dirty="0">
                <a:solidFill>
                  <a:schemeClr val="tx1"/>
                </a:solidFill>
              </a:rPr>
              <a:t> ЛЗ, а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дляпроектування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будівництва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реконструкції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технічного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переоснащення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підприємств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оптової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торгівлі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підприємств-виробників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засобів</a:t>
            </a:r>
            <a:r>
              <a:rPr lang="ru-RU" dirty="0">
                <a:solidFill>
                  <a:schemeClr val="tx1"/>
                </a:solidFill>
              </a:rPr>
              <a:t>. </a:t>
            </a:r>
            <a:endParaRPr lang="x-none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Настанова</a:t>
            </a:r>
            <a:r>
              <a:rPr lang="ru-RU" dirty="0">
                <a:solidFill>
                  <a:schemeClr val="tx1"/>
                </a:solidFill>
              </a:rPr>
              <a:t> «</a:t>
            </a:r>
            <a:r>
              <a:rPr lang="ru-RU" dirty="0" err="1">
                <a:solidFill>
                  <a:schemeClr val="tx1"/>
                </a:solidFill>
              </a:rPr>
              <a:t>Лікарські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засоби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Належна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виробнича</a:t>
            </a:r>
            <a:r>
              <a:rPr lang="ru-RU" dirty="0">
                <a:solidFill>
                  <a:schemeClr val="tx1"/>
                </a:solidFill>
              </a:rPr>
              <a:t> практика. СТ-Н МОЗУ 42-4.0:2015». </a:t>
            </a:r>
            <a:r>
              <a:rPr lang="ru-RU" dirty="0" err="1">
                <a:solidFill>
                  <a:schemeClr val="tx1"/>
                </a:solidFill>
              </a:rPr>
              <a:t>Ця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настанова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встановлює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положення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належної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виробничої</a:t>
            </a:r>
            <a:r>
              <a:rPr lang="ru-RU" dirty="0">
                <a:solidFill>
                  <a:schemeClr val="tx1"/>
                </a:solidFill>
              </a:rPr>
              <a:t> практики </a:t>
            </a:r>
            <a:r>
              <a:rPr lang="ru-RU" dirty="0" err="1">
                <a:solidFill>
                  <a:schemeClr val="tx1"/>
                </a:solidFill>
              </a:rPr>
              <a:t>лі-карських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засобів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людини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включаючи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діючі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використовують-ся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складі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препаратів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Ця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настанова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застосовна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виробництва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вироб-ляються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Україні</a:t>
            </a:r>
            <a:r>
              <a:rPr lang="ru-RU" dirty="0">
                <a:solidFill>
                  <a:schemeClr val="tx1"/>
                </a:solidFill>
              </a:rPr>
              <a:t> для продажу на </a:t>
            </a:r>
            <a:r>
              <a:rPr lang="ru-RU" dirty="0" err="1">
                <a:solidFill>
                  <a:schemeClr val="tx1"/>
                </a:solidFill>
              </a:rPr>
              <a:t>внутрішньому</a:t>
            </a:r>
            <a:r>
              <a:rPr lang="ru-RU" dirty="0">
                <a:solidFill>
                  <a:schemeClr val="tx1"/>
                </a:solidFill>
              </a:rPr>
              <a:t> ринку та з метою </a:t>
            </a:r>
            <a:r>
              <a:rPr lang="ru-RU" dirty="0" err="1">
                <a:solidFill>
                  <a:schemeClr val="tx1"/>
                </a:solidFill>
              </a:rPr>
              <a:t>експорту</a:t>
            </a:r>
            <a:r>
              <a:rPr lang="ru-RU" dirty="0">
                <a:solidFill>
                  <a:schemeClr val="tx1"/>
                </a:solidFill>
              </a:rPr>
              <a:t>, а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лікарських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імпортуються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Україну</a:t>
            </a:r>
            <a:r>
              <a:rPr lang="ru-RU" dirty="0">
                <a:solidFill>
                  <a:schemeClr val="tx1"/>
                </a:solidFill>
              </a:rPr>
              <a:t>.</a:t>
            </a:r>
            <a:endParaRPr lang="x-none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3D624A8-3CBF-449A-935E-840A0CE7B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33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534608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9FA7FD9-EC70-4659-8801-42B52437C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06050"/>
            <a:ext cx="8596668" cy="4917874"/>
          </a:xfrm>
        </p:spPr>
        <p:txBody>
          <a:bodyPr>
            <a:normAutofit fontScale="92500" lnSpcReduction="10000"/>
          </a:bodyPr>
          <a:lstStyle/>
          <a:p>
            <a:r>
              <a:rPr lang="ru-RU" sz="1600" dirty="0" err="1">
                <a:solidFill>
                  <a:schemeClr val="tx1"/>
                </a:solidFill>
              </a:rPr>
              <a:t>Настанова</a:t>
            </a:r>
            <a:r>
              <a:rPr lang="ru-RU" sz="1600" dirty="0">
                <a:solidFill>
                  <a:schemeClr val="tx1"/>
                </a:solidFill>
              </a:rPr>
              <a:t> «</a:t>
            </a:r>
            <a:r>
              <a:rPr lang="ru-RU" sz="1600" dirty="0" err="1">
                <a:solidFill>
                  <a:schemeClr val="tx1"/>
                </a:solidFill>
              </a:rPr>
              <a:t>Лікарські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засоби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  <a:r>
              <a:rPr lang="ru-RU" sz="1600" dirty="0" err="1">
                <a:solidFill>
                  <a:schemeClr val="tx1"/>
                </a:solidFill>
              </a:rPr>
              <a:t>Належна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клінічна</a:t>
            </a:r>
            <a:r>
              <a:rPr lang="ru-RU" sz="1600" dirty="0">
                <a:solidFill>
                  <a:schemeClr val="tx1"/>
                </a:solidFill>
              </a:rPr>
              <a:t> практика. СТ-Н МОЗУ 42-7.0:2008». </a:t>
            </a:r>
            <a:r>
              <a:rPr lang="ru-RU" sz="1600" dirty="0" err="1">
                <a:solidFill>
                  <a:schemeClr val="tx1"/>
                </a:solidFill>
              </a:rPr>
              <a:t>Розповсюджується</a:t>
            </a:r>
            <a:r>
              <a:rPr lang="ru-RU" sz="1600" dirty="0">
                <a:solidFill>
                  <a:schemeClr val="tx1"/>
                </a:solidFill>
              </a:rPr>
              <a:t> на </a:t>
            </a:r>
            <a:r>
              <a:rPr lang="ru-RU" sz="1600" dirty="0" err="1">
                <a:solidFill>
                  <a:schemeClr val="tx1"/>
                </a:solidFill>
              </a:rPr>
              <a:t>всі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види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лікарських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засобів</a:t>
            </a:r>
            <a:r>
              <a:rPr lang="ru-RU" sz="1600" dirty="0">
                <a:solidFill>
                  <a:schemeClr val="tx1"/>
                </a:solidFill>
              </a:rPr>
              <a:t> для </a:t>
            </a:r>
            <a:r>
              <a:rPr lang="ru-RU" sz="1600" dirty="0" err="1">
                <a:solidFill>
                  <a:schemeClr val="tx1"/>
                </a:solidFill>
              </a:rPr>
              <a:t>людини</a:t>
            </a:r>
            <a:r>
              <a:rPr lang="ru-RU" sz="1600" dirty="0">
                <a:solidFill>
                  <a:schemeClr val="tx1"/>
                </a:solidFill>
              </a:rPr>
              <a:t> та </a:t>
            </a:r>
            <a:r>
              <a:rPr lang="ru-RU" sz="1600" dirty="0" err="1">
                <a:solidFill>
                  <a:schemeClr val="tx1"/>
                </a:solidFill>
              </a:rPr>
              <a:t>встановлює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загальні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вимоги</a:t>
            </a:r>
            <a:r>
              <a:rPr lang="ru-RU" sz="1600" dirty="0">
                <a:solidFill>
                  <a:schemeClr val="tx1"/>
                </a:solidFill>
              </a:rPr>
              <a:t> до </a:t>
            </a:r>
            <a:r>
              <a:rPr lang="ru-RU" sz="1600" dirty="0" err="1">
                <a:solidFill>
                  <a:schemeClr val="tx1"/>
                </a:solidFill>
              </a:rPr>
              <a:t>планування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організації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проведення</a:t>
            </a:r>
            <a:r>
              <a:rPr lang="ru-RU" sz="1600" dirty="0">
                <a:solidFill>
                  <a:schemeClr val="tx1"/>
                </a:solidFill>
              </a:rPr>
              <a:t> та документального </a:t>
            </a:r>
            <a:r>
              <a:rPr lang="ru-RU" sz="1600" dirty="0" err="1">
                <a:solidFill>
                  <a:schemeClr val="tx1"/>
                </a:solidFill>
              </a:rPr>
              <a:t>оформлення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результатів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клінічних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випробувань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лікарських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засобів</a:t>
            </a:r>
            <a:r>
              <a:rPr lang="ru-RU" sz="1600" dirty="0">
                <a:solidFill>
                  <a:schemeClr val="tx1"/>
                </a:solidFill>
              </a:rPr>
              <a:t> для </a:t>
            </a:r>
            <a:r>
              <a:rPr lang="ru-RU" sz="1600" dirty="0" err="1">
                <a:solidFill>
                  <a:schemeClr val="tx1"/>
                </a:solidFill>
              </a:rPr>
              <a:t>людини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  <a:endParaRPr lang="x-none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Настанова</a:t>
            </a:r>
            <a:r>
              <a:rPr lang="ru-RU" sz="1600" dirty="0">
                <a:solidFill>
                  <a:schemeClr val="tx1"/>
                </a:solidFill>
              </a:rPr>
              <a:t> «</a:t>
            </a:r>
            <a:r>
              <a:rPr lang="ru-RU" sz="1600" dirty="0" err="1">
                <a:solidFill>
                  <a:schemeClr val="tx1"/>
                </a:solidFill>
              </a:rPr>
              <a:t>Лікарські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засоби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  <a:r>
              <a:rPr lang="ru-RU" sz="1600" dirty="0" err="1">
                <a:solidFill>
                  <a:schemeClr val="tx1"/>
                </a:solidFill>
              </a:rPr>
              <a:t>Належна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регуляторна</a:t>
            </a:r>
            <a:r>
              <a:rPr lang="ru-RU" sz="1600" dirty="0">
                <a:solidFill>
                  <a:schemeClr val="tx1"/>
                </a:solidFill>
              </a:rPr>
              <a:t> практика. СТ-Н МОЗУ 42-1.1:2013». </a:t>
            </a:r>
            <a:r>
              <a:rPr lang="ru-RU" sz="1600" dirty="0" err="1">
                <a:solidFill>
                  <a:schemeClr val="tx1"/>
                </a:solidFill>
              </a:rPr>
              <a:t>Призначена</a:t>
            </a:r>
            <a:r>
              <a:rPr lang="ru-RU" sz="1600" dirty="0">
                <a:solidFill>
                  <a:schemeClr val="tx1"/>
                </a:solidFill>
              </a:rPr>
              <a:t> для </a:t>
            </a:r>
            <a:r>
              <a:rPr lang="ru-RU" sz="1600" dirty="0" err="1">
                <a:solidFill>
                  <a:schemeClr val="tx1"/>
                </a:solidFill>
              </a:rPr>
              <a:t>забезпечення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належних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гармонізованих</a:t>
            </a:r>
            <a:r>
              <a:rPr lang="ru-RU" sz="1600" dirty="0">
                <a:solidFill>
                  <a:schemeClr val="tx1"/>
                </a:solidFill>
              </a:rPr>
              <a:t> з </a:t>
            </a:r>
            <a:r>
              <a:rPr lang="ru-RU" sz="1600" dirty="0" err="1">
                <a:solidFill>
                  <a:schemeClr val="tx1"/>
                </a:solidFill>
              </a:rPr>
              <a:t>законодавством</a:t>
            </a:r>
            <a:r>
              <a:rPr lang="ru-RU" sz="1600" dirty="0">
                <a:solidFill>
                  <a:schemeClr val="tx1"/>
                </a:solidFill>
              </a:rPr>
              <a:t> ЄС, </a:t>
            </a:r>
            <a:r>
              <a:rPr lang="ru-RU" sz="1600" dirty="0" err="1">
                <a:solidFill>
                  <a:schemeClr val="tx1"/>
                </a:solidFill>
              </a:rPr>
              <a:t>підходів</a:t>
            </a:r>
            <a:r>
              <a:rPr lang="ru-RU" sz="1600" dirty="0">
                <a:solidFill>
                  <a:schemeClr val="tx1"/>
                </a:solidFill>
              </a:rPr>
              <a:t> до нормативно-правового </a:t>
            </a:r>
            <a:r>
              <a:rPr lang="ru-RU" sz="1600" dirty="0" err="1">
                <a:solidFill>
                  <a:schemeClr val="tx1"/>
                </a:solidFill>
              </a:rPr>
              <a:t>регулювання</a:t>
            </a:r>
            <a:r>
              <a:rPr lang="ru-RU" sz="1600" dirty="0">
                <a:solidFill>
                  <a:schemeClr val="tx1"/>
                </a:solidFill>
              </a:rPr>
              <a:t> у </a:t>
            </a:r>
            <a:r>
              <a:rPr lang="ru-RU" sz="1600" dirty="0" err="1">
                <a:solidFill>
                  <a:schemeClr val="tx1"/>
                </a:solidFill>
              </a:rPr>
              <a:t>сфері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обігу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лікарських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засобів</a:t>
            </a:r>
            <a:r>
              <a:rPr lang="ru-RU" sz="1600" dirty="0">
                <a:solidFill>
                  <a:schemeClr val="tx1"/>
                </a:solidFill>
              </a:rPr>
              <a:t> та </a:t>
            </a:r>
            <a:r>
              <a:rPr lang="ru-RU" sz="1600" dirty="0" err="1">
                <a:solidFill>
                  <a:schemeClr val="tx1"/>
                </a:solidFill>
              </a:rPr>
              <a:t>використання</a:t>
            </a:r>
            <a:r>
              <a:rPr lang="ru-RU" sz="1600" dirty="0">
                <a:solidFill>
                  <a:schemeClr val="tx1"/>
                </a:solidFill>
              </a:rPr>
              <a:t> у </a:t>
            </a:r>
            <a:r>
              <a:rPr lang="ru-RU" sz="1600" dirty="0" err="1">
                <a:solidFill>
                  <a:schemeClr val="tx1"/>
                </a:solidFill>
              </a:rPr>
              <a:t>прийняті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ефективних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механізмів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регулювання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  <a:endParaRPr lang="x-none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Настанова</a:t>
            </a:r>
            <a:r>
              <a:rPr lang="ru-RU" sz="1600" dirty="0">
                <a:solidFill>
                  <a:schemeClr val="tx1"/>
                </a:solidFill>
              </a:rPr>
              <a:t> «</a:t>
            </a:r>
            <a:r>
              <a:rPr lang="ru-RU" sz="1600" dirty="0" err="1">
                <a:solidFill>
                  <a:schemeClr val="tx1"/>
                </a:solidFill>
              </a:rPr>
              <a:t>Вимоги</a:t>
            </a:r>
            <a:r>
              <a:rPr lang="ru-RU" sz="1600" dirty="0">
                <a:solidFill>
                  <a:schemeClr val="tx1"/>
                </a:solidFill>
              </a:rPr>
              <a:t> до </a:t>
            </a:r>
            <a:r>
              <a:rPr lang="ru-RU" sz="1600" dirty="0" err="1">
                <a:solidFill>
                  <a:schemeClr val="tx1"/>
                </a:solidFill>
              </a:rPr>
              <a:t>виготовлення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нестерильних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лікарських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засобів</a:t>
            </a:r>
            <a:r>
              <a:rPr lang="ru-RU" sz="1600" dirty="0">
                <a:solidFill>
                  <a:schemeClr val="tx1"/>
                </a:solidFill>
              </a:rPr>
              <a:t> в </a:t>
            </a:r>
            <a:r>
              <a:rPr lang="ru-RU" sz="1600" dirty="0" err="1">
                <a:solidFill>
                  <a:schemeClr val="tx1"/>
                </a:solidFill>
              </a:rPr>
              <a:t>умовах</a:t>
            </a:r>
            <a:r>
              <a:rPr lang="ru-RU" sz="1600" dirty="0">
                <a:solidFill>
                  <a:schemeClr val="tx1"/>
                </a:solidFill>
              </a:rPr>
              <a:t> аптек. СТ-Н МОЗУ 42-4.5:2015» </a:t>
            </a:r>
            <a:r>
              <a:rPr lang="ru-RU" sz="1600" dirty="0" err="1">
                <a:solidFill>
                  <a:schemeClr val="tx1"/>
                </a:solidFill>
              </a:rPr>
              <a:t>встановлює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положення</a:t>
            </a:r>
            <a:r>
              <a:rPr lang="ru-RU" sz="1600" dirty="0">
                <a:solidFill>
                  <a:schemeClr val="tx1"/>
                </a:solidFill>
              </a:rPr>
              <a:t> (</a:t>
            </a:r>
            <a:r>
              <a:rPr lang="ru-RU" sz="1600" dirty="0" err="1">
                <a:solidFill>
                  <a:schemeClr val="tx1"/>
                </a:solidFill>
              </a:rPr>
              <a:t>принципи</a:t>
            </a:r>
            <a:r>
              <a:rPr lang="ru-RU" sz="1600" dirty="0">
                <a:solidFill>
                  <a:schemeClr val="tx1"/>
                </a:solidFill>
              </a:rPr>
              <a:t> і правила) </a:t>
            </a:r>
            <a:r>
              <a:rPr lang="ru-RU" sz="1600" dirty="0" err="1">
                <a:solidFill>
                  <a:schemeClr val="tx1"/>
                </a:solidFill>
              </a:rPr>
              <a:t>належної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аптечної</a:t>
            </a:r>
            <a:r>
              <a:rPr lang="ru-RU" sz="1600" dirty="0">
                <a:solidFill>
                  <a:schemeClr val="tx1"/>
                </a:solidFill>
              </a:rPr>
              <a:t> практики (НАП) </a:t>
            </a:r>
            <a:r>
              <a:rPr lang="ru-RU" sz="1600" dirty="0" err="1">
                <a:solidFill>
                  <a:schemeClr val="tx1"/>
                </a:solidFill>
              </a:rPr>
              <a:t>щодо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виготовлення</a:t>
            </a:r>
            <a:r>
              <a:rPr lang="ru-RU" sz="1600" dirty="0">
                <a:solidFill>
                  <a:schemeClr val="tx1"/>
                </a:solidFill>
              </a:rPr>
              <a:t> та контролю </a:t>
            </a:r>
            <a:r>
              <a:rPr lang="ru-RU" sz="1600" dirty="0" err="1">
                <a:solidFill>
                  <a:schemeClr val="tx1"/>
                </a:solidFill>
              </a:rPr>
              <a:t>якості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нестерильних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екстемпоральних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лікарських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засобів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які</a:t>
            </a:r>
            <a:r>
              <a:rPr lang="ru-RU" sz="1600" dirty="0">
                <a:solidFill>
                  <a:schemeClr val="tx1"/>
                </a:solidFill>
              </a:rPr>
              <a:t> не </a:t>
            </a:r>
            <a:r>
              <a:rPr lang="ru-RU" sz="1600" dirty="0" err="1">
                <a:solidFill>
                  <a:schemeClr val="tx1"/>
                </a:solidFill>
              </a:rPr>
              <a:t>підлягають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офіційній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реєстрації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відповідно</a:t>
            </a:r>
            <a:r>
              <a:rPr lang="ru-RU" sz="1600" dirty="0">
                <a:solidFill>
                  <a:schemeClr val="tx1"/>
                </a:solidFill>
              </a:rPr>
              <a:t> до чинного </a:t>
            </a:r>
            <a:r>
              <a:rPr lang="ru-RU" sz="1600" dirty="0" err="1">
                <a:solidFill>
                  <a:schemeClr val="tx1"/>
                </a:solidFill>
              </a:rPr>
              <a:t>законодавства</a:t>
            </a:r>
            <a:r>
              <a:rPr lang="ru-RU" sz="1600" dirty="0">
                <a:solidFill>
                  <a:schemeClr val="tx1"/>
                </a:solidFill>
              </a:rPr>
              <a:t> і </a:t>
            </a:r>
            <a:r>
              <a:rPr lang="ru-RU" sz="1600" dirty="0" err="1">
                <a:solidFill>
                  <a:schemeClr val="tx1"/>
                </a:solidFill>
              </a:rPr>
              <a:t>призначені</a:t>
            </a:r>
            <a:r>
              <a:rPr lang="ru-RU" sz="1600" dirty="0">
                <a:solidFill>
                  <a:schemeClr val="tx1"/>
                </a:solidFill>
              </a:rPr>
              <a:t> для </a:t>
            </a:r>
            <a:r>
              <a:rPr lang="ru-RU" sz="1600" dirty="0" err="1">
                <a:solidFill>
                  <a:schemeClr val="tx1"/>
                </a:solidFill>
              </a:rPr>
              <a:t>роздрібної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реалізації</a:t>
            </a:r>
            <a:r>
              <a:rPr lang="ru-RU" sz="1600" dirty="0">
                <a:solidFill>
                  <a:schemeClr val="tx1"/>
                </a:solidFill>
              </a:rPr>
              <a:t> через аптеки та </a:t>
            </a:r>
            <a:r>
              <a:rPr lang="ru-RU" sz="1600" dirty="0" err="1">
                <a:solidFill>
                  <a:schemeClr val="tx1"/>
                </a:solidFill>
              </a:rPr>
              <a:t>їх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структурні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підрозділи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  <a:endParaRPr lang="x-none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Настанова</a:t>
            </a:r>
            <a:r>
              <a:rPr lang="ru-RU" sz="1600" dirty="0">
                <a:solidFill>
                  <a:schemeClr val="tx1"/>
                </a:solidFill>
              </a:rPr>
              <a:t> «</a:t>
            </a:r>
            <a:r>
              <a:rPr lang="ru-RU" sz="1600" dirty="0" err="1">
                <a:solidFill>
                  <a:schemeClr val="tx1"/>
                </a:solidFill>
              </a:rPr>
              <a:t>Вимоги</a:t>
            </a:r>
            <a:r>
              <a:rPr lang="ru-RU" sz="1600" dirty="0">
                <a:solidFill>
                  <a:schemeClr val="tx1"/>
                </a:solidFill>
              </a:rPr>
              <a:t> до </a:t>
            </a:r>
            <a:r>
              <a:rPr lang="ru-RU" sz="1600" dirty="0" err="1">
                <a:solidFill>
                  <a:schemeClr val="tx1"/>
                </a:solidFill>
              </a:rPr>
              <a:t>виготовлення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стерильних</a:t>
            </a:r>
            <a:r>
              <a:rPr lang="ru-RU" sz="1600" dirty="0">
                <a:solidFill>
                  <a:schemeClr val="tx1"/>
                </a:solidFill>
              </a:rPr>
              <a:t> та </a:t>
            </a:r>
            <a:r>
              <a:rPr lang="ru-RU" sz="1600" dirty="0" err="1">
                <a:solidFill>
                  <a:schemeClr val="tx1"/>
                </a:solidFill>
              </a:rPr>
              <a:t>аспетичних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лікарських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засобів</a:t>
            </a:r>
            <a:r>
              <a:rPr lang="ru-RU" sz="1600" dirty="0">
                <a:solidFill>
                  <a:schemeClr val="tx1"/>
                </a:solidFill>
              </a:rPr>
              <a:t> в </a:t>
            </a:r>
            <a:r>
              <a:rPr lang="ru-RU" sz="1600" dirty="0" err="1">
                <a:solidFill>
                  <a:schemeClr val="tx1"/>
                </a:solidFill>
              </a:rPr>
              <a:t>умовах</a:t>
            </a:r>
            <a:r>
              <a:rPr lang="ru-RU" sz="1600" dirty="0">
                <a:solidFill>
                  <a:schemeClr val="tx1"/>
                </a:solidFill>
              </a:rPr>
              <a:t> аптек. СТ-Н МОЗУ 42-4.6:2015» </a:t>
            </a:r>
            <a:r>
              <a:rPr lang="ru-RU" sz="1600" dirty="0" err="1">
                <a:solidFill>
                  <a:schemeClr val="tx1"/>
                </a:solidFill>
              </a:rPr>
              <a:t>встановлює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положення</a:t>
            </a:r>
            <a:r>
              <a:rPr lang="ru-RU" sz="1600" dirty="0">
                <a:solidFill>
                  <a:schemeClr val="tx1"/>
                </a:solidFill>
              </a:rPr>
              <a:t> (</a:t>
            </a:r>
            <a:r>
              <a:rPr lang="ru-RU" sz="1600" dirty="0" err="1">
                <a:solidFill>
                  <a:schemeClr val="tx1"/>
                </a:solidFill>
              </a:rPr>
              <a:t>принципи</a:t>
            </a:r>
            <a:r>
              <a:rPr lang="ru-RU" sz="1600" dirty="0">
                <a:solidFill>
                  <a:schemeClr val="tx1"/>
                </a:solidFill>
              </a:rPr>
              <a:t> і правила) </a:t>
            </a:r>
            <a:r>
              <a:rPr lang="ru-RU" sz="1600" dirty="0" err="1">
                <a:solidFill>
                  <a:schemeClr val="tx1"/>
                </a:solidFill>
              </a:rPr>
              <a:t>належної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аптечної</a:t>
            </a:r>
            <a:r>
              <a:rPr lang="ru-RU" sz="1600" dirty="0">
                <a:solidFill>
                  <a:schemeClr val="tx1"/>
                </a:solidFill>
              </a:rPr>
              <a:t> практики </a:t>
            </a:r>
            <a:r>
              <a:rPr lang="ru-RU" sz="1600" dirty="0" err="1">
                <a:solidFill>
                  <a:schemeClr val="tx1"/>
                </a:solidFill>
              </a:rPr>
              <a:t>щодо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виготовлення</a:t>
            </a:r>
            <a:r>
              <a:rPr lang="ru-RU" sz="1600" dirty="0">
                <a:solidFill>
                  <a:schemeClr val="tx1"/>
                </a:solidFill>
              </a:rPr>
              <a:t> та контролю </a:t>
            </a:r>
            <a:r>
              <a:rPr lang="ru-RU" sz="1600" dirty="0" err="1">
                <a:solidFill>
                  <a:schemeClr val="tx1"/>
                </a:solidFill>
              </a:rPr>
              <a:t>якості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стерильних</a:t>
            </a:r>
            <a:r>
              <a:rPr lang="ru-RU" sz="1600" dirty="0">
                <a:solidFill>
                  <a:schemeClr val="tx1"/>
                </a:solidFill>
              </a:rPr>
              <a:t> і </a:t>
            </a:r>
            <a:r>
              <a:rPr lang="ru-RU" sz="1600" dirty="0" err="1">
                <a:solidFill>
                  <a:schemeClr val="tx1"/>
                </a:solidFill>
              </a:rPr>
              <a:t>асептичних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лікарських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засобів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які</a:t>
            </a:r>
            <a:r>
              <a:rPr lang="ru-RU" sz="1600" dirty="0">
                <a:solidFill>
                  <a:schemeClr val="tx1"/>
                </a:solidFill>
              </a:rPr>
              <a:t> не </a:t>
            </a:r>
            <a:r>
              <a:rPr lang="ru-RU" sz="1600" dirty="0" err="1">
                <a:solidFill>
                  <a:schemeClr val="tx1"/>
                </a:solidFill>
              </a:rPr>
              <a:t>підлягають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офіційній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реєстрації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відповідно</a:t>
            </a:r>
            <a:r>
              <a:rPr lang="ru-RU" sz="1600" dirty="0">
                <a:solidFill>
                  <a:schemeClr val="tx1"/>
                </a:solidFill>
              </a:rPr>
              <a:t> до чинного </a:t>
            </a:r>
            <a:r>
              <a:rPr lang="ru-RU" sz="1600" dirty="0" err="1">
                <a:solidFill>
                  <a:schemeClr val="tx1"/>
                </a:solidFill>
              </a:rPr>
              <a:t>законодавства</a:t>
            </a:r>
            <a:r>
              <a:rPr lang="ru-RU" sz="1600" dirty="0">
                <a:solidFill>
                  <a:schemeClr val="tx1"/>
                </a:solidFill>
              </a:rPr>
              <a:t> і </a:t>
            </a:r>
            <a:r>
              <a:rPr lang="ru-RU" sz="1600" dirty="0" err="1">
                <a:solidFill>
                  <a:schemeClr val="tx1"/>
                </a:solidFill>
              </a:rPr>
              <a:t>призначені</a:t>
            </a:r>
            <a:r>
              <a:rPr lang="ru-RU" sz="1600" dirty="0">
                <a:solidFill>
                  <a:schemeClr val="tx1"/>
                </a:solidFill>
              </a:rPr>
              <a:t> для </a:t>
            </a:r>
            <a:r>
              <a:rPr lang="ru-RU" sz="1600" dirty="0" err="1">
                <a:solidFill>
                  <a:schemeClr val="tx1"/>
                </a:solidFill>
              </a:rPr>
              <a:t>роздрібної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реалізації</a:t>
            </a:r>
            <a:r>
              <a:rPr lang="ru-RU" sz="1600" dirty="0">
                <a:solidFill>
                  <a:schemeClr val="tx1"/>
                </a:solidFill>
              </a:rPr>
              <a:t> через аптеки та </a:t>
            </a:r>
            <a:r>
              <a:rPr lang="ru-RU" sz="1600" dirty="0" err="1">
                <a:solidFill>
                  <a:schemeClr val="tx1"/>
                </a:solidFill>
              </a:rPr>
              <a:t>їх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структурні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підрозділи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  <a:endParaRPr lang="x-none" sz="16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F5D5515-4D1C-4DD5-915F-D6FF814BD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34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ADE74DE-B99C-4911-BC80-84516E3A0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51513"/>
            <a:ext cx="8596668" cy="70713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ru-RU" sz="4400" b="1" dirty="0" err="1"/>
              <a:t>Настанови</a:t>
            </a:r>
            <a:r>
              <a:rPr lang="ru-RU" sz="4400" b="1" dirty="0"/>
              <a:t> </a:t>
            </a:r>
            <a:r>
              <a:rPr lang="ru-RU" sz="4400" b="1" dirty="0" err="1"/>
              <a:t>належних</a:t>
            </a:r>
            <a:r>
              <a:rPr lang="ru-RU" sz="4400" b="1" dirty="0"/>
              <a:t> практик </a:t>
            </a:r>
            <a:r>
              <a:rPr lang="x-none" sz="4400" b="1" dirty="0"/>
              <a:t/>
            </a:r>
            <a:br>
              <a:rPr lang="x-none" sz="4400" b="1" dirty="0"/>
            </a:br>
            <a:endParaRPr lang="x-none" sz="4400" b="1" dirty="0"/>
          </a:p>
        </p:txBody>
      </p:sp>
    </p:spTree>
    <p:extLst>
      <p:ext uri="{BB962C8B-B14F-4D97-AF65-F5344CB8AC3E}">
        <p14:creationId xmlns:p14="http://schemas.microsoft.com/office/powerpoint/2010/main" val="17657858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71EC28-4965-48CC-BACE-05E325E5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8096"/>
          </a:xfrm>
        </p:spPr>
        <p:txBody>
          <a:bodyPr/>
          <a:lstStyle/>
          <a:p>
            <a:pPr algn="ctr"/>
            <a:r>
              <a:rPr lang="ru-RU" b="1" dirty="0" err="1"/>
              <a:t>Накази</a:t>
            </a:r>
            <a:r>
              <a:rPr lang="ru-RU" b="1" dirty="0"/>
              <a:t> МОЗ </a:t>
            </a:r>
            <a:r>
              <a:rPr lang="ru-RU" b="1" dirty="0" err="1"/>
              <a:t>України</a:t>
            </a:r>
            <a:endParaRPr lang="x-none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3B8D0F-F692-4AE5-9C7A-C3923AF93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41578"/>
            <a:ext cx="8596668" cy="4782346"/>
          </a:xfrm>
        </p:spPr>
        <p:txBody>
          <a:bodyPr/>
          <a:lstStyle/>
          <a:p>
            <a:r>
              <a:rPr lang="x-none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Наказ </a:t>
            </a:r>
            <a:r>
              <a:rPr lang="ru-RU" dirty="0" err="1">
                <a:solidFill>
                  <a:schemeClr val="tx1"/>
                </a:solidFill>
              </a:rPr>
              <a:t>Міністерства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охорони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здоров'я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України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17.10.2012 р №812 «Про </a:t>
            </a:r>
            <a:r>
              <a:rPr lang="ru-RU" dirty="0" err="1">
                <a:solidFill>
                  <a:schemeClr val="tx1"/>
                </a:solidFill>
              </a:rPr>
              <a:t>затвердження</a:t>
            </a:r>
            <a:r>
              <a:rPr lang="ru-RU" dirty="0">
                <a:solidFill>
                  <a:schemeClr val="tx1"/>
                </a:solidFill>
              </a:rPr>
              <a:t> Правил </a:t>
            </a:r>
            <a:r>
              <a:rPr lang="ru-RU" dirty="0" err="1">
                <a:solidFill>
                  <a:schemeClr val="tx1"/>
                </a:solidFill>
              </a:rPr>
              <a:t>виробництва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виготовлення</a:t>
            </a:r>
            <a:r>
              <a:rPr lang="ru-RU" dirty="0">
                <a:solidFill>
                  <a:schemeClr val="tx1"/>
                </a:solidFill>
              </a:rPr>
              <a:t>) та контролю </a:t>
            </a:r>
            <a:r>
              <a:rPr lang="ru-RU" dirty="0" err="1">
                <a:solidFill>
                  <a:schemeClr val="tx1"/>
                </a:solidFill>
              </a:rPr>
              <a:t>лікарських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засобів</a:t>
            </a:r>
            <a:r>
              <a:rPr lang="ru-RU" dirty="0">
                <a:solidFill>
                  <a:schemeClr val="tx1"/>
                </a:solidFill>
              </a:rPr>
              <a:t> в аптеках».  </a:t>
            </a:r>
            <a:endParaRPr lang="x-none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 Наказ </a:t>
            </a:r>
            <a:r>
              <a:rPr lang="ru-RU" dirty="0" err="1">
                <a:solidFill>
                  <a:schemeClr val="tx1"/>
                </a:solidFill>
              </a:rPr>
              <a:t>Міністерства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охорони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здоров'я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України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29.09.2014 р №677 «Про </a:t>
            </a:r>
            <a:r>
              <a:rPr lang="ru-RU" dirty="0" err="1">
                <a:solidFill>
                  <a:schemeClr val="tx1"/>
                </a:solidFill>
              </a:rPr>
              <a:t>затвердження</a:t>
            </a:r>
            <a:r>
              <a:rPr lang="ru-RU" dirty="0">
                <a:solidFill>
                  <a:schemeClr val="tx1"/>
                </a:solidFill>
              </a:rPr>
              <a:t> Порядку контролю </a:t>
            </a:r>
            <a:r>
              <a:rPr lang="ru-RU" dirty="0" err="1">
                <a:solidFill>
                  <a:schemeClr val="tx1"/>
                </a:solidFill>
              </a:rPr>
              <a:t>якості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</a:t>
            </a:r>
            <a:r>
              <a:rPr lang="ru-RU" dirty="0">
                <a:solidFill>
                  <a:schemeClr val="tx1"/>
                </a:solidFill>
              </a:rPr>
              <a:t> час </a:t>
            </a:r>
            <a:r>
              <a:rPr lang="ru-RU" dirty="0" err="1">
                <a:solidFill>
                  <a:schemeClr val="tx1"/>
                </a:solidFill>
              </a:rPr>
              <a:t>оптової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роздрібної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торгівлі</a:t>
            </a:r>
            <a:r>
              <a:rPr lang="ru-RU" dirty="0">
                <a:solidFill>
                  <a:schemeClr val="tx1"/>
                </a:solidFill>
              </a:rPr>
              <a:t>». </a:t>
            </a:r>
            <a:endParaRPr lang="x-none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 Наказ </a:t>
            </a:r>
            <a:r>
              <a:rPr lang="ru-RU" dirty="0" err="1">
                <a:solidFill>
                  <a:schemeClr val="tx1"/>
                </a:solidFill>
              </a:rPr>
              <a:t>Міністерства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охорони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здоров'я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України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16.03.1993 р. №44 «Про </a:t>
            </a:r>
            <a:r>
              <a:rPr lang="ru-RU" dirty="0" err="1">
                <a:solidFill>
                  <a:schemeClr val="tx1"/>
                </a:solidFill>
              </a:rPr>
              <a:t>організацію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зберігання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аптечних</a:t>
            </a:r>
            <a:r>
              <a:rPr lang="ru-RU" dirty="0">
                <a:solidFill>
                  <a:schemeClr val="tx1"/>
                </a:solidFill>
              </a:rPr>
              <a:t> закладах </a:t>
            </a:r>
            <a:r>
              <a:rPr lang="ru-RU" dirty="0" err="1">
                <a:solidFill>
                  <a:schemeClr val="tx1"/>
                </a:solidFill>
              </a:rPr>
              <a:t>різних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груп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засобів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виробів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медичного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призначення</a:t>
            </a:r>
            <a:r>
              <a:rPr lang="ru-RU" dirty="0">
                <a:solidFill>
                  <a:schemeClr val="tx1"/>
                </a:solidFill>
              </a:rPr>
              <a:t>». </a:t>
            </a:r>
            <a:endParaRPr lang="x-none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 Наказ </a:t>
            </a:r>
            <a:r>
              <a:rPr lang="ru-RU" dirty="0" err="1">
                <a:solidFill>
                  <a:schemeClr val="tx1"/>
                </a:solidFill>
              </a:rPr>
              <a:t>Міністерства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охорони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здоров'я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України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16.12.2003 року №584 «Про </a:t>
            </a:r>
            <a:r>
              <a:rPr lang="ru-RU" dirty="0" err="1">
                <a:solidFill>
                  <a:schemeClr val="tx1"/>
                </a:solidFill>
              </a:rPr>
              <a:t>затвердження</a:t>
            </a:r>
            <a:r>
              <a:rPr lang="ru-RU" dirty="0">
                <a:solidFill>
                  <a:schemeClr val="tx1"/>
                </a:solidFill>
              </a:rPr>
              <a:t> Правил </a:t>
            </a:r>
            <a:r>
              <a:rPr lang="ru-RU" dirty="0" err="1">
                <a:solidFill>
                  <a:schemeClr val="tx1"/>
                </a:solidFill>
              </a:rPr>
              <a:t>зберігання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проведення</a:t>
            </a:r>
            <a:r>
              <a:rPr lang="ru-RU" dirty="0">
                <a:solidFill>
                  <a:schemeClr val="tx1"/>
                </a:solidFill>
              </a:rPr>
              <a:t> контролю </a:t>
            </a:r>
            <a:r>
              <a:rPr lang="ru-RU" dirty="0" err="1">
                <a:solidFill>
                  <a:schemeClr val="tx1"/>
                </a:solidFill>
              </a:rPr>
              <a:t>якості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засобів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лікувально-профілактичних</a:t>
            </a:r>
            <a:r>
              <a:rPr lang="ru-RU" dirty="0">
                <a:solidFill>
                  <a:schemeClr val="tx1"/>
                </a:solidFill>
              </a:rPr>
              <a:t> закладах». </a:t>
            </a:r>
            <a:endParaRPr lang="x-none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 Наказ </a:t>
            </a:r>
            <a:r>
              <a:rPr lang="ru-RU" dirty="0" err="1">
                <a:solidFill>
                  <a:schemeClr val="tx1"/>
                </a:solidFill>
              </a:rPr>
              <a:t>Міністерства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охорони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здоров'я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України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22.11.2011 р. №809 «Про </a:t>
            </a:r>
            <a:r>
              <a:rPr lang="ru-RU" dirty="0" err="1">
                <a:solidFill>
                  <a:schemeClr val="tx1"/>
                </a:solidFill>
              </a:rPr>
              <a:t>затвердження</a:t>
            </a:r>
            <a:r>
              <a:rPr lang="ru-RU" dirty="0">
                <a:solidFill>
                  <a:schemeClr val="tx1"/>
                </a:solidFill>
              </a:rPr>
              <a:t> Порядку </a:t>
            </a:r>
            <a:r>
              <a:rPr lang="ru-RU" dirty="0" err="1">
                <a:solidFill>
                  <a:schemeClr val="tx1"/>
                </a:solidFill>
              </a:rPr>
              <a:t>встановлення</a:t>
            </a:r>
            <a:r>
              <a:rPr lang="ru-RU" dirty="0">
                <a:solidFill>
                  <a:schemeClr val="tx1"/>
                </a:solidFill>
              </a:rPr>
              <a:t> заборони (</a:t>
            </a:r>
            <a:r>
              <a:rPr lang="ru-RU" dirty="0" err="1">
                <a:solidFill>
                  <a:schemeClr val="tx1"/>
                </a:solidFill>
              </a:rPr>
              <a:t>тимчасової</a:t>
            </a:r>
            <a:r>
              <a:rPr lang="ru-RU" dirty="0">
                <a:solidFill>
                  <a:schemeClr val="tx1"/>
                </a:solidFill>
              </a:rPr>
              <a:t> заборони)  та </a:t>
            </a:r>
            <a:r>
              <a:rPr lang="ru-RU" dirty="0" err="1">
                <a:solidFill>
                  <a:schemeClr val="tx1"/>
                </a:solidFill>
              </a:rPr>
              <a:t>поновлення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обігу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засобів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території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України</a:t>
            </a:r>
            <a:r>
              <a:rPr lang="ru-RU" dirty="0">
                <a:solidFill>
                  <a:schemeClr val="tx1"/>
                </a:solidFill>
              </a:rPr>
              <a:t>». </a:t>
            </a:r>
            <a:endParaRPr lang="x-none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CEB4CAA-D634-48FB-A551-89C7627AF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35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88319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8C2490-19DE-4129-994F-B1A810BC1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686" y="140208"/>
            <a:ext cx="8596668" cy="1320800"/>
          </a:xfrm>
        </p:spPr>
        <p:txBody>
          <a:bodyPr>
            <a:normAutofit/>
          </a:bodyPr>
          <a:lstStyle/>
          <a:p>
            <a:r>
              <a:rPr lang="uk-UA" dirty="0"/>
              <a:t>Державна служба України з лікарських засобів та контролю за наркотиками</a:t>
            </a:r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13C9E8C-FD95-4D58-A5EA-43D97E620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36</a:t>
            </a:fld>
            <a:endParaRPr lang="ru-RU" sz="28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16DD18-6E9C-4B19-8376-7AEB6EB37F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84" b="6584"/>
          <a:stretch/>
        </p:blipFill>
        <p:spPr>
          <a:xfrm>
            <a:off x="637685" y="1546578"/>
            <a:ext cx="7268724" cy="5049294"/>
          </a:xfrm>
          <a:prstGeom prst="rect">
            <a:avLst/>
          </a:prstGeom>
        </p:spPr>
      </p:pic>
      <p:pic>
        <p:nvPicPr>
          <p:cNvPr id="7" name="Picture 2" descr="Emblem of the Ministry of Health of Ukraine.svg">
            <a:extLst>
              <a:ext uri="{FF2B5EF4-FFF2-40B4-BE49-F238E27FC236}">
                <a16:creationId xmlns:a16="http://schemas.microsoft.com/office/drawing/2014/main" id="{864A7B11-CDE7-4C59-A9D0-736BC4793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744" y="2426208"/>
            <a:ext cx="3378175" cy="22300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622836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5C4A3C-A5C7-4497-A182-A98F043BA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32424"/>
            <a:ext cx="8596668" cy="1654872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Основними</a:t>
            </a:r>
            <a:r>
              <a:rPr lang="ru-RU" b="1" dirty="0"/>
              <a:t> </a:t>
            </a:r>
            <a:r>
              <a:rPr lang="ru-RU" b="1" dirty="0" err="1"/>
              <a:t>завданнями</a:t>
            </a:r>
            <a:r>
              <a:rPr lang="ru-RU" b="1" dirty="0"/>
              <a:t> </a:t>
            </a:r>
            <a:r>
              <a:rPr lang="uk-UA" b="1" dirty="0"/>
              <a:t>Державної служби України з лікарських засобів та контролю за наркотиками</a:t>
            </a:r>
            <a:r>
              <a:rPr lang="ru-RU" b="1" dirty="0"/>
              <a:t> є:</a:t>
            </a:r>
            <a:endParaRPr lang="x-none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DFB8D5-AE27-4AF0-8557-CC7FF98CE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64987"/>
          </a:xfrm>
        </p:spPr>
        <p:txBody>
          <a:bodyPr>
            <a:normAutofit lnSpcReduction="10000"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внесення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пропозицій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щодо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формування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державної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політики</a:t>
            </a:r>
            <a:r>
              <a:rPr lang="ru-RU" sz="2400" dirty="0">
                <a:solidFill>
                  <a:schemeClr val="tx1"/>
                </a:solidFill>
              </a:rPr>
              <a:t> у сферах контролю </a:t>
            </a:r>
            <a:r>
              <a:rPr lang="ru-RU" sz="2400" dirty="0" err="1">
                <a:solidFill>
                  <a:schemeClr val="tx1"/>
                </a:solidFill>
              </a:rPr>
              <a:t>якості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безпеки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засобів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медичних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виробів</a:t>
            </a:r>
            <a:r>
              <a:rPr lang="ru-RU" sz="2400" dirty="0">
                <a:solidFill>
                  <a:schemeClr val="tx1"/>
                </a:solidFill>
              </a:rPr>
              <a:t>, а </a:t>
            </a:r>
            <a:r>
              <a:rPr lang="ru-RU" sz="2400" dirty="0" err="1">
                <a:solidFill>
                  <a:schemeClr val="tx1"/>
                </a:solidFill>
              </a:rPr>
              <a:t>також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ліцензування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господарської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діяльності</a:t>
            </a:r>
            <a:r>
              <a:rPr lang="ru-RU" sz="2400" dirty="0">
                <a:solidFill>
                  <a:schemeClr val="tx1"/>
                </a:solidFill>
              </a:rPr>
              <a:t> з </a:t>
            </a:r>
            <a:r>
              <a:rPr lang="ru-RU" sz="2400" dirty="0" err="1">
                <a:solidFill>
                  <a:schemeClr val="tx1"/>
                </a:solidFill>
              </a:rPr>
              <a:t>виробництва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засобів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оптової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роздрібної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торгівлі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засобами</a:t>
            </a:r>
            <a:r>
              <a:rPr lang="ru-RU" sz="2400" dirty="0">
                <a:solidFill>
                  <a:schemeClr val="tx1"/>
                </a:solidFill>
              </a:rPr>
              <a:t>; </a:t>
            </a:r>
            <a:endParaRPr lang="x-none" sz="24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реалізація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державної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політики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сфері</a:t>
            </a:r>
            <a:r>
              <a:rPr lang="ru-RU" sz="2400" dirty="0">
                <a:solidFill>
                  <a:schemeClr val="tx1"/>
                </a:solidFill>
              </a:rPr>
              <a:t> державного контролю </a:t>
            </a:r>
            <a:r>
              <a:rPr lang="ru-RU" sz="2400" dirty="0" err="1">
                <a:solidFill>
                  <a:schemeClr val="tx1"/>
                </a:solidFill>
              </a:rPr>
              <a:t>якості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безпеки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засобів</a:t>
            </a:r>
            <a:r>
              <a:rPr lang="ru-RU" sz="2400" dirty="0">
                <a:solidFill>
                  <a:schemeClr val="tx1"/>
                </a:solidFill>
              </a:rPr>
              <a:t> і </a:t>
            </a:r>
            <a:r>
              <a:rPr lang="ru-RU" sz="2400" dirty="0" err="1">
                <a:solidFill>
                  <a:schemeClr val="tx1"/>
                </a:solidFill>
              </a:rPr>
              <a:t>медичних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виробів</a:t>
            </a:r>
            <a:r>
              <a:rPr lang="ru-RU" sz="2400" dirty="0">
                <a:solidFill>
                  <a:schemeClr val="tx1"/>
                </a:solidFill>
              </a:rPr>
              <a:t>;  </a:t>
            </a:r>
          </a:p>
          <a:p>
            <a:r>
              <a:rPr lang="ru-RU" sz="2400" dirty="0" err="1">
                <a:solidFill>
                  <a:schemeClr val="tx1"/>
                </a:solidFill>
              </a:rPr>
              <a:t>ліцензування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господарської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діяльності</a:t>
            </a:r>
            <a:r>
              <a:rPr lang="ru-RU" sz="2400" dirty="0">
                <a:solidFill>
                  <a:schemeClr val="tx1"/>
                </a:solidFill>
              </a:rPr>
              <a:t> з </a:t>
            </a:r>
            <a:r>
              <a:rPr lang="ru-RU" sz="2400" dirty="0" err="1">
                <a:solidFill>
                  <a:schemeClr val="tx1"/>
                </a:solidFill>
              </a:rPr>
              <a:t>виробництва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засобів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оптової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роздрібної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торгівлі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засобами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endParaRPr lang="x-none" sz="24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007AE39-74E6-442A-9221-3097BA9D4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37</a:t>
            </a:fld>
            <a:endParaRPr lang="ru-RU" sz="28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45142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FA773C-A6C5-4CD0-80EC-BEF0AB2E2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56238"/>
            <a:ext cx="8596668" cy="2574770"/>
          </a:xfrm>
        </p:spPr>
        <p:txBody>
          <a:bodyPr>
            <a:noAutofit/>
          </a:bodyPr>
          <a:lstStyle/>
          <a:p>
            <a:r>
              <a:rPr lang="ru-RU" sz="2800" b="1" dirty="0" err="1"/>
              <a:t>Політика</a:t>
            </a:r>
            <a:r>
              <a:rPr lang="ru-RU" sz="2800" b="1" dirty="0"/>
              <a:t> </a:t>
            </a:r>
            <a:r>
              <a:rPr lang="ru-RU" sz="2800" b="1" dirty="0" err="1"/>
              <a:t>якості</a:t>
            </a:r>
            <a:r>
              <a:rPr lang="ru-RU" sz="2800" b="1" dirty="0"/>
              <a:t> </a:t>
            </a:r>
            <a:r>
              <a:rPr lang="uk-UA" sz="2800" b="1" dirty="0"/>
              <a:t>Державної служби України з лікарських засобів та контролю за наркотиками</a:t>
            </a:r>
            <a:r>
              <a:rPr lang="ru-RU" sz="2800" b="1" dirty="0"/>
              <a:t> </a:t>
            </a:r>
            <a:r>
              <a:rPr lang="ru-RU" sz="2800" b="1" dirty="0" err="1"/>
              <a:t>спрямована</a:t>
            </a:r>
            <a:r>
              <a:rPr lang="ru-RU" sz="2800" b="1" dirty="0"/>
              <a:t> на </a:t>
            </a:r>
            <a:r>
              <a:rPr lang="ru-RU" sz="2800" b="1" dirty="0" err="1"/>
              <a:t>задоволення</a:t>
            </a:r>
            <a:r>
              <a:rPr lang="ru-RU" sz="2800" b="1" dirty="0"/>
              <a:t> потреби </a:t>
            </a:r>
            <a:r>
              <a:rPr lang="ru-RU" sz="2800" b="1" dirty="0" err="1"/>
              <a:t>пацієнтів</a:t>
            </a:r>
            <a:r>
              <a:rPr lang="ru-RU" sz="2800" b="1" dirty="0"/>
              <a:t> у </a:t>
            </a:r>
            <a:r>
              <a:rPr lang="ru-RU" sz="2800" b="1" dirty="0" err="1"/>
              <a:t>безпечних</a:t>
            </a:r>
            <a:r>
              <a:rPr lang="ru-RU" sz="2800" b="1" dirty="0"/>
              <a:t>, </a:t>
            </a:r>
            <a:r>
              <a:rPr lang="ru-RU" sz="2800" b="1" dirty="0" err="1"/>
              <a:t>ефективних</a:t>
            </a:r>
            <a:r>
              <a:rPr lang="ru-RU" sz="2800" b="1" dirty="0"/>
              <a:t>, </a:t>
            </a:r>
            <a:r>
              <a:rPr lang="ru-RU" sz="2800" b="1" dirty="0" err="1"/>
              <a:t>якісних</a:t>
            </a:r>
            <a:r>
              <a:rPr lang="ru-RU" sz="2800" b="1" dirty="0"/>
              <a:t> </a:t>
            </a:r>
            <a:r>
              <a:rPr lang="ru-RU" sz="2800" b="1" dirty="0" err="1"/>
              <a:t>лікарських</a:t>
            </a:r>
            <a:r>
              <a:rPr lang="ru-RU" sz="2800" b="1" dirty="0"/>
              <a:t> </a:t>
            </a:r>
            <a:r>
              <a:rPr lang="ru-RU" sz="2800" b="1" dirty="0" err="1"/>
              <a:t>засобах</a:t>
            </a:r>
            <a:r>
              <a:rPr lang="ru-RU" sz="2800" b="1" dirty="0"/>
              <a:t> та </a:t>
            </a:r>
            <a:r>
              <a:rPr lang="ru-RU" sz="2800" b="1" dirty="0" err="1"/>
              <a:t>медичних</a:t>
            </a:r>
            <a:r>
              <a:rPr lang="ru-RU" sz="2800" b="1" dirty="0"/>
              <a:t> </a:t>
            </a:r>
            <a:r>
              <a:rPr lang="ru-RU" sz="2800" b="1" dirty="0" err="1"/>
              <a:t>виробах</a:t>
            </a:r>
            <a:r>
              <a:rPr lang="ru-RU" sz="2800" b="1" dirty="0"/>
              <a:t> шляхом:</a:t>
            </a:r>
            <a:endParaRPr lang="x-none" sz="2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B8DC40-30AE-4FB2-A96C-5CE966ED2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525714"/>
            <a:ext cx="8596668" cy="3880773"/>
          </a:xfrm>
        </p:spPr>
        <p:txBody>
          <a:bodyPr>
            <a:normAutofit fontScale="92500"/>
          </a:bodyPr>
          <a:lstStyle/>
          <a:p>
            <a:pPr lvl="0" fontAlgn="base"/>
            <a:r>
              <a:rPr lang="ru-RU" sz="2400" dirty="0" err="1">
                <a:solidFill>
                  <a:schemeClr val="tx1"/>
                </a:solidFill>
              </a:rPr>
              <a:t>внесення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пропозицій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щодо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формування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державної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політики</a:t>
            </a:r>
            <a:r>
              <a:rPr lang="ru-RU" sz="2400" dirty="0">
                <a:solidFill>
                  <a:schemeClr val="tx1"/>
                </a:solidFill>
              </a:rPr>
              <a:t> у сферах контролю </a:t>
            </a:r>
            <a:r>
              <a:rPr lang="ru-RU" sz="2400" dirty="0" err="1">
                <a:solidFill>
                  <a:schemeClr val="tx1"/>
                </a:solidFill>
              </a:rPr>
              <a:t>якості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безпеки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засобів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медичних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виробів</a:t>
            </a:r>
            <a:r>
              <a:rPr lang="ru-RU" sz="2400" dirty="0">
                <a:solidFill>
                  <a:schemeClr val="tx1"/>
                </a:solidFill>
              </a:rPr>
              <a:t>, а </a:t>
            </a:r>
            <a:r>
              <a:rPr lang="ru-RU" sz="2400" dirty="0" err="1">
                <a:solidFill>
                  <a:schemeClr val="tx1"/>
                </a:solidFill>
              </a:rPr>
              <a:t>також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ліцензування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господарської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діяльності</a:t>
            </a:r>
            <a:r>
              <a:rPr lang="ru-RU" sz="2400" dirty="0">
                <a:solidFill>
                  <a:schemeClr val="tx1"/>
                </a:solidFill>
              </a:rPr>
              <a:t> з </a:t>
            </a:r>
            <a:r>
              <a:rPr lang="ru-RU" sz="2400" dirty="0" err="1">
                <a:solidFill>
                  <a:schemeClr val="tx1"/>
                </a:solidFill>
              </a:rPr>
              <a:t>виробництва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засобів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оптової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роздрібної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торгівлі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засобами</a:t>
            </a:r>
            <a:r>
              <a:rPr lang="ru-RU" sz="2400" dirty="0">
                <a:solidFill>
                  <a:schemeClr val="tx1"/>
                </a:solidFill>
              </a:rPr>
              <a:t>; </a:t>
            </a:r>
            <a:endParaRPr lang="x-none" sz="2400" dirty="0">
              <a:solidFill>
                <a:schemeClr val="tx1"/>
              </a:solidFill>
            </a:endParaRPr>
          </a:p>
          <a:p>
            <a:pPr lvl="0" fontAlgn="base"/>
            <a:r>
              <a:rPr lang="ru-RU" sz="2400" dirty="0" err="1">
                <a:solidFill>
                  <a:schemeClr val="tx1"/>
                </a:solidFill>
              </a:rPr>
              <a:t>реалізації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державної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політики</a:t>
            </a:r>
            <a:r>
              <a:rPr lang="ru-RU" sz="2400" dirty="0">
                <a:solidFill>
                  <a:schemeClr val="tx1"/>
                </a:solidFill>
              </a:rPr>
              <a:t> у </a:t>
            </a:r>
            <a:r>
              <a:rPr lang="ru-RU" sz="2400" dirty="0" err="1">
                <a:solidFill>
                  <a:schemeClr val="tx1"/>
                </a:solidFill>
              </a:rPr>
              <a:t>сфері</a:t>
            </a:r>
            <a:r>
              <a:rPr lang="ru-RU" sz="2400" dirty="0">
                <a:solidFill>
                  <a:schemeClr val="tx1"/>
                </a:solidFill>
              </a:rPr>
              <a:t> державного контролю </a:t>
            </a:r>
            <a:r>
              <a:rPr lang="ru-RU" sz="2400" dirty="0" err="1">
                <a:solidFill>
                  <a:schemeClr val="tx1"/>
                </a:solidFill>
              </a:rPr>
              <a:t>якості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безпеки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засобів</a:t>
            </a:r>
            <a:r>
              <a:rPr lang="ru-RU" sz="2400" dirty="0">
                <a:solidFill>
                  <a:schemeClr val="tx1"/>
                </a:solidFill>
              </a:rPr>
              <a:t> і </a:t>
            </a:r>
            <a:r>
              <a:rPr lang="ru-RU" sz="2400" dirty="0" err="1">
                <a:solidFill>
                  <a:schemeClr val="tx1"/>
                </a:solidFill>
              </a:rPr>
              <a:t>медичних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виробів</a:t>
            </a:r>
            <a:r>
              <a:rPr lang="ru-RU" sz="2400" dirty="0">
                <a:solidFill>
                  <a:schemeClr val="tx1"/>
                </a:solidFill>
              </a:rPr>
              <a:t>; </a:t>
            </a:r>
            <a:endParaRPr lang="x-none" sz="2400" dirty="0">
              <a:solidFill>
                <a:schemeClr val="tx1"/>
              </a:solidFill>
            </a:endParaRPr>
          </a:p>
          <a:p>
            <a:pPr lvl="0" fontAlgn="base"/>
            <a:r>
              <a:rPr lang="ru-RU" sz="2400" dirty="0" err="1">
                <a:solidFill>
                  <a:schemeClr val="tx1"/>
                </a:solidFill>
              </a:rPr>
              <a:t>ліцензування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господарської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діяльності</a:t>
            </a:r>
            <a:r>
              <a:rPr lang="ru-RU" sz="2400" dirty="0">
                <a:solidFill>
                  <a:schemeClr val="tx1"/>
                </a:solidFill>
              </a:rPr>
              <a:t> з </a:t>
            </a:r>
            <a:r>
              <a:rPr lang="ru-RU" sz="2400" dirty="0" err="1">
                <a:solidFill>
                  <a:schemeClr val="tx1"/>
                </a:solidFill>
              </a:rPr>
              <a:t>виробництва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засобів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оптової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роздрібної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торгівлі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засобами</a:t>
            </a:r>
            <a:r>
              <a:rPr lang="ru-RU" sz="2400" dirty="0">
                <a:solidFill>
                  <a:schemeClr val="tx1"/>
                </a:solidFill>
              </a:rPr>
              <a:t>; </a:t>
            </a:r>
            <a:endParaRPr lang="x-none" sz="2400" dirty="0">
              <a:solidFill>
                <a:schemeClr val="tx1"/>
              </a:solidFill>
            </a:endParaRPr>
          </a:p>
          <a:p>
            <a:pPr marL="0" lvl="0" indent="0" fontAlgn="base">
              <a:buNone/>
            </a:pPr>
            <a:endParaRPr lang="x-none" sz="24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ED0771F-6DAD-4452-9AAE-CD49DA881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38</a:t>
            </a:fld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7726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FA773C-A6C5-4CD0-80EC-BEF0AB2E2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56238"/>
            <a:ext cx="8596668" cy="2574770"/>
          </a:xfrm>
        </p:spPr>
        <p:txBody>
          <a:bodyPr>
            <a:noAutofit/>
          </a:bodyPr>
          <a:lstStyle/>
          <a:p>
            <a:r>
              <a:rPr lang="ru-RU" sz="2800" b="1" dirty="0" err="1"/>
              <a:t>Політика</a:t>
            </a:r>
            <a:r>
              <a:rPr lang="ru-RU" sz="2800" b="1" dirty="0"/>
              <a:t> </a:t>
            </a:r>
            <a:r>
              <a:rPr lang="ru-RU" sz="2800" b="1" dirty="0" err="1"/>
              <a:t>якості</a:t>
            </a:r>
            <a:r>
              <a:rPr lang="ru-RU" sz="2800" b="1" dirty="0"/>
              <a:t> </a:t>
            </a:r>
            <a:r>
              <a:rPr lang="uk-UA" sz="2800" b="1" dirty="0"/>
              <a:t>Державної служби України з лікарських засобів та контролю за наркотиками</a:t>
            </a:r>
            <a:r>
              <a:rPr lang="ru-RU" sz="2800" b="1" dirty="0"/>
              <a:t> </a:t>
            </a:r>
            <a:r>
              <a:rPr lang="ru-RU" sz="2800" b="1" dirty="0" err="1"/>
              <a:t>спрямована</a:t>
            </a:r>
            <a:r>
              <a:rPr lang="ru-RU" sz="2800" b="1" dirty="0"/>
              <a:t> на </a:t>
            </a:r>
            <a:r>
              <a:rPr lang="ru-RU" sz="2800" b="1" dirty="0" err="1"/>
              <a:t>задоволення</a:t>
            </a:r>
            <a:r>
              <a:rPr lang="ru-RU" sz="2800" b="1" dirty="0"/>
              <a:t> потреби </a:t>
            </a:r>
            <a:r>
              <a:rPr lang="ru-RU" sz="2800" b="1" dirty="0" err="1"/>
              <a:t>пацієнтів</a:t>
            </a:r>
            <a:r>
              <a:rPr lang="ru-RU" sz="2800" b="1" dirty="0"/>
              <a:t> у </a:t>
            </a:r>
            <a:r>
              <a:rPr lang="ru-RU" sz="2800" b="1" dirty="0" err="1"/>
              <a:t>безпечних</a:t>
            </a:r>
            <a:r>
              <a:rPr lang="ru-RU" sz="2800" b="1" dirty="0"/>
              <a:t>, </a:t>
            </a:r>
            <a:r>
              <a:rPr lang="ru-RU" sz="2800" b="1" dirty="0" err="1"/>
              <a:t>ефективних</a:t>
            </a:r>
            <a:r>
              <a:rPr lang="ru-RU" sz="2800" b="1" dirty="0"/>
              <a:t>, </a:t>
            </a:r>
            <a:r>
              <a:rPr lang="ru-RU" sz="2800" b="1" dirty="0" err="1"/>
              <a:t>якісних</a:t>
            </a:r>
            <a:r>
              <a:rPr lang="ru-RU" sz="2800" b="1" dirty="0"/>
              <a:t> </a:t>
            </a:r>
            <a:r>
              <a:rPr lang="ru-RU" sz="2800" b="1" dirty="0" err="1"/>
              <a:t>лікарських</a:t>
            </a:r>
            <a:r>
              <a:rPr lang="ru-RU" sz="2800" b="1" dirty="0"/>
              <a:t> </a:t>
            </a:r>
            <a:r>
              <a:rPr lang="ru-RU" sz="2800" b="1" dirty="0" err="1"/>
              <a:t>засобах</a:t>
            </a:r>
            <a:r>
              <a:rPr lang="ru-RU" sz="2800" b="1" dirty="0"/>
              <a:t> та </a:t>
            </a:r>
            <a:r>
              <a:rPr lang="ru-RU" sz="2800" b="1" dirty="0" err="1"/>
              <a:t>медичних</a:t>
            </a:r>
            <a:r>
              <a:rPr lang="ru-RU" sz="2800" b="1" dirty="0"/>
              <a:t> </a:t>
            </a:r>
            <a:r>
              <a:rPr lang="ru-RU" sz="2800" b="1" dirty="0" err="1"/>
              <a:t>виробах</a:t>
            </a:r>
            <a:r>
              <a:rPr lang="ru-RU" sz="2800" b="1" dirty="0"/>
              <a:t> шляхом:</a:t>
            </a:r>
            <a:endParaRPr lang="x-none" sz="2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B8DC40-30AE-4FB2-A96C-5CE966ED2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525714"/>
            <a:ext cx="8596668" cy="3880773"/>
          </a:xfrm>
        </p:spPr>
        <p:txBody>
          <a:bodyPr>
            <a:normAutofit lnSpcReduction="10000"/>
          </a:bodyPr>
          <a:lstStyle/>
          <a:p>
            <a:pPr lvl="0" fontAlgn="base"/>
            <a:r>
              <a:rPr lang="ru-RU" sz="2400" dirty="0" err="1">
                <a:solidFill>
                  <a:schemeClr val="tx1"/>
                </a:solidFill>
              </a:rPr>
              <a:t>сприяння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зміцнення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міжнародного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співробітництва</a:t>
            </a:r>
            <a:r>
              <a:rPr lang="ru-RU" sz="2400" dirty="0">
                <a:solidFill>
                  <a:schemeClr val="tx1"/>
                </a:solidFill>
              </a:rPr>
              <a:t> з </a:t>
            </a:r>
            <a:r>
              <a:rPr lang="ru-RU" sz="2400" dirty="0" err="1">
                <a:solidFill>
                  <a:schemeClr val="tx1"/>
                </a:solidFill>
              </a:rPr>
              <a:t>уповноваженими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регуляторними</a:t>
            </a:r>
            <a:r>
              <a:rPr lang="ru-RU" sz="2400" dirty="0">
                <a:solidFill>
                  <a:schemeClr val="tx1"/>
                </a:solidFill>
              </a:rPr>
              <a:t> органами та </a:t>
            </a:r>
            <a:r>
              <a:rPr lang="ru-RU" sz="2400" dirty="0" err="1">
                <a:solidFill>
                  <a:schemeClr val="tx1"/>
                </a:solidFill>
              </a:rPr>
              <a:t>агенціями</a:t>
            </a:r>
            <a:r>
              <a:rPr lang="ru-RU" sz="2400" dirty="0">
                <a:solidFill>
                  <a:schemeClr val="tx1"/>
                </a:solidFill>
              </a:rPr>
              <a:t> в </a:t>
            </a:r>
            <a:r>
              <a:rPr lang="ru-RU" sz="2400" dirty="0" err="1">
                <a:solidFill>
                  <a:schemeClr val="tx1"/>
                </a:solidFill>
              </a:rPr>
              <a:t>сфері</a:t>
            </a:r>
            <a:r>
              <a:rPr lang="ru-RU" sz="2400" dirty="0">
                <a:solidFill>
                  <a:schemeClr val="tx1"/>
                </a:solidFill>
              </a:rPr>
              <a:t> контролю </a:t>
            </a:r>
            <a:r>
              <a:rPr lang="ru-RU" sz="2400" dirty="0" err="1">
                <a:solidFill>
                  <a:schemeClr val="tx1"/>
                </a:solidFill>
              </a:rPr>
              <a:t>обігу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засобів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виробів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медичного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призначення</a:t>
            </a:r>
            <a:r>
              <a:rPr lang="ru-RU" sz="2400" dirty="0">
                <a:solidFill>
                  <a:schemeClr val="tx1"/>
                </a:solidFill>
              </a:rPr>
              <a:t>; </a:t>
            </a:r>
            <a:endParaRPr lang="x-none" sz="2400" dirty="0">
              <a:solidFill>
                <a:schemeClr val="tx1"/>
              </a:solidFill>
            </a:endParaRPr>
          </a:p>
          <a:p>
            <a:pPr lvl="0" fontAlgn="base"/>
            <a:r>
              <a:rPr lang="ru-RU" sz="2400" dirty="0" err="1">
                <a:solidFill>
                  <a:schemeClr val="tx1"/>
                </a:solidFill>
              </a:rPr>
              <a:t>дотримання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вимог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законодавства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України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нормативних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вимог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інших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вимог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які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Держлікслужба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України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зобов’язується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виконувати</a:t>
            </a:r>
            <a:r>
              <a:rPr lang="ru-RU" sz="2400" dirty="0">
                <a:solidFill>
                  <a:schemeClr val="tx1"/>
                </a:solidFill>
              </a:rPr>
              <a:t>; </a:t>
            </a:r>
            <a:endParaRPr lang="x-none" sz="2400" dirty="0">
              <a:solidFill>
                <a:schemeClr val="tx1"/>
              </a:solidFill>
            </a:endParaRPr>
          </a:p>
          <a:p>
            <a:pPr lvl="0" fontAlgn="base"/>
            <a:r>
              <a:rPr lang="ru-RU" sz="2400" dirty="0" err="1">
                <a:solidFill>
                  <a:schemeClr val="tx1"/>
                </a:solidFill>
              </a:rPr>
              <a:t>сприяння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розвитку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гармонізації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застосування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належних</a:t>
            </a:r>
            <a:r>
              <a:rPr lang="ru-RU" sz="2400" dirty="0">
                <a:solidFill>
                  <a:schemeClr val="tx1"/>
                </a:solidFill>
              </a:rPr>
              <a:t> практик (</a:t>
            </a:r>
            <a:r>
              <a:rPr lang="ru-RU" sz="2400" i="1" dirty="0">
                <a:solidFill>
                  <a:schemeClr val="tx1"/>
                </a:solidFill>
              </a:rPr>
              <a:t>GXP</a:t>
            </a:r>
            <a:r>
              <a:rPr lang="ru-RU" sz="2400" dirty="0">
                <a:solidFill>
                  <a:schemeClr val="tx1"/>
                </a:solidFill>
              </a:rPr>
              <a:t>); </a:t>
            </a:r>
            <a:endParaRPr lang="x-none" sz="2400" dirty="0">
              <a:solidFill>
                <a:schemeClr val="tx1"/>
              </a:solidFill>
            </a:endParaRPr>
          </a:p>
          <a:p>
            <a:r>
              <a:rPr lang="ru-RU" sz="2400" dirty="0" err="1">
                <a:solidFill>
                  <a:schemeClr val="tx1"/>
                </a:solidFill>
              </a:rPr>
              <a:t>постійного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вдосконалення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  <a:endParaRPr lang="x-none" sz="24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ED0771F-6DAD-4452-9AAE-CD49DA881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4AA8C8C-CD56-43CB-A721-572F6475BBBF}" type="slidenum">
              <a:rPr lang="ru-RU" sz="28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pPr/>
              <a:t>39</a:t>
            </a:fld>
            <a:endParaRPr lang="ru-RU" sz="28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245543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1AFEF1D-D0F8-4586-A432-629DE2FAF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142" y="2717070"/>
            <a:ext cx="9539562" cy="14238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Дякую за увагу!!!</a:t>
            </a:r>
            <a:endParaRPr lang="x-none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15280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b39e365-3c77-46ad-a27f-cc4545bbb791">
      <Terms xmlns="http://schemas.microsoft.com/office/infopath/2007/PartnerControls"/>
    </lcf76f155ced4ddcb4097134ff3c332f>
    <TaxCatchAll xmlns="e66fa2ed-8c0a-4ffe-bd76-1b2c6153ee4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EEBFEB641D95A46A3CDB327AD77058E" ma:contentTypeVersion="11" ma:contentTypeDescription="Создание документа." ma:contentTypeScope="" ma:versionID="8687565f55474dedf53c94a8390aa904">
  <xsd:schema xmlns:xsd="http://www.w3.org/2001/XMLSchema" xmlns:xs="http://www.w3.org/2001/XMLSchema" xmlns:p="http://schemas.microsoft.com/office/2006/metadata/properties" xmlns:ns2="cb39e365-3c77-46ad-a27f-cc4545bbb791" xmlns:ns3="e66fa2ed-8c0a-4ffe-bd76-1b2c6153ee45" targetNamespace="http://schemas.microsoft.com/office/2006/metadata/properties" ma:root="true" ma:fieldsID="37c7ff339d62d045a7ba9a2000b9e949" ns2:_="" ns3:_="">
    <xsd:import namespace="cb39e365-3c77-46ad-a27f-cc4545bbb791"/>
    <xsd:import namespace="e66fa2ed-8c0a-4ffe-bd76-1b2c6153ee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39e365-3c77-46ad-a27f-cc4545bbb7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6fa2ed-8c0a-4ffe-bd76-1b2c6153ee45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6d5e1a9b-0f3b-4790-a4ff-51a3ec3065e9}" ma:internalName="TaxCatchAll" ma:showField="CatchAllData" ma:web="e66fa2ed-8c0a-4ffe-bd76-1b2c6153ee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22B1DA-D930-47BC-97B3-7DAC3670EF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7D97A63-8210-438D-8ED8-0307212C53B4}">
  <ds:schemaRefs>
    <ds:schemaRef ds:uri="http://schemas.microsoft.com/office/2006/metadata/properties"/>
    <ds:schemaRef ds:uri="http://schemas.microsoft.com/office/infopath/2007/PartnerControls"/>
    <ds:schemaRef ds:uri="45d57cf4-bf62-474f-b286-d8f4a14f1b63"/>
    <ds:schemaRef ds:uri="fbcf6702-70f8-4d7a-8bc3-64ccf8bebe13"/>
    <ds:schemaRef ds:uri="cb39e365-3c77-46ad-a27f-cc4545bbb791"/>
    <ds:schemaRef ds:uri="e66fa2ed-8c0a-4ffe-bd76-1b2c6153ee45"/>
  </ds:schemaRefs>
</ds:datastoreItem>
</file>

<file path=customXml/itemProps3.xml><?xml version="1.0" encoding="utf-8"?>
<ds:datastoreItem xmlns:ds="http://schemas.openxmlformats.org/officeDocument/2006/customXml" ds:itemID="{3298B6B0-3F7A-4AE9-AD80-CA10699E19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39e365-3c77-46ad-a27f-cc4545bbb791"/>
    <ds:schemaRef ds:uri="e66fa2ed-8c0a-4ffe-bd76-1b2c6153ee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5374</TotalTime>
  <Words>2259</Words>
  <Application>Microsoft Office PowerPoint</Application>
  <PresentationFormat>Широкоэкранный</PresentationFormat>
  <Paragraphs>174</Paragraphs>
  <Slides>40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6" baseType="lpstr">
      <vt:lpstr>Arial</vt:lpstr>
      <vt:lpstr>Calibri</vt:lpstr>
      <vt:lpstr>Times New Roman</vt:lpstr>
      <vt:lpstr>Trebuchet MS</vt:lpstr>
      <vt:lpstr>Wingdings 3</vt:lpstr>
      <vt:lpstr>Грань</vt:lpstr>
      <vt:lpstr>Виробництво твердих лікарських форм згідно вимогам GMP (таблетки, гранули, драже)</vt:lpstr>
      <vt:lpstr>ЯКІСТЬ ЛІКІВ</vt:lpstr>
      <vt:lpstr>Критерії якості ЛЗ відповідно до стандартів ВООЗ</vt:lpstr>
      <vt:lpstr>ЯКІСТЬ ЛІКІВ</vt:lpstr>
      <vt:lpstr>ЯКІСТЬ ЛІКІВ</vt:lpstr>
      <vt:lpstr>Основні вимоги до контролю якості</vt:lpstr>
      <vt:lpstr>Основні вимоги до контролю якості</vt:lpstr>
      <vt:lpstr>Належні практики</vt:lpstr>
      <vt:lpstr>Належні практики</vt:lpstr>
      <vt:lpstr>Належні практики</vt:lpstr>
      <vt:lpstr>Належні практики</vt:lpstr>
      <vt:lpstr>Належні практики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Належні практики</vt:lpstr>
      <vt:lpstr>Належні практики</vt:lpstr>
      <vt:lpstr>Належні практики</vt:lpstr>
      <vt:lpstr>Належні практики</vt:lpstr>
      <vt:lpstr>Належні практики</vt:lpstr>
      <vt:lpstr>СТАНДАРТИЗАЦІЯ ЛІКАРСЬКИХ ЗАСОБІВ В УКРАЇНІ</vt:lpstr>
      <vt:lpstr>Основними завданнями стандартизації є:</vt:lpstr>
      <vt:lpstr>Стандарти бувають:</vt:lpstr>
      <vt:lpstr>Державна система стандартизації фармацевтичної продукції має забезпечувати проведення єдиної технічної політики у фармацевтичній галузі, що передбачає:</vt:lpstr>
      <vt:lpstr>Державна система стандартизації фармацевтичної продукції має забезпечувати проведення єдиної технічної політики у фармацевтичній галузі, що передбачає:</vt:lpstr>
      <vt:lpstr>Об’єкти стандартизації – це ліки та діяльність, пов'язана з:</vt:lpstr>
      <vt:lpstr>Об’єкти стандартизації – це ліки та діяльність, пов'язана з:</vt:lpstr>
      <vt:lpstr>НОРМАТИВНО-ПРАВОВА БАЗА ЩОДО ПИТАНЬ ЯКОСТІ ЛІКАРСЬКИХ ЗАСОБІВ В УКРАЇНІ</vt:lpstr>
      <vt:lpstr>НОРМАТИВНО-ПРАВОВА БАЗА ЩОДО ПИТАНЬ ЯКОСТІ ЛІКАРСЬКИХ ЗАСОБІВ В УКРАЇНІ</vt:lpstr>
      <vt:lpstr>Закони України</vt:lpstr>
      <vt:lpstr>Настанови належних практик  </vt:lpstr>
      <vt:lpstr>Настанови належних практик  </vt:lpstr>
      <vt:lpstr>Накази МОЗ України</vt:lpstr>
      <vt:lpstr>Державна служба України з лікарських засобів та контролю за наркотиками</vt:lpstr>
      <vt:lpstr>Основними завданнями Державної служби України з лікарських засобів та контролю за наркотиками є:</vt:lpstr>
      <vt:lpstr>Політика якості Державної служби України з лікарських засобів та контролю за наркотиками спрямована на задоволення потреби пацієнтів у безпечних, ефективних, якісних лікарських засобах та медичних виробах шляхом:</vt:lpstr>
      <vt:lpstr>Політика якості Державної служби України з лікарських засобів та контролю за наркотиками спрямована на задоволення потреби пацієнтів у безпечних, ефективних, якісних лікарських засобах та медичних виробах шляхом:</vt:lpstr>
      <vt:lpstr>Презентация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Tempus</dc:creator>
  <cp:lastModifiedBy>Юлия Молодан</cp:lastModifiedBy>
  <cp:revision>71</cp:revision>
  <cp:lastPrinted>2019-03-09T13:54:35Z</cp:lastPrinted>
  <dcterms:created xsi:type="dcterms:W3CDTF">2019-02-15T17:52:39Z</dcterms:created>
  <dcterms:modified xsi:type="dcterms:W3CDTF">2023-11-29T23:25:41Z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0x0101000EEBFEB641D95A46A3CDB327AD77058E</vt:lpwstr>
  </property>
</Properties>
</file>