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4"/>
  </p:sldMasterIdLst>
  <p:notesMasterIdLst>
    <p:notesMasterId r:id="rId60"/>
  </p:notesMasterIdLst>
  <p:sldIdLst>
    <p:sldId id="256" r:id="rId5"/>
    <p:sldId id="298" r:id="rId6"/>
    <p:sldId id="277" r:id="rId7"/>
    <p:sldId id="278" r:id="rId8"/>
    <p:sldId id="279" r:id="rId9"/>
    <p:sldId id="280" r:id="rId10"/>
    <p:sldId id="281" r:id="rId11"/>
    <p:sldId id="261" r:id="rId12"/>
    <p:sldId id="282" r:id="rId13"/>
    <p:sldId id="284" r:id="rId14"/>
    <p:sldId id="285" r:id="rId15"/>
    <p:sldId id="286" r:id="rId16"/>
    <p:sldId id="299" r:id="rId17"/>
    <p:sldId id="301" r:id="rId18"/>
    <p:sldId id="300" r:id="rId19"/>
    <p:sldId id="302" r:id="rId20"/>
    <p:sldId id="303" r:id="rId21"/>
    <p:sldId id="304" r:id="rId22"/>
    <p:sldId id="307" r:id="rId23"/>
    <p:sldId id="290" r:id="rId24"/>
    <p:sldId id="305" r:id="rId25"/>
    <p:sldId id="308" r:id="rId26"/>
    <p:sldId id="309" r:id="rId27"/>
    <p:sldId id="311" r:id="rId28"/>
    <p:sldId id="312" r:id="rId29"/>
    <p:sldId id="310" r:id="rId30"/>
    <p:sldId id="313" r:id="rId31"/>
    <p:sldId id="318" r:id="rId32"/>
    <p:sldId id="314" r:id="rId33"/>
    <p:sldId id="315" r:id="rId34"/>
    <p:sldId id="319" r:id="rId35"/>
    <p:sldId id="316" r:id="rId36"/>
    <p:sldId id="317" r:id="rId37"/>
    <p:sldId id="320" r:id="rId38"/>
    <p:sldId id="321" r:id="rId39"/>
    <p:sldId id="322" r:id="rId40"/>
    <p:sldId id="326" r:id="rId41"/>
    <p:sldId id="329" r:id="rId42"/>
    <p:sldId id="306" r:id="rId43"/>
    <p:sldId id="323" r:id="rId44"/>
    <p:sldId id="324" r:id="rId45"/>
    <p:sldId id="325" r:id="rId46"/>
    <p:sldId id="327" r:id="rId47"/>
    <p:sldId id="328" r:id="rId48"/>
    <p:sldId id="287" r:id="rId49"/>
    <p:sldId id="292" r:id="rId50"/>
    <p:sldId id="297" r:id="rId51"/>
    <p:sldId id="293" r:id="rId52"/>
    <p:sldId id="294" r:id="rId53"/>
    <p:sldId id="295" r:id="rId54"/>
    <p:sldId id="296" r:id="rId55"/>
    <p:sldId id="288" r:id="rId56"/>
    <p:sldId id="289" r:id="rId57"/>
    <p:sldId id="291" r:id="rId58"/>
    <p:sldId id="276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DDF64E5-08AA-4FE7-A52C-08B5E01829D9}">
          <p14:sldIdLst>
            <p14:sldId id="256"/>
            <p14:sldId id="298"/>
            <p14:sldId id="277"/>
            <p14:sldId id="278"/>
            <p14:sldId id="279"/>
            <p14:sldId id="280"/>
            <p14:sldId id="281"/>
            <p14:sldId id="261"/>
            <p14:sldId id="282"/>
            <p14:sldId id="284"/>
            <p14:sldId id="285"/>
            <p14:sldId id="286"/>
            <p14:sldId id="299"/>
            <p14:sldId id="301"/>
            <p14:sldId id="300"/>
            <p14:sldId id="302"/>
            <p14:sldId id="303"/>
            <p14:sldId id="304"/>
            <p14:sldId id="307"/>
            <p14:sldId id="290"/>
            <p14:sldId id="305"/>
            <p14:sldId id="308"/>
            <p14:sldId id="309"/>
            <p14:sldId id="311"/>
            <p14:sldId id="312"/>
            <p14:sldId id="310"/>
            <p14:sldId id="313"/>
            <p14:sldId id="318"/>
            <p14:sldId id="314"/>
            <p14:sldId id="315"/>
            <p14:sldId id="319"/>
            <p14:sldId id="316"/>
            <p14:sldId id="317"/>
            <p14:sldId id="320"/>
            <p14:sldId id="321"/>
            <p14:sldId id="322"/>
            <p14:sldId id="326"/>
            <p14:sldId id="329"/>
            <p14:sldId id="306"/>
            <p14:sldId id="323"/>
            <p14:sldId id="324"/>
            <p14:sldId id="325"/>
            <p14:sldId id="327"/>
            <p14:sldId id="328"/>
            <p14:sldId id="287"/>
            <p14:sldId id="292"/>
            <p14:sldId id="297"/>
            <p14:sldId id="293"/>
            <p14:sldId id="294"/>
            <p14:sldId id="295"/>
            <p14:sldId id="296"/>
            <p14:sldId id="288"/>
            <p14:sldId id="289"/>
            <p14:sldId id="291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769AF3-A19A-4375-AE19-526734A4474B}" v="1" dt="2022-10-04T12:44:14.561"/>
    <p1510:client id="{B8FB7345-816D-7EC6-FCD9-8A92475D0594}" v="1" dt="2022-10-04T12:46:20.1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49" d="100"/>
          <a:sy n="49" d="100"/>
        </p:scale>
        <p:origin x="51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оробрих Софія Вячеславівна" userId="S::s300301xsv@onmedu.edu.ua::2d1aff7f-1697-42fc-b3b4-6c233db15961" providerId="AD" clId="Web-{B8FB7345-816D-7EC6-FCD9-8A92475D0594}"/>
    <pc:docChg chg="modSld">
      <pc:chgData name="Хоробрих Софія Вячеславівна" userId="S::s300301xsv@onmedu.edu.ua::2d1aff7f-1697-42fc-b3b4-6c233db15961" providerId="AD" clId="Web-{B8FB7345-816D-7EC6-FCD9-8A92475D0594}" dt="2022-10-04T12:46:20.183" v="0" actId="1076"/>
      <pc:docMkLst>
        <pc:docMk/>
      </pc:docMkLst>
      <pc:sldChg chg="modSp">
        <pc:chgData name="Хоробрих Софія Вячеславівна" userId="S::s300301xsv@onmedu.edu.ua::2d1aff7f-1697-42fc-b3b4-6c233db15961" providerId="AD" clId="Web-{B8FB7345-816D-7EC6-FCD9-8A92475D0594}" dt="2022-10-04T12:46:20.183" v="0" actId="1076"/>
        <pc:sldMkLst>
          <pc:docMk/>
          <pc:sldMk cId="1797372847" sldId="303"/>
        </pc:sldMkLst>
        <pc:picChg chg="mod">
          <ac:chgData name="Хоробрих Софія Вячеславівна" userId="S::s300301xsv@onmedu.edu.ua::2d1aff7f-1697-42fc-b3b4-6c233db15961" providerId="AD" clId="Web-{B8FB7345-816D-7EC6-FCD9-8A92475D0594}" dt="2022-10-04T12:46:20.183" v="0" actId="1076"/>
          <ac:picMkLst>
            <pc:docMk/>
            <pc:sldMk cId="1797372847" sldId="303"/>
            <ac:picMk id="6" creationId="{00000000-0000-0000-0000-000000000000}"/>
          </ac:picMkLst>
        </pc:picChg>
      </pc:sldChg>
    </pc:docChg>
  </pc:docChgLst>
  <pc:docChgLst>
    <pc:chgData name="Хоробрих Софія Вячеславівна" userId="S::s300301xsv@onmedu.edu.ua::2d1aff7f-1697-42fc-b3b4-6c233db15961" providerId="AD" clId="Web-{08769AF3-A19A-4375-AE19-526734A4474B}"/>
    <pc:docChg chg="modSld">
      <pc:chgData name="Хоробрих Софія Вячеславівна" userId="S::s300301xsv@onmedu.edu.ua::2d1aff7f-1697-42fc-b3b4-6c233db15961" providerId="AD" clId="Web-{08769AF3-A19A-4375-AE19-526734A4474B}" dt="2022-10-04T12:44:14.561" v="0" actId="1076"/>
      <pc:docMkLst>
        <pc:docMk/>
      </pc:docMkLst>
      <pc:sldChg chg="modSp">
        <pc:chgData name="Хоробрих Софія Вячеславівна" userId="S::s300301xsv@onmedu.edu.ua::2d1aff7f-1697-42fc-b3b4-6c233db15961" providerId="AD" clId="Web-{08769AF3-A19A-4375-AE19-526734A4474B}" dt="2022-10-04T12:44:14.561" v="0" actId="1076"/>
        <pc:sldMkLst>
          <pc:docMk/>
          <pc:sldMk cId="215482363" sldId="302"/>
        </pc:sldMkLst>
        <pc:picChg chg="mod">
          <ac:chgData name="Хоробрих Софія Вячеславівна" userId="S::s300301xsv@onmedu.edu.ua::2d1aff7f-1697-42fc-b3b4-6c233db15961" providerId="AD" clId="Web-{08769AF3-A19A-4375-AE19-526734A4474B}" dt="2022-10-04T12:44:14.561" v="0" actId="1076"/>
          <ac:picMkLst>
            <pc:docMk/>
            <pc:sldMk cId="215482363" sldId="302"/>
            <ac:picMk id="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FD29E-BB57-4379-9BE7-E121B8E7ABB5}" type="datetimeFigureOut">
              <a:rPr lang="uk-UA" smtClean="0"/>
              <a:t>30.11.2023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0C884-F412-4202-B7BB-A03453107B0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841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0C884-F412-4202-B7BB-A03453107B08}" type="slidenum">
              <a:rPr lang="uk-UA" smtClean="0"/>
              <a:t>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1178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0C884-F412-4202-B7BB-A03453107B08}" type="slidenum">
              <a:rPr lang="uk-UA" smtClean="0"/>
              <a:t>48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170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76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09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90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356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40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781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5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196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06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664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61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5605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70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3808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628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47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463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40C2010-6D98-458D-BF69-570E64B007C0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1003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</p:sldLayoutIdLst>
  <p:transition>
    <p:zoom dir="in"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apteka.ua/article/7564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mpua.com/Process/index.html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&#1058;&#1072;&#1073;&#1083;&#1077;&#1090;&#1082;&#1072;.%20&#1050;&#1072;&#1082;%20&#1101;&#1090;&#1086;%20&#1089;&#1076;&#1077;&#1083;&#1072;&#1085;&#1086;%20(&#1076;&#1086;&#1082;&#1091;&#1084;&#1077;&#1085;&#1090;&#1072;&#1083;&#1100;&#1085;&#1099;&#1081;%20&#1092;&#1080;&#1083;&#1100;&#1084;)%20(online-video-cutter.com).mp4" TargetMode="External"/><Relationship Id="rId1" Type="http://schemas.openxmlformats.org/officeDocument/2006/relationships/tags" Target="../tags/tag8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5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5555" y="3212976"/>
            <a:ext cx="8305800" cy="1981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Виробництво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твердих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лікарських</a:t>
            </a:r>
            <a:r>
              <a:rPr lang="ru-RU" dirty="0">
                <a:solidFill>
                  <a:schemeClr val="bg1"/>
                </a:solidFill>
              </a:rPr>
              <a:t> форм </a:t>
            </a:r>
            <a:r>
              <a:rPr lang="ru-RU" dirty="0" err="1">
                <a:solidFill>
                  <a:schemeClr val="bg1"/>
                </a:solidFill>
              </a:rPr>
              <a:t>згідно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вимогам</a:t>
            </a:r>
            <a:r>
              <a:rPr lang="ru-RU" dirty="0">
                <a:solidFill>
                  <a:schemeClr val="bg1"/>
                </a:solidFill>
              </a:rPr>
              <a:t> GMP (таблетки, </a:t>
            </a:r>
            <a:r>
              <a:rPr lang="ru-RU" dirty="0" err="1">
                <a:solidFill>
                  <a:schemeClr val="bg1"/>
                </a:solidFill>
              </a:rPr>
              <a:t>гранули</a:t>
            </a:r>
            <a:r>
              <a:rPr lang="ru-RU" dirty="0">
                <a:solidFill>
                  <a:schemeClr val="bg1"/>
                </a:solidFill>
              </a:rPr>
              <a:t>, драже)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89D4BE-8028-4DD1-98F3-767D60E4A945}"/>
              </a:ext>
            </a:extLst>
          </p:cNvPr>
          <p:cNvSpPr txBox="1"/>
          <p:nvPr/>
        </p:nvSpPr>
        <p:spPr>
          <a:xfrm>
            <a:off x="1043608" y="0"/>
            <a:ext cx="69045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Одеський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нац</a:t>
            </a:r>
            <a:r>
              <a:rPr lang="uk-UA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ональний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медичний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університет</a:t>
            </a:r>
            <a:endParaRPr lang="ru-RU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45963" y="905634"/>
            <a:ext cx="34998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Фармацевтичний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факультет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856AD8-3069-4AE9-B815-C87F42BD44D9}"/>
              </a:ext>
            </a:extLst>
          </p:cNvPr>
          <p:cNvSpPr txBox="1"/>
          <p:nvPr/>
        </p:nvSpPr>
        <p:spPr>
          <a:xfrm>
            <a:off x="1259632" y="1225833"/>
            <a:ext cx="60935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фармацевтичної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хімії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технології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ліків</a:t>
            </a:r>
            <a:endParaRPr lang="ru-RU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08104" y="5745758"/>
            <a:ext cx="3269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Доцент,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к.фарм.н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Фізор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Н.С..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88640"/>
            <a:ext cx="4964539" cy="14252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Питання Заняття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3" y="331168"/>
            <a:ext cx="884941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якою метою запроваджена сертифікація виробництва лікарських засобів? Відповідно до якого наказу?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Охарактеризуйте поняття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GMP. 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Визначте його основні вимоги.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Охарактеризуйте поняття контроль якості. Які основні вимоги до контролю якості?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види оглядів проводяться для визначення якості зареєстрованих лікарських засобів?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види лікарських засобів відносяться до твердих. Назвіть переваги та недоліки порошків, таблеток.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Дайте визначення поняттю таблетки. Охарактеризуйте стадії виробництва таблеток.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 чином проводиться контроль якості таблеток. Вимоги до отриманих таблеток. Упаковка. Зберігання таблеток.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гранули? Дайте визначення поняттю гранулювання. Види гранулювання.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операції вологого гранулювання.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операції сухого гранулювання.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вимоги висуваються до отриманих гранул? Яким чином проводиться упаковка і зберігання гранул?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Охарактеризуйте поняття драже. Яким чином проводиться процес отримання  драже?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вимоги до драже. Упаковка і зберігання драже.</a:t>
            </a:r>
          </a:p>
          <a:p>
            <a:pPr marL="342900" indent="-342900" algn="just">
              <a:buAutoNum type="arabicPeriod"/>
            </a:pP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23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2863"/>
            <a:ext cx="882047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endParaRPr lang="uk-UA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1463"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з головних умов виробництва сучасних лікарських засобів (ЛЗ) та успішного їх виведення на ринки країн близького і далекого зарубіжжя, а також участі вітчизняних підприємств у міжнародних тендерах — забезпечення якості ЛЗ, у першу чергу за рахунок дотримання принципів та норм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GMP. 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1463" algn="just"/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Сертифікація виробництва лікарських засобів на відповідність вимогам Належної виробничої практики (</a:t>
            </a:r>
            <a:r>
              <a:rPr lang="en-US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GMP) (</a:t>
            </a: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 – сертифікація) запроваджена з метою створення умов для експорту вітчизняних лікарських засобів, підвищення та забезпечення якості лікарських засобів відповідно до визнаних світових норм, недопущення до обігу в Україні неякісних лікарських засобів шляхом підтвердження відповідності виробництва лікарських засобів чинним в Україні вимогам </a:t>
            </a:r>
            <a:r>
              <a:rPr lang="en-US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GMP. </a:t>
            </a:r>
            <a:endParaRPr lang="ru-RU" sz="2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1463" algn="just"/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Сертифікація здійснюється відповідно до Порядку проведення сертифікації виробництва лікарських засобів, затвердженого </a:t>
            </a:r>
            <a:r>
              <a:rPr lang="uk-UA" sz="2000" dirty="0">
                <a:solidFill>
                  <a:srgbClr val="337AB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наказом Міністерства охорони 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здоров’я України від 30.10.2002 № 391.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Переглянути вихід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869160"/>
            <a:ext cx="5008307" cy="225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352123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dirty="0" err="1">
                <a:solidFill>
                  <a:schemeClr val="bg1"/>
                </a:solidFill>
              </a:rPr>
              <a:t>Належна</a:t>
            </a:r>
            <a:r>
              <a:rPr lang="ru-RU" sz="1900" b="1" dirty="0">
                <a:solidFill>
                  <a:schemeClr val="bg1"/>
                </a:solidFill>
              </a:rPr>
              <a:t> </a:t>
            </a:r>
            <a:r>
              <a:rPr lang="ru-RU" sz="1900" b="1" dirty="0" err="1">
                <a:solidFill>
                  <a:schemeClr val="bg1"/>
                </a:solidFill>
              </a:rPr>
              <a:t>виробнича</a:t>
            </a:r>
            <a:r>
              <a:rPr lang="ru-RU" sz="1900" b="1" dirty="0">
                <a:solidFill>
                  <a:schemeClr val="bg1"/>
                </a:solidFill>
              </a:rPr>
              <a:t> практика </a:t>
            </a:r>
            <a:r>
              <a:rPr lang="ru-RU" sz="1900" dirty="0" err="1">
                <a:solidFill>
                  <a:schemeClr val="bg1"/>
                </a:solidFill>
              </a:rPr>
              <a:t>пов'язана</a:t>
            </a:r>
            <a:r>
              <a:rPr lang="ru-RU" sz="1900" dirty="0">
                <a:solidFill>
                  <a:schemeClr val="bg1"/>
                </a:solidFill>
              </a:rPr>
              <a:t> як </a:t>
            </a:r>
            <a:r>
              <a:rPr lang="ru-RU" sz="1900" dirty="0" err="1">
                <a:solidFill>
                  <a:schemeClr val="bg1"/>
                </a:solidFill>
              </a:rPr>
              <a:t>із</a:t>
            </a:r>
            <a:r>
              <a:rPr lang="ru-RU" sz="1900" dirty="0">
                <a:solidFill>
                  <a:schemeClr val="bg1"/>
                </a:solidFill>
              </a:rPr>
              <a:t> </a:t>
            </a:r>
            <a:r>
              <a:rPr lang="ru-RU" sz="1900" dirty="0" err="1">
                <a:solidFill>
                  <a:schemeClr val="bg1"/>
                </a:solidFill>
              </a:rPr>
              <a:t>виготовленням</a:t>
            </a:r>
            <a:r>
              <a:rPr lang="ru-RU" sz="1900" dirty="0">
                <a:solidFill>
                  <a:schemeClr val="bg1"/>
                </a:solidFill>
              </a:rPr>
              <a:t> (</a:t>
            </a:r>
            <a:r>
              <a:rPr lang="ru-RU" sz="1900" dirty="0" err="1">
                <a:solidFill>
                  <a:schemeClr val="bg1"/>
                </a:solidFill>
              </a:rPr>
              <a:t>технологічним</a:t>
            </a:r>
            <a:r>
              <a:rPr lang="ru-RU" sz="1900" dirty="0">
                <a:solidFill>
                  <a:schemeClr val="bg1"/>
                </a:solidFill>
              </a:rPr>
              <a:t> </a:t>
            </a:r>
            <a:r>
              <a:rPr lang="ru-RU" sz="1900" dirty="0" err="1">
                <a:solidFill>
                  <a:schemeClr val="bg1"/>
                </a:solidFill>
              </a:rPr>
              <a:t>процесом</a:t>
            </a:r>
            <a:r>
              <a:rPr lang="ru-RU" sz="1900" dirty="0">
                <a:solidFill>
                  <a:schemeClr val="bg1"/>
                </a:solidFill>
              </a:rPr>
              <a:t>), так і з контролем </a:t>
            </a:r>
            <a:r>
              <a:rPr lang="ru-RU" sz="1900" dirty="0" err="1">
                <a:solidFill>
                  <a:schemeClr val="bg1"/>
                </a:solidFill>
              </a:rPr>
              <a:t>якості</a:t>
            </a:r>
            <a:r>
              <a:rPr lang="ru-RU" sz="1900" dirty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ru-RU" sz="1900" b="1" dirty="0">
                <a:solidFill>
                  <a:schemeClr val="bg1"/>
                </a:solidFill>
              </a:rPr>
              <a:t>                                           </a:t>
            </a:r>
            <a:r>
              <a:rPr lang="ru-RU" sz="1900" b="1" dirty="0" err="1">
                <a:solidFill>
                  <a:schemeClr val="bg1"/>
                </a:solidFill>
              </a:rPr>
              <a:t>Основні</a:t>
            </a:r>
            <a:r>
              <a:rPr lang="ru-RU" sz="1900" b="1" dirty="0">
                <a:solidFill>
                  <a:schemeClr val="bg1"/>
                </a:solidFill>
              </a:rPr>
              <a:t> </a:t>
            </a:r>
            <a:r>
              <a:rPr lang="ru-RU" sz="1900" b="1" dirty="0" err="1">
                <a:solidFill>
                  <a:schemeClr val="bg1"/>
                </a:solidFill>
              </a:rPr>
              <a:t>вимоги</a:t>
            </a:r>
            <a:r>
              <a:rPr lang="ru-RU" sz="1900" b="1" dirty="0">
                <a:solidFill>
                  <a:schemeClr val="bg1"/>
                </a:solidFill>
              </a:rPr>
              <a:t> GMP:</a:t>
            </a:r>
            <a:endParaRPr lang="uk-UA" sz="19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980728"/>
            <a:ext cx="5976664" cy="5688632"/>
          </a:xfrm>
          <a:prstGeom prst="rect">
            <a:avLst/>
          </a:prstGeom>
        </p:spPr>
      </p:pic>
      <p:pic>
        <p:nvPicPr>
          <p:cNvPr id="4" name="Picture 4" descr="Переглянути вихідне зображенн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89" y="836712"/>
            <a:ext cx="2047746" cy="238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10" y="3284984"/>
            <a:ext cx="2345119" cy="347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42394"/>
      </p:ext>
    </p:extLst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8928992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8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якості </a:t>
            </a:r>
            <a:r>
              <a:rPr lang="uk-UA" sz="18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 та частина належної виробничої практики, яка пов'язана із відбором проб, специфікаціями і проведенням випробувань, а також із процедурами організації, документування і видачі дозволу на випуск, які гарантують, що дійсно проведені всі необхідні й відповідні випробування і що матеріали не будуть дозволені для використання, а продукція не буде допущена до реалізації або постачання доти, доки їхня якість не буде визнана задовільною.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1" y="1727770"/>
            <a:ext cx="5989290" cy="512335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1520" y="2924944"/>
            <a:ext cx="30917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контролю якості висувають такі основні вимоги: </a:t>
            </a:r>
          </a:p>
        </p:txBody>
      </p:sp>
    </p:spTree>
    <p:extLst>
      <p:ext uri="{BB962C8B-B14F-4D97-AF65-F5344CB8AC3E}">
        <p14:creationId xmlns:p14="http://schemas.microsoft.com/office/powerpoint/2010/main" val="3196924912"/>
      </p:ext>
    </p:extLst>
  </p:cSld>
  <p:clrMapOvr>
    <a:masterClrMapping/>
  </p:clrMapOvr>
  <p:transition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96448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якості продукції</a:t>
            </a:r>
          </a:p>
          <a:p>
            <a:pPr algn="just"/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 проводити регулярні періодичні огляди якості всіх зареєстрованих лікарських засобів, у тому числі препаратів, що виробляються тільки на експорт, з метою підтвердження постійності наявного процесу, відповідності діючим специфікаціям як на вихідну сировину, так і на готову продукцію, щоб виявити будь-які тенденції та щоб встановити можливість вдосконалення продукції та процесу. Такі огляди, як правило, слід здійснювати та документувати щорічно, беручи до уваги попередні огляди; вони мають включати, як мінімум: і) огляд вихідної сировини, а також пакувальних матеріалів, що використовуються у виробництві; особливу увагу необхідно приділяти вихідній сировині та пакувальним матеріалам від нових постачальників та, зокрема, </a:t>
            </a:r>
          </a:p>
          <a:p>
            <a:pPr marL="285750" indent="-285750" algn="just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огляду 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простежуваності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ланцюзі поставок діючих речовин; </a:t>
            </a:r>
          </a:p>
          <a:p>
            <a:pPr marL="285750" indent="-285750" algn="just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критичних точок контролю у процесі виробництва та контролю готової продукції; </a:t>
            </a:r>
          </a:p>
          <a:p>
            <a:pPr marL="285750" indent="-285750" algn="just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всіх серій, що не відповідали встановленим специфікаціям, та результатів відповідних розслідувань;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всіх значних відхилень або 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невідповідностей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пов’язаних з цим розслідувань, ефективності та результативності вжитих коригувальних та запобіжних заходів;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всіх змін, внесених до процесів або аналітичних 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поданих, затверджених або відхилених змін до реєстраційних досьє, у тому числі до досьє на препарати тільки для експорту, що подані в інші країни;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результатів програми контролю стабільності та будь-яких негативних тенденцій; </a:t>
            </a:r>
          </a:p>
          <a:p>
            <a:pPr marL="285750" indent="-285750" algn="just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всіх пов’язаних з якістю повернень, рекламацій та 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відкликань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проведених на той час розслідувань; </a:t>
            </a:r>
          </a:p>
        </p:txBody>
      </p:sp>
    </p:spTree>
    <p:extLst>
      <p:ext uri="{BB962C8B-B14F-4D97-AF65-F5344CB8AC3E}">
        <p14:creationId xmlns:p14="http://schemas.microsoft.com/office/powerpoint/2010/main" val="3293067369"/>
      </p:ext>
    </p:extLst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778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uk-UA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правильності попередніх коригувальних заходів щодо процесу виробництва або обладнання; </a:t>
            </a:r>
          </a:p>
          <a:p>
            <a:pPr algn="just">
              <a:buFontTx/>
              <a:buChar char="-"/>
            </a:pPr>
            <a:r>
              <a:rPr lang="uk-UA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</a:t>
            </a:r>
            <a:r>
              <a:rPr lang="uk-UA" sz="17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післяреєстраційних</a:t>
            </a:r>
            <a:r>
              <a:rPr lang="uk-UA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зобов’язань у разі отримання нових реєстраційних посвідчень або внесення змін до реєстраційних досьє; </a:t>
            </a:r>
          </a:p>
          <a:p>
            <a:pPr algn="just">
              <a:buFontTx/>
              <a:buChar char="-"/>
            </a:pPr>
            <a:r>
              <a:rPr lang="uk-UA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кваліфікаційний статус відповідного обладнання або технічних засобів, наприклад, системи 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HVAC (</a:t>
            </a:r>
            <a:r>
              <a:rPr lang="uk-UA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нагрівання, вентиляції та кондиціонування повітря), систем постачання води, стиснутих газів тощо; </a:t>
            </a:r>
          </a:p>
          <a:p>
            <a:pPr algn="just">
              <a:buFontTx/>
              <a:buChar char="-"/>
            </a:pPr>
            <a:r>
              <a:rPr lang="uk-UA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огляд будь-яких контрактних угод (див. розділ 7 частини 1 цієї настанови), щоб упевнитися, що вони є поновленими. </a:t>
            </a:r>
          </a:p>
          <a:p>
            <a:pPr indent="357188" algn="just"/>
            <a:r>
              <a:rPr lang="uk-UA" sz="16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 і власник реєстраційного посвідчення </a:t>
            </a:r>
            <a:r>
              <a:rPr lang="uk-UA" sz="16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(якщо це не одна особа) мають оцінювати результати такого огляду та робити висновок щодо необхідності коригувальних та запобіжних дій або проведення </a:t>
            </a:r>
            <a:r>
              <a:rPr lang="uk-UA" sz="16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ревалідації</a:t>
            </a:r>
            <a:r>
              <a:rPr lang="uk-UA" sz="16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фармацевтичної системи якості. Мають бути наявні керівні методики щодо управління та огляду таких дій; ефективність цих </a:t>
            </a:r>
            <a:r>
              <a:rPr lang="uk-UA" sz="16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</a:t>
            </a:r>
            <a:r>
              <a:rPr lang="uk-UA" sz="16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має бути підтверджена під час </a:t>
            </a:r>
            <a:r>
              <a:rPr lang="uk-UA" sz="16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самоінспекції</a:t>
            </a:r>
            <a:r>
              <a:rPr lang="uk-UA" sz="16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науковому обґрунтуванні огляди якості можна групувати за видом продукції, наприклад, тверді лікарські форми, рідкі лікарські форми, стерильні препарати тощо. Якщо власник реєстраційного посвідчення не є виробником, має бути технічна угода між сторонами, в якій встановлено їх відповідні обов’язки щодо здійснення огляду якості. </a:t>
            </a:r>
          </a:p>
          <a:p>
            <a:pPr indent="357188" algn="just"/>
            <a:r>
              <a:rPr lang="uk-UA" sz="16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ризиками для якості </a:t>
            </a:r>
            <a:r>
              <a:rPr lang="uk-UA" sz="16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систематичним процесом для загальної оцінки, контролю, передачі інформації, а також огляду ризиків для якості лікарських засобів. Його можна застосовувати як </a:t>
            </a:r>
            <a:r>
              <a:rPr lang="uk-UA" sz="16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перспективно</a:t>
            </a:r>
            <a:r>
              <a:rPr lang="uk-UA" sz="16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ретроспективно. </a:t>
            </a:r>
          </a:p>
          <a:p>
            <a:pPr indent="357188" algn="just"/>
            <a:r>
              <a:rPr lang="uk-UA" sz="16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 управління ризиками для якості: </a:t>
            </a:r>
            <a:r>
              <a:rPr lang="uk-UA" sz="16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і) оцінювання ризиків для якості базується на наукових знаннях, досвіді щодо процесу та врешті решт пов’язане із захистом пацієнта; СТ-Н МОЗУ 42-4.0:2016 48 </a:t>
            </a:r>
            <a:r>
              <a:rPr lang="uk-UA" sz="16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</a:t>
            </a:r>
            <a:r>
              <a:rPr lang="uk-UA" sz="16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рівень зусиль, формалізму та документування процесу управління ризиками для якості є відповідним рівню ризиків. Приклади процесів та застосування управління ризиками для якості можна також знайти в Настанові СТ-Н МОЗУ 42-4.2:2011 «Лікарські засоби</a:t>
            </a:r>
            <a:r>
              <a:rPr lang="uk-UA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Управління ризиками для якості (</a:t>
            </a: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 Q9)»N , </a:t>
            </a:r>
            <a:r>
              <a:rPr lang="uk-UA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введена до частини 3 цієї настанови</a:t>
            </a:r>
          </a:p>
        </p:txBody>
      </p:sp>
    </p:spTree>
    <p:extLst>
      <p:ext uri="{BB962C8B-B14F-4D97-AF65-F5344CB8AC3E}">
        <p14:creationId xmlns:p14="http://schemas.microsoft.com/office/powerpoint/2010/main" val="1419989761"/>
      </p:ext>
    </p:extLst>
  </p:cSld>
  <p:clrMapOvr>
    <a:masterClrMapping/>
  </p:clrMapOvr>
  <p:transition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4_ls.15254792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863" y="992809"/>
            <a:ext cx="2975372" cy="1986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drazge_v_farmakologii_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6277" y="71710"/>
            <a:ext cx="3147395" cy="2248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-22250" y="-2356"/>
            <a:ext cx="66247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До </a:t>
            </a:r>
            <a:r>
              <a:rPr lang="ru-RU" sz="3200" b="1" dirty="0" err="1">
                <a:solidFill>
                  <a:schemeClr val="bg1"/>
                </a:solidFill>
              </a:rPr>
              <a:t>твердих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лікарських</a:t>
            </a:r>
            <a:r>
              <a:rPr lang="ru-RU" sz="3200" b="1" dirty="0">
                <a:solidFill>
                  <a:schemeClr val="bg1"/>
                </a:solidFill>
              </a:rPr>
              <a:t> форм </a:t>
            </a:r>
            <a:r>
              <a:rPr lang="ru-RU" sz="3200" b="1" dirty="0" err="1">
                <a:solidFill>
                  <a:schemeClr val="bg1"/>
                </a:solidFill>
              </a:rPr>
              <a:t>відносяться</a:t>
            </a:r>
            <a:r>
              <a:rPr lang="ru-RU" sz="3200" b="1" dirty="0">
                <a:solidFill>
                  <a:schemeClr val="bg1"/>
                </a:solidFill>
              </a:rPr>
              <a:t> : 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>
                <a:solidFill>
                  <a:schemeClr val="bg1"/>
                </a:solidFill>
              </a:rPr>
              <a:t>таблетки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>
                <a:solidFill>
                  <a:schemeClr val="bg1"/>
                </a:solidFill>
              </a:rPr>
              <a:t>драже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err="1">
                <a:solidFill>
                  <a:schemeClr val="bg1"/>
                </a:solidFill>
              </a:rPr>
              <a:t>пігулки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err="1">
                <a:solidFill>
                  <a:schemeClr val="bg1"/>
                </a:solidFill>
              </a:rPr>
              <a:t>гранули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>
                <a:solidFill>
                  <a:schemeClr val="bg1"/>
                </a:solidFill>
              </a:rPr>
              <a:t>порошки 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err="1">
                <a:solidFill>
                  <a:schemeClr val="bg1"/>
                </a:solidFill>
              </a:rPr>
              <a:t>капсули</a:t>
            </a:r>
            <a:endParaRPr lang="ru-RU" sz="32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карамелі</a:t>
            </a:r>
            <a:endParaRPr lang="ru-RU" sz="32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олівці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028" name="Picture 4" descr="Порошки от простуды Leda №6 : инструкция + цена в аптеках | Tabletki.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553" y="1968414"/>
            <a:ext cx="2687866" cy="268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Апіс/беладона кум меркурі гранули гомеоп. по 20 г у флак. : інструкція +  ціна в аптеках | Tabletki.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185" y="3153807"/>
            <a:ext cx="271572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Ундевит драже №50 - инструкция, цена, состав. Купить в Аптека Доброго Дня |  аналоги, отзывы на Add.u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276" y="4057914"/>
            <a:ext cx="2918420" cy="291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4296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Таблетки (лат.</a:t>
            </a:r>
            <a:r>
              <a:rPr lang="en-US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Tabulettae</a:t>
            </a: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тверда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дозована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форма,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пресуванням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порошків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гранул,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додаванням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формуванням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 descr="ÐÐ°ÑÑÐ¸Ð½ÐºÐ¸ Ð¿Ð¾ Ð·Ð°Ð¿ÑÐ¾ÑÑ ÑÐ°Ð±Ð»ÐµÑÐºÐ¸ Ð²Ð¸Ð´Ñ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4143380"/>
            <a:ext cx="4497712" cy="2364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37369">
            <a:off x="519090" y="1703177"/>
            <a:ext cx="3203301" cy="2629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Grp="1"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03345">
            <a:off x="5288987" y="1649056"/>
            <a:ext cx="3155113" cy="255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9599502"/>
      </p:ext>
    </p:extLst>
  </p:cSld>
  <p:clrMapOvr>
    <a:masterClrMapping/>
  </p:clrMapOvr>
  <p:transition advTm="6781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600" b="1" u="sng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  <a:hlinkClick r:id="rId3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42984"/>
            <a:ext cx="91440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</a:rPr>
              <a:t>власне</a:t>
            </a:r>
            <a:r>
              <a:rPr lang="ru-RU" sz="2800" dirty="0">
                <a:solidFill>
                  <a:schemeClr val="bg1"/>
                </a:solidFill>
              </a:rPr>
              <a:t> таблетки (</a:t>
            </a:r>
            <a:r>
              <a:rPr lang="ru-RU" sz="2800" dirty="0" err="1">
                <a:solidFill>
                  <a:schemeClr val="bg1"/>
                </a:solidFill>
              </a:rPr>
              <a:t>пресовані</a:t>
            </a:r>
            <a:r>
              <a:rPr lang="ru-RU" sz="2800" dirty="0">
                <a:solidFill>
                  <a:schemeClr val="bg1"/>
                </a:solidFill>
              </a:rPr>
              <a:t>);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таблетки </a:t>
            </a:r>
            <a:r>
              <a:rPr lang="ru-RU" sz="2800" dirty="0" err="1">
                <a:solidFill>
                  <a:schemeClr val="bg1"/>
                </a:solidFill>
              </a:rPr>
              <a:t>тритураційні</a:t>
            </a:r>
            <a:r>
              <a:rPr lang="ru-RU" sz="2800" dirty="0">
                <a:solidFill>
                  <a:schemeClr val="bg1"/>
                </a:solidFill>
              </a:rPr>
              <a:t> (</a:t>
            </a:r>
            <a:r>
              <a:rPr lang="ru-RU" sz="2800" dirty="0" err="1">
                <a:solidFill>
                  <a:schemeClr val="bg1"/>
                </a:solidFill>
              </a:rPr>
              <a:t>формовані</a:t>
            </a:r>
            <a:r>
              <a:rPr lang="ru-RU" sz="2800" dirty="0">
                <a:solidFill>
                  <a:schemeClr val="bg1"/>
                </a:solidFill>
              </a:rPr>
              <a:t>; </a:t>
            </a:r>
            <a:r>
              <a:rPr lang="ru-RU" sz="2800" dirty="0" err="1">
                <a:solidFill>
                  <a:schemeClr val="bg1"/>
                </a:solidFill>
              </a:rPr>
              <a:t>мікротаблеткі</a:t>
            </a:r>
            <a:r>
              <a:rPr lang="ru-RU" sz="2800" dirty="0">
                <a:solidFill>
                  <a:schemeClr val="bg1"/>
                </a:solidFill>
              </a:rPr>
              <a:t>);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</a:rPr>
              <a:t>непокриті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покриті</a:t>
            </a:r>
            <a:r>
              <a:rPr lang="ru-RU" sz="2800" dirty="0">
                <a:solidFill>
                  <a:schemeClr val="bg1"/>
                </a:solidFill>
              </a:rPr>
              <a:t>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</a:rPr>
              <a:t>шипучі</a:t>
            </a:r>
            <a:r>
              <a:rPr lang="ru-RU" sz="2800" dirty="0">
                <a:solidFill>
                  <a:schemeClr val="bg1"/>
                </a:solidFill>
              </a:rPr>
              <a:t>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</a:rPr>
              <a:t>шлунково-резистентні</a:t>
            </a:r>
            <a:r>
              <a:rPr lang="ru-RU" sz="2800" dirty="0">
                <a:solidFill>
                  <a:schemeClr val="bg1"/>
                </a:solidFill>
              </a:rPr>
              <a:t> (</a:t>
            </a:r>
            <a:r>
              <a:rPr lang="ru-RU" sz="2800" dirty="0" err="1">
                <a:solidFill>
                  <a:schemeClr val="bg1"/>
                </a:solidFill>
              </a:rPr>
              <a:t>кишковорозчинні</a:t>
            </a:r>
            <a:r>
              <a:rPr lang="ru-RU" sz="2800" dirty="0">
                <a:solidFill>
                  <a:schemeClr val="bg1"/>
                </a:solidFill>
              </a:rPr>
              <a:t>);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err="1">
                <a:solidFill>
                  <a:schemeClr val="bg1"/>
                </a:solidFill>
              </a:rPr>
              <a:t>з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модифікованим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вивільненням</a:t>
            </a:r>
            <a:r>
              <a:rPr lang="ru-RU" sz="2800" dirty="0">
                <a:solidFill>
                  <a:schemeClr val="bg1"/>
                </a:solidFill>
              </a:rPr>
              <a:t> 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для </a:t>
            </a:r>
            <a:r>
              <a:rPr lang="ru-RU" sz="2800" dirty="0" err="1">
                <a:solidFill>
                  <a:schemeClr val="bg1"/>
                </a:solidFill>
              </a:rPr>
              <a:t>використання</a:t>
            </a:r>
            <a:r>
              <a:rPr lang="ru-RU" sz="2800" dirty="0">
                <a:solidFill>
                  <a:schemeClr val="bg1"/>
                </a:solidFill>
              </a:rPr>
              <a:t> в </a:t>
            </a:r>
            <a:r>
              <a:rPr lang="ru-RU" sz="2800" dirty="0" err="1">
                <a:solidFill>
                  <a:schemeClr val="bg1"/>
                </a:solidFill>
              </a:rPr>
              <a:t>порожнині</a:t>
            </a:r>
            <a:r>
              <a:rPr lang="ru-RU" sz="2800" dirty="0">
                <a:solidFill>
                  <a:schemeClr val="bg1"/>
                </a:solidFill>
              </a:rPr>
              <a:t> рота;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для </a:t>
            </a:r>
            <a:r>
              <a:rPr lang="ru-RU" sz="2800" dirty="0" err="1">
                <a:solidFill>
                  <a:schemeClr val="bg1"/>
                </a:solidFill>
              </a:rPr>
              <a:t>приготування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розчину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або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суспензії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ін</a:t>
            </a:r>
            <a:r>
              <a:rPr lang="ru-RU" sz="3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43468"/>
            <a:ext cx="7690048" cy="537260"/>
          </a:xfrm>
        </p:spPr>
        <p:txBody>
          <a:bodyPr>
            <a:normAutofit fontScale="90000"/>
          </a:bodyPr>
          <a:lstStyle/>
          <a:p>
            <a:r>
              <a:rPr lang="ru-RU" sz="3200" b="1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32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sz="3200" b="1" dirty="0" err="1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32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6139380"/>
      </p:ext>
    </p:extLst>
  </p:cSld>
  <p:clrMapOvr>
    <a:masterClrMapping/>
  </p:clrMapOvr>
  <p:transition advTm="2905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877" y="59849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accent1"/>
              </a:solidFill>
            </a:endParaRPr>
          </a:p>
        </p:txBody>
      </p:sp>
      <p:pic>
        <p:nvPicPr>
          <p:cNvPr id="3" name="Содержимое 3" descr="изготовл лек стоп кадр.jpe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2571744"/>
            <a:ext cx="6643734" cy="4076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Заводська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технологія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таблеток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42918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Вона включає ряд послідовно виконуваних операцій: </a:t>
            </a:r>
          </a:p>
          <a:p>
            <a:pPr>
              <a:buFont typeface="Arial" pitchFamily="34" charset="0"/>
              <a:buChar char="•"/>
            </a:pP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перша - відвантажує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(відмірювання) компонентів, подрібнення, просіювання;</a:t>
            </a:r>
          </a:p>
          <a:p>
            <a:pPr>
              <a:buFont typeface="Arial" pitchFamily="34" charset="0"/>
              <a:buChar char="•"/>
            </a:pP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друга - вологе або сухе гранулювання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(перетворення порошкоподібних речовин в крупнозернистий пісок - (гранули) з подальшою сушкою; </a:t>
            </a:r>
          </a:p>
          <a:p>
            <a:pPr>
              <a:buFont typeface="Arial" pitchFamily="34" charset="0"/>
              <a:buChar char="•"/>
            </a:pP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третя - пресування.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9067233"/>
      </p:ext>
    </p:extLst>
  </p:cSld>
  <p:clrMapOvr>
    <a:masterClrMapping/>
  </p:clrMapOvr>
  <p:transition advTm="4953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вихідних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зводиться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розчиненню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розвішування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витяжних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шафах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аспірацією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зважування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сировина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надходить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просіювання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просіювачів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вібраційного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принципу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Змішування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Складові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таблеткових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допоміжної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ретельно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змішувати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рівномірного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розподілу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загальній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однорідної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складом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пігулці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важливою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складною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технологічною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операцією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порошки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володіють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фізико-хімічними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властивостями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дисперсністю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насипною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щільністю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вологістю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плинністю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змішувачі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періодичної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лопатевого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типу, форма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лопатей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черв'ячна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зетобразна.</a:t>
            </a:r>
          </a:p>
        </p:txBody>
      </p:sp>
      <p:pic>
        <p:nvPicPr>
          <p:cNvPr id="16386" name="Picture 2" descr="ÐÐ°ÑÑÐ¸Ð½ÐºÐ¸ Ð¿Ð¾ Ð·Ð°Ð¿ÑÐ¾ÑÑ Ð¿ÑÐ¾Ð¸Ð·Ð²Ð¾Ð´ÑÑÐ²Ð¾ ÑÐ°Ð±Ð»ÐµÑÐ¾Ð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57628"/>
            <a:ext cx="4500562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ÐÐ°ÑÑÐ¸Ð½ÐºÐ¸ Ð¿Ð¾ Ð·Ð°Ð¿ÑÐ¾ÑÑ Ð¿ÑÐ¾Ð¸Ð·Ð²Ð¾Ð´ÑÑÐ²Ð¾ ÑÐ°Ð±Ð»ÐµÑÐ¾Ð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6779" y="3857628"/>
            <a:ext cx="4620670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3130358"/>
      </p:ext>
    </p:extLst>
  </p:cSld>
  <p:clrMapOvr>
    <a:masterClrMapping/>
  </p:clrMapOvr>
  <p:transition advTm="8936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14288"/>
            <a:ext cx="74959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 таблеток з покриттям. ОЦІНКА ЯКОСТІ ТАБЛЕТОК</a:t>
            </a:r>
          </a:p>
          <a:p>
            <a:endParaRPr lang="uk-UA" b="1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30357"/>
            <a:ext cx="8424936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таблеток з покритими оболонками. </a:t>
            </a:r>
          </a:p>
          <a:p>
            <a:pPr algn="just"/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Види оболонок таблеток.</a:t>
            </a:r>
          </a:p>
          <a:p>
            <a:pPr algn="just"/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Методи нанесення оболонок, допоміжні речовини для виробництва. Пристрої для нанесення оболонок;</a:t>
            </a:r>
          </a:p>
          <a:p>
            <a:pPr algn="just"/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Оцінка якості таблеток з покритими оболонками.</a:t>
            </a:r>
          </a:p>
          <a:p>
            <a:pPr algn="just"/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Фактори, що впливають на основні якості таблеток- механічну міцність, </a:t>
            </a:r>
            <a:r>
              <a:rPr lang="uk-UA" sz="1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распадаємость</a:t>
            </a:r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середню масу;</a:t>
            </a:r>
          </a:p>
          <a:p>
            <a:pPr algn="just"/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Вплив допоміжних речовин та виду грануляції на </a:t>
            </a:r>
            <a:r>
              <a:rPr lang="uk-UA" sz="1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біодоступність</a:t>
            </a:r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лікарських речовин з таблеток;</a:t>
            </a:r>
            <a:endParaRPr lang="uk-UA" sz="19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098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203" y="692696"/>
            <a:ext cx="8784976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"покриття" для таблеток має двоякий сенс: їм позначають як саму оболонку, так і процес її нанесення на ядро. Як структурний елемент лікарської форми покриття таблеток (оболонка) виконує дві основні функції: захисну і терапевтичну.</a:t>
            </a:r>
            <a:endParaRPr lang="uk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526" y="2348880"/>
            <a:ext cx="6886653" cy="40894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54408" y="105334"/>
            <a:ext cx="79928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таблеток з покритими оболонками. </a:t>
            </a:r>
          </a:p>
        </p:txBody>
      </p:sp>
    </p:spTree>
    <p:extLst>
      <p:ext uri="{BB962C8B-B14F-4D97-AF65-F5344CB8AC3E}">
        <p14:creationId xmlns:p14="http://schemas.microsoft.com/office/powerpoint/2010/main" val="3804877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799288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 таблеток оболонками вирішує ряд завдань:</a:t>
            </a:r>
          </a:p>
          <a:p>
            <a:pPr algn="just"/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20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Пролонгування</a:t>
            </a:r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дії препарату.</a:t>
            </a:r>
          </a:p>
          <a:p>
            <a:pPr algn="just"/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Локалізація терапевтичної дії препарату і регулювання всмоктування лікарських речовин із багатошарових таблеток.</a:t>
            </a:r>
          </a:p>
          <a:p>
            <a:pPr algn="just"/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Попередження порушення травлення, яке можливе при нейтралізації шлункового соку лікарськими речовинами основного характеру.</a:t>
            </a:r>
          </a:p>
          <a:p>
            <a:pPr algn="just"/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Захист слизової рота, </a:t>
            </a:r>
            <a:r>
              <a:rPr lang="uk-UA" sz="20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 подразнюючої дії лікарських речовин, а також захист лікарських речовин від кислого середовища шлункового соку.</a:t>
            </a:r>
          </a:p>
          <a:p>
            <a:pPr algn="just"/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Маскування неприємних органолептичних властивостей: смаку, запаху, кольору та </a:t>
            </a:r>
            <a:r>
              <a:rPr lang="uk-UA" sz="20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фарбуючої</a:t>
            </a:r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здатності лікарських речовин, які входять до складу таблеток.</a:t>
            </a:r>
          </a:p>
          <a:p>
            <a:pPr algn="just"/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Поєднання в одній лікарській формі лікарських речовин, які несумісні за фізико-хімічними властивостями, а також зменшення їх летких властивостей.</a:t>
            </a:r>
          </a:p>
          <a:p>
            <a:pPr algn="just"/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Надання таблеткам товарного вигляду та зручності при застосуванні.</a:t>
            </a:r>
          </a:p>
          <a:p>
            <a:pPr algn="just"/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Захист таблеток від екстремальних чинників зовнішнього середовища: механічних (вібрація, транспортні перевантаження) і кліматичних (світло, волога, кисень та вуглекислота повітря, температура).</a:t>
            </a:r>
            <a:endParaRPr lang="uk-UA" sz="2000" b="0" i="0" dirty="0">
              <a:solidFill>
                <a:srgbClr val="42424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0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таблеток з покритими оболонками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14589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7973" y="502325"/>
            <a:ext cx="419725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b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оболонок</a:t>
            </a:r>
            <a:endParaRPr lang="uk-UA" sz="2200" dirty="0">
              <a:solidFill>
                <a:srgbClr val="4242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3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Таблеткові покриття (оболонки), в залежності від складу, способу нанесення і призначення, поділяють на</a:t>
            </a:r>
            <a:endParaRPr lang="uk-UA" sz="2300" b="0" i="0" dirty="0">
              <a:solidFill>
                <a:srgbClr val="42424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2456" y="71438"/>
            <a:ext cx="3615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Види оболонок таблеток.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734" y="-71752"/>
            <a:ext cx="2642519" cy="25357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832" y="2336408"/>
            <a:ext cx="5745930" cy="452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2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06939"/>
            <a:ext cx="846043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u="sng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Пресовані</a:t>
            </a:r>
            <a:r>
              <a:rPr lang="ru-RU" sz="1900" b="1" u="sng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u="sng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 </a:t>
            </a:r>
            <a:r>
              <a:rPr lang="ru-RU" sz="1900" u="sng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сухі</a:t>
            </a:r>
            <a:r>
              <a:rPr lang="ru-RU" sz="1900" u="sng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u="sng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наносяться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таблетки шляхом </a:t>
            </a:r>
            <a:r>
              <a:rPr lang="ru-RU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пресування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b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1900" b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машин типу «</a:t>
            </a:r>
            <a:r>
              <a:rPr lang="ru-RU" sz="1900" b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Драйкота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в </a:t>
            </a:r>
            <a:r>
              <a:rPr lang="ru-RU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випускається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РТМ-24 (роторно-</a:t>
            </a:r>
            <a:r>
              <a:rPr lang="ru-RU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таблеткова</a:t>
            </a:r>
            <a:r>
              <a:rPr lang="ru-RU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машина).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72456" y="71438"/>
            <a:ext cx="3615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Види оболонок таблеток.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402" y="1768172"/>
            <a:ext cx="5599336" cy="433387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948264" y="6263877"/>
            <a:ext cx="1024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РТМ-24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97372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02325"/>
            <a:ext cx="8964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подвійний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агрегат,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роторів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роторі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пресують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таблетку-ядро, яке за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транспортуючого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пристрою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передається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ротор, де і наноситься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сухе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нанесення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наступна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заповнюється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гніздо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матриці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порцією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грануляту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гранулят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ротора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подається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таблетка-ядро,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пуансон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опускається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разом з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таблеткою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грануляту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таблеткою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подається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друга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грануляту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верхній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пуансон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напресовує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таблетку.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2456" y="71438"/>
            <a:ext cx="3615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Види оболонок таблеток.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2899023"/>
            <a:ext cx="5934172" cy="395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25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 flipH="1">
            <a:off x="3607658" y="1877397"/>
            <a:ext cx="365594" cy="2457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96752"/>
            <a:ext cx="8172450" cy="54158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90229" y="210099"/>
            <a:ext cx="3615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Види оболонок таблеток.</a:t>
            </a:r>
          </a:p>
        </p:txBody>
      </p:sp>
    </p:spTree>
    <p:extLst>
      <p:ext uri="{BB962C8B-B14F-4D97-AF65-F5344CB8AC3E}">
        <p14:creationId xmlns:p14="http://schemas.microsoft.com/office/powerpoint/2010/main" val="3046926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ÐÐ¾ÑÐµÐ» Ð´Ð»Ñ Ð¸Ð·Ð³Ð¾ÑÐ¾Ð²Ð»ÐµÐ½Ð¸Ñ Ð´ÑÐ°Ð¶Ðµ Ð¸ÑÐ°Ð»ÑÑÐ½ÑÐºÐ¾Ð¹ ÑÐ¸ÑÐ¼Ñ Â«ÐÐµÐ»Ð»ÐµÐ³ÑÐ¸Ð½Ð¸Â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42918"/>
            <a:ext cx="3200400" cy="34290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00298" y="142852"/>
            <a:ext cx="4511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Котли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драже</a:t>
            </a:r>
          </a:p>
        </p:txBody>
      </p:sp>
      <p:pic>
        <p:nvPicPr>
          <p:cNvPr id="25604" name="Picture 4" descr="ÐÐ°ÑÑÐ¸Ð½ÐºÐ¸ Ð¿Ð¾ Ð·Ð°Ð¿ÑÐ¾ÑÑ Ð¼Ð°ÑÐ¸Ð½Ñ Ð´Ð»Ñ Ð¿ÑÐ¾Ð¸Ð·Ð²Ð¾Ð´ÑÑÐ²Ð° Ð»ÐµÐºÐ°ÑÑÑÐ²ÐµÐ½Ð½ÑÑ Ð´ÑÐ°Ð¶Ðµ"/>
          <p:cNvPicPr>
            <a:picLocks noChangeAspect="1" noChangeArrowheads="1"/>
          </p:cNvPicPr>
          <p:nvPr/>
        </p:nvPicPr>
        <p:blipFill>
          <a:blip r:embed="rId4" cstate="print"/>
          <a:srcRect l="8116" t="6749" r="19883" b="11500"/>
          <a:stretch>
            <a:fillRect/>
          </a:stretch>
        </p:blipFill>
        <p:spPr bwMode="auto">
          <a:xfrm>
            <a:off x="5214942" y="642918"/>
            <a:ext cx="3397544" cy="3429024"/>
          </a:xfrm>
          <a:prstGeom prst="rect">
            <a:avLst/>
          </a:prstGeom>
          <a:noFill/>
        </p:spPr>
      </p:pic>
      <p:pic>
        <p:nvPicPr>
          <p:cNvPr id="25606" name="Picture 6" descr="ÐÐ°ÑÑÐ¸Ð½ÐºÐ¸ Ð¿Ð¾ Ð·Ð°Ð¿ÑÐ¾ÑÑ Ð¼Ð°ÑÐ¸Ð½Ñ Ð´Ð»Ñ Ð¿ÑÐ¾Ð¸Ð·Ð²Ð¾Ð´ÑÑÐ²Ð° Ð»ÐµÐºÐ°ÑÑÑÐ²ÐµÐ½Ð½ÑÑ Ð´ÑÐ°Ð¶Ðµ"/>
          <p:cNvPicPr>
            <a:picLocks noChangeAspect="1" noChangeArrowheads="1"/>
          </p:cNvPicPr>
          <p:nvPr/>
        </p:nvPicPr>
        <p:blipFill>
          <a:blip r:embed="rId5" cstate="print"/>
          <a:srcRect t="18750" r="1133" b="31750"/>
          <a:stretch>
            <a:fillRect/>
          </a:stretch>
        </p:blipFill>
        <p:spPr bwMode="auto">
          <a:xfrm>
            <a:off x="1357290" y="4143380"/>
            <a:ext cx="6357982" cy="271462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0258917"/>
      </p:ext>
    </p:extLst>
  </p:cSld>
  <p:clrMapOvr>
    <a:masterClrMapping/>
  </p:clrMapOvr>
  <p:transition advTm="9672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2456" y="71438"/>
            <a:ext cx="3615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Види оболонок таблеток.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1" y="502325"/>
            <a:ext cx="8640961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9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Плівкові покриття</a:t>
            </a:r>
            <a:r>
              <a:rPr lang="uk-UA" sz="1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це тонкі оболонки (від 0,05 до 0,2 мм), які утворюються на таблетках після висихання на їх поверхні розчину </a:t>
            </a:r>
            <a:r>
              <a:rPr lang="uk-UA" sz="1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плівкоутворюючої</a:t>
            </a:r>
            <a:r>
              <a:rPr lang="uk-UA" sz="1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речовини.</a:t>
            </a:r>
          </a:p>
          <a:p>
            <a:pPr algn="just"/>
            <a:endParaRPr lang="uk-UA" sz="1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9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9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9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9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9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9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9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9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4980474"/>
            <a:ext cx="2105025" cy="18192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66" y="1196752"/>
            <a:ext cx="6629400" cy="40481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5535" y="5474741"/>
            <a:ext cx="60920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неможливість нанесення такого покриття на гігроскопічні лікарські речовини і лікарські речовини, які чутливі до дії вологи.</a:t>
            </a:r>
          </a:p>
        </p:txBody>
      </p:sp>
    </p:spTree>
    <p:extLst>
      <p:ext uri="{BB962C8B-B14F-4D97-AF65-F5344CB8AC3E}">
        <p14:creationId xmlns:p14="http://schemas.microsoft.com/office/powerpoint/2010/main" val="3225791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548680"/>
            <a:ext cx="7686997" cy="53021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43808" y="-71438"/>
            <a:ext cx="3615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Види оболонок таблеток.</a:t>
            </a:r>
          </a:p>
        </p:txBody>
      </p:sp>
    </p:spTree>
    <p:extLst>
      <p:ext uri="{BB962C8B-B14F-4D97-AF65-F5344CB8AC3E}">
        <p14:creationId xmlns:p14="http://schemas.microsoft.com/office/powerpoint/2010/main" val="4130950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025" y="620688"/>
            <a:ext cx="7988676" cy="53684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43808" y="-71438"/>
            <a:ext cx="3615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Види оболонок таблеток.</a:t>
            </a:r>
          </a:p>
        </p:txBody>
      </p:sp>
    </p:spTree>
    <p:extLst>
      <p:ext uri="{BB962C8B-B14F-4D97-AF65-F5344CB8AC3E}">
        <p14:creationId xmlns:p14="http://schemas.microsoft.com/office/powerpoint/2010/main" val="743809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82" y="404664"/>
            <a:ext cx="8055758" cy="584886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43808" y="-71438"/>
            <a:ext cx="3615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Види оболонок таблеток.</a:t>
            </a:r>
          </a:p>
        </p:txBody>
      </p:sp>
    </p:spTree>
    <p:extLst>
      <p:ext uri="{BB962C8B-B14F-4D97-AF65-F5344CB8AC3E}">
        <p14:creationId xmlns:p14="http://schemas.microsoft.com/office/powerpoint/2010/main" val="2260361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1" y="928563"/>
            <a:ext cx="8208911" cy="57710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0776" y="81542"/>
            <a:ext cx="88569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Методи нанесення оболонок, допоміжні речовини для виробництва.</a:t>
            </a:r>
            <a:endParaRPr lang="uk-UA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3027" y="141277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12397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052736"/>
            <a:ext cx="7597080" cy="53002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0777" y="81542"/>
            <a:ext cx="8355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Методи нанесення оболонок, допоміжні речовини для виробництва.</a:t>
            </a:r>
            <a:endParaRPr lang="uk-UA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777" y="126876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7048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194" y="2564904"/>
            <a:ext cx="6447615" cy="40050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4" y="-3448"/>
            <a:ext cx="3635859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89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4888" y="1157257"/>
            <a:ext cx="814793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нанесення покриття в </a:t>
            </a:r>
            <a:r>
              <a:rPr lang="uk-UA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псевдорозрідженому</a:t>
            </a:r>
            <a:r>
              <a:rPr lang="uk-UA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шарі</a:t>
            </a: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проводять в апаратах типу СГ (структурний гранулятор), які використовують для одержання </a:t>
            </a:r>
            <a:r>
              <a:rPr lang="uk-UA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грануляту</a:t>
            </a: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Розраховану кількість таблеток поміщають в робочу камеру апарату, включають компресор і під дією повітря таблетки переводяться в </a:t>
            </a:r>
            <a:r>
              <a:rPr lang="uk-UA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псевдорозріджений</a:t>
            </a: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стан, після чого в камеру подається розчин </a:t>
            </a:r>
            <a:r>
              <a:rPr lang="uk-UA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плівкоутворювача</a:t>
            </a:r>
            <a:r>
              <a:rPr lang="uk-UA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8766" y="1268760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2264" y="191080"/>
            <a:ext cx="8355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Методи нанесення оболонок, допоміжні речовини для виробництва.</a:t>
            </a:r>
            <a:endParaRPr lang="uk-UA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3412076"/>
            <a:ext cx="3794248" cy="318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48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-29095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Способи</a:t>
            </a:r>
            <a:r>
              <a:rPr lang="ru-RU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нанесення</a:t>
            </a:r>
            <a:r>
              <a:rPr lang="ru-RU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плівкових</a:t>
            </a:r>
            <a:r>
              <a:rPr lang="ru-RU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оболонок</a:t>
            </a:r>
            <a:r>
              <a:rPr lang="ru-RU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Псевдозріджений</a:t>
            </a:r>
            <a:r>
              <a:rPr lang="ru-RU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шар</a:t>
            </a:r>
            <a:endParaRPr lang="ru-RU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44824"/>
            <a:ext cx="3352800" cy="381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476672"/>
            <a:ext cx="5041319" cy="386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95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704"/>
            <a:ext cx="4689873" cy="35283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03648" y="26064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Способи</a:t>
            </a:r>
            <a:r>
              <a:rPr lang="ru-RU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нанесення</a:t>
            </a:r>
            <a:r>
              <a:rPr lang="ru-RU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плівкових</a:t>
            </a:r>
            <a:r>
              <a:rPr lang="ru-RU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оболонок</a:t>
            </a:r>
            <a:r>
              <a:rPr lang="ru-RU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Псевдозріджений</a:t>
            </a:r>
            <a:r>
              <a:rPr lang="ru-RU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шар</a:t>
            </a:r>
            <a:endParaRPr lang="ru-RU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604" y="3212976"/>
            <a:ext cx="4462052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22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860444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900" b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1900" b="1" u="sng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ражоване</a:t>
            </a:r>
            <a:r>
              <a:rPr lang="uk-UA" sz="1900" b="1" u="sng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покриття</a:t>
            </a:r>
            <a:endParaRPr lang="uk-UA" sz="1900" dirty="0">
              <a:solidFill>
                <a:srgbClr val="4242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900" u="sng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Дражовані</a:t>
            </a:r>
            <a:r>
              <a:rPr lang="uk-UA" sz="1900" u="sng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оболонки </a:t>
            </a:r>
            <a:r>
              <a:rPr lang="uk-UA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(від </a:t>
            </a:r>
            <a:r>
              <a:rPr lang="uk-UA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</a:t>
            </a:r>
            <a:r>
              <a:rPr lang="uk-UA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dragee</a:t>
            </a:r>
            <a:r>
              <a:rPr lang="en-US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нанесення цукрової оболонки) – це найбільш поширений метод одержання оболонок.</a:t>
            </a:r>
          </a:p>
          <a:p>
            <a:pPr algn="just"/>
            <a:r>
              <a:rPr lang="uk-UA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</a:t>
            </a:r>
            <a:r>
              <a:rPr lang="uk-UA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дражування</a:t>
            </a:r>
            <a:r>
              <a:rPr lang="uk-UA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проводять в спеціальних </a:t>
            </a:r>
            <a:r>
              <a:rPr lang="uk-UA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дражувальних</a:t>
            </a:r>
            <a:r>
              <a:rPr lang="uk-UA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котлах – </a:t>
            </a:r>
            <a:r>
              <a:rPr lang="uk-UA" sz="1900" b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обдукторах</a:t>
            </a:r>
            <a:r>
              <a:rPr lang="uk-UA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випускаються різної форми – кулястої, </a:t>
            </a:r>
            <a:r>
              <a:rPr lang="uk-UA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грушеподібної</a:t>
            </a:r>
            <a:r>
              <a:rPr lang="uk-UA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9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еліпсовидної</a:t>
            </a:r>
            <a:r>
              <a:rPr lang="uk-UA" sz="19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Остання форма найбільш поширена. В котлах такого типу найбільш оптимальні умови обертання таблеток, які покривають оболонкою, і прискорюється процес нанесення оболонки</a:t>
            </a:r>
            <a:r>
              <a:rPr lang="uk-UA" dirty="0">
                <a:solidFill>
                  <a:srgbClr val="424242"/>
                </a:solidFill>
                <a:latin typeface="Verdana" panose="020B0604030504040204" pitchFamily="34" charset="0"/>
              </a:rPr>
              <a:t>.</a:t>
            </a:r>
            <a:endParaRPr lang="uk-UA" b="0" i="0" dirty="0">
              <a:solidFill>
                <a:srgbClr val="424242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880" y="2490242"/>
            <a:ext cx="5818120" cy="436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265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146" y="0"/>
            <a:ext cx="4817170" cy="52274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3356992"/>
            <a:ext cx="4459447" cy="340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379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12776"/>
            <a:ext cx="7943602" cy="52321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1386" y="11663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424242"/>
                </a:solidFill>
                <a:latin typeface="Verdana" panose="020B0604030504040204" pitchFamily="34" charset="0"/>
              </a:rPr>
              <a:t>Розрізняють</a:t>
            </a:r>
            <a:r>
              <a:rPr lang="ru-RU" dirty="0">
                <a:solidFill>
                  <a:srgbClr val="424242"/>
                </a:solidFill>
                <a:latin typeface="Verdana" panose="020B0604030504040204" pitchFamily="34" charset="0"/>
              </a:rPr>
              <a:t> </a:t>
            </a:r>
            <a:r>
              <a:rPr lang="ru-RU" b="1" dirty="0">
                <a:solidFill>
                  <a:srgbClr val="424242"/>
                </a:solidFill>
                <a:latin typeface="Verdana" panose="020B0604030504040204" pitchFamily="34" charset="0"/>
              </a:rPr>
              <a:t>два </a:t>
            </a:r>
            <a:r>
              <a:rPr lang="ru-RU" b="1" dirty="0" err="1">
                <a:solidFill>
                  <a:srgbClr val="424242"/>
                </a:solidFill>
                <a:latin typeface="Verdana" panose="020B0604030504040204" pitchFamily="34" charset="0"/>
              </a:rPr>
              <a:t>типи</a:t>
            </a:r>
            <a:r>
              <a:rPr lang="ru-RU" b="1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424242"/>
                </a:solidFill>
                <a:latin typeface="Verdana" panose="020B0604030504040204" pitchFamily="34" charset="0"/>
              </a:rPr>
              <a:t>нанесення</a:t>
            </a:r>
            <a:r>
              <a:rPr lang="ru-RU" b="1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424242"/>
                </a:solidFill>
                <a:latin typeface="Verdana" panose="020B0604030504040204" pitchFamily="34" charset="0"/>
              </a:rPr>
              <a:t>дражованого</a:t>
            </a:r>
            <a:r>
              <a:rPr lang="ru-RU" b="1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b="1" dirty="0" err="1">
                <a:solidFill>
                  <a:srgbClr val="424242"/>
                </a:solidFill>
                <a:latin typeface="Verdana" panose="020B0604030504040204" pitchFamily="34" charset="0"/>
              </a:rPr>
              <a:t>покриття</a:t>
            </a:r>
            <a:r>
              <a:rPr lang="ru-RU" dirty="0">
                <a:solidFill>
                  <a:srgbClr val="424242"/>
                </a:solidFill>
                <a:latin typeface="Verdana" panose="020B0604030504040204" pitchFamily="34" charset="0"/>
              </a:rPr>
              <a:t> – </a:t>
            </a:r>
            <a:r>
              <a:rPr lang="ru-RU" b="1" dirty="0" err="1">
                <a:solidFill>
                  <a:srgbClr val="424242"/>
                </a:solidFill>
                <a:latin typeface="Verdana" panose="020B0604030504040204" pitchFamily="34" charset="0"/>
              </a:rPr>
              <a:t>порошковий</a:t>
            </a:r>
            <a:r>
              <a:rPr lang="ru-RU" b="1" dirty="0">
                <a:solidFill>
                  <a:srgbClr val="424242"/>
                </a:solidFill>
                <a:latin typeface="Verdana" panose="020B0604030504040204" pitchFamily="34" charset="0"/>
              </a:rPr>
              <a:t> і </a:t>
            </a:r>
            <a:r>
              <a:rPr lang="ru-RU" b="1" dirty="0" err="1">
                <a:solidFill>
                  <a:srgbClr val="424242"/>
                </a:solidFill>
                <a:latin typeface="Verdana" panose="020B0604030504040204" pitchFamily="34" charset="0"/>
              </a:rPr>
              <a:t>суспензійний</a:t>
            </a:r>
            <a:r>
              <a:rPr lang="ru-RU" dirty="0">
                <a:solidFill>
                  <a:srgbClr val="424242"/>
                </a:solidFill>
                <a:latin typeface="Verdana" panose="020B0604030504040204" pitchFamily="34" charset="0"/>
              </a:rPr>
              <a:t>.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9584" y="812611"/>
            <a:ext cx="8279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424242"/>
                </a:solidFill>
                <a:latin typeface="Verdana" panose="020B0604030504040204" pitchFamily="34" charset="0"/>
              </a:rPr>
              <a:t>Процес</a:t>
            </a:r>
            <a:r>
              <a:rPr lang="ru-RU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424242"/>
                </a:solidFill>
                <a:latin typeface="Verdana" panose="020B0604030504040204" pitchFamily="34" charset="0"/>
              </a:rPr>
              <a:t>нанесення</a:t>
            </a:r>
            <a:r>
              <a:rPr lang="ru-RU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424242"/>
                </a:solidFill>
                <a:latin typeface="Verdana" panose="020B0604030504040204" pitchFamily="34" charset="0"/>
              </a:rPr>
              <a:t>дражованого</a:t>
            </a:r>
            <a:r>
              <a:rPr lang="ru-RU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424242"/>
                </a:solidFill>
                <a:latin typeface="Verdana" panose="020B0604030504040204" pitchFamily="34" charset="0"/>
              </a:rPr>
              <a:t>покриття</a:t>
            </a:r>
            <a:r>
              <a:rPr lang="ru-RU" dirty="0">
                <a:solidFill>
                  <a:srgbClr val="424242"/>
                </a:solidFill>
                <a:latin typeface="Verdana" panose="020B0604030504040204" pitchFamily="34" charset="0"/>
              </a:rPr>
              <a:t> </a:t>
            </a:r>
            <a:r>
              <a:rPr lang="ru-RU" u="sng" dirty="0" err="1">
                <a:solidFill>
                  <a:srgbClr val="424242"/>
                </a:solidFill>
                <a:latin typeface="Verdana" panose="020B0604030504040204" pitchFamily="34" charset="0"/>
              </a:rPr>
              <a:t>порошковим</a:t>
            </a:r>
            <a:r>
              <a:rPr lang="ru-RU" u="sng" dirty="0">
                <a:solidFill>
                  <a:srgbClr val="424242"/>
                </a:solidFill>
                <a:latin typeface="Verdana" panose="020B0604030504040204" pitchFamily="34" charset="0"/>
              </a:rPr>
              <a:t> методом</a:t>
            </a:r>
            <a:r>
              <a:rPr lang="ru-RU" dirty="0">
                <a:solidFill>
                  <a:srgbClr val="424242"/>
                </a:solidFill>
                <a:latin typeface="Verdana" panose="020B0604030504040204" pitchFamily="34" charset="0"/>
              </a:rPr>
              <a:t> </a:t>
            </a:r>
            <a:r>
              <a:rPr lang="ru-RU" dirty="0" err="1">
                <a:solidFill>
                  <a:srgbClr val="424242"/>
                </a:solidFill>
                <a:latin typeface="Verdana" panose="020B0604030504040204" pitchFamily="34" charset="0"/>
              </a:rPr>
              <a:t>складається</a:t>
            </a:r>
            <a:r>
              <a:rPr lang="ru-RU" dirty="0">
                <a:solidFill>
                  <a:srgbClr val="424242"/>
                </a:solidFill>
                <a:latin typeface="Verdana" panose="020B0604030504040204" pitchFamily="34" charset="0"/>
              </a:rPr>
              <a:t> з 4-х </a:t>
            </a:r>
            <a:r>
              <a:rPr lang="ru-RU" dirty="0" err="1">
                <a:solidFill>
                  <a:srgbClr val="424242"/>
                </a:solidFill>
                <a:latin typeface="Verdana" panose="020B0604030504040204" pitchFamily="34" charset="0"/>
              </a:rPr>
              <a:t>операцій</a:t>
            </a:r>
            <a:r>
              <a:rPr lang="ru-RU" dirty="0">
                <a:solidFill>
                  <a:srgbClr val="424242"/>
                </a:solidFill>
                <a:latin typeface="Verdana" panose="020B0604030504040204" pitchFamily="34" charset="0"/>
              </a:rPr>
              <a:t>: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394020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87" y="819150"/>
            <a:ext cx="7439025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55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764704"/>
            <a:ext cx="7655165" cy="549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03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6"/>
            <a:ext cx="4734500" cy="41473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4149080"/>
            <a:ext cx="5220072" cy="272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582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1287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solidFill>
                  <a:srgbClr val="424242"/>
                </a:solidFill>
                <a:latin typeface="Verdana" panose="020B0604030504040204" pitchFamily="34" charset="0"/>
              </a:rPr>
              <a:t>Стадії</a:t>
            </a:r>
            <a:r>
              <a:rPr lang="ru-RU" b="1" i="1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b="1" i="1" dirty="0" err="1">
                <a:solidFill>
                  <a:srgbClr val="424242"/>
                </a:solidFill>
                <a:latin typeface="Verdana" panose="020B0604030504040204" pitchFamily="34" charset="0"/>
              </a:rPr>
              <a:t>технологічного</a:t>
            </a:r>
            <a:r>
              <a:rPr lang="ru-RU" b="1" i="1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b="1" i="1" dirty="0" err="1">
                <a:solidFill>
                  <a:srgbClr val="424242"/>
                </a:solidFill>
                <a:latin typeface="Verdana" panose="020B0604030504040204" pitchFamily="34" charset="0"/>
              </a:rPr>
              <a:t>процесу</a:t>
            </a:r>
            <a:r>
              <a:rPr lang="ru-RU" b="1" i="1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b="1" i="1" dirty="0" err="1">
                <a:solidFill>
                  <a:srgbClr val="424242"/>
                </a:solidFill>
                <a:latin typeface="Verdana" panose="020B0604030504040204" pitchFamily="34" charset="0"/>
              </a:rPr>
              <a:t>одержання</a:t>
            </a:r>
            <a:r>
              <a:rPr lang="ru-RU" b="1" i="1" dirty="0">
                <a:solidFill>
                  <a:srgbClr val="424242"/>
                </a:solidFill>
                <a:latin typeface="Verdana" panose="020B0604030504040204" pitchFamily="34" charset="0"/>
              </a:rPr>
              <a:t> таблеток, </a:t>
            </a:r>
            <a:r>
              <a:rPr lang="ru-RU" b="1" i="1" dirty="0" err="1">
                <a:solidFill>
                  <a:srgbClr val="424242"/>
                </a:solidFill>
                <a:latin typeface="Verdana" panose="020B0604030504040204" pitchFamily="34" charset="0"/>
              </a:rPr>
              <a:t>покритих</a:t>
            </a:r>
            <a:r>
              <a:rPr lang="ru-RU" b="1" i="1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b="1" i="1" dirty="0" err="1">
                <a:solidFill>
                  <a:srgbClr val="424242"/>
                </a:solidFill>
                <a:latin typeface="Verdana" panose="020B0604030504040204" pitchFamily="34" charset="0"/>
              </a:rPr>
              <a:t>оболонкою</a:t>
            </a:r>
            <a:r>
              <a:rPr lang="ru-RU" b="1" i="1" dirty="0">
                <a:solidFill>
                  <a:srgbClr val="424242"/>
                </a:solidFill>
                <a:latin typeface="Verdana" panose="020B0604030504040204" pitchFamily="34" charset="0"/>
              </a:rPr>
              <a:t>.</a:t>
            </a:r>
            <a:endParaRPr lang="ru-RU" i="1" dirty="0">
              <a:solidFill>
                <a:srgbClr val="424242"/>
              </a:solidFill>
              <a:latin typeface="Verdana" panose="020B0604030504040204" pitchFamily="34" charset="0"/>
            </a:endParaRPr>
          </a:p>
          <a:p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1. </a:t>
            </a:r>
            <a:r>
              <a:rPr lang="ru-RU" i="1" dirty="0" err="1">
                <a:solidFill>
                  <a:srgbClr val="424242"/>
                </a:solidFill>
                <a:latin typeface="Verdana" panose="020B0604030504040204" pitchFamily="34" charset="0"/>
              </a:rPr>
              <a:t>Допоміжні</a:t>
            </a:r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 </a:t>
            </a:r>
            <a:r>
              <a:rPr lang="ru-RU" i="1" dirty="0" err="1">
                <a:solidFill>
                  <a:srgbClr val="424242"/>
                </a:solidFill>
                <a:latin typeface="Verdana" panose="020B0604030504040204" pitchFamily="34" charset="0"/>
              </a:rPr>
              <a:t>роботи</a:t>
            </a:r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.</a:t>
            </a:r>
          </a:p>
          <a:p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2. </a:t>
            </a:r>
            <a:r>
              <a:rPr lang="ru-RU" i="1" dirty="0" err="1">
                <a:solidFill>
                  <a:srgbClr val="424242"/>
                </a:solidFill>
                <a:latin typeface="Verdana" panose="020B0604030504040204" pitchFamily="34" charset="0"/>
              </a:rPr>
              <a:t>Одержання</a:t>
            </a:r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 таблеток-ядер.</a:t>
            </a:r>
          </a:p>
          <a:p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3. </a:t>
            </a:r>
            <a:r>
              <a:rPr lang="ru-RU" i="1" dirty="0" err="1">
                <a:solidFill>
                  <a:srgbClr val="424242"/>
                </a:solidFill>
                <a:latin typeface="Verdana" panose="020B0604030504040204" pitchFamily="34" charset="0"/>
              </a:rPr>
              <a:t>Покриття</a:t>
            </a:r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 таблеток </a:t>
            </a:r>
            <a:r>
              <a:rPr lang="ru-RU" i="1" dirty="0" err="1">
                <a:solidFill>
                  <a:srgbClr val="424242"/>
                </a:solidFill>
                <a:latin typeface="Verdana" panose="020B0604030504040204" pitchFamily="34" charset="0"/>
              </a:rPr>
              <a:t>оболонками</a:t>
            </a:r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.</a:t>
            </a:r>
          </a:p>
          <a:p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4. Контроль </a:t>
            </a:r>
            <a:r>
              <a:rPr lang="ru-RU" i="1" dirty="0" err="1">
                <a:solidFill>
                  <a:srgbClr val="424242"/>
                </a:solidFill>
                <a:latin typeface="Verdana" panose="020B0604030504040204" pitchFamily="34" charset="0"/>
              </a:rPr>
              <a:t>якості</a:t>
            </a:r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.</a:t>
            </a:r>
          </a:p>
          <a:p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5. </a:t>
            </a:r>
            <a:r>
              <a:rPr lang="ru-RU" i="1" dirty="0" err="1">
                <a:solidFill>
                  <a:srgbClr val="424242"/>
                </a:solidFill>
                <a:latin typeface="Verdana" panose="020B0604030504040204" pitchFamily="34" charset="0"/>
              </a:rPr>
              <a:t>Фасування</a:t>
            </a:r>
            <a:r>
              <a:rPr lang="ru-RU" i="1" dirty="0">
                <a:solidFill>
                  <a:srgbClr val="424242"/>
                </a:solidFill>
                <a:latin typeface="Verdana" panose="020B0604030504040204" pitchFamily="34" charset="0"/>
              </a:rPr>
              <a:t> та </a:t>
            </a:r>
            <a:r>
              <a:rPr lang="ru-RU" i="1" dirty="0" err="1">
                <a:solidFill>
                  <a:srgbClr val="424242"/>
                </a:solidFill>
                <a:latin typeface="Verdana" panose="020B0604030504040204" pitchFamily="34" charset="0"/>
              </a:rPr>
              <a:t>упакування</a:t>
            </a:r>
            <a:endParaRPr lang="ru-RU" b="0" i="1" dirty="0">
              <a:solidFill>
                <a:srgbClr val="424242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593" y="2852936"/>
            <a:ext cx="4439407" cy="364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663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76672"/>
            <a:ext cx="8136904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786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008" y="302298"/>
            <a:ext cx="892899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4288" algn="just">
              <a:buFont typeface="Wingdings" panose="05000000000000000000" pitchFamily="2" charset="2"/>
              <a:buChar char="q"/>
              <a:tabLst>
                <a:tab pos="357188" algn="l"/>
              </a:tabLst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</a:t>
            </a:r>
            <a:r>
              <a:rPr lang="uk-UA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водорозчинні оболонки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покращують зовнішній вигляд таблеток, коригують смак і запах, захищають від механічних пошкоджень. Для одержання вказаних оболонок застосовують водорозчинні: </a:t>
            </a:r>
            <a:r>
              <a:rPr lang="uk-UA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МЦ, КМЦ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оксиетилцелюлозу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ПЕГ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полівінілпіролідон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додаванням водорозчинних пластифікаторів.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таблетки ці покриття наносяться у вигляді водних або водо-спиртових розчинів.</a:t>
            </a:r>
          </a:p>
          <a:p>
            <a:pPr indent="14288" algn="just">
              <a:buFont typeface="Wingdings" panose="05000000000000000000" pitchFamily="2" charset="2"/>
              <a:buChar char="q"/>
              <a:tabLst>
                <a:tab pos="357188" algn="l"/>
              </a:tabLst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покриття, розчинні в шлунковому соці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і нерозчинні у воді – оберігають таблетки від дії вологи повітря і в той же час сприяють їх швидкому руйнуванню в шлунку, розчиняються в організмі протягом 10-30 хв. Допоміжні речовини – 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бензил</a:t>
            </a:r>
            <a:r>
              <a:rPr lang="uk-UA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діетил</a:t>
            </a:r>
            <a:r>
              <a:rPr lang="uk-UA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метилцелюлоза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n-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амінобензоати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сахароза, глюкоза, фруктоза,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вінілпіролідон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желатин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 інші (основна – аміногрупа, яка створює лужне середовище).</a:t>
            </a:r>
          </a:p>
          <a:p>
            <a:pPr indent="14288" algn="just">
              <a:buFont typeface="Wingdings" panose="05000000000000000000" pitchFamily="2" charset="2"/>
              <a:buChar char="q"/>
              <a:tabLst>
                <a:tab pos="357188" algn="l"/>
              </a:tabLst>
            </a:pPr>
            <a:r>
              <a:rPr lang="uk-UA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кишково</a:t>
            </a:r>
            <a:r>
              <a:rPr lang="uk-UA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-розчинні або розчинні в </a:t>
            </a:r>
            <a:r>
              <a:rPr lang="uk-UA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кишківнику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захищають лікарські речовини від дії кислої реакції шлункового соку, а також запобігають подразнюючій дії деяких лікарських речовин на слизову 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забезпечують розчинність таблеток власне в 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кишківнику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плівкоутворювачі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використовують 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</a:t>
            </a:r>
            <a:r>
              <a:rPr lang="uk-UA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фталіл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целюлозу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</a:t>
            </a:r>
            <a:r>
              <a:rPr lang="uk-UA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фталіл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целюлозу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(найбільш стійку до дії шлункового соку)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b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фталати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декстрину, шелак, казеїн, спермацет,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цетиловий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спирт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інші.</a:t>
            </a:r>
          </a:p>
          <a:p>
            <a:pPr indent="14288" algn="just">
              <a:buFont typeface="Wingdings" panose="05000000000000000000" pitchFamily="2" charset="2"/>
              <a:buChar char="q"/>
              <a:tabLst>
                <a:tab pos="357188" algn="l"/>
              </a:tabLst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 </a:t>
            </a:r>
            <a:r>
              <a:rPr lang="uk-UA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нерозчинні покриття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захищають таблетки від механічних пошкоджень і від дії вологи, пролонгують дію препаратів, маскують неприємний запах і смак. Вивільнення діючих речовин з таблеток проходить після проникнення шлункового соку в мікропори оболонки (за рахунок дифузії) або після набухання оболонки з наступним її розривом. Для утворення нерозчинних оболонок використовують 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етилцелюлозу,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монолаурат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поліетиленсорбіту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ПЕГ-1000, поверхнево-активні речовини</a:t>
            </a:r>
            <a:r>
              <a:rPr lang="uk-UA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(твін-80 та ін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0"/>
            <a:ext cx="83529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 речовини при різних плівкових покриттях</a:t>
            </a:r>
          </a:p>
        </p:txBody>
      </p:sp>
    </p:spTree>
    <p:extLst>
      <p:ext uri="{BB962C8B-B14F-4D97-AF65-F5344CB8AC3E}">
        <p14:creationId xmlns:p14="http://schemas.microsoft.com/office/powerpoint/2010/main" val="3723967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0"/>
            <a:ext cx="3262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solidFill>
                  <a:srgbClr val="424242"/>
                </a:solidFill>
                <a:latin typeface="Verdana" panose="020B0604030504040204" pitchFamily="34" charset="0"/>
              </a:rPr>
              <a:t>Оцінка якості таблеток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6572" y="692696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 з вимогами ДФ України таблетки стандартизують за наступними показниками: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опис;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ідентифікація;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кількісне визначення;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середня маса і однорідність дозованих одиниць або однорідність маси/однорідність вмісту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uk-UA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стираність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таблеток;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стійкість до роздавлювання;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розчинення;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розпадання;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визначення вмісту допоміжних речовин (тальку 3%, аеросилу 10%, кальцію, магнію </a:t>
            </a:r>
            <a:r>
              <a:rPr lang="uk-UA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стеарату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кислоти стеаринової 1%)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втрата в масі при висушуванні або вода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супровідні домішки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залишкові кількості органічних розчинників(якщо вони використовувались у технології)</a:t>
            </a:r>
          </a:p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мікробіологічна чистота</a:t>
            </a:r>
            <a:endParaRPr lang="uk-UA" sz="2000" b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4229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6044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Стираність</a:t>
            </a:r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таблеток визначають за допомогою барабанного </a:t>
            </a:r>
            <a:r>
              <a:rPr lang="uk-UA" sz="20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стирача</a:t>
            </a:r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(або </a:t>
            </a:r>
            <a:r>
              <a:rPr lang="uk-UA" sz="20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фріабілятора</a:t>
            </a:r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 </a:t>
            </a:r>
            <a:r>
              <a:rPr lang="uk-UA" sz="2000" b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99%</a:t>
            </a:r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таблеток повинні залишитись цілими;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стійкість до роздавлювання визначають за допомогою приладу з затискачами і залежить від діаметру таблеток, значення наведені у ДФУ.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uk-UA" sz="2000" dirty="0">
              <a:solidFill>
                <a:srgbClr val="4242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b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Розчинення таблеток</a:t>
            </a:r>
          </a:p>
          <a:p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визначення розчинення таблеток застосовують:</a:t>
            </a:r>
          </a:p>
          <a:p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прилад з кошиком,</a:t>
            </a:r>
          </a:p>
          <a:p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 лопаттю і кошиком,</a:t>
            </a:r>
          </a:p>
          <a:p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проточний прилад.</a:t>
            </a:r>
          </a:p>
          <a:p>
            <a:endParaRPr lang="uk-UA" sz="2000" dirty="0">
              <a:solidFill>
                <a:srgbClr val="4242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проводять при температурі 37±0,5°С . Кількість розчиненої у воді ЛР за 45 хвилин повинна бути не менше 75% і не більше 115% діючої речовини від її вмісту, </a:t>
            </a:r>
            <a:r>
              <a:rPr lang="uk-UA" sz="2000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</a:t>
            </a:r>
            <a:r>
              <a:rPr lang="uk-UA" sz="20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-ного у розділі „Склад”.</a:t>
            </a:r>
            <a:endParaRPr lang="uk-UA" sz="2000" b="0" dirty="0">
              <a:solidFill>
                <a:srgbClr val="42424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7245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42" y="342900"/>
            <a:ext cx="8978554" cy="582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490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96448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b="1" i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Тритураційні</a:t>
            </a:r>
            <a:r>
              <a:rPr lang="uk-UA" sz="2200" b="1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таблетки</a:t>
            </a:r>
            <a:endParaRPr lang="uk-UA" sz="2200" i="1" dirty="0">
              <a:solidFill>
                <a:srgbClr val="4242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 метод одержання таблеток – </a:t>
            </a:r>
            <a:r>
              <a:rPr lang="uk-UA" sz="2200" b="1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формування</a:t>
            </a:r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Таблетки, які одержують формуванням вологої маси, називаються </a:t>
            </a:r>
            <a:r>
              <a:rPr lang="uk-UA" sz="2200" b="1" i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тритураційними</a:t>
            </a:r>
            <a:r>
              <a:rPr lang="uk-UA" sz="2200" b="1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200" i="1" dirty="0">
              <a:solidFill>
                <a:srgbClr val="4242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одержанні таблеток методом формування, зчеплення частинок цих таблеток проходить в результаті </a:t>
            </a:r>
            <a:r>
              <a:rPr lang="uk-UA" sz="2200" i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аутогезії</a:t>
            </a:r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висушуванні, тому ці таблетки мають незначну міцність.</a:t>
            </a:r>
          </a:p>
          <a:p>
            <a:pPr algn="ctr"/>
            <a:r>
              <a:rPr lang="uk-UA" sz="2200" b="1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формування використовують, якщо: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кількість діючої речовини дуже мала, а додавання допоміжних речовин небажане;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 пресуванні змінюються фізико-хімічні властивості порошків;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застосування тиску небажане (наприклад, при використанні тиску можливий вибух нітрогліцерину);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при одержанні таблеток, які швидко і легко розчиняються у воді (таблетки для приготування очних крапель та </a:t>
            </a:r>
            <a:r>
              <a:rPr lang="uk-UA" sz="2200" i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ін”єкційних</a:t>
            </a:r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розчинів).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Стадії одержання таблеток методом формування: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Підготовчі роботи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Приготування </a:t>
            </a:r>
            <a:r>
              <a:rPr lang="uk-UA" sz="2200" i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таблетованої</a:t>
            </a:r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маси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Формування і висушування таблеток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Контроль якості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Фасування, упакування.</a:t>
            </a:r>
          </a:p>
        </p:txBody>
      </p:sp>
    </p:spTree>
    <p:extLst>
      <p:ext uri="{BB962C8B-B14F-4D97-AF65-F5344CB8AC3E}">
        <p14:creationId xmlns:p14="http://schemas.microsoft.com/office/powerpoint/2010/main" val="39481212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856895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формування таблеток використовують спеціальні машини. Лійка для завантажування заповнюється вологою масою, яку за допомогою крилатої мішалки втирають в перфоровані пластини з отворами циліндричної форми, які виготовлені із хімічно стійкого матеріалу. Потім втерта маса виштовхується із пластинок системою пуансонів і вологі таблетки висушуються на повітрі або в сушильній шафі при температурі 30-40°С.</a:t>
            </a:r>
          </a:p>
          <a:p>
            <a:pPr algn="just"/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ДР при одержанні таблеток цим методом, застосовують лактозу, сахарозу, глюкозу, крохмаль та їх суміші. Як зволожувачі або </a:t>
            </a:r>
            <a:r>
              <a:rPr lang="uk-UA" sz="2200" i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зв”язуючі</a:t>
            </a:r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рідини, використовують етанол різної концентрації – від 40 до 95%.</a:t>
            </a:r>
          </a:p>
          <a:p>
            <a:pPr algn="just"/>
            <a:r>
              <a:rPr lang="uk-UA" sz="2200" b="1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200" b="1" i="1" dirty="0" err="1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тритураційних</a:t>
            </a:r>
            <a:r>
              <a:rPr lang="uk-UA" sz="2200" b="1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таблеток не визначають показників міцності</a:t>
            </a:r>
            <a:r>
              <a:rPr lang="uk-UA" sz="2200" i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14416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148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таблеток,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випускаємі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фармацевтичною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промисловістю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пред'являються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наступні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технічні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Вимоги до таблеток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28586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а)   таблетки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міцними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64305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б) таблетки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розпадатися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рідкому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(за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винятком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пролонгованої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228599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допустимі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ДФ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4318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лікарської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таблетці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повинна бути точною і не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виходити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допустимих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відхилень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643314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розфасовують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конвалюти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трубки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пробірки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невеликі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флакони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запресовують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плівки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Трубки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пробірки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скляні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пластмасові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Пробки до них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тепер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пластмасові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звичайні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пружинкою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пластмаси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обходитися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без закладки ватного тампона.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3214686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Упаковка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таблеток</a:t>
            </a:r>
          </a:p>
          <a:p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78632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Плівкова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упаковка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типу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плівок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найпростішому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таблетки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запресовуються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листами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целофану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фольги.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стали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застосовуватися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осередкові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контурні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упаковки,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один шар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поліхлорвінілової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плівки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фольги.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0007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зберігаються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сухому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захищеному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403361"/>
      </p:ext>
    </p:extLst>
  </p:cSld>
  <p:clrMapOvr>
    <a:masterClrMapping/>
  </p:clrMapOvr>
  <p:transition advTm="1625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91440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ГРАНУЛИ (</a:t>
            </a:r>
            <a:r>
              <a:rPr lang="en-US" sz="17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Granula</a:t>
            </a:r>
            <a:r>
              <a:rPr lang="en-US" sz="17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тверда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форма, яка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твердих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сухих,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міцних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агрегатів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порошку.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крупинок (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зерняток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круглої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циліндричної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неправильної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проковтування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розжовування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розчинення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диспергування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іншій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відповідній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рідини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прийомом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2770" name="Picture 2" descr="ÐÐ°ÑÑÐ¸Ð½ÐºÐ¸ Ð¿Ð¾ Ð·Ð°Ð¿ÑÐ¾ÑÑ Ð³ÑÐ°Ð½ÑÐ»Ñ Ð»ÐµÐºÐ°ÑÑÑÐ²ÐµÐ½Ð½Ð°Ñ ÑÐ¾ÑÐ¼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571612"/>
            <a:ext cx="5974730" cy="3340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42844" y="5000636"/>
            <a:ext cx="885831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сильнодіючих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останніх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сахарозу, лактоза,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натрію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гідрокарбонат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кислоту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лимонну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безводну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кислоту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винну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кальцію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дифосфат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двозаміщений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крохмаль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декстрин,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мальтодекстрин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глюкозу,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кетомакрогол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тисяча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тальк, сироп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цукровий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спирт, воду,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харчові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барвники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ароматизатори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коригенти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смаку,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консерванти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т.д.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бути «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шипучі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вкриті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кишково-розчинні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модифікованим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sz="1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145287"/>
      </p:ext>
    </p:extLst>
  </p:cSld>
  <p:clrMapOvr>
    <a:masterClrMapping/>
  </p:clrMapOvr>
  <p:transition advTm="5984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Таблетка. Как это сделано (документальный фильм) (online-video-cutter.com)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46237">
            <a:off x="6417522" y="2641185"/>
            <a:ext cx="601901" cy="6319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6609007"/>
      </p:ext>
    </p:extLst>
  </p:cSld>
  <p:clrMapOvr>
    <a:masterClrMapping/>
  </p:clrMapOvr>
  <p:transition advTm="1891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7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6" y="40466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 процес перетворення порошкоподібного матеріалу в зерна певної величини, що необхідно для поліпшення сипучості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таблетуємої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суміші і запобігання її розшаровування. Гранулювання може бути «вологим» і «сухим». Вологе гранулювання пов'язано з використанням рідин - розчинів допоміжних речовин; при сухому гранулювання до допомоги </a:t>
            </a:r>
            <a:r>
              <a:rPr lang="uk-UA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змочуючих</a:t>
            </a:r>
            <a:r>
              <a:rPr lang="uk-UA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рідин або вдаються, або використовують їх тільки на одній певній стадії підготовки матеріалу до таблетування.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195" y="1556792"/>
            <a:ext cx="9144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uk-UA" sz="17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Вологе</a:t>
            </a:r>
            <a:r>
              <a:rPr lang="ru-RU" sz="17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sz="17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7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7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слідуючих</a:t>
            </a:r>
            <a:r>
              <a:rPr lang="ru-RU" sz="17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17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ru-RU" sz="175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Подрібнення</a:t>
            </a:r>
            <a:r>
              <a:rPr lang="ru-RU" sz="175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операцію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кульових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млинах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Порошок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просіюють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через сито.</a:t>
            </a:r>
          </a:p>
          <a:p>
            <a:pPr algn="just">
              <a:buFont typeface="Arial" pitchFamily="34" charset="0"/>
              <a:buChar char="•"/>
            </a:pPr>
            <a:r>
              <a:rPr lang="ru-RU" sz="175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Зволоження</a:t>
            </a:r>
            <a:r>
              <a:rPr lang="ru-RU" sz="175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в'яжучих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рекомендують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воду, спирт,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цукровий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сироп,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желатину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5%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крохмальний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клейстер.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в'яжучих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встановлюють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дослідним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шляхом для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таблетіруемой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порошок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взагалі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гранульований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повинен бути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зволожений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міри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Зволоження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змішувачі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en-US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 (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сигма) -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образними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лопатями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обертаються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різною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швидкістю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передня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швидкістю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17 - 24об /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задня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- 8 - 11об /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лопаті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обертатися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зворотний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бік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спорожнення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змішувача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корпус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перекидають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виштовхують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лопат.</a:t>
            </a:r>
            <a:r>
              <a:rPr lang="ru-RU" sz="175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Протирання</a:t>
            </a:r>
            <a:r>
              <a:rPr lang="ru-RU" sz="175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75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власне</a:t>
            </a:r>
            <a:r>
              <a:rPr lang="ru-RU" sz="175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sz="175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виробляють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протирання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одержаної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через сито 3 - 5мм (№ 20, 40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50)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пробивні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сита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нержавіючої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сталі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латуні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бронзи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Не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допускається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вживання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тканинних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дротяних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сит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попадання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таблеткового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обривків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дроту.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Протирання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протиральних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машин -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грануляторів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вертикальний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перфорований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циліндр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насипають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гранулюєму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протирають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через отвори за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пружних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лопатей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ru-RU" sz="175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Висушування</a:t>
            </a:r>
            <a:r>
              <a:rPr lang="ru-RU" sz="175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75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обробка</a:t>
            </a:r>
            <a:r>
              <a:rPr lang="ru-RU" sz="175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гранул.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розсипають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тонким шаром на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піддонах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підсушують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кімнатній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але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температуре30 - 40 гр.</a:t>
            </a:r>
            <a:r>
              <a:rPr lang="en-US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сушильних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шафах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сушильних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приміщеннях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Залишкова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вологість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гранулах не повинна </a:t>
            </a:r>
            <a:r>
              <a:rPr lang="ru-RU" sz="17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sz="17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2%.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5755"/>
            <a:ext cx="2664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Гранулювання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4536750"/>
      </p:ext>
    </p:extLst>
  </p:cSld>
  <p:clrMapOvr>
    <a:masterClrMapping/>
  </p:clrMapOvr>
  <p:transition advTm="85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ÐÐ°ÑÑÐ¸Ð½ÐºÐ¸ Ð¿Ð¾ Ð·Ð°Ð¿ÑÐ¾ÑÑ Ð²Ð»Ð°Ð¶Ð½Ð¾Ðµ Ð³ÑÐ°Ð½ÑÐ»Ð¸ÑÐ¾Ð²Ð°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85794"/>
            <a:ext cx="4292602" cy="3714752"/>
          </a:xfrm>
          <a:prstGeom prst="rect">
            <a:avLst/>
          </a:prstGeom>
          <a:noFill/>
        </p:spPr>
      </p:pic>
      <p:pic>
        <p:nvPicPr>
          <p:cNvPr id="35844" name="Picture 4" descr="ÐÐ°ÑÑÐ¸Ð½ÐºÐ¸ Ð¿Ð¾ Ð·Ð°Ð¿ÑÐ¾ÑÑ Ð²Ð»Ð°Ð¶Ð½Ð¾Ðµ Ð³ÑÐ°Ð½ÑÐ»Ð¸ÑÐ¾Ð²Ð°Ð½Ð¸Ðµ Ð¼Ð°ÑÐ¸Ð½Ñ"/>
          <p:cNvPicPr>
            <a:picLocks noChangeAspect="1" noChangeArrowheads="1"/>
          </p:cNvPicPr>
          <p:nvPr/>
        </p:nvPicPr>
        <p:blipFill>
          <a:blip r:embed="rId4" cstate="print"/>
          <a:srcRect l="17791" r="14788"/>
          <a:stretch>
            <a:fillRect/>
          </a:stretch>
        </p:blipFill>
        <p:spPr bwMode="auto">
          <a:xfrm>
            <a:off x="5072066" y="2357430"/>
            <a:ext cx="3722221" cy="431322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14480" y="214290"/>
            <a:ext cx="537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Машина для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вологого гранулювання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1576823"/>
      </p:ext>
    </p:extLst>
  </p:cSld>
  <p:clrMapOvr>
    <a:masterClrMapping/>
  </p:clrMapOvr>
  <p:transition advTm="8172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Сухе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розкладається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присутності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води,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вдаються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сухого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порошку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пресують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брикети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розмелюють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отримуючи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крупку.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відсівання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пилу крупку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сухим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розуміють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метод, при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порошкоподібний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піддають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первісного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ущільненню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пресуванню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одержують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гранулят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таблетіруют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вторинне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ущільнення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первинному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ущільненні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вводять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сухі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склеюючі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(МЦ, КМЦ, ПЕО),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тиском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зчеплення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гідрофільних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гідрофобних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Доведено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придатність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сухого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гранулювання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ПЕО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поєднанні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крохмалем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тальком. При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використанні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одного ПЕО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прилипає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пуансонів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3794" name="Picture 2" descr="ÐÐ°ÑÑÐ¸Ð½ÐºÐ¸ Ð¿Ð¾ Ð·Ð°Ð¿ÑÐ¾ÑÑ ÑÑÑÐ¾Ðµ Ð³ÑÐ°Ð½ÑÐ»Ð¸ÑÐ¾Ð²Ð°Ð½Ð¸Ðµ"/>
          <p:cNvPicPr>
            <a:picLocks noChangeAspect="1" noChangeArrowheads="1"/>
          </p:cNvPicPr>
          <p:nvPr/>
        </p:nvPicPr>
        <p:blipFill>
          <a:blip r:embed="rId3" cstate="print"/>
          <a:srcRect l="4661" t="5085" r="5084" b="5084"/>
          <a:stretch>
            <a:fillRect/>
          </a:stretch>
        </p:blipFill>
        <p:spPr bwMode="auto">
          <a:xfrm>
            <a:off x="2035951" y="3040929"/>
            <a:ext cx="5072098" cy="378621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0434779"/>
      </p:ext>
    </p:extLst>
  </p:cSld>
  <p:clrMapOvr>
    <a:masterClrMapping/>
  </p:clrMapOvr>
  <p:transition advClick="0" advTm="25719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7143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гранул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8520" y="107154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Готові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однорідні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однорідні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розмірами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8520" y="150017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розпадатися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15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928802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Допустимі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гранулах не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± 10%.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64318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Упаковка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гранул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3143248"/>
            <a:ext cx="9036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вимог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ОФС «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складу гранул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леткі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вимагають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захисту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упаковка повинна бути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повітронепроникної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Шипучі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проникнення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вологи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752" y="4797152"/>
            <a:ext cx="9036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вимог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ОФС «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стабільність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зазначеного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терміну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придатності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препарату,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захищеному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температурі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8 до 15 °С,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вказівок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фармакопейної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статті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нормативної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документації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7636663"/>
      </p:ext>
    </p:extLst>
  </p:cSld>
  <p:clrMapOvr>
    <a:masterClrMapping/>
  </p:clrMapOvr>
  <p:transition advTm="1139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Драже (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Dragаe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тверда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дозована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форма 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багаторазового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нашарування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дражування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цукрові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(крупку). Таким чином, вся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нашарування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той час як у таблеток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нашаровується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оболонка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ÐÐ°ÑÑÐ¸Ð½ÐºÐ¸ Ð¿Ð¾ Ð·Ð°Ð¿ÑÐ¾ÑÑ Ð´ÑÐ°Ð¶Ðµ Ð»ÐµÐºÐ°ÑÑÑÐ²ÐµÐ½Ð½Ð°Ñ ÑÐ¾ÑÐ¼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852936"/>
            <a:ext cx="6091040" cy="372880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142873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цукор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крохмаль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магнію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карбонат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пшеничне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борошно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тальк,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етилцелюлозу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ацетилцелюлозу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натрієву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сіль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карбоксіме-тілцеллюлози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гідрогенізовані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жири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стеаринову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кислоту, какао, шоколад,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харчовий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барвник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лаки.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тальку повинно бути не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3%,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стеаринової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кислоти-1%.</a:t>
            </a:r>
          </a:p>
        </p:txBody>
      </p:sp>
    </p:spTree>
    <p:extLst>
      <p:ext uri="{BB962C8B-B14F-4D97-AF65-F5344CB8AC3E}">
        <p14:creationId xmlns:p14="http://schemas.microsoft.com/office/powerpoint/2010/main" val="1676413365"/>
      </p:ext>
    </p:extLst>
  </p:cSld>
  <p:clrMapOvr>
    <a:masterClrMapping/>
  </p:clrMapOvr>
  <p:transition advTm="2562">
    <p:zoom dir="in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43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заводах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наступному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дражировочная котел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завантажують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крупнокристаллический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цукор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обертанні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котла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останній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зволожують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цукровим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сиропом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рівномірного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змочування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обсипають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цукровою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пудрою.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1760" y="-85563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Виробництво драже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5736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поливу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цукровим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сиропом,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обсипання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цукровою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пудрою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сушки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повторюють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багаторазово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глобул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кулястих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гранул). З метою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глобул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однакового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фракционируют за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барабанних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сит,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розрахунком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1 г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містилося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40 гранул.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00037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таким чином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глобули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ядром,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серцевиною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подальшого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нарощування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цією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метою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обертовому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дражувальному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котлі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глобули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зволожують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цукровим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сиропом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обсипають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сумішшю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1481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нашарування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сушку теплим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(40-45 ºС).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зволоження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обсипання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сушки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повторюють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багаторазово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ваги драже,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нашарування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розрахованого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згладжування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полірування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драже за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цукрового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сиропу.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50070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фарбування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драже до складу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цукрового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сиропу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вводять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барвники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здійснюють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глянцевание драже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подібно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таблеткам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дражированная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описаним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розділі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«Таблетки».</a:t>
            </a:r>
          </a:p>
        </p:txBody>
      </p:sp>
    </p:spTree>
    <p:extLst>
      <p:ext uri="{BB962C8B-B14F-4D97-AF65-F5344CB8AC3E}">
        <p14:creationId xmlns:p14="http://schemas.microsoft.com/office/powerpoint/2010/main" val="259612793"/>
      </p:ext>
    </p:extLst>
  </p:cSld>
  <p:clrMapOvr>
    <a:masterClrMapping/>
  </p:clrMapOvr>
  <p:transition advTm="2328">
    <p:zoom dir="in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0"/>
            <a:ext cx="6929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драже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78579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Оцінку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вигляду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виробляють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огляду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 драже. Драже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правильну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шарікообразную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форму.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Поверхня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повинна бути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рівною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гладкою,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однорідною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забарвленням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одного драже не повинна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перевищувати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± 10%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07167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Допустимі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відхилення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таблеток.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Аналогічно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таблеткам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середню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распадаємость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тальку в драже.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278605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Драже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розпадатися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рідкому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30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хвилин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коли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фармакопейної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статті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вказівок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342900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Упаковка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3929066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Драже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випускають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упаковці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захищає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впливів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розрахованої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безпосередній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(без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додаткової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фасування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відпуск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окремим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хворим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лікувальним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установам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такої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упаковки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широкогорлі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банки на 50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100 драже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навинчивающейся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пластмасовою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кришкою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металеві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алюмінієві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стаканчики.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7504" y="522172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Зберігають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драже в сухому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захищеному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0604691"/>
      </p:ext>
    </p:extLst>
  </p:cSld>
  <p:clrMapOvr>
    <a:masterClrMapping/>
  </p:clrMapOvr>
  <p:transition advTm="21375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92494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>
                <a:solidFill>
                  <a:schemeClr val="bg1"/>
                </a:solidFill>
              </a:rPr>
              <a:t>  </a:t>
            </a:r>
            <a:r>
              <a:rPr lang="ru-RU" sz="9600" b="1" dirty="0" err="1">
                <a:solidFill>
                  <a:schemeClr val="bg1"/>
                </a:solidFill>
              </a:rPr>
              <a:t>Дякую</a:t>
            </a:r>
            <a:r>
              <a:rPr lang="ru-RU" sz="9600" b="1" dirty="0">
                <a:solidFill>
                  <a:schemeClr val="bg1"/>
                </a:solidFill>
              </a:rPr>
              <a:t> за            </a:t>
            </a:r>
            <a:r>
              <a:rPr lang="ru-RU" sz="9600" b="1" dirty="0" err="1">
                <a:solidFill>
                  <a:schemeClr val="bg1"/>
                </a:solidFill>
              </a:rPr>
              <a:t>увагу</a:t>
            </a:r>
            <a:r>
              <a:rPr lang="ru-RU" sz="9600" b="1" dirty="0">
                <a:solidFill>
                  <a:schemeClr val="bg1"/>
                </a:solidFill>
              </a:rPr>
              <a:t> ! </a:t>
            </a:r>
          </a:p>
        </p:txBody>
      </p:sp>
    </p:spTree>
  </p:cSld>
  <p:clrMapOvr>
    <a:masterClrMapping/>
  </p:clrMapOvr>
  <p:transition>
    <p:zoom dir="in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5|1.1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1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7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3|1.6|1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|1.2|1.3|1.4|1.4|1.3|1.2|1.5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6|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4|1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8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1|1.5|1.1|1.2|1|1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6|2.4|2.5|2.8|1.8|2.5"/>
</p:tagLst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39e365-3c77-46ad-a27f-cc4545bbb791">
      <Terms xmlns="http://schemas.microsoft.com/office/infopath/2007/PartnerControls"/>
    </lcf76f155ced4ddcb4097134ff3c332f>
    <TaxCatchAll xmlns="e66fa2ed-8c0a-4ffe-bd76-1b2c6153ee4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EEBFEB641D95A46A3CDB327AD77058E" ma:contentTypeVersion="11" ma:contentTypeDescription="Создание документа." ma:contentTypeScope="" ma:versionID="8687565f55474dedf53c94a8390aa904">
  <xsd:schema xmlns:xsd="http://www.w3.org/2001/XMLSchema" xmlns:xs="http://www.w3.org/2001/XMLSchema" xmlns:p="http://schemas.microsoft.com/office/2006/metadata/properties" xmlns:ns2="cb39e365-3c77-46ad-a27f-cc4545bbb791" xmlns:ns3="e66fa2ed-8c0a-4ffe-bd76-1b2c6153ee45" targetNamespace="http://schemas.microsoft.com/office/2006/metadata/properties" ma:root="true" ma:fieldsID="37c7ff339d62d045a7ba9a2000b9e949" ns2:_="" ns3:_="">
    <xsd:import namespace="cb39e365-3c77-46ad-a27f-cc4545bbb791"/>
    <xsd:import namespace="e66fa2ed-8c0a-4ffe-bd76-1b2c6153ee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39e365-3c77-46ad-a27f-cc4545bbb7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fa2ed-8c0a-4ffe-bd76-1b2c6153ee4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d5e1a9b-0f3b-4790-a4ff-51a3ec3065e9}" ma:internalName="TaxCatchAll" ma:showField="CatchAllData" ma:web="e66fa2ed-8c0a-4ffe-bd76-1b2c6153ee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D13026-0BF7-4E28-99CF-CB8BDDDBC1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85FF8B-DFC1-4BFA-99A6-94062FDFDA71}">
  <ds:schemaRefs>
    <ds:schemaRef ds:uri="http://schemas.microsoft.com/office/2006/metadata/properties"/>
    <ds:schemaRef ds:uri="http://schemas.microsoft.com/office/infopath/2007/PartnerControls"/>
    <ds:schemaRef ds:uri="45d57cf4-bf62-474f-b286-d8f4a14f1b63"/>
    <ds:schemaRef ds:uri="fbcf6702-70f8-4d7a-8bc3-64ccf8bebe13"/>
    <ds:schemaRef ds:uri="cb39e365-3c77-46ad-a27f-cc4545bbb791"/>
    <ds:schemaRef ds:uri="e66fa2ed-8c0a-4ffe-bd76-1b2c6153ee45"/>
  </ds:schemaRefs>
</ds:datastoreItem>
</file>

<file path=customXml/itemProps3.xml><?xml version="1.0" encoding="utf-8"?>
<ds:datastoreItem xmlns:ds="http://schemas.openxmlformats.org/officeDocument/2006/customXml" ds:itemID="{49079065-8DF4-4AE6-B900-58CE6D324C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39e365-3c77-46ad-a27f-cc4545bbb791"/>
    <ds:schemaRef ds:uri="e66fa2ed-8c0a-4ffe-bd76-1b2c6153ee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1694</TotalTime>
  <Words>3070</Words>
  <Application>Microsoft Office PowerPoint</Application>
  <PresentationFormat>Экран (4:3)</PresentationFormat>
  <Paragraphs>228</Paragraphs>
  <Slides>55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3" baseType="lpstr">
      <vt:lpstr>Arial</vt:lpstr>
      <vt:lpstr>Calibri</vt:lpstr>
      <vt:lpstr>Century Gothic</vt:lpstr>
      <vt:lpstr>Times New Roman</vt:lpstr>
      <vt:lpstr>Verdana</vt:lpstr>
      <vt:lpstr>Wingdings</vt:lpstr>
      <vt:lpstr>Wingdings 3</vt:lpstr>
      <vt:lpstr>Сектор</vt:lpstr>
      <vt:lpstr>Виробництво твердих лікарських форм згідно вимогам GMP (таблетки, гранули, драже)</vt:lpstr>
      <vt:lpstr>Питання Заняття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Серед таблеток розрізняють: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Дякую за            увагу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Изгототовление твердых лекарственных форм согласно требованиям GMP (капсулы в желатиновой оболочке)</dc:title>
  <dc:creator>RePack by SPecialiST</dc:creator>
  <cp:lastModifiedBy>Юлия Молодан</cp:lastModifiedBy>
  <cp:revision>78</cp:revision>
  <dcterms:created xsi:type="dcterms:W3CDTF">2018-11-24T11:37:06Z</dcterms:created>
  <dcterms:modified xsi:type="dcterms:W3CDTF">2023-11-29T23:30:16Z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0x0101000EEBFEB641D95A46A3CDB327AD77058E</vt:lpwstr>
  </property>
</Properties>
</file>