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1" r:id="rId4"/>
  </p:sldMasterIdLst>
  <p:sldIdLst>
    <p:sldId id="256" r:id="rId5"/>
    <p:sldId id="261" r:id="rId6"/>
    <p:sldId id="288" r:id="rId7"/>
    <p:sldId id="277" r:id="rId8"/>
    <p:sldId id="281" r:id="rId9"/>
    <p:sldId id="282" r:id="rId10"/>
    <p:sldId id="257" r:id="rId11"/>
    <p:sldId id="283" r:id="rId12"/>
    <p:sldId id="278" r:id="rId13"/>
    <p:sldId id="287" r:id="rId14"/>
    <p:sldId id="279" r:id="rId15"/>
    <p:sldId id="284" r:id="rId16"/>
    <p:sldId id="285" r:id="rId17"/>
    <p:sldId id="280" r:id="rId18"/>
    <p:sldId id="258" r:id="rId19"/>
    <p:sldId id="291" r:id="rId20"/>
    <p:sldId id="262" r:id="rId21"/>
    <p:sldId id="295" r:id="rId22"/>
    <p:sldId id="296" r:id="rId23"/>
    <p:sldId id="297" r:id="rId24"/>
    <p:sldId id="263" r:id="rId25"/>
    <p:sldId id="315" r:id="rId26"/>
    <p:sldId id="316" r:id="rId27"/>
    <p:sldId id="292" r:id="rId28"/>
    <p:sldId id="298" r:id="rId29"/>
    <p:sldId id="293" r:id="rId30"/>
    <p:sldId id="294" r:id="rId31"/>
    <p:sldId id="304" r:id="rId32"/>
    <p:sldId id="305" r:id="rId33"/>
    <p:sldId id="306" r:id="rId34"/>
    <p:sldId id="307" r:id="rId35"/>
    <p:sldId id="308" r:id="rId36"/>
    <p:sldId id="309" r:id="rId37"/>
    <p:sldId id="310" r:id="rId38"/>
    <p:sldId id="311" r:id="rId39"/>
    <p:sldId id="303" r:id="rId40"/>
    <p:sldId id="264" r:id="rId41"/>
    <p:sldId id="269" r:id="rId42"/>
    <p:sldId id="299" r:id="rId43"/>
    <p:sldId id="300" r:id="rId44"/>
    <p:sldId id="301" r:id="rId45"/>
    <p:sldId id="312" r:id="rId46"/>
    <p:sldId id="313" r:id="rId47"/>
    <p:sldId id="314" r:id="rId48"/>
    <p:sldId id="317" r:id="rId49"/>
    <p:sldId id="318" r:id="rId50"/>
    <p:sldId id="319" r:id="rId51"/>
    <p:sldId id="321" r:id="rId52"/>
    <p:sldId id="322" r:id="rId53"/>
    <p:sldId id="270" r:id="rId54"/>
    <p:sldId id="320" r:id="rId55"/>
    <p:sldId id="271" r:id="rId56"/>
    <p:sldId id="272" r:id="rId57"/>
    <p:sldId id="273" r:id="rId58"/>
    <p:sldId id="323" r:id="rId59"/>
    <p:sldId id="260" r:id="rId60"/>
    <p:sldId id="276" r:id="rId6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84650FC-B0A7-4A4E-9253-3D0AC32824B2}" v="3" dt="2022-10-11T19:28:01.072"/>
    <p1510:client id="{E3BBA20C-CB0A-4904-8084-966590E95B88}" v="12" dt="2022-10-12T05:44:08.49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9" d="100"/>
          <a:sy n="49" d="100"/>
        </p:scale>
        <p:origin x="514" y="6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Сіденко Тетяна Павлівна" userId="S::s030400stp@onmedu.edu.ua::1ec225e5-245f-47d3-93bb-6b4a891e08a6" providerId="AD" clId="Web-{E3BBA20C-CB0A-4904-8084-966590E95B88}"/>
    <pc:docChg chg="modSld">
      <pc:chgData name="Сіденко Тетяна Павлівна" userId="S::s030400stp@onmedu.edu.ua::1ec225e5-245f-47d3-93bb-6b4a891e08a6" providerId="AD" clId="Web-{E3BBA20C-CB0A-4904-8084-966590E95B88}" dt="2022-10-12T05:44:08.480" v="5" actId="20577"/>
      <pc:docMkLst>
        <pc:docMk/>
      </pc:docMkLst>
      <pc:sldChg chg="modSp">
        <pc:chgData name="Сіденко Тетяна Павлівна" userId="S::s030400stp@onmedu.edu.ua::1ec225e5-245f-47d3-93bb-6b4a891e08a6" providerId="AD" clId="Web-{E3BBA20C-CB0A-4904-8084-966590E95B88}" dt="2022-10-12T05:44:08.480" v="5" actId="20577"/>
        <pc:sldMkLst>
          <pc:docMk/>
          <pc:sldMk cId="0" sldId="264"/>
        </pc:sldMkLst>
        <pc:spChg chg="mod">
          <ac:chgData name="Сіденко Тетяна Павлівна" userId="S::s030400stp@onmedu.edu.ua::1ec225e5-245f-47d3-93bb-6b4a891e08a6" providerId="AD" clId="Web-{E3BBA20C-CB0A-4904-8084-966590E95B88}" dt="2022-10-12T05:44:08.480" v="5" actId="20577"/>
          <ac:spMkLst>
            <pc:docMk/>
            <pc:sldMk cId="0" sldId="264"/>
            <ac:spMk id="4" creationId="{00000000-0000-0000-0000-000000000000}"/>
          </ac:spMkLst>
        </pc:spChg>
      </pc:sldChg>
    </pc:docChg>
  </pc:docChgLst>
  <pc:docChgLst>
    <pc:chgData name="Юлія Олегівна Молодан" userId="S::yuiliia.molodan@onmedu.edu.ua::eed7bc6a-0879-47c1-8e32-c9baea89b6ba" providerId="AD" clId="Web-{084650FC-B0A7-4A4E-9253-3D0AC32824B2}"/>
    <pc:docChg chg="addSld modSld sldOrd">
      <pc:chgData name="Юлія Олегівна Молодан" userId="S::yuiliia.molodan@onmedu.edu.ua::eed7bc6a-0879-47c1-8e32-c9baea89b6ba" providerId="AD" clId="Web-{084650FC-B0A7-4A4E-9253-3D0AC32824B2}" dt="2022-10-11T19:28:01.072" v="2" actId="1076"/>
      <pc:docMkLst>
        <pc:docMk/>
      </pc:docMkLst>
      <pc:sldChg chg="modSp new ord">
        <pc:chgData name="Юлія Олегівна Молодан" userId="S::yuiliia.molodan@onmedu.edu.ua::eed7bc6a-0879-47c1-8e32-c9baea89b6ba" providerId="AD" clId="Web-{084650FC-B0A7-4A4E-9253-3D0AC32824B2}" dt="2022-10-11T19:28:01.072" v="2" actId="1076"/>
        <pc:sldMkLst>
          <pc:docMk/>
          <pc:sldMk cId="2466932684" sldId="323"/>
        </pc:sldMkLst>
        <pc:spChg chg="mod">
          <ac:chgData name="Юлія Олегівна Молодан" userId="S::yuiliia.molodan@onmedu.edu.ua::eed7bc6a-0879-47c1-8e32-c9baea89b6ba" providerId="AD" clId="Web-{084650FC-B0A7-4A4E-9253-3D0AC32824B2}" dt="2022-10-11T19:28:01.072" v="2" actId="1076"/>
          <ac:spMkLst>
            <pc:docMk/>
            <pc:sldMk cId="2466932684" sldId="323"/>
            <ac:spMk id="2" creationId="{6EB6A634-975D-1CFB-C887-3E416D2E6F5E}"/>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_____Microsoft_Excel.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Лист1!$B$1</c:f>
              <c:strCache>
                <c:ptCount val="1"/>
                <c:pt idx="0">
                  <c:v>Продажи</c:v>
                </c:pt>
              </c:strCache>
            </c:strRef>
          </c:tx>
          <c:explosion val="11"/>
          <c:dPt>
            <c:idx val="0"/>
            <c:bubble3D val="0"/>
            <c:spPr>
              <a:solidFill>
                <a:srgbClr val="0070C0"/>
              </a:solidFill>
              <a:ln>
                <a:noFill/>
              </a:ln>
              <a:effectLst>
                <a:innerShdw blurRad="25400" dist="12700" dir="13500000">
                  <a:srgbClr val="000000">
                    <a:alpha val="45000"/>
                  </a:srgbClr>
                </a:innerShdw>
              </a:effectLst>
            </c:spPr>
            <c:extLst>
              <c:ext xmlns:c16="http://schemas.microsoft.com/office/drawing/2014/chart" uri="{C3380CC4-5D6E-409C-BE32-E72D297353CC}">
                <c16:uniqueId val="{00000001-1857-4F06-8FB6-BA5704C575E7}"/>
              </c:ext>
            </c:extLst>
          </c:dPt>
          <c:dPt>
            <c:idx val="1"/>
            <c:bubble3D val="0"/>
            <c:spPr>
              <a:gradFill rotWithShape="1">
                <a:gsLst>
                  <a:gs pos="0">
                    <a:schemeClr val="accent2">
                      <a:tint val="98000"/>
                      <a:hueMod val="94000"/>
                      <a:satMod val="130000"/>
                      <a:lumMod val="138000"/>
                    </a:schemeClr>
                  </a:gs>
                  <a:gs pos="100000">
                    <a:schemeClr val="accent2">
                      <a:shade val="94000"/>
                      <a:lumMod val="88000"/>
                    </a:schemeClr>
                  </a:gs>
                </a:gsLst>
                <a:lin ang="5400000" scaled="0"/>
              </a:gradFill>
              <a:ln>
                <a:noFill/>
              </a:ln>
              <a:effectLst>
                <a:innerShdw blurRad="25400" dist="12700" dir="13500000">
                  <a:srgbClr val="000000">
                    <a:alpha val="45000"/>
                  </a:srgbClr>
                </a:innerShdw>
              </a:effectLst>
            </c:spPr>
            <c:extLst>
              <c:ext xmlns:c16="http://schemas.microsoft.com/office/drawing/2014/chart" uri="{C3380CC4-5D6E-409C-BE32-E72D297353CC}">
                <c16:uniqueId val="{00000003-1857-4F06-8FB6-BA5704C575E7}"/>
              </c:ext>
            </c:extLst>
          </c:dPt>
          <c:dPt>
            <c:idx val="2"/>
            <c:bubble3D val="0"/>
            <c:spPr>
              <a:gradFill rotWithShape="1">
                <a:gsLst>
                  <a:gs pos="0">
                    <a:schemeClr val="accent3">
                      <a:tint val="98000"/>
                      <a:hueMod val="94000"/>
                      <a:satMod val="130000"/>
                      <a:lumMod val="138000"/>
                    </a:schemeClr>
                  </a:gs>
                  <a:gs pos="100000">
                    <a:schemeClr val="accent3">
                      <a:shade val="94000"/>
                      <a:lumMod val="88000"/>
                    </a:schemeClr>
                  </a:gs>
                </a:gsLst>
                <a:lin ang="5400000" scaled="0"/>
              </a:gradFill>
              <a:ln>
                <a:noFill/>
              </a:ln>
              <a:effectLst>
                <a:innerShdw blurRad="25400" dist="12700" dir="13500000">
                  <a:srgbClr val="000000">
                    <a:alpha val="45000"/>
                  </a:srgbClr>
                </a:innerShdw>
              </a:effectLst>
            </c:spPr>
            <c:extLst>
              <c:ext xmlns:c16="http://schemas.microsoft.com/office/drawing/2014/chart" uri="{C3380CC4-5D6E-409C-BE32-E72D297353CC}">
                <c16:uniqueId val="{00000005-1857-4F06-8FB6-BA5704C575E7}"/>
              </c:ext>
            </c:extLst>
          </c:dPt>
          <c:dPt>
            <c:idx val="3"/>
            <c:bubble3D val="0"/>
            <c:spPr>
              <a:gradFill rotWithShape="1">
                <a:gsLst>
                  <a:gs pos="0">
                    <a:schemeClr val="accent4">
                      <a:tint val="98000"/>
                      <a:hueMod val="94000"/>
                      <a:satMod val="130000"/>
                      <a:lumMod val="138000"/>
                    </a:schemeClr>
                  </a:gs>
                  <a:gs pos="100000">
                    <a:schemeClr val="accent4">
                      <a:shade val="94000"/>
                      <a:lumMod val="88000"/>
                    </a:schemeClr>
                  </a:gs>
                </a:gsLst>
                <a:lin ang="5400000" scaled="0"/>
              </a:gradFill>
              <a:ln>
                <a:noFill/>
              </a:ln>
              <a:effectLst>
                <a:innerShdw blurRad="25400" dist="12700" dir="13500000">
                  <a:srgbClr val="000000">
                    <a:alpha val="45000"/>
                  </a:srgbClr>
                </a:innerShdw>
              </a:effectLst>
            </c:spPr>
            <c:extLst>
              <c:ext xmlns:c16="http://schemas.microsoft.com/office/drawing/2014/chart" uri="{C3380CC4-5D6E-409C-BE32-E72D297353CC}">
                <c16:uniqueId val="{00000007-1857-4F06-8FB6-BA5704C575E7}"/>
              </c:ext>
            </c:extLst>
          </c:dPt>
          <c:dPt>
            <c:idx val="4"/>
            <c:bubble3D val="0"/>
            <c:spPr>
              <a:gradFill rotWithShape="1">
                <a:gsLst>
                  <a:gs pos="0">
                    <a:schemeClr val="accent5">
                      <a:tint val="98000"/>
                      <a:hueMod val="94000"/>
                      <a:satMod val="130000"/>
                      <a:lumMod val="138000"/>
                    </a:schemeClr>
                  </a:gs>
                  <a:gs pos="100000">
                    <a:schemeClr val="accent5">
                      <a:shade val="94000"/>
                      <a:lumMod val="88000"/>
                    </a:schemeClr>
                  </a:gs>
                </a:gsLst>
                <a:lin ang="5400000" scaled="0"/>
              </a:gradFill>
              <a:ln>
                <a:noFill/>
              </a:ln>
              <a:effectLst>
                <a:innerShdw blurRad="25400" dist="12700" dir="13500000">
                  <a:srgbClr val="000000">
                    <a:alpha val="45000"/>
                  </a:srgbClr>
                </a:innerShdw>
              </a:effectLst>
            </c:spPr>
            <c:extLst>
              <c:ext xmlns:c16="http://schemas.microsoft.com/office/drawing/2014/chart" uri="{C3380CC4-5D6E-409C-BE32-E72D297353CC}">
                <c16:uniqueId val="{00000009-1857-4F06-8FB6-BA5704C575E7}"/>
              </c:ext>
            </c:extLst>
          </c:dPt>
          <c:dLbls>
            <c:dLbl>
              <c:idx val="0"/>
              <c:tx>
                <c:rich>
                  <a:bodyPr/>
                  <a:lstStyle/>
                  <a:p>
                    <a:r>
                      <a:rPr lang="en-US"/>
                      <a:t>49%</a:t>
                    </a:r>
                  </a:p>
                </c:rich>
              </c:tx>
              <c:dLblPos val="outEnd"/>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1857-4F06-8FB6-BA5704C575E7}"/>
                </c:ext>
              </c:extLst>
            </c:dLbl>
            <c:dLbl>
              <c:idx val="1"/>
              <c:tx>
                <c:rich>
                  <a:bodyPr/>
                  <a:lstStyle/>
                  <a:p>
                    <a:r>
                      <a:rPr lang="en-US"/>
                      <a:t>11,9%</a:t>
                    </a:r>
                  </a:p>
                </c:rich>
              </c:tx>
              <c:dLblPos val="outEnd"/>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1857-4F06-8FB6-BA5704C575E7}"/>
                </c:ext>
              </c:extLst>
            </c:dLbl>
            <c:dLbl>
              <c:idx val="2"/>
              <c:tx>
                <c:rich>
                  <a:bodyPr/>
                  <a:lstStyle/>
                  <a:p>
                    <a:r>
                      <a:rPr lang="en-US"/>
                      <a:t>1,3%</a:t>
                    </a:r>
                  </a:p>
                </c:rich>
              </c:tx>
              <c:dLblPos val="outEnd"/>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1857-4F06-8FB6-BA5704C575E7}"/>
                </c:ext>
              </c:extLst>
            </c:dLbl>
            <c:dLbl>
              <c:idx val="3"/>
              <c:tx>
                <c:rich>
                  <a:bodyPr/>
                  <a:lstStyle/>
                  <a:p>
                    <a:r>
                      <a:rPr lang="en-US"/>
                      <a:t>0,6%</a:t>
                    </a:r>
                  </a:p>
                </c:rich>
              </c:tx>
              <c:dLblPos val="outEnd"/>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7-1857-4F06-8FB6-BA5704C575E7}"/>
                </c:ext>
              </c:extLst>
            </c:dLbl>
            <c:dLbl>
              <c:idx val="4"/>
              <c:tx>
                <c:rich>
                  <a:bodyPr/>
                  <a:lstStyle/>
                  <a:p>
                    <a:r>
                      <a:rPr lang="en-US"/>
                      <a:t>0,</a:t>
                    </a:r>
                    <a:fld id="{0C79A9FD-6C38-4427-87DC-FC7E3C9B7E8E}" type="PERCENTAGE">
                      <a:rPr lang="en-US" smtClean="0"/>
                      <a:pPr/>
                      <a:t>[ПРОЦЕНТ]</a:t>
                    </a:fld>
                    <a:endParaRPr lang="en-US"/>
                  </a:p>
                </c:rich>
              </c:tx>
              <c:dLblPos val="outEnd"/>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1857-4F06-8FB6-BA5704C575E7}"/>
                </c:ext>
              </c:extLst>
            </c:dLbl>
            <c:spPr>
              <a:noFill/>
              <a:ln>
                <a:noFill/>
              </a:ln>
              <a:effectLst/>
            </c:spPr>
            <c:txPr>
              <a:bodyPr rot="0" spcFirstLastPara="1" vertOverflow="overflow" horzOverflow="overflow" vert="horz" wrap="square" lIns="38100" tIns="19050" rIns="38100" bIns="19050" anchor="ctr" anchorCtr="1">
                <a:normAutofit/>
              </a:bodyPr>
              <a:lstStyle/>
              <a:p>
                <a:pPr>
                  <a:defRPr sz="1197" b="0" i="0" u="none" strike="noStrike" kern="1200" baseline="0">
                    <a:solidFill>
                      <a:schemeClr val="bg1"/>
                    </a:solidFill>
                    <a:latin typeface="+mn-lt"/>
                    <a:ea typeface="+mn-ea"/>
                    <a:cs typeface="+mn-cs"/>
                  </a:defRPr>
                </a:pPr>
                <a:endParaRPr lang="en-US"/>
              </a:p>
            </c:txPr>
            <c:dLblPos val="outEnd"/>
            <c:showLegendKey val="0"/>
            <c:showVal val="0"/>
            <c:showCatName val="0"/>
            <c:showSerName val="0"/>
            <c:showPercent val="1"/>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15:spPr xmlns:c15="http://schemas.microsoft.com/office/drawing/2012/chart">
                  <a:prstGeom prst="rect">
                    <a:avLst/>
                  </a:prstGeom>
                  <a:noFill/>
                  <a:ln>
                    <a:noFill/>
                  </a:ln>
                </c15:spPr>
              </c:ext>
            </c:extLst>
          </c:dLbls>
          <c:cat>
            <c:strRef>
              <c:f>Лист1!$A$2:$A$6</c:f>
              <c:strCache>
                <c:ptCount val="5"/>
                <c:pt idx="0">
                  <c:v>Таблетки</c:v>
                </c:pt>
                <c:pt idx="1">
                  <c:v>Капсулы</c:v>
                </c:pt>
                <c:pt idx="2">
                  <c:v>Гранулы</c:v>
                </c:pt>
                <c:pt idx="3">
                  <c:v>Драже</c:v>
                </c:pt>
                <c:pt idx="4">
                  <c:v>Порошок</c:v>
                </c:pt>
              </c:strCache>
            </c:strRef>
          </c:cat>
          <c:val>
            <c:numRef>
              <c:f>Лист1!$B$2:$B$6</c:f>
              <c:numCache>
                <c:formatCode>General</c:formatCode>
                <c:ptCount val="5"/>
                <c:pt idx="0">
                  <c:v>9</c:v>
                </c:pt>
                <c:pt idx="1">
                  <c:v>4.8</c:v>
                </c:pt>
                <c:pt idx="2">
                  <c:v>1.8</c:v>
                </c:pt>
                <c:pt idx="3">
                  <c:v>1.2</c:v>
                </c:pt>
                <c:pt idx="4">
                  <c:v>0.5</c:v>
                </c:pt>
              </c:numCache>
            </c:numRef>
          </c:val>
          <c:extLst>
            <c:ext xmlns:c16="http://schemas.microsoft.com/office/drawing/2014/chart" uri="{C3380CC4-5D6E-409C-BE32-E72D297353CC}">
              <c16:uniqueId val="{0000000A-1857-4F06-8FB6-BA5704C575E7}"/>
            </c:ext>
          </c:extLst>
        </c:ser>
        <c:dLbls>
          <c:dLblPos val="ctr"/>
          <c:showLegendKey val="0"/>
          <c:showVal val="0"/>
          <c:showCatName val="0"/>
          <c:showSerName val="0"/>
          <c:showPercent val="1"/>
          <c:showBubbleSize val="0"/>
          <c:showLeaderLines val="1"/>
        </c:dLbls>
        <c:firstSliceAng val="3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1" i="0" u="none" strike="noStrike" kern="1200" baseline="0">
              <a:solidFill>
                <a:schemeClr val="bg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16" name="Group 15"/>
          <p:cNvGrpSpPr/>
          <p:nvPr/>
        </p:nvGrpSpPr>
        <p:grpSpPr>
          <a:xfrm>
            <a:off x="4334933" y="1169931"/>
            <a:ext cx="4814835" cy="4993802"/>
            <a:chOff x="4334933" y="1169931"/>
            <a:chExt cx="4814835" cy="4993802"/>
          </a:xfrm>
        </p:grpSpPr>
        <p:cxnSp>
          <p:nvCxnSpPr>
            <p:cNvPr id="17" name="Straight Connector 16"/>
            <p:cNvCxnSpPr/>
            <p:nvPr/>
          </p:nvCxnSpPr>
          <p:spPr>
            <a:xfrm flipH="1">
              <a:off x="6009259" y="1169931"/>
              <a:ext cx="3134741" cy="3134741"/>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4334933" y="1348898"/>
              <a:ext cx="4814835" cy="481483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5225595" y="1469269"/>
              <a:ext cx="3912054" cy="3912054"/>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H="1">
              <a:off x="5304588" y="1307856"/>
              <a:ext cx="3839412" cy="3839412"/>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5707078" y="1770196"/>
              <a:ext cx="3430571" cy="3430570"/>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ctrTitle"/>
          </p:nvPr>
        </p:nvSpPr>
        <p:spPr>
          <a:xfrm>
            <a:off x="533400" y="533400"/>
            <a:ext cx="6154713" cy="3124201"/>
          </a:xfrm>
        </p:spPr>
        <p:txBody>
          <a:bodyPr anchor="b">
            <a:normAutofit/>
          </a:bodyPr>
          <a:lstStyle>
            <a:lvl1pPr algn="l">
              <a:defRPr sz="4400">
                <a:effectLst/>
              </a:defRPr>
            </a:lvl1pPr>
          </a:lstStyle>
          <a:p>
            <a:r>
              <a:rPr lang="ru-RU"/>
              <a:t>Образец заголовка</a:t>
            </a:r>
            <a:endParaRPr lang="en-US"/>
          </a:p>
        </p:txBody>
      </p:sp>
      <p:sp>
        <p:nvSpPr>
          <p:cNvPr id="3" name="Subtitle 2"/>
          <p:cNvSpPr>
            <a:spLocks noGrp="1"/>
          </p:cNvSpPr>
          <p:nvPr>
            <p:ph type="subTitle" idx="1"/>
          </p:nvPr>
        </p:nvSpPr>
        <p:spPr>
          <a:xfrm>
            <a:off x="533400" y="3843868"/>
            <a:ext cx="4954250" cy="1913466"/>
          </a:xfrm>
        </p:spPr>
        <p:txBody>
          <a:bodyPr anchor="t">
            <a:normAutofit/>
          </a:bodyPr>
          <a:lstStyle>
            <a:lvl1pPr marL="0" indent="0" algn="l">
              <a:buNone/>
              <a:defRPr sz="20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a:p>
        </p:txBody>
      </p:sp>
      <p:sp>
        <p:nvSpPr>
          <p:cNvPr id="4" name="Date Placeholder 3"/>
          <p:cNvSpPr>
            <a:spLocks noGrp="1"/>
          </p:cNvSpPr>
          <p:nvPr>
            <p:ph type="dt" sz="half" idx="10"/>
          </p:nvPr>
        </p:nvSpPr>
        <p:spPr/>
        <p:txBody>
          <a:bodyPr/>
          <a:lstStyle/>
          <a:p>
            <a:fld id="{340C2010-6D98-458D-BF69-570E64B007C0}" type="datetimeFigureOut">
              <a:rPr lang="ru-RU" smtClean="0"/>
              <a:pPr/>
              <a:t>30.11.2023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2A17C8E-EF9E-4124-8469-5CEC469AB9BF}" type="slidenum">
              <a:rPr lang="ru-RU" smtClean="0"/>
              <a:pPr/>
              <a:t>‹#›</a:t>
            </a:fld>
            <a:endParaRPr lang="ru-RU"/>
          </a:p>
        </p:txBody>
      </p:sp>
    </p:spTree>
    <p:extLst>
      <p:ext uri="{BB962C8B-B14F-4D97-AF65-F5344CB8AC3E}">
        <p14:creationId xmlns:p14="http://schemas.microsoft.com/office/powerpoint/2010/main" val="2941561194"/>
      </p:ext>
    </p:extLst>
  </p:cSld>
  <p:clrMapOvr>
    <a:masterClrMapping/>
  </p:clrMapOvr>
  <p:transition>
    <p:zoom dir="in"/>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p>
            <a:r>
              <a:rPr lang="ru-RU"/>
              <a:t>Образец заголовка</a:t>
            </a:r>
            <a:endParaRPr lang="en-US"/>
          </a:p>
        </p:txBody>
      </p:sp>
      <p:sp>
        <p:nvSpPr>
          <p:cNvPr id="3" name="Content Placeholder 2"/>
          <p:cNvSpPr>
            <a:spLocks noGrp="1"/>
          </p:cNvSpPr>
          <p:nvPr>
            <p:ph idx="1"/>
          </p:nvPr>
        </p:nvSpPr>
        <p:spPr>
          <a:xfrm>
            <a:off x="533400" y="533400"/>
            <a:ext cx="6554867" cy="3767670"/>
          </a:xfrm>
        </p:spPr>
        <p:txBody>
          <a:bodyPr anchor="ct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340C2010-6D98-458D-BF69-570E64B007C0}" type="datetimeFigureOut">
              <a:rPr lang="ru-RU" smtClean="0"/>
              <a:pPr/>
              <a:t>30.11.2023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2A17C8E-EF9E-4124-8469-5CEC469AB9BF}" type="slidenum">
              <a:rPr lang="ru-RU" smtClean="0"/>
              <a:pPr/>
              <a:t>‹#›</a:t>
            </a:fld>
            <a:endParaRPr lang="ru-RU"/>
          </a:p>
        </p:txBody>
      </p:sp>
    </p:spTree>
    <p:extLst>
      <p:ext uri="{BB962C8B-B14F-4D97-AF65-F5344CB8AC3E}">
        <p14:creationId xmlns:p14="http://schemas.microsoft.com/office/powerpoint/2010/main" val="1719453257"/>
      </p:ext>
    </p:extLst>
  </p:cSld>
  <p:clrMapOvr>
    <a:masterClrMapping/>
  </p:clrMapOvr>
  <p:transition>
    <p:zoom dir="in"/>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533400" y="1981199"/>
            <a:ext cx="6402468" cy="2319867"/>
          </a:xfrm>
        </p:spPr>
        <p:txBody>
          <a:bodyPr anchor="b">
            <a:normAutofit/>
          </a:bodyPr>
          <a:lstStyle>
            <a:lvl1pPr algn="l">
              <a:defRPr sz="3200" b="0" cap="all"/>
            </a:lvl1pPr>
          </a:lstStyle>
          <a:p>
            <a:r>
              <a:rPr lang="ru-RU"/>
              <a:t>Образец заголовка</a:t>
            </a:r>
            <a:endParaRPr lang="en-US"/>
          </a:p>
        </p:txBody>
      </p:sp>
      <p:sp>
        <p:nvSpPr>
          <p:cNvPr id="3" name="Text Placeholder 2"/>
          <p:cNvSpPr>
            <a:spLocks noGrp="1"/>
          </p:cNvSpPr>
          <p:nvPr>
            <p:ph type="body" idx="1"/>
          </p:nvPr>
        </p:nvSpPr>
        <p:spPr>
          <a:xfrm>
            <a:off x="533400" y="4487333"/>
            <a:ext cx="6402467" cy="15324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340C2010-6D98-458D-BF69-570E64B007C0}" type="datetimeFigureOut">
              <a:rPr lang="ru-RU" smtClean="0"/>
              <a:pPr/>
              <a:t>30.11.2023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2A17C8E-EF9E-4124-8469-5CEC469AB9BF}" type="slidenum">
              <a:rPr lang="ru-RU" smtClean="0"/>
              <a:pPr/>
              <a:t>‹#›</a:t>
            </a:fld>
            <a:endParaRPr lang="ru-RU"/>
          </a:p>
        </p:txBody>
      </p:sp>
    </p:spTree>
    <p:extLst>
      <p:ext uri="{BB962C8B-B14F-4D97-AF65-F5344CB8AC3E}">
        <p14:creationId xmlns:p14="http://schemas.microsoft.com/office/powerpoint/2010/main" val="1062147079"/>
      </p:ext>
    </p:extLst>
  </p:cSld>
  <p:clrMapOvr>
    <a:masterClrMapping/>
  </p:clrMapOvr>
  <p:transition>
    <p:zoom dir="in"/>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ru-RU"/>
              <a:t>Образец заголовка</a:t>
            </a:r>
            <a:endParaRPr lang="en-US"/>
          </a:p>
        </p:txBody>
      </p:sp>
      <p:sp>
        <p:nvSpPr>
          <p:cNvPr id="11" name="Content Placeholder 3"/>
          <p:cNvSpPr>
            <a:spLocks noGrp="1"/>
          </p:cNvSpPr>
          <p:nvPr>
            <p:ph sz="half" idx="13"/>
          </p:nvPr>
        </p:nvSpPr>
        <p:spPr>
          <a:xfrm>
            <a:off x="533400" y="533400"/>
            <a:ext cx="3949967" cy="3767667"/>
          </a:xfrm>
        </p:spPr>
        <p:txBody>
          <a:bodyPr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12" name="Content Placeholder 5"/>
          <p:cNvSpPr>
            <a:spLocks noGrp="1"/>
          </p:cNvSpPr>
          <p:nvPr>
            <p:ph sz="quarter" idx="4"/>
          </p:nvPr>
        </p:nvSpPr>
        <p:spPr>
          <a:xfrm>
            <a:off x="4662362" y="533400"/>
            <a:ext cx="3948238" cy="3759200"/>
          </a:xfrm>
        </p:spPr>
        <p:txBody>
          <a:bodyPr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5" name="Date Placeholder 4"/>
          <p:cNvSpPr>
            <a:spLocks noGrp="1"/>
          </p:cNvSpPr>
          <p:nvPr>
            <p:ph type="dt" sz="half" idx="10"/>
          </p:nvPr>
        </p:nvSpPr>
        <p:spPr/>
        <p:txBody>
          <a:bodyPr/>
          <a:lstStyle/>
          <a:p>
            <a:fld id="{340C2010-6D98-458D-BF69-570E64B007C0}" type="datetimeFigureOut">
              <a:rPr lang="ru-RU" smtClean="0"/>
              <a:pPr/>
              <a:t>30.11.2023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22A17C8E-EF9E-4124-8469-5CEC469AB9BF}" type="slidenum">
              <a:rPr lang="ru-RU" smtClean="0"/>
              <a:pPr/>
              <a:t>‹#›</a:t>
            </a:fld>
            <a:endParaRPr lang="ru-RU"/>
          </a:p>
        </p:txBody>
      </p:sp>
    </p:spTree>
    <p:extLst>
      <p:ext uri="{BB962C8B-B14F-4D97-AF65-F5344CB8AC3E}">
        <p14:creationId xmlns:p14="http://schemas.microsoft.com/office/powerpoint/2010/main" val="1291057816"/>
      </p:ext>
    </p:extLst>
  </p:cSld>
  <p:clrMapOvr>
    <a:masterClrMapping/>
  </p:clrMapOvr>
  <p:transition>
    <p:zoom dir="in"/>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ru-RU"/>
              <a:t>Образец заголовка</a:t>
            </a:r>
            <a:endParaRPr lang="en-US"/>
          </a:p>
        </p:txBody>
      </p:sp>
      <p:sp>
        <p:nvSpPr>
          <p:cNvPr id="3" name="Text Placeholder 2"/>
          <p:cNvSpPr>
            <a:spLocks noGrp="1"/>
          </p:cNvSpPr>
          <p:nvPr>
            <p:ph type="body" idx="1"/>
          </p:nvPr>
        </p:nvSpPr>
        <p:spPr>
          <a:xfrm>
            <a:off x="762001" y="533400"/>
            <a:ext cx="3716866" cy="609600"/>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533399" y="1143000"/>
            <a:ext cx="3945467" cy="3158067"/>
          </a:xfrm>
        </p:spPr>
        <p:txBody>
          <a:bodyPr anchor="t">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5" name="Text Placeholder 4"/>
          <p:cNvSpPr>
            <a:spLocks noGrp="1"/>
          </p:cNvSpPr>
          <p:nvPr>
            <p:ph type="body" sz="quarter" idx="3"/>
          </p:nvPr>
        </p:nvSpPr>
        <p:spPr>
          <a:xfrm>
            <a:off x="4855016" y="566738"/>
            <a:ext cx="3764051" cy="576262"/>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662362" y="1143000"/>
            <a:ext cx="3956705" cy="3149600"/>
          </a:xfrm>
        </p:spPr>
        <p:txBody>
          <a:bodyPr anchor="t">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7" name="Date Placeholder 6"/>
          <p:cNvSpPr>
            <a:spLocks noGrp="1"/>
          </p:cNvSpPr>
          <p:nvPr>
            <p:ph type="dt" sz="half" idx="10"/>
          </p:nvPr>
        </p:nvSpPr>
        <p:spPr/>
        <p:txBody>
          <a:bodyPr/>
          <a:lstStyle/>
          <a:p>
            <a:fld id="{340C2010-6D98-458D-BF69-570E64B007C0}" type="datetimeFigureOut">
              <a:rPr lang="ru-RU" smtClean="0"/>
              <a:pPr/>
              <a:t>30.11.2023</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22A17C8E-EF9E-4124-8469-5CEC469AB9BF}" type="slidenum">
              <a:rPr lang="ru-RU" smtClean="0"/>
              <a:pPr/>
              <a:t>‹#›</a:t>
            </a:fld>
            <a:endParaRPr lang="ru-RU"/>
          </a:p>
        </p:txBody>
      </p:sp>
    </p:spTree>
    <p:extLst>
      <p:ext uri="{BB962C8B-B14F-4D97-AF65-F5344CB8AC3E}">
        <p14:creationId xmlns:p14="http://schemas.microsoft.com/office/powerpoint/2010/main" val="3705158940"/>
      </p:ext>
    </p:extLst>
  </p:cSld>
  <p:clrMapOvr>
    <a:masterClrMapping/>
  </p:clrMapOvr>
  <p:transition>
    <p:zoom dir="in"/>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ru-RU"/>
              <a:t>Образец заголовка</a:t>
            </a:r>
            <a:endParaRPr lang="en-US"/>
          </a:p>
        </p:txBody>
      </p:sp>
      <p:sp>
        <p:nvSpPr>
          <p:cNvPr id="3" name="Date Placeholder 2"/>
          <p:cNvSpPr>
            <a:spLocks noGrp="1"/>
          </p:cNvSpPr>
          <p:nvPr>
            <p:ph type="dt" sz="half" idx="10"/>
          </p:nvPr>
        </p:nvSpPr>
        <p:spPr/>
        <p:txBody>
          <a:bodyPr/>
          <a:lstStyle/>
          <a:p>
            <a:fld id="{340C2010-6D98-458D-BF69-570E64B007C0}" type="datetimeFigureOut">
              <a:rPr lang="ru-RU" smtClean="0"/>
              <a:pPr/>
              <a:t>30.11.2023</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22A17C8E-EF9E-4124-8469-5CEC469AB9BF}" type="slidenum">
              <a:rPr lang="ru-RU" smtClean="0"/>
              <a:pPr/>
              <a:t>‹#›</a:t>
            </a:fld>
            <a:endParaRPr lang="ru-RU"/>
          </a:p>
        </p:txBody>
      </p:sp>
    </p:spTree>
    <p:extLst>
      <p:ext uri="{BB962C8B-B14F-4D97-AF65-F5344CB8AC3E}">
        <p14:creationId xmlns:p14="http://schemas.microsoft.com/office/powerpoint/2010/main" val="3299135470"/>
      </p:ext>
    </p:extLst>
  </p:cSld>
  <p:clrMapOvr>
    <a:masterClrMapping/>
  </p:clrMapOvr>
  <p:transition>
    <p:zoom dir="in"/>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0C2010-6D98-458D-BF69-570E64B007C0}" type="datetimeFigureOut">
              <a:rPr lang="ru-RU" smtClean="0"/>
              <a:pPr/>
              <a:t>30.11.2023</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22A17C8E-EF9E-4124-8469-5CEC469AB9BF}" type="slidenum">
              <a:rPr lang="ru-RU" smtClean="0"/>
              <a:pPr/>
              <a:t>‹#›</a:t>
            </a:fld>
            <a:endParaRPr lang="ru-RU"/>
          </a:p>
        </p:txBody>
      </p:sp>
    </p:spTree>
    <p:extLst>
      <p:ext uri="{BB962C8B-B14F-4D97-AF65-F5344CB8AC3E}">
        <p14:creationId xmlns:p14="http://schemas.microsoft.com/office/powerpoint/2010/main" val="2711923957"/>
      </p:ext>
    </p:extLst>
  </p:cSld>
  <p:clrMapOvr>
    <a:masterClrMapping/>
  </p:clrMapOvr>
  <p:transition>
    <p:zoom dir="in"/>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5418667" y="533400"/>
            <a:ext cx="3200400" cy="1524000"/>
          </a:xfrm>
        </p:spPr>
        <p:txBody>
          <a:bodyPr anchor="b">
            <a:normAutofit/>
          </a:bodyPr>
          <a:lstStyle>
            <a:lvl1pPr algn="l">
              <a:defRPr sz="2000" b="0"/>
            </a:lvl1pPr>
          </a:lstStyle>
          <a:p>
            <a:r>
              <a:rPr lang="ru-RU"/>
              <a:t>Образец заголовка</a:t>
            </a:r>
            <a:endParaRPr lang="en-US"/>
          </a:p>
        </p:txBody>
      </p:sp>
      <p:sp>
        <p:nvSpPr>
          <p:cNvPr id="3" name="Content Placeholder 2"/>
          <p:cNvSpPr>
            <a:spLocks noGrp="1"/>
          </p:cNvSpPr>
          <p:nvPr>
            <p:ph idx="1"/>
          </p:nvPr>
        </p:nvSpPr>
        <p:spPr>
          <a:xfrm>
            <a:off x="533399" y="533400"/>
            <a:ext cx="4438755" cy="5486400"/>
          </a:xfrm>
        </p:spPr>
        <p:txBody>
          <a:bodyPr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Text Placeholder 3"/>
          <p:cNvSpPr>
            <a:spLocks noGrp="1"/>
          </p:cNvSpPr>
          <p:nvPr>
            <p:ph type="body" sz="half" idx="2"/>
          </p:nvPr>
        </p:nvSpPr>
        <p:spPr>
          <a:xfrm>
            <a:off x="5418667" y="2209802"/>
            <a:ext cx="32004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340C2010-6D98-458D-BF69-570E64B007C0}" type="datetimeFigureOut">
              <a:rPr lang="ru-RU" smtClean="0"/>
              <a:pPr/>
              <a:t>30.11.2023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22A17C8E-EF9E-4124-8469-5CEC469AB9BF}" type="slidenum">
              <a:rPr lang="ru-RU" smtClean="0"/>
              <a:pPr/>
              <a:t>‹#›</a:t>
            </a:fld>
            <a:endParaRPr lang="ru-RU"/>
          </a:p>
        </p:txBody>
      </p:sp>
    </p:spTree>
    <p:extLst>
      <p:ext uri="{BB962C8B-B14F-4D97-AF65-F5344CB8AC3E}">
        <p14:creationId xmlns:p14="http://schemas.microsoft.com/office/powerpoint/2010/main" val="2488349722"/>
      </p:ext>
    </p:extLst>
  </p:cSld>
  <p:clrMapOvr>
    <a:masterClrMapping/>
  </p:clrMapOvr>
  <p:transition>
    <p:zoom dir="in"/>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4495800" y="1447800"/>
            <a:ext cx="3563258" cy="1143000"/>
          </a:xfrm>
        </p:spPr>
        <p:txBody>
          <a:bodyPr anchor="b">
            <a:normAutofit/>
          </a:bodyPr>
          <a:lstStyle>
            <a:lvl1pPr algn="l">
              <a:defRPr sz="2400" b="0"/>
            </a:lvl1pPr>
          </a:lstStyle>
          <a:p>
            <a:r>
              <a:rPr lang="ru-RU"/>
              <a:t>Образец заголовка</a:t>
            </a:r>
            <a:endParaRPr lang="en-US"/>
          </a:p>
        </p:txBody>
      </p:sp>
      <p:sp>
        <p:nvSpPr>
          <p:cNvPr id="17" name="Picture Placeholder 2"/>
          <p:cNvSpPr>
            <a:spLocks noGrp="1" noChangeAspect="1"/>
          </p:cNvSpPr>
          <p:nvPr>
            <p:ph type="pic" idx="13"/>
          </p:nvPr>
        </p:nvSpPr>
        <p:spPr>
          <a:xfrm>
            <a:off x="762000" y="914400"/>
            <a:ext cx="3280974" cy="48006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a:p>
        </p:txBody>
      </p:sp>
      <p:sp>
        <p:nvSpPr>
          <p:cNvPr id="4" name="Text Placeholder 3"/>
          <p:cNvSpPr>
            <a:spLocks noGrp="1"/>
          </p:cNvSpPr>
          <p:nvPr>
            <p:ph type="body" sz="half" idx="2"/>
          </p:nvPr>
        </p:nvSpPr>
        <p:spPr>
          <a:xfrm>
            <a:off x="4496027" y="2743200"/>
            <a:ext cx="3564223" cy="2082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340C2010-6D98-458D-BF69-570E64B007C0}" type="datetimeFigureOut">
              <a:rPr lang="ru-RU" smtClean="0"/>
              <a:pPr/>
              <a:t>30.11.2023</a:t>
            </a:fld>
            <a:endParaRPr lang="ru-RU"/>
          </a:p>
        </p:txBody>
      </p:sp>
      <p:sp>
        <p:nvSpPr>
          <p:cNvPr id="6" name="Footer Placeholder 5"/>
          <p:cNvSpPr>
            <a:spLocks noGrp="1"/>
          </p:cNvSpPr>
          <p:nvPr>
            <p:ph type="ftr" sz="quarter" idx="11"/>
          </p:nvPr>
        </p:nvSpPr>
        <p:spPr>
          <a:xfrm>
            <a:off x="533400" y="6172200"/>
            <a:ext cx="5811724" cy="365125"/>
          </a:xfrm>
        </p:spPr>
        <p:txBody>
          <a:bodyPr/>
          <a:lstStyle/>
          <a:p>
            <a:endParaRPr lang="ru-RU"/>
          </a:p>
        </p:txBody>
      </p:sp>
      <p:sp>
        <p:nvSpPr>
          <p:cNvPr id="7" name="Slide Number Placeholder 6"/>
          <p:cNvSpPr>
            <a:spLocks noGrp="1"/>
          </p:cNvSpPr>
          <p:nvPr>
            <p:ph type="sldNum" sz="quarter" idx="12"/>
          </p:nvPr>
        </p:nvSpPr>
        <p:spPr/>
        <p:txBody>
          <a:bodyPr/>
          <a:lstStyle/>
          <a:p>
            <a:fld id="{22A17C8E-EF9E-4124-8469-5CEC469AB9BF}" type="slidenum">
              <a:rPr lang="ru-RU" smtClean="0"/>
              <a:pPr/>
              <a:t>‹#›</a:t>
            </a:fld>
            <a:endParaRPr lang="ru-RU"/>
          </a:p>
        </p:txBody>
      </p:sp>
    </p:spTree>
    <p:extLst>
      <p:ext uri="{BB962C8B-B14F-4D97-AF65-F5344CB8AC3E}">
        <p14:creationId xmlns:p14="http://schemas.microsoft.com/office/powerpoint/2010/main" val="505461645"/>
      </p:ext>
    </p:extLst>
  </p:cSld>
  <p:clrMapOvr>
    <a:masterClrMapping/>
  </p:clrMapOvr>
  <p:transition>
    <p:zoom dir="in"/>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p>
            <a:r>
              <a:rPr lang="ru-RU"/>
              <a:t>Образец заголовка</a:t>
            </a:r>
            <a:endParaRPr lang="en-US"/>
          </a:p>
        </p:txBody>
      </p:sp>
      <p:sp>
        <p:nvSpPr>
          <p:cNvPr id="6" name="Picture Placeholder 2"/>
          <p:cNvSpPr>
            <a:spLocks noGrp="1" noChangeAspect="1"/>
          </p:cNvSpPr>
          <p:nvPr>
            <p:ph type="pic" idx="13"/>
          </p:nvPr>
        </p:nvSpPr>
        <p:spPr>
          <a:xfrm>
            <a:off x="533400" y="533400"/>
            <a:ext cx="8077200"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a:p>
        </p:txBody>
      </p:sp>
      <p:sp>
        <p:nvSpPr>
          <p:cNvPr id="9" name="Text Placeholder 9"/>
          <p:cNvSpPr>
            <a:spLocks noGrp="1"/>
          </p:cNvSpPr>
          <p:nvPr>
            <p:ph type="body" sz="quarter" idx="14"/>
          </p:nvPr>
        </p:nvSpPr>
        <p:spPr>
          <a:xfrm>
            <a:off x="762002" y="3843867"/>
            <a:ext cx="7281332"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Date Placeholder 2"/>
          <p:cNvSpPr>
            <a:spLocks noGrp="1"/>
          </p:cNvSpPr>
          <p:nvPr>
            <p:ph type="dt" sz="half" idx="10"/>
          </p:nvPr>
        </p:nvSpPr>
        <p:spPr/>
        <p:txBody>
          <a:bodyPr/>
          <a:lstStyle/>
          <a:p>
            <a:fld id="{340C2010-6D98-458D-BF69-570E64B007C0}" type="datetimeFigureOut">
              <a:rPr lang="ru-RU" smtClean="0"/>
              <a:pPr/>
              <a:t>30.11.2023</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22A17C8E-EF9E-4124-8469-5CEC469AB9BF}" type="slidenum">
              <a:rPr lang="ru-RU" smtClean="0"/>
              <a:pPr/>
              <a:t>‹#›</a:t>
            </a:fld>
            <a:endParaRPr lang="ru-RU"/>
          </a:p>
        </p:txBody>
      </p:sp>
    </p:spTree>
    <p:extLst>
      <p:ext uri="{BB962C8B-B14F-4D97-AF65-F5344CB8AC3E}">
        <p14:creationId xmlns:p14="http://schemas.microsoft.com/office/powerpoint/2010/main" val="24375783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8077200" cy="2895600"/>
          </a:xfrm>
        </p:spPr>
        <p:txBody>
          <a:bodyPr anchor="ctr">
            <a:normAutofit/>
          </a:bodyPr>
          <a:lstStyle>
            <a:lvl1pPr algn="l">
              <a:defRPr sz="2800" b="0" cap="all"/>
            </a:lvl1pPr>
          </a:lstStyle>
          <a:p>
            <a:r>
              <a:rPr lang="ru-RU"/>
              <a:t>Образец заголовка</a:t>
            </a:r>
            <a:endParaRPr lang="en-US"/>
          </a:p>
        </p:txBody>
      </p:sp>
      <p:sp>
        <p:nvSpPr>
          <p:cNvPr id="3" name="Text Placeholder 2"/>
          <p:cNvSpPr>
            <a:spLocks noGrp="1"/>
          </p:cNvSpPr>
          <p:nvPr>
            <p:ph type="body" idx="1"/>
          </p:nvPr>
        </p:nvSpPr>
        <p:spPr>
          <a:xfrm>
            <a:off x="533400" y="4114800"/>
            <a:ext cx="6383552" cy="1905000"/>
          </a:xfrm>
        </p:spPr>
        <p:txBody>
          <a:bodyPr anchor="ctr">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340C2010-6D98-458D-BF69-570E64B007C0}" type="datetimeFigureOut">
              <a:rPr lang="ru-RU" smtClean="0"/>
              <a:pPr/>
              <a:t>30.11.2023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2A17C8E-EF9E-4124-8469-5CEC469AB9BF}" type="slidenum">
              <a:rPr lang="ru-RU" smtClean="0"/>
              <a:pPr/>
              <a:t>‹#›</a:t>
            </a:fld>
            <a:endParaRPr lang="ru-RU"/>
          </a:p>
        </p:txBody>
      </p:sp>
    </p:spTree>
    <p:extLst>
      <p:ext uri="{BB962C8B-B14F-4D97-AF65-F5344CB8AC3E}">
        <p14:creationId xmlns:p14="http://schemas.microsoft.com/office/powerpoint/2010/main" val="5671445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56283" y="533400"/>
            <a:ext cx="6859787" cy="2895600"/>
          </a:xfrm>
        </p:spPr>
        <p:txBody>
          <a:bodyPr anchor="ctr">
            <a:normAutofit/>
          </a:bodyPr>
          <a:lstStyle>
            <a:lvl1pPr algn="l">
              <a:defRPr sz="2800" b="0" cap="all">
                <a:solidFill>
                  <a:schemeClr val="tx1"/>
                </a:solidFill>
              </a:defRPr>
            </a:lvl1pPr>
          </a:lstStyle>
          <a:p>
            <a:r>
              <a:rPr lang="ru-RU"/>
              <a:t>Образец заголовка</a:t>
            </a:r>
            <a:endParaRPr lang="en-US"/>
          </a:p>
        </p:txBody>
      </p:sp>
      <p:sp>
        <p:nvSpPr>
          <p:cNvPr id="10" name="Text Placeholder 9"/>
          <p:cNvSpPr>
            <a:spLocks noGrp="1"/>
          </p:cNvSpPr>
          <p:nvPr>
            <p:ph type="body" sz="quarter" idx="13"/>
          </p:nvPr>
        </p:nvSpPr>
        <p:spPr>
          <a:xfrm>
            <a:off x="1066800" y="3429000"/>
            <a:ext cx="6402467" cy="4826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533400" y="4301070"/>
            <a:ext cx="6382361" cy="171873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340C2010-6D98-458D-BF69-570E64B007C0}" type="datetimeFigureOut">
              <a:rPr lang="ru-RU" smtClean="0"/>
              <a:pPr/>
              <a:t>30.11.2023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2A17C8E-EF9E-4124-8469-5CEC469AB9BF}" type="slidenum">
              <a:rPr lang="ru-RU" smtClean="0"/>
              <a:pPr/>
              <a:t>‹#›</a:t>
            </a:fld>
            <a:endParaRPr lang="ru-RU"/>
          </a:p>
        </p:txBody>
      </p:sp>
      <p:sp>
        <p:nvSpPr>
          <p:cNvPr id="14" name="TextBox 13"/>
          <p:cNvSpPr txBox="1"/>
          <p:nvPr/>
        </p:nvSpPr>
        <p:spPr>
          <a:xfrm>
            <a:off x="228600" y="710624"/>
            <a:ext cx="457319" cy="584776"/>
          </a:xfrm>
          <a:prstGeom prst="rect">
            <a:avLst/>
          </a:prstGeom>
        </p:spPr>
        <p:txBody>
          <a:bodyPr vert="horz" lIns="91440" tIns="45720" rIns="91440" bIns="45720" rtlCol="0" anchor="ctr">
            <a:noAutofit/>
          </a:bodyPr>
          <a:lstStyle/>
          <a:p>
            <a:pPr lvl="0"/>
            <a:r>
              <a:rPr lang="en-US" sz="8000">
                <a:solidFill>
                  <a:schemeClr val="tx1"/>
                </a:solidFill>
                <a:effectLst/>
              </a:rPr>
              <a:t>“</a:t>
            </a:r>
          </a:p>
        </p:txBody>
      </p:sp>
      <p:sp>
        <p:nvSpPr>
          <p:cNvPr id="15" name="TextBox 14"/>
          <p:cNvSpPr txBox="1"/>
          <p:nvPr/>
        </p:nvSpPr>
        <p:spPr>
          <a:xfrm>
            <a:off x="7696200" y="2768601"/>
            <a:ext cx="457319" cy="584776"/>
          </a:xfrm>
          <a:prstGeom prst="rect">
            <a:avLst/>
          </a:prstGeom>
        </p:spPr>
        <p:txBody>
          <a:bodyPr vert="horz" lIns="91440" tIns="45720" rIns="91440" bIns="45720" rtlCol="0" anchor="ctr">
            <a:noAutofit/>
          </a:bodyPr>
          <a:lstStyle/>
          <a:p>
            <a:pPr lvl="0" algn="r"/>
            <a:r>
              <a:rPr lang="en-US" sz="8000">
                <a:solidFill>
                  <a:schemeClr val="tx1"/>
                </a:solidFill>
                <a:effectLst/>
              </a:rPr>
              <a:t>”</a:t>
            </a:r>
          </a:p>
        </p:txBody>
      </p:sp>
    </p:spTree>
    <p:extLst>
      <p:ext uri="{BB962C8B-B14F-4D97-AF65-F5344CB8AC3E}">
        <p14:creationId xmlns:p14="http://schemas.microsoft.com/office/powerpoint/2010/main" val="31660637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533400" y="3429000"/>
            <a:ext cx="6382361" cy="1697400"/>
          </a:xfrm>
        </p:spPr>
        <p:txBody>
          <a:bodyPr anchor="b">
            <a:normAutofit/>
          </a:bodyPr>
          <a:lstStyle>
            <a:lvl1pPr algn="l">
              <a:defRPr sz="2800" b="0" cap="all"/>
            </a:lvl1pPr>
          </a:lstStyle>
          <a:p>
            <a:r>
              <a:rPr lang="ru-RU"/>
              <a:t>Образец заголовка</a:t>
            </a:r>
            <a:endParaRPr lang="en-US"/>
          </a:p>
        </p:txBody>
      </p:sp>
      <p:sp>
        <p:nvSpPr>
          <p:cNvPr id="3" name="Text Placeholder 2"/>
          <p:cNvSpPr>
            <a:spLocks noGrp="1"/>
          </p:cNvSpPr>
          <p:nvPr>
            <p:ph type="body" idx="1"/>
          </p:nvPr>
        </p:nvSpPr>
        <p:spPr>
          <a:xfrm>
            <a:off x="533400" y="5132980"/>
            <a:ext cx="6383552" cy="886819"/>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340C2010-6D98-458D-BF69-570E64B007C0}" type="datetimeFigureOut">
              <a:rPr lang="ru-RU" smtClean="0"/>
              <a:pPr/>
              <a:t>30.11.2023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2A17C8E-EF9E-4124-8469-5CEC469AB9BF}" type="slidenum">
              <a:rPr lang="ru-RU" smtClean="0"/>
              <a:pPr/>
              <a:t>‹#›</a:t>
            </a:fld>
            <a:endParaRPr lang="ru-RU"/>
          </a:p>
        </p:txBody>
      </p:sp>
    </p:spTree>
    <p:extLst>
      <p:ext uri="{BB962C8B-B14F-4D97-AF65-F5344CB8AC3E}">
        <p14:creationId xmlns:p14="http://schemas.microsoft.com/office/powerpoint/2010/main" val="29412026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856284" y="533400"/>
            <a:ext cx="6859786" cy="2895600"/>
          </a:xfrm>
        </p:spPr>
        <p:txBody>
          <a:bodyPr anchor="ctr">
            <a:normAutofit/>
          </a:bodyPr>
          <a:lstStyle>
            <a:lvl1pPr algn="l">
              <a:defRPr sz="2800" b="0" cap="all">
                <a:solidFill>
                  <a:schemeClr val="tx1"/>
                </a:solidFill>
              </a:defRPr>
            </a:lvl1pPr>
          </a:lstStyle>
          <a:p>
            <a:r>
              <a:rPr lang="ru-RU"/>
              <a:t>Образец заголовка</a:t>
            </a:r>
            <a:endParaRPr lang="en-US"/>
          </a:p>
        </p:txBody>
      </p:sp>
      <p:sp>
        <p:nvSpPr>
          <p:cNvPr id="10" name="Text Placeholder 9"/>
          <p:cNvSpPr>
            <a:spLocks noGrp="1"/>
          </p:cNvSpPr>
          <p:nvPr>
            <p:ph type="body" sz="quarter" idx="13"/>
          </p:nvPr>
        </p:nvSpPr>
        <p:spPr>
          <a:xfrm>
            <a:off x="533400" y="3886200"/>
            <a:ext cx="6382361" cy="1049866"/>
          </a:xfrm>
        </p:spPr>
        <p:txBody>
          <a:bodyPr vert="horz" lIns="91440" tIns="45720" rIns="91440" bIns="45720" rtlCol="0" anchor="b">
            <a:normAutofit/>
          </a:bodyPr>
          <a:lstStyle>
            <a:lvl1pPr>
              <a:buNone/>
              <a:defRPr lang="en-US" sz="2000" b="0" cap="all" dirty="0">
                <a:ln w="3175" cmpd="sng">
                  <a:noFill/>
                </a:ln>
                <a:solidFill>
                  <a:schemeClr val="tx1"/>
                </a:solidFill>
                <a:effectLst/>
              </a:defRPr>
            </a:lvl1pPr>
          </a:lstStyle>
          <a:p>
            <a:pPr marL="0" lvl="0">
              <a:spcBef>
                <a:spcPct val="0"/>
              </a:spcBef>
              <a:buNone/>
            </a:pPr>
            <a:r>
              <a:rPr lang="ru-RU"/>
              <a:t>Образец текста</a:t>
            </a:r>
          </a:p>
        </p:txBody>
      </p:sp>
      <p:sp>
        <p:nvSpPr>
          <p:cNvPr id="3" name="Text Placeholder 2"/>
          <p:cNvSpPr>
            <a:spLocks noGrp="1"/>
          </p:cNvSpPr>
          <p:nvPr>
            <p:ph type="body" idx="1"/>
          </p:nvPr>
        </p:nvSpPr>
        <p:spPr>
          <a:xfrm>
            <a:off x="533400" y="4953000"/>
            <a:ext cx="6382360" cy="10668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340C2010-6D98-458D-BF69-570E64B007C0}" type="datetimeFigureOut">
              <a:rPr lang="ru-RU" smtClean="0"/>
              <a:pPr/>
              <a:t>30.11.2023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2A17C8E-EF9E-4124-8469-5CEC469AB9BF}" type="slidenum">
              <a:rPr lang="ru-RU" smtClean="0"/>
              <a:pPr/>
              <a:t>‹#›</a:t>
            </a:fld>
            <a:endParaRPr lang="ru-RU"/>
          </a:p>
        </p:txBody>
      </p:sp>
      <p:sp>
        <p:nvSpPr>
          <p:cNvPr id="14" name="TextBox 13"/>
          <p:cNvSpPr txBox="1"/>
          <p:nvPr/>
        </p:nvSpPr>
        <p:spPr>
          <a:xfrm>
            <a:off x="228600" y="710624"/>
            <a:ext cx="457319" cy="584776"/>
          </a:xfrm>
          <a:prstGeom prst="rect">
            <a:avLst/>
          </a:prstGeom>
        </p:spPr>
        <p:txBody>
          <a:bodyPr vert="horz" lIns="91440" tIns="45720" rIns="91440" bIns="45720" rtlCol="0" anchor="ctr">
            <a:noAutofit/>
          </a:bodyPr>
          <a:lstStyle/>
          <a:p>
            <a:pPr lvl="0"/>
            <a:r>
              <a:rPr lang="en-US" sz="8000">
                <a:solidFill>
                  <a:schemeClr val="tx1"/>
                </a:solidFill>
                <a:effectLst/>
              </a:rPr>
              <a:t>“</a:t>
            </a:r>
          </a:p>
        </p:txBody>
      </p:sp>
      <p:sp>
        <p:nvSpPr>
          <p:cNvPr id="15" name="TextBox 14"/>
          <p:cNvSpPr txBox="1"/>
          <p:nvPr/>
        </p:nvSpPr>
        <p:spPr>
          <a:xfrm>
            <a:off x="7696200" y="2768601"/>
            <a:ext cx="457319" cy="584776"/>
          </a:xfrm>
          <a:prstGeom prst="rect">
            <a:avLst/>
          </a:prstGeom>
        </p:spPr>
        <p:txBody>
          <a:bodyPr vert="horz" lIns="91440" tIns="45720" rIns="91440" bIns="45720" rtlCol="0" anchor="ctr">
            <a:noAutofit/>
          </a:bodyPr>
          <a:lstStyle/>
          <a:p>
            <a:pPr lvl="0" algn="r"/>
            <a:r>
              <a:rPr lang="en-US" sz="8000">
                <a:solidFill>
                  <a:schemeClr val="tx1"/>
                </a:solidFill>
                <a:effectLst/>
              </a:rPr>
              <a:t>”</a:t>
            </a:r>
          </a:p>
        </p:txBody>
      </p:sp>
    </p:spTree>
    <p:extLst>
      <p:ext uri="{BB962C8B-B14F-4D97-AF65-F5344CB8AC3E}">
        <p14:creationId xmlns:p14="http://schemas.microsoft.com/office/powerpoint/2010/main" val="31340398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7525658" cy="2895600"/>
          </a:xfrm>
        </p:spPr>
        <p:txBody>
          <a:bodyPr vert="horz" lIns="91440" tIns="45720" rIns="91440" bIns="45720" rtlCol="0" anchor="ctr">
            <a:normAutofit/>
          </a:bodyPr>
          <a:lstStyle>
            <a:lvl1pPr>
              <a:defRPr lang="en-US" sz="2800" b="0" dirty="0"/>
            </a:lvl1pPr>
          </a:lstStyle>
          <a:p>
            <a:pPr marL="0" lvl="0"/>
            <a:r>
              <a:rPr lang="ru-RU"/>
              <a:t>Образец заголовка</a:t>
            </a:r>
            <a:endParaRPr lang="en-US"/>
          </a:p>
        </p:txBody>
      </p:sp>
      <p:sp>
        <p:nvSpPr>
          <p:cNvPr id="10" name="Text Placeholder 9"/>
          <p:cNvSpPr>
            <a:spLocks noGrp="1"/>
          </p:cNvSpPr>
          <p:nvPr>
            <p:ph type="body" sz="quarter" idx="13"/>
          </p:nvPr>
        </p:nvSpPr>
        <p:spPr>
          <a:xfrm>
            <a:off x="533400" y="3928534"/>
            <a:ext cx="6382361" cy="838200"/>
          </a:xfrm>
        </p:spPr>
        <p:txBody>
          <a:bodyPr vert="horz" lIns="91440" tIns="45720" rIns="91440" bIns="45720" rtlCol="0" anchor="b">
            <a:normAutofit/>
          </a:bodyPr>
          <a:lstStyle>
            <a:lvl1pPr>
              <a:buNone/>
              <a:defRPr lang="en-US" sz="2000" b="0" cap="all" dirty="0">
                <a:ln w="3175" cmpd="sng">
                  <a:noFill/>
                </a:ln>
                <a:solidFill>
                  <a:schemeClr val="tx1"/>
                </a:solidFill>
                <a:effectLst/>
              </a:defRPr>
            </a:lvl1pPr>
          </a:lstStyle>
          <a:p>
            <a:pPr marL="0" lvl="0">
              <a:spcBef>
                <a:spcPct val="0"/>
              </a:spcBef>
              <a:buNone/>
            </a:pPr>
            <a:r>
              <a:rPr lang="ru-RU"/>
              <a:t>Образец текста</a:t>
            </a:r>
          </a:p>
        </p:txBody>
      </p:sp>
      <p:sp>
        <p:nvSpPr>
          <p:cNvPr id="3" name="Text Placeholder 2"/>
          <p:cNvSpPr>
            <a:spLocks noGrp="1"/>
          </p:cNvSpPr>
          <p:nvPr>
            <p:ph type="body" idx="1"/>
          </p:nvPr>
        </p:nvSpPr>
        <p:spPr>
          <a:xfrm>
            <a:off x="533400" y="4766735"/>
            <a:ext cx="6382360" cy="1253065"/>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340C2010-6D98-458D-BF69-570E64B007C0}" type="datetimeFigureOut">
              <a:rPr lang="ru-RU" smtClean="0"/>
              <a:pPr/>
              <a:t>30.11.2023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2A17C8E-EF9E-4124-8469-5CEC469AB9BF}" type="slidenum">
              <a:rPr lang="ru-RU" smtClean="0"/>
              <a:pPr/>
              <a:t>‹#›</a:t>
            </a:fld>
            <a:endParaRPr lang="ru-RU"/>
          </a:p>
        </p:txBody>
      </p:sp>
    </p:spTree>
    <p:extLst>
      <p:ext uri="{BB962C8B-B14F-4D97-AF65-F5344CB8AC3E}">
        <p14:creationId xmlns:p14="http://schemas.microsoft.com/office/powerpoint/2010/main" val="23488967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lgn="l">
              <a:defRPr sz="2800"/>
            </a:lvl1pPr>
          </a:lstStyle>
          <a:p>
            <a:r>
              <a:rPr lang="ru-RU"/>
              <a:t>Образец заголовка</a:t>
            </a:r>
            <a:endParaRPr lang="en-US"/>
          </a:p>
        </p:txBody>
      </p:sp>
      <p:sp>
        <p:nvSpPr>
          <p:cNvPr id="3" name="Vertical Text Placeholder 2"/>
          <p:cNvSpPr>
            <a:spLocks noGrp="1"/>
          </p:cNvSpPr>
          <p:nvPr>
            <p:ph type="body" orient="vert" idx="1"/>
          </p:nvPr>
        </p:nvSpPr>
        <p:spPr>
          <a:xfrm>
            <a:off x="533400" y="533401"/>
            <a:ext cx="6554867" cy="3767670"/>
          </a:xfrm>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340C2010-6D98-458D-BF69-570E64B007C0}" type="datetimeFigureOut">
              <a:rPr lang="ru-RU" smtClean="0"/>
              <a:pPr/>
              <a:t>30.11.2023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2A17C8E-EF9E-4124-8469-5CEC469AB9BF}" type="slidenum">
              <a:rPr lang="ru-RU" smtClean="0"/>
              <a:pPr/>
              <a:t>‹#›</a:t>
            </a:fld>
            <a:endParaRPr lang="ru-RU"/>
          </a:p>
        </p:txBody>
      </p:sp>
    </p:spTree>
    <p:extLst>
      <p:ext uri="{BB962C8B-B14F-4D97-AF65-F5344CB8AC3E}">
        <p14:creationId xmlns:p14="http://schemas.microsoft.com/office/powerpoint/2010/main" val="3876476889"/>
      </p:ext>
    </p:extLst>
  </p:cSld>
  <p:clrMapOvr>
    <a:masterClrMapping/>
  </p:clrMapOvr>
  <p:transition>
    <p:zoom dir="in"/>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66406" y="533400"/>
            <a:ext cx="2044194" cy="4419600"/>
          </a:xfrm>
        </p:spPr>
        <p:txBody>
          <a:bodyPr vert="eaVert">
            <a:normAutofit/>
          </a:bodyPr>
          <a:lstStyle>
            <a:lvl1pPr>
              <a:defRPr sz="2800"/>
            </a:lvl1pPr>
          </a:lstStyle>
          <a:p>
            <a:r>
              <a:rPr lang="ru-RU"/>
              <a:t>Образец заголовка</a:t>
            </a:r>
            <a:endParaRPr lang="en-US"/>
          </a:p>
        </p:txBody>
      </p:sp>
      <p:sp>
        <p:nvSpPr>
          <p:cNvPr id="3" name="Vertical Text Placeholder 2"/>
          <p:cNvSpPr>
            <a:spLocks noGrp="1"/>
          </p:cNvSpPr>
          <p:nvPr>
            <p:ph type="body" orient="vert" idx="1"/>
          </p:nvPr>
        </p:nvSpPr>
        <p:spPr>
          <a:xfrm>
            <a:off x="533400" y="533400"/>
            <a:ext cx="5850012" cy="5486400"/>
          </a:xfrm>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340C2010-6D98-458D-BF69-570E64B007C0}" type="datetimeFigureOut">
              <a:rPr lang="ru-RU" smtClean="0"/>
              <a:pPr/>
              <a:t>30.11.2023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2A17C8E-EF9E-4124-8469-5CEC469AB9BF}" type="slidenum">
              <a:rPr lang="ru-RU" smtClean="0"/>
              <a:pPr/>
              <a:t>‹#›</a:t>
            </a:fld>
            <a:endParaRPr lang="ru-RU"/>
          </a:p>
        </p:txBody>
      </p:sp>
    </p:spTree>
    <p:extLst>
      <p:ext uri="{BB962C8B-B14F-4D97-AF65-F5344CB8AC3E}">
        <p14:creationId xmlns:p14="http://schemas.microsoft.com/office/powerpoint/2010/main" val="2697859664"/>
      </p:ext>
    </p:extLst>
  </p:cSld>
  <p:clrMapOvr>
    <a:masterClrMapping/>
  </p:clrMapOvr>
  <p:transition>
    <p:zoom dir="in"/>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6670675" y="3894667"/>
            <a:ext cx="2470456" cy="2658533"/>
            <a:chOff x="6687077" y="3259666"/>
            <a:chExt cx="2981857" cy="3208867"/>
          </a:xfrm>
        </p:grpSpPr>
        <p:cxnSp>
          <p:nvCxnSpPr>
            <p:cNvPr id="8" name="Straight Connector 7"/>
            <p:cNvCxnSpPr/>
            <p:nvPr/>
          </p:nvCxnSpPr>
          <p:spPr>
            <a:xfrm flipH="1">
              <a:off x="8756120" y="3259666"/>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6687077" y="3486677"/>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7772400" y="3581400"/>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7923214" y="3433394"/>
              <a:ext cx="1739738" cy="173974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8398935" y="3985317"/>
              <a:ext cx="1264017" cy="1264016"/>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533400" y="4495800"/>
            <a:ext cx="6554867" cy="1524000"/>
          </a:xfrm>
          <a:prstGeom prst="rect">
            <a:avLst/>
          </a:prstGeom>
          <a:effectLst/>
        </p:spPr>
        <p:txBody>
          <a:bodyPr vert="horz" lIns="91440" tIns="45720" rIns="91440" bIns="45720" rtlCol="0" anchor="ctr">
            <a:normAutofit/>
          </a:bodyPr>
          <a:lstStyle/>
          <a:p>
            <a:r>
              <a:rPr lang="ru-RU"/>
              <a:t>Образец заголовка</a:t>
            </a:r>
            <a:endParaRPr lang="en-US"/>
          </a:p>
        </p:txBody>
      </p:sp>
      <p:sp>
        <p:nvSpPr>
          <p:cNvPr id="3" name="Text Placeholder 2"/>
          <p:cNvSpPr>
            <a:spLocks noGrp="1"/>
          </p:cNvSpPr>
          <p:nvPr>
            <p:ph type="body" idx="1"/>
          </p:nvPr>
        </p:nvSpPr>
        <p:spPr>
          <a:xfrm>
            <a:off x="533400" y="533401"/>
            <a:ext cx="6554867" cy="3767670"/>
          </a:xfrm>
          <a:prstGeom prst="rect">
            <a:avLst/>
          </a:prstGeom>
        </p:spPr>
        <p:txBody>
          <a:bodyPr vert="horz" lIns="91440" tIns="45720" rIns="91440" bIns="45720" rtlCol="0"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2"/>
          </p:nvPr>
        </p:nvSpPr>
        <p:spPr>
          <a:xfrm>
            <a:off x="7430245" y="6172203"/>
            <a:ext cx="1200463"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340C2010-6D98-458D-BF69-570E64B007C0}" type="datetimeFigureOut">
              <a:rPr lang="ru-RU" smtClean="0"/>
              <a:pPr/>
              <a:t>30.11.2023</a:t>
            </a:fld>
            <a:endParaRPr lang="ru-RU"/>
          </a:p>
        </p:txBody>
      </p:sp>
      <p:sp>
        <p:nvSpPr>
          <p:cNvPr id="5" name="Footer Placeholder 4"/>
          <p:cNvSpPr>
            <a:spLocks noGrp="1"/>
          </p:cNvSpPr>
          <p:nvPr>
            <p:ph type="ftr" sz="quarter" idx="3"/>
          </p:nvPr>
        </p:nvSpPr>
        <p:spPr>
          <a:xfrm>
            <a:off x="533400" y="6172200"/>
            <a:ext cx="5811724"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ru-RU"/>
          </a:p>
        </p:txBody>
      </p:sp>
      <p:sp>
        <p:nvSpPr>
          <p:cNvPr id="6" name="Slide Number Placeholder 5"/>
          <p:cNvSpPr>
            <a:spLocks noGrp="1"/>
          </p:cNvSpPr>
          <p:nvPr>
            <p:ph type="sldNum" sz="quarter" idx="4"/>
          </p:nvPr>
        </p:nvSpPr>
        <p:spPr>
          <a:xfrm>
            <a:off x="7774426" y="5578478"/>
            <a:ext cx="856907" cy="669925"/>
          </a:xfrm>
          <a:prstGeom prst="rect">
            <a:avLst/>
          </a:prstGeom>
        </p:spPr>
        <p:txBody>
          <a:bodyPr vert="horz" lIns="91440" tIns="45720" rIns="91440" bIns="45720" rtlCol="0" anchor="b"/>
          <a:lstStyle>
            <a:lvl1pPr algn="r">
              <a:defRPr sz="2800" b="0" i="0">
                <a:solidFill>
                  <a:schemeClr val="bg2">
                    <a:lumMod val="50000"/>
                  </a:schemeClr>
                </a:solidFill>
                <a:effectLst/>
                <a:latin typeface="+mn-lt"/>
              </a:defRPr>
            </a:lvl1pPr>
          </a:lstStyle>
          <a:p>
            <a:fld id="{22A17C8E-EF9E-4124-8469-5CEC469AB9BF}" type="slidenum">
              <a:rPr lang="ru-RU" smtClean="0"/>
              <a:pPr/>
              <a:t>‹#›</a:t>
            </a:fld>
            <a:endParaRPr lang="ru-RU"/>
          </a:p>
        </p:txBody>
      </p:sp>
    </p:spTree>
    <p:extLst>
      <p:ext uri="{BB962C8B-B14F-4D97-AF65-F5344CB8AC3E}">
        <p14:creationId xmlns:p14="http://schemas.microsoft.com/office/powerpoint/2010/main" val="269542687"/>
      </p:ext>
    </p:extLst>
  </p:cSld>
  <p:clrMap bg1="dk1" tx1="lt1" bg2="dk2" tx2="lt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 id="2147483743" r:id="rId12"/>
    <p:sldLayoutId id="2147483744" r:id="rId13"/>
    <p:sldLayoutId id="2147483745" r:id="rId14"/>
    <p:sldLayoutId id="2147483746" r:id="rId15"/>
    <p:sldLayoutId id="2147483747" r:id="rId16"/>
    <p:sldLayoutId id="2147483748" r:id="rId17"/>
  </p:sldLayoutIdLst>
  <p:transition>
    <p:zoom dir="in"/>
  </p:transition>
  <p:txStyles>
    <p:titleStyle>
      <a:lvl1pPr algn="l" defTabSz="457200" rtl="0" eaLnBrk="1" latinLnBrk="0" hangingPunct="1">
        <a:spcBef>
          <a:spcPct val="0"/>
        </a:spcBef>
        <a:buNone/>
        <a:defRPr sz="32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uk.wikipedia.org/wiki/%D0%A0%D1%82%D1%83%D1%82%D1%8C" TargetMode="External"/><Relationship Id="rId2" Type="http://schemas.openxmlformats.org/officeDocument/2006/relationships/hyperlink" Target="https://uk.wikipedia.org/wiki/%D0%96%D0%B5%D0%BB%D0%B0%D1%82%D0%B8%D0%BD" TargetMode="Externa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2.gif"/><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gif"/><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gif"/><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68511" y="3356992"/>
            <a:ext cx="8305800" cy="1981200"/>
          </a:xfrm>
        </p:spPr>
        <p:txBody>
          <a:bodyPr>
            <a:normAutofit fontScale="90000"/>
          </a:bodyPr>
          <a:lstStyle/>
          <a:p>
            <a:pPr algn="ctr"/>
            <a:r>
              <a:rPr lang="uk-UA">
                <a:solidFill>
                  <a:schemeClr val="bg1"/>
                </a:solidFill>
              </a:rPr>
              <a:t>Виробництво твердих лікарських форм згідно вимогам </a:t>
            </a:r>
            <a:r>
              <a:rPr lang="en-US">
                <a:solidFill>
                  <a:schemeClr val="bg1"/>
                </a:solidFill>
              </a:rPr>
              <a:t>GMP (</a:t>
            </a:r>
            <a:r>
              <a:rPr lang="uk-UA">
                <a:solidFill>
                  <a:schemeClr val="bg1"/>
                </a:solidFill>
              </a:rPr>
              <a:t>капсули в желатинової оболонці)</a:t>
            </a:r>
            <a:endParaRPr lang="ru-RU">
              <a:solidFill>
                <a:schemeClr val="bg1"/>
              </a:solidFill>
            </a:endParaRPr>
          </a:p>
        </p:txBody>
      </p:sp>
      <p:sp>
        <p:nvSpPr>
          <p:cNvPr id="4" name="Прямоугольник 3"/>
          <p:cNvSpPr/>
          <p:nvPr/>
        </p:nvSpPr>
        <p:spPr>
          <a:xfrm>
            <a:off x="5508104" y="5745758"/>
            <a:ext cx="3211392" cy="646331"/>
          </a:xfrm>
          <a:prstGeom prst="rect">
            <a:avLst/>
          </a:prstGeom>
        </p:spPr>
        <p:txBody>
          <a:bodyPr wrap="none">
            <a:spAutoFit/>
          </a:bodyPr>
          <a:lstStyle/>
          <a:p>
            <a:endParaRPr lang="ru-RU" b="1" dirty="0">
              <a:solidFill>
                <a:schemeClr val="bg1"/>
              </a:solidFill>
              <a:latin typeface="Times New Roman" pitchFamily="18" charset="0"/>
              <a:cs typeface="Times New Roman" pitchFamily="18" charset="0"/>
            </a:endParaRPr>
          </a:p>
          <a:p>
            <a:r>
              <a:rPr lang="ru-RU" b="1" dirty="0">
                <a:solidFill>
                  <a:schemeClr val="bg1"/>
                </a:solidFill>
                <a:latin typeface="Times New Roman" pitchFamily="18" charset="0"/>
                <a:cs typeface="Times New Roman" pitchFamily="18" charset="0"/>
              </a:rPr>
              <a:t>Доцент, </a:t>
            </a:r>
            <a:r>
              <a:rPr lang="ru-RU" b="1" dirty="0" err="1" smtClean="0">
                <a:solidFill>
                  <a:schemeClr val="bg1"/>
                </a:solidFill>
                <a:latin typeface="Times New Roman" pitchFamily="18" charset="0"/>
                <a:cs typeface="Times New Roman" pitchFamily="18" charset="0"/>
              </a:rPr>
              <a:t>к.фарм.н</a:t>
            </a:r>
            <a:r>
              <a:rPr lang="ru-RU" b="1" dirty="0">
                <a:solidFill>
                  <a:schemeClr val="bg1"/>
                </a:solidFill>
                <a:latin typeface="Times New Roman" pitchFamily="18" charset="0"/>
                <a:cs typeface="Times New Roman" pitchFamily="18" charset="0"/>
              </a:rPr>
              <a:t>. </a:t>
            </a:r>
            <a:r>
              <a:rPr lang="ru-RU" b="1" dirty="0" err="1" smtClean="0">
                <a:solidFill>
                  <a:schemeClr val="bg1"/>
                </a:solidFill>
                <a:latin typeface="Times New Roman" pitchFamily="18" charset="0"/>
                <a:cs typeface="Times New Roman" pitchFamily="18" charset="0"/>
              </a:rPr>
              <a:t>Фізор</a:t>
            </a:r>
            <a:r>
              <a:rPr lang="ru-RU" b="1" dirty="0" smtClean="0">
                <a:solidFill>
                  <a:schemeClr val="bg1"/>
                </a:solidFill>
                <a:latin typeface="Times New Roman" pitchFamily="18" charset="0"/>
                <a:cs typeface="Times New Roman" pitchFamily="18" charset="0"/>
              </a:rPr>
              <a:t> Н.С.</a:t>
            </a:r>
            <a:endParaRPr lang="ru-RU" b="1" dirty="0">
              <a:solidFill>
                <a:schemeClr val="bg1"/>
              </a:solidFill>
              <a:latin typeface="Times New Roman" pitchFamily="18" charset="0"/>
              <a:cs typeface="Times New Roman" pitchFamily="18" charset="0"/>
            </a:endParaRPr>
          </a:p>
        </p:txBody>
      </p:sp>
      <p:sp>
        <p:nvSpPr>
          <p:cNvPr id="6" name="TextBox 5">
            <a:extLst>
              <a:ext uri="{FF2B5EF4-FFF2-40B4-BE49-F238E27FC236}">
                <a16:creationId xmlns:a16="http://schemas.microsoft.com/office/drawing/2014/main" id="{4689D4BE-8028-4DD1-98F3-767D60E4A945}"/>
              </a:ext>
            </a:extLst>
          </p:cNvPr>
          <p:cNvSpPr txBox="1"/>
          <p:nvPr/>
        </p:nvSpPr>
        <p:spPr>
          <a:xfrm>
            <a:off x="1043608" y="0"/>
            <a:ext cx="6904581" cy="1077218"/>
          </a:xfrm>
          <a:prstGeom prst="rect">
            <a:avLst/>
          </a:prstGeom>
          <a:noFill/>
        </p:spPr>
        <p:txBody>
          <a:bodyPr wrap="square">
            <a:spAutoFit/>
          </a:bodyPr>
          <a:lstStyle/>
          <a:p>
            <a:pPr algn="ctr"/>
            <a:r>
              <a:rPr lang="ru-RU" sz="3200" b="1" err="1">
                <a:solidFill>
                  <a:schemeClr val="bg1"/>
                </a:solidFill>
                <a:latin typeface="Times New Roman" pitchFamily="18" charset="0"/>
                <a:cs typeface="Times New Roman" pitchFamily="18" charset="0"/>
              </a:rPr>
              <a:t>Одеський</a:t>
            </a:r>
            <a:r>
              <a:rPr lang="ru-RU" sz="3200" b="1">
                <a:solidFill>
                  <a:schemeClr val="bg1"/>
                </a:solidFill>
                <a:latin typeface="Times New Roman" pitchFamily="18" charset="0"/>
                <a:cs typeface="Times New Roman" pitchFamily="18" charset="0"/>
              </a:rPr>
              <a:t> </a:t>
            </a:r>
            <a:r>
              <a:rPr lang="ru-RU" sz="3200" b="1" err="1">
                <a:solidFill>
                  <a:schemeClr val="bg1"/>
                </a:solidFill>
                <a:latin typeface="Times New Roman" pitchFamily="18" charset="0"/>
                <a:cs typeface="Times New Roman" pitchFamily="18" charset="0"/>
              </a:rPr>
              <a:t>нац</a:t>
            </a:r>
            <a:r>
              <a:rPr lang="uk-UA" sz="3200" b="1">
                <a:solidFill>
                  <a:schemeClr val="bg1"/>
                </a:solidFill>
                <a:latin typeface="Times New Roman" pitchFamily="18" charset="0"/>
                <a:cs typeface="Times New Roman" pitchFamily="18" charset="0"/>
              </a:rPr>
              <a:t>і</a:t>
            </a:r>
            <a:r>
              <a:rPr lang="ru-RU" sz="3200" b="1" err="1">
                <a:solidFill>
                  <a:schemeClr val="bg1"/>
                </a:solidFill>
                <a:latin typeface="Times New Roman" pitchFamily="18" charset="0"/>
                <a:cs typeface="Times New Roman" pitchFamily="18" charset="0"/>
              </a:rPr>
              <a:t>ональний</a:t>
            </a:r>
            <a:r>
              <a:rPr lang="ru-RU" sz="3200" b="1">
                <a:solidFill>
                  <a:schemeClr val="bg1"/>
                </a:solidFill>
                <a:latin typeface="Times New Roman" pitchFamily="18" charset="0"/>
                <a:cs typeface="Times New Roman" pitchFamily="18" charset="0"/>
              </a:rPr>
              <a:t> </a:t>
            </a:r>
            <a:r>
              <a:rPr lang="ru-RU" sz="3200" b="1" err="1">
                <a:solidFill>
                  <a:schemeClr val="bg1"/>
                </a:solidFill>
                <a:latin typeface="Times New Roman" pitchFamily="18" charset="0"/>
                <a:cs typeface="Times New Roman" pitchFamily="18" charset="0"/>
              </a:rPr>
              <a:t>медичний</a:t>
            </a:r>
            <a:r>
              <a:rPr lang="ru-RU" sz="3200" b="1">
                <a:solidFill>
                  <a:schemeClr val="bg1"/>
                </a:solidFill>
                <a:latin typeface="Times New Roman" pitchFamily="18" charset="0"/>
                <a:cs typeface="Times New Roman" pitchFamily="18" charset="0"/>
              </a:rPr>
              <a:t> </a:t>
            </a:r>
            <a:r>
              <a:rPr lang="ru-RU" sz="3200" b="1" err="1">
                <a:solidFill>
                  <a:schemeClr val="bg1"/>
                </a:solidFill>
                <a:latin typeface="Times New Roman" pitchFamily="18" charset="0"/>
                <a:cs typeface="Times New Roman" pitchFamily="18" charset="0"/>
              </a:rPr>
              <a:t>університет</a:t>
            </a:r>
            <a:endParaRPr lang="ru-RU" sz="3200" b="1" cap="none" spc="0">
              <a:ln w="0"/>
              <a:solidFill>
                <a:schemeClr val="bg1"/>
              </a:solidFill>
              <a:effectLst>
                <a:outerShdw blurRad="38100" dist="19050" dir="2700000" algn="tl" rotWithShape="0">
                  <a:schemeClr val="dk1">
                    <a:alpha val="40000"/>
                  </a:schemeClr>
                </a:outerShdw>
              </a:effectLst>
              <a:latin typeface="Times New Roman" pitchFamily="18" charset="0"/>
              <a:cs typeface="Times New Roman" pitchFamily="18" charset="0"/>
            </a:endParaRPr>
          </a:p>
        </p:txBody>
      </p:sp>
      <p:sp>
        <p:nvSpPr>
          <p:cNvPr id="7" name="Прямоугольник 6"/>
          <p:cNvSpPr/>
          <p:nvPr/>
        </p:nvSpPr>
        <p:spPr>
          <a:xfrm>
            <a:off x="2745963" y="1077218"/>
            <a:ext cx="3499869" cy="400110"/>
          </a:xfrm>
          <a:prstGeom prst="rect">
            <a:avLst/>
          </a:prstGeom>
        </p:spPr>
        <p:txBody>
          <a:bodyPr wrap="none">
            <a:spAutoFit/>
          </a:bodyPr>
          <a:lstStyle/>
          <a:p>
            <a:pPr algn="ctr"/>
            <a:r>
              <a:rPr lang="ru-RU" sz="2000" b="1" err="1">
                <a:solidFill>
                  <a:schemeClr val="bg1"/>
                </a:solidFill>
                <a:latin typeface="Times New Roman" pitchFamily="18" charset="0"/>
                <a:cs typeface="Times New Roman" pitchFamily="18" charset="0"/>
              </a:rPr>
              <a:t>Фармацевтичний</a:t>
            </a:r>
            <a:r>
              <a:rPr lang="ru-RU" sz="2000" b="1">
                <a:solidFill>
                  <a:schemeClr val="bg1"/>
                </a:solidFill>
                <a:latin typeface="Times New Roman" pitchFamily="18" charset="0"/>
                <a:cs typeface="Times New Roman" pitchFamily="18" charset="0"/>
              </a:rPr>
              <a:t> факультет</a:t>
            </a:r>
            <a:endParaRPr lang="ru-RU" sz="2000" b="1">
              <a:ln w="0"/>
              <a:solidFill>
                <a:schemeClr val="bg1"/>
              </a:solidFill>
              <a:effectLst>
                <a:outerShdw blurRad="38100" dist="19050" dir="2700000" algn="tl" rotWithShape="0">
                  <a:schemeClr val="dk1">
                    <a:alpha val="40000"/>
                  </a:schemeClr>
                </a:outerShdw>
              </a:effectLst>
              <a:latin typeface="Times New Roman" pitchFamily="18" charset="0"/>
              <a:cs typeface="Times New Roman" pitchFamily="18" charset="0"/>
            </a:endParaRPr>
          </a:p>
        </p:txBody>
      </p:sp>
      <p:sp>
        <p:nvSpPr>
          <p:cNvPr id="8" name="TextBox 7">
            <a:extLst>
              <a:ext uri="{FF2B5EF4-FFF2-40B4-BE49-F238E27FC236}">
                <a16:creationId xmlns:a16="http://schemas.microsoft.com/office/drawing/2014/main" id="{8B856AD8-3069-4AE9-B815-C87F42BD44D9}"/>
              </a:ext>
            </a:extLst>
          </p:cNvPr>
          <p:cNvSpPr txBox="1"/>
          <p:nvPr/>
        </p:nvSpPr>
        <p:spPr>
          <a:xfrm>
            <a:off x="1449147" y="1395934"/>
            <a:ext cx="6093500" cy="954107"/>
          </a:xfrm>
          <a:prstGeom prst="rect">
            <a:avLst/>
          </a:prstGeom>
          <a:noFill/>
        </p:spPr>
        <p:txBody>
          <a:bodyPr wrap="square">
            <a:spAutoFit/>
          </a:bodyPr>
          <a:lstStyle/>
          <a:p>
            <a:pPr algn="ctr"/>
            <a:r>
              <a:rPr lang="ru-RU" sz="2800" b="1" dirty="0">
                <a:solidFill>
                  <a:schemeClr val="bg1"/>
                </a:solidFill>
                <a:latin typeface="Times New Roman" pitchFamily="18" charset="0"/>
                <a:cs typeface="Times New Roman" pitchFamily="18" charset="0"/>
              </a:rPr>
              <a:t>Кафедра </a:t>
            </a:r>
            <a:r>
              <a:rPr lang="ru-RU" sz="2800" b="1" smtClean="0">
                <a:solidFill>
                  <a:schemeClr val="bg1"/>
                </a:solidFill>
                <a:latin typeface="Times New Roman" pitchFamily="18" charset="0"/>
                <a:cs typeface="Times New Roman" pitchFamily="18" charset="0"/>
              </a:rPr>
              <a:t>фармацевтичної</a:t>
            </a:r>
            <a:r>
              <a:rPr lang="ru-RU" sz="2800" b="1" dirty="0" smtClean="0">
                <a:solidFill>
                  <a:schemeClr val="bg1"/>
                </a:solidFill>
                <a:latin typeface="Times New Roman" pitchFamily="18" charset="0"/>
                <a:cs typeface="Times New Roman" pitchFamily="18" charset="0"/>
              </a:rPr>
              <a:t> </a:t>
            </a:r>
            <a:r>
              <a:rPr lang="ru-RU" sz="2800" b="1" dirty="0" err="1" smtClean="0">
                <a:solidFill>
                  <a:schemeClr val="bg1"/>
                </a:solidFill>
                <a:latin typeface="Times New Roman" pitchFamily="18" charset="0"/>
                <a:cs typeface="Times New Roman" pitchFamily="18" charset="0"/>
              </a:rPr>
              <a:t>хімії</a:t>
            </a:r>
            <a:r>
              <a:rPr lang="ru-RU" sz="2800" b="1" dirty="0" smtClean="0">
                <a:solidFill>
                  <a:schemeClr val="bg1"/>
                </a:solidFill>
                <a:latin typeface="Times New Roman" pitchFamily="18" charset="0"/>
                <a:cs typeface="Times New Roman" pitchFamily="18" charset="0"/>
              </a:rPr>
              <a:t> та </a:t>
            </a:r>
            <a:r>
              <a:rPr lang="ru-RU" sz="2800" b="1" dirty="0" err="1" smtClean="0">
                <a:solidFill>
                  <a:schemeClr val="bg1"/>
                </a:solidFill>
                <a:latin typeface="Times New Roman" pitchFamily="18" charset="0"/>
                <a:cs typeface="Times New Roman" pitchFamily="18" charset="0"/>
              </a:rPr>
              <a:t>технології</a:t>
            </a:r>
            <a:r>
              <a:rPr lang="ru-RU" sz="2800" b="1" dirty="0" smtClean="0">
                <a:solidFill>
                  <a:schemeClr val="bg1"/>
                </a:solidFill>
                <a:latin typeface="Times New Roman" pitchFamily="18" charset="0"/>
                <a:cs typeface="Times New Roman" pitchFamily="18" charset="0"/>
              </a:rPr>
              <a:t> </a:t>
            </a:r>
            <a:r>
              <a:rPr lang="ru-RU" sz="2800" b="1" dirty="0" err="1">
                <a:solidFill>
                  <a:schemeClr val="bg1"/>
                </a:solidFill>
                <a:latin typeface="Times New Roman" pitchFamily="18" charset="0"/>
                <a:cs typeface="Times New Roman" pitchFamily="18" charset="0"/>
              </a:rPr>
              <a:t>ліків</a:t>
            </a:r>
            <a:endParaRPr lang="ru-RU" sz="2800" b="1" cap="none" spc="0" dirty="0">
              <a:ln w="0"/>
              <a:solidFill>
                <a:schemeClr val="bg1"/>
              </a:solidFill>
              <a:effectLst>
                <a:outerShdw blurRad="38100" dist="19050" dir="2700000" algn="tl" rotWithShape="0">
                  <a:schemeClr val="dk1">
                    <a:alpha val="40000"/>
                  </a:schemeClr>
                </a:outerShdw>
              </a:effectLst>
              <a:latin typeface="Times New Roman" pitchFamily="18" charset="0"/>
              <a:cs typeface="Times New Roman" pitchFamily="18" charset="0"/>
            </a:endParaRPr>
          </a:p>
        </p:txBody>
      </p:sp>
    </p:spTree>
  </p:cSld>
  <p:clrMapOvr>
    <a:masterClrMapping/>
  </p:clrMapOvr>
  <p:transition>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 calcmode="lin" valueType="num">
                                      <p:cBhvr additive="base">
                                        <p:cTn id="11"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94_ls.1525479213.jpg"/>
          <p:cNvPicPr>
            <a:picLocks noChangeAspect="1"/>
          </p:cNvPicPr>
          <p:nvPr/>
        </p:nvPicPr>
        <p:blipFill>
          <a:blip r:embed="rId2" cstate="print"/>
          <a:stretch>
            <a:fillRect/>
          </a:stretch>
        </p:blipFill>
        <p:spPr>
          <a:xfrm>
            <a:off x="6084168" y="4725144"/>
            <a:ext cx="2975372" cy="1986633"/>
          </a:xfrm>
          <a:prstGeom prst="rect">
            <a:avLst/>
          </a:prstGeom>
          <a:ln>
            <a:noFill/>
          </a:ln>
          <a:effectLst>
            <a:softEdge rad="112500"/>
          </a:effectLst>
        </p:spPr>
      </p:pic>
      <p:pic>
        <p:nvPicPr>
          <p:cNvPr id="4" name="Рисунок 3" descr="drazge_v_farmakologii_2.gif"/>
          <p:cNvPicPr>
            <a:picLocks noChangeAspect="1"/>
          </p:cNvPicPr>
          <p:nvPr/>
        </p:nvPicPr>
        <p:blipFill>
          <a:blip r:embed="rId3" cstate="print"/>
          <a:stretch>
            <a:fillRect/>
          </a:stretch>
        </p:blipFill>
        <p:spPr>
          <a:xfrm>
            <a:off x="3275856" y="1700808"/>
            <a:ext cx="3333750" cy="2381250"/>
          </a:xfrm>
          <a:prstGeom prst="rect">
            <a:avLst/>
          </a:prstGeom>
          <a:ln>
            <a:noFill/>
          </a:ln>
          <a:effectLst>
            <a:softEdge rad="112500"/>
          </a:effectLst>
        </p:spPr>
      </p:pic>
      <p:sp>
        <p:nvSpPr>
          <p:cNvPr id="6" name="Прямоугольник 5"/>
          <p:cNvSpPr/>
          <p:nvPr/>
        </p:nvSpPr>
        <p:spPr>
          <a:xfrm>
            <a:off x="613396" y="404664"/>
            <a:ext cx="6624736" cy="5016758"/>
          </a:xfrm>
          <a:prstGeom prst="rect">
            <a:avLst/>
          </a:prstGeom>
        </p:spPr>
        <p:txBody>
          <a:bodyPr wrap="square">
            <a:spAutoFit/>
          </a:bodyPr>
          <a:lstStyle/>
          <a:p>
            <a:r>
              <a:rPr lang="ru-RU" sz="3200" b="1">
                <a:solidFill>
                  <a:schemeClr val="bg1"/>
                </a:solidFill>
              </a:rPr>
              <a:t>До </a:t>
            </a:r>
            <a:r>
              <a:rPr lang="ru-RU" sz="3200" b="1" err="1">
                <a:solidFill>
                  <a:schemeClr val="bg1"/>
                </a:solidFill>
              </a:rPr>
              <a:t>твердих</a:t>
            </a:r>
            <a:r>
              <a:rPr lang="ru-RU" sz="3200" b="1">
                <a:solidFill>
                  <a:schemeClr val="bg1"/>
                </a:solidFill>
              </a:rPr>
              <a:t> </a:t>
            </a:r>
            <a:r>
              <a:rPr lang="ru-RU" sz="3200" b="1" err="1">
                <a:solidFill>
                  <a:schemeClr val="bg1"/>
                </a:solidFill>
              </a:rPr>
              <a:t>лікарських</a:t>
            </a:r>
            <a:r>
              <a:rPr lang="ru-RU" sz="3200" b="1">
                <a:solidFill>
                  <a:schemeClr val="bg1"/>
                </a:solidFill>
              </a:rPr>
              <a:t> форм </a:t>
            </a:r>
            <a:r>
              <a:rPr lang="ru-RU" sz="3200" b="1" err="1">
                <a:solidFill>
                  <a:schemeClr val="bg1"/>
                </a:solidFill>
              </a:rPr>
              <a:t>відносяться</a:t>
            </a:r>
            <a:r>
              <a:rPr lang="ru-RU" sz="3200" b="1">
                <a:solidFill>
                  <a:schemeClr val="bg1"/>
                </a:solidFill>
              </a:rPr>
              <a:t> : </a:t>
            </a:r>
          </a:p>
          <a:p>
            <a:pPr>
              <a:buFont typeface="Wingdings" pitchFamily="2" charset="2"/>
              <a:buChar char="v"/>
            </a:pPr>
            <a:r>
              <a:rPr lang="ru-RU" sz="3200">
                <a:solidFill>
                  <a:schemeClr val="bg1"/>
                </a:solidFill>
              </a:rPr>
              <a:t>драже </a:t>
            </a:r>
          </a:p>
          <a:p>
            <a:pPr>
              <a:buFont typeface="Wingdings" pitchFamily="2" charset="2"/>
              <a:buChar char="v"/>
            </a:pPr>
            <a:r>
              <a:rPr lang="ru-RU" sz="3200" err="1">
                <a:solidFill>
                  <a:schemeClr val="bg1"/>
                </a:solidFill>
              </a:rPr>
              <a:t>пігулки</a:t>
            </a:r>
            <a:r>
              <a:rPr lang="ru-RU" sz="3200">
                <a:solidFill>
                  <a:schemeClr val="bg1"/>
                </a:solidFill>
              </a:rPr>
              <a:t> </a:t>
            </a:r>
          </a:p>
          <a:p>
            <a:pPr>
              <a:buFont typeface="Wingdings" pitchFamily="2" charset="2"/>
              <a:buChar char="v"/>
            </a:pPr>
            <a:r>
              <a:rPr lang="ru-RU" sz="3200" err="1">
                <a:solidFill>
                  <a:schemeClr val="bg1"/>
                </a:solidFill>
              </a:rPr>
              <a:t>гранули</a:t>
            </a:r>
            <a:r>
              <a:rPr lang="ru-RU" sz="3200">
                <a:solidFill>
                  <a:schemeClr val="bg1"/>
                </a:solidFill>
              </a:rPr>
              <a:t> </a:t>
            </a:r>
          </a:p>
          <a:p>
            <a:pPr>
              <a:buFont typeface="Wingdings" pitchFamily="2" charset="2"/>
              <a:buChar char="v"/>
            </a:pPr>
            <a:r>
              <a:rPr lang="ru-RU" sz="3200">
                <a:solidFill>
                  <a:schemeClr val="bg1"/>
                </a:solidFill>
              </a:rPr>
              <a:t>порошки </a:t>
            </a:r>
          </a:p>
          <a:p>
            <a:pPr>
              <a:buFont typeface="Wingdings" pitchFamily="2" charset="2"/>
              <a:buChar char="v"/>
            </a:pPr>
            <a:r>
              <a:rPr lang="ru-RU" sz="3200" err="1">
                <a:solidFill>
                  <a:schemeClr val="bg1"/>
                </a:solidFill>
              </a:rPr>
              <a:t>капсули</a:t>
            </a:r>
            <a:endParaRPr lang="ru-RU" sz="3200">
              <a:solidFill>
                <a:schemeClr val="bg1"/>
              </a:solidFill>
            </a:endParaRPr>
          </a:p>
          <a:p>
            <a:pPr>
              <a:buFont typeface="Wingdings" pitchFamily="2" charset="2"/>
              <a:buChar char="v"/>
            </a:pPr>
            <a:r>
              <a:rPr lang="ru-RU" sz="3200">
                <a:solidFill>
                  <a:schemeClr val="bg1"/>
                </a:solidFill>
              </a:rPr>
              <a:t> </a:t>
            </a:r>
            <a:r>
              <a:rPr lang="ru-RU" sz="3200" err="1">
                <a:solidFill>
                  <a:schemeClr val="bg1"/>
                </a:solidFill>
              </a:rPr>
              <a:t>карамелі</a:t>
            </a:r>
            <a:endParaRPr lang="ru-RU" sz="3200">
              <a:solidFill>
                <a:schemeClr val="bg1"/>
              </a:solidFill>
            </a:endParaRPr>
          </a:p>
          <a:p>
            <a:pPr>
              <a:buFont typeface="Wingdings" pitchFamily="2" charset="2"/>
              <a:buChar char="v"/>
            </a:pPr>
            <a:r>
              <a:rPr lang="ru-RU" sz="3200">
                <a:solidFill>
                  <a:schemeClr val="bg1"/>
                </a:solidFill>
              </a:rPr>
              <a:t> </a:t>
            </a:r>
            <a:r>
              <a:rPr lang="ru-RU" sz="3200" err="1">
                <a:solidFill>
                  <a:schemeClr val="bg1"/>
                </a:solidFill>
              </a:rPr>
              <a:t>олівці</a:t>
            </a:r>
            <a:endParaRPr lang="ru-RU" sz="3200">
              <a:solidFill>
                <a:schemeClr val="bg1"/>
              </a:solidFill>
            </a:endParaRPr>
          </a:p>
          <a:p>
            <a:endParaRPr lang="ru-RU" sz="3200">
              <a:solidFill>
                <a:schemeClr val="bg1"/>
              </a:solidFill>
            </a:endParaRPr>
          </a:p>
        </p:txBody>
      </p:sp>
    </p:spTree>
  </p:cSld>
  <p:clrMapOvr>
    <a:masterClrMapping/>
  </p:clrMapOvr>
  <p:transition>
    <p:zoom dir="in"/>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332656"/>
            <a:ext cx="8280919" cy="1597744"/>
          </a:xfrm>
        </p:spPr>
        <p:txBody>
          <a:bodyPr/>
          <a:lstStyle/>
          <a:p>
            <a:pPr algn="just"/>
            <a:r>
              <a:rPr lang="ru-RU" b="1"/>
              <a:t>Доля продаж твердых ЛФ 2020 </a:t>
            </a:r>
            <a:r>
              <a:rPr lang="ru-RU" b="1" err="1"/>
              <a:t>рік</a:t>
            </a:r>
            <a:endParaRPr lang="ru-RU" b="1"/>
          </a:p>
        </p:txBody>
      </p:sp>
      <p:graphicFrame>
        <p:nvGraphicFramePr>
          <p:cNvPr id="20" name="Объект 19"/>
          <p:cNvGraphicFramePr>
            <a:graphicFrameLocks noGrp="1"/>
          </p:cNvGraphicFramePr>
          <p:nvPr>
            <p:ph idx="1"/>
            <p:extLst>
              <p:ext uri="{D42A27DB-BD31-4B8C-83A1-F6EECF244321}">
                <p14:modId xmlns:p14="http://schemas.microsoft.com/office/powerpoint/2010/main" val="3636653925"/>
              </p:ext>
            </p:extLst>
          </p:nvPr>
        </p:nvGraphicFramePr>
        <p:xfrm>
          <a:off x="609600" y="1124744"/>
          <a:ext cx="6348413" cy="491728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96025720"/>
      </p:ext>
    </p:extLst>
  </p:cSld>
  <p:clrMapOvr>
    <a:masterClrMapping/>
  </p:clrMapOvr>
  <p:transition>
    <p:zoom dir="in"/>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idx="1"/>
          </p:nvPr>
        </p:nvSpPr>
        <p:spPr>
          <a:xfrm>
            <a:off x="539552" y="260648"/>
            <a:ext cx="8352928" cy="3096344"/>
          </a:xfrm>
        </p:spPr>
        <p:txBody>
          <a:bodyPr>
            <a:normAutofit/>
          </a:bodyPr>
          <a:lstStyle/>
          <a:p>
            <a:pPr algn="just"/>
            <a:r>
              <a:rPr lang="uk-UA" b="1">
                <a:solidFill>
                  <a:schemeClr val="bg1"/>
                </a:solidFill>
                <a:latin typeface="Times New Roman" pitchFamily="18" charset="0"/>
                <a:cs typeface="Times New Roman" pitchFamily="18" charset="0"/>
              </a:rPr>
              <a:t>Капсули (від лат. </a:t>
            </a:r>
            <a:r>
              <a:rPr lang="en-US" b="1" err="1">
                <a:solidFill>
                  <a:schemeClr val="bg1"/>
                </a:solidFill>
                <a:latin typeface="Times New Roman" pitchFamily="18" charset="0"/>
                <a:cs typeface="Times New Roman" pitchFamily="18" charset="0"/>
              </a:rPr>
              <a:t>Capsula</a:t>
            </a:r>
            <a:r>
              <a:rPr lang="en-US" b="1">
                <a:solidFill>
                  <a:schemeClr val="bg1"/>
                </a:solidFill>
                <a:latin typeface="Times New Roman" pitchFamily="18" charset="0"/>
                <a:cs typeface="Times New Roman" pitchFamily="18" charset="0"/>
              </a:rPr>
              <a:t> </a:t>
            </a:r>
            <a:r>
              <a:rPr lang="uk-UA" b="1">
                <a:solidFill>
                  <a:schemeClr val="bg1"/>
                </a:solidFill>
                <a:latin typeface="Times New Roman" pitchFamily="18" charset="0"/>
                <a:cs typeface="Times New Roman" pitchFamily="18" charset="0"/>
              </a:rPr>
              <a:t>— футляр або оболонка) — тверді лікарські засоби з твердою або м'якою оболонкою різної форми і місткості (визначення ДФУ). Це дозована лікарська форма, яка складається з діючих і допоміжних речовин, поміщених в оболонку, та містить одну дозу діючої речовини.</a:t>
            </a:r>
            <a:r>
              <a:rPr lang="uk-UA">
                <a:solidFill>
                  <a:schemeClr val="bg1"/>
                </a:solidFill>
              </a:rPr>
              <a:t>  </a:t>
            </a:r>
            <a:endParaRPr lang="ru-RU">
              <a:solidFill>
                <a:schemeClr val="bg1"/>
              </a:solidFill>
            </a:endParaRPr>
          </a:p>
          <a:p>
            <a:pPr algn="just"/>
            <a:r>
              <a:rPr lang="uk-UA" b="1">
                <a:solidFill>
                  <a:schemeClr val="bg1"/>
                </a:solidFill>
                <a:latin typeface="Times New Roman" pitchFamily="18" charset="0"/>
                <a:cs typeface="Times New Roman" pitchFamily="18" charset="0"/>
              </a:rPr>
              <a:t>Оболонку готують з желатину і допоміжних речовин. Консистен­ція оболонки може бути забезпечена шляхом уведення в желатиновий розчин таких речовин, як гліцерин або сорбіт, поверхнево-активних ре­човин, антимікробних консервантів, </a:t>
            </a:r>
            <a:r>
              <a:rPr lang="uk-UA" b="1" err="1">
                <a:solidFill>
                  <a:schemeClr val="bg1"/>
                </a:solidFill>
                <a:latin typeface="Times New Roman" pitchFamily="18" charset="0"/>
                <a:cs typeface="Times New Roman" pitchFamily="18" charset="0"/>
              </a:rPr>
              <a:t>підсолоджувачів</a:t>
            </a:r>
            <a:r>
              <a:rPr lang="uk-UA" b="1">
                <a:solidFill>
                  <a:schemeClr val="bg1"/>
                </a:solidFill>
                <a:latin typeface="Times New Roman" pitchFamily="18" charset="0"/>
                <a:cs typeface="Times New Roman" pitchFamily="18" charset="0"/>
              </a:rPr>
              <a:t>, барвників, аро­матизаторів, дозволених до медичного застосування.</a:t>
            </a:r>
            <a:endParaRPr lang="ru-RU" b="1">
              <a:solidFill>
                <a:schemeClr val="bg1"/>
              </a:solidFill>
              <a:latin typeface="Times New Roman" pitchFamily="18" charset="0"/>
              <a:cs typeface="Times New Roman" pitchFamily="18" charset="0"/>
            </a:endParaRPr>
          </a:p>
          <a:p>
            <a:endParaRPr lang="ru-RU" b="1">
              <a:solidFill>
                <a:schemeClr val="tx1"/>
              </a:solidFill>
              <a:latin typeface="Times New Roman" pitchFamily="18" charset="0"/>
              <a:cs typeface="Times New Roman" pitchFamily="18" charset="0"/>
            </a:endParaRPr>
          </a:p>
          <a:p>
            <a:endParaRPr lang="ru-RU"/>
          </a:p>
        </p:txBody>
      </p:sp>
      <p:pic>
        <p:nvPicPr>
          <p:cNvPr id="3" name="Picture 2" descr="kapsul-1.jpg"/>
          <p:cNvPicPr>
            <a:picLocks noChangeAspect="1"/>
          </p:cNvPicPr>
          <p:nvPr/>
        </p:nvPicPr>
        <p:blipFill>
          <a:blip r:embed="rId2" cstate="print"/>
          <a:stretch>
            <a:fillRect/>
          </a:stretch>
        </p:blipFill>
        <p:spPr>
          <a:xfrm>
            <a:off x="539552" y="3645024"/>
            <a:ext cx="4325126" cy="2822713"/>
          </a:xfrm>
          <a:prstGeom prst="rect">
            <a:avLst/>
          </a:prstGeom>
        </p:spPr>
      </p:pic>
      <p:pic>
        <p:nvPicPr>
          <p:cNvPr id="4" name="Picture 3" descr="kapsuli-ot-ponosa.jpg"/>
          <p:cNvPicPr>
            <a:picLocks noChangeAspect="1"/>
          </p:cNvPicPr>
          <p:nvPr/>
        </p:nvPicPr>
        <p:blipFill>
          <a:blip r:embed="rId3" cstate="print"/>
          <a:stretch>
            <a:fillRect/>
          </a:stretch>
        </p:blipFill>
        <p:spPr>
          <a:xfrm>
            <a:off x="5292080" y="3645024"/>
            <a:ext cx="3439363" cy="2664296"/>
          </a:xfrm>
          <a:prstGeom prst="rect">
            <a:avLst/>
          </a:prstGeom>
        </p:spPr>
      </p:pic>
    </p:spTree>
    <p:extLst>
      <p:ext uri="{BB962C8B-B14F-4D97-AF65-F5344CB8AC3E}">
        <p14:creationId xmlns:p14="http://schemas.microsoft.com/office/powerpoint/2010/main" val="145960297"/>
      </p:ext>
    </p:extLst>
  </p:cSld>
  <p:clrMapOvr>
    <a:masterClrMapping/>
  </p:clrMapOvr>
  <p:transition>
    <p:zoom dir="in"/>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539552" y="620688"/>
            <a:ext cx="8028384" cy="5170646"/>
          </a:xfrm>
          <a:prstGeom prst="rect">
            <a:avLst/>
          </a:prstGeom>
        </p:spPr>
        <p:txBody>
          <a:bodyPr wrap="square">
            <a:spAutoFit/>
          </a:bodyPr>
          <a:lstStyle/>
          <a:p>
            <a:pPr algn="ctr"/>
            <a:r>
              <a:rPr lang="uk-UA" sz="2200" b="1" i="1">
                <a:solidFill>
                  <a:schemeClr val="bg1"/>
                </a:solidFill>
                <a:latin typeface="Times New Roman" panose="02020603050405020304" pitchFamily="18" charset="0"/>
                <a:cs typeface="Times New Roman" panose="02020603050405020304" pitchFamily="18" charset="0"/>
              </a:rPr>
              <a:t>Біофармацевтична характеристика:</a:t>
            </a:r>
          </a:p>
          <a:p>
            <a:pPr algn="ctr"/>
            <a:r>
              <a:rPr lang="uk-UA" sz="2200" b="1" i="1">
                <a:solidFill>
                  <a:schemeClr val="bg1"/>
                </a:solidFill>
                <a:latin typeface="Times New Roman" panose="02020603050405020304" pitchFamily="18" charset="0"/>
                <a:cs typeface="Times New Roman" panose="02020603050405020304" pitchFamily="18" charset="0"/>
              </a:rPr>
              <a:t>Переваги:</a:t>
            </a:r>
          </a:p>
          <a:p>
            <a:pPr marL="342900" indent="-342900" algn="just">
              <a:buFont typeface="Wingdings" panose="05000000000000000000" pitchFamily="2" charset="2"/>
              <a:buChar char="ü"/>
            </a:pPr>
            <a:r>
              <a:rPr lang="uk-UA" sz="2200">
                <a:solidFill>
                  <a:schemeClr val="bg1"/>
                </a:solidFill>
                <a:latin typeface="Times New Roman" panose="02020603050405020304" pitchFamily="18" charset="0"/>
                <a:cs typeface="Times New Roman" panose="02020603050405020304" pitchFamily="18" charset="0"/>
              </a:rPr>
              <a:t>Висока точність дозування лікарських речовин.</a:t>
            </a:r>
          </a:p>
          <a:p>
            <a:pPr marL="342900" indent="-342900" algn="just">
              <a:buFont typeface="Wingdings" panose="05000000000000000000" pitchFamily="2" charset="2"/>
              <a:buChar char="ü"/>
            </a:pPr>
            <a:r>
              <a:rPr lang="uk-UA" sz="2200">
                <a:solidFill>
                  <a:schemeClr val="bg1"/>
                </a:solidFill>
                <a:latin typeface="Times New Roman" panose="02020603050405020304" pitchFamily="18" charset="0"/>
                <a:cs typeface="Times New Roman" panose="02020603050405020304" pitchFamily="18" charset="0"/>
              </a:rPr>
              <a:t>Висока </a:t>
            </a:r>
            <a:r>
              <a:rPr lang="uk-UA" sz="2200" err="1">
                <a:solidFill>
                  <a:schemeClr val="bg1"/>
                </a:solidFill>
                <a:latin typeface="Times New Roman" panose="02020603050405020304" pitchFamily="18" charset="0"/>
                <a:cs typeface="Times New Roman" panose="02020603050405020304" pitchFamily="18" charset="0"/>
              </a:rPr>
              <a:t>біодоступність</a:t>
            </a:r>
            <a:r>
              <a:rPr lang="uk-UA" sz="2200">
                <a:solidFill>
                  <a:schemeClr val="bg1"/>
                </a:solidFill>
                <a:latin typeface="Times New Roman" panose="02020603050405020304" pitchFamily="18" charset="0"/>
                <a:cs typeface="Times New Roman" panose="02020603050405020304" pitchFamily="18" charset="0"/>
              </a:rPr>
              <a:t> (порівняно з таблетками дія яких наступає через 4 – 5 хвилин);</a:t>
            </a:r>
          </a:p>
          <a:p>
            <a:pPr marL="342900" indent="-342900" algn="just">
              <a:buFont typeface="Wingdings" panose="05000000000000000000" pitchFamily="2" charset="2"/>
              <a:buChar char="ü"/>
            </a:pPr>
            <a:r>
              <a:rPr lang="uk-UA" sz="2200">
                <a:solidFill>
                  <a:schemeClr val="bg1"/>
                </a:solidFill>
                <a:latin typeface="Times New Roman" panose="02020603050405020304" pitchFamily="18" charset="0"/>
                <a:cs typeface="Times New Roman" panose="02020603050405020304" pitchFamily="18" charset="0"/>
              </a:rPr>
              <a:t>Можливість подачі ЛР у різному агрегатному стані.</a:t>
            </a:r>
          </a:p>
          <a:p>
            <a:pPr marL="342900" indent="-342900" algn="just">
              <a:buFont typeface="Wingdings" panose="05000000000000000000" pitchFamily="2" charset="2"/>
              <a:buChar char="ü"/>
            </a:pPr>
            <a:r>
              <a:rPr lang="uk-UA" sz="2200">
                <a:solidFill>
                  <a:schemeClr val="bg1"/>
                </a:solidFill>
                <a:latin typeface="Times New Roman" panose="02020603050405020304" pitchFamily="18" charset="0"/>
                <a:cs typeface="Times New Roman" panose="02020603050405020304" pitchFamily="18" charset="0"/>
              </a:rPr>
              <a:t>Висока продуктивність.</a:t>
            </a:r>
          </a:p>
          <a:p>
            <a:pPr marL="342900" indent="-342900" algn="just">
              <a:buFont typeface="Wingdings" panose="05000000000000000000" pitchFamily="2" charset="2"/>
              <a:buChar char="ü"/>
            </a:pPr>
            <a:r>
              <a:rPr lang="uk-UA" sz="2200">
                <a:solidFill>
                  <a:schemeClr val="bg1"/>
                </a:solidFill>
                <a:latin typeface="Times New Roman" panose="02020603050405020304" pitchFamily="18" charset="0"/>
                <a:cs typeface="Times New Roman" panose="02020603050405020304" pitchFamily="18" charset="0"/>
              </a:rPr>
              <a:t>Розширення показань до застосування.</a:t>
            </a:r>
          </a:p>
          <a:p>
            <a:pPr marL="342900" indent="-342900" algn="just">
              <a:buFont typeface="Wingdings" panose="05000000000000000000" pitchFamily="2" charset="2"/>
              <a:buChar char="ü"/>
            </a:pPr>
            <a:r>
              <a:rPr lang="uk-UA" sz="2200">
                <a:solidFill>
                  <a:schemeClr val="bg1"/>
                </a:solidFill>
                <a:latin typeface="Times New Roman" panose="02020603050405020304" pitchFamily="18" charset="0"/>
                <a:cs typeface="Times New Roman" panose="02020603050405020304" pitchFamily="18" charset="0"/>
              </a:rPr>
              <a:t>Висока стабільність ЛР, що захищена від зовнішніх факторів.</a:t>
            </a:r>
          </a:p>
          <a:p>
            <a:pPr marL="342900" indent="-342900" algn="just">
              <a:buFont typeface="Wingdings" panose="05000000000000000000" pitchFamily="2" charset="2"/>
              <a:buChar char="ü"/>
            </a:pPr>
            <a:r>
              <a:rPr lang="uk-UA" sz="2200">
                <a:solidFill>
                  <a:schemeClr val="bg1"/>
                </a:solidFill>
                <a:latin typeface="Times New Roman" panose="02020603050405020304" pitchFamily="18" charset="0"/>
                <a:cs typeface="Times New Roman" panose="02020603050405020304" pitchFamily="18" charset="0"/>
              </a:rPr>
              <a:t>Можливість коригування органолептичних властивостей.</a:t>
            </a:r>
          </a:p>
          <a:p>
            <a:pPr marL="342900" indent="-342900" algn="just">
              <a:buFont typeface="Wingdings" panose="05000000000000000000" pitchFamily="2" charset="2"/>
              <a:buChar char="ü"/>
            </a:pPr>
            <a:r>
              <a:rPr lang="uk-UA" sz="2200">
                <a:solidFill>
                  <a:schemeClr val="bg1"/>
                </a:solidFill>
                <a:latin typeface="Times New Roman" panose="02020603050405020304" pitchFamily="18" charset="0"/>
                <a:cs typeface="Times New Roman" panose="02020603050405020304" pitchFamily="18" charset="0"/>
              </a:rPr>
              <a:t>Естетичний зовнішній вигляд, зручність ковтання.</a:t>
            </a:r>
          </a:p>
          <a:p>
            <a:pPr marL="342900" indent="-342900" algn="just">
              <a:buFont typeface="Wingdings" panose="05000000000000000000" pitchFamily="2" charset="2"/>
              <a:buChar char="ü"/>
            </a:pPr>
            <a:r>
              <a:rPr lang="uk-UA" sz="2200">
                <a:solidFill>
                  <a:schemeClr val="bg1"/>
                </a:solidFill>
                <a:latin typeface="Times New Roman" panose="02020603050405020304" pitchFamily="18" charset="0"/>
                <a:cs typeface="Times New Roman" panose="02020603050405020304" pitchFamily="18" charset="0"/>
              </a:rPr>
              <a:t>Можливість завдання певних </a:t>
            </a:r>
            <a:r>
              <a:rPr lang="uk-UA" sz="2200" err="1">
                <a:solidFill>
                  <a:schemeClr val="bg1"/>
                </a:solidFill>
                <a:latin typeface="Times New Roman" panose="02020603050405020304" pitchFamily="18" charset="0"/>
                <a:cs typeface="Times New Roman" panose="02020603050405020304" pitchFamily="18" charset="0"/>
              </a:rPr>
              <a:t>фармакокінетичних</a:t>
            </a:r>
            <a:r>
              <a:rPr lang="uk-UA" sz="2200">
                <a:solidFill>
                  <a:schemeClr val="bg1"/>
                </a:solidFill>
                <a:latin typeface="Times New Roman" panose="02020603050405020304" pitchFamily="18" charset="0"/>
                <a:cs typeface="Times New Roman" panose="02020603050405020304" pitchFamily="18" charset="0"/>
              </a:rPr>
              <a:t> показників.</a:t>
            </a:r>
          </a:p>
          <a:p>
            <a:pPr algn="ctr"/>
            <a:r>
              <a:rPr lang="uk-UA" sz="2200" b="1" i="1">
                <a:solidFill>
                  <a:schemeClr val="bg1"/>
                </a:solidFill>
                <a:latin typeface="Times New Roman" panose="02020603050405020304" pitchFamily="18" charset="0"/>
                <a:cs typeface="Times New Roman" panose="02020603050405020304" pitchFamily="18" charset="0"/>
              </a:rPr>
              <a:t>Недоліки:</a:t>
            </a:r>
          </a:p>
          <a:p>
            <a:pPr marL="342900" indent="-342900" algn="just">
              <a:buFont typeface="Wingdings" panose="05000000000000000000" pitchFamily="2" charset="2"/>
              <a:buChar char="ü"/>
            </a:pPr>
            <a:r>
              <a:rPr lang="uk-UA" sz="2200">
                <a:solidFill>
                  <a:schemeClr val="bg1"/>
                </a:solidFill>
                <a:latin typeface="Times New Roman" panose="02020603050405020304" pitchFamily="18" charset="0"/>
                <a:cs typeface="Times New Roman" panose="02020603050405020304" pitchFamily="18" charset="0"/>
              </a:rPr>
              <a:t>Чутливі до вологи. (особливі умови зберігання).</a:t>
            </a:r>
          </a:p>
          <a:p>
            <a:pPr marL="342900" indent="-342900" algn="just">
              <a:buFont typeface="Wingdings" panose="05000000000000000000" pitchFamily="2" charset="2"/>
              <a:buChar char="ü"/>
            </a:pPr>
            <a:r>
              <a:rPr lang="uk-UA" sz="2200">
                <a:solidFill>
                  <a:schemeClr val="bg1"/>
                </a:solidFill>
                <a:latin typeface="Times New Roman" panose="02020603050405020304" pitchFamily="18" charset="0"/>
                <a:cs typeface="Times New Roman" panose="02020603050405020304" pitchFamily="18" charset="0"/>
              </a:rPr>
              <a:t>Схильні до мікробної контамінації (введення консервантів).</a:t>
            </a:r>
          </a:p>
        </p:txBody>
      </p:sp>
    </p:spTree>
    <p:extLst>
      <p:ext uri="{BB962C8B-B14F-4D97-AF65-F5344CB8AC3E}">
        <p14:creationId xmlns:p14="http://schemas.microsoft.com/office/powerpoint/2010/main" val="2413146813"/>
      </p:ext>
    </p:extLst>
  </p:cSld>
  <p:clrMapOvr>
    <a:masterClrMapping/>
  </p:clrMapOvr>
  <p:transition>
    <p:zoom dir="in"/>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23528" y="1170784"/>
            <a:ext cx="8467748" cy="4493538"/>
          </a:xfrm>
          <a:prstGeom prst="rect">
            <a:avLst/>
          </a:prstGeom>
        </p:spPr>
        <p:txBody>
          <a:bodyPr wrap="square">
            <a:spAutoFit/>
          </a:bodyPr>
          <a:lstStyle/>
          <a:p>
            <a:pPr algn="just"/>
            <a:r>
              <a:rPr lang="uk-UA" sz="2200">
                <a:solidFill>
                  <a:schemeClr val="bg1"/>
                </a:solidFill>
                <a:latin typeface="Times New Roman" panose="02020603050405020304" pitchFamily="18" charset="0"/>
                <a:cs typeface="Times New Roman" panose="02020603050405020304" pitchFamily="18" charset="0"/>
              </a:rPr>
              <a:t>Перші повідомлення про капсули як лікарську форму виявлені в Папірусі </a:t>
            </a:r>
            <a:r>
              <a:rPr lang="uk-UA" sz="2200" err="1">
                <a:solidFill>
                  <a:schemeClr val="bg1"/>
                </a:solidFill>
                <a:latin typeface="Times New Roman" panose="02020603050405020304" pitchFamily="18" charset="0"/>
                <a:cs typeface="Times New Roman" panose="02020603050405020304" pitchFamily="18" charset="0"/>
              </a:rPr>
              <a:t>Еберса</a:t>
            </a:r>
            <a:r>
              <a:rPr lang="uk-UA" sz="2200">
                <a:solidFill>
                  <a:schemeClr val="bg1"/>
                </a:solidFill>
                <a:latin typeface="Times New Roman" panose="02020603050405020304" pitchFamily="18" charset="0"/>
                <a:cs typeface="Times New Roman" panose="02020603050405020304" pitchFamily="18" charset="0"/>
              </a:rPr>
              <a:t>, датованому приблизно 1500 р. до н. е.</a:t>
            </a:r>
          </a:p>
          <a:p>
            <a:pPr algn="just"/>
            <a:r>
              <a:rPr lang="uk-UA" sz="2200">
                <a:solidFill>
                  <a:schemeClr val="bg1"/>
                </a:solidFill>
                <a:latin typeface="Times New Roman" panose="02020603050405020304" pitchFamily="18" charset="0"/>
                <a:cs typeface="Times New Roman" panose="02020603050405020304" pitchFamily="18" charset="0"/>
              </a:rPr>
              <a:t>Наступне згадування — у 1730 р., коли венеціанський фармацевт де Паулі виготовив </a:t>
            </a:r>
            <a:r>
              <a:rPr lang="uk-UA" sz="2200" err="1">
                <a:solidFill>
                  <a:schemeClr val="bg1"/>
                </a:solidFill>
                <a:latin typeface="Times New Roman" panose="02020603050405020304" pitchFamily="18" charset="0"/>
                <a:cs typeface="Times New Roman" panose="02020603050405020304" pitchFamily="18" charset="0"/>
              </a:rPr>
              <a:t>облатовану</a:t>
            </a:r>
            <a:r>
              <a:rPr lang="uk-UA" sz="2200">
                <a:solidFill>
                  <a:schemeClr val="bg1"/>
                </a:solidFill>
                <a:latin typeface="Times New Roman" panose="02020603050405020304" pitchFamily="18" charset="0"/>
                <a:cs typeface="Times New Roman" panose="02020603050405020304" pitchFamily="18" charset="0"/>
              </a:rPr>
              <a:t> капсулу з метою «сховати» поганий смак чистого терпентину. </a:t>
            </a:r>
          </a:p>
          <a:p>
            <a:pPr algn="just"/>
            <a:r>
              <a:rPr lang="uk-UA" sz="2200">
                <a:solidFill>
                  <a:schemeClr val="bg1"/>
                </a:solidFill>
                <a:latin typeface="Times New Roman" panose="02020603050405020304" pitchFamily="18" charset="0"/>
                <a:cs typeface="Times New Roman" panose="02020603050405020304" pitchFamily="18" charset="0"/>
              </a:rPr>
              <a:t>Через 100 років (1833) у Парижі був виданий патент фармацевтам Моте і </a:t>
            </a:r>
            <a:r>
              <a:rPr lang="uk-UA" sz="2200" err="1">
                <a:solidFill>
                  <a:schemeClr val="bg1"/>
                </a:solidFill>
                <a:latin typeface="Times New Roman" panose="02020603050405020304" pitchFamily="18" charset="0"/>
                <a:cs typeface="Times New Roman" panose="02020603050405020304" pitchFamily="18" charset="0"/>
              </a:rPr>
              <a:t>Дюблан</a:t>
            </a:r>
            <a:r>
              <a:rPr lang="uk-UA" sz="2200">
                <a:solidFill>
                  <a:schemeClr val="bg1"/>
                </a:solidFill>
                <a:latin typeface="Times New Roman" panose="02020603050405020304" pitchFamily="18" charset="0"/>
                <a:cs typeface="Times New Roman" panose="02020603050405020304" pitchFamily="18" charset="0"/>
              </a:rPr>
              <a:t>, які застосували оригінальний спосіб одержання </a:t>
            </a:r>
            <a:r>
              <a:rPr lang="uk-UA" sz="2200">
                <a:solidFill>
                  <a:schemeClr val="bg1"/>
                </a:solidFill>
                <a:latin typeface="Times New Roman" panose="02020603050405020304" pitchFamily="18" charset="0"/>
                <a:cs typeface="Times New Roman" panose="02020603050405020304" pitchFamily="18" charset="0"/>
                <a:hlinkClick r:id="rId2" tooltip="Желатин"/>
              </a:rPr>
              <a:t>желатинових</a:t>
            </a:r>
            <a:r>
              <a:rPr lang="uk-UA" sz="2200">
                <a:solidFill>
                  <a:schemeClr val="bg1"/>
                </a:solidFill>
                <a:latin typeface="Times New Roman" panose="02020603050405020304" pitchFamily="18" charset="0"/>
                <a:cs typeface="Times New Roman" panose="02020603050405020304" pitchFamily="18" charset="0"/>
              </a:rPr>
              <a:t> капсул — занурення шкіряних мішечків із </a:t>
            </a:r>
            <a:r>
              <a:rPr lang="uk-UA" sz="2200">
                <a:solidFill>
                  <a:schemeClr val="bg1"/>
                </a:solidFill>
                <a:latin typeface="Times New Roman" panose="02020603050405020304" pitchFamily="18" charset="0"/>
                <a:cs typeface="Times New Roman" panose="02020603050405020304" pitchFamily="18" charset="0"/>
                <a:hlinkClick r:id="rId3" tooltip="Ртуть"/>
              </a:rPr>
              <a:t>ртуттю</a:t>
            </a:r>
            <a:r>
              <a:rPr lang="uk-UA" sz="2200">
                <a:solidFill>
                  <a:schemeClr val="bg1"/>
                </a:solidFill>
                <a:latin typeface="Times New Roman" panose="02020603050405020304" pitchFamily="18" charset="0"/>
                <a:cs typeface="Times New Roman" panose="02020603050405020304" pitchFamily="18" charset="0"/>
              </a:rPr>
              <a:t> в розплав желатину. </a:t>
            </a:r>
          </a:p>
          <a:p>
            <a:pPr algn="just"/>
            <a:r>
              <a:rPr lang="uk-UA" sz="2200">
                <a:solidFill>
                  <a:schemeClr val="bg1"/>
                </a:solidFill>
                <a:latin typeface="Times New Roman" panose="02020603050405020304" pitchFamily="18" charset="0"/>
                <a:cs typeface="Times New Roman" panose="02020603050405020304" pitchFamily="18" charset="0"/>
              </a:rPr>
              <a:t>У 1874 р. </a:t>
            </a:r>
            <a:r>
              <a:rPr lang="uk-UA" sz="2200" err="1">
                <a:solidFill>
                  <a:schemeClr val="bg1"/>
                </a:solidFill>
                <a:latin typeface="Times New Roman" panose="02020603050405020304" pitchFamily="18" charset="0"/>
                <a:cs typeface="Times New Roman" panose="02020603050405020304" pitchFamily="18" charset="0"/>
              </a:rPr>
              <a:t>Х'юбел</a:t>
            </a:r>
            <a:r>
              <a:rPr lang="uk-UA" sz="2200">
                <a:solidFill>
                  <a:schemeClr val="bg1"/>
                </a:solidFill>
                <a:latin typeface="Times New Roman" panose="02020603050405020304" pitchFamily="18" charset="0"/>
                <a:cs typeface="Times New Roman" panose="02020603050405020304" pitchFamily="18" charset="0"/>
              </a:rPr>
              <a:t> із Детройта сконструював промисловий апарат для одержання капсул методом занурення і вперше були отримані капсули у великій кількості. Він також запропонував систему нумерації розмірів капсул.</a:t>
            </a:r>
          </a:p>
        </p:txBody>
      </p:sp>
      <p:sp>
        <p:nvSpPr>
          <p:cNvPr id="5" name="Прямоугольник 4"/>
          <p:cNvSpPr/>
          <p:nvPr/>
        </p:nvSpPr>
        <p:spPr>
          <a:xfrm>
            <a:off x="2339752" y="190935"/>
            <a:ext cx="3108672" cy="461665"/>
          </a:xfrm>
          <a:prstGeom prst="rect">
            <a:avLst/>
          </a:prstGeom>
        </p:spPr>
        <p:txBody>
          <a:bodyPr wrap="none">
            <a:spAutoFit/>
          </a:bodyPr>
          <a:lstStyle/>
          <a:p>
            <a:r>
              <a:rPr lang="uk-UA" sz="2400" b="1">
                <a:solidFill>
                  <a:schemeClr val="bg1"/>
                </a:solidFill>
                <a:latin typeface="Times New Roman" panose="02020603050405020304" pitchFamily="18" charset="0"/>
                <a:cs typeface="Times New Roman" panose="02020603050405020304" pitchFamily="18" charset="0"/>
              </a:rPr>
              <a:t>Історія появи капсул</a:t>
            </a:r>
          </a:p>
        </p:txBody>
      </p:sp>
    </p:spTree>
    <p:extLst>
      <p:ext uri="{BB962C8B-B14F-4D97-AF65-F5344CB8AC3E}">
        <p14:creationId xmlns:p14="http://schemas.microsoft.com/office/powerpoint/2010/main" val="3851790580"/>
      </p:ext>
    </p:extLst>
  </p:cSld>
  <p:clrMapOvr>
    <a:masterClrMapping/>
  </p:clrMapOvr>
  <p:transition>
    <p:zoom dir="in"/>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87624" y="1916832"/>
            <a:ext cx="7704856" cy="1224136"/>
          </a:xfrm>
        </p:spPr>
        <p:txBody>
          <a:bodyPr>
            <a:noAutofit/>
          </a:bodyPr>
          <a:lstStyle/>
          <a:p>
            <a:r>
              <a:rPr lang="ru-RU" sz="2400">
                <a:solidFill>
                  <a:schemeClr val="bg1"/>
                </a:solidFill>
              </a:rPr>
              <a:t/>
            </a:r>
            <a:br>
              <a:rPr lang="ru-RU" sz="2400">
                <a:solidFill>
                  <a:schemeClr val="bg1"/>
                </a:solidFill>
              </a:rPr>
            </a:br>
            <a:endParaRPr lang="ru-RU" sz="2400">
              <a:solidFill>
                <a:schemeClr val="bg1"/>
              </a:solidFill>
              <a:cs typeface="Aharoni" pitchFamily="2" charset="-79"/>
            </a:endParaRPr>
          </a:p>
        </p:txBody>
      </p:sp>
      <p:pic>
        <p:nvPicPr>
          <p:cNvPr id="7" name="Рисунок 6"/>
          <p:cNvPicPr>
            <a:picLocks noChangeAspect="1"/>
          </p:cNvPicPr>
          <p:nvPr/>
        </p:nvPicPr>
        <p:blipFill>
          <a:blip r:embed="rId2"/>
          <a:stretch>
            <a:fillRect/>
          </a:stretch>
        </p:blipFill>
        <p:spPr>
          <a:xfrm>
            <a:off x="6287469" y="5084583"/>
            <a:ext cx="2747142" cy="1746528"/>
          </a:xfrm>
          <a:prstGeom prst="rect">
            <a:avLst/>
          </a:prstGeom>
        </p:spPr>
      </p:pic>
      <p:sp>
        <p:nvSpPr>
          <p:cNvPr id="8" name="Прямоугольник 7"/>
          <p:cNvSpPr/>
          <p:nvPr/>
        </p:nvSpPr>
        <p:spPr>
          <a:xfrm>
            <a:off x="2339752" y="190935"/>
            <a:ext cx="5010987" cy="461665"/>
          </a:xfrm>
          <a:prstGeom prst="rect">
            <a:avLst/>
          </a:prstGeom>
        </p:spPr>
        <p:txBody>
          <a:bodyPr wrap="none">
            <a:spAutoFit/>
          </a:bodyPr>
          <a:lstStyle/>
          <a:p>
            <a:r>
              <a:rPr lang="uk-UA" sz="2400" b="1">
                <a:solidFill>
                  <a:schemeClr val="bg1"/>
                </a:solidFill>
                <a:latin typeface="Times New Roman" panose="02020603050405020304" pitchFamily="18" charset="0"/>
                <a:cs typeface="Times New Roman" panose="02020603050405020304" pitchFamily="18" charset="0"/>
              </a:rPr>
              <a:t>Історія появи желатинових капсул</a:t>
            </a:r>
          </a:p>
        </p:txBody>
      </p:sp>
      <p:sp>
        <p:nvSpPr>
          <p:cNvPr id="9" name="Прямоугольник 8"/>
          <p:cNvSpPr/>
          <p:nvPr/>
        </p:nvSpPr>
        <p:spPr>
          <a:xfrm>
            <a:off x="323528" y="652600"/>
            <a:ext cx="8568952" cy="4185761"/>
          </a:xfrm>
          <a:prstGeom prst="rect">
            <a:avLst/>
          </a:prstGeom>
        </p:spPr>
        <p:txBody>
          <a:bodyPr wrap="square">
            <a:spAutoFit/>
          </a:bodyPr>
          <a:lstStyle/>
          <a:p>
            <a:pPr algn="just"/>
            <a:r>
              <a:rPr lang="uk-UA" sz="1900" b="1">
                <a:solidFill>
                  <a:schemeClr val="bg1"/>
                </a:solidFill>
                <a:latin typeface="Times New Roman" panose="02020603050405020304" pitchFamily="18" charset="0"/>
                <a:cs typeface="Times New Roman" panose="02020603050405020304" pitchFamily="18" charset="0"/>
              </a:rPr>
              <a:t>1833 Франсуа Моте </a:t>
            </a:r>
            <a:r>
              <a:rPr lang="uk-UA" sz="1900">
                <a:solidFill>
                  <a:schemeClr val="bg1"/>
                </a:solidFill>
                <a:latin typeface="Times New Roman" panose="02020603050405020304" pitchFamily="18" charset="0"/>
                <a:cs typeface="Times New Roman" panose="02020603050405020304" pitchFamily="18" charset="0"/>
              </a:rPr>
              <a:t>(студент-фармацевт) перший патент </a:t>
            </a:r>
            <a:r>
              <a:rPr lang="uk-UA" sz="1900" b="1" i="1">
                <a:solidFill>
                  <a:schemeClr val="bg1"/>
                </a:solidFill>
                <a:latin typeface="Times New Roman" panose="02020603050405020304" pitchFamily="18" charset="0"/>
                <a:cs typeface="Times New Roman" panose="02020603050405020304" pitchFamily="18" charset="0"/>
              </a:rPr>
              <a:t>«Виготовлення желатинових капсул для фармацевтичних цілей</a:t>
            </a:r>
            <a:r>
              <a:rPr lang="uk-UA" sz="1900">
                <a:solidFill>
                  <a:schemeClr val="bg1"/>
                </a:solidFill>
                <a:latin typeface="Times New Roman" panose="02020603050405020304" pitchFamily="18" charset="0"/>
                <a:cs typeface="Times New Roman" panose="02020603050405020304" pitchFamily="18" charset="0"/>
              </a:rPr>
              <a:t>»:</a:t>
            </a:r>
          </a:p>
          <a:p>
            <a:pPr algn="just"/>
            <a:r>
              <a:rPr lang="uk-UA" sz="1900" i="1">
                <a:solidFill>
                  <a:schemeClr val="bg1"/>
                </a:solidFill>
                <a:latin typeface="Times New Roman" panose="02020603050405020304" pitchFamily="18" charset="0"/>
                <a:cs typeface="Times New Roman" panose="02020603050405020304" pitchFamily="18" charset="0"/>
              </a:rPr>
              <a:t>в розплав желатину занурювали шкіряний мішечок, заповнений ртуттю, після висихання і затвердіння желатинової плівки, видаляли ртуть, а отриману капсулу знімали, заповнювали маслом або масляним розчином за допомогою піпетки, отвір герметично закривали краплею желатину. Потім мішечок із ртуттю замінили металевим штифтом у формі оливи.</a:t>
            </a:r>
          </a:p>
          <a:p>
            <a:pPr algn="just"/>
            <a:r>
              <a:rPr lang="uk-UA" sz="1900">
                <a:solidFill>
                  <a:schemeClr val="bg1"/>
                </a:solidFill>
                <a:latin typeface="Times New Roman" panose="02020603050405020304" pitchFamily="18" charset="0"/>
                <a:cs typeface="Times New Roman" panose="02020603050405020304" pitchFamily="18" charset="0"/>
              </a:rPr>
              <a:t>Цей метод </a:t>
            </a:r>
            <a:r>
              <a:rPr lang="uk-UA" sz="1900" err="1">
                <a:solidFill>
                  <a:schemeClr val="bg1"/>
                </a:solidFill>
                <a:latin typeface="Times New Roman" panose="02020603050405020304" pitchFamily="18" charset="0"/>
                <a:cs typeface="Times New Roman" panose="02020603050405020304" pitchFamily="18" charset="0"/>
              </a:rPr>
              <a:t>макання</a:t>
            </a:r>
            <a:r>
              <a:rPr lang="uk-UA" sz="1900">
                <a:solidFill>
                  <a:schemeClr val="bg1"/>
                </a:solidFill>
                <a:latin typeface="Times New Roman" panose="02020603050405020304" pitchFamily="18" charset="0"/>
                <a:cs typeface="Times New Roman" panose="02020603050405020304" pitchFamily="18" charset="0"/>
              </a:rPr>
              <a:t> – застосовується у лабораторній практиці.</a:t>
            </a:r>
          </a:p>
          <a:p>
            <a:pPr algn="just"/>
            <a:r>
              <a:rPr lang="uk-UA" sz="1900" b="1">
                <a:solidFill>
                  <a:schemeClr val="bg1"/>
                </a:solidFill>
                <a:latin typeface="Times New Roman" panose="02020603050405020304" pitchFamily="18" charset="0"/>
                <a:cs typeface="Times New Roman" panose="02020603050405020304" pitchFamily="18" charset="0"/>
              </a:rPr>
              <a:t>1846 р. </a:t>
            </a:r>
            <a:r>
              <a:rPr lang="uk-UA" sz="1900" b="1" err="1">
                <a:solidFill>
                  <a:schemeClr val="bg1"/>
                </a:solidFill>
                <a:latin typeface="Times New Roman" panose="02020603050405020304" pitchFamily="18" charset="0"/>
                <a:cs typeface="Times New Roman" panose="02020603050405020304" pitchFamily="18" charset="0"/>
              </a:rPr>
              <a:t>Жюль</a:t>
            </a:r>
            <a:r>
              <a:rPr lang="uk-UA" sz="1900" b="1">
                <a:solidFill>
                  <a:schemeClr val="bg1"/>
                </a:solidFill>
                <a:latin typeface="Times New Roman" panose="02020603050405020304" pitchFamily="18" charset="0"/>
                <a:cs typeface="Times New Roman" panose="02020603050405020304" pitchFamily="18" charset="0"/>
              </a:rPr>
              <a:t> </a:t>
            </a:r>
            <a:r>
              <a:rPr lang="uk-UA" sz="1900" b="1" err="1">
                <a:solidFill>
                  <a:schemeClr val="bg1"/>
                </a:solidFill>
                <a:latin typeface="Times New Roman" panose="02020603050405020304" pitchFamily="18" charset="0"/>
                <a:cs typeface="Times New Roman" panose="02020603050405020304" pitchFamily="18" charset="0"/>
              </a:rPr>
              <a:t>Леубі</a:t>
            </a:r>
            <a:r>
              <a:rPr lang="uk-UA" sz="1900" b="1">
                <a:solidFill>
                  <a:schemeClr val="bg1"/>
                </a:solidFill>
                <a:latin typeface="Times New Roman" panose="02020603050405020304" pitchFamily="18" charset="0"/>
                <a:cs typeface="Times New Roman" panose="02020603050405020304" pitchFamily="18" charset="0"/>
              </a:rPr>
              <a:t> </a:t>
            </a:r>
            <a:r>
              <a:rPr lang="uk-UA" sz="1900">
                <a:solidFill>
                  <a:schemeClr val="bg1"/>
                </a:solidFill>
                <a:latin typeface="Times New Roman" panose="02020603050405020304" pitchFamily="18" charset="0"/>
                <a:cs typeface="Times New Roman" panose="02020603050405020304" pitchFamily="18" charset="0"/>
              </a:rPr>
              <a:t>- патент «Метод виготовлення лікарських покриттів». </a:t>
            </a:r>
          </a:p>
          <a:p>
            <a:pPr algn="just"/>
            <a:r>
              <a:rPr lang="uk-UA" sz="1900">
                <a:solidFill>
                  <a:schemeClr val="bg1"/>
                </a:solidFill>
                <a:latin typeface="Times New Roman" panose="02020603050405020304" pitchFamily="18" charset="0"/>
                <a:cs typeface="Times New Roman" panose="02020603050405020304" pitchFamily="18" charset="0"/>
              </a:rPr>
              <a:t>Для отримання двосекційних капсул в розчин желатину опускали закріплені на диску металеві штифти, обидві частини підганялися один до одного і утворювали «циліндричну коробочку у формі кокона шовковичного черв'яка». Капсули можна заповнювати сипучими матеріалами.</a:t>
            </a:r>
          </a:p>
          <a:p>
            <a:pPr algn="just"/>
            <a:r>
              <a:rPr lang="uk-UA" sz="1900">
                <a:solidFill>
                  <a:schemeClr val="bg1"/>
                </a:solidFill>
                <a:latin typeface="Times New Roman" panose="02020603050405020304" pitchFamily="18" charset="0"/>
                <a:cs typeface="Times New Roman" panose="02020603050405020304" pitchFamily="18" charset="0"/>
              </a:rPr>
              <a:t>Метод застосовується у виробництві твердих двостулкових желатинових капсул.</a:t>
            </a:r>
          </a:p>
        </p:txBody>
      </p:sp>
    </p:spTree>
  </p:cSld>
  <p:clrMapOvr>
    <a:masterClrMapping/>
  </p:clrMapOvr>
  <p:transition>
    <p:zoom dir="in"/>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339752" y="190935"/>
            <a:ext cx="3308983" cy="461665"/>
          </a:xfrm>
          <a:prstGeom prst="rect">
            <a:avLst/>
          </a:prstGeom>
        </p:spPr>
        <p:txBody>
          <a:bodyPr wrap="none">
            <a:spAutoFit/>
          </a:bodyPr>
          <a:lstStyle/>
          <a:p>
            <a:pPr algn="ctr"/>
            <a:r>
              <a:rPr lang="uk-UA" sz="2400" b="1">
                <a:solidFill>
                  <a:schemeClr val="bg1"/>
                </a:solidFill>
                <a:latin typeface="Times New Roman" panose="02020603050405020304" pitchFamily="18" charset="0"/>
                <a:cs typeface="Times New Roman" panose="02020603050405020304" pitchFamily="18" charset="0"/>
              </a:rPr>
              <a:t>Історія капсулювання</a:t>
            </a:r>
          </a:p>
        </p:txBody>
      </p:sp>
      <p:sp>
        <p:nvSpPr>
          <p:cNvPr id="5" name="Прямоугольник 4"/>
          <p:cNvSpPr/>
          <p:nvPr/>
        </p:nvSpPr>
        <p:spPr>
          <a:xfrm>
            <a:off x="251520" y="836712"/>
            <a:ext cx="8496944" cy="3416320"/>
          </a:xfrm>
          <a:prstGeom prst="rect">
            <a:avLst/>
          </a:prstGeom>
        </p:spPr>
        <p:txBody>
          <a:bodyPr wrap="square">
            <a:spAutoFit/>
          </a:bodyPr>
          <a:lstStyle/>
          <a:p>
            <a:pPr algn="just"/>
            <a:r>
              <a:rPr lang="uk-UA" sz="2400">
                <a:solidFill>
                  <a:schemeClr val="bg1"/>
                </a:solidFill>
                <a:latin typeface="Times New Roman" panose="02020603050405020304" pitchFamily="18" charset="0"/>
                <a:cs typeface="Times New Roman" panose="02020603050405020304" pitchFamily="18" charset="0"/>
              </a:rPr>
              <a:t>1833 - патент на виробництво капсул</a:t>
            </a:r>
          </a:p>
          <a:p>
            <a:pPr algn="just"/>
            <a:r>
              <a:rPr lang="uk-UA" sz="2400">
                <a:solidFill>
                  <a:schemeClr val="bg1"/>
                </a:solidFill>
                <a:latin typeface="Times New Roman" panose="02020603050405020304" pitchFamily="18" charset="0"/>
                <a:cs typeface="Times New Roman" panose="02020603050405020304" pitchFamily="18" charset="0"/>
              </a:rPr>
              <a:t>1846 р. - Патент на двосекційні капсули з кришкою (Франція)</a:t>
            </a:r>
          </a:p>
          <a:p>
            <a:pPr algn="just"/>
            <a:r>
              <a:rPr lang="uk-UA" sz="2400">
                <a:solidFill>
                  <a:schemeClr val="bg1"/>
                </a:solidFill>
                <a:latin typeface="Times New Roman" panose="02020603050405020304" pitchFamily="18" charset="0"/>
                <a:cs typeface="Times New Roman" panose="02020603050405020304" pitchFamily="18" charset="0"/>
              </a:rPr>
              <a:t>1888 - Патент на апарат для отримання  твердих капсул з кришечками (США)</a:t>
            </a:r>
          </a:p>
          <a:p>
            <a:pPr algn="just"/>
            <a:r>
              <a:rPr lang="uk-UA" sz="2400">
                <a:solidFill>
                  <a:schemeClr val="bg1"/>
                </a:solidFill>
                <a:latin typeface="Times New Roman" panose="02020603050405020304" pitchFamily="18" charset="0"/>
                <a:cs typeface="Times New Roman" panose="02020603050405020304" pitchFamily="18" charset="0"/>
              </a:rPr>
              <a:t>1904 - </a:t>
            </a:r>
            <a:r>
              <a:rPr lang="uk-UA" sz="2400" err="1">
                <a:solidFill>
                  <a:schemeClr val="bg1"/>
                </a:solidFill>
                <a:latin typeface="Times New Roman" panose="02020603050405020304" pitchFamily="18" charset="0"/>
                <a:cs typeface="Times New Roman" panose="02020603050405020304" pitchFamily="18" charset="0"/>
              </a:rPr>
              <a:t>опублікувана</a:t>
            </a:r>
            <a:r>
              <a:rPr lang="uk-UA" sz="2400">
                <a:solidFill>
                  <a:schemeClr val="bg1"/>
                </a:solidFill>
                <a:latin typeface="Times New Roman" panose="02020603050405020304" pitchFamily="18" charset="0"/>
                <a:cs typeface="Times New Roman" panose="02020603050405020304" pitchFamily="18" charset="0"/>
              </a:rPr>
              <a:t> система нумерації    твердих капсули (США)</a:t>
            </a:r>
          </a:p>
          <a:p>
            <a:pPr algn="just"/>
            <a:r>
              <a:rPr lang="uk-UA" sz="2400">
                <a:solidFill>
                  <a:schemeClr val="bg1"/>
                </a:solidFill>
                <a:latin typeface="Times New Roman" panose="02020603050405020304" pitchFamily="18" charset="0"/>
                <a:cs typeface="Times New Roman" panose="02020603050405020304" pitchFamily="18" charset="0"/>
              </a:rPr>
              <a:t>1933 - початок промислового виробництва  У США Детройт (фірма </a:t>
            </a:r>
            <a:r>
              <a:rPr lang="en-US" sz="2400" b="1" err="1">
                <a:solidFill>
                  <a:schemeClr val="bg1"/>
                </a:solidFill>
                <a:latin typeface="Times New Roman" panose="02020603050405020304" pitchFamily="18" charset="0"/>
                <a:cs typeface="Times New Roman" panose="02020603050405020304" pitchFamily="18" charset="0"/>
              </a:rPr>
              <a:t>Sherer</a:t>
            </a:r>
            <a:r>
              <a:rPr lang="uk-UA" sz="2400">
                <a:solidFill>
                  <a:schemeClr val="bg1"/>
                </a:solidFill>
                <a:latin typeface="Times New Roman" panose="02020603050405020304" pitchFamily="18" charset="0"/>
                <a:cs typeface="Times New Roman" panose="02020603050405020304" pitchFamily="18" charset="0"/>
              </a:rPr>
              <a:t>)</a:t>
            </a:r>
          </a:p>
          <a:p>
            <a:pPr algn="just"/>
            <a:r>
              <a:rPr lang="uk-UA" sz="2400">
                <a:solidFill>
                  <a:schemeClr val="bg1"/>
                </a:solidFill>
                <a:latin typeface="Times New Roman" panose="02020603050405020304" pitchFamily="18" charset="0"/>
                <a:cs typeface="Times New Roman" panose="02020603050405020304" pitchFamily="18" charset="0"/>
              </a:rPr>
              <a:t>1950-ті-початок епохи капсулювання антибіотиків</a:t>
            </a:r>
          </a:p>
        </p:txBody>
      </p:sp>
    </p:spTree>
    <p:extLst>
      <p:ext uri="{BB962C8B-B14F-4D97-AF65-F5344CB8AC3E}">
        <p14:creationId xmlns:p14="http://schemas.microsoft.com/office/powerpoint/2010/main" val="3643898181"/>
      </p:ext>
    </p:extLst>
  </p:cSld>
  <p:clrMapOvr>
    <a:masterClrMapping/>
  </p:clrMapOvr>
  <p:transition>
    <p:zoom dir="in"/>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419872" y="85725"/>
            <a:ext cx="3384376" cy="461665"/>
          </a:xfrm>
          <a:prstGeom prst="rect">
            <a:avLst/>
          </a:prstGeom>
        </p:spPr>
        <p:txBody>
          <a:bodyPr wrap="square">
            <a:spAutoFit/>
          </a:bodyPr>
          <a:lstStyle/>
          <a:p>
            <a:r>
              <a:rPr lang="ru-RU" sz="2400" err="1">
                <a:solidFill>
                  <a:schemeClr val="bg1"/>
                </a:solidFill>
                <a:latin typeface="Times New Roman" panose="02020603050405020304" pitchFamily="18" charset="0"/>
                <a:cs typeface="Times New Roman" panose="02020603050405020304" pitchFamily="18" charset="0"/>
              </a:rPr>
              <a:t>Застосування</a:t>
            </a:r>
            <a:endParaRPr lang="uk-UA" sz="2400">
              <a:solidFill>
                <a:schemeClr val="bg1"/>
              </a:solidFill>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693266" y="836712"/>
            <a:ext cx="7839174" cy="3816429"/>
          </a:xfrm>
          <a:prstGeom prst="rect">
            <a:avLst/>
          </a:prstGeom>
        </p:spPr>
        <p:txBody>
          <a:bodyPr wrap="square">
            <a:spAutoFit/>
          </a:bodyPr>
          <a:lstStyle/>
          <a:p>
            <a:pPr algn="ctr"/>
            <a:r>
              <a:rPr lang="uk-UA" sz="2200">
                <a:solidFill>
                  <a:schemeClr val="bg1"/>
                </a:solidFill>
                <a:latin typeface="Times New Roman" panose="02020603050405020304" pitchFamily="18" charset="0"/>
                <a:cs typeface="Times New Roman" panose="02020603050405020304" pitchFamily="18" charset="0"/>
              </a:rPr>
              <a:t>Лікарські засоби в капсулах випускають для:</a:t>
            </a:r>
          </a:p>
          <a:p>
            <a:pPr marL="342900" indent="-342900" algn="just">
              <a:buFont typeface="Wingdings" panose="05000000000000000000" pitchFamily="2" charset="2"/>
              <a:buChar char="Ø"/>
            </a:pPr>
            <a:r>
              <a:rPr lang="uk-UA" sz="2200">
                <a:solidFill>
                  <a:schemeClr val="bg1"/>
                </a:solidFill>
                <a:latin typeface="Times New Roman" panose="02020603050405020304" pitchFamily="18" charset="0"/>
                <a:cs typeface="Times New Roman" panose="02020603050405020304" pitchFamily="18" charset="0"/>
              </a:rPr>
              <a:t>точного дозування та запобігання розсипанню (і/або злежуванню гігроскопічних) порошкоподібних ліків;</a:t>
            </a:r>
          </a:p>
          <a:p>
            <a:pPr algn="just"/>
            <a:r>
              <a:rPr lang="uk-UA" sz="2200">
                <a:solidFill>
                  <a:schemeClr val="bg1"/>
                </a:solidFill>
                <a:latin typeface="Times New Roman" panose="02020603050405020304" pitchFamily="18" charset="0"/>
                <a:cs typeface="Times New Roman" panose="02020603050405020304" pitchFamily="18" charset="0"/>
              </a:rPr>
              <a:t> </a:t>
            </a:r>
          </a:p>
          <a:p>
            <a:pPr marL="342900" indent="-342900" algn="just">
              <a:buFont typeface="Wingdings" panose="05000000000000000000" pitchFamily="2" charset="2"/>
              <a:buChar char="Ø"/>
            </a:pPr>
            <a:r>
              <a:rPr lang="uk-UA" sz="2200">
                <a:solidFill>
                  <a:schemeClr val="bg1"/>
                </a:solidFill>
                <a:latin typeface="Times New Roman" panose="02020603050405020304" pitchFamily="18" charset="0"/>
                <a:cs typeface="Times New Roman" panose="02020603050405020304" pitchFamily="18" charset="0"/>
              </a:rPr>
              <a:t>усунення впливу на смакові рецептори мови деяких лікарських засобів, що мають неприємний або гіркий смак;</a:t>
            </a:r>
          </a:p>
          <a:p>
            <a:pPr algn="just"/>
            <a:endParaRPr lang="uk-UA" sz="2200">
              <a:solidFill>
                <a:schemeClr val="bg1"/>
              </a:solidFill>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Ø"/>
            </a:pPr>
            <a:r>
              <a:rPr lang="uk-UA" sz="2200">
                <a:solidFill>
                  <a:schemeClr val="bg1"/>
                </a:solidFill>
                <a:latin typeface="Times New Roman" panose="02020603050405020304" pitchFamily="18" charset="0"/>
                <a:cs typeface="Times New Roman" panose="02020603050405020304" pitchFamily="18" charset="0"/>
              </a:rPr>
              <a:t>захисту лікарських засобів від руйнування вмістом шлункового соку;</a:t>
            </a:r>
          </a:p>
          <a:p>
            <a:pPr algn="just"/>
            <a:endParaRPr lang="uk-UA" sz="2200">
              <a:solidFill>
                <a:schemeClr val="bg1"/>
              </a:solidFill>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Ø"/>
            </a:pPr>
            <a:r>
              <a:rPr lang="uk-UA" sz="2200">
                <a:solidFill>
                  <a:schemeClr val="bg1"/>
                </a:solidFill>
                <a:latin typeface="Times New Roman" panose="02020603050405020304" pitchFamily="18" charset="0"/>
                <a:cs typeface="Times New Roman" panose="02020603050405020304" pitchFamily="18" charset="0"/>
              </a:rPr>
              <a:t>Капсули застосовують не розкриваючи оболонки, повністю.</a:t>
            </a:r>
          </a:p>
        </p:txBody>
      </p:sp>
    </p:spTree>
    <p:extLst>
      <p:ext uri="{BB962C8B-B14F-4D97-AF65-F5344CB8AC3E}">
        <p14:creationId xmlns:p14="http://schemas.microsoft.com/office/powerpoint/2010/main" val="774078317"/>
      </p:ext>
    </p:extLst>
  </p:cSld>
  <p:clrMapOvr>
    <a:masterClrMapping/>
  </p:clrMapOvr>
  <p:transition>
    <p:zoom dir="in"/>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55776" y="188640"/>
            <a:ext cx="4588693" cy="430887"/>
          </a:xfrm>
          <a:prstGeom prst="rect">
            <a:avLst/>
          </a:prstGeom>
        </p:spPr>
        <p:txBody>
          <a:bodyPr wrap="none">
            <a:spAutoFit/>
          </a:bodyPr>
          <a:lstStyle/>
          <a:p>
            <a:pPr algn="ctr"/>
            <a:r>
              <a:rPr lang="uk-UA" sz="2200" b="1">
                <a:solidFill>
                  <a:schemeClr val="bg1"/>
                </a:solidFill>
                <a:latin typeface="Times New Roman" panose="02020603050405020304" pitchFamily="18" charset="0"/>
                <a:cs typeface="Times New Roman" panose="02020603050405020304" pitchFamily="18" charset="0"/>
              </a:rPr>
              <a:t>Застосування желатинових капсул</a:t>
            </a:r>
          </a:p>
        </p:txBody>
      </p:sp>
      <p:sp>
        <p:nvSpPr>
          <p:cNvPr id="3" name="Прямоугольник 2"/>
          <p:cNvSpPr/>
          <p:nvPr/>
        </p:nvSpPr>
        <p:spPr>
          <a:xfrm>
            <a:off x="899592" y="1412776"/>
            <a:ext cx="6532909" cy="2308324"/>
          </a:xfrm>
          <a:prstGeom prst="rect">
            <a:avLst/>
          </a:prstGeom>
        </p:spPr>
        <p:txBody>
          <a:bodyPr wrap="square">
            <a:spAutoFit/>
          </a:bodyPr>
          <a:lstStyle/>
          <a:p>
            <a:pPr marL="342900" indent="-342900">
              <a:buFont typeface="Wingdings" panose="05000000000000000000" pitchFamily="2" charset="2"/>
              <a:buChar char="q"/>
            </a:pPr>
            <a:r>
              <a:rPr lang="ru-RU" sz="2400" err="1">
                <a:solidFill>
                  <a:schemeClr val="bg1"/>
                </a:solidFill>
                <a:latin typeface="Times New Roman" panose="02020603050405020304" pitchFamily="18" charset="0"/>
                <a:cs typeface="Times New Roman" panose="02020603050405020304" pitchFamily="18" charset="0"/>
              </a:rPr>
              <a:t>Ветеринарія</a:t>
            </a:r>
            <a:r>
              <a:rPr lang="ru-RU" sz="2400">
                <a:solidFill>
                  <a:schemeClr val="bg1"/>
                </a:solidFill>
                <a:latin typeface="Times New Roman" panose="02020603050405020304" pitchFamily="18" charset="0"/>
                <a:cs typeface="Times New Roman" panose="02020603050405020304" pitchFamily="18" charset="0"/>
              </a:rPr>
              <a:t> </a:t>
            </a:r>
          </a:p>
          <a:p>
            <a:pPr marL="342900" indent="-342900">
              <a:buFont typeface="Wingdings" panose="05000000000000000000" pitchFamily="2" charset="2"/>
              <a:buChar char="q"/>
            </a:pPr>
            <a:r>
              <a:rPr lang="ru-RU" sz="2400" err="1">
                <a:solidFill>
                  <a:schemeClr val="bg1"/>
                </a:solidFill>
                <a:latin typeface="Times New Roman" panose="02020603050405020304" pitchFamily="18" charset="0"/>
                <a:cs typeface="Times New Roman" panose="02020603050405020304" pitchFamily="18" charset="0"/>
              </a:rPr>
              <a:t>Виробництво</a:t>
            </a:r>
            <a:r>
              <a:rPr lang="ru-RU" sz="2400">
                <a:solidFill>
                  <a:schemeClr val="bg1"/>
                </a:solidFill>
                <a:latin typeface="Times New Roman" panose="02020603050405020304" pitchFamily="18" charset="0"/>
                <a:cs typeface="Times New Roman" panose="02020603050405020304" pitchFamily="18" charset="0"/>
              </a:rPr>
              <a:t> </a:t>
            </a:r>
            <a:r>
              <a:rPr lang="ru-RU" sz="2400" err="1">
                <a:solidFill>
                  <a:schemeClr val="bg1"/>
                </a:solidFill>
                <a:latin typeface="Times New Roman" panose="02020603050405020304" pitchFamily="18" charset="0"/>
                <a:cs typeface="Times New Roman" panose="02020603050405020304" pitchFamily="18" charset="0"/>
              </a:rPr>
              <a:t>харчових</a:t>
            </a:r>
            <a:r>
              <a:rPr lang="ru-RU" sz="2400">
                <a:solidFill>
                  <a:schemeClr val="bg1"/>
                </a:solidFill>
                <a:latin typeface="Times New Roman" panose="02020603050405020304" pitchFamily="18" charset="0"/>
                <a:cs typeface="Times New Roman" panose="02020603050405020304" pitchFamily="18" charset="0"/>
              </a:rPr>
              <a:t> </a:t>
            </a:r>
            <a:r>
              <a:rPr lang="ru-RU" sz="2400" err="1">
                <a:solidFill>
                  <a:schemeClr val="bg1"/>
                </a:solidFill>
                <a:latin typeface="Times New Roman" panose="02020603050405020304" pitchFamily="18" charset="0"/>
                <a:cs typeface="Times New Roman" panose="02020603050405020304" pitchFamily="18" charset="0"/>
              </a:rPr>
              <a:t>продуктів</a:t>
            </a:r>
            <a:r>
              <a:rPr lang="ru-RU" sz="2400">
                <a:solidFill>
                  <a:schemeClr val="bg1"/>
                </a:solidFill>
                <a:latin typeface="Times New Roman" panose="02020603050405020304" pitchFamily="18" charset="0"/>
                <a:cs typeface="Times New Roman" panose="02020603050405020304" pitchFamily="18" charset="0"/>
              </a:rPr>
              <a:t> </a:t>
            </a:r>
          </a:p>
          <a:p>
            <a:pPr marL="342900" indent="-342900">
              <a:buFont typeface="Wingdings" panose="05000000000000000000" pitchFamily="2" charset="2"/>
              <a:buChar char="q"/>
            </a:pPr>
            <a:r>
              <a:rPr lang="ru-RU" sz="2400" err="1">
                <a:solidFill>
                  <a:schemeClr val="bg1"/>
                </a:solidFill>
                <a:latin typeface="Times New Roman" panose="02020603050405020304" pitchFamily="18" charset="0"/>
                <a:cs typeface="Times New Roman" panose="02020603050405020304" pitchFamily="18" charset="0"/>
              </a:rPr>
              <a:t>Побутова</a:t>
            </a:r>
            <a:r>
              <a:rPr lang="ru-RU" sz="2400">
                <a:solidFill>
                  <a:schemeClr val="bg1"/>
                </a:solidFill>
                <a:latin typeface="Times New Roman" panose="02020603050405020304" pitchFamily="18" charset="0"/>
                <a:cs typeface="Times New Roman" panose="02020603050405020304" pitchFamily="18" charset="0"/>
              </a:rPr>
              <a:t> </a:t>
            </a:r>
            <a:r>
              <a:rPr lang="ru-RU" sz="2400" err="1">
                <a:solidFill>
                  <a:schemeClr val="bg1"/>
                </a:solidFill>
                <a:latin typeface="Times New Roman" panose="02020603050405020304" pitchFamily="18" charset="0"/>
                <a:cs typeface="Times New Roman" panose="02020603050405020304" pitchFamily="18" charset="0"/>
              </a:rPr>
              <a:t>хімія</a:t>
            </a:r>
            <a:r>
              <a:rPr lang="ru-RU" sz="2400">
                <a:solidFill>
                  <a:schemeClr val="bg1"/>
                </a:solidFill>
                <a:latin typeface="Times New Roman" panose="02020603050405020304" pitchFamily="18" charset="0"/>
                <a:cs typeface="Times New Roman" panose="02020603050405020304" pitchFamily="18" charset="0"/>
              </a:rPr>
              <a:t> </a:t>
            </a:r>
          </a:p>
          <a:p>
            <a:pPr marL="342900" indent="-342900">
              <a:buFont typeface="Wingdings" panose="05000000000000000000" pitchFamily="2" charset="2"/>
              <a:buChar char="q"/>
            </a:pPr>
            <a:r>
              <a:rPr lang="ru-RU" sz="2400" err="1">
                <a:solidFill>
                  <a:schemeClr val="bg1"/>
                </a:solidFill>
                <a:latin typeface="Times New Roman" panose="02020603050405020304" pitchFamily="18" charset="0"/>
                <a:cs typeface="Times New Roman" panose="02020603050405020304" pitchFamily="18" charset="0"/>
              </a:rPr>
              <a:t>Рибальство</a:t>
            </a:r>
            <a:r>
              <a:rPr lang="ru-RU" sz="2400">
                <a:solidFill>
                  <a:schemeClr val="bg1"/>
                </a:solidFill>
                <a:latin typeface="Times New Roman" panose="02020603050405020304" pitchFamily="18" charset="0"/>
                <a:cs typeface="Times New Roman" panose="02020603050405020304" pitchFamily="18" charset="0"/>
              </a:rPr>
              <a:t> </a:t>
            </a:r>
          </a:p>
          <a:p>
            <a:pPr marL="342900" indent="-342900">
              <a:buFont typeface="Wingdings" panose="05000000000000000000" pitchFamily="2" charset="2"/>
              <a:buChar char="q"/>
            </a:pPr>
            <a:r>
              <a:rPr lang="ru-RU" sz="2400" err="1">
                <a:solidFill>
                  <a:schemeClr val="bg1"/>
                </a:solidFill>
                <a:latin typeface="Times New Roman" panose="02020603050405020304" pitchFamily="18" charset="0"/>
                <a:cs typeface="Times New Roman" panose="02020603050405020304" pitchFamily="18" charset="0"/>
              </a:rPr>
              <a:t>Косметологія</a:t>
            </a:r>
            <a:r>
              <a:rPr lang="ru-RU" sz="2400">
                <a:solidFill>
                  <a:schemeClr val="bg1"/>
                </a:solidFill>
                <a:latin typeface="Times New Roman" panose="02020603050405020304" pitchFamily="18" charset="0"/>
                <a:cs typeface="Times New Roman" panose="02020603050405020304" pitchFamily="18" charset="0"/>
              </a:rPr>
              <a:t> </a:t>
            </a:r>
          </a:p>
          <a:p>
            <a:pPr marL="342900" indent="-342900">
              <a:buFont typeface="Wingdings" panose="05000000000000000000" pitchFamily="2" charset="2"/>
              <a:buChar char="q"/>
            </a:pPr>
            <a:r>
              <a:rPr lang="ru-RU" sz="2400" err="1">
                <a:solidFill>
                  <a:schemeClr val="bg1"/>
                </a:solidFill>
                <a:latin typeface="Times New Roman" panose="02020603050405020304" pitchFamily="18" charset="0"/>
                <a:cs typeface="Times New Roman" panose="02020603050405020304" pitchFamily="18" charset="0"/>
              </a:rPr>
              <a:t>Садівництво</a:t>
            </a:r>
            <a:endParaRPr lang="uk-UA" sz="240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23518238"/>
      </p:ext>
    </p:extLst>
  </p:cSld>
  <p:clrMapOvr>
    <a:masterClrMapping/>
  </p:clrMapOvr>
  <p:transition>
    <p:zoom dir="in"/>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476672"/>
            <a:ext cx="8280920" cy="3816429"/>
          </a:xfrm>
          <a:prstGeom prst="rect">
            <a:avLst/>
          </a:prstGeom>
        </p:spPr>
        <p:txBody>
          <a:bodyPr wrap="square">
            <a:spAutoFit/>
          </a:bodyPr>
          <a:lstStyle/>
          <a:p>
            <a:pPr algn="ctr"/>
            <a:r>
              <a:rPr lang="uk-UA" sz="2200" b="1">
                <a:solidFill>
                  <a:schemeClr val="bg1"/>
                </a:solidFill>
                <a:latin typeface="Times New Roman" panose="02020603050405020304" pitchFamily="18" charset="0"/>
                <a:cs typeface="Times New Roman" panose="02020603050405020304" pitchFamily="18" charset="0"/>
              </a:rPr>
              <a:t>Капсули можуть бути </a:t>
            </a:r>
          </a:p>
          <a:p>
            <a:endParaRPr lang="uk-UA" sz="2200">
              <a:solidFill>
                <a:schemeClr val="bg1"/>
              </a:solidFill>
              <a:latin typeface="Times New Roman" panose="02020603050405020304" pitchFamily="18" charset="0"/>
              <a:cs typeface="Times New Roman" panose="02020603050405020304" pitchFamily="18" charset="0"/>
            </a:endParaRPr>
          </a:p>
          <a:p>
            <a:r>
              <a:rPr lang="uk-UA" sz="2200">
                <a:solidFill>
                  <a:schemeClr val="bg1"/>
                </a:solidFill>
                <a:latin typeface="Times New Roman" panose="02020603050405020304" pitchFamily="18" charset="0"/>
                <a:cs typeface="Times New Roman" panose="02020603050405020304" pitchFamily="18" charset="0"/>
              </a:rPr>
              <a:t>Заповнені: </a:t>
            </a:r>
          </a:p>
          <a:p>
            <a:endParaRPr lang="uk-UA" sz="2200">
              <a:solidFill>
                <a:schemeClr val="bg1"/>
              </a:solidFill>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v"/>
            </a:pPr>
            <a:r>
              <a:rPr lang="uk-UA" sz="2200">
                <a:solidFill>
                  <a:schemeClr val="bg1"/>
                </a:solidFill>
                <a:latin typeface="Times New Roman" panose="02020603050405020304" pitchFamily="18" charset="0"/>
                <a:cs typeface="Times New Roman" panose="02020603050405020304" pitchFamily="18" charset="0"/>
              </a:rPr>
              <a:t>Порошками;</a:t>
            </a:r>
          </a:p>
          <a:p>
            <a:pPr marL="342900" indent="-342900">
              <a:buFont typeface="Wingdings" panose="05000000000000000000" pitchFamily="2" charset="2"/>
              <a:buChar char="v"/>
            </a:pPr>
            <a:r>
              <a:rPr lang="uk-UA" sz="2200">
                <a:solidFill>
                  <a:schemeClr val="bg1"/>
                </a:solidFill>
                <a:latin typeface="Times New Roman" panose="02020603050405020304" pitchFamily="18" charset="0"/>
                <a:cs typeface="Times New Roman" panose="02020603050405020304" pitchFamily="18" charset="0"/>
              </a:rPr>
              <a:t>Гранулами;</a:t>
            </a:r>
          </a:p>
          <a:p>
            <a:pPr marL="342900" indent="-342900">
              <a:buFont typeface="Wingdings" panose="05000000000000000000" pitchFamily="2" charset="2"/>
              <a:buChar char="v"/>
            </a:pPr>
            <a:r>
              <a:rPr lang="uk-UA" sz="2200" err="1">
                <a:solidFill>
                  <a:schemeClr val="bg1"/>
                </a:solidFill>
                <a:latin typeface="Times New Roman" panose="02020603050405020304" pitchFamily="18" charset="0"/>
                <a:cs typeface="Times New Roman" panose="02020603050405020304" pitchFamily="18" charset="0"/>
              </a:rPr>
              <a:t>Мікрокапсулами</a:t>
            </a:r>
            <a:r>
              <a:rPr lang="uk-UA" sz="2200">
                <a:solidFill>
                  <a:schemeClr val="bg1"/>
                </a:solidFill>
                <a:latin typeface="Times New Roman" panose="02020603050405020304" pitchFamily="18" charset="0"/>
                <a:cs typeface="Times New Roman" panose="02020603050405020304" pitchFamily="18" charset="0"/>
              </a:rPr>
              <a:t>;</a:t>
            </a:r>
          </a:p>
          <a:p>
            <a:pPr marL="342900" indent="-342900">
              <a:buFont typeface="Wingdings" panose="05000000000000000000" pitchFamily="2" charset="2"/>
              <a:buChar char="v"/>
            </a:pPr>
            <a:r>
              <a:rPr lang="uk-UA" sz="2200" err="1">
                <a:solidFill>
                  <a:schemeClr val="bg1"/>
                </a:solidFill>
                <a:latin typeface="Times New Roman" panose="02020603050405020304" pitchFamily="18" charset="0"/>
                <a:cs typeface="Times New Roman" panose="02020603050405020304" pitchFamily="18" charset="0"/>
              </a:rPr>
              <a:t>Пелетами</a:t>
            </a:r>
            <a:r>
              <a:rPr lang="uk-UA" sz="2200">
                <a:solidFill>
                  <a:schemeClr val="bg1"/>
                </a:solidFill>
                <a:latin typeface="Times New Roman" panose="02020603050405020304" pitchFamily="18" charset="0"/>
                <a:cs typeface="Times New Roman" panose="02020603050405020304" pitchFamily="18" charset="0"/>
              </a:rPr>
              <a:t>;</a:t>
            </a:r>
          </a:p>
          <a:p>
            <a:pPr marL="342900" indent="-342900">
              <a:buFont typeface="Wingdings" panose="05000000000000000000" pitchFamily="2" charset="2"/>
              <a:buChar char="v"/>
            </a:pPr>
            <a:r>
              <a:rPr lang="uk-UA" sz="2200">
                <a:solidFill>
                  <a:schemeClr val="bg1"/>
                </a:solidFill>
                <a:latin typeface="Times New Roman" panose="02020603050405020304" pitchFamily="18" charset="0"/>
                <a:cs typeface="Times New Roman" panose="02020603050405020304" pitchFamily="18" charset="0"/>
              </a:rPr>
              <a:t>Пігулками;</a:t>
            </a:r>
          </a:p>
          <a:p>
            <a:pPr marL="342900" indent="-342900">
              <a:buFont typeface="Wingdings" panose="05000000000000000000" pitchFamily="2" charset="2"/>
              <a:buChar char="v"/>
            </a:pPr>
            <a:r>
              <a:rPr lang="uk-UA" sz="2200">
                <a:solidFill>
                  <a:schemeClr val="bg1"/>
                </a:solidFill>
                <a:latin typeface="Times New Roman" panose="02020603050405020304" pitchFamily="18" charset="0"/>
                <a:cs typeface="Times New Roman" panose="02020603050405020304" pitchFamily="18" charset="0"/>
              </a:rPr>
              <a:t>Рідкими «мазеподібними» сумішами;</a:t>
            </a:r>
          </a:p>
          <a:p>
            <a:pPr marL="342900" indent="-342900">
              <a:buFont typeface="Wingdings" panose="05000000000000000000" pitchFamily="2" charset="2"/>
              <a:buChar char="v"/>
            </a:pPr>
            <a:r>
              <a:rPr lang="uk-UA" sz="2200">
                <a:solidFill>
                  <a:schemeClr val="bg1"/>
                </a:solidFill>
                <a:latin typeface="Times New Roman" panose="02020603050405020304" pitchFamily="18" charset="0"/>
                <a:cs typeface="Times New Roman" panose="02020603050405020304" pitchFamily="18" charset="0"/>
              </a:rPr>
              <a:t>Живими </a:t>
            </a:r>
            <a:r>
              <a:rPr lang="uk-UA" sz="2200" err="1">
                <a:solidFill>
                  <a:schemeClr val="bg1"/>
                </a:solidFill>
                <a:latin typeface="Times New Roman" panose="02020603050405020304" pitchFamily="18" charset="0"/>
                <a:cs typeface="Times New Roman" panose="02020603050405020304" pitchFamily="18" charset="0"/>
              </a:rPr>
              <a:t>ліофілізованими</a:t>
            </a:r>
            <a:r>
              <a:rPr lang="uk-UA" sz="2200">
                <a:solidFill>
                  <a:schemeClr val="bg1"/>
                </a:solidFill>
                <a:latin typeface="Times New Roman" panose="02020603050405020304" pitchFamily="18" charset="0"/>
                <a:cs typeface="Times New Roman" panose="02020603050405020304" pitchFamily="18" charset="0"/>
              </a:rPr>
              <a:t> бактеріями.</a:t>
            </a:r>
          </a:p>
        </p:txBody>
      </p:sp>
      <p:pic>
        <p:nvPicPr>
          <p:cNvPr id="3" name="Рисунок 2"/>
          <p:cNvPicPr/>
          <p:nvPr/>
        </p:nvPicPr>
        <p:blipFill>
          <a:blip r:embed="rId2" cstate="print">
            <a:extLst>
              <a:ext uri="{28A0092B-C50C-407E-A947-70E740481C1C}">
                <a14:useLocalDpi xmlns:a14="http://schemas.microsoft.com/office/drawing/2010/main" val="0"/>
              </a:ext>
            </a:extLst>
          </a:blip>
          <a:stretch>
            <a:fillRect/>
          </a:stretch>
        </p:blipFill>
        <p:spPr>
          <a:xfrm>
            <a:off x="5436096" y="4293101"/>
            <a:ext cx="3395836" cy="2368729"/>
          </a:xfrm>
          <a:prstGeom prst="rect">
            <a:avLst/>
          </a:prstGeom>
        </p:spPr>
      </p:pic>
    </p:spTree>
    <p:extLst>
      <p:ext uri="{BB962C8B-B14F-4D97-AF65-F5344CB8AC3E}">
        <p14:creationId xmlns:p14="http://schemas.microsoft.com/office/powerpoint/2010/main" val="3638498431"/>
      </p:ext>
    </p:extLst>
  </p:cSld>
  <p:clrMapOvr>
    <a:masterClrMapping/>
  </p:clrMapOvr>
  <p:transition>
    <p:zoom dir="in"/>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334658" y="260648"/>
            <a:ext cx="4625883" cy="769441"/>
          </a:xfrm>
          <a:prstGeom prst="rect">
            <a:avLst/>
          </a:prstGeom>
        </p:spPr>
        <p:txBody>
          <a:bodyPr wrap="none">
            <a:spAutoFit/>
          </a:bodyPr>
          <a:lstStyle/>
          <a:p>
            <a:pPr algn="ctr"/>
            <a:r>
              <a:rPr lang="ru-RU" altLang="uk-UA" sz="2200" b="1" i="1" err="1">
                <a:solidFill>
                  <a:srgbClr val="333333"/>
                </a:solidFill>
                <a:latin typeface="Times New Roman" panose="02020603050405020304" pitchFamily="18" charset="0"/>
                <a:cs typeface="Times New Roman" panose="02020603050405020304" pitchFamily="18" charset="0"/>
              </a:rPr>
              <a:t>Класифікаційні</a:t>
            </a:r>
            <a:r>
              <a:rPr lang="ru-RU" altLang="uk-UA" sz="2200" b="1" i="1">
                <a:solidFill>
                  <a:srgbClr val="333333"/>
                </a:solidFill>
                <a:latin typeface="Times New Roman" panose="02020603050405020304" pitchFamily="18" charset="0"/>
                <a:cs typeface="Times New Roman" panose="02020603050405020304" pitchFamily="18" charset="0"/>
              </a:rPr>
              <a:t> </a:t>
            </a:r>
            <a:r>
              <a:rPr lang="ru-RU" altLang="uk-UA" sz="2200" b="1" i="1" err="1">
                <a:solidFill>
                  <a:srgbClr val="333333"/>
                </a:solidFill>
                <a:latin typeface="Times New Roman" panose="02020603050405020304" pitchFamily="18" charset="0"/>
                <a:cs typeface="Times New Roman" panose="02020603050405020304" pitchFamily="18" charset="0"/>
              </a:rPr>
              <a:t>підходи</a:t>
            </a:r>
            <a:r>
              <a:rPr lang="ru-RU" altLang="uk-UA" sz="2200" b="1" i="1">
                <a:solidFill>
                  <a:srgbClr val="333333"/>
                </a:solidFill>
                <a:latin typeface="Times New Roman" panose="02020603050405020304" pitchFamily="18" charset="0"/>
                <a:cs typeface="Times New Roman" panose="02020603050405020304" pitchFamily="18" charset="0"/>
              </a:rPr>
              <a:t>:</a:t>
            </a:r>
          </a:p>
          <a:p>
            <a:pPr algn="ctr"/>
            <a:r>
              <a:rPr lang="ru-RU" altLang="uk-UA" sz="2200" b="1" i="1" err="1">
                <a:solidFill>
                  <a:srgbClr val="333333"/>
                </a:solidFill>
                <a:latin typeface="Times New Roman" panose="02020603050405020304" pitchFamily="18" charset="0"/>
                <a:cs typeface="Times New Roman" panose="02020603050405020304" pitchFamily="18" charset="0"/>
              </a:rPr>
              <a:t>Залежно</a:t>
            </a:r>
            <a:r>
              <a:rPr lang="ru-RU" altLang="uk-UA" sz="2200" b="1" i="1">
                <a:solidFill>
                  <a:srgbClr val="333333"/>
                </a:solidFill>
                <a:latin typeface="Times New Roman" panose="02020603050405020304" pitchFamily="18" charset="0"/>
                <a:cs typeface="Times New Roman" panose="02020603050405020304" pitchFamily="18" charset="0"/>
              </a:rPr>
              <a:t> </a:t>
            </a:r>
            <a:r>
              <a:rPr lang="ru-RU" altLang="uk-UA" sz="2200" b="1" i="1" err="1">
                <a:solidFill>
                  <a:srgbClr val="333333"/>
                </a:solidFill>
                <a:latin typeface="Times New Roman" panose="02020603050405020304" pitchFamily="18" charset="0"/>
                <a:cs typeface="Times New Roman" panose="02020603050405020304" pitchFamily="18" charset="0"/>
              </a:rPr>
              <a:t>від</a:t>
            </a:r>
            <a:r>
              <a:rPr lang="ru-RU" altLang="uk-UA" sz="2200" b="1" i="1">
                <a:solidFill>
                  <a:srgbClr val="333333"/>
                </a:solidFill>
                <a:latin typeface="Times New Roman" panose="02020603050405020304" pitchFamily="18" charset="0"/>
                <a:cs typeface="Times New Roman" panose="02020603050405020304" pitchFamily="18" charset="0"/>
              </a:rPr>
              <a:t> технології </a:t>
            </a:r>
            <a:r>
              <a:rPr lang="ru-RU" altLang="uk-UA" sz="2200" b="1" i="1" err="1">
                <a:solidFill>
                  <a:srgbClr val="333333"/>
                </a:solidFill>
                <a:latin typeface="Times New Roman" panose="02020603050405020304" pitchFamily="18" charset="0"/>
                <a:cs typeface="Times New Roman" panose="02020603050405020304" pitchFamily="18" charset="0"/>
              </a:rPr>
              <a:t>отримання</a:t>
            </a:r>
            <a:endParaRPr lang="en-GB" altLang="uk-UA" sz="2200" b="1" i="1">
              <a:solidFill>
                <a:srgbClr val="333333"/>
              </a:solidFill>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75599" y="1046113"/>
            <a:ext cx="4572000" cy="3139321"/>
          </a:xfrm>
          <a:prstGeom prst="rect">
            <a:avLst/>
          </a:prstGeom>
        </p:spPr>
        <p:txBody>
          <a:bodyPr>
            <a:spAutoFit/>
          </a:bodyPr>
          <a:lstStyle/>
          <a:p>
            <a:pPr algn="just"/>
            <a:r>
              <a:rPr lang="uk-UA" b="1" i="1">
                <a:solidFill>
                  <a:srgbClr val="000000"/>
                </a:solidFill>
                <a:latin typeface="Times New Roman" panose="02020603050405020304" pitchFamily="18" charset="0"/>
                <a:cs typeface="Times New Roman" panose="02020603050405020304" pitchFamily="18" charset="0"/>
              </a:rPr>
              <a:t>Тверді капсули </a:t>
            </a:r>
            <a:r>
              <a:rPr lang="uk-UA">
                <a:solidFill>
                  <a:srgbClr val="000000"/>
                </a:solidFill>
                <a:latin typeface="Times New Roman" panose="02020603050405020304" pitchFamily="18" charset="0"/>
                <a:cs typeface="Times New Roman" panose="02020603050405020304" pitchFamily="18" charset="0"/>
              </a:rPr>
              <a:t>або двостулкові (</a:t>
            </a:r>
            <a:r>
              <a:rPr lang="en-US" err="1">
                <a:solidFill>
                  <a:srgbClr val="000000"/>
                </a:solidFill>
                <a:latin typeface="Times New Roman" panose="02020603050405020304" pitchFamily="18" charset="0"/>
                <a:cs typeface="Times New Roman" panose="02020603050405020304" pitchFamily="18" charset="0"/>
              </a:rPr>
              <a:t>capsulae</a:t>
            </a:r>
            <a:r>
              <a:rPr lang="en-US">
                <a:solidFill>
                  <a:srgbClr val="000000"/>
                </a:solidFill>
                <a:latin typeface="Times New Roman" panose="02020603050405020304" pitchFamily="18" charset="0"/>
                <a:cs typeface="Times New Roman" panose="02020603050405020304" pitchFamily="18" charset="0"/>
              </a:rPr>
              <a:t> </a:t>
            </a:r>
            <a:r>
              <a:rPr lang="en-US" err="1">
                <a:solidFill>
                  <a:srgbClr val="000000"/>
                </a:solidFill>
                <a:latin typeface="Times New Roman" panose="02020603050405020304" pitchFamily="18" charset="0"/>
                <a:cs typeface="Times New Roman" panose="02020603050405020304" pitchFamily="18" charset="0"/>
              </a:rPr>
              <a:t>dure</a:t>
            </a:r>
            <a:r>
              <a:rPr lang="en-US">
                <a:solidFill>
                  <a:srgbClr val="000000"/>
                </a:solidFill>
                <a:latin typeface="Times New Roman" panose="02020603050405020304" pitchFamily="18" charset="0"/>
                <a:cs typeface="Times New Roman" panose="02020603050405020304" pitchFamily="18" charset="0"/>
              </a:rPr>
              <a:t> or </a:t>
            </a:r>
            <a:r>
              <a:rPr lang="en-US" err="1">
                <a:solidFill>
                  <a:srgbClr val="000000"/>
                </a:solidFill>
                <a:latin typeface="Times New Roman" panose="02020603050405020304" pitchFamily="18" charset="0"/>
                <a:cs typeface="Times New Roman" panose="02020603050405020304" pitchFamily="18" charset="0"/>
              </a:rPr>
              <a:t>operculate</a:t>
            </a:r>
            <a:r>
              <a:rPr lang="en-US">
                <a:solidFill>
                  <a:srgbClr val="000000"/>
                </a:solidFill>
                <a:latin typeface="Times New Roman" panose="02020603050405020304" pitchFamily="18" charset="0"/>
                <a:cs typeface="Times New Roman" panose="02020603050405020304" pitchFamily="18" charset="0"/>
              </a:rPr>
              <a:t>), </a:t>
            </a:r>
            <a:r>
              <a:rPr lang="uk-UA">
                <a:solidFill>
                  <a:srgbClr val="000000"/>
                </a:solidFill>
                <a:latin typeface="Times New Roman" panose="02020603050405020304" pitchFamily="18" charset="0"/>
                <a:cs typeface="Times New Roman" panose="02020603050405020304" pitchFamily="18" charset="0"/>
              </a:rPr>
              <a:t>складаються з двох циліндричних частин: корпусу з напівсферичною основою та кришечкою тієї ж форми, але більш короткою. Внутрішній діаметр кришечки фактично дорівнює зовнішньому діаметру корпусу. При з'єднанні дві частини складають контейнер стандартних розмірів заповнюються після проходження всього технологічного циклу формування та набуття жорсткості.</a:t>
            </a:r>
            <a:endParaRPr lang="uk-UA">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4674541" y="1046113"/>
            <a:ext cx="4572000" cy="3139321"/>
          </a:xfrm>
          <a:prstGeom prst="rect">
            <a:avLst/>
          </a:prstGeom>
        </p:spPr>
        <p:txBody>
          <a:bodyPr>
            <a:spAutoFit/>
          </a:bodyPr>
          <a:lstStyle/>
          <a:p>
            <a:r>
              <a:rPr lang="uk-UA" b="1" i="1">
                <a:solidFill>
                  <a:schemeClr val="bg1"/>
                </a:solidFill>
                <a:latin typeface="Times New Roman" panose="02020603050405020304" pitchFamily="18" charset="0"/>
                <a:cs typeface="Times New Roman" panose="02020603050405020304" pitchFamily="18" charset="0"/>
              </a:rPr>
              <a:t>М'які капсули </a:t>
            </a:r>
            <a:r>
              <a:rPr lang="uk-UA">
                <a:solidFill>
                  <a:schemeClr val="bg1"/>
                </a:solidFill>
                <a:latin typeface="Times New Roman" panose="02020603050405020304" pitchFamily="18" charset="0"/>
                <a:cs typeface="Times New Roman" panose="02020603050405020304" pitchFamily="18" charset="0"/>
              </a:rPr>
              <a:t>- (</a:t>
            </a:r>
            <a:r>
              <a:rPr lang="en-US" err="1">
                <a:solidFill>
                  <a:schemeClr val="bg1"/>
                </a:solidFill>
                <a:latin typeface="Times New Roman" panose="02020603050405020304" pitchFamily="18" charset="0"/>
                <a:cs typeface="Times New Roman" panose="02020603050405020304" pitchFamily="18" charset="0"/>
              </a:rPr>
              <a:t>capsulae</a:t>
            </a:r>
            <a:r>
              <a:rPr lang="en-US">
                <a:solidFill>
                  <a:schemeClr val="bg1"/>
                </a:solidFill>
                <a:latin typeface="Times New Roman" panose="02020603050405020304" pitchFamily="18" charset="0"/>
                <a:cs typeface="Times New Roman" panose="02020603050405020304" pitchFamily="18" charset="0"/>
              </a:rPr>
              <a:t> </a:t>
            </a:r>
            <a:r>
              <a:rPr lang="en-US" err="1">
                <a:solidFill>
                  <a:schemeClr val="bg1"/>
                </a:solidFill>
                <a:latin typeface="Times New Roman" panose="02020603050405020304" pitchFamily="18" charset="0"/>
                <a:cs typeface="Times New Roman" panose="02020603050405020304" pitchFamily="18" charset="0"/>
              </a:rPr>
              <a:t>molles</a:t>
            </a:r>
            <a:r>
              <a:rPr lang="en-US">
                <a:solidFill>
                  <a:schemeClr val="bg1"/>
                </a:solidFill>
                <a:latin typeface="Times New Roman" panose="02020603050405020304" pitchFamily="18" charset="0"/>
                <a:cs typeface="Times New Roman" panose="02020603050405020304" pitchFamily="18" charset="0"/>
              </a:rPr>
              <a:t>) </a:t>
            </a:r>
            <a:r>
              <a:rPr lang="uk-UA">
                <a:solidFill>
                  <a:schemeClr val="bg1"/>
                </a:solidFill>
                <a:latin typeface="Times New Roman" panose="02020603050405020304" pitchFamily="18" charset="0"/>
                <a:cs typeface="Times New Roman" panose="02020603050405020304" pitchFamily="18" charset="0"/>
              </a:rPr>
              <a:t>або цілісні, в залежності від технології отримання: шовні (що мають поздовжній шов спайки двох рівних половинок) безшовні наповнювач в процесі виготовлення поміщається ще в м'яку, еластичну оболонку, після чого капсули піддаються подальшим технологічним процесам формування, в результаті яких початкова еластичність оболонки частково, або і повністю, втрачається.</a:t>
            </a:r>
          </a:p>
        </p:txBody>
      </p:sp>
      <p:pic>
        <p:nvPicPr>
          <p:cNvPr id="6" name="Picture 8" descr="сканирование003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99" y="4293096"/>
            <a:ext cx="4784433" cy="1427163"/>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7" name="Rectangle 9"/>
          <p:cNvSpPr>
            <a:spLocks noChangeArrowheads="1"/>
          </p:cNvSpPr>
          <p:nvPr/>
        </p:nvSpPr>
        <p:spPr bwMode="auto">
          <a:xfrm>
            <a:off x="75599" y="5853593"/>
            <a:ext cx="5003601"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30213" indent="-323850" eaLnBrk="0">
              <a:defRPr>
                <a:solidFill>
                  <a:schemeClr val="bg1"/>
                </a:solidFill>
                <a:latin typeface="Arial" panose="020B0604020202020204" pitchFamily="34" charset="0"/>
                <a:cs typeface="Lucida Sans Unicode" panose="020B0602030504020204" pitchFamily="34" charset="0"/>
              </a:defRPr>
            </a:lvl1pPr>
            <a:lvl2pPr marL="742950" indent="-285750" eaLnBrk="0">
              <a:defRPr>
                <a:solidFill>
                  <a:schemeClr val="bg1"/>
                </a:solidFill>
                <a:latin typeface="Arial" panose="020B0604020202020204" pitchFamily="34" charset="0"/>
                <a:cs typeface="Lucida Sans Unicode" panose="020B0602030504020204" pitchFamily="34" charset="0"/>
              </a:defRPr>
            </a:lvl2pPr>
            <a:lvl3pPr marL="1143000" indent="-228600" eaLnBrk="0">
              <a:defRPr>
                <a:solidFill>
                  <a:schemeClr val="bg1"/>
                </a:solidFill>
                <a:latin typeface="Arial" panose="020B0604020202020204" pitchFamily="34" charset="0"/>
                <a:cs typeface="Lucida Sans Unicode" panose="020B0602030504020204" pitchFamily="34" charset="0"/>
              </a:defRPr>
            </a:lvl3pPr>
            <a:lvl4pPr marL="1600200" indent="-228600" eaLnBrk="0">
              <a:defRPr>
                <a:solidFill>
                  <a:schemeClr val="bg1"/>
                </a:solidFill>
                <a:latin typeface="Arial" panose="020B0604020202020204" pitchFamily="34" charset="0"/>
                <a:cs typeface="Lucida Sans Unicode" panose="020B0602030504020204" pitchFamily="34" charset="0"/>
              </a:defRPr>
            </a:lvl4pPr>
            <a:lvl5pPr marL="2057400" indent="-228600" eaLnBrk="0">
              <a:defRPr>
                <a:solidFill>
                  <a:schemeClr val="bg1"/>
                </a:solidFill>
                <a:latin typeface="Arial" panose="020B0604020202020204" pitchFamily="34" charset="0"/>
                <a:cs typeface="Lucida Sans Unicode" panose="020B0602030504020204" pitchFamily="34" charset="0"/>
              </a:defRPr>
            </a:lvl5pPr>
            <a:lvl6pPr marL="2514600" indent="-228600" defTabSz="449263" eaLnBrk="0" fontAlgn="base" hangingPunct="0">
              <a:lnSpc>
                <a:spcPct val="93000"/>
              </a:lnSpc>
              <a:spcBef>
                <a:spcPct val="0"/>
              </a:spcBef>
              <a:spcAft>
                <a:spcPct val="0"/>
              </a:spcAft>
              <a:buClr>
                <a:srgbClr val="000000"/>
              </a:buClr>
              <a:buSzPct val="45000"/>
              <a:buFont typeface="Wingdings" panose="05000000000000000000" pitchFamily="2" charset="2"/>
              <a:defRPr>
                <a:solidFill>
                  <a:schemeClr val="bg1"/>
                </a:solidFill>
                <a:latin typeface="Arial" panose="020B0604020202020204" pitchFamily="34" charset="0"/>
                <a:cs typeface="Lucida Sans Unicode" panose="020B0602030504020204" pitchFamily="34" charset="0"/>
              </a:defRPr>
            </a:lvl6pPr>
            <a:lvl7pPr marL="2971800" indent="-228600" defTabSz="449263" eaLnBrk="0" fontAlgn="base" hangingPunct="0">
              <a:lnSpc>
                <a:spcPct val="93000"/>
              </a:lnSpc>
              <a:spcBef>
                <a:spcPct val="0"/>
              </a:spcBef>
              <a:spcAft>
                <a:spcPct val="0"/>
              </a:spcAft>
              <a:buClr>
                <a:srgbClr val="000000"/>
              </a:buClr>
              <a:buSzPct val="45000"/>
              <a:buFont typeface="Wingdings" panose="05000000000000000000" pitchFamily="2" charset="2"/>
              <a:defRPr>
                <a:solidFill>
                  <a:schemeClr val="bg1"/>
                </a:solidFill>
                <a:latin typeface="Arial" panose="020B0604020202020204" pitchFamily="34" charset="0"/>
                <a:cs typeface="Lucida Sans Unicode" panose="020B0602030504020204" pitchFamily="34" charset="0"/>
              </a:defRPr>
            </a:lvl7pPr>
            <a:lvl8pPr marL="3429000" indent="-228600" defTabSz="449263" eaLnBrk="0" fontAlgn="base" hangingPunct="0">
              <a:lnSpc>
                <a:spcPct val="93000"/>
              </a:lnSpc>
              <a:spcBef>
                <a:spcPct val="0"/>
              </a:spcBef>
              <a:spcAft>
                <a:spcPct val="0"/>
              </a:spcAft>
              <a:buClr>
                <a:srgbClr val="000000"/>
              </a:buClr>
              <a:buSzPct val="45000"/>
              <a:buFont typeface="Wingdings" panose="05000000000000000000" pitchFamily="2" charset="2"/>
              <a:defRPr>
                <a:solidFill>
                  <a:schemeClr val="bg1"/>
                </a:solidFill>
                <a:latin typeface="Arial" panose="020B0604020202020204" pitchFamily="34" charset="0"/>
                <a:cs typeface="Lucida Sans Unicode" panose="020B0602030504020204" pitchFamily="34" charset="0"/>
              </a:defRPr>
            </a:lvl8pPr>
            <a:lvl9pPr marL="3886200" indent="-228600" defTabSz="449263" eaLnBrk="0" fontAlgn="base" hangingPunct="0">
              <a:lnSpc>
                <a:spcPct val="93000"/>
              </a:lnSpc>
              <a:spcBef>
                <a:spcPct val="0"/>
              </a:spcBef>
              <a:spcAft>
                <a:spcPct val="0"/>
              </a:spcAft>
              <a:buClr>
                <a:srgbClr val="000000"/>
              </a:buClr>
              <a:buSzPct val="45000"/>
              <a:buFont typeface="Wingdings" panose="05000000000000000000" pitchFamily="2" charset="2"/>
              <a:defRPr>
                <a:solidFill>
                  <a:schemeClr val="bg1"/>
                </a:solidFill>
                <a:latin typeface="Arial" panose="020B0604020202020204" pitchFamily="34" charset="0"/>
                <a:cs typeface="Lucida Sans Unicode" panose="020B0602030504020204" pitchFamily="34" charset="0"/>
              </a:defRPr>
            </a:lvl9pPr>
          </a:lstStyle>
          <a:p>
            <a:pPr eaLnBrk="1">
              <a:lnSpc>
                <a:spcPct val="73000"/>
              </a:lnSpc>
              <a:buClr>
                <a:srgbClr val="0E594D"/>
              </a:buClr>
            </a:pPr>
            <a:r>
              <a:rPr lang="ru-RU" altLang="uk-UA" sz="1600" err="1">
                <a:solidFill>
                  <a:srgbClr val="000000"/>
                </a:solidFill>
              </a:rPr>
              <a:t>тверді</a:t>
            </a:r>
            <a:r>
              <a:rPr lang="ru-RU" altLang="uk-UA" sz="1600">
                <a:solidFill>
                  <a:srgbClr val="000000"/>
                </a:solidFill>
              </a:rPr>
              <a:t>	</a:t>
            </a:r>
            <a:r>
              <a:rPr lang="ru-RU" altLang="uk-UA" sz="1600" err="1">
                <a:solidFill>
                  <a:srgbClr val="000000"/>
                </a:solidFill>
              </a:rPr>
              <a:t>капсули</a:t>
            </a:r>
            <a:r>
              <a:rPr lang="ru-RU" altLang="uk-UA" sz="1600">
                <a:solidFill>
                  <a:srgbClr val="000000"/>
                </a:solidFill>
              </a:rPr>
              <a:t>	</a:t>
            </a:r>
            <a:r>
              <a:rPr lang="ru-RU" altLang="uk-UA" sz="1600" err="1">
                <a:solidFill>
                  <a:srgbClr val="000000"/>
                </a:solidFill>
              </a:rPr>
              <a:t>мягкі</a:t>
            </a:r>
            <a:r>
              <a:rPr lang="ru-RU" altLang="uk-UA" sz="1600">
                <a:solidFill>
                  <a:srgbClr val="000000"/>
                </a:solidFill>
              </a:rPr>
              <a:t>	  </a:t>
            </a:r>
            <a:r>
              <a:rPr lang="ru-RU" altLang="uk-UA" sz="1600" err="1">
                <a:solidFill>
                  <a:srgbClr val="000000"/>
                </a:solidFill>
              </a:rPr>
              <a:t>тубатини</a:t>
            </a:r>
            <a:r>
              <a:rPr lang="ru-RU" altLang="uk-UA" sz="1600">
                <a:solidFill>
                  <a:srgbClr val="000000"/>
                </a:solidFill>
              </a:rPr>
              <a:t>      перли</a:t>
            </a:r>
            <a:r>
              <a:rPr lang="en-US" altLang="uk-UA" sz="1600">
                <a:solidFill>
                  <a:srgbClr val="000000"/>
                </a:solidFill>
              </a:rPr>
              <a:t>	   </a:t>
            </a:r>
            <a:r>
              <a:rPr lang="ru-RU" altLang="uk-UA" sz="1600">
                <a:solidFill>
                  <a:srgbClr val="000000"/>
                </a:solidFill>
              </a:rPr>
              <a:t>  </a:t>
            </a:r>
            <a:r>
              <a:rPr lang="en-US" altLang="uk-UA" sz="1600">
                <a:solidFill>
                  <a:srgbClr val="000000"/>
                </a:solidFill>
              </a:rPr>
              <a:t> </a:t>
            </a:r>
            <a:r>
              <a:rPr lang="ru-RU" altLang="uk-UA" sz="1600">
                <a:solidFill>
                  <a:srgbClr val="000000"/>
                </a:solidFill>
              </a:rPr>
              <a:t>		</a:t>
            </a:r>
            <a:r>
              <a:rPr lang="ru-RU" altLang="uk-UA" sz="1600" err="1">
                <a:solidFill>
                  <a:srgbClr val="000000"/>
                </a:solidFill>
              </a:rPr>
              <a:t>капсули</a:t>
            </a:r>
            <a:r>
              <a:rPr lang="ru-RU" altLang="uk-UA" sz="1600">
                <a:solidFill>
                  <a:srgbClr val="000000"/>
                </a:solidFill>
              </a:rPr>
              <a:t>	</a:t>
            </a:r>
          </a:p>
        </p:txBody>
      </p:sp>
      <p:sp>
        <p:nvSpPr>
          <p:cNvPr id="8" name="Прямоугольник 7"/>
          <p:cNvSpPr/>
          <p:nvPr/>
        </p:nvSpPr>
        <p:spPr>
          <a:xfrm>
            <a:off x="4982761" y="4488621"/>
            <a:ext cx="3955560" cy="1754326"/>
          </a:xfrm>
          <a:prstGeom prst="rect">
            <a:avLst/>
          </a:prstGeom>
        </p:spPr>
        <p:txBody>
          <a:bodyPr wrap="square">
            <a:spAutoFit/>
          </a:bodyPr>
          <a:lstStyle/>
          <a:p>
            <a:pPr algn="just"/>
            <a:r>
              <a:rPr lang="uk-UA">
                <a:solidFill>
                  <a:schemeClr val="bg1"/>
                </a:solidFill>
                <a:latin typeface="Times New Roman" panose="02020603050405020304" pitchFamily="18" charset="0"/>
                <a:cs typeface="Times New Roman" panose="02020603050405020304" pitchFamily="18" charset="0"/>
              </a:rPr>
              <a:t>Консистенція залежить від співвідношення трьох основних компонентів: желатину, гліцерину та води. Гліцерин може замінюватись іншими пластифікаторами – сорбітом, цукровим сиропом.</a:t>
            </a:r>
          </a:p>
        </p:txBody>
      </p:sp>
    </p:spTree>
    <p:extLst>
      <p:ext uri="{BB962C8B-B14F-4D97-AF65-F5344CB8AC3E}">
        <p14:creationId xmlns:p14="http://schemas.microsoft.com/office/powerpoint/2010/main" val="3281721108"/>
      </p:ext>
    </p:extLst>
  </p:cSld>
  <p:clrMapOvr>
    <a:masterClrMapping/>
  </p:clrMapOvr>
  <p:transition>
    <p:zoom dir="in"/>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2890" y="22870"/>
            <a:ext cx="4572000" cy="4247317"/>
          </a:xfrm>
          <a:prstGeom prst="rect">
            <a:avLst/>
          </a:prstGeom>
        </p:spPr>
        <p:txBody>
          <a:bodyPr>
            <a:spAutoFit/>
          </a:bodyPr>
          <a:lstStyle/>
          <a:p>
            <a:pPr algn="ctr"/>
            <a:r>
              <a:rPr lang="uk-UA" b="1">
                <a:solidFill>
                  <a:schemeClr val="bg1"/>
                </a:solidFill>
                <a:latin typeface="Times New Roman" panose="02020603050405020304" pitchFamily="18" charset="0"/>
                <a:cs typeface="Times New Roman" panose="02020603050405020304" pitchFamily="18" charset="0"/>
              </a:rPr>
              <a:t>За місцем введення </a:t>
            </a:r>
          </a:p>
          <a:p>
            <a:pPr algn="just"/>
            <a:r>
              <a:rPr lang="uk-UA" b="1" err="1">
                <a:solidFill>
                  <a:schemeClr val="bg1"/>
                </a:solidFill>
                <a:latin typeface="Times New Roman" panose="02020603050405020304" pitchFamily="18" charset="0"/>
                <a:cs typeface="Times New Roman" panose="02020603050405020304" pitchFamily="18" charset="0"/>
              </a:rPr>
              <a:t>Ентеральні</a:t>
            </a:r>
            <a:r>
              <a:rPr lang="uk-UA" b="1">
                <a:solidFill>
                  <a:schemeClr val="bg1"/>
                </a:solidFill>
                <a:latin typeface="Times New Roman" panose="02020603050405020304" pitchFamily="18" charset="0"/>
                <a:cs typeface="Times New Roman" panose="02020603050405020304" pitchFamily="18" charset="0"/>
              </a:rPr>
              <a:t> (</a:t>
            </a:r>
            <a:r>
              <a:rPr lang="en-US" b="1">
                <a:solidFill>
                  <a:schemeClr val="bg1"/>
                </a:solidFill>
                <a:latin typeface="Times New Roman" panose="02020603050405020304" pitchFamily="18" charset="0"/>
                <a:cs typeface="Times New Roman" panose="02020603050405020304" pitchFamily="18" charset="0"/>
              </a:rPr>
              <a:t>per </a:t>
            </a:r>
            <a:r>
              <a:rPr lang="en-US" b="1" err="1">
                <a:solidFill>
                  <a:schemeClr val="bg1"/>
                </a:solidFill>
                <a:latin typeface="Times New Roman" panose="02020603050405020304" pitchFamily="18" charset="0"/>
                <a:cs typeface="Times New Roman" panose="02020603050405020304" pitchFamily="18" charset="0"/>
              </a:rPr>
              <a:t>os</a:t>
            </a:r>
            <a:r>
              <a:rPr lang="en-US" b="1">
                <a:solidFill>
                  <a:schemeClr val="bg1"/>
                </a:solidFill>
                <a:latin typeface="Times New Roman" panose="02020603050405020304" pitchFamily="18" charset="0"/>
                <a:cs typeface="Times New Roman" panose="02020603050405020304" pitchFamily="18" charset="0"/>
              </a:rPr>
              <a:t>) </a:t>
            </a:r>
            <a:r>
              <a:rPr lang="uk-UA">
                <a:solidFill>
                  <a:schemeClr val="bg1"/>
                </a:solidFill>
                <a:latin typeface="Times New Roman" panose="02020603050405020304" pitchFamily="18" charset="0"/>
                <a:cs typeface="Times New Roman" panose="02020603050405020304" pitchFamily="18" charset="0"/>
              </a:rPr>
              <a:t>за місцем вивільнення лікарського засобу:</a:t>
            </a:r>
          </a:p>
          <a:p>
            <a:pPr algn="just"/>
            <a:r>
              <a:rPr lang="uk-UA">
                <a:solidFill>
                  <a:schemeClr val="bg1"/>
                </a:solidFill>
                <a:latin typeface="Times New Roman" panose="02020603050405020304" pitchFamily="18" charset="0"/>
                <a:cs typeface="Times New Roman" panose="02020603050405020304" pitchFamily="18" charset="0"/>
              </a:rPr>
              <a:t> </a:t>
            </a:r>
            <a:r>
              <a:rPr lang="uk-UA" err="1">
                <a:solidFill>
                  <a:schemeClr val="bg1"/>
                </a:solidFill>
                <a:latin typeface="Times New Roman" panose="02020603050405020304" pitchFamily="18" charset="0"/>
                <a:cs typeface="Times New Roman" panose="02020603050405020304" pitchFamily="18" charset="0"/>
              </a:rPr>
              <a:t>гастросолюбильні</a:t>
            </a:r>
            <a:r>
              <a:rPr lang="uk-UA">
                <a:solidFill>
                  <a:schemeClr val="bg1"/>
                </a:solidFill>
                <a:latin typeface="Times New Roman" panose="02020603050405020304" pitchFamily="18" charset="0"/>
                <a:cs typeface="Times New Roman" panose="02020603050405020304" pitchFamily="18" charset="0"/>
              </a:rPr>
              <a:t>, що розпадаються в шлунку;</a:t>
            </a:r>
          </a:p>
          <a:p>
            <a:pPr algn="just"/>
            <a:r>
              <a:rPr lang="uk-UA">
                <a:solidFill>
                  <a:schemeClr val="bg1"/>
                </a:solidFill>
                <a:latin typeface="Times New Roman" panose="02020603050405020304" pitchFamily="18" charset="0"/>
                <a:cs typeface="Times New Roman" panose="02020603050405020304" pitchFamily="18" charset="0"/>
              </a:rPr>
              <a:t> - більшість </a:t>
            </a:r>
            <a:r>
              <a:rPr lang="uk-UA" err="1">
                <a:solidFill>
                  <a:schemeClr val="bg1"/>
                </a:solidFill>
                <a:latin typeface="Times New Roman" panose="02020603050405020304" pitchFamily="18" charset="0"/>
                <a:cs typeface="Times New Roman" panose="02020603050405020304" pitchFamily="18" charset="0"/>
              </a:rPr>
              <a:t>кишковорозчинні</a:t>
            </a:r>
            <a:r>
              <a:rPr lang="uk-UA">
                <a:solidFill>
                  <a:schemeClr val="bg1"/>
                </a:solidFill>
                <a:latin typeface="Times New Roman" panose="02020603050405020304" pitchFamily="18" charset="0"/>
                <a:cs typeface="Times New Roman" panose="02020603050405020304" pitchFamily="18" charset="0"/>
              </a:rPr>
              <a:t> (</a:t>
            </a:r>
            <a:r>
              <a:rPr lang="uk-UA" err="1">
                <a:solidFill>
                  <a:schemeClr val="bg1"/>
                </a:solidFill>
                <a:latin typeface="Times New Roman" panose="02020603050405020304" pitchFamily="18" charset="0"/>
                <a:cs typeface="Times New Roman" panose="02020603050405020304" pitchFamily="18" charset="0"/>
              </a:rPr>
              <a:t>кислоторезистентні</a:t>
            </a:r>
            <a:r>
              <a:rPr lang="uk-UA">
                <a:solidFill>
                  <a:schemeClr val="bg1"/>
                </a:solidFill>
                <a:latin typeface="Times New Roman" panose="02020603050405020304" pitchFamily="18" charset="0"/>
                <a:cs typeface="Times New Roman" panose="02020603050405020304" pitchFamily="18" charset="0"/>
              </a:rPr>
              <a:t> або </a:t>
            </a:r>
            <a:r>
              <a:rPr lang="uk-UA" err="1">
                <a:solidFill>
                  <a:schemeClr val="bg1"/>
                </a:solidFill>
                <a:latin typeface="Times New Roman" panose="02020603050405020304" pitchFamily="18" charset="0"/>
                <a:cs typeface="Times New Roman" panose="02020603050405020304" pitchFamily="18" charset="0"/>
              </a:rPr>
              <a:t>ентеросолюбильні</a:t>
            </a:r>
            <a:r>
              <a:rPr lang="uk-UA">
                <a:solidFill>
                  <a:schemeClr val="bg1"/>
                </a:solidFill>
                <a:latin typeface="Times New Roman" panose="02020603050405020304" pitchFamily="18" charset="0"/>
                <a:cs typeface="Times New Roman" panose="02020603050405020304" pitchFamily="18" charset="0"/>
              </a:rPr>
              <a:t>). </a:t>
            </a:r>
          </a:p>
          <a:p>
            <a:pPr algn="just"/>
            <a:endParaRPr lang="uk-UA">
              <a:solidFill>
                <a:schemeClr val="bg1"/>
              </a:solidFill>
              <a:latin typeface="Times New Roman" panose="02020603050405020304" pitchFamily="18" charset="0"/>
              <a:cs typeface="Times New Roman" panose="02020603050405020304" pitchFamily="18" charset="0"/>
            </a:endParaRPr>
          </a:p>
          <a:p>
            <a:pPr algn="just"/>
            <a:r>
              <a:rPr lang="uk-UA" b="1">
                <a:solidFill>
                  <a:schemeClr val="bg1"/>
                </a:solidFill>
                <a:latin typeface="Times New Roman" panose="02020603050405020304" pitchFamily="18" charset="0"/>
                <a:cs typeface="Times New Roman" panose="02020603050405020304" pitchFamily="18" charset="0"/>
              </a:rPr>
              <a:t>Місцевого застосування:</a:t>
            </a:r>
          </a:p>
          <a:p>
            <a:pPr algn="just"/>
            <a:r>
              <a:rPr lang="uk-UA">
                <a:solidFill>
                  <a:schemeClr val="bg1"/>
                </a:solidFill>
                <a:latin typeface="Times New Roman" panose="02020603050405020304" pitchFamily="18" charset="0"/>
                <a:cs typeface="Times New Roman" panose="02020603050405020304" pitchFamily="18" charset="0"/>
              </a:rPr>
              <a:t>ректальні, </a:t>
            </a:r>
          </a:p>
          <a:p>
            <a:pPr algn="just"/>
            <a:r>
              <a:rPr lang="uk-UA">
                <a:solidFill>
                  <a:schemeClr val="bg1"/>
                </a:solidFill>
                <a:latin typeface="Times New Roman" panose="02020603050405020304" pitchFamily="18" charset="0"/>
                <a:cs typeface="Times New Roman" panose="02020603050405020304" pitchFamily="18" charset="0"/>
              </a:rPr>
              <a:t>вагінальні, </a:t>
            </a:r>
          </a:p>
          <a:p>
            <a:pPr algn="just"/>
            <a:r>
              <a:rPr lang="uk-UA" err="1">
                <a:solidFill>
                  <a:schemeClr val="bg1"/>
                </a:solidFill>
                <a:latin typeface="Times New Roman" panose="02020603050405020304" pitchFamily="18" charset="0"/>
                <a:cs typeface="Times New Roman" panose="02020603050405020304" pitchFamily="18" charset="0"/>
              </a:rPr>
              <a:t>сублінгвальні</a:t>
            </a:r>
            <a:r>
              <a:rPr lang="uk-UA">
                <a:solidFill>
                  <a:schemeClr val="bg1"/>
                </a:solidFill>
                <a:latin typeface="Times New Roman" panose="02020603050405020304" pitchFamily="18" charset="0"/>
                <a:cs typeface="Times New Roman" panose="02020603050405020304" pitchFamily="18" charset="0"/>
              </a:rPr>
              <a:t>, </a:t>
            </a:r>
          </a:p>
          <a:p>
            <a:pPr algn="just"/>
            <a:r>
              <a:rPr lang="uk-UA">
                <a:solidFill>
                  <a:schemeClr val="bg1"/>
                </a:solidFill>
                <a:latin typeface="Times New Roman" panose="02020603050405020304" pitchFamily="18" charset="0"/>
                <a:cs typeface="Times New Roman" panose="02020603050405020304" pitchFamily="18" charset="0"/>
              </a:rPr>
              <a:t>Жувальні </a:t>
            </a:r>
          </a:p>
          <a:p>
            <a:pPr algn="just"/>
            <a:r>
              <a:rPr lang="uk-UA">
                <a:solidFill>
                  <a:schemeClr val="bg1"/>
                </a:solidFill>
                <a:latin typeface="Times New Roman" panose="02020603050405020304" pitchFamily="18" charset="0"/>
                <a:cs typeface="Times New Roman" panose="02020603050405020304" pitchFamily="18" charset="0"/>
              </a:rPr>
              <a:t>Вушні</a:t>
            </a:r>
          </a:p>
          <a:p>
            <a:pPr algn="just"/>
            <a:r>
              <a:rPr lang="uk-UA">
                <a:solidFill>
                  <a:schemeClr val="bg1"/>
                </a:solidFill>
                <a:latin typeface="Times New Roman" panose="02020603050405020304" pitchFamily="18" charset="0"/>
                <a:cs typeface="Times New Roman" panose="02020603050405020304" pitchFamily="18" charset="0"/>
              </a:rPr>
              <a:t> Очні та ін</a:t>
            </a:r>
            <a:r>
              <a:rPr lang="uk-UA">
                <a:solidFill>
                  <a:srgbClr val="FFFFFF"/>
                </a:solidFill>
                <a:latin typeface="Roboto"/>
              </a:rPr>
              <a:t>.</a:t>
            </a:r>
            <a:endParaRPr lang="uk-UA"/>
          </a:p>
        </p:txBody>
      </p:sp>
      <p:sp>
        <p:nvSpPr>
          <p:cNvPr id="3" name="Прямоугольник 2"/>
          <p:cNvSpPr/>
          <p:nvPr/>
        </p:nvSpPr>
        <p:spPr>
          <a:xfrm>
            <a:off x="4949788" y="188640"/>
            <a:ext cx="4211960" cy="3139321"/>
          </a:xfrm>
          <a:prstGeom prst="rect">
            <a:avLst/>
          </a:prstGeom>
        </p:spPr>
        <p:txBody>
          <a:bodyPr wrap="square">
            <a:spAutoFit/>
          </a:bodyPr>
          <a:lstStyle/>
          <a:p>
            <a:r>
              <a:rPr lang="uk-UA" b="1">
                <a:solidFill>
                  <a:schemeClr val="bg1"/>
                </a:solidFill>
                <a:latin typeface="Times New Roman" panose="02020603050405020304" pitchFamily="18" charset="0"/>
                <a:cs typeface="Times New Roman" panose="02020603050405020304" pitchFamily="18" charset="0"/>
              </a:rPr>
              <a:t>За консистенцією маси, що </a:t>
            </a:r>
            <a:r>
              <a:rPr lang="uk-UA" b="1" err="1">
                <a:solidFill>
                  <a:schemeClr val="bg1"/>
                </a:solidFill>
                <a:latin typeface="Times New Roman" panose="02020603050405020304" pitchFamily="18" charset="0"/>
                <a:cs typeface="Times New Roman" panose="02020603050405020304" pitchFamily="18" charset="0"/>
              </a:rPr>
              <a:t>інкапсулюється</a:t>
            </a:r>
            <a:r>
              <a:rPr lang="uk-UA" b="1">
                <a:solidFill>
                  <a:schemeClr val="bg1"/>
                </a:solidFill>
                <a:latin typeface="Times New Roman" panose="02020603050405020304" pitchFamily="18" charset="0"/>
                <a:cs typeface="Times New Roman" panose="02020603050405020304" pitchFamily="18" charset="0"/>
              </a:rPr>
              <a:t>: </a:t>
            </a:r>
          </a:p>
          <a:p>
            <a:pPr marL="342900" indent="-342900">
              <a:buFont typeface="Arial" panose="020B0604020202020204" pitchFamily="34" charset="0"/>
              <a:buChar char="•"/>
            </a:pPr>
            <a:r>
              <a:rPr lang="uk-UA">
                <a:solidFill>
                  <a:schemeClr val="bg1"/>
                </a:solidFill>
                <a:latin typeface="Times New Roman" panose="02020603050405020304" pitchFamily="18" charset="0"/>
                <a:cs typeface="Times New Roman" panose="02020603050405020304" pitchFamily="18" charset="0"/>
              </a:rPr>
              <a:t>рідка (переважно в м'яких капсулах) - олії, масляні розчини, неводні розчини та суспензії, що падають); </a:t>
            </a:r>
          </a:p>
          <a:p>
            <a:pPr marL="342900" indent="-342900">
              <a:buFont typeface="Arial" panose="020B0604020202020204" pitchFamily="34" charset="0"/>
              <a:buChar char="•"/>
            </a:pPr>
            <a:r>
              <a:rPr lang="uk-UA">
                <a:solidFill>
                  <a:schemeClr val="bg1"/>
                </a:solidFill>
                <a:latin typeface="Times New Roman" panose="02020603050405020304" pitchFamily="18" charset="0"/>
                <a:cs typeface="Times New Roman" panose="02020603050405020304" pitchFamily="18" charset="0"/>
              </a:rPr>
              <a:t>тверда сипуча (переважно у твердих капсулах) – порошкоподібні ЛР, їх суміші, гранули, </a:t>
            </a:r>
            <a:r>
              <a:rPr lang="uk-UA" err="1">
                <a:solidFill>
                  <a:schemeClr val="bg1"/>
                </a:solidFill>
                <a:latin typeface="Times New Roman" panose="02020603050405020304" pitchFamily="18" charset="0"/>
                <a:cs typeface="Times New Roman" panose="02020603050405020304" pitchFamily="18" charset="0"/>
              </a:rPr>
              <a:t>пеллети</a:t>
            </a:r>
            <a:r>
              <a:rPr lang="uk-UA">
                <a:solidFill>
                  <a:schemeClr val="bg1"/>
                </a:solidFill>
                <a:latin typeface="Times New Roman" panose="02020603050405020304" pitchFamily="18" charset="0"/>
                <a:cs typeface="Times New Roman" panose="02020603050405020304" pitchFamily="18" charset="0"/>
              </a:rPr>
              <a:t>, </a:t>
            </a:r>
            <a:r>
              <a:rPr lang="uk-UA" err="1">
                <a:solidFill>
                  <a:schemeClr val="bg1"/>
                </a:solidFill>
                <a:latin typeface="Times New Roman" panose="02020603050405020304" pitchFamily="18" charset="0"/>
                <a:cs typeface="Times New Roman" panose="02020603050405020304" pitchFamily="18" charset="0"/>
              </a:rPr>
              <a:t>мікрокапсули</a:t>
            </a:r>
            <a:r>
              <a:rPr lang="uk-UA">
                <a:solidFill>
                  <a:schemeClr val="bg1"/>
                </a:solidFill>
                <a:latin typeface="Times New Roman" panose="02020603050405020304" pitchFamily="18" charset="0"/>
                <a:cs typeface="Times New Roman" panose="02020603050405020304" pitchFamily="18" charset="0"/>
              </a:rPr>
              <a:t>);</a:t>
            </a:r>
          </a:p>
          <a:p>
            <a:pPr marL="342900" indent="-342900">
              <a:buFont typeface="Arial" panose="020B0604020202020204" pitchFamily="34" charset="0"/>
              <a:buChar char="•"/>
            </a:pPr>
            <a:r>
              <a:rPr lang="uk-UA">
                <a:solidFill>
                  <a:schemeClr val="bg1"/>
                </a:solidFill>
                <a:latin typeface="Times New Roman" panose="02020603050405020304" pitchFamily="18" charset="0"/>
                <a:cs typeface="Times New Roman" panose="02020603050405020304" pitchFamily="18" charset="0"/>
              </a:rPr>
              <a:t> пастоподібна може бути присутня і в твердих і м'яких сулах.</a:t>
            </a:r>
          </a:p>
        </p:txBody>
      </p:sp>
      <p:sp>
        <p:nvSpPr>
          <p:cNvPr id="4" name="Прямоугольник 3"/>
          <p:cNvSpPr/>
          <p:nvPr/>
        </p:nvSpPr>
        <p:spPr>
          <a:xfrm>
            <a:off x="197135" y="4149080"/>
            <a:ext cx="4572000" cy="2585323"/>
          </a:xfrm>
          <a:prstGeom prst="rect">
            <a:avLst/>
          </a:prstGeom>
        </p:spPr>
        <p:txBody>
          <a:bodyPr>
            <a:spAutoFit/>
          </a:bodyPr>
          <a:lstStyle/>
          <a:p>
            <a:pPr algn="ctr"/>
            <a:r>
              <a:rPr lang="uk-UA" b="1">
                <a:solidFill>
                  <a:schemeClr val="bg1"/>
                </a:solidFill>
                <a:latin typeface="Times New Roman" panose="02020603050405020304" pitchFamily="18" charset="0"/>
                <a:cs typeface="Times New Roman" panose="02020603050405020304" pitchFamily="18" charset="0"/>
              </a:rPr>
              <a:t>За місткістю</a:t>
            </a:r>
          </a:p>
          <a:p>
            <a:pPr algn="just"/>
            <a:r>
              <a:rPr lang="uk-UA">
                <a:solidFill>
                  <a:schemeClr val="bg1"/>
                </a:solidFill>
                <a:latin typeface="Times New Roman" panose="02020603050405020304" pitchFamily="18" charset="0"/>
                <a:cs typeface="Times New Roman" panose="02020603050405020304" pitchFamily="18" charset="0"/>
              </a:rPr>
              <a:t> Для твердих </a:t>
            </a:r>
            <a:r>
              <a:rPr lang="en-US" err="1">
                <a:solidFill>
                  <a:schemeClr val="bg1"/>
                </a:solidFill>
                <a:latin typeface="Times New Roman" panose="02020603050405020304" pitchFamily="18" charset="0"/>
                <a:cs typeface="Times New Roman" panose="02020603050405020304" pitchFamily="18" charset="0"/>
              </a:rPr>
              <a:t>Standart</a:t>
            </a:r>
            <a:r>
              <a:rPr lang="en-US">
                <a:solidFill>
                  <a:schemeClr val="bg1"/>
                </a:solidFill>
                <a:latin typeface="Times New Roman" panose="02020603050405020304" pitchFamily="18" charset="0"/>
                <a:cs typeface="Times New Roman" panose="02020603050405020304" pitchFamily="18" charset="0"/>
              </a:rPr>
              <a:t> - 8 </a:t>
            </a:r>
            <a:r>
              <a:rPr lang="uk-UA">
                <a:solidFill>
                  <a:schemeClr val="bg1"/>
                </a:solidFill>
                <a:latin typeface="Times New Roman" panose="02020603050405020304" pitchFamily="18" charset="0"/>
                <a:cs typeface="Times New Roman" panose="02020603050405020304" pitchFamily="18" charset="0"/>
              </a:rPr>
              <a:t>стандартних типорозмірів - № 5 (найменші) - № 000 (найбільші) + додатковий дев'ятий типорозмір № 0</a:t>
            </a:r>
            <a:r>
              <a:rPr lang="en-US">
                <a:solidFill>
                  <a:schemeClr val="bg1"/>
                </a:solidFill>
                <a:latin typeface="Times New Roman" panose="02020603050405020304" pitchFamily="18" charset="0"/>
                <a:cs typeface="Times New Roman" panose="02020603050405020304" pitchFamily="18" charset="0"/>
              </a:rPr>
              <a:t>el </a:t>
            </a:r>
            <a:r>
              <a:rPr lang="uk-UA">
                <a:solidFill>
                  <a:schemeClr val="bg1"/>
                </a:solidFill>
                <a:latin typeface="Times New Roman" panose="02020603050405020304" pitchFamily="18" charset="0"/>
                <a:cs typeface="Times New Roman" panose="02020603050405020304" pitchFamily="18" charset="0"/>
              </a:rPr>
              <a:t>для капсул подовженої форми </a:t>
            </a:r>
          </a:p>
          <a:p>
            <a:pPr algn="just"/>
            <a:r>
              <a:rPr lang="uk-UA">
                <a:solidFill>
                  <a:schemeClr val="bg1"/>
                </a:solidFill>
                <a:latin typeface="Times New Roman" panose="02020603050405020304" pitchFamily="18" charset="0"/>
                <a:cs typeface="Times New Roman" panose="02020603050405020304" pitchFamily="18" charset="0"/>
              </a:rPr>
              <a:t>Середня місткість їх 0,13 мл-1,37 мл. </a:t>
            </a:r>
          </a:p>
          <a:p>
            <a:pPr algn="just"/>
            <a:r>
              <a:rPr lang="uk-UA">
                <a:solidFill>
                  <a:schemeClr val="bg1"/>
                </a:solidFill>
                <a:latin typeface="Times New Roman" panose="02020603050405020304" pitchFamily="18" charset="0"/>
                <a:cs typeface="Times New Roman" panose="02020603050405020304" pitchFamily="18" charset="0"/>
              </a:rPr>
              <a:t>Для м'яких – стандартизації за розміром не існує. місткість м'яких шовних до 7,5 мл.</a:t>
            </a:r>
          </a:p>
        </p:txBody>
      </p:sp>
      <p:sp>
        <p:nvSpPr>
          <p:cNvPr id="11" name="Прямоугольник 10"/>
          <p:cNvSpPr/>
          <p:nvPr/>
        </p:nvSpPr>
        <p:spPr>
          <a:xfrm>
            <a:off x="5075548" y="4270187"/>
            <a:ext cx="3960440" cy="1754326"/>
          </a:xfrm>
          <a:prstGeom prst="rect">
            <a:avLst/>
          </a:prstGeom>
        </p:spPr>
        <p:txBody>
          <a:bodyPr wrap="square">
            <a:spAutoFit/>
          </a:bodyPr>
          <a:lstStyle/>
          <a:p>
            <a:pPr algn="ctr"/>
            <a:r>
              <a:rPr lang="ru-RU" b="1">
                <a:solidFill>
                  <a:schemeClr val="bg1"/>
                </a:solidFill>
                <a:latin typeface="Times New Roman" panose="02020603050405020304" pitchFamily="18" charset="0"/>
                <a:cs typeface="Times New Roman" panose="02020603050405020304" pitchFamily="18" charset="0"/>
              </a:rPr>
              <a:t>За способом </a:t>
            </a:r>
            <a:r>
              <a:rPr lang="ru-RU" b="1" err="1">
                <a:solidFill>
                  <a:schemeClr val="bg1"/>
                </a:solidFill>
                <a:latin typeface="Times New Roman" panose="02020603050405020304" pitchFamily="18" charset="0"/>
                <a:cs typeface="Times New Roman" panose="02020603050405020304" pitchFamily="18" charset="0"/>
              </a:rPr>
              <a:t>вивільнення</a:t>
            </a:r>
            <a:r>
              <a:rPr lang="ru-RU" b="1">
                <a:solidFill>
                  <a:schemeClr val="bg1"/>
                </a:solidFill>
                <a:latin typeface="Times New Roman" panose="02020603050405020304" pitchFamily="18" charset="0"/>
                <a:cs typeface="Times New Roman" panose="02020603050405020304" pitchFamily="18" charset="0"/>
              </a:rPr>
              <a:t>:</a:t>
            </a:r>
          </a:p>
          <a:p>
            <a:pPr marL="285750" indent="-285750" algn="just">
              <a:buFontTx/>
              <a:buChar char="-"/>
            </a:pPr>
            <a:r>
              <a:rPr lang="ru-RU">
                <a:solidFill>
                  <a:schemeClr val="bg1"/>
                </a:solidFill>
                <a:latin typeface="Times New Roman" panose="02020603050405020304" pitchFamily="18" charset="0"/>
                <a:cs typeface="Times New Roman" panose="02020603050405020304" pitchFamily="18" charset="0"/>
              </a:rPr>
              <a:t>з </a:t>
            </a:r>
            <a:r>
              <a:rPr lang="ru-RU" err="1">
                <a:solidFill>
                  <a:schemeClr val="bg1"/>
                </a:solidFill>
                <a:latin typeface="Times New Roman" panose="02020603050405020304" pitchFamily="18" charset="0"/>
                <a:cs typeface="Times New Roman" panose="02020603050405020304" pitchFamily="18" charset="0"/>
              </a:rPr>
              <a:t>регульованою</a:t>
            </a:r>
            <a:r>
              <a:rPr lang="ru-RU">
                <a:solidFill>
                  <a:schemeClr val="bg1"/>
                </a:solidFill>
                <a:latin typeface="Times New Roman" panose="02020603050405020304" pitchFamily="18" charset="0"/>
                <a:cs typeface="Times New Roman" panose="02020603050405020304" pitchFamily="18" charset="0"/>
              </a:rPr>
              <a:t> </a:t>
            </a:r>
            <a:r>
              <a:rPr lang="ru-RU" err="1">
                <a:solidFill>
                  <a:schemeClr val="bg1"/>
                </a:solidFill>
                <a:latin typeface="Times New Roman" panose="02020603050405020304" pitchFamily="18" charset="0"/>
                <a:cs typeface="Times New Roman" panose="02020603050405020304" pitchFamily="18" charset="0"/>
              </a:rPr>
              <a:t>швидкістю</a:t>
            </a:r>
            <a:r>
              <a:rPr lang="ru-RU">
                <a:solidFill>
                  <a:schemeClr val="bg1"/>
                </a:solidFill>
                <a:latin typeface="Times New Roman" panose="02020603050405020304" pitchFamily="18" charset="0"/>
                <a:cs typeface="Times New Roman" panose="02020603050405020304" pitchFamily="18" charset="0"/>
              </a:rPr>
              <a:t> та </a:t>
            </a:r>
            <a:r>
              <a:rPr lang="ru-RU" err="1">
                <a:solidFill>
                  <a:schemeClr val="bg1"/>
                </a:solidFill>
                <a:latin typeface="Times New Roman" panose="02020603050405020304" pitchFamily="18" charset="0"/>
                <a:cs typeface="Times New Roman" panose="02020603050405020304" pitchFamily="18" charset="0"/>
              </a:rPr>
              <a:t>пролонгованим</a:t>
            </a:r>
            <a:r>
              <a:rPr lang="ru-RU">
                <a:solidFill>
                  <a:schemeClr val="bg1"/>
                </a:solidFill>
                <a:latin typeface="Times New Roman" panose="02020603050405020304" pitchFamily="18" charset="0"/>
                <a:cs typeface="Times New Roman" panose="02020603050405020304" pitchFamily="18" charset="0"/>
              </a:rPr>
              <a:t> </a:t>
            </a:r>
            <a:r>
              <a:rPr lang="ru-RU" err="1">
                <a:solidFill>
                  <a:schemeClr val="bg1"/>
                </a:solidFill>
                <a:latin typeface="Times New Roman" panose="02020603050405020304" pitchFamily="18" charset="0"/>
                <a:cs typeface="Times New Roman" panose="02020603050405020304" pitchFamily="18" charset="0"/>
              </a:rPr>
              <a:t>вивільненням</a:t>
            </a:r>
            <a:r>
              <a:rPr lang="ru-RU">
                <a:solidFill>
                  <a:schemeClr val="bg1"/>
                </a:solidFill>
                <a:latin typeface="Times New Roman" panose="02020603050405020304" pitchFamily="18" charset="0"/>
                <a:cs typeface="Times New Roman" panose="02020603050405020304" pitchFamily="18" charset="0"/>
              </a:rPr>
              <a:t> ЛР – </a:t>
            </a:r>
            <a:r>
              <a:rPr lang="ru-RU" err="1">
                <a:solidFill>
                  <a:schemeClr val="bg1"/>
                </a:solidFill>
                <a:latin typeface="Times New Roman" panose="02020603050405020304" pitchFamily="18" charset="0"/>
                <a:cs typeface="Times New Roman" panose="02020603050405020304" pitchFamily="18" charset="0"/>
              </a:rPr>
              <a:t>ретард-капсули</a:t>
            </a:r>
            <a:r>
              <a:rPr lang="ru-RU">
                <a:solidFill>
                  <a:schemeClr val="bg1"/>
                </a:solidFill>
                <a:latin typeface="Times New Roman" panose="02020603050405020304" pitchFamily="18" charset="0"/>
                <a:cs typeface="Times New Roman" panose="02020603050405020304" pitchFamily="18" charset="0"/>
              </a:rPr>
              <a:t>; </a:t>
            </a:r>
          </a:p>
          <a:p>
            <a:pPr marL="285750" indent="-285750" algn="just">
              <a:buFontTx/>
              <a:buChar char="-"/>
            </a:pPr>
            <a:r>
              <a:rPr lang="ru-RU" err="1">
                <a:solidFill>
                  <a:schemeClr val="bg1"/>
                </a:solidFill>
                <a:latin typeface="Times New Roman" panose="02020603050405020304" pitchFamily="18" charset="0"/>
                <a:cs typeface="Times New Roman" panose="02020603050405020304" pitchFamily="18" charset="0"/>
              </a:rPr>
              <a:t>капсули</a:t>
            </a:r>
            <a:r>
              <a:rPr lang="ru-RU">
                <a:solidFill>
                  <a:schemeClr val="bg1"/>
                </a:solidFill>
                <a:latin typeface="Times New Roman" panose="02020603050405020304" pitchFamily="18" charset="0"/>
                <a:cs typeface="Times New Roman" panose="02020603050405020304" pitchFamily="18" charset="0"/>
              </a:rPr>
              <a:t> з </a:t>
            </a:r>
            <a:r>
              <a:rPr lang="ru-RU" err="1">
                <a:solidFill>
                  <a:schemeClr val="bg1"/>
                </a:solidFill>
                <a:latin typeface="Times New Roman" panose="02020603050405020304" pitchFamily="18" charset="0"/>
                <a:cs typeface="Times New Roman" panose="02020603050405020304" pitchFamily="18" charset="0"/>
              </a:rPr>
              <a:t>модифікованим</a:t>
            </a:r>
            <a:r>
              <a:rPr lang="ru-RU">
                <a:solidFill>
                  <a:schemeClr val="bg1"/>
                </a:solidFill>
                <a:latin typeface="Times New Roman" panose="02020603050405020304" pitchFamily="18" charset="0"/>
                <a:cs typeface="Times New Roman" panose="02020603050405020304" pitchFamily="18" charset="0"/>
              </a:rPr>
              <a:t> </a:t>
            </a:r>
            <a:r>
              <a:rPr lang="ru-RU" err="1">
                <a:solidFill>
                  <a:schemeClr val="bg1"/>
                </a:solidFill>
                <a:latin typeface="Times New Roman" panose="02020603050405020304" pitchFamily="18" charset="0"/>
                <a:cs typeface="Times New Roman" panose="02020603050405020304" pitchFamily="18" charset="0"/>
              </a:rPr>
              <a:t>вивільненням</a:t>
            </a:r>
            <a:r>
              <a:rPr lang="ru-RU">
                <a:solidFill>
                  <a:schemeClr val="bg1"/>
                </a:solidFill>
                <a:latin typeface="Times New Roman" panose="02020603050405020304" pitchFamily="18" charset="0"/>
                <a:cs typeface="Times New Roman" panose="02020603050405020304" pitchFamily="18" charset="0"/>
              </a:rPr>
              <a:t> (</a:t>
            </a:r>
            <a:r>
              <a:rPr lang="ru-RU" err="1">
                <a:solidFill>
                  <a:schemeClr val="bg1"/>
                </a:solidFill>
                <a:latin typeface="Times New Roman" panose="02020603050405020304" pitchFamily="18" charset="0"/>
                <a:cs typeface="Times New Roman" panose="02020603050405020304" pitchFamily="18" charset="0"/>
              </a:rPr>
              <a:t>спансули</a:t>
            </a:r>
            <a:r>
              <a:rPr lang="ru-RU">
                <a:solidFill>
                  <a:schemeClr val="bg1"/>
                </a:solidFill>
                <a:latin typeface="Times New Roman" panose="02020603050405020304" pitchFamily="18" charset="0"/>
                <a:cs typeface="Times New Roman" panose="02020603050405020304" pitchFamily="18" charset="0"/>
              </a:rPr>
              <a:t>, </a:t>
            </a:r>
            <a:r>
              <a:rPr lang="ru-RU" err="1">
                <a:solidFill>
                  <a:schemeClr val="bg1"/>
                </a:solidFill>
                <a:latin typeface="Times New Roman" panose="02020603050405020304" pitchFamily="18" charset="0"/>
                <a:cs typeface="Times New Roman" panose="02020603050405020304" pitchFamily="18" charset="0"/>
              </a:rPr>
              <a:t>медули</a:t>
            </a:r>
            <a:r>
              <a:rPr lang="ru-RU">
                <a:solidFill>
                  <a:schemeClr val="bg1"/>
                </a:solidFill>
                <a:latin typeface="Times New Roman" panose="02020603050405020304" pitchFamily="18" charset="0"/>
                <a:cs typeface="Times New Roman" panose="02020603050405020304" pitchFamily="18" charset="0"/>
              </a:rPr>
              <a:t>)</a:t>
            </a:r>
            <a:endParaRPr lang="uk-UA">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80099395"/>
      </p:ext>
    </p:extLst>
  </p:cSld>
  <p:clrMapOvr>
    <a:masterClrMapping/>
  </p:clrMapOvr>
  <p:transition>
    <p:zoom dir="in"/>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idx="1"/>
          </p:nvPr>
        </p:nvSpPr>
        <p:spPr>
          <a:xfrm>
            <a:off x="323528" y="836712"/>
            <a:ext cx="4329256" cy="4608512"/>
          </a:xfrm>
          <a:noFill/>
        </p:spPr>
        <p:style>
          <a:lnRef idx="2">
            <a:schemeClr val="accent2"/>
          </a:lnRef>
          <a:fillRef idx="1">
            <a:schemeClr val="lt1"/>
          </a:fillRef>
          <a:effectRef idx="0">
            <a:schemeClr val="accent2"/>
          </a:effectRef>
          <a:fontRef idx="minor">
            <a:schemeClr val="dk1"/>
          </a:fontRef>
        </p:style>
        <p:txBody>
          <a:bodyPr>
            <a:normAutofit fontScale="25000" lnSpcReduction="20000"/>
          </a:bodyPr>
          <a:lstStyle/>
          <a:p>
            <a:pPr>
              <a:lnSpc>
                <a:spcPct val="120000"/>
              </a:lnSpc>
            </a:pPr>
            <a:r>
              <a:rPr lang="uk-UA" sz="7200" b="1" i="1">
                <a:solidFill>
                  <a:schemeClr val="tx1"/>
                </a:solidFill>
                <a:latin typeface="Times New Roman" pitchFamily="18" charset="0"/>
                <a:cs typeface="Times New Roman" pitchFamily="18" charset="0"/>
              </a:rPr>
              <a:t> </a:t>
            </a:r>
            <a:r>
              <a:rPr lang="uk-UA" sz="7200" b="1" i="1">
                <a:solidFill>
                  <a:schemeClr val="bg1"/>
                </a:solidFill>
                <a:latin typeface="Times New Roman" pitchFamily="18" charset="0"/>
                <a:cs typeface="Times New Roman" pitchFamily="18" charset="0"/>
              </a:rPr>
              <a:t>Залежно від локалізації дії оральні капсули підрозділяють на: </a:t>
            </a:r>
            <a:endParaRPr lang="ru-RU" sz="7200" b="1" i="1">
              <a:solidFill>
                <a:schemeClr val="bg1"/>
              </a:solidFill>
              <a:latin typeface="Times New Roman" pitchFamily="18" charset="0"/>
              <a:cs typeface="Times New Roman" pitchFamily="18" charset="0"/>
            </a:endParaRPr>
          </a:p>
          <a:p>
            <a:pPr>
              <a:lnSpc>
                <a:spcPct val="120000"/>
              </a:lnSpc>
            </a:pPr>
            <a:r>
              <a:rPr lang="uk-UA" sz="7200" b="1">
                <a:solidFill>
                  <a:schemeClr val="bg1"/>
                </a:solidFill>
                <a:latin typeface="Times New Roman" pitchFamily="18" charset="0"/>
                <a:cs typeface="Times New Roman" pitchFamily="18" charset="0"/>
              </a:rPr>
              <a:t>- </a:t>
            </a:r>
            <a:r>
              <a:rPr lang="uk-UA" sz="7200" b="1" err="1">
                <a:solidFill>
                  <a:schemeClr val="bg1"/>
                </a:solidFill>
                <a:latin typeface="Times New Roman" pitchFamily="18" charset="0"/>
                <a:cs typeface="Times New Roman" pitchFamily="18" charset="0"/>
              </a:rPr>
              <a:t>сублінгвальні</a:t>
            </a:r>
            <a:r>
              <a:rPr lang="uk-UA" sz="7200" b="1">
                <a:solidFill>
                  <a:schemeClr val="bg1"/>
                </a:solidFill>
                <a:latin typeface="Times New Roman" pitchFamily="18" charset="0"/>
                <a:cs typeface="Times New Roman" pitchFamily="18" charset="0"/>
              </a:rPr>
              <a:t> (валідол, нітрогліцерин);</a:t>
            </a:r>
            <a:endParaRPr lang="ru-RU" sz="7200" b="1">
              <a:solidFill>
                <a:schemeClr val="bg1"/>
              </a:solidFill>
              <a:latin typeface="Times New Roman" pitchFamily="18" charset="0"/>
              <a:cs typeface="Times New Roman" pitchFamily="18" charset="0"/>
            </a:endParaRPr>
          </a:p>
          <a:p>
            <a:pPr>
              <a:lnSpc>
                <a:spcPct val="120000"/>
              </a:lnSpc>
            </a:pPr>
            <a:r>
              <a:rPr lang="uk-UA" sz="7200" b="1">
                <a:solidFill>
                  <a:schemeClr val="bg1"/>
                </a:solidFill>
                <a:latin typeface="Times New Roman" pitchFamily="18" charset="0"/>
                <a:cs typeface="Times New Roman" pitchFamily="18" charset="0"/>
              </a:rPr>
              <a:t>- </a:t>
            </a:r>
            <a:r>
              <a:rPr lang="uk-UA" sz="7200" b="1" err="1">
                <a:solidFill>
                  <a:schemeClr val="bg1"/>
                </a:solidFill>
                <a:latin typeface="Times New Roman" pitchFamily="18" charset="0"/>
                <a:cs typeface="Times New Roman" pitchFamily="18" charset="0"/>
              </a:rPr>
              <a:t>шлунковорозчинні</a:t>
            </a:r>
            <a:r>
              <a:rPr lang="uk-UA" sz="7200" b="1">
                <a:solidFill>
                  <a:schemeClr val="bg1"/>
                </a:solidFill>
                <a:latin typeface="Times New Roman" pitchFamily="18" charset="0"/>
                <a:cs typeface="Times New Roman" pitchFamily="18" charset="0"/>
              </a:rPr>
              <a:t> (вітаміни Е, А);</a:t>
            </a:r>
            <a:endParaRPr lang="ru-RU" sz="7200" b="1">
              <a:solidFill>
                <a:schemeClr val="bg1"/>
              </a:solidFill>
              <a:latin typeface="Times New Roman" pitchFamily="18" charset="0"/>
              <a:cs typeface="Times New Roman" pitchFamily="18" charset="0"/>
            </a:endParaRPr>
          </a:p>
          <a:p>
            <a:pPr>
              <a:lnSpc>
                <a:spcPct val="120000"/>
              </a:lnSpc>
              <a:buFontTx/>
              <a:buChar char="-"/>
            </a:pPr>
            <a:r>
              <a:rPr lang="uk-UA" sz="7200" b="1" err="1">
                <a:solidFill>
                  <a:schemeClr val="bg1"/>
                </a:solidFill>
                <a:latin typeface="Times New Roman" pitchFamily="18" charset="0"/>
                <a:cs typeface="Times New Roman" pitchFamily="18" charset="0"/>
              </a:rPr>
              <a:t>кишковорозчинні</a:t>
            </a:r>
            <a:r>
              <a:rPr lang="uk-UA" sz="7200" b="1">
                <a:solidFill>
                  <a:schemeClr val="bg1"/>
                </a:solidFill>
                <a:latin typeface="Times New Roman" pitchFamily="18" charset="0"/>
                <a:cs typeface="Times New Roman" pitchFamily="18" charset="0"/>
              </a:rPr>
              <a:t> та ін.</a:t>
            </a:r>
          </a:p>
          <a:p>
            <a:pPr>
              <a:lnSpc>
                <a:spcPct val="120000"/>
              </a:lnSpc>
              <a:buFontTx/>
              <a:buChar char="-"/>
            </a:pPr>
            <a:endParaRPr lang="ru-RU" sz="7200" b="1">
              <a:solidFill>
                <a:schemeClr val="bg1"/>
              </a:solidFill>
              <a:latin typeface="Times New Roman" pitchFamily="18" charset="0"/>
              <a:cs typeface="Times New Roman" pitchFamily="18" charset="0"/>
            </a:endParaRPr>
          </a:p>
          <a:p>
            <a:pPr marL="0">
              <a:lnSpc>
                <a:spcPct val="120000"/>
              </a:lnSpc>
            </a:pPr>
            <a:r>
              <a:rPr lang="uk-UA" sz="7200" b="1" i="1">
                <a:solidFill>
                  <a:schemeClr val="bg1"/>
                </a:solidFill>
                <a:latin typeface="Times New Roman" pitchFamily="18" charset="0"/>
                <a:cs typeface="Times New Roman" pitchFamily="18" charset="0"/>
              </a:rPr>
              <a:t> За технологічним принципом капсули </a:t>
            </a:r>
          </a:p>
          <a:p>
            <a:pPr marL="0">
              <a:lnSpc>
                <a:spcPct val="120000"/>
              </a:lnSpc>
            </a:pPr>
            <a:r>
              <a:rPr lang="uk-UA" sz="7200" b="1" i="1">
                <a:solidFill>
                  <a:schemeClr val="bg1"/>
                </a:solidFill>
                <a:latin typeface="Times New Roman" pitchFamily="18" charset="0"/>
                <a:cs typeface="Times New Roman" pitchFamily="18" charset="0"/>
              </a:rPr>
              <a:t>класифікують на:</a:t>
            </a:r>
            <a:endParaRPr lang="ru-RU" sz="7200" b="1" i="1">
              <a:solidFill>
                <a:schemeClr val="bg1"/>
              </a:solidFill>
              <a:latin typeface="Times New Roman" pitchFamily="18" charset="0"/>
              <a:cs typeface="Times New Roman" pitchFamily="18" charset="0"/>
            </a:endParaRPr>
          </a:p>
          <a:p>
            <a:pPr marL="0">
              <a:lnSpc>
                <a:spcPct val="120000"/>
              </a:lnSpc>
            </a:pPr>
            <a:r>
              <a:rPr lang="uk-UA" sz="7200" b="1">
                <a:solidFill>
                  <a:schemeClr val="bg1"/>
                </a:solidFill>
                <a:latin typeface="Times New Roman" pitchFamily="18" charset="0"/>
                <a:cs typeface="Times New Roman" pitchFamily="18" charset="0"/>
              </a:rPr>
              <a:t>- капсули тверді;</a:t>
            </a:r>
            <a:endParaRPr lang="ru-RU" sz="7200" b="1">
              <a:solidFill>
                <a:schemeClr val="bg1"/>
              </a:solidFill>
              <a:latin typeface="Times New Roman" pitchFamily="18" charset="0"/>
              <a:cs typeface="Times New Roman" pitchFamily="18" charset="0"/>
            </a:endParaRPr>
          </a:p>
          <a:p>
            <a:pPr>
              <a:lnSpc>
                <a:spcPct val="120000"/>
              </a:lnSpc>
              <a:buFontTx/>
              <a:buChar char="-"/>
            </a:pPr>
            <a:r>
              <a:rPr lang="uk-UA" sz="7200" b="1">
                <a:solidFill>
                  <a:schemeClr val="bg1"/>
                </a:solidFill>
                <a:latin typeface="Times New Roman" pitchFamily="18" charset="0"/>
                <a:cs typeface="Times New Roman" pitchFamily="18" charset="0"/>
              </a:rPr>
              <a:t>капсули м’які;</a:t>
            </a:r>
            <a:endParaRPr lang="ru-RU" sz="7200" b="1">
              <a:solidFill>
                <a:schemeClr val="bg1"/>
              </a:solidFill>
              <a:latin typeface="Times New Roman" pitchFamily="18" charset="0"/>
              <a:cs typeface="Times New Roman" pitchFamily="18" charset="0"/>
            </a:endParaRPr>
          </a:p>
          <a:p>
            <a:pPr>
              <a:lnSpc>
                <a:spcPct val="120000"/>
              </a:lnSpc>
              <a:buFontTx/>
              <a:buChar char="-"/>
            </a:pPr>
            <a:r>
              <a:rPr lang="uk-UA" sz="7200" b="1">
                <a:solidFill>
                  <a:schemeClr val="bg1"/>
                </a:solidFill>
                <a:latin typeface="Times New Roman" pitchFamily="18" charset="0"/>
                <a:cs typeface="Times New Roman" pitchFamily="18" charset="0"/>
              </a:rPr>
              <a:t>капсули </a:t>
            </a:r>
            <a:r>
              <a:rPr lang="uk-UA" sz="7200" b="1" err="1">
                <a:solidFill>
                  <a:schemeClr val="bg1"/>
                </a:solidFill>
                <a:latin typeface="Times New Roman" pitchFamily="18" charset="0"/>
                <a:cs typeface="Times New Roman" pitchFamily="18" charset="0"/>
              </a:rPr>
              <a:t>кишковорозчинні</a:t>
            </a:r>
            <a:r>
              <a:rPr lang="uk-UA" sz="7200" b="1">
                <a:solidFill>
                  <a:schemeClr val="bg1"/>
                </a:solidFill>
                <a:latin typeface="Times New Roman" pitchFamily="18" charset="0"/>
                <a:cs typeface="Times New Roman" pitchFamily="18" charset="0"/>
              </a:rPr>
              <a:t>;</a:t>
            </a:r>
          </a:p>
          <a:p>
            <a:pPr>
              <a:lnSpc>
                <a:spcPct val="120000"/>
              </a:lnSpc>
              <a:buFontTx/>
              <a:buChar char="-"/>
            </a:pPr>
            <a:r>
              <a:rPr lang="uk-UA" sz="7200" b="1" i="1">
                <a:solidFill>
                  <a:schemeClr val="bg1"/>
                </a:solidFill>
                <a:latin typeface="Times New Roman" pitchFamily="18" charset="0"/>
                <a:cs typeface="Times New Roman" pitchFamily="18" charset="0"/>
              </a:rPr>
              <a:t>Облатки;</a:t>
            </a:r>
          </a:p>
          <a:p>
            <a:pPr>
              <a:lnSpc>
                <a:spcPct val="120000"/>
              </a:lnSpc>
              <a:buFontTx/>
              <a:buChar char="-"/>
            </a:pPr>
            <a:r>
              <a:rPr lang="uk-UA" sz="7200" b="1" i="1" err="1">
                <a:solidFill>
                  <a:schemeClr val="bg1"/>
                </a:solidFill>
                <a:latin typeface="Times New Roman" pitchFamily="18" charset="0"/>
                <a:cs typeface="Times New Roman" pitchFamily="18" charset="0"/>
              </a:rPr>
              <a:t>Мікрокапсули</a:t>
            </a:r>
            <a:endParaRPr lang="ru-RU" sz="7200" b="1" i="1">
              <a:solidFill>
                <a:schemeClr val="bg1"/>
              </a:solidFill>
              <a:latin typeface="Times New Roman" pitchFamily="18" charset="0"/>
              <a:cs typeface="Times New Roman" pitchFamily="18" charset="0"/>
            </a:endParaRPr>
          </a:p>
        </p:txBody>
      </p:sp>
      <p:sp>
        <p:nvSpPr>
          <p:cNvPr id="4" name="Прямоугольник 3"/>
          <p:cNvSpPr/>
          <p:nvPr/>
        </p:nvSpPr>
        <p:spPr>
          <a:xfrm>
            <a:off x="2555776" y="188640"/>
            <a:ext cx="4176464" cy="584775"/>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uk-UA" sz="3200">
                <a:solidFill>
                  <a:schemeClr val="bg1"/>
                </a:solidFill>
                <a:latin typeface="Times New Roman" pitchFamily="18" charset="0"/>
                <a:cs typeface="Times New Roman" pitchFamily="18" charset="0"/>
              </a:rPr>
              <a:t> КЛАСИФІКАЦІЯ </a:t>
            </a:r>
            <a:endParaRPr lang="ru-RU" sz="3200">
              <a:solidFill>
                <a:schemeClr val="bg1"/>
              </a:solidFill>
              <a:latin typeface="Times New Roman" pitchFamily="18" charset="0"/>
              <a:cs typeface="Times New Roman" pitchFamily="18" charset="0"/>
            </a:endParaRPr>
          </a:p>
        </p:txBody>
      </p:sp>
      <p:pic>
        <p:nvPicPr>
          <p:cNvPr id="6" name="Picture 5" descr="capsules2.jpg"/>
          <p:cNvPicPr>
            <a:picLocks noChangeAspect="1"/>
          </p:cNvPicPr>
          <p:nvPr/>
        </p:nvPicPr>
        <p:blipFill>
          <a:blip r:embed="rId2" cstate="print"/>
          <a:stretch>
            <a:fillRect/>
          </a:stretch>
        </p:blipFill>
        <p:spPr>
          <a:xfrm>
            <a:off x="4669705" y="1268760"/>
            <a:ext cx="4457016" cy="4752528"/>
          </a:xfrm>
          <a:prstGeom prst="rect">
            <a:avLst/>
          </a:prstGeom>
        </p:spPr>
      </p:pic>
    </p:spTree>
    <p:extLst>
      <p:ext uri="{BB962C8B-B14F-4D97-AF65-F5344CB8AC3E}">
        <p14:creationId xmlns:p14="http://schemas.microsoft.com/office/powerpoint/2010/main" val="329573430"/>
      </p:ext>
    </p:extLst>
  </p:cSld>
  <p:clrMapOvr>
    <a:masterClrMapping/>
  </p:clrMapOvr>
  <p:transition>
    <p:zoom dir="in"/>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htmlconvd-WMUhoo338x1.jpg"/>
          <p:cNvPicPr>
            <a:picLocks noChangeAspect="1"/>
          </p:cNvPicPr>
          <p:nvPr/>
        </p:nvPicPr>
        <p:blipFill>
          <a:blip r:embed="rId2" cstate="print"/>
          <a:stretch>
            <a:fillRect/>
          </a:stretch>
        </p:blipFill>
        <p:spPr>
          <a:xfrm>
            <a:off x="3426974" y="4880629"/>
            <a:ext cx="5717026" cy="1964199"/>
          </a:xfrm>
          <a:prstGeom prst="rect">
            <a:avLst/>
          </a:prstGeom>
          <a:ln>
            <a:noFill/>
          </a:ln>
          <a:effectLst>
            <a:softEdge rad="112500"/>
          </a:effectLst>
        </p:spPr>
      </p:pic>
      <p:sp>
        <p:nvSpPr>
          <p:cNvPr id="6" name="Прямоугольник 5"/>
          <p:cNvSpPr/>
          <p:nvPr/>
        </p:nvSpPr>
        <p:spPr>
          <a:xfrm>
            <a:off x="611560" y="329854"/>
            <a:ext cx="7344816" cy="1323439"/>
          </a:xfrm>
          <a:prstGeom prst="rect">
            <a:avLst/>
          </a:prstGeom>
        </p:spPr>
        <p:txBody>
          <a:bodyPr wrap="square">
            <a:spAutoFit/>
          </a:bodyPr>
          <a:lstStyle/>
          <a:p>
            <a:r>
              <a:rPr lang="ru-RU" sz="2000" err="1">
                <a:solidFill>
                  <a:schemeClr val="bg1"/>
                </a:solidFill>
                <a:latin typeface="Times New Roman" panose="02020603050405020304" pitchFamily="18" charset="0"/>
                <a:cs typeface="Times New Roman" panose="02020603050405020304" pitchFamily="18" charset="0"/>
              </a:rPr>
              <a:t>Залежно</a:t>
            </a:r>
            <a:r>
              <a:rPr lang="ru-RU" sz="2000">
                <a:solidFill>
                  <a:schemeClr val="bg1"/>
                </a:solidFill>
                <a:latin typeface="Times New Roman" panose="02020603050405020304" pitchFamily="18" charset="0"/>
                <a:cs typeface="Times New Roman" panose="02020603050405020304" pitchFamily="18" charset="0"/>
              </a:rPr>
              <a:t> </a:t>
            </a:r>
            <a:r>
              <a:rPr lang="ru-RU" sz="2000" err="1">
                <a:solidFill>
                  <a:schemeClr val="bg1"/>
                </a:solidFill>
                <a:latin typeface="Times New Roman" panose="02020603050405020304" pitchFamily="18" charset="0"/>
                <a:cs typeface="Times New Roman" panose="02020603050405020304" pitchFamily="18" charset="0"/>
              </a:rPr>
              <a:t>від</a:t>
            </a:r>
            <a:r>
              <a:rPr lang="ru-RU" sz="2000">
                <a:solidFill>
                  <a:schemeClr val="bg1"/>
                </a:solidFill>
                <a:latin typeface="Times New Roman" panose="02020603050405020304" pitchFamily="18" charset="0"/>
                <a:cs typeface="Times New Roman" panose="02020603050405020304" pitchFamily="18" charset="0"/>
              </a:rPr>
              <a:t> </a:t>
            </a:r>
            <a:r>
              <a:rPr lang="ru-RU" sz="2000" err="1">
                <a:solidFill>
                  <a:schemeClr val="bg1"/>
                </a:solidFill>
                <a:latin typeface="Times New Roman" panose="02020603050405020304" pitchFamily="18" charset="0"/>
                <a:cs typeface="Times New Roman" panose="02020603050405020304" pitchFamily="18" charset="0"/>
              </a:rPr>
              <a:t>змісту</a:t>
            </a:r>
            <a:r>
              <a:rPr lang="ru-RU" sz="2000">
                <a:solidFill>
                  <a:schemeClr val="bg1"/>
                </a:solidFill>
                <a:latin typeface="Times New Roman" panose="02020603050405020304" pitchFamily="18" charset="0"/>
                <a:cs typeface="Times New Roman" panose="02020603050405020304" pitchFamily="18" charset="0"/>
              </a:rPr>
              <a:t> </a:t>
            </a:r>
            <a:r>
              <a:rPr lang="ru-RU" sz="2000" err="1">
                <a:solidFill>
                  <a:schemeClr val="bg1"/>
                </a:solidFill>
                <a:latin typeface="Times New Roman" panose="02020603050405020304" pitchFamily="18" charset="0"/>
                <a:cs typeface="Times New Roman" panose="02020603050405020304" pitchFamily="18" charset="0"/>
              </a:rPr>
              <a:t>пластифікаторів</a:t>
            </a:r>
            <a:r>
              <a:rPr lang="ru-RU" sz="2000">
                <a:solidFill>
                  <a:schemeClr val="bg1"/>
                </a:solidFill>
                <a:latin typeface="Times New Roman" panose="02020603050405020304" pitchFamily="18" charset="0"/>
                <a:cs typeface="Times New Roman" panose="02020603050405020304" pitchFamily="18" charset="0"/>
              </a:rPr>
              <a:t> </a:t>
            </a:r>
            <a:r>
              <a:rPr lang="ru-RU" sz="2000" err="1">
                <a:solidFill>
                  <a:schemeClr val="bg1"/>
                </a:solidFill>
                <a:latin typeface="Times New Roman" panose="02020603050405020304" pitchFamily="18" charset="0"/>
                <a:cs typeface="Times New Roman" panose="02020603050405020304" pitchFamily="18" charset="0"/>
              </a:rPr>
              <a:t>і</a:t>
            </a:r>
            <a:r>
              <a:rPr lang="ru-RU" sz="2000">
                <a:solidFill>
                  <a:schemeClr val="bg1"/>
                </a:solidFill>
                <a:latin typeface="Times New Roman" panose="02020603050405020304" pitchFamily="18" charset="0"/>
                <a:cs typeface="Times New Roman" panose="02020603050405020304" pitchFamily="18" charset="0"/>
              </a:rPr>
              <a:t> за </a:t>
            </a:r>
            <a:r>
              <a:rPr lang="ru-RU" sz="2000" err="1">
                <a:solidFill>
                  <a:schemeClr val="bg1"/>
                </a:solidFill>
                <a:latin typeface="Times New Roman" panose="02020603050405020304" pitchFamily="18" charset="0"/>
                <a:cs typeface="Times New Roman" panose="02020603050405020304" pitchFamily="18" charset="0"/>
              </a:rPr>
              <a:t>технологічним</a:t>
            </a:r>
            <a:r>
              <a:rPr lang="ru-RU" sz="2000">
                <a:solidFill>
                  <a:schemeClr val="bg1"/>
                </a:solidFill>
                <a:latin typeface="Times New Roman" panose="02020603050405020304" pitchFamily="18" charset="0"/>
                <a:cs typeface="Times New Roman" panose="02020603050405020304" pitchFamily="18" charset="0"/>
              </a:rPr>
              <a:t> принципом </a:t>
            </a:r>
            <a:r>
              <a:rPr lang="ru-RU" sz="2000" err="1">
                <a:solidFill>
                  <a:schemeClr val="bg1"/>
                </a:solidFill>
                <a:latin typeface="Times New Roman" panose="02020603050405020304" pitchFamily="18" charset="0"/>
                <a:cs typeface="Times New Roman" panose="02020603050405020304" pitchFamily="18" charset="0"/>
              </a:rPr>
              <a:t>розрізняють</a:t>
            </a:r>
            <a:r>
              <a:rPr lang="ru-RU" sz="2000">
                <a:solidFill>
                  <a:schemeClr val="bg1"/>
                </a:solidFill>
                <a:latin typeface="Times New Roman" panose="02020603050405020304" pitchFamily="18" charset="0"/>
                <a:cs typeface="Times New Roman" panose="02020603050405020304" pitchFamily="18" charset="0"/>
              </a:rPr>
              <a:t> два </a:t>
            </a:r>
            <a:r>
              <a:rPr lang="ru-RU" sz="2000" err="1">
                <a:solidFill>
                  <a:schemeClr val="bg1"/>
                </a:solidFill>
                <a:latin typeface="Times New Roman" panose="02020603050405020304" pitchFamily="18" charset="0"/>
                <a:cs typeface="Times New Roman" panose="02020603050405020304" pitchFamily="18" charset="0"/>
              </a:rPr>
              <a:t>типи</a:t>
            </a:r>
            <a:r>
              <a:rPr lang="ru-RU" sz="2000">
                <a:solidFill>
                  <a:schemeClr val="bg1"/>
                </a:solidFill>
                <a:latin typeface="Times New Roman" panose="02020603050405020304" pitchFamily="18" charset="0"/>
                <a:cs typeface="Times New Roman" panose="02020603050405020304" pitchFamily="18" charset="0"/>
              </a:rPr>
              <a:t> капсул : </a:t>
            </a:r>
          </a:p>
          <a:p>
            <a:r>
              <a:rPr lang="ru-RU" sz="2000">
                <a:solidFill>
                  <a:schemeClr val="bg1"/>
                </a:solidFill>
                <a:latin typeface="Times New Roman" panose="02020603050405020304" pitchFamily="18" charset="0"/>
                <a:cs typeface="Times New Roman" panose="02020603050405020304" pitchFamily="18" charset="0"/>
              </a:rPr>
              <a:t>-</a:t>
            </a:r>
            <a:r>
              <a:rPr lang="ru-RU" sz="2000" b="1" err="1">
                <a:solidFill>
                  <a:schemeClr val="bg1"/>
                </a:solidFill>
                <a:latin typeface="Times New Roman" panose="02020603050405020304" pitchFamily="18" charset="0"/>
                <a:cs typeface="Times New Roman" panose="02020603050405020304" pitchFamily="18" charset="0"/>
              </a:rPr>
              <a:t>тверді</a:t>
            </a:r>
            <a:r>
              <a:rPr lang="ru-RU" sz="2000" b="1">
                <a:solidFill>
                  <a:schemeClr val="bg1"/>
                </a:solidFill>
                <a:latin typeface="Times New Roman" panose="02020603050405020304" pitchFamily="18" charset="0"/>
                <a:cs typeface="Times New Roman" panose="02020603050405020304" pitchFamily="18" charset="0"/>
              </a:rPr>
              <a:t>, </a:t>
            </a:r>
            <a:r>
              <a:rPr lang="ru-RU" sz="2000" b="1" err="1">
                <a:solidFill>
                  <a:schemeClr val="bg1"/>
                </a:solidFill>
                <a:latin typeface="Times New Roman" panose="02020603050405020304" pitchFamily="18" charset="0"/>
                <a:cs typeface="Times New Roman" panose="02020603050405020304" pitchFamily="18" charset="0"/>
              </a:rPr>
              <a:t>з</a:t>
            </a:r>
            <a:r>
              <a:rPr lang="ru-RU" sz="2000" b="1">
                <a:solidFill>
                  <a:schemeClr val="bg1"/>
                </a:solidFill>
                <a:latin typeface="Times New Roman" panose="02020603050405020304" pitchFamily="18" charset="0"/>
                <a:cs typeface="Times New Roman" panose="02020603050405020304" pitchFamily="18" charset="0"/>
              </a:rPr>
              <a:t> </a:t>
            </a:r>
            <a:r>
              <a:rPr lang="ru-RU" sz="2000" b="1" err="1">
                <a:solidFill>
                  <a:schemeClr val="bg1"/>
                </a:solidFill>
                <a:latin typeface="Times New Roman" panose="02020603050405020304" pitchFamily="18" charset="0"/>
                <a:cs typeface="Times New Roman" panose="02020603050405020304" pitchFamily="18" charset="0"/>
              </a:rPr>
              <a:t>кришечками</a:t>
            </a:r>
            <a:r>
              <a:rPr lang="ru-RU" sz="2000" b="1">
                <a:solidFill>
                  <a:schemeClr val="bg1"/>
                </a:solidFill>
                <a:latin typeface="Times New Roman" panose="02020603050405020304" pitchFamily="18" charset="0"/>
                <a:cs typeface="Times New Roman" panose="02020603050405020304" pitchFamily="18" charset="0"/>
              </a:rPr>
              <a:t> (</a:t>
            </a:r>
            <a:r>
              <a:rPr lang="en-US" sz="2000" b="1" err="1">
                <a:solidFill>
                  <a:schemeClr val="bg1"/>
                </a:solidFill>
                <a:latin typeface="Times New Roman" panose="02020603050405020304" pitchFamily="18" charset="0"/>
                <a:cs typeface="Times New Roman" panose="02020603050405020304" pitchFamily="18" charset="0"/>
              </a:rPr>
              <a:t>Capsulae</a:t>
            </a:r>
            <a:r>
              <a:rPr lang="en-US" sz="2000" b="1">
                <a:solidFill>
                  <a:schemeClr val="bg1"/>
                </a:solidFill>
                <a:latin typeface="Times New Roman" panose="02020603050405020304" pitchFamily="18" charset="0"/>
                <a:cs typeface="Times New Roman" panose="02020603050405020304" pitchFamily="18" charset="0"/>
              </a:rPr>
              <a:t> </a:t>
            </a:r>
            <a:r>
              <a:rPr lang="en-US" sz="2000" b="1" err="1">
                <a:solidFill>
                  <a:schemeClr val="bg1"/>
                </a:solidFill>
                <a:latin typeface="Times New Roman" panose="02020603050405020304" pitchFamily="18" charset="0"/>
                <a:cs typeface="Times New Roman" panose="02020603050405020304" pitchFamily="18" charset="0"/>
              </a:rPr>
              <a:t>durae</a:t>
            </a:r>
            <a:r>
              <a:rPr lang="en-US" sz="2000" b="1">
                <a:solidFill>
                  <a:schemeClr val="bg1"/>
                </a:solidFill>
                <a:latin typeface="Times New Roman" panose="02020603050405020304" pitchFamily="18" charset="0"/>
                <a:cs typeface="Times New Roman" panose="02020603050405020304" pitchFamily="18" charset="0"/>
              </a:rPr>
              <a:t> </a:t>
            </a:r>
            <a:r>
              <a:rPr lang="en-US" sz="2000" b="1" err="1">
                <a:solidFill>
                  <a:schemeClr val="bg1"/>
                </a:solidFill>
                <a:latin typeface="Times New Roman" panose="02020603050405020304" pitchFamily="18" charset="0"/>
                <a:cs typeface="Times New Roman" panose="02020603050405020304" pitchFamily="18" charset="0"/>
              </a:rPr>
              <a:t>operculatae</a:t>
            </a:r>
            <a:r>
              <a:rPr lang="en-US" sz="2000" b="1">
                <a:solidFill>
                  <a:schemeClr val="bg1"/>
                </a:solidFill>
                <a:latin typeface="Times New Roman" panose="02020603050405020304" pitchFamily="18" charset="0"/>
                <a:cs typeface="Times New Roman" panose="02020603050405020304" pitchFamily="18" charset="0"/>
              </a:rPr>
              <a:t>); </a:t>
            </a:r>
            <a:endParaRPr lang="uk-UA" sz="2000" b="1">
              <a:solidFill>
                <a:schemeClr val="bg1"/>
              </a:solidFill>
              <a:latin typeface="Times New Roman" panose="02020603050405020304" pitchFamily="18" charset="0"/>
              <a:cs typeface="Times New Roman" panose="02020603050405020304" pitchFamily="18" charset="0"/>
            </a:endParaRPr>
          </a:p>
          <a:p>
            <a:r>
              <a:rPr lang="en-US" sz="2000" b="1">
                <a:solidFill>
                  <a:schemeClr val="bg1"/>
                </a:solidFill>
                <a:latin typeface="Times New Roman" panose="02020603050405020304" pitchFamily="18" charset="0"/>
                <a:cs typeface="Times New Roman" panose="02020603050405020304" pitchFamily="18" charset="0"/>
              </a:rPr>
              <a:t>-</a:t>
            </a:r>
            <a:r>
              <a:rPr lang="ru-RU" sz="2000" b="1" err="1">
                <a:solidFill>
                  <a:schemeClr val="bg1"/>
                </a:solidFill>
                <a:latin typeface="Times New Roman" panose="02020603050405020304" pitchFamily="18" charset="0"/>
                <a:cs typeface="Times New Roman" panose="02020603050405020304" pitchFamily="18" charset="0"/>
              </a:rPr>
              <a:t>мягкі</a:t>
            </a:r>
            <a:r>
              <a:rPr lang="ru-RU" sz="2000" b="1">
                <a:solidFill>
                  <a:schemeClr val="bg1"/>
                </a:solidFill>
                <a:latin typeface="Times New Roman" panose="02020603050405020304" pitchFamily="18" charset="0"/>
                <a:cs typeface="Times New Roman" panose="02020603050405020304" pitchFamily="18" charset="0"/>
              </a:rPr>
              <a:t>, </a:t>
            </a:r>
            <a:r>
              <a:rPr lang="ru-RU" sz="2000" b="1" err="1">
                <a:solidFill>
                  <a:schemeClr val="bg1"/>
                </a:solidFill>
                <a:latin typeface="Times New Roman" panose="02020603050405020304" pitchFamily="18" charset="0"/>
                <a:cs typeface="Times New Roman" panose="02020603050405020304" pitchFamily="18" charset="0"/>
              </a:rPr>
              <a:t>з</a:t>
            </a:r>
            <a:r>
              <a:rPr lang="ru-RU" sz="2000" b="1">
                <a:solidFill>
                  <a:schemeClr val="bg1"/>
                </a:solidFill>
                <a:latin typeface="Times New Roman" panose="02020603050405020304" pitchFamily="18" charset="0"/>
                <a:cs typeface="Times New Roman" panose="02020603050405020304" pitchFamily="18" charset="0"/>
              </a:rPr>
              <a:t> </a:t>
            </a:r>
            <a:r>
              <a:rPr lang="ru-RU" sz="2000" b="1" err="1">
                <a:solidFill>
                  <a:schemeClr val="bg1"/>
                </a:solidFill>
                <a:latin typeface="Times New Roman" panose="02020603050405020304" pitchFamily="18" charset="0"/>
                <a:cs typeface="Times New Roman" panose="02020603050405020304" pitchFamily="18" charset="0"/>
              </a:rPr>
              <a:t>цілісною</a:t>
            </a:r>
            <a:r>
              <a:rPr lang="ru-RU" sz="2000" b="1">
                <a:solidFill>
                  <a:schemeClr val="bg1"/>
                </a:solidFill>
                <a:latin typeface="Times New Roman" panose="02020603050405020304" pitchFamily="18" charset="0"/>
                <a:cs typeface="Times New Roman" panose="02020603050405020304" pitchFamily="18" charset="0"/>
              </a:rPr>
              <a:t> </a:t>
            </a:r>
            <a:r>
              <a:rPr lang="ru-RU" sz="2000" b="1" err="1">
                <a:solidFill>
                  <a:schemeClr val="bg1"/>
                </a:solidFill>
                <a:latin typeface="Times New Roman" panose="02020603050405020304" pitchFamily="18" charset="0"/>
                <a:cs typeface="Times New Roman" panose="02020603050405020304" pitchFamily="18" charset="0"/>
              </a:rPr>
              <a:t>оболонкою</a:t>
            </a:r>
            <a:r>
              <a:rPr lang="ru-RU" sz="2000" b="1">
                <a:solidFill>
                  <a:schemeClr val="bg1"/>
                </a:solidFill>
                <a:latin typeface="Times New Roman" panose="02020603050405020304" pitchFamily="18" charset="0"/>
                <a:cs typeface="Times New Roman" panose="02020603050405020304" pitchFamily="18" charset="0"/>
              </a:rPr>
              <a:t> (</a:t>
            </a:r>
            <a:r>
              <a:rPr lang="en-US" sz="2000" b="1" err="1">
                <a:solidFill>
                  <a:schemeClr val="bg1"/>
                </a:solidFill>
                <a:latin typeface="Times New Roman" panose="02020603050405020304" pitchFamily="18" charset="0"/>
                <a:cs typeface="Times New Roman" panose="02020603050405020304" pitchFamily="18" charset="0"/>
              </a:rPr>
              <a:t>Capsulae</a:t>
            </a:r>
            <a:r>
              <a:rPr lang="en-US" sz="2000" b="1">
                <a:solidFill>
                  <a:schemeClr val="bg1"/>
                </a:solidFill>
                <a:latin typeface="Times New Roman" panose="02020603050405020304" pitchFamily="18" charset="0"/>
                <a:cs typeface="Times New Roman" panose="02020603050405020304" pitchFamily="18" charset="0"/>
              </a:rPr>
              <a:t> </a:t>
            </a:r>
            <a:r>
              <a:rPr lang="en-US" sz="2000" b="1" err="1">
                <a:solidFill>
                  <a:schemeClr val="bg1"/>
                </a:solidFill>
                <a:latin typeface="Times New Roman" panose="02020603050405020304" pitchFamily="18" charset="0"/>
                <a:cs typeface="Times New Roman" panose="02020603050405020304" pitchFamily="18" charset="0"/>
              </a:rPr>
              <a:t>molles</a:t>
            </a:r>
            <a:r>
              <a:rPr lang="en-US" sz="2000" b="1">
                <a:solidFill>
                  <a:schemeClr val="bg1"/>
                </a:solidFill>
                <a:latin typeface="Times New Roman" panose="02020603050405020304" pitchFamily="18" charset="0"/>
                <a:cs typeface="Times New Roman" panose="02020603050405020304" pitchFamily="18" charset="0"/>
              </a:rPr>
              <a:t>).</a:t>
            </a:r>
            <a:endParaRPr lang="ru-RU" sz="2000" b="1">
              <a:solidFill>
                <a:schemeClr val="bg1"/>
              </a:solidFill>
              <a:latin typeface="Times New Roman" panose="02020603050405020304" pitchFamily="18" charset="0"/>
              <a:cs typeface="Times New Roman" panose="02020603050405020304" pitchFamily="18" charset="0"/>
            </a:endParaRPr>
          </a:p>
        </p:txBody>
      </p:sp>
      <p:sp>
        <p:nvSpPr>
          <p:cNvPr id="7" name="Прямоугольник 6"/>
          <p:cNvSpPr/>
          <p:nvPr/>
        </p:nvSpPr>
        <p:spPr>
          <a:xfrm>
            <a:off x="683568" y="1834951"/>
            <a:ext cx="7740352" cy="3170099"/>
          </a:xfrm>
          <a:prstGeom prst="rect">
            <a:avLst/>
          </a:prstGeom>
        </p:spPr>
        <p:txBody>
          <a:bodyPr wrap="square">
            <a:spAutoFit/>
          </a:bodyPr>
          <a:lstStyle/>
          <a:p>
            <a:r>
              <a:rPr lang="ru-RU" sz="2000" i="1" err="1">
                <a:solidFill>
                  <a:schemeClr val="bg1"/>
                </a:solidFill>
                <a:latin typeface="Times New Roman" panose="02020603050405020304" pitchFamily="18" charset="0"/>
                <a:cs typeface="Times New Roman" panose="02020603050405020304" pitchFamily="18" charset="0"/>
              </a:rPr>
              <a:t>Деякі</a:t>
            </a:r>
            <a:r>
              <a:rPr lang="ru-RU" sz="2000" i="1">
                <a:solidFill>
                  <a:schemeClr val="bg1"/>
                </a:solidFill>
                <a:latin typeface="Times New Roman" panose="02020603050405020304" pitchFamily="18" charset="0"/>
                <a:cs typeface="Times New Roman" panose="02020603050405020304" pitchFamily="18" charset="0"/>
              </a:rPr>
              <a:t> </a:t>
            </a:r>
            <a:r>
              <a:rPr lang="ru-RU" sz="2000" i="1" err="1">
                <a:solidFill>
                  <a:schemeClr val="bg1"/>
                </a:solidFill>
                <a:latin typeface="Times New Roman" panose="02020603050405020304" pitchFamily="18" charset="0"/>
                <a:cs typeface="Times New Roman" panose="02020603050405020304" pitchFamily="18" charset="0"/>
              </a:rPr>
              <a:t>види</a:t>
            </a:r>
            <a:r>
              <a:rPr lang="ru-RU" sz="2000" i="1">
                <a:solidFill>
                  <a:schemeClr val="bg1"/>
                </a:solidFill>
                <a:latin typeface="Times New Roman" panose="02020603050405020304" pitchFamily="18" charset="0"/>
                <a:cs typeface="Times New Roman" panose="02020603050405020304" pitchFamily="18" charset="0"/>
              </a:rPr>
              <a:t> капсул </a:t>
            </a:r>
            <a:r>
              <a:rPr lang="ru-RU" sz="2000" i="1" err="1">
                <a:solidFill>
                  <a:schemeClr val="bg1"/>
                </a:solidFill>
                <a:latin typeface="Times New Roman" panose="02020603050405020304" pitchFamily="18" charset="0"/>
                <a:cs typeface="Times New Roman" panose="02020603050405020304" pitchFamily="18" charset="0"/>
              </a:rPr>
              <a:t>мають</a:t>
            </a:r>
            <a:r>
              <a:rPr lang="ru-RU" sz="2000" i="1">
                <a:solidFill>
                  <a:schemeClr val="bg1"/>
                </a:solidFill>
                <a:latin typeface="Times New Roman" panose="02020603050405020304" pitchFamily="18" charset="0"/>
                <a:cs typeface="Times New Roman" panose="02020603050405020304" pitchFamily="18" charset="0"/>
              </a:rPr>
              <a:t> </a:t>
            </a:r>
            <a:r>
              <a:rPr lang="ru-RU" sz="2000" i="1" err="1">
                <a:solidFill>
                  <a:schemeClr val="bg1"/>
                </a:solidFill>
                <a:latin typeface="Times New Roman" panose="02020603050405020304" pitchFamily="18" charset="0"/>
                <a:cs typeface="Times New Roman" panose="02020603050405020304" pitchFamily="18" charset="0"/>
              </a:rPr>
              <a:t>самостійну</a:t>
            </a:r>
            <a:r>
              <a:rPr lang="ru-RU" sz="2000" i="1">
                <a:solidFill>
                  <a:schemeClr val="bg1"/>
                </a:solidFill>
                <a:latin typeface="Times New Roman" panose="02020603050405020304" pitchFamily="18" charset="0"/>
                <a:cs typeface="Times New Roman" panose="02020603050405020304" pitchFamily="18" charset="0"/>
              </a:rPr>
              <a:t> </a:t>
            </a:r>
            <a:r>
              <a:rPr lang="ru-RU" sz="2000" i="1" err="1">
                <a:solidFill>
                  <a:schemeClr val="bg1"/>
                </a:solidFill>
                <a:latin typeface="Times New Roman" panose="02020603050405020304" pitchFamily="18" charset="0"/>
                <a:cs typeface="Times New Roman" panose="02020603050405020304" pitchFamily="18" charset="0"/>
              </a:rPr>
              <a:t>назву</a:t>
            </a:r>
            <a:r>
              <a:rPr lang="ru-RU" sz="2000" i="1">
                <a:solidFill>
                  <a:schemeClr val="bg1"/>
                </a:solidFill>
                <a:latin typeface="Times New Roman" panose="02020603050405020304" pitchFamily="18" charset="0"/>
                <a:cs typeface="Times New Roman" panose="02020603050405020304" pitchFamily="18" charset="0"/>
              </a:rPr>
              <a:t>:</a:t>
            </a:r>
          </a:p>
          <a:p>
            <a:pPr algn="just"/>
            <a:r>
              <a:rPr lang="ru-RU" sz="2000" b="1" i="1">
                <a:solidFill>
                  <a:schemeClr val="bg1"/>
                </a:solidFill>
                <a:latin typeface="Times New Roman" panose="02020603050405020304" pitchFamily="18" charset="0"/>
                <a:cs typeface="Times New Roman" panose="02020603050405020304" pitchFamily="18" charset="0"/>
              </a:rPr>
              <a:t> </a:t>
            </a:r>
            <a:r>
              <a:rPr lang="ru-RU" sz="2000" b="1" i="1" err="1">
                <a:solidFill>
                  <a:schemeClr val="bg1"/>
                </a:solidFill>
                <a:latin typeface="Times New Roman" panose="02020603050405020304" pitchFamily="18" charset="0"/>
                <a:cs typeface="Times New Roman" panose="02020603050405020304" pitchFamily="18" charset="0"/>
              </a:rPr>
              <a:t>Тубатіни</a:t>
            </a:r>
            <a:r>
              <a:rPr lang="ru-RU" sz="2000" b="1" i="1">
                <a:solidFill>
                  <a:schemeClr val="bg1"/>
                </a:solidFill>
                <a:latin typeface="Times New Roman" panose="02020603050405020304" pitchFamily="18" charset="0"/>
                <a:cs typeface="Times New Roman" panose="02020603050405020304" pitchFamily="18" charset="0"/>
              </a:rPr>
              <a:t> </a:t>
            </a:r>
            <a:r>
              <a:rPr lang="ru-RU" sz="2000" i="1">
                <a:solidFill>
                  <a:schemeClr val="bg1"/>
                </a:solidFill>
                <a:latin typeface="Times New Roman" panose="02020603050405020304" pitchFamily="18" charset="0"/>
                <a:cs typeface="Times New Roman" panose="02020603050405020304" pitchFamily="18" charset="0"/>
              </a:rPr>
              <a:t>- </a:t>
            </a:r>
            <a:r>
              <a:rPr lang="ru-RU" sz="2000" i="1" err="1">
                <a:solidFill>
                  <a:schemeClr val="bg1"/>
                </a:solidFill>
                <a:latin typeface="Times New Roman" panose="02020603050405020304" pitchFamily="18" charset="0"/>
                <a:cs typeface="Times New Roman" panose="02020603050405020304" pitchFamily="18" charset="0"/>
              </a:rPr>
              <a:t>це</a:t>
            </a:r>
            <a:r>
              <a:rPr lang="ru-RU" sz="2000" i="1">
                <a:solidFill>
                  <a:schemeClr val="bg1"/>
                </a:solidFill>
                <a:latin typeface="Times New Roman" panose="02020603050405020304" pitchFamily="18" charset="0"/>
                <a:cs typeface="Times New Roman" panose="02020603050405020304" pitchFamily="18" charset="0"/>
              </a:rPr>
              <a:t> </a:t>
            </a:r>
            <a:r>
              <a:rPr lang="ru-RU" sz="2000" i="1" err="1">
                <a:solidFill>
                  <a:schemeClr val="bg1"/>
                </a:solidFill>
                <a:latin typeface="Times New Roman" panose="02020603050405020304" pitchFamily="18" charset="0"/>
                <a:cs typeface="Times New Roman" panose="02020603050405020304" pitchFamily="18" charset="0"/>
              </a:rPr>
              <a:t>спеціальна</a:t>
            </a:r>
            <a:r>
              <a:rPr lang="ru-RU" sz="2000" i="1">
                <a:solidFill>
                  <a:schemeClr val="bg1"/>
                </a:solidFill>
                <a:latin typeface="Times New Roman" panose="02020603050405020304" pitchFamily="18" charset="0"/>
                <a:cs typeface="Times New Roman" panose="02020603050405020304" pitchFamily="18" charset="0"/>
              </a:rPr>
              <a:t> </a:t>
            </a:r>
            <a:r>
              <a:rPr lang="ru-RU" sz="2000" i="1" err="1">
                <a:solidFill>
                  <a:schemeClr val="bg1"/>
                </a:solidFill>
                <a:latin typeface="Times New Roman" panose="02020603050405020304" pitchFamily="18" charset="0"/>
                <a:cs typeface="Times New Roman" panose="02020603050405020304" pitchFamily="18" charset="0"/>
              </a:rPr>
              <a:t>дитяча</a:t>
            </a:r>
            <a:r>
              <a:rPr lang="ru-RU" sz="2000" i="1">
                <a:solidFill>
                  <a:schemeClr val="bg1"/>
                </a:solidFill>
                <a:latin typeface="Times New Roman" panose="02020603050405020304" pitchFamily="18" charset="0"/>
                <a:cs typeface="Times New Roman" panose="02020603050405020304" pitchFamily="18" charset="0"/>
              </a:rPr>
              <a:t> </a:t>
            </a:r>
            <a:r>
              <a:rPr lang="ru-RU" sz="2000" i="1" err="1">
                <a:solidFill>
                  <a:schemeClr val="bg1"/>
                </a:solidFill>
                <a:latin typeface="Times New Roman" panose="02020603050405020304" pitchFamily="18" charset="0"/>
                <a:cs typeface="Times New Roman" panose="02020603050405020304" pitchFamily="18" charset="0"/>
              </a:rPr>
              <a:t>лікарська</a:t>
            </a:r>
            <a:r>
              <a:rPr lang="ru-RU" sz="2000" i="1">
                <a:solidFill>
                  <a:schemeClr val="bg1"/>
                </a:solidFill>
                <a:latin typeface="Times New Roman" panose="02020603050405020304" pitchFamily="18" charset="0"/>
                <a:cs typeface="Times New Roman" panose="02020603050405020304" pitchFamily="18" charset="0"/>
              </a:rPr>
              <a:t> форма, </a:t>
            </a:r>
            <a:r>
              <a:rPr lang="ru-RU" sz="2000" i="1" err="1">
                <a:solidFill>
                  <a:schemeClr val="bg1"/>
                </a:solidFill>
                <a:latin typeface="Times New Roman" panose="02020603050405020304" pitchFamily="18" charset="0"/>
                <a:cs typeface="Times New Roman" panose="02020603050405020304" pitchFamily="18" charset="0"/>
              </a:rPr>
              <a:t>що</a:t>
            </a:r>
            <a:r>
              <a:rPr lang="ru-RU" sz="2000" i="1">
                <a:solidFill>
                  <a:schemeClr val="bg1"/>
                </a:solidFill>
                <a:latin typeface="Times New Roman" panose="02020603050405020304" pitchFamily="18" charset="0"/>
                <a:cs typeface="Times New Roman" panose="02020603050405020304" pitchFamily="18" charset="0"/>
              </a:rPr>
              <a:t> </a:t>
            </a:r>
            <a:r>
              <a:rPr lang="ru-RU" sz="2000" i="1" err="1">
                <a:solidFill>
                  <a:schemeClr val="bg1"/>
                </a:solidFill>
                <a:latin typeface="Times New Roman" panose="02020603050405020304" pitchFamily="18" charset="0"/>
                <a:cs typeface="Times New Roman" panose="02020603050405020304" pitchFamily="18" charset="0"/>
              </a:rPr>
              <a:t>представляє</a:t>
            </a:r>
            <a:r>
              <a:rPr lang="ru-RU" sz="2000" i="1">
                <a:solidFill>
                  <a:schemeClr val="bg1"/>
                </a:solidFill>
                <a:latin typeface="Times New Roman" panose="02020603050405020304" pitchFamily="18" charset="0"/>
                <a:cs typeface="Times New Roman" panose="02020603050405020304" pitchFamily="18" charset="0"/>
              </a:rPr>
              <a:t> собою </a:t>
            </a:r>
            <a:r>
              <a:rPr lang="ru-RU" sz="2000" i="1" err="1">
                <a:solidFill>
                  <a:schemeClr val="bg1"/>
                </a:solidFill>
                <a:latin typeface="Times New Roman" panose="02020603050405020304" pitchFamily="18" charset="0"/>
                <a:cs typeface="Times New Roman" panose="02020603050405020304" pitchFamily="18" charset="0"/>
              </a:rPr>
              <a:t>м'які</a:t>
            </a:r>
            <a:r>
              <a:rPr lang="ru-RU" sz="2000" i="1">
                <a:solidFill>
                  <a:schemeClr val="bg1"/>
                </a:solidFill>
                <a:latin typeface="Times New Roman" panose="02020603050405020304" pitchFamily="18" charset="0"/>
                <a:cs typeface="Times New Roman" panose="02020603050405020304" pitchFamily="18" charset="0"/>
              </a:rPr>
              <a:t> </a:t>
            </a:r>
            <a:r>
              <a:rPr lang="ru-RU" sz="2000" i="1" err="1">
                <a:solidFill>
                  <a:schemeClr val="bg1"/>
                </a:solidFill>
                <a:latin typeface="Times New Roman" panose="02020603050405020304" pitchFamily="18" charset="0"/>
                <a:cs typeface="Times New Roman" panose="02020603050405020304" pitchFamily="18" charset="0"/>
              </a:rPr>
              <a:t>желатинові</a:t>
            </a:r>
            <a:r>
              <a:rPr lang="ru-RU" sz="2000" i="1">
                <a:solidFill>
                  <a:schemeClr val="bg1"/>
                </a:solidFill>
                <a:latin typeface="Times New Roman" panose="02020603050405020304" pitchFamily="18" charset="0"/>
                <a:cs typeface="Times New Roman" panose="02020603050405020304" pitchFamily="18" charset="0"/>
              </a:rPr>
              <a:t> </a:t>
            </a:r>
            <a:r>
              <a:rPr lang="ru-RU" sz="2000" i="1" err="1">
                <a:solidFill>
                  <a:schemeClr val="bg1"/>
                </a:solidFill>
                <a:latin typeface="Times New Roman" panose="02020603050405020304" pitchFamily="18" charset="0"/>
                <a:cs typeface="Times New Roman" panose="02020603050405020304" pitchFamily="18" charset="0"/>
              </a:rPr>
              <a:t>капсули</a:t>
            </a:r>
            <a:r>
              <a:rPr lang="ru-RU" sz="2000" i="1">
                <a:solidFill>
                  <a:schemeClr val="bg1"/>
                </a:solidFill>
                <a:latin typeface="Times New Roman" panose="02020603050405020304" pitchFamily="18" charset="0"/>
                <a:cs typeface="Times New Roman" panose="02020603050405020304" pitchFamily="18" charset="0"/>
              </a:rPr>
              <a:t> </a:t>
            </a:r>
            <a:r>
              <a:rPr lang="ru-RU" sz="2000" i="1" err="1">
                <a:solidFill>
                  <a:schemeClr val="bg1"/>
                </a:solidFill>
                <a:latin typeface="Times New Roman" panose="02020603050405020304" pitchFamily="18" charset="0"/>
                <a:cs typeface="Times New Roman" panose="02020603050405020304" pitchFamily="18" charset="0"/>
              </a:rPr>
              <a:t>з</a:t>
            </a:r>
            <a:r>
              <a:rPr lang="ru-RU" sz="2000" i="1">
                <a:solidFill>
                  <a:schemeClr val="bg1"/>
                </a:solidFill>
                <a:latin typeface="Times New Roman" panose="02020603050405020304" pitchFamily="18" charset="0"/>
                <a:cs typeface="Times New Roman" panose="02020603050405020304" pitchFamily="18" charset="0"/>
              </a:rPr>
              <a:t> «</a:t>
            </a:r>
            <a:r>
              <a:rPr lang="ru-RU" sz="2000" i="1" err="1">
                <a:solidFill>
                  <a:schemeClr val="bg1"/>
                </a:solidFill>
                <a:latin typeface="Times New Roman" panose="02020603050405020304" pitchFamily="18" charset="0"/>
                <a:cs typeface="Times New Roman" panose="02020603050405020304" pitchFamily="18" charset="0"/>
              </a:rPr>
              <a:t>подовженою</a:t>
            </a:r>
            <a:r>
              <a:rPr lang="ru-RU" sz="2000" i="1">
                <a:solidFill>
                  <a:schemeClr val="bg1"/>
                </a:solidFill>
                <a:latin typeface="Times New Roman" panose="02020603050405020304" pitchFamily="18" charset="0"/>
                <a:cs typeface="Times New Roman" panose="02020603050405020304" pitchFamily="18" charset="0"/>
              </a:rPr>
              <a:t> </a:t>
            </a:r>
            <a:r>
              <a:rPr lang="ru-RU" sz="2000" i="1" err="1">
                <a:solidFill>
                  <a:schemeClr val="bg1"/>
                </a:solidFill>
                <a:latin typeface="Times New Roman" panose="02020603050405020304" pitchFamily="18" charset="0"/>
                <a:cs typeface="Times New Roman" panose="02020603050405020304" pitchFamily="18" charset="0"/>
              </a:rPr>
              <a:t>шийкою</a:t>
            </a:r>
            <a:r>
              <a:rPr lang="ru-RU" sz="2000" i="1">
                <a:solidFill>
                  <a:schemeClr val="bg1"/>
                </a:solidFill>
                <a:latin typeface="Times New Roman" panose="02020603050405020304" pitchFamily="18" charset="0"/>
                <a:cs typeface="Times New Roman" panose="02020603050405020304" pitchFamily="18" charset="0"/>
              </a:rPr>
              <a:t>», </a:t>
            </a:r>
            <a:r>
              <a:rPr lang="ru-RU" sz="2000" i="1" err="1">
                <a:solidFill>
                  <a:schemeClr val="bg1"/>
                </a:solidFill>
                <a:latin typeface="Times New Roman" panose="02020603050405020304" pitchFamily="18" charset="0"/>
                <a:cs typeface="Times New Roman" panose="02020603050405020304" pitchFamily="18" charset="0"/>
              </a:rPr>
              <a:t>призначені</a:t>
            </a:r>
            <a:r>
              <a:rPr lang="ru-RU" sz="2000" i="1">
                <a:solidFill>
                  <a:schemeClr val="bg1"/>
                </a:solidFill>
                <a:latin typeface="Times New Roman" panose="02020603050405020304" pitchFamily="18" charset="0"/>
                <a:cs typeface="Times New Roman" panose="02020603050405020304" pitchFamily="18" charset="0"/>
              </a:rPr>
              <a:t> для маленьких </a:t>
            </a:r>
            <a:r>
              <a:rPr lang="ru-RU" sz="2000" i="1" err="1">
                <a:solidFill>
                  <a:schemeClr val="bg1"/>
                </a:solidFill>
                <a:latin typeface="Times New Roman" panose="02020603050405020304" pitchFamily="18" charset="0"/>
                <a:cs typeface="Times New Roman" panose="02020603050405020304" pitchFamily="18" charset="0"/>
              </a:rPr>
              <a:t>дітей</a:t>
            </a:r>
            <a:r>
              <a:rPr lang="ru-RU" sz="2000" i="1">
                <a:solidFill>
                  <a:schemeClr val="bg1"/>
                </a:solidFill>
                <a:latin typeface="Times New Roman" panose="02020603050405020304" pitchFamily="18" charset="0"/>
                <a:cs typeface="Times New Roman" panose="02020603050405020304" pitchFamily="18" charset="0"/>
              </a:rPr>
              <a:t>, </a:t>
            </a:r>
            <a:r>
              <a:rPr lang="ru-RU" sz="2000" i="1" err="1">
                <a:solidFill>
                  <a:schemeClr val="bg1"/>
                </a:solidFill>
                <a:latin typeface="Times New Roman" panose="02020603050405020304" pitchFamily="18" charset="0"/>
                <a:cs typeface="Times New Roman" panose="02020603050405020304" pitchFamily="18" charset="0"/>
              </a:rPr>
              <a:t>які</a:t>
            </a:r>
            <a:r>
              <a:rPr lang="ru-RU" sz="2000" i="1">
                <a:solidFill>
                  <a:schemeClr val="bg1"/>
                </a:solidFill>
                <a:latin typeface="Times New Roman" panose="02020603050405020304" pitchFamily="18" charset="0"/>
                <a:cs typeface="Times New Roman" panose="02020603050405020304" pitchFamily="18" charset="0"/>
              </a:rPr>
              <a:t> не </a:t>
            </a:r>
            <a:r>
              <a:rPr lang="ru-RU" sz="2000" i="1" err="1">
                <a:solidFill>
                  <a:schemeClr val="bg1"/>
                </a:solidFill>
                <a:latin typeface="Times New Roman" panose="02020603050405020304" pitchFamily="18" charset="0"/>
                <a:cs typeface="Times New Roman" panose="02020603050405020304" pitchFamily="18" charset="0"/>
              </a:rPr>
              <a:t>вміють</a:t>
            </a:r>
            <a:r>
              <a:rPr lang="ru-RU" sz="2000" i="1">
                <a:solidFill>
                  <a:schemeClr val="bg1"/>
                </a:solidFill>
                <a:latin typeface="Times New Roman" panose="02020603050405020304" pitchFamily="18" charset="0"/>
                <a:cs typeface="Times New Roman" panose="02020603050405020304" pitchFamily="18" charset="0"/>
              </a:rPr>
              <a:t> </a:t>
            </a:r>
            <a:r>
              <a:rPr lang="ru-RU" sz="2000" i="1" err="1">
                <a:solidFill>
                  <a:schemeClr val="bg1"/>
                </a:solidFill>
                <a:latin typeface="Times New Roman" panose="02020603050405020304" pitchFamily="18" charset="0"/>
                <a:cs typeface="Times New Roman" panose="02020603050405020304" pitchFamily="18" charset="0"/>
              </a:rPr>
              <a:t>ковтати</a:t>
            </a:r>
            <a:r>
              <a:rPr lang="ru-RU" sz="2000" i="1">
                <a:solidFill>
                  <a:schemeClr val="bg1"/>
                </a:solidFill>
                <a:latin typeface="Times New Roman" panose="02020603050405020304" pitchFamily="18" charset="0"/>
                <a:cs typeface="Times New Roman" panose="02020603050405020304" pitchFamily="18" charset="0"/>
              </a:rPr>
              <a:t> таблетки.  При </a:t>
            </a:r>
            <a:r>
              <a:rPr lang="ru-RU" sz="2000" i="1" err="1">
                <a:solidFill>
                  <a:schemeClr val="bg1"/>
                </a:solidFill>
                <a:latin typeface="Times New Roman" panose="02020603050405020304" pitchFamily="18" charset="0"/>
                <a:cs typeface="Times New Roman" panose="02020603050405020304" pitchFamily="18" charset="0"/>
              </a:rPr>
              <a:t>надкусиваніі</a:t>
            </a:r>
            <a:r>
              <a:rPr lang="ru-RU" sz="2000" i="1">
                <a:solidFill>
                  <a:schemeClr val="bg1"/>
                </a:solidFill>
                <a:latin typeface="Times New Roman" panose="02020603050405020304" pitchFamily="18" charset="0"/>
                <a:cs typeface="Times New Roman" panose="02020603050405020304" pitchFamily="18" charset="0"/>
              </a:rPr>
              <a:t> </a:t>
            </a:r>
            <a:r>
              <a:rPr lang="ru-RU" sz="2000" i="1" err="1">
                <a:solidFill>
                  <a:schemeClr val="bg1"/>
                </a:solidFill>
                <a:latin typeface="Times New Roman" panose="02020603050405020304" pitchFamily="18" charset="0"/>
                <a:cs typeface="Times New Roman" panose="02020603050405020304" pitchFamily="18" charset="0"/>
              </a:rPr>
              <a:t>шийки</a:t>
            </a:r>
            <a:r>
              <a:rPr lang="ru-RU" sz="2000" i="1">
                <a:solidFill>
                  <a:schemeClr val="bg1"/>
                </a:solidFill>
                <a:latin typeface="Times New Roman" panose="02020603050405020304" pitchFamily="18" charset="0"/>
                <a:cs typeface="Times New Roman" panose="02020603050405020304" pitchFamily="18" charset="0"/>
              </a:rPr>
              <a:t> </a:t>
            </a:r>
            <a:r>
              <a:rPr lang="ru-RU" sz="2000" i="1" err="1">
                <a:solidFill>
                  <a:schemeClr val="bg1"/>
                </a:solidFill>
                <a:latin typeface="Times New Roman" panose="02020603050405020304" pitchFamily="18" charset="0"/>
                <a:cs typeface="Times New Roman" panose="02020603050405020304" pitchFamily="18" charset="0"/>
              </a:rPr>
              <a:t>дитина</a:t>
            </a:r>
            <a:r>
              <a:rPr lang="ru-RU" sz="2000" i="1">
                <a:solidFill>
                  <a:schemeClr val="bg1"/>
                </a:solidFill>
                <a:latin typeface="Times New Roman" panose="02020603050405020304" pitchFamily="18" charset="0"/>
                <a:cs typeface="Times New Roman" panose="02020603050405020304" pitchFamily="18" charset="0"/>
              </a:rPr>
              <a:t> </a:t>
            </a:r>
            <a:r>
              <a:rPr lang="ru-RU" sz="2000" i="1" err="1">
                <a:solidFill>
                  <a:schemeClr val="bg1"/>
                </a:solidFill>
                <a:latin typeface="Times New Roman" panose="02020603050405020304" pitchFamily="18" charset="0"/>
                <a:cs typeface="Times New Roman" panose="02020603050405020304" pitchFamily="18" charset="0"/>
              </a:rPr>
              <a:t>всмоктує</a:t>
            </a:r>
            <a:r>
              <a:rPr lang="ru-RU" sz="2000" i="1">
                <a:solidFill>
                  <a:schemeClr val="bg1"/>
                </a:solidFill>
                <a:latin typeface="Times New Roman" panose="02020603050405020304" pitchFamily="18" charset="0"/>
                <a:cs typeface="Times New Roman" panose="02020603050405020304" pitchFamily="18" charset="0"/>
              </a:rPr>
              <a:t> </a:t>
            </a:r>
            <a:r>
              <a:rPr lang="ru-RU" sz="2000" i="1" err="1">
                <a:solidFill>
                  <a:schemeClr val="bg1"/>
                </a:solidFill>
                <a:latin typeface="Times New Roman" panose="02020603050405020304" pitchFamily="18" charset="0"/>
                <a:cs typeface="Times New Roman" panose="02020603050405020304" pitchFamily="18" charset="0"/>
              </a:rPr>
              <a:t>вміст</a:t>
            </a:r>
            <a:r>
              <a:rPr lang="ru-RU" sz="2000" i="1">
                <a:solidFill>
                  <a:schemeClr val="bg1"/>
                </a:solidFill>
                <a:latin typeface="Times New Roman" panose="02020603050405020304" pitchFamily="18" charset="0"/>
                <a:cs typeface="Times New Roman" panose="02020603050405020304" pitchFamily="18" charset="0"/>
              </a:rPr>
              <a:t> капсул.</a:t>
            </a:r>
          </a:p>
          <a:p>
            <a:r>
              <a:rPr lang="ru-RU" sz="2000" i="1">
                <a:solidFill>
                  <a:schemeClr val="bg1"/>
                </a:solidFill>
                <a:latin typeface="Times New Roman" panose="02020603050405020304" pitchFamily="18" charset="0"/>
                <a:cs typeface="Times New Roman" panose="02020603050405020304" pitchFamily="18" charset="0"/>
              </a:rPr>
              <a:t> </a:t>
            </a:r>
            <a:r>
              <a:rPr lang="ru-RU" sz="2000" b="1" i="1" err="1">
                <a:solidFill>
                  <a:schemeClr val="bg1"/>
                </a:solidFill>
                <a:latin typeface="Times New Roman" panose="02020603050405020304" pitchFamily="18" charset="0"/>
                <a:cs typeface="Times New Roman" panose="02020603050405020304" pitchFamily="18" charset="0"/>
              </a:rPr>
              <a:t>Спансули</a:t>
            </a:r>
            <a:r>
              <a:rPr lang="ru-RU" sz="2000" i="1">
                <a:solidFill>
                  <a:schemeClr val="bg1"/>
                </a:solidFill>
                <a:latin typeface="Times New Roman" panose="02020603050405020304" pitchFamily="18" charset="0"/>
                <a:cs typeface="Times New Roman" panose="02020603050405020304" pitchFamily="18" charset="0"/>
              </a:rPr>
              <a:t> - </a:t>
            </a:r>
            <a:r>
              <a:rPr lang="ru-RU" sz="2000" i="1" err="1">
                <a:solidFill>
                  <a:schemeClr val="bg1"/>
                </a:solidFill>
                <a:latin typeface="Times New Roman" panose="02020603050405020304" pitchFamily="18" charset="0"/>
                <a:cs typeface="Times New Roman" panose="02020603050405020304" pitchFamily="18" charset="0"/>
              </a:rPr>
              <a:t>це</a:t>
            </a:r>
            <a:r>
              <a:rPr lang="ru-RU" sz="2000" i="1">
                <a:solidFill>
                  <a:schemeClr val="bg1"/>
                </a:solidFill>
                <a:latin typeface="Times New Roman" panose="02020603050405020304" pitchFamily="18" charset="0"/>
                <a:cs typeface="Times New Roman" panose="02020603050405020304" pitchFamily="18" charset="0"/>
              </a:rPr>
              <a:t> тверда </a:t>
            </a:r>
            <a:r>
              <a:rPr lang="ru-RU" sz="2000" i="1" err="1">
                <a:solidFill>
                  <a:schemeClr val="bg1"/>
                </a:solidFill>
                <a:latin typeface="Times New Roman" panose="02020603050405020304" pitchFamily="18" charset="0"/>
                <a:cs typeface="Times New Roman" panose="02020603050405020304" pitchFamily="18" charset="0"/>
              </a:rPr>
              <a:t>желатинова</a:t>
            </a:r>
            <a:r>
              <a:rPr lang="ru-RU" sz="2000" i="1">
                <a:solidFill>
                  <a:schemeClr val="bg1"/>
                </a:solidFill>
                <a:latin typeface="Times New Roman" panose="02020603050405020304" pitchFamily="18" charset="0"/>
                <a:cs typeface="Times New Roman" panose="02020603050405020304" pitchFamily="18" charset="0"/>
              </a:rPr>
              <a:t> капсула для </a:t>
            </a:r>
            <a:r>
              <a:rPr lang="ru-RU" sz="2000" i="1" err="1">
                <a:solidFill>
                  <a:schemeClr val="bg1"/>
                </a:solidFill>
                <a:latin typeface="Times New Roman" panose="02020603050405020304" pitchFamily="18" charset="0"/>
                <a:cs typeface="Times New Roman" panose="02020603050405020304" pitchFamily="18" charset="0"/>
              </a:rPr>
              <a:t>внутрішнього</a:t>
            </a:r>
            <a:r>
              <a:rPr lang="ru-RU" sz="2000" i="1">
                <a:solidFill>
                  <a:schemeClr val="bg1"/>
                </a:solidFill>
                <a:latin typeface="Times New Roman" panose="02020603050405020304" pitchFamily="18" charset="0"/>
                <a:cs typeface="Times New Roman" panose="02020603050405020304" pitchFamily="18" charset="0"/>
              </a:rPr>
              <a:t> </a:t>
            </a:r>
            <a:r>
              <a:rPr lang="ru-RU" sz="2000" i="1" err="1">
                <a:solidFill>
                  <a:schemeClr val="bg1"/>
                </a:solidFill>
                <a:latin typeface="Times New Roman" panose="02020603050405020304" pitchFamily="18" charset="0"/>
                <a:cs typeface="Times New Roman" panose="02020603050405020304" pitchFamily="18" charset="0"/>
              </a:rPr>
              <a:t>застосування</a:t>
            </a:r>
            <a:r>
              <a:rPr lang="ru-RU" sz="2000" i="1">
                <a:solidFill>
                  <a:schemeClr val="bg1"/>
                </a:solidFill>
                <a:latin typeface="Times New Roman" panose="02020603050405020304" pitchFamily="18" charset="0"/>
                <a:cs typeface="Times New Roman" panose="02020603050405020304" pitchFamily="18" charset="0"/>
              </a:rPr>
              <a:t>, </a:t>
            </a:r>
            <a:r>
              <a:rPr lang="ru-RU" sz="2000" i="1" err="1">
                <a:solidFill>
                  <a:schemeClr val="bg1"/>
                </a:solidFill>
                <a:latin typeface="Times New Roman" panose="02020603050405020304" pitchFamily="18" charset="0"/>
                <a:cs typeface="Times New Roman" panose="02020603050405020304" pitchFamily="18" charset="0"/>
              </a:rPr>
              <a:t>що</a:t>
            </a:r>
            <a:r>
              <a:rPr lang="ru-RU" sz="2000" i="1">
                <a:solidFill>
                  <a:schemeClr val="bg1"/>
                </a:solidFill>
                <a:latin typeface="Times New Roman" panose="02020603050405020304" pitchFamily="18" charset="0"/>
                <a:cs typeface="Times New Roman" panose="02020603050405020304" pitchFamily="18" charset="0"/>
              </a:rPr>
              <a:t> </a:t>
            </a:r>
            <a:r>
              <a:rPr lang="ru-RU" sz="2000" i="1" err="1">
                <a:solidFill>
                  <a:schemeClr val="bg1"/>
                </a:solidFill>
                <a:latin typeface="Times New Roman" panose="02020603050405020304" pitchFamily="18" charset="0"/>
                <a:cs typeface="Times New Roman" panose="02020603050405020304" pitchFamily="18" charset="0"/>
              </a:rPr>
              <a:t>містить</a:t>
            </a:r>
            <a:r>
              <a:rPr lang="ru-RU" sz="2000" i="1">
                <a:solidFill>
                  <a:schemeClr val="bg1"/>
                </a:solidFill>
                <a:latin typeface="Times New Roman" panose="02020603050405020304" pitchFamily="18" charset="0"/>
                <a:cs typeface="Times New Roman" panose="02020603050405020304" pitchFamily="18" charset="0"/>
              </a:rPr>
              <a:t> </a:t>
            </a:r>
            <a:r>
              <a:rPr lang="ru-RU" sz="2000" i="1" err="1">
                <a:solidFill>
                  <a:schemeClr val="bg1"/>
                </a:solidFill>
                <a:latin typeface="Times New Roman" panose="02020603050405020304" pitchFamily="18" charset="0"/>
                <a:cs typeface="Times New Roman" panose="02020603050405020304" pitchFamily="18" charset="0"/>
              </a:rPr>
              <a:t>суміш</a:t>
            </a:r>
            <a:r>
              <a:rPr lang="ru-RU" sz="2000" i="1">
                <a:solidFill>
                  <a:schemeClr val="bg1"/>
                </a:solidFill>
                <a:latin typeface="Times New Roman" panose="02020603050405020304" pitchFamily="18" charset="0"/>
                <a:cs typeface="Times New Roman" panose="02020603050405020304" pitchFamily="18" charset="0"/>
              </a:rPr>
              <a:t> </a:t>
            </a:r>
            <a:r>
              <a:rPr lang="ru-RU" sz="2000" i="1" err="1">
                <a:solidFill>
                  <a:schemeClr val="bg1"/>
                </a:solidFill>
                <a:latin typeface="Times New Roman" panose="02020603050405020304" pitchFamily="18" charset="0"/>
                <a:cs typeface="Times New Roman" panose="02020603050405020304" pitchFamily="18" charset="0"/>
              </a:rPr>
              <a:t>мікрокапсул</a:t>
            </a:r>
            <a:r>
              <a:rPr lang="ru-RU" sz="2000" i="1">
                <a:solidFill>
                  <a:schemeClr val="bg1"/>
                </a:solidFill>
                <a:latin typeface="Times New Roman" panose="02020603050405020304" pitchFamily="18" charset="0"/>
                <a:cs typeface="Times New Roman" panose="02020603050405020304" pitchFamily="18" charset="0"/>
              </a:rPr>
              <a:t> (</a:t>
            </a:r>
            <a:r>
              <a:rPr lang="ru-RU" sz="2000" i="1" err="1">
                <a:solidFill>
                  <a:schemeClr val="bg1"/>
                </a:solidFill>
                <a:latin typeface="Times New Roman" panose="02020603050405020304" pitchFamily="18" charset="0"/>
                <a:cs typeface="Times New Roman" panose="02020603050405020304" pitchFamily="18" charset="0"/>
              </a:rPr>
              <a:t>мікродраже</a:t>
            </a:r>
            <a:r>
              <a:rPr lang="ru-RU" sz="2000" i="1">
                <a:solidFill>
                  <a:schemeClr val="bg1"/>
                </a:solidFill>
                <a:latin typeface="Times New Roman" panose="02020603050405020304" pitchFamily="18" charset="0"/>
                <a:cs typeface="Times New Roman" panose="02020603050405020304" pitchFamily="18" charset="0"/>
              </a:rPr>
              <a:t>) </a:t>
            </a:r>
            <a:r>
              <a:rPr lang="ru-RU" sz="2000" i="1" err="1">
                <a:solidFill>
                  <a:schemeClr val="bg1"/>
                </a:solidFill>
                <a:latin typeface="Times New Roman" panose="02020603050405020304" pitchFamily="18" charset="0"/>
                <a:cs typeface="Times New Roman" panose="02020603050405020304" pitchFamily="18" charset="0"/>
              </a:rPr>
              <a:t>з</a:t>
            </a:r>
            <a:r>
              <a:rPr lang="ru-RU" sz="2000" i="1">
                <a:solidFill>
                  <a:schemeClr val="bg1"/>
                </a:solidFill>
                <a:latin typeface="Times New Roman" panose="02020603050405020304" pitchFamily="18" charset="0"/>
                <a:cs typeface="Times New Roman" panose="02020603050405020304" pitchFamily="18" charset="0"/>
              </a:rPr>
              <a:t> жировою </a:t>
            </a:r>
            <a:r>
              <a:rPr lang="ru-RU" sz="2000" i="1" err="1">
                <a:solidFill>
                  <a:schemeClr val="bg1"/>
                </a:solidFill>
                <a:latin typeface="Times New Roman" panose="02020603050405020304" pitchFamily="18" charset="0"/>
                <a:cs typeface="Times New Roman" panose="02020603050405020304" pitchFamily="18" charset="0"/>
              </a:rPr>
              <a:t>оболонкою</a:t>
            </a:r>
            <a:r>
              <a:rPr lang="ru-RU" sz="2000" i="1">
                <a:solidFill>
                  <a:schemeClr val="bg1"/>
                </a:solidFill>
                <a:latin typeface="Times New Roman" panose="02020603050405020304" pitchFamily="18" charset="0"/>
                <a:cs typeface="Times New Roman" panose="02020603050405020304" pitchFamily="18" charset="0"/>
              </a:rPr>
              <a:t> </a:t>
            </a:r>
            <a:r>
              <a:rPr lang="ru-RU" sz="2000" i="1" err="1">
                <a:solidFill>
                  <a:schemeClr val="bg1"/>
                </a:solidFill>
                <a:latin typeface="Times New Roman" panose="02020603050405020304" pitchFamily="18" charset="0"/>
                <a:cs typeface="Times New Roman" panose="02020603050405020304" pitchFamily="18" charset="0"/>
              </a:rPr>
              <a:t>і</a:t>
            </a:r>
            <a:r>
              <a:rPr lang="ru-RU" sz="2000" i="1">
                <a:solidFill>
                  <a:schemeClr val="bg1"/>
                </a:solidFill>
                <a:latin typeface="Times New Roman" panose="02020603050405020304" pitchFamily="18" charset="0"/>
                <a:cs typeface="Times New Roman" panose="02020603050405020304" pitchFamily="18" charset="0"/>
              </a:rPr>
              <a:t> </a:t>
            </a:r>
            <a:r>
              <a:rPr lang="ru-RU" sz="2000" i="1" err="1">
                <a:solidFill>
                  <a:schemeClr val="bg1"/>
                </a:solidFill>
                <a:latin typeface="Times New Roman" panose="02020603050405020304" pitchFamily="18" charset="0"/>
                <a:cs typeface="Times New Roman" panose="02020603050405020304" pitchFamily="18" charset="0"/>
              </a:rPr>
              <a:t>різним</a:t>
            </a:r>
            <a:r>
              <a:rPr lang="ru-RU" sz="2000" i="1">
                <a:solidFill>
                  <a:schemeClr val="bg1"/>
                </a:solidFill>
                <a:latin typeface="Times New Roman" panose="02020603050405020304" pitchFamily="18" charset="0"/>
                <a:cs typeface="Times New Roman" panose="02020603050405020304" pitchFamily="18" charset="0"/>
              </a:rPr>
              <a:t> часом </a:t>
            </a:r>
            <a:r>
              <a:rPr lang="ru-RU" sz="2000" i="1" err="1">
                <a:solidFill>
                  <a:schemeClr val="bg1"/>
                </a:solidFill>
                <a:latin typeface="Times New Roman" panose="02020603050405020304" pitchFamily="18" charset="0"/>
                <a:cs typeface="Times New Roman" panose="02020603050405020304" pitchFamily="18" charset="0"/>
              </a:rPr>
              <a:t>розчинення</a:t>
            </a:r>
            <a:r>
              <a:rPr lang="ru-RU" sz="2000" i="1">
                <a:solidFill>
                  <a:schemeClr val="bg1"/>
                </a:solidFill>
                <a:latin typeface="Times New Roman" panose="02020603050405020304" pitchFamily="18" charset="0"/>
                <a:cs typeface="Times New Roman" panose="02020603050405020304" pitchFamily="18" charset="0"/>
              </a:rPr>
              <a:t> </a:t>
            </a:r>
            <a:r>
              <a:rPr lang="ru-RU" sz="2000" i="1" err="1">
                <a:solidFill>
                  <a:schemeClr val="bg1"/>
                </a:solidFill>
                <a:latin typeface="Times New Roman" panose="02020603050405020304" pitchFamily="18" charset="0"/>
                <a:cs typeface="Times New Roman" panose="02020603050405020304" pitchFamily="18" charset="0"/>
              </a:rPr>
              <a:t>лікарських</a:t>
            </a:r>
            <a:r>
              <a:rPr lang="ru-RU" sz="2000" i="1">
                <a:solidFill>
                  <a:schemeClr val="bg1"/>
                </a:solidFill>
                <a:latin typeface="Times New Roman" panose="02020603050405020304" pitchFamily="18" charset="0"/>
                <a:cs typeface="Times New Roman" panose="02020603050405020304" pitchFamily="18" charset="0"/>
              </a:rPr>
              <a:t> </a:t>
            </a:r>
            <a:r>
              <a:rPr lang="ru-RU" sz="2000" i="1" err="1">
                <a:solidFill>
                  <a:schemeClr val="bg1"/>
                </a:solidFill>
                <a:latin typeface="Times New Roman" panose="02020603050405020304" pitchFamily="18" charset="0"/>
                <a:cs typeface="Times New Roman" panose="02020603050405020304" pitchFamily="18" charset="0"/>
              </a:rPr>
              <a:t>речовин</a:t>
            </a:r>
            <a:r>
              <a:rPr lang="ru-RU" sz="2000" i="1">
                <a:solidFill>
                  <a:schemeClr val="bg1"/>
                </a:solidFill>
                <a:latin typeface="Times New Roman" panose="02020603050405020304" pitchFamily="18" charset="0"/>
                <a:cs typeface="Times New Roman" panose="02020603050405020304" pitchFamily="18" charset="0"/>
              </a:rPr>
              <a:t>.</a:t>
            </a:r>
          </a:p>
          <a:p>
            <a:r>
              <a:rPr lang="ru-RU" sz="2000" i="1">
                <a:solidFill>
                  <a:schemeClr val="bg1"/>
                </a:solidFill>
                <a:latin typeface="Times New Roman" panose="02020603050405020304" pitchFamily="18" charset="0"/>
                <a:cs typeface="Times New Roman" panose="02020603050405020304" pitchFamily="18" charset="0"/>
              </a:rPr>
              <a:t> </a:t>
            </a:r>
            <a:r>
              <a:rPr lang="ru-RU" sz="2000" b="1" i="1" err="1">
                <a:solidFill>
                  <a:schemeClr val="bg1"/>
                </a:solidFill>
                <a:latin typeface="Times New Roman" panose="02020603050405020304" pitchFamily="18" charset="0"/>
                <a:cs typeface="Times New Roman" panose="02020603050405020304" pitchFamily="18" charset="0"/>
              </a:rPr>
              <a:t>Медула</a:t>
            </a:r>
            <a:r>
              <a:rPr lang="ru-RU" sz="2000" i="1">
                <a:solidFill>
                  <a:schemeClr val="bg1"/>
                </a:solidFill>
                <a:latin typeface="Times New Roman" panose="02020603050405020304" pitchFamily="18" charset="0"/>
                <a:cs typeface="Times New Roman" panose="02020603050405020304" pitchFamily="18" charset="0"/>
              </a:rPr>
              <a:t> - тверда </a:t>
            </a:r>
            <a:r>
              <a:rPr lang="ru-RU" sz="2000" i="1" err="1">
                <a:solidFill>
                  <a:schemeClr val="bg1"/>
                </a:solidFill>
                <a:latin typeface="Times New Roman" panose="02020603050405020304" pitchFamily="18" charset="0"/>
                <a:cs typeface="Times New Roman" panose="02020603050405020304" pitchFamily="18" charset="0"/>
              </a:rPr>
              <a:t>желатинова</a:t>
            </a:r>
            <a:r>
              <a:rPr lang="ru-RU" sz="2000" i="1">
                <a:solidFill>
                  <a:schemeClr val="bg1"/>
                </a:solidFill>
                <a:latin typeface="Times New Roman" panose="02020603050405020304" pitchFamily="18" charset="0"/>
                <a:cs typeface="Times New Roman" panose="02020603050405020304" pitchFamily="18" charset="0"/>
              </a:rPr>
              <a:t> капсула, </a:t>
            </a:r>
            <a:r>
              <a:rPr lang="ru-RU" sz="2000" i="1" err="1">
                <a:solidFill>
                  <a:schemeClr val="bg1"/>
                </a:solidFill>
                <a:latin typeface="Times New Roman" panose="02020603050405020304" pitchFamily="18" charset="0"/>
                <a:cs typeface="Times New Roman" panose="02020603050405020304" pitchFamily="18" charset="0"/>
              </a:rPr>
              <a:t>що</a:t>
            </a:r>
            <a:r>
              <a:rPr lang="ru-RU" sz="2000" i="1">
                <a:solidFill>
                  <a:schemeClr val="bg1"/>
                </a:solidFill>
                <a:latin typeface="Times New Roman" panose="02020603050405020304" pitchFamily="18" charset="0"/>
                <a:cs typeface="Times New Roman" panose="02020603050405020304" pitchFamily="18" charset="0"/>
              </a:rPr>
              <a:t> </a:t>
            </a:r>
            <a:r>
              <a:rPr lang="ru-RU" sz="2000" i="1" err="1">
                <a:solidFill>
                  <a:schemeClr val="bg1"/>
                </a:solidFill>
                <a:latin typeface="Times New Roman" panose="02020603050405020304" pitchFamily="18" charset="0"/>
                <a:cs typeface="Times New Roman" panose="02020603050405020304" pitchFamily="18" charset="0"/>
              </a:rPr>
              <a:t>містить</a:t>
            </a:r>
            <a:r>
              <a:rPr lang="ru-RU" sz="2000" i="1">
                <a:solidFill>
                  <a:schemeClr val="bg1"/>
                </a:solidFill>
                <a:latin typeface="Times New Roman" panose="02020603050405020304" pitchFamily="18" charset="0"/>
                <a:cs typeface="Times New Roman" panose="02020603050405020304" pitchFamily="18" charset="0"/>
              </a:rPr>
              <a:t> </a:t>
            </a:r>
            <a:r>
              <a:rPr lang="ru-RU" sz="2000" i="1" err="1">
                <a:solidFill>
                  <a:schemeClr val="bg1"/>
                </a:solidFill>
                <a:latin typeface="Times New Roman" panose="02020603050405020304" pitchFamily="18" charset="0"/>
                <a:cs typeface="Times New Roman" panose="02020603050405020304" pitchFamily="18" charset="0"/>
              </a:rPr>
              <a:t>мікрокапсули</a:t>
            </a:r>
            <a:r>
              <a:rPr lang="ru-RU" sz="2000" i="1">
                <a:solidFill>
                  <a:schemeClr val="bg1"/>
                </a:solidFill>
                <a:latin typeface="Times New Roman" panose="02020603050405020304" pitchFamily="18" charset="0"/>
                <a:cs typeface="Times New Roman" panose="02020603050405020304" pitchFamily="18" charset="0"/>
              </a:rPr>
              <a:t> </a:t>
            </a:r>
            <a:r>
              <a:rPr lang="ru-RU" sz="2000" i="1" err="1">
                <a:solidFill>
                  <a:schemeClr val="bg1"/>
                </a:solidFill>
                <a:latin typeface="Times New Roman" panose="02020603050405020304" pitchFamily="18" charset="0"/>
                <a:cs typeface="Times New Roman" panose="02020603050405020304" pitchFamily="18" charset="0"/>
              </a:rPr>
              <a:t>з</a:t>
            </a:r>
            <a:r>
              <a:rPr lang="ru-RU" sz="2000" i="1">
                <a:solidFill>
                  <a:schemeClr val="bg1"/>
                </a:solidFill>
                <a:latin typeface="Times New Roman" panose="02020603050405020304" pitchFamily="18" charset="0"/>
                <a:cs typeface="Times New Roman" panose="02020603050405020304" pitchFamily="18" charset="0"/>
              </a:rPr>
              <a:t> </a:t>
            </a:r>
            <a:r>
              <a:rPr lang="ru-RU" sz="2000" i="1" err="1">
                <a:solidFill>
                  <a:schemeClr val="bg1"/>
                </a:solidFill>
                <a:latin typeface="Times New Roman" panose="02020603050405020304" pitchFamily="18" charset="0"/>
                <a:cs typeface="Times New Roman" panose="02020603050405020304" pitchFamily="18" charset="0"/>
              </a:rPr>
              <a:t>плівковою</a:t>
            </a:r>
            <a:r>
              <a:rPr lang="ru-RU" sz="2000" i="1">
                <a:solidFill>
                  <a:schemeClr val="bg1"/>
                </a:solidFill>
                <a:latin typeface="Times New Roman" panose="02020603050405020304" pitchFamily="18" charset="0"/>
                <a:cs typeface="Times New Roman" panose="02020603050405020304" pitchFamily="18" charset="0"/>
              </a:rPr>
              <a:t> </a:t>
            </a:r>
            <a:r>
              <a:rPr lang="ru-RU" sz="2000" i="1" err="1">
                <a:solidFill>
                  <a:schemeClr val="bg1"/>
                </a:solidFill>
                <a:latin typeface="Times New Roman" panose="02020603050405020304" pitchFamily="18" charset="0"/>
                <a:cs typeface="Times New Roman" panose="02020603050405020304" pitchFamily="18" charset="0"/>
              </a:rPr>
              <a:t>оболонкою</a:t>
            </a:r>
            <a:r>
              <a:rPr lang="ru-RU" sz="2000" i="1">
                <a:solidFill>
                  <a:schemeClr val="bg1"/>
                </a:solidFill>
                <a:latin typeface="Times New Roman" panose="02020603050405020304" pitchFamily="18" charset="0"/>
                <a:cs typeface="Times New Roman" panose="02020603050405020304" pitchFamily="18" charset="0"/>
              </a:rPr>
              <a:t>.</a:t>
            </a:r>
          </a:p>
        </p:txBody>
      </p:sp>
    </p:spTree>
  </p:cSld>
  <p:clrMapOvr>
    <a:masterClrMapping/>
  </p:clrMapOvr>
  <p:transition>
    <p:zoom dir="in"/>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43808" y="260648"/>
            <a:ext cx="3457998" cy="430887"/>
          </a:xfrm>
          <a:prstGeom prst="rect">
            <a:avLst/>
          </a:prstGeom>
        </p:spPr>
        <p:txBody>
          <a:bodyPr wrap="none">
            <a:spAutoFit/>
          </a:bodyPr>
          <a:lstStyle/>
          <a:p>
            <a:r>
              <a:rPr lang="en-GB" altLang="uk-UA" sz="2200" err="1">
                <a:solidFill>
                  <a:schemeClr val="bg1"/>
                </a:solidFill>
                <a:latin typeface="Times New Roman" panose="02020603050405020304" pitchFamily="18" charset="0"/>
                <a:cs typeface="Times New Roman" panose="02020603050405020304" pitchFamily="18" charset="0"/>
              </a:rPr>
              <a:t>Способ</a:t>
            </a:r>
            <a:r>
              <a:rPr lang="uk-UA" altLang="uk-UA" sz="2200">
                <a:solidFill>
                  <a:schemeClr val="bg1"/>
                </a:solidFill>
                <a:latin typeface="Times New Roman" panose="02020603050405020304" pitchFamily="18" charset="0"/>
                <a:cs typeface="Times New Roman" panose="02020603050405020304" pitchFamily="18" charset="0"/>
              </a:rPr>
              <a:t>и</a:t>
            </a:r>
            <a:r>
              <a:rPr lang="en-GB" altLang="uk-UA" sz="2200">
                <a:solidFill>
                  <a:schemeClr val="bg1"/>
                </a:solidFill>
                <a:latin typeface="Times New Roman" panose="02020603050405020304" pitchFamily="18" charset="0"/>
                <a:cs typeface="Times New Roman" panose="02020603050405020304" pitchFamily="18" charset="0"/>
              </a:rPr>
              <a:t> </a:t>
            </a:r>
            <a:r>
              <a:rPr lang="uk-UA" altLang="uk-UA" sz="2200">
                <a:solidFill>
                  <a:schemeClr val="bg1"/>
                </a:solidFill>
                <a:latin typeface="Times New Roman" panose="02020603050405020304" pitchFamily="18" charset="0"/>
                <a:cs typeface="Times New Roman" panose="02020603050405020304" pitchFamily="18" charset="0"/>
              </a:rPr>
              <a:t>отримання</a:t>
            </a:r>
            <a:r>
              <a:rPr lang="en-GB" altLang="uk-UA" sz="2200">
                <a:solidFill>
                  <a:schemeClr val="bg1"/>
                </a:solidFill>
                <a:latin typeface="Times New Roman" panose="02020603050405020304" pitchFamily="18" charset="0"/>
                <a:cs typeface="Times New Roman" panose="02020603050405020304" pitchFamily="18" charset="0"/>
              </a:rPr>
              <a:t> </a:t>
            </a:r>
            <a:r>
              <a:rPr lang="en-GB" altLang="uk-UA" sz="2200" err="1">
                <a:solidFill>
                  <a:schemeClr val="bg1"/>
                </a:solidFill>
                <a:latin typeface="Times New Roman" panose="02020603050405020304" pitchFamily="18" charset="0"/>
                <a:cs typeface="Times New Roman" panose="02020603050405020304" pitchFamily="18" charset="0"/>
              </a:rPr>
              <a:t>капсул</a:t>
            </a:r>
            <a:endParaRPr lang="uk-UA" sz="2200">
              <a:solidFill>
                <a:schemeClr val="bg1"/>
              </a:solidFill>
              <a:latin typeface="Times New Roman" panose="02020603050405020304" pitchFamily="18" charset="0"/>
              <a:cs typeface="Times New Roman" panose="02020603050405020304" pitchFamily="18" charset="0"/>
            </a:endParaRPr>
          </a:p>
        </p:txBody>
      </p:sp>
      <p:sp>
        <p:nvSpPr>
          <p:cNvPr id="3" name="Rectangle 2"/>
          <p:cNvSpPr txBox="1">
            <a:spLocks noChangeArrowheads="1"/>
          </p:cNvSpPr>
          <p:nvPr/>
        </p:nvSpPr>
        <p:spPr>
          <a:xfrm>
            <a:off x="251520" y="671567"/>
            <a:ext cx="4068762" cy="2879725"/>
          </a:xfrm>
          <a:prstGeom prst="rect">
            <a:avLst/>
          </a:prstGeom>
        </p:spPr>
        <p:txBody>
          <a:bodyPr vert="horz" lIns="91440" tIns="45720" rIns="91440" bIns="45720" rtlCol="0" anchor="ctr">
            <a:normAutofit fontScale="92500"/>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pPr marL="0" lvl="1" indent="0" algn="just">
              <a:lnSpc>
                <a:spcPts val="2000"/>
              </a:lnSpc>
              <a:buSzPct val="45000"/>
              <a:buFont typeface="Wingdings" panose="05000000000000000000" pitchFamily="2" charset="2"/>
              <a:buNone/>
              <a:tabLst>
                <a:tab pos="430213" algn="l"/>
                <a:tab pos="661988" algn="l"/>
                <a:tab pos="1111250" algn="l"/>
                <a:tab pos="1560513" algn="l"/>
                <a:tab pos="2009775" algn="l"/>
                <a:tab pos="2459038" algn="l"/>
                <a:tab pos="2908300" algn="l"/>
                <a:tab pos="3357563" algn="l"/>
                <a:tab pos="3806825" algn="l"/>
                <a:tab pos="4256088" algn="l"/>
                <a:tab pos="4705350" algn="l"/>
                <a:tab pos="5154613" algn="l"/>
                <a:tab pos="5603875" algn="l"/>
                <a:tab pos="6053138" algn="l"/>
                <a:tab pos="6502400" algn="l"/>
                <a:tab pos="6951663" algn="l"/>
                <a:tab pos="7400925" algn="l"/>
                <a:tab pos="7850188" algn="l"/>
                <a:tab pos="8299450" algn="l"/>
                <a:tab pos="8748713" algn="l"/>
                <a:tab pos="9197975" algn="l"/>
              </a:tabLst>
            </a:pPr>
            <a:r>
              <a:rPr lang="uk-UA" b="1">
                <a:solidFill>
                  <a:schemeClr val="bg1"/>
                </a:solidFill>
                <a:latin typeface="Times New Roman" panose="02020603050405020304" pitchFamily="18" charset="0"/>
                <a:cs typeface="Times New Roman" panose="02020603050405020304" pitchFamily="18" charset="0"/>
              </a:rPr>
              <a:t>Метод занурення («</a:t>
            </a:r>
            <a:r>
              <a:rPr lang="uk-UA" b="1" err="1">
                <a:solidFill>
                  <a:schemeClr val="bg1"/>
                </a:solidFill>
                <a:latin typeface="Times New Roman" panose="02020603050405020304" pitchFamily="18" charset="0"/>
                <a:cs typeface="Times New Roman" panose="02020603050405020304" pitchFamily="18" charset="0"/>
              </a:rPr>
              <a:t>макання</a:t>
            </a:r>
            <a:r>
              <a:rPr lang="uk-UA" b="1">
                <a:solidFill>
                  <a:schemeClr val="bg1"/>
                </a:solidFill>
                <a:latin typeface="Times New Roman" panose="02020603050405020304" pitchFamily="18" charset="0"/>
                <a:cs typeface="Times New Roman" panose="02020603050405020304" pitchFamily="18" charset="0"/>
              </a:rPr>
              <a:t>»), </a:t>
            </a:r>
            <a:r>
              <a:rPr lang="uk-UA">
                <a:solidFill>
                  <a:schemeClr val="bg1"/>
                </a:solidFill>
                <a:latin typeface="Times New Roman" panose="02020603050405020304" pitchFamily="18" charset="0"/>
                <a:cs typeface="Times New Roman" panose="02020603050405020304" pitchFamily="18" charset="0"/>
              </a:rPr>
              <a:t>Здійснюється за допомогою спеціальних "</a:t>
            </a:r>
            <a:r>
              <a:rPr lang="uk-UA" err="1">
                <a:solidFill>
                  <a:schemeClr val="bg1"/>
                </a:solidFill>
                <a:latin typeface="Times New Roman" panose="02020603050405020304" pitchFamily="18" charset="0"/>
                <a:cs typeface="Times New Roman" panose="02020603050405020304" pitchFamily="18" charset="0"/>
              </a:rPr>
              <a:t>макальних</a:t>
            </a:r>
            <a:r>
              <a:rPr lang="uk-UA">
                <a:solidFill>
                  <a:schemeClr val="bg1"/>
                </a:solidFill>
                <a:latin typeface="Times New Roman" panose="02020603050405020304" pitchFamily="18" charset="0"/>
                <a:cs typeface="Times New Roman" panose="02020603050405020304" pitchFamily="18" charset="0"/>
              </a:rPr>
              <a:t>" рам зі штифтами, що відображають форму капсул.</a:t>
            </a:r>
          </a:p>
          <a:p>
            <a:pPr marL="285750" lvl="1" algn="just">
              <a:lnSpc>
                <a:spcPts val="2000"/>
              </a:lnSpc>
              <a:buSzPct val="45000"/>
              <a:tabLst>
                <a:tab pos="430213" algn="l"/>
                <a:tab pos="661988" algn="l"/>
                <a:tab pos="1111250" algn="l"/>
                <a:tab pos="1560513" algn="l"/>
                <a:tab pos="2009775" algn="l"/>
                <a:tab pos="2459038" algn="l"/>
                <a:tab pos="2908300" algn="l"/>
                <a:tab pos="3357563" algn="l"/>
                <a:tab pos="3806825" algn="l"/>
                <a:tab pos="4256088" algn="l"/>
                <a:tab pos="4705350" algn="l"/>
                <a:tab pos="5154613" algn="l"/>
                <a:tab pos="5603875" algn="l"/>
                <a:tab pos="6053138" algn="l"/>
                <a:tab pos="6502400" algn="l"/>
                <a:tab pos="6951663" algn="l"/>
                <a:tab pos="7400925" algn="l"/>
                <a:tab pos="7850188" algn="l"/>
                <a:tab pos="8299450" algn="l"/>
                <a:tab pos="8748713" algn="l"/>
                <a:tab pos="9197975" algn="l"/>
              </a:tabLst>
            </a:pPr>
            <a:r>
              <a:rPr lang="uk-UA">
                <a:solidFill>
                  <a:schemeClr val="bg1"/>
                </a:solidFill>
                <a:latin typeface="Times New Roman" panose="02020603050405020304" pitchFamily="18" charset="0"/>
                <a:cs typeface="Times New Roman" panose="02020603050405020304" pitchFamily="18" charset="0"/>
              </a:rPr>
              <a:t> Занурення штифтів у розплав желатинової маси та вилучення,</a:t>
            </a:r>
          </a:p>
          <a:p>
            <a:pPr marL="285750" lvl="1" algn="just">
              <a:lnSpc>
                <a:spcPts val="2000"/>
              </a:lnSpc>
              <a:buSzPct val="45000"/>
              <a:tabLst>
                <a:tab pos="430213" algn="l"/>
                <a:tab pos="661988" algn="l"/>
                <a:tab pos="1111250" algn="l"/>
                <a:tab pos="1560513" algn="l"/>
                <a:tab pos="2009775" algn="l"/>
                <a:tab pos="2459038" algn="l"/>
                <a:tab pos="2908300" algn="l"/>
                <a:tab pos="3357563" algn="l"/>
                <a:tab pos="3806825" algn="l"/>
                <a:tab pos="4256088" algn="l"/>
                <a:tab pos="4705350" algn="l"/>
                <a:tab pos="5154613" algn="l"/>
                <a:tab pos="5603875" algn="l"/>
                <a:tab pos="6053138" algn="l"/>
                <a:tab pos="6502400" algn="l"/>
                <a:tab pos="6951663" algn="l"/>
                <a:tab pos="7400925" algn="l"/>
                <a:tab pos="7850188" algn="l"/>
                <a:tab pos="8299450" algn="l"/>
                <a:tab pos="8748713" algn="l"/>
                <a:tab pos="9197975" algn="l"/>
              </a:tabLst>
            </a:pPr>
            <a:r>
              <a:rPr lang="uk-UA">
                <a:solidFill>
                  <a:schemeClr val="bg1"/>
                </a:solidFill>
                <a:latin typeface="Times New Roman" panose="02020603050405020304" pitchFamily="18" charset="0"/>
                <a:cs typeface="Times New Roman" panose="02020603050405020304" pitchFamily="18" charset="0"/>
              </a:rPr>
              <a:t>Застигання желатинової маси та утворення тонкої оболонки. </a:t>
            </a:r>
          </a:p>
          <a:p>
            <a:pPr marL="285750" lvl="1" algn="just">
              <a:lnSpc>
                <a:spcPts val="2000"/>
              </a:lnSpc>
              <a:buSzPct val="45000"/>
              <a:tabLst>
                <a:tab pos="430213" algn="l"/>
                <a:tab pos="661988" algn="l"/>
                <a:tab pos="1111250" algn="l"/>
                <a:tab pos="1560513" algn="l"/>
                <a:tab pos="2009775" algn="l"/>
                <a:tab pos="2459038" algn="l"/>
                <a:tab pos="2908300" algn="l"/>
                <a:tab pos="3357563" algn="l"/>
                <a:tab pos="3806825" algn="l"/>
                <a:tab pos="4256088" algn="l"/>
                <a:tab pos="4705350" algn="l"/>
                <a:tab pos="5154613" algn="l"/>
                <a:tab pos="5603875" algn="l"/>
                <a:tab pos="6053138" algn="l"/>
                <a:tab pos="6502400" algn="l"/>
                <a:tab pos="6951663" algn="l"/>
                <a:tab pos="7400925" algn="l"/>
                <a:tab pos="7850188" algn="l"/>
                <a:tab pos="8299450" algn="l"/>
                <a:tab pos="8748713" algn="l"/>
                <a:tab pos="9197975" algn="l"/>
              </a:tabLst>
            </a:pPr>
            <a:r>
              <a:rPr lang="uk-UA">
                <a:solidFill>
                  <a:schemeClr val="bg1"/>
                </a:solidFill>
                <a:latin typeface="Times New Roman" panose="02020603050405020304" pitchFamily="18" charset="0"/>
                <a:cs typeface="Times New Roman" panose="02020603050405020304" pitchFamily="18" charset="0"/>
              </a:rPr>
              <a:t>Зняття оболонки:</a:t>
            </a:r>
            <a:endParaRPr lang="en-GB" altLang="uk-UA">
              <a:solidFill>
                <a:schemeClr val="bg1"/>
              </a:solidFill>
              <a:latin typeface="Times New Roman" panose="02020603050405020304" pitchFamily="18" charset="0"/>
              <a:cs typeface="Times New Roman" panose="02020603050405020304" pitchFamily="18" charset="0"/>
            </a:endParaRPr>
          </a:p>
        </p:txBody>
      </p:sp>
      <p:sp>
        <p:nvSpPr>
          <p:cNvPr id="4" name="Rectangle 7"/>
          <p:cNvSpPr>
            <a:spLocks noChangeArrowheads="1"/>
          </p:cNvSpPr>
          <p:nvPr/>
        </p:nvSpPr>
        <p:spPr bwMode="auto">
          <a:xfrm>
            <a:off x="4447456" y="755704"/>
            <a:ext cx="4516710" cy="2862322"/>
          </a:xfrm>
          <a:prstGeom prst="rect">
            <a:avLst/>
          </a:prstGeom>
          <a:noFill/>
          <a:ln w="63500">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a:defRPr>
                <a:solidFill>
                  <a:schemeClr val="bg1"/>
                </a:solidFill>
                <a:latin typeface="Arial" panose="020B0604020202020204" pitchFamily="34" charset="0"/>
                <a:cs typeface="Lucida Sans Unicode" panose="020B0602030504020204" pitchFamily="34" charset="0"/>
              </a:defRPr>
            </a:lvl1pPr>
            <a:lvl2pPr marL="742950" indent="-285750" eaLnBrk="0">
              <a:defRPr>
                <a:solidFill>
                  <a:schemeClr val="bg1"/>
                </a:solidFill>
                <a:latin typeface="Arial" panose="020B0604020202020204" pitchFamily="34" charset="0"/>
                <a:cs typeface="Lucida Sans Unicode" panose="020B0602030504020204" pitchFamily="34" charset="0"/>
              </a:defRPr>
            </a:lvl2pPr>
            <a:lvl3pPr marL="1143000" indent="-228600" eaLnBrk="0">
              <a:defRPr>
                <a:solidFill>
                  <a:schemeClr val="bg1"/>
                </a:solidFill>
                <a:latin typeface="Arial" panose="020B0604020202020204" pitchFamily="34" charset="0"/>
                <a:cs typeface="Lucida Sans Unicode" panose="020B0602030504020204" pitchFamily="34" charset="0"/>
              </a:defRPr>
            </a:lvl3pPr>
            <a:lvl4pPr marL="1600200" indent="-228600" eaLnBrk="0">
              <a:defRPr>
                <a:solidFill>
                  <a:schemeClr val="bg1"/>
                </a:solidFill>
                <a:latin typeface="Arial" panose="020B0604020202020204" pitchFamily="34" charset="0"/>
                <a:cs typeface="Lucida Sans Unicode" panose="020B0602030504020204" pitchFamily="34" charset="0"/>
              </a:defRPr>
            </a:lvl4pPr>
            <a:lvl5pPr marL="2057400" indent="-228600" eaLnBrk="0">
              <a:defRPr>
                <a:solidFill>
                  <a:schemeClr val="bg1"/>
                </a:solidFill>
                <a:latin typeface="Arial" panose="020B0604020202020204" pitchFamily="34" charset="0"/>
                <a:cs typeface="Lucida Sans Unicode" panose="020B0602030504020204" pitchFamily="34" charset="0"/>
              </a:defRPr>
            </a:lvl5pPr>
            <a:lvl6pPr marL="2514600" indent="-228600" defTabSz="449263" eaLnBrk="0" fontAlgn="base" hangingPunct="0">
              <a:lnSpc>
                <a:spcPct val="93000"/>
              </a:lnSpc>
              <a:spcBef>
                <a:spcPct val="0"/>
              </a:spcBef>
              <a:spcAft>
                <a:spcPct val="0"/>
              </a:spcAft>
              <a:buClr>
                <a:srgbClr val="000000"/>
              </a:buClr>
              <a:buSzPct val="45000"/>
              <a:buFont typeface="Wingdings" panose="05000000000000000000" pitchFamily="2" charset="2"/>
              <a:defRPr>
                <a:solidFill>
                  <a:schemeClr val="bg1"/>
                </a:solidFill>
                <a:latin typeface="Arial" panose="020B0604020202020204" pitchFamily="34" charset="0"/>
                <a:cs typeface="Lucida Sans Unicode" panose="020B0602030504020204" pitchFamily="34" charset="0"/>
              </a:defRPr>
            </a:lvl6pPr>
            <a:lvl7pPr marL="2971800" indent="-228600" defTabSz="449263" eaLnBrk="0" fontAlgn="base" hangingPunct="0">
              <a:lnSpc>
                <a:spcPct val="93000"/>
              </a:lnSpc>
              <a:spcBef>
                <a:spcPct val="0"/>
              </a:spcBef>
              <a:spcAft>
                <a:spcPct val="0"/>
              </a:spcAft>
              <a:buClr>
                <a:srgbClr val="000000"/>
              </a:buClr>
              <a:buSzPct val="45000"/>
              <a:buFont typeface="Wingdings" panose="05000000000000000000" pitchFamily="2" charset="2"/>
              <a:defRPr>
                <a:solidFill>
                  <a:schemeClr val="bg1"/>
                </a:solidFill>
                <a:latin typeface="Arial" panose="020B0604020202020204" pitchFamily="34" charset="0"/>
                <a:cs typeface="Lucida Sans Unicode" panose="020B0602030504020204" pitchFamily="34" charset="0"/>
              </a:defRPr>
            </a:lvl7pPr>
            <a:lvl8pPr marL="3429000" indent="-228600" defTabSz="449263" eaLnBrk="0" fontAlgn="base" hangingPunct="0">
              <a:lnSpc>
                <a:spcPct val="93000"/>
              </a:lnSpc>
              <a:spcBef>
                <a:spcPct val="0"/>
              </a:spcBef>
              <a:spcAft>
                <a:spcPct val="0"/>
              </a:spcAft>
              <a:buClr>
                <a:srgbClr val="000000"/>
              </a:buClr>
              <a:buSzPct val="45000"/>
              <a:buFont typeface="Wingdings" panose="05000000000000000000" pitchFamily="2" charset="2"/>
              <a:defRPr>
                <a:solidFill>
                  <a:schemeClr val="bg1"/>
                </a:solidFill>
                <a:latin typeface="Arial" panose="020B0604020202020204" pitchFamily="34" charset="0"/>
                <a:cs typeface="Lucida Sans Unicode" panose="020B0602030504020204" pitchFamily="34" charset="0"/>
              </a:defRPr>
            </a:lvl8pPr>
            <a:lvl9pPr marL="3886200" indent="-228600" defTabSz="449263" eaLnBrk="0" fontAlgn="base" hangingPunct="0">
              <a:lnSpc>
                <a:spcPct val="93000"/>
              </a:lnSpc>
              <a:spcBef>
                <a:spcPct val="0"/>
              </a:spcBef>
              <a:spcAft>
                <a:spcPct val="0"/>
              </a:spcAft>
              <a:buClr>
                <a:srgbClr val="000000"/>
              </a:buClr>
              <a:buSzPct val="45000"/>
              <a:buFont typeface="Wingdings" panose="05000000000000000000" pitchFamily="2" charset="2"/>
              <a:defRPr>
                <a:solidFill>
                  <a:schemeClr val="bg1"/>
                </a:solidFill>
                <a:latin typeface="Arial" panose="020B0604020202020204" pitchFamily="34" charset="0"/>
                <a:cs typeface="Lucida Sans Unicode" panose="020B0602030504020204" pitchFamily="34" charset="0"/>
              </a:defRPr>
            </a:lvl9pPr>
          </a:lstStyle>
          <a:p>
            <a:pPr algn="ctr" eaLnBrk="1"/>
            <a:r>
              <a:rPr lang="uk-UA" b="1">
                <a:latin typeface="Times New Roman" panose="02020603050405020304" pitchFamily="18" charset="0"/>
                <a:cs typeface="Times New Roman" panose="02020603050405020304" pitchFamily="18" charset="0"/>
              </a:rPr>
              <a:t>М'які: </a:t>
            </a:r>
          </a:p>
          <a:p>
            <a:pPr marL="285750" indent="-285750" algn="just" eaLnBrk="1">
              <a:buFont typeface="Arial" panose="020B0604020202020204" pitchFamily="34" charset="0"/>
              <a:buChar char="•"/>
            </a:pPr>
            <a:r>
              <a:rPr lang="uk-UA">
                <a:latin typeface="Times New Roman" panose="02020603050405020304" pitchFamily="18" charset="0"/>
                <a:cs typeface="Times New Roman" panose="02020603050405020304" pitchFamily="18" charset="0"/>
              </a:rPr>
              <a:t>Заповнення (шприцевий метод) Зварювання (</a:t>
            </a:r>
            <a:r>
              <a:rPr lang="uk-UA" err="1">
                <a:latin typeface="Times New Roman" panose="02020603050405020304" pitchFamily="18" charset="0"/>
                <a:cs typeface="Times New Roman" panose="02020603050405020304" pitchFamily="18" charset="0"/>
              </a:rPr>
              <a:t>краплинно</a:t>
            </a:r>
            <a:r>
              <a:rPr lang="uk-UA">
                <a:latin typeface="Times New Roman" panose="02020603050405020304" pitchFamily="18" charset="0"/>
                <a:cs typeface="Times New Roman" panose="02020603050405020304" pitchFamily="18" charset="0"/>
              </a:rPr>
              <a:t> або паяльником) Контроль якості зварювання </a:t>
            </a:r>
          </a:p>
          <a:p>
            <a:pPr marL="285750" indent="-285750" algn="just" eaLnBrk="1">
              <a:buFont typeface="Arial" panose="020B0604020202020204" pitchFamily="34" charset="0"/>
              <a:buChar char="•"/>
            </a:pPr>
            <a:r>
              <a:rPr lang="uk-UA">
                <a:latin typeface="Times New Roman" panose="02020603050405020304" pitchFamily="18" charset="0"/>
                <a:cs typeface="Times New Roman" panose="02020603050405020304" pitchFamily="18" charset="0"/>
              </a:rPr>
              <a:t>Сушіння (</a:t>
            </a:r>
            <a:r>
              <a:rPr lang="uk-UA" err="1">
                <a:latin typeface="Times New Roman" panose="02020603050405020304" pitchFamily="18" charset="0"/>
                <a:cs typeface="Times New Roman" panose="02020603050405020304" pitchFamily="18" charset="0"/>
              </a:rPr>
              <a:t>конвективна</a:t>
            </a:r>
            <a:r>
              <a:rPr lang="uk-UA">
                <a:latin typeface="Times New Roman" panose="02020603050405020304" pitchFamily="18" charset="0"/>
                <a:cs typeface="Times New Roman" panose="02020603050405020304" pitchFamily="18" charset="0"/>
              </a:rPr>
              <a:t> при </a:t>
            </a:r>
            <a:r>
              <a:rPr lang="en-US">
                <a:latin typeface="Times New Roman" panose="02020603050405020304" pitchFamily="18" charset="0"/>
                <a:cs typeface="Times New Roman" panose="02020603050405020304" pitchFamily="18" charset="0"/>
              </a:rPr>
              <a:t>t = +23 +26 </a:t>
            </a:r>
            <a:r>
              <a:rPr lang="uk-UA">
                <a:latin typeface="Times New Roman" panose="02020603050405020304" pitchFamily="18" charset="0"/>
                <a:cs typeface="Times New Roman" panose="02020603050405020304" pitchFamily="18" charset="0"/>
              </a:rPr>
              <a:t>З 20 годин). </a:t>
            </a:r>
          </a:p>
          <a:p>
            <a:pPr marL="285750" indent="-285750" algn="just" eaLnBrk="1">
              <a:buFont typeface="Arial" panose="020B0604020202020204" pitchFamily="34" charset="0"/>
              <a:buChar char="•"/>
            </a:pPr>
            <a:r>
              <a:rPr lang="uk-UA">
                <a:latin typeface="Times New Roman" panose="02020603050405020304" pitchFamily="18" charset="0"/>
                <a:cs typeface="Times New Roman" panose="02020603050405020304" pitchFamily="18" charset="0"/>
              </a:rPr>
              <a:t>Шліфування (промив в органічному р-лі, сушіння до вологості 8-10%)</a:t>
            </a:r>
          </a:p>
          <a:p>
            <a:pPr marL="285750" indent="-285750" algn="just" eaLnBrk="1">
              <a:buFont typeface="Arial" panose="020B0604020202020204" pitchFamily="34" charset="0"/>
              <a:buChar char="•"/>
            </a:pPr>
            <a:r>
              <a:rPr lang="uk-UA">
                <a:latin typeface="Times New Roman" panose="02020603050405020304" pitchFamily="18" charset="0"/>
                <a:cs typeface="Times New Roman" panose="02020603050405020304" pitchFamily="18" charset="0"/>
              </a:rPr>
              <a:t> Контроль якості та відбраковування Регенерація відбракованих</a:t>
            </a:r>
            <a:endParaRPr lang="ru-RU" altLang="uk-UA">
              <a:solidFill>
                <a:srgbClr val="000000"/>
              </a:solidFill>
              <a:latin typeface="Times New Roman" panose="02020603050405020304" pitchFamily="18" charset="0"/>
              <a:cs typeface="Times New Roman" panose="02020603050405020304" pitchFamily="18" charset="0"/>
            </a:endParaRPr>
          </a:p>
        </p:txBody>
      </p:sp>
      <p:sp>
        <p:nvSpPr>
          <p:cNvPr id="5" name="Rectangle 6"/>
          <p:cNvSpPr>
            <a:spLocks noChangeArrowheads="1"/>
          </p:cNvSpPr>
          <p:nvPr/>
        </p:nvSpPr>
        <p:spPr bwMode="auto">
          <a:xfrm>
            <a:off x="16594" y="3962211"/>
            <a:ext cx="3492128" cy="2031325"/>
          </a:xfrm>
          <a:prstGeom prst="rect">
            <a:avLst/>
          </a:prstGeom>
          <a:noFill/>
          <a:ln w="63500">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a:defRPr>
                <a:solidFill>
                  <a:schemeClr val="bg1"/>
                </a:solidFill>
                <a:latin typeface="Arial" panose="020B0604020202020204" pitchFamily="34" charset="0"/>
                <a:cs typeface="Lucida Sans Unicode" panose="020B0602030504020204" pitchFamily="34" charset="0"/>
              </a:defRPr>
            </a:lvl1pPr>
            <a:lvl2pPr marL="742950" indent="-285750" eaLnBrk="0">
              <a:defRPr>
                <a:solidFill>
                  <a:schemeClr val="bg1"/>
                </a:solidFill>
                <a:latin typeface="Arial" panose="020B0604020202020204" pitchFamily="34" charset="0"/>
                <a:cs typeface="Lucida Sans Unicode" panose="020B0602030504020204" pitchFamily="34" charset="0"/>
              </a:defRPr>
            </a:lvl2pPr>
            <a:lvl3pPr marL="1143000" indent="-228600" eaLnBrk="0">
              <a:defRPr>
                <a:solidFill>
                  <a:schemeClr val="bg1"/>
                </a:solidFill>
                <a:latin typeface="Arial" panose="020B0604020202020204" pitchFamily="34" charset="0"/>
                <a:cs typeface="Lucida Sans Unicode" panose="020B0602030504020204" pitchFamily="34" charset="0"/>
              </a:defRPr>
            </a:lvl3pPr>
            <a:lvl4pPr marL="1600200" indent="-228600" eaLnBrk="0">
              <a:defRPr>
                <a:solidFill>
                  <a:schemeClr val="bg1"/>
                </a:solidFill>
                <a:latin typeface="Arial" panose="020B0604020202020204" pitchFamily="34" charset="0"/>
                <a:cs typeface="Lucida Sans Unicode" panose="020B0602030504020204" pitchFamily="34" charset="0"/>
              </a:defRPr>
            </a:lvl4pPr>
            <a:lvl5pPr marL="2057400" indent="-228600" eaLnBrk="0">
              <a:defRPr>
                <a:solidFill>
                  <a:schemeClr val="bg1"/>
                </a:solidFill>
                <a:latin typeface="Arial" panose="020B0604020202020204" pitchFamily="34" charset="0"/>
                <a:cs typeface="Lucida Sans Unicode" panose="020B0602030504020204" pitchFamily="34" charset="0"/>
              </a:defRPr>
            </a:lvl5pPr>
            <a:lvl6pPr marL="2514600" indent="-228600" defTabSz="449263" eaLnBrk="0" fontAlgn="base" hangingPunct="0">
              <a:lnSpc>
                <a:spcPct val="93000"/>
              </a:lnSpc>
              <a:spcBef>
                <a:spcPct val="0"/>
              </a:spcBef>
              <a:spcAft>
                <a:spcPct val="0"/>
              </a:spcAft>
              <a:buClr>
                <a:srgbClr val="000000"/>
              </a:buClr>
              <a:buSzPct val="45000"/>
              <a:buFont typeface="Wingdings" panose="05000000000000000000" pitchFamily="2" charset="2"/>
              <a:defRPr>
                <a:solidFill>
                  <a:schemeClr val="bg1"/>
                </a:solidFill>
                <a:latin typeface="Arial" panose="020B0604020202020204" pitchFamily="34" charset="0"/>
                <a:cs typeface="Lucida Sans Unicode" panose="020B0602030504020204" pitchFamily="34" charset="0"/>
              </a:defRPr>
            </a:lvl6pPr>
            <a:lvl7pPr marL="2971800" indent="-228600" defTabSz="449263" eaLnBrk="0" fontAlgn="base" hangingPunct="0">
              <a:lnSpc>
                <a:spcPct val="93000"/>
              </a:lnSpc>
              <a:spcBef>
                <a:spcPct val="0"/>
              </a:spcBef>
              <a:spcAft>
                <a:spcPct val="0"/>
              </a:spcAft>
              <a:buClr>
                <a:srgbClr val="000000"/>
              </a:buClr>
              <a:buSzPct val="45000"/>
              <a:buFont typeface="Wingdings" panose="05000000000000000000" pitchFamily="2" charset="2"/>
              <a:defRPr>
                <a:solidFill>
                  <a:schemeClr val="bg1"/>
                </a:solidFill>
                <a:latin typeface="Arial" panose="020B0604020202020204" pitchFamily="34" charset="0"/>
                <a:cs typeface="Lucida Sans Unicode" panose="020B0602030504020204" pitchFamily="34" charset="0"/>
              </a:defRPr>
            </a:lvl7pPr>
            <a:lvl8pPr marL="3429000" indent="-228600" defTabSz="449263" eaLnBrk="0" fontAlgn="base" hangingPunct="0">
              <a:lnSpc>
                <a:spcPct val="93000"/>
              </a:lnSpc>
              <a:spcBef>
                <a:spcPct val="0"/>
              </a:spcBef>
              <a:spcAft>
                <a:spcPct val="0"/>
              </a:spcAft>
              <a:buClr>
                <a:srgbClr val="000000"/>
              </a:buClr>
              <a:buSzPct val="45000"/>
              <a:buFont typeface="Wingdings" panose="05000000000000000000" pitchFamily="2" charset="2"/>
              <a:defRPr>
                <a:solidFill>
                  <a:schemeClr val="bg1"/>
                </a:solidFill>
                <a:latin typeface="Arial" panose="020B0604020202020204" pitchFamily="34" charset="0"/>
                <a:cs typeface="Lucida Sans Unicode" panose="020B0602030504020204" pitchFamily="34" charset="0"/>
              </a:defRPr>
            </a:lvl8pPr>
            <a:lvl9pPr marL="3886200" indent="-228600" defTabSz="449263" eaLnBrk="0" fontAlgn="base" hangingPunct="0">
              <a:lnSpc>
                <a:spcPct val="93000"/>
              </a:lnSpc>
              <a:spcBef>
                <a:spcPct val="0"/>
              </a:spcBef>
              <a:spcAft>
                <a:spcPct val="0"/>
              </a:spcAft>
              <a:buClr>
                <a:srgbClr val="000000"/>
              </a:buClr>
              <a:buSzPct val="45000"/>
              <a:buFont typeface="Wingdings" panose="05000000000000000000" pitchFamily="2" charset="2"/>
              <a:defRPr>
                <a:solidFill>
                  <a:schemeClr val="bg1"/>
                </a:solidFill>
                <a:latin typeface="Arial" panose="020B0604020202020204" pitchFamily="34" charset="0"/>
                <a:cs typeface="Lucida Sans Unicode" panose="020B0602030504020204" pitchFamily="34" charset="0"/>
              </a:defRPr>
            </a:lvl9pPr>
          </a:lstStyle>
          <a:p>
            <a:pPr algn="ctr" eaLnBrk="1"/>
            <a:r>
              <a:rPr lang="ru-RU" b="1" err="1">
                <a:latin typeface="Times New Roman" panose="02020603050405020304" pitchFamily="18" charset="0"/>
                <a:cs typeface="Times New Roman" panose="02020603050405020304" pitchFamily="18" charset="0"/>
              </a:rPr>
              <a:t>Тверді</a:t>
            </a:r>
            <a:r>
              <a:rPr lang="ru-RU" b="1">
                <a:latin typeface="Times New Roman" panose="02020603050405020304" pitchFamily="18" charset="0"/>
                <a:cs typeface="Times New Roman" panose="02020603050405020304" pitchFamily="18" charset="0"/>
              </a:rPr>
              <a:t> </a:t>
            </a:r>
          </a:p>
          <a:p>
            <a:pPr algn="just" eaLnBrk="1"/>
            <a:r>
              <a:rPr lang="ru-RU" err="1">
                <a:latin typeface="Times New Roman" panose="02020603050405020304" pitchFamily="18" charset="0"/>
                <a:cs typeface="Times New Roman" panose="02020603050405020304" pitchFamily="18" charset="0"/>
              </a:rPr>
              <a:t>формування</a:t>
            </a:r>
            <a:r>
              <a:rPr lang="ru-RU">
                <a:latin typeface="Times New Roman" panose="02020603050405020304" pitchFamily="18" charset="0"/>
                <a:cs typeface="Times New Roman" panose="02020603050405020304" pitchFamily="18" charset="0"/>
              </a:rPr>
              <a:t> (</a:t>
            </a:r>
            <a:r>
              <a:rPr lang="ru-RU" err="1">
                <a:latin typeface="Times New Roman" panose="02020603050405020304" pitchFamily="18" charset="0"/>
                <a:cs typeface="Times New Roman" panose="02020603050405020304" pitchFamily="18" charset="0"/>
              </a:rPr>
              <a:t>обрізання</a:t>
            </a:r>
            <a:r>
              <a:rPr lang="ru-RU" b="1">
                <a:latin typeface="Times New Roman" panose="02020603050405020304" pitchFamily="18" charset="0"/>
                <a:cs typeface="Times New Roman" panose="02020603050405020304" pitchFamily="18" charset="0"/>
              </a:rPr>
              <a:t>);</a:t>
            </a:r>
          </a:p>
          <a:p>
            <a:pPr algn="just" eaLnBrk="1"/>
            <a:r>
              <a:rPr lang="ru-RU" b="1">
                <a:latin typeface="Times New Roman" panose="02020603050405020304" pitchFamily="18" charset="0"/>
                <a:cs typeface="Times New Roman" panose="02020603050405020304" pitchFamily="18" charset="0"/>
              </a:rPr>
              <a:t> </a:t>
            </a:r>
            <a:r>
              <a:rPr lang="ru-RU" err="1">
                <a:latin typeface="Times New Roman" panose="02020603050405020304" pitchFamily="18" charset="0"/>
                <a:cs typeface="Times New Roman" panose="02020603050405020304" pitchFamily="18" charset="0"/>
              </a:rPr>
              <a:t>Сушіння</a:t>
            </a:r>
            <a:r>
              <a:rPr lang="ru-RU">
                <a:latin typeface="Times New Roman" panose="02020603050405020304" pitchFamily="18" charset="0"/>
                <a:cs typeface="Times New Roman" panose="02020603050405020304" pitchFamily="18" charset="0"/>
              </a:rPr>
              <a:t> при </a:t>
            </a:r>
            <a:r>
              <a:rPr lang="ru-RU" err="1">
                <a:latin typeface="Times New Roman" panose="02020603050405020304" pitchFamily="18" charset="0"/>
                <a:cs typeface="Times New Roman" panose="02020603050405020304" pitchFamily="18" charset="0"/>
              </a:rPr>
              <a:t>певних</a:t>
            </a:r>
            <a:r>
              <a:rPr lang="ru-RU">
                <a:latin typeface="Times New Roman" panose="02020603050405020304" pitchFamily="18" charset="0"/>
                <a:cs typeface="Times New Roman" panose="02020603050405020304" pitchFamily="18" charset="0"/>
              </a:rPr>
              <a:t> режимах (</a:t>
            </a:r>
            <a:r>
              <a:rPr lang="ru-RU" err="1">
                <a:latin typeface="Times New Roman" panose="02020603050405020304" pitchFamily="18" charset="0"/>
                <a:cs typeface="Times New Roman" panose="02020603050405020304" pitchFamily="18" charset="0"/>
              </a:rPr>
              <a:t>закріплені</a:t>
            </a:r>
            <a:r>
              <a:rPr lang="ru-RU">
                <a:latin typeface="Times New Roman" panose="02020603050405020304" pitchFamily="18" charset="0"/>
                <a:cs typeface="Times New Roman" panose="02020603050405020304" pitchFamily="18" charset="0"/>
              </a:rPr>
              <a:t> форми);</a:t>
            </a:r>
          </a:p>
          <a:p>
            <a:pPr algn="just" eaLnBrk="1"/>
            <a:r>
              <a:rPr lang="ru-RU">
                <a:latin typeface="Times New Roman" panose="02020603050405020304" pitchFamily="18" charset="0"/>
                <a:cs typeface="Times New Roman" panose="02020603050405020304" pitchFamily="18" charset="0"/>
              </a:rPr>
              <a:t> </a:t>
            </a:r>
            <a:r>
              <a:rPr lang="ru-RU" err="1">
                <a:latin typeface="Times New Roman" panose="02020603050405020304" pitchFamily="18" charset="0"/>
                <a:cs typeface="Times New Roman" panose="02020603050405020304" pitchFamily="18" charset="0"/>
              </a:rPr>
              <a:t>Заповнення</a:t>
            </a:r>
            <a:r>
              <a:rPr lang="ru-RU">
                <a:latin typeface="Times New Roman" panose="02020603050405020304" pitchFamily="18" charset="0"/>
                <a:cs typeface="Times New Roman" panose="02020603050405020304" pitchFamily="18" charset="0"/>
              </a:rPr>
              <a:t>;</a:t>
            </a:r>
          </a:p>
          <a:p>
            <a:pPr algn="just" eaLnBrk="1"/>
            <a:r>
              <a:rPr lang="ru-RU" err="1">
                <a:latin typeface="Times New Roman" panose="02020603050405020304" pitchFamily="18" charset="0"/>
                <a:cs typeface="Times New Roman" panose="02020603050405020304" pitchFamily="18" charset="0"/>
              </a:rPr>
              <a:t>Запаювання</a:t>
            </a:r>
            <a:r>
              <a:rPr lang="ru-RU">
                <a:latin typeface="Times New Roman" panose="02020603050405020304" pitchFamily="18" charset="0"/>
                <a:cs typeface="Times New Roman" panose="02020603050405020304" pitchFamily="18" charset="0"/>
              </a:rPr>
              <a:t> </a:t>
            </a:r>
            <a:r>
              <a:rPr lang="ru-RU" err="1">
                <a:latin typeface="Times New Roman" panose="02020603050405020304" pitchFamily="18" charset="0"/>
                <a:cs typeface="Times New Roman" panose="02020603050405020304" pitchFamily="18" charset="0"/>
              </a:rPr>
              <a:t>або</a:t>
            </a:r>
            <a:r>
              <a:rPr lang="ru-RU">
                <a:latin typeface="Times New Roman" panose="02020603050405020304" pitchFamily="18" charset="0"/>
                <a:cs typeface="Times New Roman" panose="02020603050405020304" pitchFamily="18" charset="0"/>
              </a:rPr>
              <a:t> </a:t>
            </a:r>
            <a:r>
              <a:rPr lang="ru-RU" err="1">
                <a:latin typeface="Times New Roman" panose="02020603050405020304" pitchFamily="18" charset="0"/>
                <a:cs typeface="Times New Roman" panose="02020603050405020304" pitchFamily="18" charset="0"/>
              </a:rPr>
              <a:t>герметизація</a:t>
            </a:r>
            <a:r>
              <a:rPr lang="ru-RU">
                <a:latin typeface="Times New Roman" panose="02020603050405020304" pitchFamily="18" charset="0"/>
                <a:cs typeface="Times New Roman" panose="02020603050405020304" pitchFamily="18" charset="0"/>
              </a:rPr>
              <a:t>; </a:t>
            </a:r>
            <a:r>
              <a:rPr lang="ru-RU" err="1">
                <a:latin typeface="Times New Roman" panose="02020603050405020304" pitchFamily="18" charset="0"/>
                <a:cs typeface="Times New Roman" panose="02020603050405020304" pitchFamily="18" charset="0"/>
              </a:rPr>
              <a:t>Відбраковують</a:t>
            </a:r>
            <a:r>
              <a:rPr lang="ru-RU">
                <a:latin typeface="Times New Roman" panose="02020603050405020304" pitchFamily="18" charset="0"/>
                <a:cs typeface="Times New Roman" panose="02020603050405020304" pitchFamily="18" charset="0"/>
              </a:rPr>
              <a:t> </a:t>
            </a:r>
            <a:r>
              <a:rPr lang="ru-RU" err="1">
                <a:latin typeface="Times New Roman" panose="02020603050405020304" pitchFamily="18" charset="0"/>
                <a:cs typeface="Times New Roman" panose="02020603050405020304" pitchFamily="18" charset="0"/>
              </a:rPr>
              <a:t>порожні</a:t>
            </a:r>
            <a:endParaRPr lang="ru-RU" altLang="uk-UA">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4067944" y="3962211"/>
            <a:ext cx="4978959" cy="2585323"/>
          </a:xfrm>
          <a:prstGeom prst="rect">
            <a:avLst/>
          </a:prstGeom>
        </p:spPr>
        <p:txBody>
          <a:bodyPr wrap="square">
            <a:spAutoFit/>
          </a:bodyPr>
          <a:lstStyle/>
          <a:p>
            <a:pPr algn="just"/>
            <a:r>
              <a:rPr lang="uk-UA" u="sng">
                <a:solidFill>
                  <a:schemeClr val="bg1"/>
                </a:solidFill>
                <a:latin typeface="Times New Roman" panose="02020603050405020304" pitchFamily="18" charset="0"/>
                <a:cs typeface="Times New Roman" panose="02020603050405020304" pitchFamily="18" charset="0"/>
              </a:rPr>
              <a:t>спеціальний пристрій для наповнення ТЖК:</a:t>
            </a:r>
          </a:p>
          <a:p>
            <a:pPr marL="285750" indent="-285750" algn="just">
              <a:buFont typeface="Arial" panose="020B0604020202020204" pitchFamily="34" charset="0"/>
              <a:buChar char="•"/>
            </a:pPr>
            <a:r>
              <a:rPr lang="uk-UA">
                <a:solidFill>
                  <a:schemeClr val="bg1"/>
                </a:solidFill>
                <a:latin typeface="Times New Roman" panose="02020603050405020304" pitchFamily="18" charset="0"/>
                <a:cs typeface="Times New Roman" panose="02020603050405020304" pitchFamily="18" charset="0"/>
              </a:rPr>
              <a:t>орієнтована установка порожніх капсул у гнізда дозаторів (кришечкою догори);</a:t>
            </a:r>
          </a:p>
          <a:p>
            <a:pPr marL="285750" indent="-285750" algn="just">
              <a:buFont typeface="Arial" panose="020B0604020202020204" pitchFamily="34" charset="0"/>
              <a:buChar char="•"/>
            </a:pPr>
            <a:r>
              <a:rPr lang="uk-UA">
                <a:solidFill>
                  <a:schemeClr val="bg1"/>
                </a:solidFill>
                <a:latin typeface="Times New Roman" panose="02020603050405020304" pitchFamily="18" charset="0"/>
                <a:cs typeface="Times New Roman" panose="02020603050405020304" pitchFamily="18" charset="0"/>
              </a:rPr>
              <a:t>відкривання капсул (роз'єднання корпусу та кришечки);</a:t>
            </a:r>
          </a:p>
          <a:p>
            <a:pPr marL="285750" indent="-285750" algn="just">
              <a:buFont typeface="Arial" panose="020B0604020202020204" pitchFamily="34" charset="0"/>
              <a:buChar char="•"/>
            </a:pPr>
            <a:r>
              <a:rPr lang="uk-UA">
                <a:solidFill>
                  <a:schemeClr val="bg1"/>
                </a:solidFill>
                <a:latin typeface="Times New Roman" panose="02020603050405020304" pitchFamily="18" charset="0"/>
                <a:cs typeface="Times New Roman" panose="02020603050405020304" pitchFamily="18" charset="0"/>
              </a:rPr>
              <a:t>наповнення корпусу капсул вмістом; закривання капсул (щільне з'єднання корпусу та кришечки); </a:t>
            </a:r>
          </a:p>
          <a:p>
            <a:pPr marL="285750" indent="-285750" algn="just">
              <a:buFont typeface="Arial" panose="020B0604020202020204" pitchFamily="34" charset="0"/>
              <a:buChar char="•"/>
            </a:pPr>
            <a:r>
              <a:rPr lang="uk-UA" err="1">
                <a:solidFill>
                  <a:schemeClr val="bg1"/>
                </a:solidFill>
                <a:latin typeface="Times New Roman" panose="02020603050405020304" pitchFamily="18" charset="0"/>
                <a:cs typeface="Times New Roman" panose="02020603050405020304" pitchFamily="18" charset="0"/>
              </a:rPr>
              <a:t>видштовхування</a:t>
            </a:r>
            <a:r>
              <a:rPr lang="uk-UA">
                <a:solidFill>
                  <a:schemeClr val="bg1"/>
                </a:solidFill>
                <a:latin typeface="Times New Roman" panose="02020603050405020304" pitchFamily="18" charset="0"/>
                <a:cs typeface="Times New Roman" panose="02020603050405020304" pitchFamily="18" charset="0"/>
              </a:rPr>
              <a:t>.</a:t>
            </a:r>
            <a:endParaRPr lang="ru-RU" altLang="uk-UA">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85107013"/>
      </p:ext>
    </p:extLst>
  </p:cSld>
  <p:clrMapOvr>
    <a:masterClrMapping/>
  </p:clrMapOvr>
  <p:transition>
    <p:zoom dir="in"/>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Без названия.jpg"/>
          <p:cNvPicPr>
            <a:picLocks noChangeAspect="1"/>
          </p:cNvPicPr>
          <p:nvPr/>
        </p:nvPicPr>
        <p:blipFill>
          <a:blip r:embed="rId2" cstate="print"/>
          <a:stretch>
            <a:fillRect/>
          </a:stretch>
        </p:blipFill>
        <p:spPr>
          <a:xfrm>
            <a:off x="3563888" y="4509120"/>
            <a:ext cx="2880320" cy="2143125"/>
          </a:xfrm>
          <a:prstGeom prst="rect">
            <a:avLst/>
          </a:prstGeom>
          <a:ln>
            <a:noFill/>
          </a:ln>
          <a:effectLst>
            <a:softEdge rad="112500"/>
          </a:effectLst>
        </p:spPr>
      </p:pic>
      <p:sp>
        <p:nvSpPr>
          <p:cNvPr id="6" name="Прямоугольник 5"/>
          <p:cNvSpPr/>
          <p:nvPr/>
        </p:nvSpPr>
        <p:spPr>
          <a:xfrm>
            <a:off x="1115616" y="476672"/>
            <a:ext cx="7560840" cy="584775"/>
          </a:xfrm>
          <a:prstGeom prst="rect">
            <a:avLst/>
          </a:prstGeom>
        </p:spPr>
        <p:txBody>
          <a:bodyPr wrap="square">
            <a:spAutoFit/>
          </a:bodyPr>
          <a:lstStyle/>
          <a:p>
            <a:r>
              <a:rPr lang="ru-RU" sz="3200" b="1">
                <a:solidFill>
                  <a:schemeClr val="bg1"/>
                </a:solidFill>
              </a:rPr>
              <a:t>Характеристика Желатину </a:t>
            </a:r>
          </a:p>
        </p:txBody>
      </p:sp>
      <p:sp>
        <p:nvSpPr>
          <p:cNvPr id="7" name="Прямоугольник 6"/>
          <p:cNvSpPr/>
          <p:nvPr/>
        </p:nvSpPr>
        <p:spPr>
          <a:xfrm>
            <a:off x="1187624" y="1484784"/>
            <a:ext cx="7560840" cy="1938992"/>
          </a:xfrm>
          <a:prstGeom prst="rect">
            <a:avLst/>
          </a:prstGeom>
        </p:spPr>
        <p:txBody>
          <a:bodyPr wrap="square">
            <a:spAutoFit/>
          </a:bodyPr>
          <a:lstStyle/>
          <a:p>
            <a:pPr algn="just"/>
            <a:r>
              <a:rPr lang="ru-RU" sz="2000" i="1">
                <a:solidFill>
                  <a:schemeClr val="bg1"/>
                </a:solidFill>
              </a:rPr>
              <a:t>Для </a:t>
            </a:r>
            <a:r>
              <a:rPr lang="ru-RU" sz="2000" i="1" err="1">
                <a:solidFill>
                  <a:schemeClr val="bg1"/>
                </a:solidFill>
              </a:rPr>
              <a:t>отримання</a:t>
            </a:r>
            <a:r>
              <a:rPr lang="ru-RU" sz="2000" i="1">
                <a:solidFill>
                  <a:schemeClr val="bg1"/>
                </a:solidFill>
              </a:rPr>
              <a:t> капсул </a:t>
            </a:r>
            <a:r>
              <a:rPr lang="ru-RU" sz="2000" i="1" err="1">
                <a:solidFill>
                  <a:schemeClr val="bg1"/>
                </a:solidFill>
              </a:rPr>
              <a:t>застосовують</a:t>
            </a:r>
            <a:r>
              <a:rPr lang="ru-RU" sz="2000" i="1">
                <a:solidFill>
                  <a:schemeClr val="bg1"/>
                </a:solidFill>
              </a:rPr>
              <a:t> </a:t>
            </a:r>
            <a:r>
              <a:rPr lang="ru-RU" sz="2000" i="1" err="1">
                <a:solidFill>
                  <a:schemeClr val="bg1"/>
                </a:solidFill>
              </a:rPr>
              <a:t>пленкообразующі</a:t>
            </a:r>
            <a:r>
              <a:rPr lang="ru-RU" sz="2000" i="1">
                <a:solidFill>
                  <a:schemeClr val="bg1"/>
                </a:solidFill>
              </a:rPr>
              <a:t> </a:t>
            </a:r>
            <a:r>
              <a:rPr lang="ru-RU" sz="2000" i="1" err="1">
                <a:solidFill>
                  <a:schemeClr val="bg1"/>
                </a:solidFill>
              </a:rPr>
              <a:t>високомолекулярні</a:t>
            </a:r>
            <a:r>
              <a:rPr lang="ru-RU" sz="2000" i="1">
                <a:solidFill>
                  <a:schemeClr val="bg1"/>
                </a:solidFill>
              </a:rPr>
              <a:t> </a:t>
            </a:r>
            <a:r>
              <a:rPr lang="ru-RU" sz="2000" i="1" err="1">
                <a:solidFill>
                  <a:schemeClr val="bg1"/>
                </a:solidFill>
              </a:rPr>
              <a:t>речовини</a:t>
            </a:r>
            <a:r>
              <a:rPr lang="ru-RU" sz="2000" i="1">
                <a:solidFill>
                  <a:schemeClr val="bg1"/>
                </a:solidFill>
              </a:rPr>
              <a:t>, </a:t>
            </a:r>
            <a:r>
              <a:rPr lang="ru-RU" sz="2000" i="1" err="1">
                <a:solidFill>
                  <a:schemeClr val="bg1"/>
                </a:solidFill>
              </a:rPr>
              <a:t>здатні</a:t>
            </a:r>
            <a:r>
              <a:rPr lang="ru-RU" sz="2000" i="1">
                <a:solidFill>
                  <a:schemeClr val="bg1"/>
                </a:solidFill>
              </a:rPr>
              <a:t> </a:t>
            </a:r>
            <a:r>
              <a:rPr lang="ru-RU" sz="2000" i="1" err="1">
                <a:solidFill>
                  <a:schemeClr val="bg1"/>
                </a:solidFill>
              </a:rPr>
              <a:t>давати</a:t>
            </a:r>
            <a:r>
              <a:rPr lang="ru-RU" sz="2000" i="1">
                <a:solidFill>
                  <a:schemeClr val="bg1"/>
                </a:solidFill>
              </a:rPr>
              <a:t> </a:t>
            </a:r>
            <a:r>
              <a:rPr lang="ru-RU" sz="2000" i="1" err="1">
                <a:solidFill>
                  <a:schemeClr val="bg1"/>
                </a:solidFill>
              </a:rPr>
              <a:t>еластичні</a:t>
            </a:r>
            <a:r>
              <a:rPr lang="ru-RU" sz="2000" i="1">
                <a:solidFill>
                  <a:schemeClr val="bg1"/>
                </a:solidFill>
              </a:rPr>
              <a:t> </a:t>
            </a:r>
            <a:r>
              <a:rPr lang="ru-RU" sz="2000" i="1" err="1">
                <a:solidFill>
                  <a:schemeClr val="bg1"/>
                </a:solidFill>
              </a:rPr>
              <a:t>плівки</a:t>
            </a:r>
            <a:r>
              <a:rPr lang="ru-RU" sz="2000" i="1">
                <a:solidFill>
                  <a:schemeClr val="bg1"/>
                </a:solidFill>
              </a:rPr>
              <a:t> </a:t>
            </a:r>
            <a:r>
              <a:rPr lang="ru-RU" sz="2000" i="1" err="1">
                <a:solidFill>
                  <a:schemeClr val="bg1"/>
                </a:solidFill>
              </a:rPr>
              <a:t>і</a:t>
            </a:r>
            <a:r>
              <a:rPr lang="ru-RU" sz="2000" i="1">
                <a:solidFill>
                  <a:schemeClr val="bg1"/>
                </a:solidFill>
              </a:rPr>
              <a:t> </a:t>
            </a:r>
            <a:r>
              <a:rPr lang="ru-RU" sz="2000" i="1" err="1">
                <a:solidFill>
                  <a:schemeClr val="bg1"/>
                </a:solidFill>
              </a:rPr>
              <a:t>характеризуються</a:t>
            </a:r>
            <a:r>
              <a:rPr lang="ru-RU" sz="2000" i="1">
                <a:solidFill>
                  <a:schemeClr val="bg1"/>
                </a:solidFill>
              </a:rPr>
              <a:t> </a:t>
            </a:r>
            <a:r>
              <a:rPr lang="ru-RU" sz="2000" i="1" err="1">
                <a:solidFill>
                  <a:schemeClr val="bg1"/>
                </a:solidFill>
              </a:rPr>
              <a:t>певною</a:t>
            </a:r>
            <a:r>
              <a:rPr lang="ru-RU" sz="2000" i="1">
                <a:solidFill>
                  <a:schemeClr val="bg1"/>
                </a:solidFill>
              </a:rPr>
              <a:t> </a:t>
            </a:r>
            <a:r>
              <a:rPr lang="ru-RU" sz="2000" i="1" err="1">
                <a:solidFill>
                  <a:schemeClr val="bg1"/>
                </a:solidFill>
              </a:rPr>
              <a:t>міцністю</a:t>
            </a:r>
            <a:r>
              <a:rPr lang="ru-RU" sz="2000" i="1">
                <a:solidFill>
                  <a:schemeClr val="bg1"/>
                </a:solidFill>
              </a:rPr>
              <a:t>: </a:t>
            </a:r>
            <a:r>
              <a:rPr lang="ru-RU" sz="2000" i="1" err="1">
                <a:solidFill>
                  <a:schemeClr val="bg1"/>
                </a:solidFill>
              </a:rPr>
              <a:t>зеин</a:t>
            </a:r>
            <a:r>
              <a:rPr lang="ru-RU" sz="2000" i="1">
                <a:solidFill>
                  <a:schemeClr val="bg1"/>
                </a:solidFill>
              </a:rPr>
              <a:t>, </a:t>
            </a:r>
            <a:r>
              <a:rPr lang="ru-RU" sz="2000" i="1" err="1">
                <a:solidFill>
                  <a:schemeClr val="bg1"/>
                </a:solidFill>
              </a:rPr>
              <a:t>парафін</a:t>
            </a:r>
            <a:r>
              <a:rPr lang="ru-RU" sz="2000" i="1">
                <a:solidFill>
                  <a:schemeClr val="bg1"/>
                </a:solidFill>
              </a:rPr>
              <a:t>, </a:t>
            </a:r>
            <a:r>
              <a:rPr lang="ru-RU" sz="2000" i="1" err="1">
                <a:solidFill>
                  <a:schemeClr val="bg1"/>
                </a:solidFill>
              </a:rPr>
              <a:t>жири</a:t>
            </a:r>
            <a:r>
              <a:rPr lang="ru-RU" sz="2000" i="1">
                <a:solidFill>
                  <a:schemeClr val="bg1"/>
                </a:solidFill>
              </a:rPr>
              <a:t> </a:t>
            </a:r>
            <a:r>
              <a:rPr lang="ru-RU" sz="2000" i="1" err="1">
                <a:solidFill>
                  <a:schemeClr val="bg1"/>
                </a:solidFill>
              </a:rPr>
              <a:t>і</a:t>
            </a:r>
            <a:r>
              <a:rPr lang="ru-RU" sz="2000" i="1">
                <a:solidFill>
                  <a:schemeClr val="bg1"/>
                </a:solidFill>
              </a:rPr>
              <a:t> </a:t>
            </a:r>
            <a:r>
              <a:rPr lang="ru-RU" sz="2000" i="1" err="1">
                <a:solidFill>
                  <a:schemeClr val="bg1"/>
                </a:solidFill>
              </a:rPr>
              <a:t>воскоподобние</a:t>
            </a:r>
            <a:r>
              <a:rPr lang="ru-RU" sz="2000" i="1">
                <a:solidFill>
                  <a:schemeClr val="bg1"/>
                </a:solidFill>
              </a:rPr>
              <a:t> </a:t>
            </a:r>
            <a:r>
              <a:rPr lang="ru-RU" sz="2000" i="1" err="1">
                <a:solidFill>
                  <a:schemeClr val="bg1"/>
                </a:solidFill>
              </a:rPr>
              <a:t>речовини</a:t>
            </a:r>
            <a:r>
              <a:rPr lang="ru-RU" sz="2000" i="1">
                <a:solidFill>
                  <a:schemeClr val="bg1"/>
                </a:solidFill>
              </a:rPr>
              <a:t>, </a:t>
            </a:r>
            <a:r>
              <a:rPr lang="ru-RU" sz="2000" i="1" err="1">
                <a:solidFill>
                  <a:schemeClr val="bg1"/>
                </a:solidFill>
              </a:rPr>
              <a:t>метилцелюлоза</a:t>
            </a:r>
            <a:r>
              <a:rPr lang="ru-RU" sz="2000" i="1">
                <a:solidFill>
                  <a:schemeClr val="bg1"/>
                </a:solidFill>
              </a:rPr>
              <a:t>, </a:t>
            </a:r>
            <a:r>
              <a:rPr lang="ru-RU" sz="2000" i="1" err="1">
                <a:solidFill>
                  <a:schemeClr val="bg1"/>
                </a:solidFill>
              </a:rPr>
              <a:t>етилцелюлоза</a:t>
            </a:r>
            <a:r>
              <a:rPr lang="ru-RU" sz="2000" i="1">
                <a:solidFill>
                  <a:schemeClr val="bg1"/>
                </a:solidFill>
              </a:rPr>
              <a:t>, </a:t>
            </a:r>
            <a:r>
              <a:rPr lang="ru-RU" sz="2000" i="1" err="1">
                <a:solidFill>
                  <a:schemeClr val="bg1"/>
                </a:solidFill>
              </a:rPr>
              <a:t>поліетилен</a:t>
            </a:r>
            <a:r>
              <a:rPr lang="ru-RU" sz="2000" i="1">
                <a:solidFill>
                  <a:schemeClr val="bg1"/>
                </a:solidFill>
              </a:rPr>
              <a:t>, </a:t>
            </a:r>
            <a:r>
              <a:rPr lang="ru-RU" sz="2000" i="1" err="1">
                <a:solidFill>
                  <a:schemeClr val="bg1"/>
                </a:solidFill>
              </a:rPr>
              <a:t>полівінілхлорид</a:t>
            </a:r>
            <a:r>
              <a:rPr lang="ru-RU" sz="2000" i="1">
                <a:solidFill>
                  <a:schemeClr val="bg1"/>
                </a:solidFill>
              </a:rPr>
              <a:t>, </a:t>
            </a:r>
            <a:r>
              <a:rPr lang="ru-RU" sz="2000" i="1" err="1">
                <a:solidFill>
                  <a:schemeClr val="bg1"/>
                </a:solidFill>
              </a:rPr>
              <a:t>альгінат</a:t>
            </a:r>
            <a:r>
              <a:rPr lang="ru-RU" sz="2000" i="1">
                <a:solidFill>
                  <a:schemeClr val="bg1"/>
                </a:solidFill>
              </a:rPr>
              <a:t> </a:t>
            </a:r>
            <a:r>
              <a:rPr lang="ru-RU" sz="2000" i="1" err="1">
                <a:solidFill>
                  <a:schemeClr val="bg1"/>
                </a:solidFill>
              </a:rPr>
              <a:t>натрію</a:t>
            </a:r>
            <a:r>
              <a:rPr lang="ru-RU" sz="2000" i="1">
                <a:solidFill>
                  <a:schemeClr val="bg1"/>
                </a:solidFill>
              </a:rPr>
              <a:t>, </a:t>
            </a:r>
            <a:r>
              <a:rPr lang="ru-RU" sz="2000" i="1" err="1">
                <a:solidFill>
                  <a:schemeClr val="bg1"/>
                </a:solidFill>
              </a:rPr>
              <a:t>солі</a:t>
            </a:r>
            <a:r>
              <a:rPr lang="ru-RU" sz="2000" i="1">
                <a:solidFill>
                  <a:schemeClr val="bg1"/>
                </a:solidFill>
              </a:rPr>
              <a:t> </a:t>
            </a:r>
            <a:r>
              <a:rPr lang="ru-RU" sz="2000" i="1" err="1">
                <a:solidFill>
                  <a:schemeClr val="bg1"/>
                </a:solidFill>
              </a:rPr>
              <a:t>акрилової</a:t>
            </a:r>
            <a:r>
              <a:rPr lang="ru-RU" sz="2000" i="1">
                <a:solidFill>
                  <a:schemeClr val="bg1"/>
                </a:solidFill>
              </a:rPr>
              <a:t> </a:t>
            </a:r>
            <a:r>
              <a:rPr lang="ru-RU" sz="2000" i="1" err="1">
                <a:solidFill>
                  <a:schemeClr val="bg1"/>
                </a:solidFill>
              </a:rPr>
              <a:t>кислоти</a:t>
            </a:r>
            <a:endParaRPr lang="ru-RU" sz="2000" i="1">
              <a:solidFill>
                <a:schemeClr val="bg1"/>
              </a:solidFill>
            </a:endParaRPr>
          </a:p>
        </p:txBody>
      </p:sp>
      <p:sp>
        <p:nvSpPr>
          <p:cNvPr id="8" name="Прямоугольник 7"/>
          <p:cNvSpPr/>
          <p:nvPr/>
        </p:nvSpPr>
        <p:spPr>
          <a:xfrm>
            <a:off x="1763688" y="3573016"/>
            <a:ext cx="7128792" cy="830997"/>
          </a:xfrm>
          <a:prstGeom prst="rect">
            <a:avLst/>
          </a:prstGeom>
        </p:spPr>
        <p:txBody>
          <a:bodyPr wrap="square">
            <a:spAutoFit/>
          </a:bodyPr>
          <a:lstStyle/>
          <a:p>
            <a:r>
              <a:rPr lang="ru-RU" sz="2400" i="1">
                <a:solidFill>
                  <a:schemeClr val="bg1"/>
                </a:solidFill>
              </a:rPr>
              <a:t>Одним </a:t>
            </a:r>
            <a:r>
              <a:rPr lang="ru-RU" sz="2400" i="1" err="1">
                <a:solidFill>
                  <a:schemeClr val="bg1"/>
                </a:solidFill>
              </a:rPr>
              <a:t>з</a:t>
            </a:r>
            <a:r>
              <a:rPr lang="ru-RU" sz="2400" i="1">
                <a:solidFill>
                  <a:schemeClr val="bg1"/>
                </a:solidFill>
              </a:rPr>
              <a:t> </a:t>
            </a:r>
            <a:r>
              <a:rPr lang="ru-RU" sz="2400" i="1" err="1">
                <a:solidFill>
                  <a:schemeClr val="bg1"/>
                </a:solidFill>
              </a:rPr>
              <a:t>найбільш</a:t>
            </a:r>
            <a:r>
              <a:rPr lang="ru-RU" sz="2400" i="1">
                <a:solidFill>
                  <a:schemeClr val="bg1"/>
                </a:solidFill>
              </a:rPr>
              <a:t> </a:t>
            </a:r>
            <a:r>
              <a:rPr lang="ru-RU" sz="2400" i="1" err="1">
                <a:solidFill>
                  <a:schemeClr val="bg1"/>
                </a:solidFill>
              </a:rPr>
              <a:t>поширених</a:t>
            </a:r>
            <a:r>
              <a:rPr lang="ru-RU" sz="2400" i="1">
                <a:solidFill>
                  <a:schemeClr val="bg1"/>
                </a:solidFill>
              </a:rPr>
              <a:t> </a:t>
            </a:r>
            <a:r>
              <a:rPr lang="ru-RU" sz="2400" i="1" err="1">
                <a:solidFill>
                  <a:schemeClr val="bg1"/>
                </a:solidFill>
              </a:rPr>
              <a:t>формотворчих</a:t>
            </a:r>
            <a:r>
              <a:rPr lang="ru-RU" sz="2400" i="1">
                <a:solidFill>
                  <a:schemeClr val="bg1"/>
                </a:solidFill>
              </a:rPr>
              <a:t> </a:t>
            </a:r>
            <a:r>
              <a:rPr lang="ru-RU" sz="2400" i="1" err="1">
                <a:solidFill>
                  <a:schemeClr val="bg1"/>
                </a:solidFill>
              </a:rPr>
              <a:t>матеріалів</a:t>
            </a:r>
            <a:r>
              <a:rPr lang="ru-RU" sz="2400" i="1">
                <a:solidFill>
                  <a:schemeClr val="bg1"/>
                </a:solidFill>
              </a:rPr>
              <a:t> для </a:t>
            </a:r>
            <a:r>
              <a:rPr lang="ru-RU" sz="2400" i="1" err="1">
                <a:solidFill>
                  <a:schemeClr val="bg1"/>
                </a:solidFill>
              </a:rPr>
              <a:t>виробництва</a:t>
            </a:r>
            <a:r>
              <a:rPr lang="ru-RU" sz="2400" i="1">
                <a:solidFill>
                  <a:schemeClr val="bg1"/>
                </a:solidFill>
              </a:rPr>
              <a:t> капсул </a:t>
            </a:r>
            <a:r>
              <a:rPr lang="ru-RU" sz="2400" i="1" err="1">
                <a:solidFill>
                  <a:schemeClr val="bg1"/>
                </a:solidFill>
              </a:rPr>
              <a:t>є</a:t>
            </a:r>
            <a:r>
              <a:rPr lang="ru-RU" sz="2400" i="1">
                <a:solidFill>
                  <a:schemeClr val="bg1"/>
                </a:solidFill>
              </a:rPr>
              <a:t> желатин</a:t>
            </a:r>
          </a:p>
        </p:txBody>
      </p:sp>
    </p:spTree>
  </p:cSld>
  <p:clrMapOvr>
    <a:masterClrMapping/>
  </p:clrMapOvr>
  <p:transition>
    <p:zoom dir="in"/>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467543" y="476672"/>
            <a:ext cx="8477967" cy="5632311"/>
          </a:xfrm>
          <a:prstGeom prst="rect">
            <a:avLst/>
          </a:prstGeom>
        </p:spPr>
        <p:txBody>
          <a:bodyPr wrap="square">
            <a:spAutoFit/>
          </a:bodyPr>
          <a:lstStyle/>
          <a:p>
            <a:pPr algn="ctr"/>
            <a:r>
              <a:rPr lang="uk-UA" b="1">
                <a:solidFill>
                  <a:schemeClr val="bg1"/>
                </a:solidFill>
                <a:latin typeface="Times New Roman" panose="02020603050405020304" pitchFamily="18" charset="0"/>
                <a:cs typeface="Times New Roman" panose="02020603050405020304" pitchFamily="18" charset="0"/>
              </a:rPr>
              <a:t>Функціональні та фізичні властивості желатину</a:t>
            </a:r>
          </a:p>
          <a:p>
            <a:pPr algn="just"/>
            <a:r>
              <a:rPr lang="uk-UA">
                <a:solidFill>
                  <a:schemeClr val="bg1"/>
                </a:solidFill>
                <a:latin typeface="Times New Roman" panose="02020603050405020304" pitchFamily="18" charset="0"/>
                <a:cs typeface="Times New Roman" panose="02020603050405020304" pitchFamily="18" charset="0"/>
              </a:rPr>
              <a:t> Желатин є </a:t>
            </a:r>
            <a:r>
              <a:rPr lang="uk-UA" err="1">
                <a:solidFill>
                  <a:schemeClr val="bg1"/>
                </a:solidFill>
                <a:latin typeface="Times New Roman" panose="02020603050405020304" pitchFamily="18" charset="0"/>
                <a:cs typeface="Times New Roman" panose="02020603050405020304" pitchFamily="18" charset="0"/>
              </a:rPr>
              <a:t>гідролізованим</a:t>
            </a:r>
            <a:r>
              <a:rPr lang="uk-UA">
                <a:solidFill>
                  <a:schemeClr val="bg1"/>
                </a:solidFill>
                <a:latin typeface="Times New Roman" panose="02020603050405020304" pitchFamily="18" charset="0"/>
                <a:cs typeface="Times New Roman" panose="02020603050405020304" pitchFamily="18" charset="0"/>
              </a:rPr>
              <a:t> і денатурованим колагеном. Він має велику </a:t>
            </a:r>
            <a:r>
              <a:rPr lang="uk-UA" err="1">
                <a:solidFill>
                  <a:schemeClr val="bg1"/>
                </a:solidFill>
                <a:latin typeface="Times New Roman" panose="02020603050405020304" pitchFamily="18" charset="0"/>
                <a:cs typeface="Times New Roman" panose="02020603050405020304" pitchFamily="18" charset="0"/>
              </a:rPr>
              <a:t>желюючою</a:t>
            </a:r>
            <a:r>
              <a:rPr lang="uk-UA">
                <a:solidFill>
                  <a:schemeClr val="bg1"/>
                </a:solidFill>
                <a:latin typeface="Times New Roman" panose="02020603050405020304" pitchFamily="18" charset="0"/>
                <a:cs typeface="Times New Roman" panose="02020603050405020304" pitchFamily="18" charset="0"/>
              </a:rPr>
              <a:t> здатністю та високою в'язкістю. У холодній воді желатин не розчиняється, але набухає, поглинаючи велику кількість (10-12 обсягів) вологи з утворенням міцного, пружного холодця, при нагріванні переходить у розчин. Водні розчини желатину при охолодженні до 10-15 ° С утворюють щільний холодець. Студень 10%-</a:t>
            </a:r>
            <a:r>
              <a:rPr lang="uk-UA" err="1">
                <a:solidFill>
                  <a:schemeClr val="bg1"/>
                </a:solidFill>
                <a:latin typeface="Times New Roman" panose="02020603050405020304" pitchFamily="18" charset="0"/>
                <a:cs typeface="Times New Roman" panose="02020603050405020304" pitchFamily="18" charset="0"/>
              </a:rPr>
              <a:t>ної</a:t>
            </a:r>
            <a:r>
              <a:rPr lang="uk-UA">
                <a:solidFill>
                  <a:schemeClr val="bg1"/>
                </a:solidFill>
                <a:latin typeface="Times New Roman" panose="02020603050405020304" pitchFamily="18" charset="0"/>
                <a:cs typeface="Times New Roman" panose="02020603050405020304" pitchFamily="18" charset="0"/>
              </a:rPr>
              <a:t> концентрації витримує навантаження до 2 кг. Розчини вищих сортів желатину вже при 4-5%-ній концентрації утворюють щільний холодець, що витримує до 500 г/см2. Температура плавлення </a:t>
            </a:r>
            <a:r>
              <a:rPr lang="uk-UA" err="1">
                <a:solidFill>
                  <a:schemeClr val="bg1"/>
                </a:solidFill>
                <a:latin typeface="Times New Roman" panose="02020603050405020304" pitchFamily="18" charset="0"/>
                <a:cs typeface="Times New Roman" panose="02020603050405020304" pitchFamily="18" charset="0"/>
              </a:rPr>
              <a:t>колодця</a:t>
            </a:r>
            <a:r>
              <a:rPr lang="uk-UA">
                <a:solidFill>
                  <a:schemeClr val="bg1"/>
                </a:solidFill>
                <a:latin typeface="Times New Roman" panose="02020603050405020304" pitchFamily="18" charset="0"/>
                <a:cs typeface="Times New Roman" panose="02020603050405020304" pitchFamily="18" charset="0"/>
              </a:rPr>
              <a:t> 10%-ний концентрації 23-34 ° С (залежно від сорту). Желатин має малу </a:t>
            </a:r>
            <a:r>
              <a:rPr lang="uk-UA" err="1">
                <a:solidFill>
                  <a:schemeClr val="bg1"/>
                </a:solidFill>
                <a:latin typeface="Times New Roman" panose="02020603050405020304" pitchFamily="18" charset="0"/>
                <a:cs typeface="Times New Roman" panose="02020603050405020304" pitchFamily="18" charset="0"/>
              </a:rPr>
              <a:t>склеювальну</a:t>
            </a:r>
            <a:r>
              <a:rPr lang="uk-UA">
                <a:solidFill>
                  <a:schemeClr val="bg1"/>
                </a:solidFill>
                <a:latin typeface="Times New Roman" panose="02020603050405020304" pitchFamily="18" charset="0"/>
                <a:cs typeface="Times New Roman" panose="02020603050405020304" pitchFamily="18" charset="0"/>
              </a:rPr>
              <a:t> здатність, хоча його частинки мають високу здатність склеювання один з одним. Це пояснюється тим, що розчин желатину </a:t>
            </a:r>
            <a:r>
              <a:rPr lang="uk-UA" err="1">
                <a:solidFill>
                  <a:schemeClr val="bg1"/>
                </a:solidFill>
                <a:latin typeface="Times New Roman" panose="02020603050405020304" pitchFamily="18" charset="0"/>
                <a:cs typeface="Times New Roman" panose="02020603050405020304" pitchFamily="18" charset="0"/>
              </a:rPr>
              <a:t>простудує</a:t>
            </a:r>
            <a:r>
              <a:rPr lang="uk-UA">
                <a:solidFill>
                  <a:schemeClr val="bg1"/>
                </a:solidFill>
                <a:latin typeface="Times New Roman" panose="02020603050405020304" pitchFamily="18" charset="0"/>
                <a:cs typeface="Times New Roman" panose="02020603050405020304" pitchFamily="18" charset="0"/>
              </a:rPr>
              <a:t> раніше, ніж його великі малорухливі частинки встигнуть проникнути в склеюваний матеріал на достатню глибину і міцно зв'язатися (склеїтися) з ним. Функціональні властивості желатину пов'язані з їх хімічними характеристиками Міцність гелю, в'язкість і температура плавлення желатину залежить від його молекулярно-масового розподілу та амінокислотного складу. Амінокислоти пролін та </a:t>
            </a:r>
            <a:r>
              <a:rPr lang="uk-UA" err="1">
                <a:solidFill>
                  <a:schemeClr val="bg1"/>
                </a:solidFill>
                <a:latin typeface="Times New Roman" panose="02020603050405020304" pitchFamily="18" charset="0"/>
                <a:cs typeface="Times New Roman" panose="02020603050405020304" pitchFamily="18" charset="0"/>
              </a:rPr>
              <a:t>гідроксипролін</a:t>
            </a:r>
            <a:r>
              <a:rPr lang="uk-UA">
                <a:solidFill>
                  <a:schemeClr val="bg1"/>
                </a:solidFill>
                <a:latin typeface="Times New Roman" panose="02020603050405020304" pitchFamily="18" charset="0"/>
                <a:cs typeface="Times New Roman" panose="02020603050405020304" pitchFamily="18" charset="0"/>
              </a:rPr>
              <a:t> грають важливу роль у </a:t>
            </a:r>
            <a:r>
              <a:rPr lang="uk-UA" err="1">
                <a:solidFill>
                  <a:schemeClr val="bg1"/>
                </a:solidFill>
                <a:latin typeface="Times New Roman" panose="02020603050405020304" pitchFamily="18" charset="0"/>
                <a:cs typeface="Times New Roman" panose="02020603050405020304" pitchFamily="18" charset="0"/>
              </a:rPr>
              <a:t>ренатурації</a:t>
            </a:r>
            <a:r>
              <a:rPr lang="uk-UA">
                <a:solidFill>
                  <a:schemeClr val="bg1"/>
                </a:solidFill>
                <a:latin typeface="Times New Roman" panose="02020603050405020304" pitchFamily="18" charset="0"/>
                <a:cs typeface="Times New Roman" panose="02020603050405020304" pitchFamily="18" charset="0"/>
              </a:rPr>
              <a:t> желатинових </a:t>
            </a:r>
            <a:r>
              <a:rPr lang="uk-UA" err="1">
                <a:solidFill>
                  <a:schemeClr val="bg1"/>
                </a:solidFill>
                <a:latin typeface="Times New Roman" panose="02020603050405020304" pitchFamily="18" charset="0"/>
                <a:cs typeface="Times New Roman" panose="02020603050405020304" pitchFamily="18" charset="0"/>
              </a:rPr>
              <a:t>субодиниць</a:t>
            </a:r>
            <a:r>
              <a:rPr lang="uk-UA">
                <a:solidFill>
                  <a:schemeClr val="bg1"/>
                </a:solidFill>
                <a:latin typeface="Times New Roman" panose="02020603050405020304" pitchFamily="18" charset="0"/>
                <a:cs typeface="Times New Roman" panose="02020603050405020304" pitchFamily="18" charset="0"/>
              </a:rPr>
              <a:t> у час </a:t>
            </a:r>
            <a:r>
              <a:rPr lang="uk-UA" err="1">
                <a:solidFill>
                  <a:schemeClr val="bg1"/>
                </a:solidFill>
                <a:latin typeface="Times New Roman" panose="02020603050405020304" pitchFamily="18" charset="0"/>
                <a:cs typeface="Times New Roman" panose="02020603050405020304" pitchFamily="18" charset="0"/>
              </a:rPr>
              <a:t>гелеутворення</a:t>
            </a:r>
            <a:r>
              <a:rPr lang="uk-UA">
                <a:solidFill>
                  <a:schemeClr val="bg1"/>
                </a:solidFill>
                <a:latin typeface="Times New Roman" panose="02020603050405020304" pitchFamily="18" charset="0"/>
                <a:cs typeface="Times New Roman" panose="02020603050405020304" pitchFamily="18" charset="0"/>
              </a:rPr>
              <a:t>. </a:t>
            </a:r>
          </a:p>
          <a:p>
            <a:pPr algn="just"/>
            <a:r>
              <a:rPr lang="uk-UA">
                <a:solidFill>
                  <a:schemeClr val="bg1"/>
                </a:solidFill>
                <a:latin typeface="Times New Roman" panose="02020603050405020304" pitchFamily="18" charset="0"/>
                <a:cs typeface="Times New Roman" panose="02020603050405020304" pitchFamily="18" charset="0"/>
              </a:rPr>
              <a:t>В результаті желатин з високим</a:t>
            </a:r>
            <a:r>
              <a:rPr lang="ru-RU"/>
              <a:t>. </a:t>
            </a:r>
            <a:r>
              <a:rPr lang="ru-RU">
                <a:solidFill>
                  <a:schemeClr val="bg1"/>
                </a:solidFill>
              </a:rPr>
              <a:t/>
            </a:r>
            <a:br>
              <a:rPr lang="ru-RU">
                <a:solidFill>
                  <a:schemeClr val="bg1"/>
                </a:solidFill>
              </a:rPr>
            </a:br>
            <a:r>
              <a:rPr lang="ru-RU" err="1">
                <a:solidFill>
                  <a:schemeClr val="bg1"/>
                </a:solidFill>
                <a:latin typeface="Times New Roman" panose="02020603050405020304" pitchFamily="18" charset="0"/>
                <a:cs typeface="Times New Roman" panose="02020603050405020304" pitchFamily="18" charset="0"/>
              </a:rPr>
              <a:t>вмістом</a:t>
            </a:r>
            <a:r>
              <a:rPr lang="ru-RU">
                <a:solidFill>
                  <a:schemeClr val="bg1"/>
                </a:solidFill>
                <a:latin typeface="Times New Roman" panose="02020603050405020304" pitchFamily="18" charset="0"/>
                <a:cs typeface="Times New Roman" panose="02020603050405020304" pitchFamily="18" charset="0"/>
              </a:rPr>
              <a:t> </a:t>
            </a:r>
            <a:r>
              <a:rPr lang="ru-RU" err="1">
                <a:solidFill>
                  <a:schemeClr val="bg1"/>
                </a:solidFill>
                <a:latin typeface="Times New Roman" panose="02020603050405020304" pitchFamily="18" charset="0"/>
                <a:cs typeface="Times New Roman" panose="02020603050405020304" pitchFamily="18" charset="0"/>
              </a:rPr>
              <a:t>амінокислот</a:t>
            </a:r>
            <a:r>
              <a:rPr lang="ru-RU">
                <a:solidFill>
                  <a:schemeClr val="bg1"/>
                </a:solidFill>
                <a:latin typeface="Times New Roman" panose="02020603050405020304" pitchFamily="18" charset="0"/>
                <a:cs typeface="Times New Roman" panose="02020603050405020304" pitchFamily="18" charset="0"/>
              </a:rPr>
              <a:t> </a:t>
            </a:r>
            <a:r>
              <a:rPr lang="ru-RU" err="1">
                <a:solidFill>
                  <a:schemeClr val="bg1"/>
                </a:solidFill>
                <a:latin typeface="Times New Roman" panose="02020603050405020304" pitchFamily="18" charset="0"/>
                <a:cs typeface="Times New Roman" panose="02020603050405020304" pitchFamily="18" charset="0"/>
              </a:rPr>
              <a:t>має</a:t>
            </a:r>
            <a:r>
              <a:rPr lang="ru-RU">
                <a:solidFill>
                  <a:schemeClr val="bg1"/>
                </a:solidFill>
                <a:latin typeface="Times New Roman" panose="02020603050405020304" pitchFamily="18" charset="0"/>
                <a:cs typeface="Times New Roman" panose="02020603050405020304" pitchFamily="18" charset="0"/>
              </a:rPr>
              <a:t> </a:t>
            </a:r>
            <a:r>
              <a:rPr lang="ru-RU" err="1">
                <a:solidFill>
                  <a:schemeClr val="bg1"/>
                </a:solidFill>
                <a:latin typeface="Times New Roman" panose="02020603050405020304" pitchFamily="18" charset="0"/>
                <a:cs typeface="Times New Roman" panose="02020603050405020304" pitchFamily="18" charset="0"/>
              </a:rPr>
              <a:t>більш</a:t>
            </a:r>
            <a:r>
              <a:rPr lang="ru-RU">
                <a:solidFill>
                  <a:schemeClr val="bg1"/>
                </a:solidFill>
                <a:latin typeface="Times New Roman" panose="02020603050405020304" pitchFamily="18" charset="0"/>
                <a:cs typeface="Times New Roman" panose="02020603050405020304" pitchFamily="18" charset="0"/>
              </a:rPr>
              <a:t> </a:t>
            </a:r>
            <a:r>
              <a:rPr lang="ru-RU" err="1">
                <a:solidFill>
                  <a:schemeClr val="bg1"/>
                </a:solidFill>
                <a:latin typeface="Times New Roman" panose="02020603050405020304" pitchFamily="18" charset="0"/>
                <a:cs typeface="Times New Roman" panose="02020603050405020304" pitchFamily="18" charset="0"/>
              </a:rPr>
              <a:t>високу</a:t>
            </a:r>
            <a:r>
              <a:rPr lang="ru-RU">
                <a:solidFill>
                  <a:schemeClr val="bg1"/>
                </a:solidFill>
                <a:latin typeface="Times New Roman" panose="02020603050405020304" pitchFamily="18" charset="0"/>
                <a:cs typeface="Times New Roman" panose="02020603050405020304" pitchFamily="18" charset="0"/>
              </a:rPr>
              <a:t> </a:t>
            </a:r>
            <a:r>
              <a:rPr lang="ru-RU" err="1">
                <a:solidFill>
                  <a:schemeClr val="bg1"/>
                </a:solidFill>
                <a:latin typeface="Times New Roman" panose="02020603050405020304" pitchFamily="18" charset="0"/>
                <a:cs typeface="Times New Roman" panose="02020603050405020304" pitchFamily="18" charset="0"/>
              </a:rPr>
              <a:t>міцність</a:t>
            </a:r>
            <a:r>
              <a:rPr lang="ru-RU">
                <a:solidFill>
                  <a:schemeClr val="bg1"/>
                </a:solidFill>
                <a:latin typeface="Times New Roman" panose="02020603050405020304" pitchFamily="18" charset="0"/>
                <a:cs typeface="Times New Roman" panose="02020603050405020304" pitchFamily="18" charset="0"/>
              </a:rPr>
              <a:t> гелю та температуру </a:t>
            </a:r>
            <a:r>
              <a:rPr lang="ru-RU" err="1">
                <a:solidFill>
                  <a:schemeClr val="bg1"/>
                </a:solidFill>
                <a:latin typeface="Times New Roman" panose="02020603050405020304" pitchFamily="18" charset="0"/>
                <a:cs typeface="Times New Roman" panose="02020603050405020304" pitchFamily="18" charset="0"/>
              </a:rPr>
              <a:t>плавлення</a:t>
            </a:r>
            <a:r>
              <a:rPr lang="uk-UA">
                <a:solidFill>
                  <a:schemeClr val="bg1"/>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700274802"/>
      </p:ext>
    </p:extLst>
  </p:cSld>
  <p:clrMapOvr>
    <a:masterClrMapping/>
  </p:clrMapOvr>
  <p:transition>
    <p:zoom dir="in"/>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504" y="393229"/>
            <a:ext cx="3024336" cy="4247317"/>
          </a:xfrm>
          <a:prstGeom prst="rect">
            <a:avLst/>
          </a:prstGeom>
        </p:spPr>
        <p:txBody>
          <a:bodyPr wrap="square">
            <a:spAutoFit/>
          </a:bodyPr>
          <a:lstStyle/>
          <a:p>
            <a:pPr algn="just"/>
            <a:r>
              <a:rPr lang="uk-UA">
                <a:solidFill>
                  <a:schemeClr val="bg1"/>
                </a:solidFill>
                <a:latin typeface="Times New Roman" panose="02020603050405020304" pitchFamily="18" charset="0"/>
                <a:cs typeface="Times New Roman" panose="02020603050405020304" pitchFamily="18" charset="0"/>
              </a:rPr>
              <a:t>У таблиці 1 наведено порівняльний аналіз амінокислотного складу желатину різного походження. В'язкість та міцність гелю є основними фізичними властивостями, що використовуються для класифікації будь-якого желатину у стандартизованих умовах. В'язкість визначають при 60°З концентрації 6,67% желатину, висушеного на повітрі. </a:t>
            </a:r>
          </a:p>
        </p:txBody>
      </p:sp>
      <p:pic>
        <p:nvPicPr>
          <p:cNvPr id="3" name="Рисунок 2"/>
          <p:cNvPicPr>
            <a:picLocks noChangeAspect="1"/>
          </p:cNvPicPr>
          <p:nvPr/>
        </p:nvPicPr>
        <p:blipFill>
          <a:blip r:embed="rId2"/>
          <a:stretch>
            <a:fillRect/>
          </a:stretch>
        </p:blipFill>
        <p:spPr>
          <a:xfrm>
            <a:off x="3275856" y="404664"/>
            <a:ext cx="5760640" cy="6432468"/>
          </a:xfrm>
          <a:prstGeom prst="rect">
            <a:avLst/>
          </a:prstGeom>
        </p:spPr>
      </p:pic>
    </p:spTree>
    <p:extLst>
      <p:ext uri="{BB962C8B-B14F-4D97-AF65-F5344CB8AC3E}">
        <p14:creationId xmlns:p14="http://schemas.microsoft.com/office/powerpoint/2010/main" val="1429033334"/>
      </p:ext>
    </p:extLst>
  </p:cSld>
  <p:clrMapOvr>
    <a:masterClrMapping/>
  </p:clrMapOvr>
  <p:transition>
    <p:zoom dir="in"/>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23528" y="188640"/>
            <a:ext cx="8280920" cy="5632311"/>
          </a:xfrm>
          <a:prstGeom prst="rect">
            <a:avLst/>
          </a:prstGeom>
        </p:spPr>
        <p:txBody>
          <a:bodyPr wrap="square">
            <a:spAutoFit/>
          </a:bodyPr>
          <a:lstStyle/>
          <a:p>
            <a:pPr algn="ctr"/>
            <a:r>
              <a:rPr lang="uk-UA">
                <a:solidFill>
                  <a:schemeClr val="bg1"/>
                </a:solidFill>
                <a:latin typeface="Times New Roman" panose="02020603050405020304" pitchFamily="18" charset="0"/>
                <a:cs typeface="Times New Roman" panose="02020603050405020304" pitchFamily="18" charset="0"/>
              </a:rPr>
              <a:t>Застосування у фармацевтичній промисловості.</a:t>
            </a:r>
          </a:p>
          <a:p>
            <a:pPr algn="just"/>
            <a:r>
              <a:rPr lang="uk-UA">
                <a:solidFill>
                  <a:schemeClr val="bg1"/>
                </a:solidFill>
                <a:latin typeface="Times New Roman" panose="02020603050405020304" pitchFamily="18" charset="0"/>
                <a:cs typeface="Times New Roman" panose="02020603050405020304" pitchFamily="18" charset="0"/>
              </a:rPr>
              <a:t>Желатин широко використовується завдяки його </a:t>
            </a:r>
            <a:r>
              <a:rPr lang="uk-UA" err="1">
                <a:solidFill>
                  <a:schemeClr val="bg1"/>
                </a:solidFill>
                <a:latin typeface="Times New Roman" panose="02020603050405020304" pitchFamily="18" charset="0"/>
                <a:cs typeface="Times New Roman" panose="02020603050405020304" pitchFamily="18" charset="0"/>
              </a:rPr>
              <a:t>біосумісності</a:t>
            </a:r>
            <a:r>
              <a:rPr lang="uk-UA">
                <a:solidFill>
                  <a:schemeClr val="bg1"/>
                </a:solidFill>
                <a:latin typeface="Times New Roman" panose="02020603050405020304" pitchFamily="18" charset="0"/>
                <a:cs typeface="Times New Roman" panose="02020603050405020304" pitchFamily="18" charset="0"/>
              </a:rPr>
              <a:t>, </a:t>
            </a:r>
            <a:r>
              <a:rPr lang="uk-UA" err="1">
                <a:solidFill>
                  <a:schemeClr val="bg1"/>
                </a:solidFill>
                <a:latin typeface="Times New Roman" panose="02020603050405020304" pitchFamily="18" charset="0"/>
                <a:cs typeface="Times New Roman" panose="02020603050405020304" pitchFamily="18" charset="0"/>
              </a:rPr>
              <a:t>біорозкладності</a:t>
            </a:r>
            <a:r>
              <a:rPr lang="uk-UA">
                <a:solidFill>
                  <a:schemeClr val="bg1"/>
                </a:solidFill>
                <a:latin typeface="Times New Roman" panose="02020603050405020304" pitchFamily="18" charset="0"/>
                <a:cs typeface="Times New Roman" panose="02020603050405020304" pitchFamily="18" charset="0"/>
              </a:rPr>
              <a:t>, </a:t>
            </a:r>
            <a:r>
              <a:rPr lang="uk-UA" err="1">
                <a:solidFill>
                  <a:schemeClr val="bg1"/>
                </a:solidFill>
                <a:latin typeface="Times New Roman" panose="02020603050405020304" pitchFamily="18" charset="0"/>
                <a:cs typeface="Times New Roman" panose="02020603050405020304" pitchFamily="18" charset="0"/>
              </a:rPr>
              <a:t>неімуногенності</a:t>
            </a:r>
            <a:r>
              <a:rPr lang="uk-UA">
                <a:solidFill>
                  <a:schemeClr val="bg1"/>
                </a:solidFill>
                <a:latin typeface="Times New Roman" panose="02020603050405020304" pitchFamily="18" charset="0"/>
                <a:cs typeface="Times New Roman" panose="02020603050405020304" pitchFamily="18" charset="0"/>
              </a:rPr>
              <a:t>, клітинної інтерактивності та комерційної доступності в біомедицині. </a:t>
            </a:r>
          </a:p>
          <a:p>
            <a:pPr algn="just"/>
            <a:r>
              <a:rPr lang="uk-UA">
                <a:solidFill>
                  <a:schemeClr val="bg1"/>
                </a:solidFill>
                <a:latin typeface="Times New Roman" panose="02020603050405020304" pitchFamily="18" charset="0"/>
                <a:cs typeface="Times New Roman" panose="02020603050405020304" pitchFamily="18" charset="0"/>
              </a:rPr>
              <a:t>Желатин може поглинати в 5-10 разів більше за свою масу води і є основним інгредієнтом твердих та м'яких капсул у фармацевтичній промисловості, оскільки желатин плавиться при температурі вище 30 ° С і легко виділяє біологічно активні сполуки, живильні речовини та лікарські засоби у травному тракті людини.</a:t>
            </a:r>
          </a:p>
          <a:p>
            <a:pPr algn="just"/>
            <a:r>
              <a:rPr lang="uk-UA">
                <a:solidFill>
                  <a:schemeClr val="bg1"/>
                </a:solidFill>
                <a:latin typeface="Times New Roman" panose="02020603050405020304" pitchFamily="18" charset="0"/>
                <a:cs typeface="Times New Roman" panose="02020603050405020304" pitchFamily="18" charset="0"/>
              </a:rPr>
              <a:t> Крім того, желатин містить аргінін-гліцин-аспарагін </a:t>
            </a:r>
            <a:r>
              <a:rPr lang="en-US">
                <a:solidFill>
                  <a:schemeClr val="bg1"/>
                </a:solidFill>
                <a:latin typeface="Times New Roman" panose="02020603050405020304" pitchFamily="18" charset="0"/>
                <a:cs typeface="Times New Roman" panose="02020603050405020304" pitchFamily="18" charset="0"/>
              </a:rPr>
              <a:t>RGD-</a:t>
            </a:r>
            <a:r>
              <a:rPr lang="uk-UA">
                <a:solidFill>
                  <a:schemeClr val="bg1"/>
                </a:solidFill>
                <a:latin typeface="Times New Roman" panose="02020603050405020304" pitchFamily="18" charset="0"/>
                <a:cs typeface="Times New Roman" panose="02020603050405020304" pitchFamily="18" charset="0"/>
              </a:rPr>
              <a:t>послідовності в полімерної структури і може сприяти різним функцій, включаючи антиоксидантну, </a:t>
            </a:r>
            <a:r>
              <a:rPr lang="uk-UA" err="1">
                <a:solidFill>
                  <a:schemeClr val="bg1"/>
                </a:solidFill>
                <a:latin typeface="Times New Roman" panose="02020603050405020304" pitchFamily="18" charset="0"/>
                <a:cs typeface="Times New Roman" panose="02020603050405020304" pitchFamily="18" charset="0"/>
              </a:rPr>
              <a:t>антигіпертензивну</a:t>
            </a:r>
            <a:r>
              <a:rPr lang="uk-UA">
                <a:solidFill>
                  <a:schemeClr val="bg1"/>
                </a:solidFill>
                <a:latin typeface="Times New Roman" panose="02020603050405020304" pitchFamily="18" charset="0"/>
                <a:cs typeface="Times New Roman" panose="02020603050405020304" pitchFamily="18" charset="0"/>
              </a:rPr>
              <a:t>, антимікробну, регенерацію тканин, загоєнню ран, посиленню формування кісток та протиракової терапії. </a:t>
            </a:r>
          </a:p>
          <a:p>
            <a:pPr algn="just"/>
            <a:r>
              <a:rPr lang="uk-UA">
                <a:solidFill>
                  <a:schemeClr val="bg1"/>
                </a:solidFill>
                <a:latin typeface="Times New Roman" panose="02020603050405020304" pitchFamily="18" charset="0"/>
                <a:cs typeface="Times New Roman" panose="02020603050405020304" pitchFamily="18" charset="0"/>
              </a:rPr>
              <a:t>Найбільша частка желатину, що використовується в фармацевтичної промисловості, головним чином, застосовується для виготовлення твердих та м'яких желатинових капсул, а також для таблетування, покриття таблеток, грануляції, капсулювання, </a:t>
            </a:r>
            <a:r>
              <a:rPr lang="uk-UA" err="1">
                <a:solidFill>
                  <a:schemeClr val="bg1"/>
                </a:solidFill>
                <a:latin typeface="Times New Roman" panose="02020603050405020304" pitchFamily="18" charset="0"/>
                <a:cs typeface="Times New Roman" panose="02020603050405020304" pitchFamily="18" charset="0"/>
              </a:rPr>
              <a:t>мікроінкапсулювання</a:t>
            </a:r>
            <a:r>
              <a:rPr lang="uk-UA">
                <a:solidFill>
                  <a:schemeClr val="bg1"/>
                </a:solidFill>
                <a:latin typeface="Times New Roman" panose="02020603050405020304" pitchFamily="18" charset="0"/>
                <a:cs typeface="Times New Roman" panose="02020603050405020304" pitchFamily="18" charset="0"/>
              </a:rPr>
              <a:t> та запобігання окисленню. Желатинові капсули отримали широке поширення в середині 19-го століття, коли був видано патент на першу м'яку желатинову капсулу. Незабаром желатинові капсули завоювали популярність, оскільки являли собою альтернативу традиційним таблеткам та оральним суспензіям.</a:t>
            </a:r>
          </a:p>
        </p:txBody>
      </p:sp>
    </p:spTree>
    <p:extLst>
      <p:ext uri="{BB962C8B-B14F-4D97-AF65-F5344CB8AC3E}">
        <p14:creationId xmlns:p14="http://schemas.microsoft.com/office/powerpoint/2010/main" val="2248715484"/>
      </p:ext>
    </p:extLst>
  </p:cSld>
  <p:clrMapOvr>
    <a:masterClrMapping/>
  </p:clrMapOvr>
  <p:transition>
    <p:zoom dir="in"/>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539552" y="0"/>
            <a:ext cx="8064896" cy="523220"/>
          </a:xfrm>
          <a:prstGeom prst="rect">
            <a:avLst/>
          </a:prstGeom>
        </p:spPr>
        <p:txBody>
          <a:bodyPr wrap="square">
            <a:spAutoFit/>
          </a:bodyPr>
          <a:lstStyle/>
          <a:p>
            <a:r>
              <a:rPr lang="ru-RU" sz="2800" b="1">
                <a:solidFill>
                  <a:schemeClr val="bg1"/>
                </a:solidFill>
              </a:rPr>
              <a:t>        </a:t>
            </a:r>
            <a:r>
              <a:rPr lang="ru-RU" sz="2800" b="1" err="1">
                <a:solidFill>
                  <a:schemeClr val="bg1"/>
                </a:solidFill>
              </a:rPr>
              <a:t>Виробництво</a:t>
            </a:r>
            <a:r>
              <a:rPr lang="ru-RU" sz="2800" b="1">
                <a:solidFill>
                  <a:schemeClr val="bg1"/>
                </a:solidFill>
              </a:rPr>
              <a:t> </a:t>
            </a:r>
            <a:r>
              <a:rPr lang="ru-RU" sz="2800" b="1" err="1">
                <a:solidFill>
                  <a:schemeClr val="bg1"/>
                </a:solidFill>
              </a:rPr>
              <a:t>желатинових</a:t>
            </a:r>
            <a:r>
              <a:rPr lang="ru-RU" sz="2800" b="1">
                <a:solidFill>
                  <a:schemeClr val="bg1"/>
                </a:solidFill>
              </a:rPr>
              <a:t> капсул</a:t>
            </a:r>
          </a:p>
        </p:txBody>
      </p:sp>
      <p:sp>
        <p:nvSpPr>
          <p:cNvPr id="7" name="Прямоугольник 6"/>
          <p:cNvSpPr/>
          <p:nvPr/>
        </p:nvSpPr>
        <p:spPr>
          <a:xfrm>
            <a:off x="1439144" y="1700808"/>
            <a:ext cx="7704856" cy="2031325"/>
          </a:xfrm>
          <a:prstGeom prst="rect">
            <a:avLst/>
          </a:prstGeom>
        </p:spPr>
        <p:txBody>
          <a:bodyPr wrap="square">
            <a:spAutoFit/>
          </a:bodyPr>
          <a:lstStyle/>
          <a:p>
            <a:r>
              <a:rPr lang="ru-RU" err="1">
                <a:solidFill>
                  <a:schemeClr val="bg1"/>
                </a:solidFill>
              </a:rPr>
              <a:t>Виробництво</a:t>
            </a:r>
            <a:r>
              <a:rPr lang="ru-RU">
                <a:solidFill>
                  <a:schemeClr val="bg1"/>
                </a:solidFill>
              </a:rPr>
              <a:t> </a:t>
            </a:r>
            <a:r>
              <a:rPr lang="ru-RU" err="1">
                <a:solidFill>
                  <a:schemeClr val="bg1"/>
                </a:solidFill>
              </a:rPr>
              <a:t>желатинових</a:t>
            </a:r>
            <a:r>
              <a:rPr lang="ru-RU">
                <a:solidFill>
                  <a:schemeClr val="bg1"/>
                </a:solidFill>
              </a:rPr>
              <a:t> капсул - </a:t>
            </a:r>
            <a:r>
              <a:rPr lang="ru-RU" err="1">
                <a:solidFill>
                  <a:schemeClr val="bg1"/>
                </a:solidFill>
              </a:rPr>
              <a:t>складний</a:t>
            </a:r>
            <a:r>
              <a:rPr lang="ru-RU">
                <a:solidFill>
                  <a:schemeClr val="bg1"/>
                </a:solidFill>
              </a:rPr>
              <a:t> </a:t>
            </a:r>
            <a:r>
              <a:rPr lang="ru-RU" err="1">
                <a:solidFill>
                  <a:schemeClr val="bg1"/>
                </a:solidFill>
              </a:rPr>
              <a:t>технологічний</a:t>
            </a:r>
            <a:r>
              <a:rPr lang="ru-RU">
                <a:solidFill>
                  <a:schemeClr val="bg1"/>
                </a:solidFill>
              </a:rPr>
              <a:t> </a:t>
            </a:r>
            <a:r>
              <a:rPr lang="ru-RU" err="1">
                <a:solidFill>
                  <a:schemeClr val="bg1"/>
                </a:solidFill>
              </a:rPr>
              <a:t>процес</a:t>
            </a:r>
            <a:r>
              <a:rPr lang="ru-RU">
                <a:solidFill>
                  <a:schemeClr val="bg1"/>
                </a:solidFill>
              </a:rPr>
              <a:t>, </a:t>
            </a:r>
            <a:r>
              <a:rPr lang="ru-RU" err="1">
                <a:solidFill>
                  <a:schemeClr val="bg1"/>
                </a:solidFill>
              </a:rPr>
              <a:t>що</a:t>
            </a:r>
            <a:r>
              <a:rPr lang="ru-RU">
                <a:solidFill>
                  <a:schemeClr val="bg1"/>
                </a:solidFill>
              </a:rPr>
              <a:t> </a:t>
            </a:r>
            <a:r>
              <a:rPr lang="ru-RU" err="1">
                <a:solidFill>
                  <a:schemeClr val="bg1"/>
                </a:solidFill>
              </a:rPr>
              <a:t>складається</a:t>
            </a:r>
            <a:r>
              <a:rPr lang="ru-RU">
                <a:solidFill>
                  <a:schemeClr val="bg1"/>
                </a:solidFill>
              </a:rPr>
              <a:t> </a:t>
            </a:r>
            <a:r>
              <a:rPr lang="ru-RU" err="1">
                <a:solidFill>
                  <a:schemeClr val="bg1"/>
                </a:solidFill>
              </a:rPr>
              <a:t>з</a:t>
            </a:r>
            <a:r>
              <a:rPr lang="ru-RU">
                <a:solidFill>
                  <a:schemeClr val="bg1"/>
                </a:solidFill>
              </a:rPr>
              <a:t> </a:t>
            </a:r>
            <a:r>
              <a:rPr lang="ru-RU" err="1">
                <a:solidFill>
                  <a:schemeClr val="bg1"/>
                </a:solidFill>
              </a:rPr>
              <a:t>наступних</a:t>
            </a:r>
            <a:r>
              <a:rPr lang="ru-RU">
                <a:solidFill>
                  <a:schemeClr val="bg1"/>
                </a:solidFill>
              </a:rPr>
              <a:t> </a:t>
            </a:r>
            <a:r>
              <a:rPr lang="ru-RU" err="1">
                <a:solidFill>
                  <a:schemeClr val="bg1"/>
                </a:solidFill>
              </a:rPr>
              <a:t>стадій</a:t>
            </a:r>
            <a:r>
              <a:rPr lang="ru-RU">
                <a:solidFill>
                  <a:schemeClr val="bg1"/>
                </a:solidFill>
              </a:rPr>
              <a:t>:</a:t>
            </a:r>
          </a:p>
          <a:p>
            <a:pPr>
              <a:buFont typeface="Wingdings" pitchFamily="2" charset="2"/>
              <a:buChar char="ü"/>
            </a:pPr>
            <a:r>
              <a:rPr lang="ru-RU">
                <a:solidFill>
                  <a:schemeClr val="bg1"/>
                </a:solidFill>
              </a:rPr>
              <a:t> </a:t>
            </a:r>
            <a:r>
              <a:rPr lang="ru-RU" err="1">
                <a:solidFill>
                  <a:schemeClr val="bg1"/>
                </a:solidFill>
              </a:rPr>
              <a:t>приготування</a:t>
            </a:r>
            <a:r>
              <a:rPr lang="ru-RU">
                <a:solidFill>
                  <a:schemeClr val="bg1"/>
                </a:solidFill>
              </a:rPr>
              <a:t> </a:t>
            </a:r>
            <a:r>
              <a:rPr lang="ru-RU" err="1">
                <a:solidFill>
                  <a:schemeClr val="bg1"/>
                </a:solidFill>
              </a:rPr>
              <a:t>желатинової</a:t>
            </a:r>
            <a:r>
              <a:rPr lang="ru-RU">
                <a:solidFill>
                  <a:schemeClr val="bg1"/>
                </a:solidFill>
              </a:rPr>
              <a:t> </a:t>
            </a:r>
            <a:r>
              <a:rPr lang="ru-RU" err="1">
                <a:solidFill>
                  <a:schemeClr val="bg1"/>
                </a:solidFill>
              </a:rPr>
              <a:t>маси</a:t>
            </a:r>
            <a:r>
              <a:rPr lang="ru-RU">
                <a:solidFill>
                  <a:schemeClr val="bg1"/>
                </a:solidFill>
              </a:rPr>
              <a:t>;</a:t>
            </a:r>
          </a:p>
          <a:p>
            <a:pPr>
              <a:buFont typeface="Wingdings" pitchFamily="2" charset="2"/>
              <a:buChar char="ü"/>
            </a:pPr>
            <a:r>
              <a:rPr lang="ru-RU">
                <a:solidFill>
                  <a:schemeClr val="bg1"/>
                </a:solidFill>
              </a:rPr>
              <a:t> </a:t>
            </a:r>
            <a:r>
              <a:rPr lang="ru-RU" err="1">
                <a:solidFill>
                  <a:schemeClr val="bg1"/>
                </a:solidFill>
              </a:rPr>
              <a:t>виготовлення</a:t>
            </a:r>
            <a:r>
              <a:rPr lang="ru-RU">
                <a:solidFill>
                  <a:schemeClr val="bg1"/>
                </a:solidFill>
              </a:rPr>
              <a:t> (</a:t>
            </a:r>
            <a:r>
              <a:rPr lang="ru-RU" err="1">
                <a:solidFill>
                  <a:schemeClr val="bg1"/>
                </a:solidFill>
              </a:rPr>
              <a:t>формування</a:t>
            </a:r>
            <a:r>
              <a:rPr lang="ru-RU">
                <a:solidFill>
                  <a:schemeClr val="bg1"/>
                </a:solidFill>
              </a:rPr>
              <a:t>) </a:t>
            </a:r>
            <a:r>
              <a:rPr lang="ru-RU" err="1">
                <a:solidFill>
                  <a:schemeClr val="bg1"/>
                </a:solidFill>
              </a:rPr>
              <a:t>желатинових</a:t>
            </a:r>
            <a:r>
              <a:rPr lang="ru-RU">
                <a:solidFill>
                  <a:schemeClr val="bg1"/>
                </a:solidFill>
              </a:rPr>
              <a:t> </a:t>
            </a:r>
            <a:r>
              <a:rPr lang="ru-RU" err="1">
                <a:solidFill>
                  <a:schemeClr val="bg1"/>
                </a:solidFill>
              </a:rPr>
              <a:t>оболонок</a:t>
            </a:r>
            <a:r>
              <a:rPr lang="ru-RU">
                <a:solidFill>
                  <a:schemeClr val="bg1"/>
                </a:solidFill>
              </a:rPr>
              <a:t>;</a:t>
            </a:r>
          </a:p>
          <a:p>
            <a:pPr>
              <a:buFont typeface="Wingdings" pitchFamily="2" charset="2"/>
              <a:buChar char="ü"/>
            </a:pPr>
            <a:r>
              <a:rPr lang="ru-RU">
                <a:solidFill>
                  <a:schemeClr val="bg1"/>
                </a:solidFill>
              </a:rPr>
              <a:t> </a:t>
            </a:r>
            <a:r>
              <a:rPr lang="ru-RU" err="1">
                <a:solidFill>
                  <a:schemeClr val="bg1"/>
                </a:solidFill>
              </a:rPr>
              <a:t>наповнення</a:t>
            </a:r>
            <a:r>
              <a:rPr lang="ru-RU">
                <a:solidFill>
                  <a:schemeClr val="bg1"/>
                </a:solidFill>
              </a:rPr>
              <a:t> капсул;</a:t>
            </a:r>
          </a:p>
          <a:p>
            <a:pPr>
              <a:buFont typeface="Wingdings" pitchFamily="2" charset="2"/>
              <a:buChar char="ü"/>
            </a:pPr>
            <a:r>
              <a:rPr lang="ru-RU">
                <a:solidFill>
                  <a:schemeClr val="bg1"/>
                </a:solidFill>
              </a:rPr>
              <a:t> </a:t>
            </a:r>
            <a:r>
              <a:rPr lang="ru-RU" err="1">
                <a:solidFill>
                  <a:schemeClr val="bg1"/>
                </a:solidFill>
              </a:rPr>
              <a:t>їх</a:t>
            </a:r>
            <a:r>
              <a:rPr lang="ru-RU">
                <a:solidFill>
                  <a:schemeClr val="bg1"/>
                </a:solidFill>
              </a:rPr>
              <a:t> </a:t>
            </a:r>
            <a:r>
              <a:rPr lang="ru-RU" err="1">
                <a:solidFill>
                  <a:schemeClr val="bg1"/>
                </a:solidFill>
              </a:rPr>
              <a:t>обробка</a:t>
            </a:r>
            <a:r>
              <a:rPr lang="ru-RU">
                <a:solidFill>
                  <a:schemeClr val="bg1"/>
                </a:solidFill>
              </a:rPr>
              <a:t>;</a:t>
            </a:r>
          </a:p>
          <a:p>
            <a:pPr>
              <a:buFont typeface="Wingdings" pitchFamily="2" charset="2"/>
              <a:buChar char="ü"/>
            </a:pPr>
            <a:r>
              <a:rPr lang="ru-RU">
                <a:solidFill>
                  <a:schemeClr val="bg1"/>
                </a:solidFill>
              </a:rPr>
              <a:t> контроль </a:t>
            </a:r>
            <a:r>
              <a:rPr lang="ru-RU" err="1">
                <a:solidFill>
                  <a:schemeClr val="bg1"/>
                </a:solidFill>
              </a:rPr>
              <a:t>якості</a:t>
            </a:r>
            <a:r>
              <a:rPr lang="ru-RU">
                <a:solidFill>
                  <a:schemeClr val="bg1"/>
                </a:solidFill>
              </a:rPr>
              <a:t> (</a:t>
            </a:r>
            <a:r>
              <a:rPr lang="ru-RU" err="1">
                <a:solidFill>
                  <a:schemeClr val="bg1"/>
                </a:solidFill>
              </a:rPr>
              <a:t>стандартизація</a:t>
            </a:r>
            <a:r>
              <a:rPr lang="ru-RU">
                <a:solidFill>
                  <a:schemeClr val="bg1"/>
                </a:solidFill>
              </a:rPr>
              <a:t>).</a:t>
            </a:r>
          </a:p>
        </p:txBody>
      </p:sp>
      <p:sp>
        <p:nvSpPr>
          <p:cNvPr id="8" name="Прямоугольник 7"/>
          <p:cNvSpPr/>
          <p:nvPr/>
        </p:nvSpPr>
        <p:spPr>
          <a:xfrm>
            <a:off x="534392" y="5805264"/>
            <a:ext cx="8820472" cy="646331"/>
          </a:xfrm>
          <a:prstGeom prst="rect">
            <a:avLst/>
          </a:prstGeom>
        </p:spPr>
        <p:txBody>
          <a:bodyPr wrap="square">
            <a:spAutoFit/>
          </a:bodyPr>
          <a:lstStyle/>
          <a:p>
            <a:r>
              <a:rPr lang="ru-RU" i="1">
                <a:solidFill>
                  <a:schemeClr val="bg1"/>
                </a:solidFill>
                <a:latin typeface="Times New Roman" panose="02020603050405020304" pitchFamily="18" charset="0"/>
                <a:cs typeface="Times New Roman" panose="02020603050405020304" pitchFamily="18" charset="0"/>
              </a:rPr>
              <a:t>В </a:t>
            </a:r>
            <a:r>
              <a:rPr lang="ru-RU" i="1" err="1">
                <a:solidFill>
                  <a:schemeClr val="bg1"/>
                </a:solidFill>
                <a:latin typeface="Times New Roman" panose="02020603050405020304" pitchFamily="18" charset="0"/>
                <a:cs typeface="Times New Roman" panose="02020603050405020304" pitchFamily="18" charset="0"/>
              </a:rPr>
              <a:t>виробництві</a:t>
            </a:r>
            <a:r>
              <a:rPr lang="ru-RU" i="1">
                <a:solidFill>
                  <a:schemeClr val="bg1"/>
                </a:solidFill>
                <a:latin typeface="Times New Roman" panose="02020603050405020304" pitchFamily="18" charset="0"/>
                <a:cs typeface="Times New Roman" panose="02020603050405020304" pitchFamily="18" charset="0"/>
              </a:rPr>
              <a:t> </a:t>
            </a:r>
            <a:r>
              <a:rPr lang="ru-RU" i="1" err="1">
                <a:solidFill>
                  <a:schemeClr val="bg1"/>
                </a:solidFill>
                <a:latin typeface="Times New Roman" panose="02020603050405020304" pitchFamily="18" charset="0"/>
                <a:cs typeface="Times New Roman" panose="02020603050405020304" pitchFamily="18" charset="0"/>
              </a:rPr>
              <a:t>желатинових</a:t>
            </a:r>
            <a:r>
              <a:rPr lang="ru-RU" i="1">
                <a:solidFill>
                  <a:schemeClr val="bg1"/>
                </a:solidFill>
                <a:latin typeface="Times New Roman" panose="02020603050405020304" pitchFamily="18" charset="0"/>
                <a:cs typeface="Times New Roman" panose="02020603050405020304" pitchFamily="18" charset="0"/>
              </a:rPr>
              <a:t> капсул велика </a:t>
            </a:r>
            <a:r>
              <a:rPr lang="ru-RU" i="1" err="1">
                <a:solidFill>
                  <a:schemeClr val="bg1"/>
                </a:solidFill>
                <a:latin typeface="Times New Roman" panose="02020603050405020304" pitchFamily="18" charset="0"/>
                <a:cs typeface="Times New Roman" panose="02020603050405020304" pitchFamily="18" charset="0"/>
              </a:rPr>
              <a:t>увага</a:t>
            </a:r>
            <a:r>
              <a:rPr lang="ru-RU" i="1">
                <a:solidFill>
                  <a:schemeClr val="bg1"/>
                </a:solidFill>
                <a:latin typeface="Times New Roman" panose="02020603050405020304" pitchFamily="18" charset="0"/>
                <a:cs typeface="Times New Roman" panose="02020603050405020304" pitchFamily="18" charset="0"/>
              </a:rPr>
              <a:t> </a:t>
            </a:r>
            <a:r>
              <a:rPr lang="ru-RU" i="1" err="1">
                <a:solidFill>
                  <a:schemeClr val="bg1"/>
                </a:solidFill>
                <a:latin typeface="Times New Roman" panose="02020603050405020304" pitchFamily="18" charset="0"/>
                <a:cs typeface="Times New Roman" panose="02020603050405020304" pitchFamily="18" charset="0"/>
              </a:rPr>
              <a:t>приділяється</a:t>
            </a:r>
            <a:r>
              <a:rPr lang="ru-RU" i="1">
                <a:solidFill>
                  <a:schemeClr val="bg1"/>
                </a:solidFill>
                <a:latin typeface="Times New Roman" panose="02020603050405020304" pitchFamily="18" charset="0"/>
                <a:cs typeface="Times New Roman" panose="02020603050405020304" pitchFamily="18" charset="0"/>
              </a:rPr>
              <a:t> </a:t>
            </a:r>
            <a:r>
              <a:rPr lang="ru-RU" i="1" err="1">
                <a:solidFill>
                  <a:schemeClr val="bg1"/>
                </a:solidFill>
                <a:latin typeface="Times New Roman" panose="02020603050405020304" pitchFamily="18" charset="0"/>
                <a:cs typeface="Times New Roman" panose="02020603050405020304" pitchFamily="18" charset="0"/>
              </a:rPr>
              <a:t>якості</a:t>
            </a:r>
            <a:r>
              <a:rPr lang="ru-RU" i="1">
                <a:solidFill>
                  <a:schemeClr val="bg1"/>
                </a:solidFill>
                <a:latin typeface="Times New Roman" panose="02020603050405020304" pitchFamily="18" charset="0"/>
                <a:cs typeface="Times New Roman" panose="02020603050405020304" pitchFamily="18" charset="0"/>
              </a:rPr>
              <a:t> і технології </a:t>
            </a:r>
            <a:r>
              <a:rPr lang="ru-RU" i="1" err="1">
                <a:solidFill>
                  <a:schemeClr val="bg1"/>
                </a:solidFill>
                <a:latin typeface="Times New Roman" panose="02020603050405020304" pitchFamily="18" charset="0"/>
                <a:cs typeface="Times New Roman" panose="02020603050405020304" pitchFamily="18" charset="0"/>
              </a:rPr>
              <a:t>приготування</a:t>
            </a:r>
            <a:r>
              <a:rPr lang="ru-RU" i="1">
                <a:solidFill>
                  <a:schemeClr val="bg1"/>
                </a:solidFill>
                <a:latin typeface="Times New Roman" panose="02020603050405020304" pitchFamily="18" charset="0"/>
                <a:cs typeface="Times New Roman" panose="02020603050405020304" pitchFamily="18" charset="0"/>
              </a:rPr>
              <a:t> </a:t>
            </a:r>
            <a:r>
              <a:rPr lang="ru-RU" i="1" err="1">
                <a:solidFill>
                  <a:schemeClr val="bg1"/>
                </a:solidFill>
                <a:latin typeface="Times New Roman" panose="02020603050405020304" pitchFamily="18" charset="0"/>
                <a:cs typeface="Times New Roman" panose="02020603050405020304" pitchFamily="18" charset="0"/>
              </a:rPr>
              <a:t>желатинової</a:t>
            </a:r>
            <a:r>
              <a:rPr lang="ru-RU" i="1">
                <a:solidFill>
                  <a:schemeClr val="bg1"/>
                </a:solidFill>
                <a:latin typeface="Times New Roman" panose="02020603050405020304" pitchFamily="18" charset="0"/>
                <a:cs typeface="Times New Roman" panose="02020603050405020304" pitchFamily="18" charset="0"/>
              </a:rPr>
              <a:t> </a:t>
            </a:r>
            <a:r>
              <a:rPr lang="ru-RU" i="1" err="1">
                <a:solidFill>
                  <a:schemeClr val="bg1"/>
                </a:solidFill>
                <a:latin typeface="Times New Roman" panose="02020603050405020304" pitchFamily="18" charset="0"/>
                <a:cs typeface="Times New Roman" panose="02020603050405020304" pitchFamily="18" charset="0"/>
              </a:rPr>
              <a:t>маси</a:t>
            </a:r>
            <a:r>
              <a:rPr lang="ru-RU" i="1">
                <a:solidFill>
                  <a:schemeClr val="bg1"/>
                </a:solidFill>
                <a:latin typeface="Times New Roman" panose="02020603050405020304" pitchFamily="18" charset="0"/>
                <a:cs typeface="Times New Roman" panose="02020603050405020304" pitchFamily="18" charset="0"/>
              </a:rPr>
              <a:t> - </a:t>
            </a:r>
            <a:r>
              <a:rPr lang="ru-RU" i="1" err="1">
                <a:solidFill>
                  <a:schemeClr val="bg1"/>
                </a:solidFill>
                <a:latin typeface="Times New Roman" panose="02020603050405020304" pitchFamily="18" charset="0"/>
                <a:cs typeface="Times New Roman" panose="02020603050405020304" pitchFamily="18" charset="0"/>
              </a:rPr>
              <a:t>основи</a:t>
            </a:r>
            <a:r>
              <a:rPr lang="ru-RU" i="1">
                <a:solidFill>
                  <a:schemeClr val="bg1"/>
                </a:solidFill>
                <a:latin typeface="Times New Roman" panose="02020603050405020304" pitchFamily="18" charset="0"/>
                <a:cs typeface="Times New Roman" panose="02020603050405020304" pitchFamily="18" charset="0"/>
              </a:rPr>
              <a:t> для </a:t>
            </a:r>
            <a:r>
              <a:rPr lang="ru-RU" i="1" err="1">
                <a:solidFill>
                  <a:schemeClr val="bg1"/>
                </a:solidFill>
                <a:latin typeface="Times New Roman" panose="02020603050405020304" pitchFamily="18" charset="0"/>
                <a:cs typeface="Times New Roman" panose="02020603050405020304" pitchFamily="18" charset="0"/>
              </a:rPr>
              <a:t>отримання</a:t>
            </a:r>
            <a:r>
              <a:rPr lang="ru-RU" i="1">
                <a:solidFill>
                  <a:schemeClr val="bg1"/>
                </a:solidFill>
                <a:latin typeface="Times New Roman" panose="02020603050405020304" pitchFamily="18" charset="0"/>
                <a:cs typeface="Times New Roman" panose="02020603050405020304" pitchFamily="18" charset="0"/>
              </a:rPr>
              <a:t> капсул.  </a:t>
            </a:r>
          </a:p>
        </p:txBody>
      </p:sp>
      <p:pic>
        <p:nvPicPr>
          <p:cNvPr id="9" name="Рисунок 8" descr="10331.jpg"/>
          <p:cNvPicPr>
            <a:picLocks noChangeAspect="1"/>
          </p:cNvPicPr>
          <p:nvPr/>
        </p:nvPicPr>
        <p:blipFill>
          <a:blip r:embed="rId2" cstate="print"/>
          <a:stretch>
            <a:fillRect/>
          </a:stretch>
        </p:blipFill>
        <p:spPr>
          <a:xfrm>
            <a:off x="231576" y="1268760"/>
            <a:ext cx="8896945" cy="4083988"/>
          </a:xfrm>
          <a:prstGeom prst="rect">
            <a:avLst/>
          </a:prstGeom>
        </p:spPr>
      </p:pic>
    </p:spTree>
  </p:cSld>
  <p:clrMapOvr>
    <a:masterClrMapping/>
  </p:clrMapOvr>
  <p:transition>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anim calcmode="lin" valueType="num">
                                      <p:cBhvr>
                                        <p:cTn id="8" dur="2000" fill="hold"/>
                                        <p:tgtEl>
                                          <p:spTgt spid="9"/>
                                        </p:tgtEl>
                                        <p:attrNameLst>
                                          <p:attrName>style.rotation</p:attrName>
                                        </p:attrNameLst>
                                      </p:cBhvr>
                                      <p:tavLst>
                                        <p:tav tm="0">
                                          <p:val>
                                            <p:fltVal val="720"/>
                                          </p:val>
                                        </p:tav>
                                        <p:tav tm="100000">
                                          <p:val>
                                            <p:fltVal val="0"/>
                                          </p:val>
                                        </p:tav>
                                      </p:tavLst>
                                    </p:anim>
                                    <p:anim calcmode="lin" valueType="num">
                                      <p:cBhvr>
                                        <p:cTn id="9" dur="2000" fill="hold"/>
                                        <p:tgtEl>
                                          <p:spTgt spid="9"/>
                                        </p:tgtEl>
                                        <p:attrNameLst>
                                          <p:attrName>ppt_h</p:attrName>
                                        </p:attrNameLst>
                                      </p:cBhvr>
                                      <p:tavLst>
                                        <p:tav tm="0">
                                          <p:val>
                                            <p:fltVal val="0"/>
                                          </p:val>
                                        </p:tav>
                                        <p:tav tm="100000">
                                          <p:val>
                                            <p:strVal val="#ppt_h"/>
                                          </p:val>
                                        </p:tav>
                                      </p:tavLst>
                                    </p:anim>
                                    <p:anim calcmode="lin" valueType="num">
                                      <p:cBhvr>
                                        <p:cTn id="10" dur="2000" fill="hold"/>
                                        <p:tgtEl>
                                          <p:spTgt spid="9"/>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4283968" y="1772816"/>
            <a:ext cx="4649490" cy="4858792"/>
          </a:xfrm>
          <a:prstGeom prst="rect">
            <a:avLst/>
          </a:prstGeom>
        </p:spPr>
      </p:pic>
      <p:sp>
        <p:nvSpPr>
          <p:cNvPr id="3" name="Прямоугольник 2"/>
          <p:cNvSpPr/>
          <p:nvPr/>
        </p:nvSpPr>
        <p:spPr>
          <a:xfrm>
            <a:off x="2234956" y="260648"/>
            <a:ext cx="4572000" cy="369332"/>
          </a:xfrm>
          <a:prstGeom prst="rect">
            <a:avLst/>
          </a:prstGeom>
        </p:spPr>
        <p:txBody>
          <a:bodyPr>
            <a:spAutoFit/>
          </a:bodyPr>
          <a:lstStyle/>
          <a:p>
            <a:pPr algn="ctr"/>
            <a:r>
              <a:rPr lang="uk-UA" b="1">
                <a:solidFill>
                  <a:srgbClr val="000000"/>
                </a:solidFill>
                <a:latin typeface="Times New Roman" panose="02020603050405020304" pitchFamily="18" charset="0"/>
                <a:cs typeface="Times New Roman" panose="02020603050405020304" pitchFamily="18" charset="0"/>
              </a:rPr>
              <a:t>Склад желатинових капсул</a:t>
            </a:r>
          </a:p>
        </p:txBody>
      </p:sp>
      <p:sp>
        <p:nvSpPr>
          <p:cNvPr id="4" name="Прямоугольник 3"/>
          <p:cNvSpPr/>
          <p:nvPr/>
        </p:nvSpPr>
        <p:spPr>
          <a:xfrm>
            <a:off x="179512" y="1556792"/>
            <a:ext cx="3960440" cy="2308324"/>
          </a:xfrm>
          <a:prstGeom prst="rect">
            <a:avLst/>
          </a:prstGeom>
        </p:spPr>
        <p:txBody>
          <a:bodyPr wrap="square">
            <a:spAutoFit/>
          </a:bodyPr>
          <a:lstStyle/>
          <a:p>
            <a:r>
              <a:rPr lang="uk-UA">
                <a:solidFill>
                  <a:schemeClr val="bg1"/>
                </a:solidFill>
                <a:latin typeface="Times New Roman" panose="02020603050405020304" pitchFamily="18" charset="0"/>
                <a:cs typeface="Times New Roman" panose="02020603050405020304" pitchFamily="18" charset="0"/>
              </a:rPr>
              <a:t>Оболонка:</a:t>
            </a:r>
          </a:p>
          <a:p>
            <a:pPr marL="285750" indent="-285750">
              <a:buFontTx/>
              <a:buChar char="-"/>
            </a:pPr>
            <a:r>
              <a:rPr lang="uk-UA">
                <a:solidFill>
                  <a:schemeClr val="bg1"/>
                </a:solidFill>
                <a:latin typeface="Times New Roman" panose="02020603050405020304" pitchFamily="18" charset="0"/>
                <a:cs typeface="Times New Roman" panose="02020603050405020304" pitchFamily="18" charset="0"/>
              </a:rPr>
              <a:t>Желатин</a:t>
            </a:r>
          </a:p>
          <a:p>
            <a:pPr marL="285750" indent="-285750">
              <a:buFontTx/>
              <a:buChar char="-"/>
            </a:pPr>
            <a:r>
              <a:rPr lang="uk-UA">
                <a:solidFill>
                  <a:schemeClr val="bg1"/>
                </a:solidFill>
                <a:latin typeface="Times New Roman" panose="02020603050405020304" pitchFamily="18" charset="0"/>
                <a:cs typeface="Times New Roman" panose="02020603050405020304" pitchFamily="18" charset="0"/>
              </a:rPr>
              <a:t>Пластифікатор</a:t>
            </a:r>
          </a:p>
          <a:p>
            <a:pPr marL="285750" indent="-285750">
              <a:buFontTx/>
              <a:buChar char="-"/>
            </a:pPr>
            <a:r>
              <a:rPr lang="uk-UA">
                <a:solidFill>
                  <a:schemeClr val="bg1"/>
                </a:solidFill>
                <a:latin typeface="Times New Roman" panose="02020603050405020304" pitchFamily="18" charset="0"/>
                <a:cs typeface="Times New Roman" panose="02020603050405020304" pitchFamily="18" charset="0"/>
              </a:rPr>
              <a:t>Барвник</a:t>
            </a:r>
          </a:p>
          <a:p>
            <a:pPr marL="285750" indent="-285750">
              <a:buFontTx/>
              <a:buChar char="-"/>
            </a:pPr>
            <a:r>
              <a:rPr lang="uk-UA">
                <a:solidFill>
                  <a:schemeClr val="bg1"/>
                </a:solidFill>
                <a:latin typeface="Times New Roman" panose="02020603050405020304" pitchFamily="18" charset="0"/>
                <a:cs typeface="Times New Roman" panose="02020603050405020304" pitchFamily="18" charset="0"/>
              </a:rPr>
              <a:t>Консервант</a:t>
            </a:r>
          </a:p>
          <a:p>
            <a:pPr marL="285750" indent="-285750">
              <a:buFontTx/>
              <a:buChar char="-"/>
            </a:pPr>
            <a:r>
              <a:rPr lang="uk-UA">
                <a:solidFill>
                  <a:schemeClr val="bg1"/>
                </a:solidFill>
                <a:latin typeface="Times New Roman" panose="02020603050405020304" pitchFamily="18" charset="0"/>
                <a:cs typeface="Times New Roman" panose="02020603050405020304" pitchFamily="18" charset="0"/>
              </a:rPr>
              <a:t>Речовини, які знижують прозорість</a:t>
            </a:r>
          </a:p>
          <a:p>
            <a:pPr marL="285750" indent="-285750">
              <a:buFontTx/>
              <a:buChar char="-"/>
            </a:pPr>
            <a:r>
              <a:rPr lang="uk-UA" err="1">
                <a:solidFill>
                  <a:schemeClr val="bg1"/>
                </a:solidFill>
                <a:latin typeface="Times New Roman" panose="02020603050405020304" pitchFamily="18" charset="0"/>
                <a:cs typeface="Times New Roman" panose="02020603050405020304" pitchFamily="18" charset="0"/>
              </a:rPr>
              <a:t>Дезинтегратори</a:t>
            </a:r>
            <a:endParaRPr lang="uk-UA">
              <a:solidFill>
                <a:schemeClr val="bg1"/>
              </a:solidFill>
              <a:latin typeface="Times New Roman" panose="02020603050405020304" pitchFamily="18" charset="0"/>
              <a:cs typeface="Times New Roman" panose="02020603050405020304" pitchFamily="18" charset="0"/>
            </a:endParaRPr>
          </a:p>
          <a:p>
            <a:pPr marL="285750" indent="-285750">
              <a:buFontTx/>
              <a:buChar char="-"/>
            </a:pPr>
            <a:r>
              <a:rPr lang="uk-UA">
                <a:solidFill>
                  <a:schemeClr val="bg1"/>
                </a:solidFill>
                <a:latin typeface="Times New Roman" panose="02020603050405020304" pitchFamily="18" charset="0"/>
                <a:cs typeface="Times New Roman" panose="02020603050405020304" pitchFamily="18" charset="0"/>
              </a:rPr>
              <a:t>Ковзкі речовини</a:t>
            </a:r>
            <a:endParaRPr lang="uk-UA"/>
          </a:p>
        </p:txBody>
      </p:sp>
    </p:spTree>
    <p:extLst>
      <p:ext uri="{BB962C8B-B14F-4D97-AF65-F5344CB8AC3E}">
        <p14:creationId xmlns:p14="http://schemas.microsoft.com/office/powerpoint/2010/main" val="2851870904"/>
      </p:ext>
    </p:extLst>
  </p:cSld>
  <p:clrMapOvr>
    <a:masterClrMapping/>
  </p:clrMapOvr>
  <p:transition>
    <p:zoom dir="in"/>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4940638" y="1268760"/>
            <a:ext cx="3877974" cy="3056756"/>
          </a:xfrm>
          <a:prstGeom prst="rect">
            <a:avLst/>
          </a:prstGeom>
        </p:spPr>
      </p:pic>
      <p:sp>
        <p:nvSpPr>
          <p:cNvPr id="3" name="Прямоугольник 2"/>
          <p:cNvSpPr/>
          <p:nvPr/>
        </p:nvSpPr>
        <p:spPr>
          <a:xfrm>
            <a:off x="179512" y="1556792"/>
            <a:ext cx="3960440" cy="2308324"/>
          </a:xfrm>
          <a:prstGeom prst="rect">
            <a:avLst/>
          </a:prstGeom>
        </p:spPr>
        <p:txBody>
          <a:bodyPr wrap="square">
            <a:spAutoFit/>
          </a:bodyPr>
          <a:lstStyle/>
          <a:p>
            <a:r>
              <a:rPr lang="uk-UA">
                <a:solidFill>
                  <a:schemeClr val="bg1"/>
                </a:solidFill>
                <a:latin typeface="Times New Roman" panose="02020603050405020304" pitchFamily="18" charset="0"/>
                <a:cs typeface="Times New Roman" panose="02020603050405020304" pitchFamily="18" charset="0"/>
              </a:rPr>
              <a:t>Оболонка:</a:t>
            </a:r>
          </a:p>
          <a:p>
            <a:pPr marL="285750" indent="-285750">
              <a:buFontTx/>
              <a:buChar char="-"/>
            </a:pPr>
            <a:r>
              <a:rPr lang="uk-UA">
                <a:solidFill>
                  <a:schemeClr val="bg1"/>
                </a:solidFill>
                <a:latin typeface="Times New Roman" panose="02020603050405020304" pitchFamily="18" charset="0"/>
                <a:cs typeface="Times New Roman" panose="02020603050405020304" pitchFamily="18" charset="0"/>
              </a:rPr>
              <a:t>ЛР</a:t>
            </a:r>
          </a:p>
          <a:p>
            <a:pPr marL="285750" indent="-285750">
              <a:buFontTx/>
              <a:buChar char="-"/>
            </a:pPr>
            <a:r>
              <a:rPr lang="uk-UA">
                <a:solidFill>
                  <a:schemeClr val="bg1"/>
                </a:solidFill>
                <a:latin typeface="Times New Roman" panose="02020603050405020304" pitchFamily="18" charset="0"/>
                <a:cs typeface="Times New Roman" panose="02020603050405020304" pitchFamily="18" charset="0"/>
              </a:rPr>
              <a:t>Наповнювачі (розріджувачі)</a:t>
            </a:r>
          </a:p>
          <a:p>
            <a:pPr marL="285750" indent="-285750">
              <a:buFontTx/>
              <a:buChar char="-"/>
            </a:pPr>
            <a:r>
              <a:rPr lang="uk-UA">
                <a:solidFill>
                  <a:schemeClr val="bg1"/>
                </a:solidFill>
                <a:latin typeface="Times New Roman" panose="02020603050405020304" pitchFamily="18" charset="0"/>
                <a:cs typeface="Times New Roman" panose="02020603050405020304" pitchFamily="18" charset="0"/>
              </a:rPr>
              <a:t>Розчинники</a:t>
            </a:r>
          </a:p>
          <a:p>
            <a:pPr marL="285750" indent="-285750">
              <a:buFontTx/>
              <a:buChar char="-"/>
            </a:pPr>
            <a:r>
              <a:rPr lang="uk-UA">
                <a:solidFill>
                  <a:schemeClr val="bg1"/>
                </a:solidFill>
                <a:latin typeface="Times New Roman" panose="02020603050405020304" pitchFamily="18" charset="0"/>
                <a:cs typeface="Times New Roman" panose="02020603050405020304" pitchFamily="18" charset="0"/>
              </a:rPr>
              <a:t>Барвники</a:t>
            </a:r>
          </a:p>
          <a:p>
            <a:pPr marL="285750" indent="-285750">
              <a:buFontTx/>
              <a:buChar char="-"/>
            </a:pPr>
            <a:r>
              <a:rPr lang="uk-UA">
                <a:solidFill>
                  <a:schemeClr val="bg1"/>
                </a:solidFill>
                <a:latin typeface="Times New Roman" panose="02020603050405020304" pitchFamily="18" charset="0"/>
                <a:cs typeface="Times New Roman" panose="02020603050405020304" pitchFamily="18" charset="0"/>
              </a:rPr>
              <a:t>Стабілізатори</a:t>
            </a:r>
          </a:p>
          <a:p>
            <a:pPr marL="285750" indent="-285750">
              <a:buFontTx/>
              <a:buChar char="-"/>
            </a:pPr>
            <a:r>
              <a:rPr lang="uk-UA">
                <a:solidFill>
                  <a:schemeClr val="bg1"/>
                </a:solidFill>
                <a:latin typeface="Times New Roman" panose="02020603050405020304" pitchFamily="18" charset="0"/>
                <a:cs typeface="Times New Roman" panose="02020603050405020304" pitchFamily="18" charset="0"/>
              </a:rPr>
              <a:t>Ковзкі речовини</a:t>
            </a:r>
          </a:p>
          <a:p>
            <a:pPr marL="285750" indent="-285750">
              <a:buFontTx/>
              <a:buChar char="-"/>
            </a:pPr>
            <a:r>
              <a:rPr lang="uk-UA">
                <a:solidFill>
                  <a:schemeClr val="bg1"/>
                </a:solidFill>
                <a:latin typeface="Times New Roman" panose="02020603050405020304" pitchFamily="18" charset="0"/>
                <a:cs typeface="Times New Roman" panose="02020603050405020304" pitchFamily="18" charset="0"/>
              </a:rPr>
              <a:t>Розпушувачі</a:t>
            </a:r>
            <a:endParaRPr lang="uk-UA"/>
          </a:p>
        </p:txBody>
      </p:sp>
    </p:spTree>
    <p:extLst>
      <p:ext uri="{BB962C8B-B14F-4D97-AF65-F5344CB8AC3E}">
        <p14:creationId xmlns:p14="http://schemas.microsoft.com/office/powerpoint/2010/main" val="97162215"/>
      </p:ext>
    </p:extLst>
  </p:cSld>
  <p:clrMapOvr>
    <a:masterClrMapping/>
  </p:clrMapOvr>
  <p:transition>
    <p:zoom dir="in"/>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86470" y="116632"/>
            <a:ext cx="8856984" cy="4801314"/>
          </a:xfrm>
          <a:prstGeom prst="rect">
            <a:avLst/>
          </a:prstGeom>
        </p:spPr>
        <p:txBody>
          <a:bodyPr wrap="square">
            <a:spAutoFit/>
          </a:bodyPr>
          <a:lstStyle/>
          <a:p>
            <a:pPr algn="just"/>
            <a:r>
              <a:rPr lang="uk-UA">
                <a:solidFill>
                  <a:schemeClr val="bg1"/>
                </a:solidFill>
                <a:latin typeface="Times New Roman" panose="02020603050405020304" pitchFamily="18" charset="0"/>
                <a:cs typeface="Times New Roman" panose="02020603050405020304" pitchFamily="18" charset="0"/>
              </a:rPr>
              <a:t>До переваг желатинових капсул можна віднести високу </a:t>
            </a:r>
            <a:r>
              <a:rPr lang="uk-UA" err="1">
                <a:solidFill>
                  <a:schemeClr val="bg1"/>
                </a:solidFill>
                <a:latin typeface="Times New Roman" panose="02020603050405020304" pitchFamily="18" charset="0"/>
                <a:cs typeface="Times New Roman" panose="02020603050405020304" pitchFamily="18" charset="0"/>
              </a:rPr>
              <a:t>біодоступність</a:t>
            </a:r>
            <a:r>
              <a:rPr lang="uk-UA">
                <a:solidFill>
                  <a:schemeClr val="bg1"/>
                </a:solidFill>
                <a:latin typeface="Times New Roman" panose="02020603050405020304" pitchFamily="18" charset="0"/>
                <a:cs typeface="Times New Roman" panose="02020603050405020304" pitchFamily="18" charset="0"/>
              </a:rPr>
              <a:t> ліків, що вводяться з них допомогою та цілий ряд переваг: естетичний зовнішній вид, легкість проковтування, проникність для травних соків; розчинення капсули та вивільнення вмісту відбувається через 5-10 хв. після перорального введення; оболонка з желатину непроникна для летких рідин, газів, кисню повітря (що дуже важливо для збереження </a:t>
            </a:r>
            <a:r>
              <a:rPr lang="uk-UA" err="1">
                <a:solidFill>
                  <a:schemeClr val="bg1"/>
                </a:solidFill>
                <a:latin typeface="Times New Roman" panose="02020603050405020304" pitchFamily="18" charset="0"/>
                <a:cs typeface="Times New Roman" panose="02020603050405020304" pitchFamily="18" charset="0"/>
              </a:rPr>
              <a:t>легкоокислювальних</a:t>
            </a:r>
            <a:r>
              <a:rPr lang="uk-UA">
                <a:solidFill>
                  <a:schemeClr val="bg1"/>
                </a:solidFill>
                <a:latin typeface="Times New Roman" panose="02020603050405020304" pitchFamily="18" charset="0"/>
                <a:cs typeface="Times New Roman" panose="02020603050405020304" pitchFamily="18" charset="0"/>
              </a:rPr>
              <a:t> засобів); укладання в оболонку зручно для відпустки речовин, що мають </a:t>
            </a:r>
            <a:r>
              <a:rPr lang="uk-UA" err="1">
                <a:solidFill>
                  <a:schemeClr val="bg1"/>
                </a:solidFill>
                <a:latin typeface="Times New Roman" panose="02020603050405020304" pitchFamily="18" charset="0"/>
                <a:cs typeface="Times New Roman" panose="02020603050405020304" pitchFamily="18" charset="0"/>
              </a:rPr>
              <a:t>фарбуючий</a:t>
            </a:r>
            <a:r>
              <a:rPr lang="uk-UA">
                <a:solidFill>
                  <a:schemeClr val="bg1"/>
                </a:solidFill>
                <a:latin typeface="Times New Roman" panose="02020603050405020304" pitchFamily="18" charset="0"/>
                <a:cs typeface="Times New Roman" panose="02020603050405020304" pitchFamily="18" charset="0"/>
              </a:rPr>
              <a:t> ефект або неприємний смак і запах, оскільки руйнування її та вивільнення діючих речовин відбувається в певному відділі шлунково-кишкової системи Желатинові капсули особливо ефективні при прийомі рідких ліків. Рідкі ліки в </a:t>
            </a:r>
            <a:r>
              <a:rPr lang="uk-UA" err="1">
                <a:solidFill>
                  <a:schemeClr val="bg1"/>
                </a:solidFill>
                <a:latin typeface="Times New Roman" panose="02020603050405020304" pitchFamily="18" charset="0"/>
                <a:cs typeface="Times New Roman" panose="02020603050405020304" pitchFamily="18" charset="0"/>
              </a:rPr>
              <a:t>некапсульованій</a:t>
            </a:r>
            <a:r>
              <a:rPr lang="uk-UA">
                <a:solidFill>
                  <a:schemeClr val="bg1"/>
                </a:solidFill>
                <a:latin typeface="Times New Roman" panose="02020603050405020304" pitchFamily="18" charset="0"/>
                <a:cs typeface="Times New Roman" panose="02020603050405020304" pitchFamily="18" charset="0"/>
              </a:rPr>
              <a:t> формі, наприклад, у пляшках, можуть зіпсуватися раніше, що споживач їх використовує. Герметичне ущільнення, створюване при виробництві желатинових капсул, не дозволяє проникнути в ліки потенційно небезпечним мікроорганізмів. Кожна капсула містить одну дозу ліки, термін придатності якого перевищує термін придатності </a:t>
            </a:r>
            <a:r>
              <a:rPr lang="uk-UA" err="1">
                <a:solidFill>
                  <a:schemeClr val="bg1"/>
                </a:solidFill>
                <a:latin typeface="Times New Roman" panose="02020603050405020304" pitchFamily="18" charset="0"/>
                <a:cs typeface="Times New Roman" panose="02020603050405020304" pitchFamily="18" charset="0"/>
              </a:rPr>
              <a:t>бутильованих</a:t>
            </a:r>
            <a:r>
              <a:rPr lang="uk-UA">
                <a:solidFill>
                  <a:schemeClr val="bg1"/>
                </a:solidFill>
                <a:latin typeface="Times New Roman" panose="02020603050405020304" pitchFamily="18" charset="0"/>
                <a:cs typeface="Times New Roman" panose="02020603050405020304" pitchFamily="18" charset="0"/>
              </a:rPr>
              <a:t> аналогів.</a:t>
            </a:r>
          </a:p>
          <a:p>
            <a:pPr algn="just"/>
            <a:r>
              <a:rPr lang="uk-UA">
                <a:solidFill>
                  <a:schemeClr val="bg1"/>
                </a:solidFill>
                <a:latin typeface="Times New Roman" panose="02020603050405020304" pitchFamily="18" charset="0"/>
                <a:cs typeface="Times New Roman" panose="02020603050405020304" pitchFamily="18" charset="0"/>
              </a:rPr>
              <a:t>Желатинові капсули захищають активні речовини від вологи, підвищеної температури чи інших екстремальних умов, тим самим посилюючи їх стабільність. Желатин також використовується як допоміжна речовина у лікарських формах, включаючи.</a:t>
            </a:r>
          </a:p>
        </p:txBody>
      </p:sp>
      <p:pic>
        <p:nvPicPr>
          <p:cNvPr id="4" name="Рисунок 3"/>
          <p:cNvPicPr>
            <a:picLocks noChangeAspect="1"/>
          </p:cNvPicPr>
          <p:nvPr/>
        </p:nvPicPr>
        <p:blipFill>
          <a:blip r:embed="rId2"/>
          <a:stretch>
            <a:fillRect/>
          </a:stretch>
        </p:blipFill>
        <p:spPr>
          <a:xfrm>
            <a:off x="6300192" y="5157192"/>
            <a:ext cx="2735917" cy="1497360"/>
          </a:xfrm>
          <a:prstGeom prst="rect">
            <a:avLst/>
          </a:prstGeom>
        </p:spPr>
      </p:pic>
    </p:spTree>
    <p:extLst>
      <p:ext uri="{BB962C8B-B14F-4D97-AF65-F5344CB8AC3E}">
        <p14:creationId xmlns:p14="http://schemas.microsoft.com/office/powerpoint/2010/main" val="1182109996"/>
      </p:ext>
    </p:extLst>
  </p:cSld>
  <p:clrMapOvr>
    <a:masterClrMapping/>
  </p:clrMapOvr>
  <p:transition>
    <p:zoom dir="in"/>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52128" y="-26243"/>
            <a:ext cx="8964488" cy="4770537"/>
          </a:xfrm>
          <a:prstGeom prst="rect">
            <a:avLst/>
          </a:prstGeom>
        </p:spPr>
        <p:txBody>
          <a:bodyPr wrap="square">
            <a:spAutoFit/>
          </a:bodyPr>
          <a:lstStyle/>
          <a:p>
            <a:pPr algn="just"/>
            <a:r>
              <a:rPr lang="uk-UA" sz="1900">
                <a:solidFill>
                  <a:schemeClr val="bg1"/>
                </a:solidFill>
                <a:latin typeface="Times New Roman" panose="02020603050405020304" pitchFamily="18" charset="0"/>
                <a:cs typeface="Times New Roman" panose="02020603050405020304" pitchFamily="18" charset="0"/>
              </a:rPr>
              <a:t>Існують два стандартні різновиди желатинових капсул, що відрізняються текстурою. </a:t>
            </a:r>
            <a:r>
              <a:rPr lang="uk-UA" sz="1900" b="1">
                <a:solidFill>
                  <a:schemeClr val="bg1"/>
                </a:solidFill>
                <a:latin typeface="Times New Roman" panose="02020603050405020304" pitchFamily="18" charset="0"/>
                <a:cs typeface="Times New Roman" panose="02020603050405020304" pitchFamily="18" charset="0"/>
              </a:rPr>
              <a:t>Зовнішня оболонка капсули може бути м'якою чи твердою. </a:t>
            </a:r>
          </a:p>
          <a:p>
            <a:pPr algn="just"/>
            <a:r>
              <a:rPr lang="uk-UA" sz="1900" b="1">
                <a:solidFill>
                  <a:schemeClr val="bg1"/>
                </a:solidFill>
                <a:latin typeface="Times New Roman" panose="02020603050405020304" pitchFamily="18" charset="0"/>
                <a:cs typeface="Times New Roman" panose="02020603050405020304" pitchFamily="18" charset="0"/>
              </a:rPr>
              <a:t>М'які желатинові капсули </a:t>
            </a:r>
            <a:r>
              <a:rPr lang="uk-UA" sz="1900">
                <a:solidFill>
                  <a:schemeClr val="bg1"/>
                </a:solidFill>
                <a:latin typeface="Times New Roman" panose="02020603050405020304" pitchFamily="18" charset="0"/>
                <a:cs typeface="Times New Roman" panose="02020603050405020304" pitchFamily="18" charset="0"/>
              </a:rPr>
              <a:t>гнучкіші і товстіші, ніж тверді капсули. Всі капсули такого роду роблять із води, желатину, пластифікаторів (</a:t>
            </a:r>
            <a:r>
              <a:rPr lang="uk-UA" sz="1900" err="1">
                <a:solidFill>
                  <a:schemeClr val="bg1"/>
                </a:solidFill>
                <a:latin typeface="Times New Roman" panose="02020603050405020304" pitchFamily="18" charset="0"/>
                <a:cs typeface="Times New Roman" panose="02020603050405020304" pitchFamily="18" charset="0"/>
              </a:rPr>
              <a:t>пом'якшувачів</a:t>
            </a:r>
            <a:r>
              <a:rPr lang="uk-UA" sz="1900">
                <a:solidFill>
                  <a:schemeClr val="bg1"/>
                </a:solidFill>
                <a:latin typeface="Times New Roman" panose="02020603050405020304" pitchFamily="18" charset="0"/>
                <a:cs typeface="Times New Roman" panose="02020603050405020304" pitchFamily="18" charset="0"/>
              </a:rPr>
              <a:t>), барвників та </a:t>
            </a:r>
            <a:r>
              <a:rPr lang="uk-UA" sz="1900" err="1">
                <a:solidFill>
                  <a:schemeClr val="bg1"/>
                </a:solidFill>
                <a:latin typeface="Times New Roman" panose="02020603050405020304" pitchFamily="18" charset="0"/>
                <a:cs typeface="Times New Roman" panose="02020603050405020304" pitchFamily="18" charset="0"/>
              </a:rPr>
              <a:t>замутнювачів</a:t>
            </a:r>
            <a:r>
              <a:rPr lang="uk-UA" sz="1900">
                <a:solidFill>
                  <a:schemeClr val="bg1"/>
                </a:solidFill>
                <a:latin typeface="Times New Roman" panose="02020603050405020304" pitchFamily="18" charset="0"/>
                <a:cs typeface="Times New Roman" panose="02020603050405020304" pitchFamily="18" charset="0"/>
              </a:rPr>
              <a:t> (при необхідності), завдяки яким капсула зберігає форму та текстуру. Зазвичай м'які желатинові капсули являють собою один цільний шматок, тоді як тверді желатинові капсули складаються з двох частин. </a:t>
            </a:r>
          </a:p>
          <a:p>
            <a:pPr algn="just"/>
            <a:r>
              <a:rPr lang="uk-UA" sz="1900">
                <a:solidFill>
                  <a:schemeClr val="bg1"/>
                </a:solidFill>
                <a:latin typeface="Times New Roman" panose="02020603050405020304" pitchFamily="18" charset="0"/>
                <a:cs typeface="Times New Roman" panose="02020603050405020304" pitchFamily="18" charset="0"/>
              </a:rPr>
              <a:t>М'які желатинові капсули містять рідкі або масляні ліки (ліки, змішані з оліями або розчинені в них). </a:t>
            </a:r>
          </a:p>
          <a:p>
            <a:pPr algn="just"/>
            <a:r>
              <a:rPr lang="uk-UA" sz="1900" b="1">
                <a:solidFill>
                  <a:schemeClr val="bg1"/>
                </a:solidFill>
                <a:latin typeface="Times New Roman" panose="02020603050405020304" pitchFamily="18" charset="0"/>
                <a:cs typeface="Times New Roman" panose="02020603050405020304" pitchFamily="18" charset="0"/>
              </a:rPr>
              <a:t>Тверді желатинові капсули </a:t>
            </a:r>
            <a:r>
              <a:rPr lang="uk-UA" sz="1900">
                <a:solidFill>
                  <a:schemeClr val="bg1"/>
                </a:solidFill>
                <a:latin typeface="Times New Roman" panose="02020603050405020304" pitchFamily="18" charset="0"/>
                <a:cs typeface="Times New Roman" panose="02020603050405020304" pitchFamily="18" charset="0"/>
              </a:rPr>
              <a:t>містять сухі чи подрібнені субстанції. Крім того, субстанція, ув'язнена всередині м'якою желатинової капсули, може являти собою суспензію великих частинок, що плавають у маслі і не змішуються з ним, або розчин, в якому інгредієнти повністю змішані.</a:t>
            </a:r>
          </a:p>
          <a:p>
            <a:pPr algn="just"/>
            <a:r>
              <a:rPr lang="uk-UA" sz="1900">
                <a:solidFill>
                  <a:schemeClr val="bg1"/>
                </a:solidFill>
                <a:latin typeface="Times New Roman" panose="02020603050405020304" pitchFamily="18" charset="0"/>
                <a:cs typeface="Times New Roman" panose="02020603050405020304" pitchFamily="18" charset="0"/>
              </a:rPr>
              <a:t>Капсули призначені для орального, рідше для ректального, вагінального та інших способів введення. У залежно від локалізації оральні капсули поділяються на: </a:t>
            </a:r>
            <a:r>
              <a:rPr lang="uk-UA" sz="1900" err="1">
                <a:solidFill>
                  <a:schemeClr val="bg1"/>
                </a:solidFill>
                <a:latin typeface="Times New Roman" panose="02020603050405020304" pitchFamily="18" charset="0"/>
                <a:cs typeface="Times New Roman" panose="02020603050405020304" pitchFamily="18" charset="0"/>
              </a:rPr>
              <a:t>сублінгвальні</a:t>
            </a:r>
            <a:r>
              <a:rPr lang="uk-UA" sz="1900">
                <a:solidFill>
                  <a:schemeClr val="bg1"/>
                </a:solidFill>
                <a:latin typeface="Times New Roman" panose="02020603050405020304" pitchFamily="18" charset="0"/>
                <a:cs typeface="Times New Roman" panose="02020603050405020304" pitchFamily="18" charset="0"/>
              </a:rPr>
              <a:t>, </a:t>
            </a:r>
            <a:r>
              <a:rPr lang="uk-UA" sz="1900" err="1">
                <a:solidFill>
                  <a:schemeClr val="bg1"/>
                </a:solidFill>
                <a:latin typeface="Times New Roman" panose="02020603050405020304" pitchFamily="18" charset="0"/>
                <a:cs typeface="Times New Roman" panose="02020603050405020304" pitchFamily="18" charset="0"/>
              </a:rPr>
              <a:t>шлунковорозчинні</a:t>
            </a:r>
            <a:r>
              <a:rPr lang="uk-UA" sz="1900">
                <a:solidFill>
                  <a:schemeClr val="bg1"/>
                </a:solidFill>
                <a:latin typeface="Times New Roman" panose="02020603050405020304" pitchFamily="18" charset="0"/>
                <a:cs typeface="Times New Roman" panose="02020603050405020304" pitchFamily="18" charset="0"/>
              </a:rPr>
              <a:t> та </a:t>
            </a:r>
            <a:r>
              <a:rPr lang="uk-UA" sz="1900" err="1">
                <a:solidFill>
                  <a:schemeClr val="bg1"/>
                </a:solidFill>
                <a:latin typeface="Times New Roman" panose="02020603050405020304" pitchFamily="18" charset="0"/>
                <a:cs typeface="Times New Roman" panose="02020603050405020304" pitchFamily="18" charset="0"/>
              </a:rPr>
              <a:t>кишково</a:t>
            </a:r>
            <a:r>
              <a:rPr lang="uk-UA" sz="1900">
                <a:solidFill>
                  <a:schemeClr val="bg1"/>
                </a:solidFill>
                <a:latin typeface="Times New Roman" panose="02020603050405020304" pitchFamily="18" charset="0"/>
                <a:cs typeface="Times New Roman" panose="02020603050405020304" pitchFamily="18" charset="0"/>
              </a:rPr>
              <a:t>-розчинні. </a:t>
            </a:r>
          </a:p>
        </p:txBody>
      </p:sp>
    </p:spTree>
    <p:extLst>
      <p:ext uri="{BB962C8B-B14F-4D97-AF65-F5344CB8AC3E}">
        <p14:creationId xmlns:p14="http://schemas.microsoft.com/office/powerpoint/2010/main" val="2061373221"/>
      </p:ext>
    </p:extLst>
  </p:cSld>
  <p:clrMapOvr>
    <a:masterClrMapping/>
  </p:clrMapOvr>
  <p:transition>
    <p:zoom dir="in"/>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05767" y="3429000"/>
            <a:ext cx="9071992" cy="1938992"/>
          </a:xfrm>
          <a:prstGeom prst="rect">
            <a:avLst/>
          </a:prstGeom>
        </p:spPr>
        <p:txBody>
          <a:bodyPr wrap="square">
            <a:spAutoFit/>
          </a:bodyPr>
          <a:lstStyle/>
          <a:p>
            <a:r>
              <a:rPr lang="uk-UA" sz="2000">
                <a:solidFill>
                  <a:schemeClr val="bg1"/>
                </a:solidFill>
                <a:latin typeface="Times New Roman" pitchFamily="18" charset="0"/>
                <a:cs typeface="Times New Roman" pitchFamily="18" charset="0"/>
              </a:rPr>
              <a:t>У виробництві желатинових капсул велика увага приділяється якості і технології приготування желатинової маси — основи для одержання капсул. Вона повинна мати певні фізико-хімічні властивості, які залежать від якості желатину, складу капсульної основи і способу її приготування.</a:t>
            </a:r>
            <a:endParaRPr lang="ru-RU" sz="2000">
              <a:solidFill>
                <a:schemeClr val="bg1"/>
              </a:solidFill>
              <a:latin typeface="Times New Roman" pitchFamily="18" charset="0"/>
              <a:cs typeface="Times New Roman" pitchFamily="18" charset="0"/>
            </a:endParaRPr>
          </a:p>
          <a:p>
            <a:r>
              <a:rPr lang="uk-UA" sz="2000">
                <a:solidFill>
                  <a:schemeClr val="bg1"/>
                </a:solidFill>
                <a:latin typeface="Times New Roman" pitchFamily="18" charset="0"/>
                <a:cs typeface="Times New Roman" pitchFamily="18" charset="0"/>
              </a:rPr>
              <a:t>На сьогодні існують два методи виготовлення капсульної основи: із процесом набухання і без процесу набухання желатину.</a:t>
            </a:r>
            <a:endParaRPr lang="ru-RU" sz="2000">
              <a:solidFill>
                <a:schemeClr val="bg1"/>
              </a:solidFill>
              <a:latin typeface="Times New Roman" pitchFamily="18" charset="0"/>
              <a:cs typeface="Times New Roman" pitchFamily="18" charset="0"/>
            </a:endParaRPr>
          </a:p>
        </p:txBody>
      </p:sp>
      <p:sp>
        <p:nvSpPr>
          <p:cNvPr id="2" name="Прямоугольник 1"/>
          <p:cNvSpPr/>
          <p:nvPr/>
        </p:nvSpPr>
        <p:spPr>
          <a:xfrm>
            <a:off x="15503" y="332656"/>
            <a:ext cx="9020993" cy="2862322"/>
          </a:xfrm>
          <a:prstGeom prst="rect">
            <a:avLst/>
          </a:prstGeom>
        </p:spPr>
        <p:txBody>
          <a:bodyPr wrap="square">
            <a:spAutoFit/>
          </a:bodyPr>
          <a:lstStyle/>
          <a:p>
            <a:pPr algn="just"/>
            <a:r>
              <a:rPr lang="uk-UA">
                <a:solidFill>
                  <a:schemeClr val="bg1"/>
                </a:solidFill>
                <a:latin typeface="Times New Roman" panose="02020603050405020304" pitchFamily="18" charset="0"/>
                <a:cs typeface="Times New Roman" panose="02020603050405020304" pitchFamily="18" charset="0"/>
              </a:rPr>
              <a:t>Окрему групу складають капсули з регульованими швидкістю та повнотою (</a:t>
            </a:r>
            <a:r>
              <a:rPr lang="uk-UA" err="1">
                <a:solidFill>
                  <a:schemeClr val="bg1"/>
                </a:solidFill>
                <a:latin typeface="Times New Roman" panose="02020603050405020304" pitchFamily="18" charset="0"/>
                <a:cs typeface="Times New Roman" panose="02020603050405020304" pitchFamily="18" charset="0"/>
              </a:rPr>
              <a:t>пролонгуванням</a:t>
            </a:r>
            <a:r>
              <a:rPr lang="uk-UA">
                <a:solidFill>
                  <a:schemeClr val="bg1"/>
                </a:solidFill>
                <a:latin typeface="Times New Roman" panose="02020603050405020304" pitchFamily="18" charset="0"/>
                <a:cs typeface="Times New Roman" panose="02020603050405020304" pitchFamily="18" charset="0"/>
              </a:rPr>
              <a:t>) вивільнення лікарських речовин. Капсули з модифікованим вивільненням мають у складі вмісту або оболонки (або в тому й іншому одночасно) спеціальні допоміжні речовини, призначені для зміни швидкості чи місця вивільнення діючих речовин. </a:t>
            </a:r>
            <a:r>
              <a:rPr lang="uk-UA" err="1">
                <a:solidFill>
                  <a:schemeClr val="bg1"/>
                </a:solidFill>
                <a:latin typeface="Times New Roman" panose="02020603050405020304" pitchFamily="18" charset="0"/>
                <a:cs typeface="Times New Roman" panose="02020603050405020304" pitchFamily="18" charset="0"/>
              </a:rPr>
              <a:t>Кишково</a:t>
            </a:r>
            <a:r>
              <a:rPr lang="uk-UA">
                <a:solidFill>
                  <a:schemeClr val="bg1"/>
                </a:solidFill>
                <a:latin typeface="Times New Roman" panose="02020603050405020304" pitchFamily="18" charset="0"/>
                <a:cs typeface="Times New Roman" panose="02020603050405020304" pitchFamily="18" charset="0"/>
              </a:rPr>
              <a:t>-розчинні капсули також відносять до засобів з модифікованим вивільненням, які повинні бути стійкими до шлунковому соку та вивільняти діючі речовини у кишечнику. Вони можуть бути виготовлені покриттям твердих або м'яких капсул кислотостійкою оболонкою або методом наповнення капсул гранулами або частинками, покритими кислотостійкими оболонками. Також є м'які еластичні капсули для жування.</a:t>
            </a:r>
          </a:p>
        </p:txBody>
      </p:sp>
    </p:spTree>
    <p:extLst>
      <p:ext uri="{BB962C8B-B14F-4D97-AF65-F5344CB8AC3E}">
        <p14:creationId xmlns:p14="http://schemas.microsoft.com/office/powerpoint/2010/main" val="3574775358"/>
      </p:ext>
    </p:extLst>
  </p:cSld>
  <p:clrMapOvr>
    <a:masterClrMapping/>
  </p:clrMapOvr>
  <p:transition>
    <p:zoom dir="in"/>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504" y="548680"/>
            <a:ext cx="9036496" cy="4893647"/>
          </a:xfrm>
          <a:prstGeom prst="rect">
            <a:avLst/>
          </a:prstGeom>
        </p:spPr>
        <p:txBody>
          <a:bodyPr wrap="square">
            <a:spAutoFit/>
          </a:bodyPr>
          <a:lstStyle/>
          <a:p>
            <a:pPr algn="just"/>
            <a:r>
              <a:rPr lang="uk-UA" sz="2400">
                <a:solidFill>
                  <a:schemeClr val="bg1"/>
                </a:solidFill>
                <a:latin typeface="Times New Roman" pitchFamily="18" charset="0"/>
                <a:cs typeface="Times New Roman" pitchFamily="18" charset="0"/>
              </a:rPr>
              <a:t>Для приготування желатинової маси без процесу набухання в закритий реактор, обладнаний водяною оболонкою, автоматич­ним регулятором температур і лопатевою мішалкою, вносять роз­рахований об'єм води очищеної і нагрівають до 70—75 °С. У нагрітій воді послідовно розчиняють консерванти, пластифікатори та інші допоміжні речовини, після чого завантажують желатин при включеній мішалці. Перемішують до його повного розчинен­ня. Далі роблять так само, як при одержанні маси з процесом набухання, желатину, контролюють тимчасові параметри розчи­нення желатину, роботи мішалки і стабілізації желатинової маси.</a:t>
            </a:r>
            <a:endParaRPr lang="ru-RU" sz="2400">
              <a:solidFill>
                <a:schemeClr val="bg1"/>
              </a:solidFill>
              <a:latin typeface="Times New Roman" pitchFamily="18" charset="0"/>
              <a:cs typeface="Times New Roman" pitchFamily="18" charset="0"/>
            </a:endParaRPr>
          </a:p>
          <a:p>
            <a:pPr algn="just"/>
            <a:r>
              <a:rPr lang="uk-UA" sz="2400">
                <a:solidFill>
                  <a:schemeClr val="bg1"/>
                </a:solidFill>
                <a:latin typeface="Times New Roman" pitchFamily="18" charset="0"/>
                <a:cs typeface="Times New Roman" pitchFamily="18" charset="0"/>
              </a:rPr>
              <a:t>Процес капсулювання проходить в умовах </a:t>
            </a:r>
            <a:r>
              <a:rPr lang="uk-UA" sz="2400" err="1">
                <a:solidFill>
                  <a:schemeClr val="bg1"/>
                </a:solidFill>
                <a:latin typeface="Times New Roman" pitchFamily="18" charset="0"/>
                <a:cs typeface="Times New Roman" pitchFamily="18" charset="0"/>
              </a:rPr>
              <a:t>термостатування</a:t>
            </a:r>
            <a:r>
              <a:rPr lang="uk-UA" sz="2400">
                <a:solidFill>
                  <a:schemeClr val="bg1"/>
                </a:solidFill>
                <a:latin typeface="Times New Roman" pitchFamily="18" charset="0"/>
                <a:cs typeface="Times New Roman" pitchFamily="18" charset="0"/>
              </a:rPr>
              <a:t> желатинової маси при сталій температурі 40—45 °С.</a:t>
            </a:r>
            <a:endParaRPr lang="ru-RU" sz="240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1171123497"/>
      </p:ext>
    </p:extLst>
  </p:cSld>
  <p:clrMapOvr>
    <a:masterClrMapping/>
  </p:clrMapOvr>
  <p:transition>
    <p:zoom dir="in"/>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23728" y="260648"/>
            <a:ext cx="4572000" cy="646331"/>
          </a:xfrm>
          <a:prstGeom prst="rect">
            <a:avLst/>
          </a:prstGeom>
        </p:spPr>
        <p:txBody>
          <a:bodyPr>
            <a:spAutoFit/>
          </a:bodyPr>
          <a:lstStyle/>
          <a:p>
            <a:pPr algn="ctr"/>
            <a:r>
              <a:rPr lang="ru-RU" b="1">
                <a:solidFill>
                  <a:srgbClr val="000000"/>
                </a:solidFill>
                <a:latin typeface="Roboto"/>
              </a:rPr>
              <a:t>ХАРАКТЕРИСТИКА ОСНОВНИХ І ДОПОМОЖНИХ РЕЧОВИН</a:t>
            </a:r>
            <a:endParaRPr lang="uk-UA" b="1"/>
          </a:p>
        </p:txBody>
      </p:sp>
      <p:sp>
        <p:nvSpPr>
          <p:cNvPr id="3" name="Прямоугольник 2"/>
          <p:cNvSpPr/>
          <p:nvPr/>
        </p:nvSpPr>
        <p:spPr>
          <a:xfrm>
            <a:off x="323528" y="980728"/>
            <a:ext cx="8820472" cy="5262979"/>
          </a:xfrm>
          <a:prstGeom prst="rect">
            <a:avLst/>
          </a:prstGeom>
        </p:spPr>
        <p:txBody>
          <a:bodyPr wrap="square">
            <a:spAutoFit/>
          </a:bodyPr>
          <a:lstStyle/>
          <a:p>
            <a:pPr algn="just"/>
            <a:r>
              <a:rPr lang="uk-UA" sz="2400">
                <a:solidFill>
                  <a:srgbClr val="000000"/>
                </a:solidFill>
                <a:latin typeface="Times New Roman" panose="02020603050405020304" pitchFamily="18" charset="0"/>
                <a:cs typeface="Times New Roman" panose="02020603050405020304" pitchFamily="18" charset="0"/>
              </a:rPr>
              <a:t>Для отримання капсул застосовують </a:t>
            </a:r>
            <a:r>
              <a:rPr lang="uk-UA" sz="2400" err="1">
                <a:solidFill>
                  <a:srgbClr val="000000"/>
                </a:solidFill>
                <a:latin typeface="Times New Roman" panose="02020603050405020304" pitchFamily="18" charset="0"/>
                <a:cs typeface="Times New Roman" panose="02020603050405020304" pitchFamily="18" charset="0"/>
              </a:rPr>
              <a:t>плівкоутворюючі</a:t>
            </a:r>
            <a:r>
              <a:rPr lang="uk-UA" sz="2400">
                <a:solidFill>
                  <a:srgbClr val="000000"/>
                </a:solidFill>
                <a:latin typeface="Times New Roman" panose="02020603050405020304" pitchFamily="18" charset="0"/>
                <a:cs typeface="Times New Roman" panose="02020603050405020304" pitchFamily="18" charset="0"/>
              </a:rPr>
              <a:t> високомолекулярні речовини, здатні давати еластичні плівки і характеризуються певною міцністю: </a:t>
            </a:r>
          </a:p>
          <a:p>
            <a:pPr marL="342900" indent="-342900" algn="just">
              <a:buFont typeface="Wingdings" panose="05000000000000000000" pitchFamily="2" charset="2"/>
              <a:buChar char="q"/>
            </a:pPr>
            <a:r>
              <a:rPr lang="uk-UA" sz="2400">
                <a:solidFill>
                  <a:srgbClr val="000000"/>
                </a:solidFill>
                <a:latin typeface="Times New Roman" panose="02020603050405020304" pitchFamily="18" charset="0"/>
                <a:cs typeface="Times New Roman" panose="02020603050405020304" pitchFamily="18" charset="0"/>
              </a:rPr>
              <a:t>зеїн, </a:t>
            </a:r>
          </a:p>
          <a:p>
            <a:pPr marL="342900" indent="-342900" algn="just">
              <a:buFont typeface="Wingdings" panose="05000000000000000000" pitchFamily="2" charset="2"/>
              <a:buChar char="q"/>
            </a:pPr>
            <a:r>
              <a:rPr lang="uk-UA" sz="2400">
                <a:solidFill>
                  <a:srgbClr val="000000"/>
                </a:solidFill>
                <a:latin typeface="Times New Roman" panose="02020603050405020304" pitchFamily="18" charset="0"/>
                <a:cs typeface="Times New Roman" panose="02020603050405020304" pitchFamily="18" charset="0"/>
              </a:rPr>
              <a:t>парафін, </a:t>
            </a:r>
          </a:p>
          <a:p>
            <a:pPr marL="342900" indent="-342900" algn="just">
              <a:buFont typeface="Wingdings" panose="05000000000000000000" pitchFamily="2" charset="2"/>
              <a:buChar char="q"/>
            </a:pPr>
            <a:r>
              <a:rPr lang="uk-UA" sz="2400">
                <a:solidFill>
                  <a:srgbClr val="000000"/>
                </a:solidFill>
                <a:latin typeface="Times New Roman" panose="02020603050405020304" pitchFamily="18" charset="0"/>
                <a:cs typeface="Times New Roman" panose="02020603050405020304" pitchFamily="18" charset="0"/>
              </a:rPr>
              <a:t>жири та </a:t>
            </a:r>
            <a:r>
              <a:rPr lang="uk-UA" sz="2400" err="1">
                <a:solidFill>
                  <a:srgbClr val="000000"/>
                </a:solidFill>
                <a:latin typeface="Times New Roman" panose="02020603050405020304" pitchFamily="18" charset="0"/>
                <a:cs typeface="Times New Roman" panose="02020603050405020304" pitchFamily="18" charset="0"/>
              </a:rPr>
              <a:t>воскоподібні</a:t>
            </a:r>
            <a:r>
              <a:rPr lang="uk-UA" sz="2400">
                <a:solidFill>
                  <a:srgbClr val="000000"/>
                </a:solidFill>
                <a:latin typeface="Times New Roman" panose="02020603050405020304" pitchFamily="18" charset="0"/>
                <a:cs typeface="Times New Roman" panose="02020603050405020304" pitchFamily="18" charset="0"/>
              </a:rPr>
              <a:t> речовини, </a:t>
            </a:r>
          </a:p>
          <a:p>
            <a:pPr marL="342900" indent="-342900" algn="just">
              <a:buFont typeface="Wingdings" panose="05000000000000000000" pitchFamily="2" charset="2"/>
              <a:buChar char="q"/>
            </a:pPr>
            <a:r>
              <a:rPr lang="uk-UA" sz="2400">
                <a:solidFill>
                  <a:srgbClr val="000000"/>
                </a:solidFill>
                <a:latin typeface="Times New Roman" panose="02020603050405020304" pitchFamily="18" charset="0"/>
                <a:cs typeface="Times New Roman" panose="02020603050405020304" pitchFamily="18" charset="0"/>
              </a:rPr>
              <a:t>метилцелюлоза, </a:t>
            </a:r>
          </a:p>
          <a:p>
            <a:pPr marL="342900" indent="-342900" algn="just">
              <a:buFont typeface="Wingdings" panose="05000000000000000000" pitchFamily="2" charset="2"/>
              <a:buChar char="q"/>
            </a:pPr>
            <a:r>
              <a:rPr lang="uk-UA" sz="2400">
                <a:solidFill>
                  <a:srgbClr val="000000"/>
                </a:solidFill>
                <a:latin typeface="Times New Roman" panose="02020603050405020304" pitchFamily="18" charset="0"/>
                <a:cs typeface="Times New Roman" panose="02020603050405020304" pitchFamily="18" charset="0"/>
              </a:rPr>
              <a:t>етилцелюлоза, </a:t>
            </a:r>
          </a:p>
          <a:p>
            <a:pPr marL="342900" indent="-342900" algn="just">
              <a:buFont typeface="Wingdings" panose="05000000000000000000" pitchFamily="2" charset="2"/>
              <a:buChar char="q"/>
            </a:pPr>
            <a:r>
              <a:rPr lang="uk-UA" sz="2400">
                <a:solidFill>
                  <a:srgbClr val="000000"/>
                </a:solidFill>
                <a:latin typeface="Times New Roman" panose="02020603050405020304" pitchFamily="18" charset="0"/>
                <a:cs typeface="Times New Roman" panose="02020603050405020304" pitchFamily="18" charset="0"/>
              </a:rPr>
              <a:t>поліетилен, </a:t>
            </a:r>
          </a:p>
          <a:p>
            <a:pPr marL="342900" indent="-342900" algn="just">
              <a:buFont typeface="Wingdings" panose="05000000000000000000" pitchFamily="2" charset="2"/>
              <a:buChar char="q"/>
            </a:pPr>
            <a:r>
              <a:rPr lang="uk-UA" sz="2400">
                <a:solidFill>
                  <a:srgbClr val="000000"/>
                </a:solidFill>
                <a:latin typeface="Times New Roman" panose="02020603050405020304" pitchFamily="18" charset="0"/>
                <a:cs typeface="Times New Roman" panose="02020603050405020304" pitchFamily="18" charset="0"/>
              </a:rPr>
              <a:t>полівінілхлорид, </a:t>
            </a:r>
          </a:p>
          <a:p>
            <a:pPr marL="342900" indent="-342900" algn="just">
              <a:buFont typeface="Wingdings" panose="05000000000000000000" pitchFamily="2" charset="2"/>
              <a:buChar char="q"/>
            </a:pPr>
            <a:r>
              <a:rPr lang="uk-UA" sz="2400">
                <a:solidFill>
                  <a:srgbClr val="000000"/>
                </a:solidFill>
                <a:latin typeface="Times New Roman" panose="02020603050405020304" pitchFamily="18" charset="0"/>
                <a:cs typeface="Times New Roman" panose="02020603050405020304" pitchFamily="18" charset="0"/>
              </a:rPr>
              <a:t>альгінат натрію, </a:t>
            </a:r>
          </a:p>
          <a:p>
            <a:pPr marL="342900" indent="-342900" algn="just">
              <a:buFont typeface="Wingdings" panose="05000000000000000000" pitchFamily="2" charset="2"/>
              <a:buChar char="q"/>
            </a:pPr>
            <a:r>
              <a:rPr lang="uk-UA" sz="2400">
                <a:solidFill>
                  <a:srgbClr val="000000"/>
                </a:solidFill>
                <a:latin typeface="Times New Roman" panose="02020603050405020304" pitchFamily="18" charset="0"/>
                <a:cs typeface="Times New Roman" panose="02020603050405020304" pitchFamily="18" charset="0"/>
              </a:rPr>
              <a:t>солі акрилової кислоти.</a:t>
            </a:r>
          </a:p>
          <a:p>
            <a:pPr algn="just"/>
            <a:r>
              <a:rPr lang="uk-UA" sz="2400">
                <a:solidFill>
                  <a:srgbClr val="000000"/>
                </a:solidFill>
                <a:latin typeface="Times New Roman" panose="02020603050405020304" pitchFamily="18" charset="0"/>
                <a:cs typeface="Times New Roman" panose="02020603050405020304" pitchFamily="18" charset="0"/>
              </a:rPr>
              <a:t> </a:t>
            </a:r>
            <a:r>
              <a:rPr lang="uk-UA" sz="2400">
                <a:latin typeface="Times New Roman" panose="02020603050405020304" pitchFamily="18" charset="0"/>
                <a:cs typeface="Times New Roman" panose="02020603050405020304" pitchFamily="18" charset="0"/>
              </a:rPr>
              <a:t/>
            </a:r>
            <a:br>
              <a:rPr lang="uk-UA" sz="2400">
                <a:latin typeface="Times New Roman" panose="02020603050405020304" pitchFamily="18" charset="0"/>
                <a:cs typeface="Times New Roman" panose="02020603050405020304" pitchFamily="18" charset="0"/>
              </a:rPr>
            </a:br>
            <a:endParaRPr lang="uk-UA" sz="24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41525958"/>
      </p:ext>
    </p:extLst>
  </p:cSld>
  <p:clrMapOvr>
    <a:masterClrMapping/>
  </p:clrMapOvr>
  <p:transition>
    <p:zoom dir="in"/>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8139" y="836712"/>
            <a:ext cx="8696349" cy="5016758"/>
          </a:xfrm>
          <a:prstGeom prst="rect">
            <a:avLst/>
          </a:prstGeom>
        </p:spPr>
        <p:txBody>
          <a:bodyPr wrap="square">
            <a:spAutoFit/>
          </a:bodyPr>
          <a:lstStyle/>
          <a:p>
            <a:pPr algn="just"/>
            <a:r>
              <a:rPr lang="uk-UA" sz="2000">
                <a:solidFill>
                  <a:srgbClr val="000000"/>
                </a:solidFill>
                <a:latin typeface="Times New Roman" panose="02020603050405020304" pitchFamily="18" charset="0"/>
                <a:cs typeface="Times New Roman" panose="02020603050405020304" pitchFamily="18" charset="0"/>
              </a:rPr>
              <a:t>Для отримання стабільної капсульної оболонки до складу желатинової основи можуть входити різні допоміжні речовини, які дозволені до застосування: пластифікатори, стабілізатори, консерванти, ароматизатори, барвники та пігменти. </a:t>
            </a:r>
          </a:p>
          <a:p>
            <a:pPr algn="just"/>
            <a:r>
              <a:rPr lang="uk-UA" sz="2000">
                <a:solidFill>
                  <a:srgbClr val="000000"/>
                </a:solidFill>
                <a:latin typeface="Times New Roman" panose="02020603050405020304" pitchFamily="18" charset="0"/>
                <a:cs typeface="Times New Roman" panose="02020603050405020304" pitchFamily="18" charset="0"/>
              </a:rPr>
              <a:t>Для покращення структурно-механічних властивостей та забезпечення відповідної еластичності, збільшення міцності та зменшення крихкості оболонок, до складу желатинової маси вводять пластифікатори. З цією метою використовуються багато речовин, з них найбільш популярними є гліцерин, сорбіт, ПЕО-400, </a:t>
            </a:r>
            <a:r>
              <a:rPr lang="uk-UA" sz="2000" err="1">
                <a:solidFill>
                  <a:srgbClr val="000000"/>
                </a:solidFill>
                <a:latin typeface="Times New Roman" panose="02020603050405020304" pitchFamily="18" charset="0"/>
                <a:cs typeface="Times New Roman" panose="02020603050405020304" pitchFamily="18" charset="0"/>
              </a:rPr>
              <a:t>поліетиленгліколь</a:t>
            </a:r>
            <a:r>
              <a:rPr lang="uk-UA" sz="2000">
                <a:solidFill>
                  <a:srgbClr val="000000"/>
                </a:solidFill>
                <a:latin typeface="Times New Roman" panose="02020603050405020304" pitchFamily="18" charset="0"/>
                <a:cs typeface="Times New Roman" panose="02020603050405020304" pitchFamily="18" charset="0"/>
              </a:rPr>
              <a:t>, поліпропілен, </a:t>
            </a:r>
            <a:r>
              <a:rPr lang="uk-UA" sz="2000" err="1">
                <a:solidFill>
                  <a:srgbClr val="000000"/>
                </a:solidFill>
                <a:latin typeface="Times New Roman" panose="02020603050405020304" pitchFamily="18" charset="0"/>
                <a:cs typeface="Times New Roman" panose="02020603050405020304" pitchFamily="18" charset="0"/>
              </a:rPr>
              <a:t>поліетиленсорбіт</a:t>
            </a:r>
            <a:r>
              <a:rPr lang="uk-UA" sz="2000">
                <a:solidFill>
                  <a:srgbClr val="000000"/>
                </a:solidFill>
                <a:latin typeface="Times New Roman" panose="02020603050405020304" pitchFamily="18" charset="0"/>
                <a:cs typeface="Times New Roman" panose="02020603050405020304" pitchFamily="18" charset="0"/>
              </a:rPr>
              <a:t> (3-15%) з </a:t>
            </a:r>
            <a:r>
              <a:rPr lang="uk-UA" sz="2000" err="1">
                <a:solidFill>
                  <a:srgbClr val="000000"/>
                </a:solidFill>
                <a:latin typeface="Times New Roman" panose="02020603050405020304" pitchFamily="18" charset="0"/>
                <a:cs typeface="Times New Roman" panose="02020603050405020304" pitchFamily="18" charset="0"/>
              </a:rPr>
              <a:t>оксиетиленом</a:t>
            </a:r>
            <a:r>
              <a:rPr lang="uk-UA" sz="2000">
                <a:solidFill>
                  <a:srgbClr val="000000"/>
                </a:solidFill>
                <a:latin typeface="Times New Roman" panose="02020603050405020304" pitchFamily="18" charset="0"/>
                <a:cs typeface="Times New Roman" panose="02020603050405020304" pitchFamily="18" charset="0"/>
              </a:rPr>
              <a:t> (4-40%), </a:t>
            </a:r>
            <a:r>
              <a:rPr lang="uk-UA" sz="2000" err="1">
                <a:solidFill>
                  <a:srgbClr val="000000"/>
                </a:solidFill>
                <a:latin typeface="Times New Roman" panose="02020603050405020304" pitchFamily="18" charset="0"/>
                <a:cs typeface="Times New Roman" panose="02020603050405020304" pitchFamily="18" charset="0"/>
              </a:rPr>
              <a:t>гексантропол</a:t>
            </a:r>
            <a:r>
              <a:rPr lang="uk-UA" sz="2000">
                <a:solidFill>
                  <a:srgbClr val="000000"/>
                </a:solidFill>
                <a:latin typeface="Times New Roman" panose="02020603050405020304" pitchFamily="18" charset="0"/>
                <a:cs typeface="Times New Roman" panose="02020603050405020304" pitchFamily="18" charset="0"/>
              </a:rPr>
              <a:t> та ін. </a:t>
            </a:r>
          </a:p>
          <a:p>
            <a:pPr algn="just"/>
            <a:r>
              <a:rPr lang="uk-UA" sz="2000">
                <a:solidFill>
                  <a:srgbClr val="000000"/>
                </a:solidFill>
                <a:latin typeface="Times New Roman" panose="02020603050405020304" pitchFamily="18" charset="0"/>
                <a:cs typeface="Times New Roman" panose="02020603050405020304" pitchFamily="18" charset="0"/>
              </a:rPr>
              <a:t>Для отримання твердих капсул желатинова маса містить невелику кількість пластифікаторів (0,3 – 1,0%), для м'яких – їхня кількість збільшується до 20 – 40%.</a:t>
            </a:r>
          </a:p>
          <a:p>
            <a:pPr algn="just"/>
            <a:r>
              <a:rPr lang="uk-UA" sz="2000">
                <a:solidFill>
                  <a:srgbClr val="000000"/>
                </a:solidFill>
                <a:latin typeface="Times New Roman" panose="02020603050405020304" pitchFamily="18" charset="0"/>
                <a:cs typeface="Times New Roman" panose="02020603050405020304" pitchFamily="18" charset="0"/>
              </a:rPr>
              <a:t> У ряді випадків желатинові капсули стають стійкішими при частковій або повній заміні у складі оболонки гліцерину сорбітом, ПЕО-400 або іншими пластифікаторами.</a:t>
            </a:r>
            <a:endParaRPr lang="uk-UA" sz="20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52170700"/>
      </p:ext>
    </p:extLst>
  </p:cSld>
  <p:clrMapOvr>
    <a:masterClrMapping/>
  </p:clrMapOvr>
  <p:transition>
    <p:zoom dir="in"/>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476672"/>
            <a:ext cx="4572000" cy="5016758"/>
          </a:xfrm>
          <a:prstGeom prst="rect">
            <a:avLst/>
          </a:prstGeom>
        </p:spPr>
        <p:txBody>
          <a:bodyPr>
            <a:spAutoFit/>
          </a:bodyPr>
          <a:lstStyle/>
          <a:p>
            <a:pPr algn="just"/>
            <a:r>
              <a:rPr lang="uk-UA" sz="2000">
                <a:solidFill>
                  <a:srgbClr val="000000"/>
                </a:solidFill>
                <a:latin typeface="Times New Roman" panose="02020603050405020304" pitchFamily="18" charset="0"/>
                <a:cs typeface="Times New Roman" panose="02020603050405020304" pitchFamily="18" charset="0"/>
              </a:rPr>
              <a:t>Серед недоліків желатинових капсул можна відзначити високу чутливість до вологи. Це потребує дотримання певних умов їх зберігання. Для подолання цього недоліку запропоновано спосіб виготовлення капсул, де замість желатину використовується зеїн та інші плівкоутворювальні речовини, стійкі до впливу вологи. З цією ж метою на желатинові капсули наносять покриття, які надійно захищають оболонки від дії вологи, одночасно не перешкоджаючи швидкому руйнуванню їх у шлунку. До таких </a:t>
            </a:r>
            <a:r>
              <a:rPr lang="uk-UA" sz="2000" err="1">
                <a:solidFill>
                  <a:srgbClr val="000000"/>
                </a:solidFill>
                <a:latin typeface="Times New Roman" panose="02020603050405020304" pitchFamily="18" charset="0"/>
                <a:cs typeface="Times New Roman" panose="02020603050405020304" pitchFamily="18" charset="0"/>
              </a:rPr>
              <a:t>плівкоутворювачів</a:t>
            </a:r>
            <a:r>
              <a:rPr lang="uk-UA" sz="2000">
                <a:solidFill>
                  <a:srgbClr val="000000"/>
                </a:solidFill>
                <a:latin typeface="Times New Roman" panose="02020603050405020304" pitchFamily="18" charset="0"/>
                <a:cs typeface="Times New Roman" panose="02020603050405020304" pitchFamily="18" charset="0"/>
              </a:rPr>
              <a:t> відносяться </a:t>
            </a:r>
            <a:r>
              <a:rPr lang="uk-UA" sz="2000" err="1">
                <a:solidFill>
                  <a:srgbClr val="000000"/>
                </a:solidFill>
                <a:latin typeface="Times New Roman" panose="02020603050405020304" pitchFamily="18" charset="0"/>
                <a:cs typeface="Times New Roman" panose="02020603050405020304" pitchFamily="18" charset="0"/>
              </a:rPr>
              <a:t>параамінобензоати</a:t>
            </a:r>
            <a:r>
              <a:rPr lang="uk-UA" sz="2000">
                <a:solidFill>
                  <a:srgbClr val="000000"/>
                </a:solidFill>
                <a:latin typeface="Times New Roman" panose="02020603050405020304" pitchFamily="18" charset="0"/>
                <a:cs typeface="Times New Roman" panose="02020603050405020304" pitchFamily="18" charset="0"/>
              </a:rPr>
              <a:t> цукрів, </a:t>
            </a:r>
            <a:r>
              <a:rPr lang="uk-UA" sz="2000" err="1">
                <a:solidFill>
                  <a:srgbClr val="000000"/>
                </a:solidFill>
                <a:latin typeface="Times New Roman" panose="02020603050405020304" pitchFamily="18" charset="0"/>
                <a:cs typeface="Times New Roman" panose="02020603050405020304" pitchFamily="18" charset="0"/>
              </a:rPr>
              <a:t>амінопохідні</a:t>
            </a:r>
            <a:r>
              <a:rPr lang="uk-UA" sz="2000">
                <a:solidFill>
                  <a:srgbClr val="000000"/>
                </a:solidFill>
                <a:latin typeface="Times New Roman" panose="02020603050405020304" pitchFamily="18" charset="0"/>
                <a:cs typeface="Times New Roman" panose="02020603050405020304" pitchFamily="18" charset="0"/>
              </a:rPr>
              <a:t> целюлози.</a:t>
            </a:r>
            <a:endParaRPr lang="uk-UA" sz="2000">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2"/>
          <a:stretch>
            <a:fillRect/>
          </a:stretch>
        </p:blipFill>
        <p:spPr>
          <a:xfrm>
            <a:off x="6084168" y="1196752"/>
            <a:ext cx="2841278" cy="3973815"/>
          </a:xfrm>
          <a:prstGeom prst="rect">
            <a:avLst/>
          </a:prstGeom>
        </p:spPr>
      </p:pic>
    </p:spTree>
    <p:extLst>
      <p:ext uri="{BB962C8B-B14F-4D97-AF65-F5344CB8AC3E}">
        <p14:creationId xmlns:p14="http://schemas.microsoft.com/office/powerpoint/2010/main" val="2470891023"/>
      </p:ext>
    </p:extLst>
  </p:cSld>
  <p:clrMapOvr>
    <a:masterClrMapping/>
  </p:clrMapOvr>
  <p:transition>
    <p:zoom dir="in"/>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260648"/>
            <a:ext cx="8424936" cy="4093428"/>
          </a:xfrm>
          <a:prstGeom prst="rect">
            <a:avLst/>
          </a:prstGeom>
        </p:spPr>
        <p:txBody>
          <a:bodyPr wrap="square">
            <a:spAutoFit/>
          </a:bodyPr>
          <a:lstStyle/>
          <a:p>
            <a:pPr algn="just"/>
            <a:r>
              <a:rPr lang="uk-UA" sz="2000">
                <a:solidFill>
                  <a:srgbClr val="000000"/>
                </a:solidFill>
                <a:latin typeface="Times New Roman" panose="02020603050405020304" pitchFamily="18" charset="0"/>
                <a:cs typeface="Times New Roman" panose="02020603050405020304" pitchFamily="18" charset="0"/>
              </a:rPr>
              <a:t>Желатинова маса є чудовим середовищем для розмноження мікроорганізмів. </a:t>
            </a:r>
          </a:p>
          <a:p>
            <a:pPr algn="just"/>
            <a:r>
              <a:rPr lang="uk-UA" sz="2000">
                <a:solidFill>
                  <a:srgbClr val="000000"/>
                </a:solidFill>
                <a:latin typeface="Times New Roman" panose="02020603050405020304" pitchFamily="18" charset="0"/>
                <a:cs typeface="Times New Roman" panose="02020603050405020304" pitchFamily="18" charset="0"/>
              </a:rPr>
              <a:t>Для забезпечення антимікробної стійкості оболонок до складу маси вводять консерванти: </a:t>
            </a:r>
          </a:p>
          <a:p>
            <a:pPr marL="342900" indent="-342900" algn="just">
              <a:buFont typeface="Arial" panose="020B0604020202020204" pitchFamily="34" charset="0"/>
              <a:buChar char="•"/>
            </a:pPr>
            <a:r>
              <a:rPr lang="uk-UA" sz="2000">
                <a:solidFill>
                  <a:srgbClr val="000000"/>
                </a:solidFill>
                <a:latin typeface="Times New Roman" panose="02020603050405020304" pitchFamily="18" charset="0"/>
                <a:cs typeface="Times New Roman" panose="02020603050405020304" pitchFamily="18" charset="0"/>
              </a:rPr>
              <a:t>суміш саліцилової кислоти (до 0,12%) з калію (натрію) </a:t>
            </a:r>
            <a:r>
              <a:rPr lang="uk-UA" sz="2000" err="1">
                <a:solidFill>
                  <a:srgbClr val="000000"/>
                </a:solidFill>
                <a:latin typeface="Times New Roman" panose="02020603050405020304" pitchFamily="18" charset="0"/>
                <a:cs typeface="Times New Roman" panose="02020603050405020304" pitchFamily="18" charset="0"/>
              </a:rPr>
              <a:t>метабісульфітом</a:t>
            </a:r>
            <a:r>
              <a:rPr lang="uk-UA" sz="2000">
                <a:solidFill>
                  <a:srgbClr val="000000"/>
                </a:solidFill>
                <a:latin typeface="Times New Roman" panose="02020603050405020304" pitchFamily="18" charset="0"/>
                <a:cs typeface="Times New Roman" panose="02020603050405020304" pitchFamily="18" charset="0"/>
              </a:rPr>
              <a:t> (до 0,2%), </a:t>
            </a:r>
          </a:p>
          <a:p>
            <a:pPr marL="342900" indent="-342900" algn="just">
              <a:buFont typeface="Arial" panose="020B0604020202020204" pitchFamily="34" charset="0"/>
              <a:buChar char="•"/>
            </a:pPr>
            <a:r>
              <a:rPr lang="uk-UA" sz="2000">
                <a:solidFill>
                  <a:srgbClr val="000000"/>
                </a:solidFill>
                <a:latin typeface="Times New Roman" panose="02020603050405020304" pitchFamily="18" charset="0"/>
                <a:cs typeface="Times New Roman" panose="02020603050405020304" pitchFamily="18" charset="0"/>
              </a:rPr>
              <a:t>кислоту бензойну та натрію бензоат (0,05-0,1%) ), </a:t>
            </a:r>
          </a:p>
          <a:p>
            <a:pPr marL="342900" indent="-342900" algn="just">
              <a:buFont typeface="Arial" panose="020B0604020202020204" pitchFamily="34" charset="0"/>
              <a:buChar char="•"/>
            </a:pPr>
            <a:r>
              <a:rPr lang="uk-UA" sz="2000" err="1">
                <a:solidFill>
                  <a:srgbClr val="000000"/>
                </a:solidFill>
                <a:latin typeface="Times New Roman" panose="02020603050405020304" pitchFamily="18" charset="0"/>
                <a:cs typeface="Times New Roman" panose="02020603050405020304" pitchFamily="18" charset="0"/>
              </a:rPr>
              <a:t>ніпагін</a:t>
            </a:r>
            <a:r>
              <a:rPr lang="uk-UA" sz="2000">
                <a:solidFill>
                  <a:srgbClr val="000000"/>
                </a:solidFill>
                <a:latin typeface="Times New Roman" panose="02020603050405020304" pitchFamily="18" charset="0"/>
                <a:cs typeface="Times New Roman" panose="02020603050405020304" pitchFamily="18" charset="0"/>
              </a:rPr>
              <a:t> (0,1 - 0,5%). </a:t>
            </a:r>
          </a:p>
          <a:p>
            <a:pPr algn="just"/>
            <a:r>
              <a:rPr lang="uk-UA" sz="2000">
                <a:solidFill>
                  <a:srgbClr val="000000"/>
                </a:solidFill>
                <a:latin typeface="Times New Roman" panose="02020603050405020304" pitchFamily="18" charset="0"/>
                <a:cs typeface="Times New Roman" panose="02020603050405020304" pitchFamily="18" charset="0"/>
              </a:rPr>
              <a:t>До складу капсульної основи іноді вводять </a:t>
            </a:r>
            <a:r>
              <a:rPr lang="uk-UA" sz="2000" err="1">
                <a:solidFill>
                  <a:srgbClr val="000000"/>
                </a:solidFill>
                <a:latin typeface="Times New Roman" panose="02020603050405020304" pitchFamily="18" charset="0"/>
                <a:cs typeface="Times New Roman" panose="02020603050405020304" pitchFamily="18" charset="0"/>
              </a:rPr>
              <a:t>водопоглинаючі</a:t>
            </a:r>
            <a:r>
              <a:rPr lang="uk-UA" sz="2000">
                <a:solidFill>
                  <a:srgbClr val="000000"/>
                </a:solidFill>
                <a:latin typeface="Times New Roman" panose="02020603050405020304" pitchFamily="18" charset="0"/>
                <a:cs typeface="Times New Roman" panose="02020603050405020304" pitchFamily="18" charset="0"/>
              </a:rPr>
              <a:t> агенти для запобігання можливості поглинання вологи з оболонки капсули гігроскопічними речовинами, які в них </a:t>
            </a:r>
            <a:r>
              <a:rPr lang="uk-UA" sz="2000" err="1">
                <a:solidFill>
                  <a:srgbClr val="000000"/>
                </a:solidFill>
                <a:latin typeface="Times New Roman" panose="02020603050405020304" pitchFamily="18" charset="0"/>
                <a:cs typeface="Times New Roman" panose="02020603050405020304" pitchFamily="18" charset="0"/>
              </a:rPr>
              <a:t>інкапсулюють</a:t>
            </a:r>
            <a:r>
              <a:rPr lang="uk-UA" sz="2000">
                <a:solidFill>
                  <a:srgbClr val="000000"/>
                </a:solidFill>
                <a:latin typeface="Times New Roman" panose="02020603050405020304" pitchFamily="18" charset="0"/>
                <a:cs typeface="Times New Roman" panose="02020603050405020304" pitchFamily="18" charset="0"/>
              </a:rPr>
              <a:t>. Для цієї мети рекомендується використовувати поліпептиди, олігосахариди, похідні крохмалю та деякі інші речовини.</a:t>
            </a:r>
            <a:endParaRPr lang="uk-UA" sz="2000">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2"/>
          <a:stretch>
            <a:fillRect/>
          </a:stretch>
        </p:blipFill>
        <p:spPr>
          <a:xfrm>
            <a:off x="6311031" y="4077072"/>
            <a:ext cx="2592288" cy="2592288"/>
          </a:xfrm>
          <a:prstGeom prst="rect">
            <a:avLst/>
          </a:prstGeom>
        </p:spPr>
      </p:pic>
    </p:spTree>
    <p:extLst>
      <p:ext uri="{BB962C8B-B14F-4D97-AF65-F5344CB8AC3E}">
        <p14:creationId xmlns:p14="http://schemas.microsoft.com/office/powerpoint/2010/main" val="1933998283"/>
      </p:ext>
    </p:extLst>
  </p:cSld>
  <p:clrMapOvr>
    <a:masterClrMapping/>
  </p:clrMapOvr>
  <p:transition>
    <p:zoom dir="in"/>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851920" y="116632"/>
            <a:ext cx="5112568" cy="6863417"/>
          </a:xfrm>
          <a:prstGeom prst="rect">
            <a:avLst/>
          </a:prstGeom>
        </p:spPr>
        <p:txBody>
          <a:bodyPr wrap="square">
            <a:spAutoFit/>
          </a:bodyPr>
          <a:lstStyle/>
          <a:p>
            <a:pPr algn="just"/>
            <a:r>
              <a:rPr lang="uk-UA" sz="2000">
                <a:solidFill>
                  <a:srgbClr val="000000"/>
                </a:solidFill>
                <a:latin typeface="Times New Roman" panose="02020603050405020304" pitchFamily="18" charset="0"/>
                <a:cs typeface="Times New Roman" panose="02020603050405020304" pitchFamily="18" charset="0"/>
              </a:rPr>
              <a:t>Для надання капсулам привабливого товарного вигляду або запобігання активним речовинам від фотохімічних реакцій до складу желатинової основи вводять допоміжні речовини, що коригують. Іноді в желатинову основу додають </a:t>
            </a:r>
            <a:r>
              <a:rPr lang="uk-UA" sz="2000" err="1">
                <a:solidFill>
                  <a:srgbClr val="000000"/>
                </a:solidFill>
                <a:latin typeface="Times New Roman" panose="02020603050405020304" pitchFamily="18" charset="0"/>
                <a:cs typeface="Times New Roman" panose="02020603050405020304" pitchFamily="18" charset="0"/>
              </a:rPr>
              <a:t>ароматизуючі</a:t>
            </a:r>
            <a:r>
              <a:rPr lang="uk-UA" sz="2000">
                <a:solidFill>
                  <a:srgbClr val="000000"/>
                </a:solidFill>
                <a:latin typeface="Times New Roman" panose="02020603050405020304" pitchFamily="18" charset="0"/>
                <a:cs typeface="Times New Roman" panose="02020603050405020304" pitchFamily="18" charset="0"/>
              </a:rPr>
              <a:t> речовини (ефірні олії, есенції фруктові, </a:t>
            </a:r>
            <a:r>
              <a:rPr lang="uk-UA" sz="2000" err="1">
                <a:solidFill>
                  <a:srgbClr val="000000"/>
                </a:solidFill>
                <a:latin typeface="Times New Roman" panose="02020603050405020304" pitchFamily="18" charset="0"/>
                <a:cs typeface="Times New Roman" panose="02020603050405020304" pitchFamily="18" charset="0"/>
              </a:rPr>
              <a:t>етилванілін</a:t>
            </a:r>
            <a:r>
              <a:rPr lang="uk-UA" sz="2000">
                <a:solidFill>
                  <a:srgbClr val="000000"/>
                </a:solidFill>
                <a:latin typeface="Times New Roman" panose="02020603050405020304" pitchFamily="18" charset="0"/>
                <a:cs typeface="Times New Roman" panose="02020603050405020304" pitchFamily="18" charset="0"/>
              </a:rPr>
              <a:t> 0,1%), що надають капсулам приємний запах. Додавання речовин солодкого смаку (цукровий сироп, сахароза, глюкоза та інших) покращує смак капсул при ковтанні. Для фарбування оболонок капсул застосовують барвники, дозволені до медичного застосування: еозин, </a:t>
            </a:r>
            <a:r>
              <a:rPr lang="uk-UA" sz="2000" err="1">
                <a:solidFill>
                  <a:srgbClr val="000000"/>
                </a:solidFill>
                <a:latin typeface="Times New Roman" panose="02020603050405020304" pitchFamily="18" charset="0"/>
                <a:cs typeface="Times New Roman" panose="02020603050405020304" pitchFamily="18" charset="0"/>
              </a:rPr>
              <a:t>еритрозин</a:t>
            </a:r>
            <a:r>
              <a:rPr lang="uk-UA" sz="2000">
                <a:solidFill>
                  <a:srgbClr val="000000"/>
                </a:solidFill>
                <a:latin typeface="Times New Roman" panose="02020603050405020304" pitchFamily="18" charset="0"/>
                <a:cs typeface="Times New Roman" panose="02020603050405020304" pitchFamily="18" charset="0"/>
              </a:rPr>
              <a:t>, кислотний червоний 2С, </a:t>
            </a:r>
            <a:r>
              <a:rPr lang="uk-UA" sz="2000" err="1">
                <a:solidFill>
                  <a:srgbClr val="000000"/>
                </a:solidFill>
                <a:latin typeface="Times New Roman" panose="02020603050405020304" pitchFamily="18" charset="0"/>
                <a:cs typeface="Times New Roman" panose="02020603050405020304" pitchFamily="18" charset="0"/>
              </a:rPr>
              <a:t>тропеолін</a:t>
            </a:r>
            <a:r>
              <a:rPr lang="uk-UA" sz="2000">
                <a:solidFill>
                  <a:srgbClr val="000000"/>
                </a:solidFill>
                <a:latin typeface="Times New Roman" panose="02020603050405020304" pitchFamily="18" charset="0"/>
                <a:cs typeface="Times New Roman" panose="02020603050405020304" pitchFamily="18" charset="0"/>
              </a:rPr>
              <a:t> 00, </a:t>
            </a:r>
            <a:r>
              <a:rPr lang="uk-UA" sz="2000" err="1">
                <a:solidFill>
                  <a:srgbClr val="000000"/>
                </a:solidFill>
                <a:latin typeface="Times New Roman" panose="02020603050405020304" pitchFamily="18" charset="0"/>
                <a:cs typeface="Times New Roman" panose="02020603050405020304" pitchFamily="18" charset="0"/>
              </a:rPr>
              <a:t>індиготин</a:t>
            </a:r>
            <a:r>
              <a:rPr lang="uk-UA" sz="2000">
                <a:solidFill>
                  <a:srgbClr val="000000"/>
                </a:solidFill>
                <a:latin typeface="Times New Roman" panose="02020603050405020304" pitchFamily="18" charset="0"/>
                <a:cs typeface="Times New Roman" panose="02020603050405020304" pitchFamily="18" charset="0"/>
              </a:rPr>
              <a:t>, індиго, пофарбовані цукри (</a:t>
            </a:r>
            <a:r>
              <a:rPr lang="uk-UA" sz="2000" err="1">
                <a:solidFill>
                  <a:srgbClr val="000000"/>
                </a:solidFill>
                <a:latin typeface="Times New Roman" panose="02020603050405020304" pitchFamily="18" charset="0"/>
                <a:cs typeface="Times New Roman" panose="02020603050405020304" pitchFamily="18" charset="0"/>
              </a:rPr>
              <a:t>руберозум</a:t>
            </a:r>
            <a:r>
              <a:rPr lang="uk-UA" sz="2000">
                <a:solidFill>
                  <a:srgbClr val="000000"/>
                </a:solidFill>
                <a:latin typeface="Times New Roman" panose="02020603050405020304" pitchFamily="18" charset="0"/>
                <a:cs typeface="Times New Roman" panose="02020603050405020304" pitchFamily="18" charset="0"/>
              </a:rPr>
              <a:t>, </a:t>
            </a:r>
            <a:r>
              <a:rPr lang="uk-UA" sz="2000" err="1">
                <a:solidFill>
                  <a:srgbClr val="000000"/>
                </a:solidFill>
                <a:latin typeface="Times New Roman" panose="02020603050405020304" pitchFamily="18" charset="0"/>
                <a:cs typeface="Times New Roman" panose="02020603050405020304" pitchFamily="18" charset="0"/>
              </a:rPr>
              <a:t>флаворозум</a:t>
            </a:r>
            <a:r>
              <a:rPr lang="uk-UA" sz="2000">
                <a:solidFill>
                  <a:srgbClr val="000000"/>
                </a:solidFill>
                <a:latin typeface="Times New Roman" panose="02020603050405020304" pitchFamily="18" charset="0"/>
                <a:cs typeface="Times New Roman" panose="02020603050405020304" pitchFamily="18" charset="0"/>
              </a:rPr>
              <a:t>, </a:t>
            </a:r>
            <a:r>
              <a:rPr lang="uk-UA" sz="2000" err="1">
                <a:solidFill>
                  <a:srgbClr val="000000"/>
                </a:solidFill>
                <a:latin typeface="Times New Roman" panose="02020603050405020304" pitchFamily="18" charset="0"/>
                <a:cs typeface="Times New Roman" panose="02020603050405020304" pitchFamily="18" charset="0"/>
              </a:rPr>
              <a:t>церулезум</a:t>
            </a:r>
            <a:r>
              <a:rPr lang="uk-UA" sz="2000">
                <a:solidFill>
                  <a:srgbClr val="000000"/>
                </a:solidFill>
                <a:latin typeface="Times New Roman" panose="02020603050405020304" pitchFamily="18" charset="0"/>
                <a:cs typeface="Times New Roman" panose="02020603050405020304" pitchFamily="18" charset="0"/>
              </a:rPr>
              <a:t>), а також різноманітні їх поєднання. З пігментних барвників використовують оксиди заліза, білий пігмент двоокис титану, який фарбує капсули в білий колір, роблячи їх одночасно непрозорими.</a:t>
            </a:r>
            <a:endParaRPr lang="uk-UA" sz="2000">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2"/>
          <a:stretch>
            <a:fillRect/>
          </a:stretch>
        </p:blipFill>
        <p:spPr>
          <a:xfrm>
            <a:off x="0" y="1556792"/>
            <a:ext cx="3876451" cy="2744281"/>
          </a:xfrm>
          <a:prstGeom prst="rect">
            <a:avLst/>
          </a:prstGeom>
        </p:spPr>
      </p:pic>
    </p:spTree>
    <p:extLst>
      <p:ext uri="{BB962C8B-B14F-4D97-AF65-F5344CB8AC3E}">
        <p14:creationId xmlns:p14="http://schemas.microsoft.com/office/powerpoint/2010/main" val="439122790"/>
      </p:ext>
    </p:extLst>
  </p:cSld>
  <p:clrMapOvr>
    <a:masterClrMapping/>
  </p:clrMapOvr>
  <p:transition>
    <p:zoom dir="in"/>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3785652"/>
          </a:xfrm>
          <a:prstGeom prst="rect">
            <a:avLst/>
          </a:prstGeom>
        </p:spPr>
        <p:txBody>
          <a:bodyPr wrap="square">
            <a:spAutoFit/>
          </a:bodyPr>
          <a:lstStyle/>
          <a:p>
            <a:pPr algn="just"/>
            <a:r>
              <a:rPr lang="uk-UA" sz="2000">
                <a:solidFill>
                  <a:srgbClr val="000000"/>
                </a:solidFill>
                <a:latin typeface="Times New Roman" panose="02020603050405020304" pitchFamily="18" charset="0"/>
                <a:cs typeface="Times New Roman" panose="02020603050405020304" pitchFamily="18" charset="0"/>
              </a:rPr>
              <a:t>Капсули, призначені для заповнення світлочутливими речовинами, мають бути непрозорими. Встановлено, що на додаток кольору капсул: червоний, чорний, зелений, блакитний, помаранчевий та коричневий найбільше підходять для захисту речовин від впливу світла. </a:t>
            </a:r>
          </a:p>
          <a:p>
            <a:pPr algn="just"/>
            <a:r>
              <a:rPr lang="uk-UA" sz="2000">
                <a:solidFill>
                  <a:srgbClr val="000000"/>
                </a:solidFill>
                <a:latin typeface="Times New Roman" panose="02020603050405020304" pitchFamily="18" charset="0"/>
                <a:cs typeface="Times New Roman" panose="02020603050405020304" pitchFamily="18" charset="0"/>
              </a:rPr>
              <a:t>Деякі виробники застосовують природні барвники (кармінова кислота, хлорофіл та інші), мала токсичність яких дозволяє використовувати їх без обмежень у більшості країн світу. З додаванням або без додавання титану діоксиду вони можуть використовуватися серед натуральних відтінків як прозорих, так і непрозорих. Комбінації натурального желатину з натуральними барвниками особливо підходять для активних засобів із натуральною основою. Але природні барвники мають істотні недоліки: низька здатність барвника, мала стійкість до світла, </a:t>
            </a:r>
            <a:r>
              <a:rPr lang="uk-UA" sz="2000" err="1">
                <a:solidFill>
                  <a:srgbClr val="000000"/>
                </a:solidFill>
                <a:latin typeface="Times New Roman" panose="02020603050405020304" pitchFamily="18" charset="0"/>
                <a:cs typeface="Times New Roman" panose="02020603050405020304" pitchFamily="18" charset="0"/>
              </a:rPr>
              <a:t>окислювачам</a:t>
            </a:r>
            <a:r>
              <a:rPr lang="uk-UA" sz="2000">
                <a:solidFill>
                  <a:srgbClr val="000000"/>
                </a:solidFill>
                <a:latin typeface="Times New Roman" panose="02020603050405020304" pitchFamily="18" charset="0"/>
                <a:cs typeface="Times New Roman" panose="02020603050405020304" pitchFamily="18" charset="0"/>
              </a:rPr>
              <a:t> і відновникам, до зміни </a:t>
            </a:r>
            <a:r>
              <a:rPr lang="uk-UA" sz="2000" err="1">
                <a:solidFill>
                  <a:srgbClr val="000000"/>
                </a:solidFill>
                <a:latin typeface="Times New Roman" panose="02020603050405020304" pitchFamily="18" charset="0"/>
                <a:cs typeface="Times New Roman" panose="02020603050405020304" pitchFamily="18" charset="0"/>
              </a:rPr>
              <a:t>рН</a:t>
            </a:r>
            <a:r>
              <a:rPr lang="uk-UA" sz="2000">
                <a:solidFill>
                  <a:srgbClr val="000000"/>
                </a:solidFill>
                <a:latin typeface="Times New Roman" panose="02020603050405020304" pitchFamily="18" charset="0"/>
                <a:cs typeface="Times New Roman" panose="02020603050405020304" pitchFamily="18" charset="0"/>
              </a:rPr>
              <a:t> і температури.</a:t>
            </a:r>
            <a:endParaRPr lang="uk-UA" sz="2000">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2"/>
          <a:stretch>
            <a:fillRect/>
          </a:stretch>
        </p:blipFill>
        <p:spPr>
          <a:xfrm>
            <a:off x="4932040" y="4047589"/>
            <a:ext cx="3943350" cy="2724150"/>
          </a:xfrm>
          <a:prstGeom prst="rect">
            <a:avLst/>
          </a:prstGeom>
        </p:spPr>
      </p:pic>
    </p:spTree>
    <p:extLst>
      <p:ext uri="{BB962C8B-B14F-4D97-AF65-F5344CB8AC3E}">
        <p14:creationId xmlns:p14="http://schemas.microsoft.com/office/powerpoint/2010/main" val="1103131463"/>
      </p:ext>
    </p:extLst>
  </p:cSld>
  <p:clrMapOvr>
    <a:masterClrMapping/>
  </p:clrMapOvr>
  <p:transition>
    <p:zoom dir="in"/>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97830" y="188640"/>
            <a:ext cx="8856984" cy="5940088"/>
          </a:xfrm>
          <a:prstGeom prst="rect">
            <a:avLst/>
          </a:prstGeom>
        </p:spPr>
        <p:txBody>
          <a:bodyPr wrap="square">
            <a:spAutoFit/>
          </a:bodyPr>
          <a:lstStyle/>
          <a:p>
            <a:r>
              <a:rPr lang="uk-UA" sz="1900">
                <a:solidFill>
                  <a:srgbClr val="000000"/>
                </a:solidFill>
                <a:latin typeface="Times New Roman" panose="02020603050405020304" pitchFamily="18" charset="0"/>
                <a:cs typeface="Times New Roman" panose="02020603050405020304" pitchFamily="18" charset="0"/>
              </a:rPr>
              <a:t>Залежно від використовуваних барвників та пігментів капсули поділяють на такі групи: </a:t>
            </a:r>
          </a:p>
          <a:p>
            <a:r>
              <a:rPr lang="uk-UA" sz="1900">
                <a:solidFill>
                  <a:srgbClr val="000000"/>
                </a:solidFill>
                <a:latin typeface="Times New Roman" panose="02020603050405020304" pitchFamily="18" charset="0"/>
                <a:cs typeface="Times New Roman" panose="02020603050405020304" pitchFamily="18" charset="0"/>
              </a:rPr>
              <a:t>-натуральні прозорі;</a:t>
            </a:r>
          </a:p>
          <a:p>
            <a:r>
              <a:rPr lang="uk-UA" sz="1900">
                <a:solidFill>
                  <a:srgbClr val="000000"/>
                </a:solidFill>
                <a:latin typeface="Times New Roman" panose="02020603050405020304" pitchFamily="18" charset="0"/>
                <a:cs typeface="Times New Roman" panose="02020603050405020304" pitchFamily="18" charset="0"/>
              </a:rPr>
              <a:t> -забарвлені прозорі;</a:t>
            </a:r>
          </a:p>
          <a:p>
            <a:r>
              <a:rPr lang="uk-UA" sz="1900">
                <a:solidFill>
                  <a:srgbClr val="000000"/>
                </a:solidFill>
                <a:latin typeface="Times New Roman" panose="02020603050405020304" pitchFamily="18" charset="0"/>
                <a:cs typeface="Times New Roman" panose="02020603050405020304" pitchFamily="18" charset="0"/>
              </a:rPr>
              <a:t> -забарвлені непрозорі; </a:t>
            </a:r>
          </a:p>
          <a:p>
            <a:r>
              <a:rPr lang="uk-UA" sz="1900">
                <a:solidFill>
                  <a:srgbClr val="000000"/>
                </a:solidFill>
                <a:latin typeface="Times New Roman" panose="02020603050405020304" pitchFamily="18" charset="0"/>
                <a:cs typeface="Times New Roman" panose="02020603050405020304" pitchFamily="18" charset="0"/>
              </a:rPr>
              <a:t>–двоколірні прозорі та/або непрозорі; </a:t>
            </a:r>
          </a:p>
          <a:p>
            <a:r>
              <a:rPr lang="uk-UA" sz="1900">
                <a:solidFill>
                  <a:srgbClr val="000000"/>
                </a:solidFill>
                <a:latin typeface="Times New Roman" panose="02020603050405020304" pitchFamily="18" charset="0"/>
                <a:cs typeface="Times New Roman" panose="02020603050405020304" pitchFamily="18" charset="0"/>
              </a:rPr>
              <a:t>-Поєднання прозорих і непрозорих частин.</a:t>
            </a:r>
          </a:p>
          <a:p>
            <a:r>
              <a:rPr lang="uk-UA" sz="1900">
                <a:solidFill>
                  <a:srgbClr val="000000"/>
                </a:solidFill>
                <a:latin typeface="Times New Roman" panose="02020603050405020304" pitchFamily="18" charset="0"/>
                <a:cs typeface="Times New Roman" panose="02020603050405020304" pitchFamily="18" charset="0"/>
              </a:rPr>
              <a:t> </a:t>
            </a:r>
          </a:p>
          <a:p>
            <a:r>
              <a:rPr lang="uk-UA" sz="1900">
                <a:solidFill>
                  <a:srgbClr val="000000"/>
                </a:solidFill>
                <a:latin typeface="Times New Roman" panose="02020603050405020304" pitchFamily="18" charset="0"/>
                <a:cs typeface="Times New Roman" panose="02020603050405020304" pitchFamily="18" charset="0"/>
              </a:rPr>
              <a:t>Колір – один із найбільш надійних способів ідентифікації ліків, проте він не повинен нести фактор ризику. Як показує практика, багато пацієнтів співвідносять відповідний колір із певним фармакологічним ефектом. Колір може знижувати або посилювати лікувальний ефект, залежно від реакції пацієнта на колір. Ці відкриття було підтверджено та розширено групою американських учених. Дослідження показали, що певні кольори мають велику міру асоціативності зі специфічними показаннями. Так, жовтий, помаранчевий та лавандовий відтінки мають </a:t>
            </a:r>
            <a:r>
              <a:rPr lang="uk-UA" sz="1900" err="1">
                <a:solidFill>
                  <a:srgbClr val="000000"/>
                </a:solidFill>
                <a:latin typeface="Times New Roman" panose="02020603050405020304" pitchFamily="18" charset="0"/>
                <a:cs typeface="Times New Roman" panose="02020603050405020304" pitchFamily="18" charset="0"/>
              </a:rPr>
              <a:t>психостимулятивний</a:t>
            </a:r>
            <a:r>
              <a:rPr lang="uk-UA" sz="1900">
                <a:solidFill>
                  <a:srgbClr val="000000"/>
                </a:solidFill>
                <a:latin typeface="Times New Roman" panose="02020603050405020304" pitchFamily="18" charset="0"/>
                <a:cs typeface="Times New Roman" panose="02020603050405020304" pitchFamily="18" charset="0"/>
              </a:rPr>
              <a:t> ефект і тому підходять для антидепресантів; білий – часто асоціюється із полегшенням болю. Однак деякі кольори (сірий, темно-синій, світло-зелений) не можуть бути точно розподілені за призначенням препаратів. У цьому випадку використовується колір, що не здатний посилювати будь-яке специфічне підвищення ефективності лікарського засобу.</a:t>
            </a:r>
            <a:endParaRPr lang="uk-UA" sz="1900">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2"/>
          <a:stretch>
            <a:fillRect/>
          </a:stretch>
        </p:blipFill>
        <p:spPr>
          <a:xfrm>
            <a:off x="6372200" y="620688"/>
            <a:ext cx="2458740" cy="1774028"/>
          </a:xfrm>
          <a:prstGeom prst="rect">
            <a:avLst/>
          </a:prstGeom>
        </p:spPr>
      </p:pic>
    </p:spTree>
    <p:extLst>
      <p:ext uri="{BB962C8B-B14F-4D97-AF65-F5344CB8AC3E}">
        <p14:creationId xmlns:p14="http://schemas.microsoft.com/office/powerpoint/2010/main" val="368235178"/>
      </p:ext>
    </p:extLst>
  </p:cSld>
  <p:clrMapOvr>
    <a:masterClrMapping/>
  </p:clrMapOvr>
  <p:transition>
    <p:zoom dir="in"/>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404664"/>
            <a:ext cx="8568952" cy="5062924"/>
          </a:xfrm>
          <a:prstGeom prst="rect">
            <a:avLst/>
          </a:prstGeom>
        </p:spPr>
        <p:txBody>
          <a:bodyPr wrap="square">
            <a:spAutoFit/>
          </a:bodyPr>
          <a:lstStyle/>
          <a:p>
            <a:pPr algn="just"/>
            <a:r>
              <a:rPr lang="uk-UA" sz="1900">
                <a:solidFill>
                  <a:srgbClr val="000000"/>
                </a:solidFill>
                <a:latin typeface="Times New Roman" panose="02020603050405020304" pitchFamily="18" charset="0"/>
                <a:cs typeface="Times New Roman" panose="02020603050405020304" pitchFamily="18" charset="0"/>
              </a:rPr>
              <a:t>Для запобігання розчиненню капсул у шлунку та одержання </a:t>
            </a:r>
            <a:r>
              <a:rPr lang="uk-UA" sz="1900" err="1">
                <a:solidFill>
                  <a:srgbClr val="000000"/>
                </a:solidFill>
                <a:latin typeface="Times New Roman" panose="02020603050405020304" pitchFamily="18" charset="0"/>
                <a:cs typeface="Times New Roman" panose="02020603050405020304" pitchFamily="18" charset="0"/>
              </a:rPr>
              <a:t>кишково</a:t>
            </a:r>
            <a:r>
              <a:rPr lang="uk-UA" sz="1900">
                <a:solidFill>
                  <a:srgbClr val="000000"/>
                </a:solidFill>
                <a:latin typeface="Times New Roman" panose="02020603050405020304" pitchFamily="18" charset="0"/>
                <a:cs typeface="Times New Roman" panose="02020603050405020304" pitchFamily="18" charset="0"/>
              </a:rPr>
              <a:t>-розчинної форми у фармацевтичній промисловості використовуються кислотостійкі плівкові покриття з </a:t>
            </a:r>
            <a:r>
              <a:rPr lang="uk-UA" sz="1900" err="1">
                <a:solidFill>
                  <a:srgbClr val="000000"/>
                </a:solidFill>
                <a:latin typeface="Times New Roman" panose="02020603050405020304" pitchFamily="18" charset="0"/>
                <a:cs typeface="Times New Roman" panose="02020603050405020304" pitchFamily="18" charset="0"/>
              </a:rPr>
              <a:t>ацетофталату</a:t>
            </a:r>
            <a:r>
              <a:rPr lang="uk-UA" sz="1900">
                <a:solidFill>
                  <a:srgbClr val="000000"/>
                </a:solidFill>
                <a:latin typeface="Times New Roman" panose="02020603050405020304" pitchFamily="18" charset="0"/>
                <a:cs typeface="Times New Roman" panose="02020603050405020304" pitchFamily="18" charset="0"/>
              </a:rPr>
              <a:t> целюлози, </a:t>
            </a:r>
            <a:r>
              <a:rPr lang="uk-UA" sz="1900" err="1">
                <a:solidFill>
                  <a:srgbClr val="000000"/>
                </a:solidFill>
                <a:latin typeface="Times New Roman" panose="02020603050405020304" pitchFamily="18" charset="0"/>
                <a:cs typeface="Times New Roman" panose="02020603050405020304" pitchFamily="18" charset="0"/>
              </a:rPr>
              <a:t>полівінілацетатфталату</a:t>
            </a:r>
            <a:r>
              <a:rPr lang="uk-UA" sz="1900">
                <a:solidFill>
                  <a:srgbClr val="000000"/>
                </a:solidFill>
                <a:latin typeface="Times New Roman" panose="02020603050405020304" pitchFamily="18" charset="0"/>
                <a:cs typeface="Times New Roman" panose="02020603050405020304" pitchFamily="18" charset="0"/>
              </a:rPr>
              <a:t>, </a:t>
            </a:r>
            <a:r>
              <a:rPr lang="uk-UA" sz="1900" err="1">
                <a:solidFill>
                  <a:srgbClr val="000000"/>
                </a:solidFill>
                <a:latin typeface="Times New Roman" panose="02020603050405020304" pitchFamily="18" charset="0"/>
                <a:cs typeface="Times New Roman" panose="02020603050405020304" pitchFamily="18" charset="0"/>
              </a:rPr>
              <a:t>фталату</a:t>
            </a:r>
            <a:r>
              <a:rPr lang="uk-UA" sz="1900">
                <a:solidFill>
                  <a:srgbClr val="000000"/>
                </a:solidFill>
                <a:latin typeface="Times New Roman" panose="02020603050405020304" pitchFamily="18" charset="0"/>
                <a:cs typeface="Times New Roman" panose="02020603050405020304" pitchFamily="18" charset="0"/>
              </a:rPr>
              <a:t> декстрину, лактози, </a:t>
            </a:r>
            <a:r>
              <a:rPr lang="uk-UA" sz="1900" err="1">
                <a:solidFill>
                  <a:srgbClr val="000000"/>
                </a:solidFill>
                <a:latin typeface="Times New Roman" panose="02020603050405020304" pitchFamily="18" charset="0"/>
                <a:cs typeface="Times New Roman" panose="02020603050405020304" pitchFamily="18" charset="0"/>
              </a:rPr>
              <a:t>маніту</a:t>
            </a:r>
            <a:r>
              <a:rPr lang="uk-UA" sz="1900">
                <a:solidFill>
                  <a:srgbClr val="000000"/>
                </a:solidFill>
                <a:latin typeface="Times New Roman" panose="02020603050405020304" pitchFamily="18" charset="0"/>
                <a:cs typeface="Times New Roman" panose="02020603050405020304" pitchFamily="18" charset="0"/>
              </a:rPr>
              <a:t>, сорбіту, </a:t>
            </a:r>
            <a:r>
              <a:rPr lang="uk-UA" sz="1900" err="1">
                <a:solidFill>
                  <a:srgbClr val="000000"/>
                </a:solidFill>
                <a:latin typeface="Times New Roman" panose="02020603050405020304" pitchFamily="18" charset="0"/>
                <a:cs typeface="Times New Roman" panose="02020603050405020304" pitchFamily="18" charset="0"/>
              </a:rPr>
              <a:t>воскоподібних</a:t>
            </a:r>
            <a:r>
              <a:rPr lang="uk-UA" sz="1900">
                <a:solidFill>
                  <a:srgbClr val="000000"/>
                </a:solidFill>
                <a:latin typeface="Times New Roman" panose="02020603050405020304" pitchFamily="18" charset="0"/>
                <a:cs typeface="Times New Roman" panose="02020603050405020304" pitchFamily="18" charset="0"/>
              </a:rPr>
              <a:t>. </a:t>
            </a:r>
          </a:p>
          <a:p>
            <a:pPr algn="just"/>
            <a:r>
              <a:rPr lang="uk-UA" sz="1900">
                <a:solidFill>
                  <a:srgbClr val="000000"/>
                </a:solidFill>
                <a:latin typeface="Times New Roman" panose="02020603050405020304" pitchFamily="18" charset="0"/>
                <a:cs typeface="Times New Roman" panose="02020603050405020304" pitchFamily="18" charset="0"/>
              </a:rPr>
              <a:t>За кордоном широко використовують </a:t>
            </a:r>
            <a:r>
              <a:rPr lang="uk-UA" sz="1900" err="1">
                <a:solidFill>
                  <a:srgbClr val="000000"/>
                </a:solidFill>
                <a:latin typeface="Times New Roman" panose="02020603050405020304" pitchFamily="18" charset="0"/>
                <a:cs typeface="Times New Roman" panose="02020603050405020304" pitchFamily="18" charset="0"/>
              </a:rPr>
              <a:t>кополімери</a:t>
            </a:r>
            <a:r>
              <a:rPr lang="uk-UA" sz="1900">
                <a:solidFill>
                  <a:srgbClr val="000000"/>
                </a:solidFill>
                <a:latin typeface="Times New Roman" panose="02020603050405020304" pitchFamily="18" charset="0"/>
                <a:cs typeface="Times New Roman" panose="02020603050405020304" pitchFamily="18" charset="0"/>
              </a:rPr>
              <a:t> акрилової кислоти з вінілацетатом. На основі </a:t>
            </a:r>
            <a:r>
              <a:rPr lang="uk-UA" sz="1900" err="1">
                <a:solidFill>
                  <a:srgbClr val="000000"/>
                </a:solidFill>
                <a:latin typeface="Times New Roman" panose="02020603050405020304" pitchFamily="18" charset="0"/>
                <a:cs typeface="Times New Roman" panose="02020603050405020304" pitchFamily="18" charset="0"/>
              </a:rPr>
              <a:t>кополімерів</a:t>
            </a:r>
            <a:r>
              <a:rPr lang="uk-UA" sz="1900">
                <a:solidFill>
                  <a:srgbClr val="000000"/>
                </a:solidFill>
                <a:latin typeface="Times New Roman" panose="02020603050405020304" pitchFamily="18" charset="0"/>
                <a:cs typeface="Times New Roman" panose="02020603050405020304" pitchFamily="18" charset="0"/>
              </a:rPr>
              <a:t> аліфатичних ефірів акрилової та </a:t>
            </a:r>
            <a:r>
              <a:rPr lang="uk-UA" sz="1900" err="1">
                <a:solidFill>
                  <a:srgbClr val="000000"/>
                </a:solidFill>
                <a:latin typeface="Times New Roman" panose="02020603050405020304" pitchFamily="18" charset="0"/>
                <a:cs typeface="Times New Roman" panose="02020603050405020304" pitchFamily="18" charset="0"/>
              </a:rPr>
              <a:t>метакрилової</a:t>
            </a:r>
            <a:r>
              <a:rPr lang="uk-UA" sz="1900">
                <a:solidFill>
                  <a:srgbClr val="000000"/>
                </a:solidFill>
                <a:latin typeface="Times New Roman" panose="02020603050405020304" pitchFamily="18" charset="0"/>
                <a:cs typeface="Times New Roman" panose="02020603050405020304" pitchFamily="18" charset="0"/>
              </a:rPr>
              <a:t> кислот розроблені покриття, розчинні у шлунку або кишечнику. В останні роки найчастіше використовують метод нанесення </a:t>
            </a:r>
            <a:r>
              <a:rPr lang="uk-UA" sz="1900" err="1">
                <a:solidFill>
                  <a:srgbClr val="000000"/>
                </a:solidFill>
                <a:latin typeface="Times New Roman" panose="02020603050405020304" pitchFamily="18" charset="0"/>
                <a:cs typeface="Times New Roman" panose="02020603050405020304" pitchFamily="18" charset="0"/>
              </a:rPr>
              <a:t>кишково</a:t>
            </a:r>
            <a:r>
              <a:rPr lang="uk-UA" sz="1900">
                <a:solidFill>
                  <a:srgbClr val="000000"/>
                </a:solidFill>
                <a:latin typeface="Times New Roman" panose="02020603050405020304" pitchFamily="18" charset="0"/>
                <a:cs typeface="Times New Roman" panose="02020603050405020304" pitchFamily="18" charset="0"/>
              </a:rPr>
              <a:t>-розчинного плівкового покриття на гранули, </a:t>
            </a:r>
            <a:r>
              <a:rPr lang="uk-UA" sz="1900" err="1">
                <a:solidFill>
                  <a:srgbClr val="000000"/>
                </a:solidFill>
                <a:latin typeface="Times New Roman" panose="02020603050405020304" pitchFamily="18" charset="0"/>
                <a:cs typeface="Times New Roman" panose="02020603050405020304" pitchFamily="18" charset="0"/>
              </a:rPr>
              <a:t>мікрокапсули</a:t>
            </a:r>
            <a:r>
              <a:rPr lang="uk-UA" sz="1900">
                <a:solidFill>
                  <a:srgbClr val="000000"/>
                </a:solidFill>
                <a:latin typeface="Times New Roman" panose="02020603050405020304" pitchFamily="18" charset="0"/>
                <a:cs typeface="Times New Roman" panose="02020603050405020304" pitchFamily="18" charset="0"/>
              </a:rPr>
              <a:t> або </a:t>
            </a:r>
            <a:r>
              <a:rPr lang="uk-UA" sz="1900" err="1">
                <a:solidFill>
                  <a:srgbClr val="000000"/>
                </a:solidFill>
                <a:latin typeface="Times New Roman" panose="02020603050405020304" pitchFamily="18" charset="0"/>
                <a:cs typeface="Times New Roman" panose="02020603050405020304" pitchFamily="18" charset="0"/>
              </a:rPr>
              <a:t>пелети</a:t>
            </a:r>
            <a:r>
              <a:rPr lang="uk-UA" sz="1900">
                <a:solidFill>
                  <a:srgbClr val="000000"/>
                </a:solidFill>
                <a:latin typeface="Times New Roman" panose="02020603050405020304" pitchFamily="18" charset="0"/>
                <a:cs typeface="Times New Roman" panose="02020603050405020304" pitchFamily="18" charset="0"/>
              </a:rPr>
              <a:t>. </a:t>
            </a:r>
          </a:p>
          <a:p>
            <a:pPr algn="just"/>
            <a:r>
              <a:rPr lang="uk-UA" sz="1900">
                <a:solidFill>
                  <a:srgbClr val="000000"/>
                </a:solidFill>
                <a:latin typeface="Times New Roman" panose="02020603050405020304" pitchFamily="18" charset="0"/>
                <a:cs typeface="Times New Roman" panose="02020603050405020304" pitchFamily="18" charset="0"/>
              </a:rPr>
              <a:t>Для надання капсул пролонгованих властивостей застосовують технологічні прийоми введення спеціальних інгредієнтів у склади наповнювачів. Зазвичай використовують комбінації речовин, що перешкоджають швидкому вивільненню компонентів, що діють, серед яких найбільш часто зустрічаються акрилові полімери, похідні целюлози та інші речовини. </a:t>
            </a:r>
          </a:p>
          <a:p>
            <a:pPr algn="just"/>
            <a:r>
              <a:rPr lang="uk-UA" sz="1900">
                <a:solidFill>
                  <a:srgbClr val="000000"/>
                </a:solidFill>
                <a:latin typeface="Times New Roman" panose="02020603050405020304" pitchFamily="18" charset="0"/>
                <a:cs typeface="Times New Roman" panose="02020603050405020304" pitchFamily="18" charset="0"/>
              </a:rPr>
              <a:t>Як розчинники для лікарських речовин, що випускаються в м'яких желатинових капсулах, крім різних </a:t>
            </a:r>
            <a:r>
              <a:rPr lang="uk-UA" sz="1900" err="1">
                <a:solidFill>
                  <a:srgbClr val="000000"/>
                </a:solidFill>
                <a:latin typeface="Times New Roman" panose="02020603050405020304" pitchFamily="18" charset="0"/>
                <a:cs typeface="Times New Roman" panose="02020603050405020304" pitchFamily="18" charset="0"/>
              </a:rPr>
              <a:t>масел</a:t>
            </a:r>
            <a:r>
              <a:rPr lang="uk-UA" sz="1900">
                <a:solidFill>
                  <a:srgbClr val="000000"/>
                </a:solidFill>
                <a:latin typeface="Times New Roman" panose="02020603050405020304" pitchFamily="18" charset="0"/>
                <a:cs typeface="Times New Roman" panose="02020603050405020304" pitchFamily="18" charset="0"/>
              </a:rPr>
              <a:t>, застосовують вищі спирти та складні ефіри (</a:t>
            </a:r>
            <a:r>
              <a:rPr lang="uk-UA" sz="1900" err="1">
                <a:solidFill>
                  <a:srgbClr val="000000"/>
                </a:solidFill>
                <a:latin typeface="Times New Roman" panose="02020603050405020304" pitchFamily="18" charset="0"/>
                <a:cs typeface="Times New Roman" panose="02020603050405020304" pitchFamily="18" charset="0"/>
              </a:rPr>
              <a:t>етилолеат</a:t>
            </a:r>
            <a:r>
              <a:rPr lang="uk-UA" sz="1900">
                <a:solidFill>
                  <a:srgbClr val="000000"/>
                </a:solidFill>
                <a:latin typeface="Times New Roman" panose="02020603050405020304" pitchFamily="18" charset="0"/>
                <a:cs typeface="Times New Roman" panose="02020603050405020304" pitchFamily="18" charset="0"/>
              </a:rPr>
              <a:t>, </a:t>
            </a:r>
            <a:r>
              <a:rPr lang="uk-UA" sz="1900" err="1">
                <a:solidFill>
                  <a:srgbClr val="000000"/>
                </a:solidFill>
                <a:latin typeface="Times New Roman" panose="02020603050405020304" pitchFamily="18" charset="0"/>
                <a:cs typeface="Times New Roman" panose="02020603050405020304" pitchFamily="18" charset="0"/>
              </a:rPr>
              <a:t>етилбензоат</a:t>
            </a:r>
            <a:r>
              <a:rPr lang="uk-UA" sz="1900">
                <a:solidFill>
                  <a:srgbClr val="000000"/>
                </a:solidFill>
                <a:latin typeface="Times New Roman" panose="02020603050405020304" pitchFamily="18" charset="0"/>
                <a:cs typeface="Times New Roman" panose="02020603050405020304" pitchFamily="18" charset="0"/>
              </a:rPr>
              <a:t>, </a:t>
            </a:r>
            <a:r>
              <a:rPr lang="uk-UA" sz="1900" err="1">
                <a:solidFill>
                  <a:srgbClr val="000000"/>
                </a:solidFill>
                <a:latin typeface="Times New Roman" panose="02020603050405020304" pitchFamily="18" charset="0"/>
                <a:cs typeface="Times New Roman" panose="02020603050405020304" pitchFamily="18" charset="0"/>
              </a:rPr>
              <a:t>моноолеат</a:t>
            </a:r>
            <a:r>
              <a:rPr lang="uk-UA" sz="1900">
                <a:solidFill>
                  <a:srgbClr val="000000"/>
                </a:solidFill>
                <a:latin typeface="Times New Roman" panose="02020603050405020304" pitchFamily="18" charset="0"/>
                <a:cs typeface="Times New Roman" panose="02020603050405020304" pitchFamily="18" charset="0"/>
              </a:rPr>
              <a:t>, </a:t>
            </a:r>
            <a:r>
              <a:rPr lang="uk-UA" sz="1900" err="1">
                <a:solidFill>
                  <a:srgbClr val="000000"/>
                </a:solidFill>
                <a:latin typeface="Times New Roman" panose="02020603050405020304" pitchFamily="18" charset="0"/>
                <a:cs typeface="Times New Roman" panose="02020603050405020304" pitchFamily="18" charset="0"/>
              </a:rPr>
              <a:t>поліетиленгліколі</a:t>
            </a:r>
            <a:r>
              <a:rPr lang="uk-UA" sz="1900">
                <a:solidFill>
                  <a:srgbClr val="000000"/>
                </a:solidFill>
                <a:latin typeface="Times New Roman" panose="02020603050405020304" pitchFamily="18" charset="0"/>
                <a:cs typeface="Times New Roman" panose="02020603050405020304" pitchFamily="18" charset="0"/>
              </a:rPr>
              <a:t> та </a:t>
            </a:r>
            <a:r>
              <a:rPr lang="uk-UA" sz="1900" err="1">
                <a:solidFill>
                  <a:srgbClr val="000000"/>
                </a:solidFill>
                <a:latin typeface="Times New Roman" panose="02020603050405020304" pitchFamily="18" charset="0"/>
                <a:cs typeface="Times New Roman" panose="02020603050405020304" pitchFamily="18" charset="0"/>
              </a:rPr>
              <a:t>ін</a:t>
            </a:r>
            <a:r>
              <a:rPr lang="uk-UA" sz="1900">
                <a:solidFill>
                  <a:srgbClr val="000000"/>
                </a:solidFill>
                <a:latin typeface="Times New Roman" panose="02020603050405020304" pitchFamily="18" charset="0"/>
                <a:cs typeface="Times New Roman" panose="02020603050405020304" pitchFamily="18" charset="0"/>
              </a:rPr>
              <a:t>).</a:t>
            </a:r>
            <a:endParaRPr lang="uk-UA" sz="1900">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2"/>
          <a:stretch>
            <a:fillRect/>
          </a:stretch>
        </p:blipFill>
        <p:spPr>
          <a:xfrm>
            <a:off x="6732240" y="5380657"/>
            <a:ext cx="2232248" cy="1302145"/>
          </a:xfrm>
          <a:prstGeom prst="rect">
            <a:avLst/>
          </a:prstGeom>
        </p:spPr>
      </p:pic>
    </p:spTree>
    <p:extLst>
      <p:ext uri="{BB962C8B-B14F-4D97-AF65-F5344CB8AC3E}">
        <p14:creationId xmlns:p14="http://schemas.microsoft.com/office/powerpoint/2010/main" val="1799195445"/>
      </p:ext>
    </p:extLst>
  </p:cSld>
  <p:clrMapOvr>
    <a:masterClrMapping/>
  </p:clrMapOvr>
  <p:transition>
    <p:zoom dir="in"/>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483768" y="188640"/>
            <a:ext cx="4572000" cy="923330"/>
          </a:xfrm>
          <a:prstGeom prst="rect">
            <a:avLst/>
          </a:prstGeom>
        </p:spPr>
        <p:txBody>
          <a:bodyPr>
            <a:spAutoFit/>
          </a:bodyPr>
          <a:lstStyle/>
          <a:p>
            <a:pPr algn="ctr"/>
            <a:r>
              <a:rPr lang="ru-RU" err="1">
                <a:solidFill>
                  <a:schemeClr val="bg1"/>
                </a:solidFill>
                <a:latin typeface="Times New Roman" panose="02020603050405020304" pitchFamily="18" charset="0"/>
                <a:cs typeface="Times New Roman" panose="02020603050405020304" pitchFamily="18" charset="0"/>
              </a:rPr>
              <a:t>Виробництво</a:t>
            </a:r>
            <a:r>
              <a:rPr lang="ru-RU">
                <a:solidFill>
                  <a:schemeClr val="bg1"/>
                </a:solidFill>
                <a:latin typeface="Times New Roman" panose="02020603050405020304" pitchFamily="18" charset="0"/>
                <a:cs typeface="Times New Roman" panose="02020603050405020304" pitchFamily="18" charset="0"/>
              </a:rPr>
              <a:t> </a:t>
            </a:r>
            <a:r>
              <a:rPr lang="ru-RU" err="1">
                <a:solidFill>
                  <a:schemeClr val="bg1"/>
                </a:solidFill>
                <a:latin typeface="Times New Roman" panose="02020603050405020304" pitchFamily="18" charset="0"/>
                <a:cs typeface="Times New Roman" panose="02020603050405020304" pitchFamily="18" charset="0"/>
              </a:rPr>
              <a:t>желатинових</a:t>
            </a:r>
            <a:r>
              <a:rPr lang="ru-RU">
                <a:solidFill>
                  <a:schemeClr val="bg1"/>
                </a:solidFill>
                <a:latin typeface="Times New Roman" panose="02020603050405020304" pitchFamily="18" charset="0"/>
                <a:cs typeface="Times New Roman" panose="02020603050405020304" pitchFamily="18" charset="0"/>
              </a:rPr>
              <a:t> капсул є </a:t>
            </a:r>
            <a:r>
              <a:rPr lang="ru-RU" err="1">
                <a:solidFill>
                  <a:schemeClr val="bg1"/>
                </a:solidFill>
                <a:latin typeface="Times New Roman" panose="02020603050405020304" pitchFamily="18" charset="0"/>
                <a:cs typeface="Times New Roman" panose="02020603050405020304" pitchFamily="18" charset="0"/>
              </a:rPr>
              <a:t>складним</a:t>
            </a:r>
            <a:r>
              <a:rPr lang="ru-RU">
                <a:solidFill>
                  <a:schemeClr val="bg1"/>
                </a:solidFill>
                <a:latin typeface="Times New Roman" panose="02020603050405020304" pitchFamily="18" charset="0"/>
                <a:cs typeface="Times New Roman" panose="02020603050405020304" pitchFamily="18" charset="0"/>
              </a:rPr>
              <a:t> </a:t>
            </a:r>
            <a:r>
              <a:rPr lang="ru-RU" err="1">
                <a:solidFill>
                  <a:schemeClr val="bg1"/>
                </a:solidFill>
                <a:latin typeface="Times New Roman" panose="02020603050405020304" pitchFamily="18" charset="0"/>
                <a:cs typeface="Times New Roman" panose="02020603050405020304" pitchFamily="18" charset="0"/>
              </a:rPr>
              <a:t>технологічним</a:t>
            </a:r>
            <a:r>
              <a:rPr lang="ru-RU">
                <a:solidFill>
                  <a:schemeClr val="bg1"/>
                </a:solidFill>
                <a:latin typeface="Times New Roman" panose="02020603050405020304" pitchFamily="18" charset="0"/>
                <a:cs typeface="Times New Roman" panose="02020603050405020304" pitchFamily="18" charset="0"/>
              </a:rPr>
              <a:t> </a:t>
            </a:r>
            <a:r>
              <a:rPr lang="ru-RU" err="1">
                <a:solidFill>
                  <a:schemeClr val="bg1"/>
                </a:solidFill>
                <a:latin typeface="Times New Roman" panose="02020603050405020304" pitchFamily="18" charset="0"/>
                <a:cs typeface="Times New Roman" panose="02020603050405020304" pitchFamily="18" charset="0"/>
              </a:rPr>
              <a:t>процесом</a:t>
            </a:r>
            <a:r>
              <a:rPr lang="ru-RU">
                <a:solidFill>
                  <a:schemeClr val="bg1"/>
                </a:solidFill>
                <a:latin typeface="Times New Roman" panose="02020603050405020304" pitchFamily="18" charset="0"/>
                <a:cs typeface="Times New Roman" panose="02020603050405020304" pitchFamily="18" charset="0"/>
              </a:rPr>
              <a:t> та проходить за схемою</a:t>
            </a:r>
            <a:endParaRPr lang="uk-UA">
              <a:solidFill>
                <a:schemeClr val="bg1"/>
              </a:solidFill>
              <a:latin typeface="Times New Roman" panose="02020603050405020304" pitchFamily="18" charset="0"/>
              <a:cs typeface="Times New Roman" panose="02020603050405020304" pitchFamily="18" charset="0"/>
            </a:endParaRPr>
          </a:p>
        </p:txBody>
      </p:sp>
      <p:pic>
        <p:nvPicPr>
          <p:cNvPr id="7" name="Рисунок 6"/>
          <p:cNvPicPr>
            <a:picLocks noChangeAspect="1"/>
          </p:cNvPicPr>
          <p:nvPr/>
        </p:nvPicPr>
        <p:blipFill>
          <a:blip r:embed="rId2"/>
          <a:stretch>
            <a:fillRect/>
          </a:stretch>
        </p:blipFill>
        <p:spPr>
          <a:xfrm>
            <a:off x="1187624" y="1111970"/>
            <a:ext cx="6737374" cy="5643061"/>
          </a:xfrm>
          <a:prstGeom prst="rect">
            <a:avLst/>
          </a:prstGeom>
        </p:spPr>
      </p:pic>
    </p:spTree>
    <p:extLst>
      <p:ext uri="{BB962C8B-B14F-4D97-AF65-F5344CB8AC3E}">
        <p14:creationId xmlns:p14="http://schemas.microsoft.com/office/powerpoint/2010/main" val="3612962694"/>
      </p:ext>
    </p:extLst>
  </p:cSld>
  <p:clrMapOvr>
    <a:masterClrMapping/>
  </p:clrMapOvr>
  <p:transition>
    <p:zoom dir="in"/>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059832" y="-99392"/>
            <a:ext cx="3744416" cy="584775"/>
          </a:xfrm>
          <a:prstGeom prst="rect">
            <a:avLst/>
          </a:prstGeom>
          <a:noFill/>
        </p:spPr>
        <p:txBody>
          <a:bodyPr wrap="square" rtlCol="0">
            <a:spAutoFit/>
          </a:bodyPr>
          <a:lstStyle/>
          <a:p>
            <a:r>
              <a:rPr lang="ru-RU" sz="3200" b="1" err="1">
                <a:solidFill>
                  <a:schemeClr val="bg1"/>
                </a:solidFill>
              </a:rPr>
              <a:t>Технологія</a:t>
            </a:r>
            <a:endParaRPr lang="ru-RU" sz="3200" b="1">
              <a:solidFill>
                <a:schemeClr val="bg1"/>
              </a:solidFill>
            </a:endParaRPr>
          </a:p>
        </p:txBody>
      </p:sp>
      <p:sp>
        <p:nvSpPr>
          <p:cNvPr id="4" name="Прямоугольник 3"/>
          <p:cNvSpPr/>
          <p:nvPr/>
        </p:nvSpPr>
        <p:spPr>
          <a:xfrm>
            <a:off x="179512" y="477421"/>
            <a:ext cx="8856984" cy="6186309"/>
          </a:xfrm>
          <a:prstGeom prst="rect">
            <a:avLst/>
          </a:prstGeom>
        </p:spPr>
        <p:txBody>
          <a:bodyPr wrap="square" lIns="91440" tIns="45720" rIns="91440" bIns="45720" anchor="t">
            <a:spAutoFit/>
          </a:bodyPr>
          <a:lstStyle/>
          <a:p>
            <a:pPr algn="just"/>
            <a:r>
              <a:rPr lang="ru-RU">
                <a:solidFill>
                  <a:schemeClr val="bg1"/>
                </a:solidFill>
                <a:latin typeface="Times New Roman"/>
                <a:cs typeface="Times New Roman"/>
              </a:rPr>
              <a:t>По </a:t>
            </a:r>
            <a:r>
              <a:rPr lang="ru-RU" err="1">
                <a:solidFill>
                  <a:schemeClr val="bg1"/>
                </a:solidFill>
                <a:latin typeface="Times New Roman"/>
                <a:cs typeface="Times New Roman"/>
              </a:rPr>
              <a:t>першому</a:t>
            </a:r>
            <a:r>
              <a:rPr lang="ru-RU">
                <a:solidFill>
                  <a:schemeClr val="bg1"/>
                </a:solidFill>
                <a:latin typeface="Times New Roman"/>
                <a:cs typeface="Times New Roman"/>
              </a:rPr>
              <a:t> </a:t>
            </a:r>
            <a:r>
              <a:rPr lang="ru-RU" err="1">
                <a:solidFill>
                  <a:schemeClr val="bg1"/>
                </a:solidFill>
                <a:latin typeface="Times New Roman"/>
                <a:cs typeface="Times New Roman"/>
              </a:rPr>
              <a:t>процесу</a:t>
            </a:r>
            <a:r>
              <a:rPr lang="ru-RU">
                <a:solidFill>
                  <a:schemeClr val="bg1"/>
                </a:solidFill>
                <a:latin typeface="Times New Roman"/>
                <a:cs typeface="Times New Roman"/>
              </a:rPr>
              <a:t> </a:t>
            </a:r>
            <a:r>
              <a:rPr lang="ru-RU" err="1">
                <a:solidFill>
                  <a:schemeClr val="bg1"/>
                </a:solidFill>
                <a:latin typeface="Times New Roman"/>
                <a:cs typeface="Times New Roman"/>
              </a:rPr>
              <a:t>приготування</a:t>
            </a:r>
            <a:r>
              <a:rPr lang="ru-RU">
                <a:solidFill>
                  <a:schemeClr val="bg1"/>
                </a:solidFill>
                <a:latin typeface="Times New Roman"/>
                <a:cs typeface="Times New Roman"/>
              </a:rPr>
              <a:t> желатин в </a:t>
            </a:r>
            <a:r>
              <a:rPr lang="ru-RU" err="1">
                <a:solidFill>
                  <a:schemeClr val="bg1"/>
                </a:solidFill>
                <a:latin typeface="Times New Roman"/>
                <a:cs typeface="Times New Roman"/>
              </a:rPr>
              <a:t>реакторі</a:t>
            </a:r>
            <a:r>
              <a:rPr lang="ru-RU">
                <a:solidFill>
                  <a:schemeClr val="bg1"/>
                </a:solidFill>
                <a:latin typeface="Times New Roman"/>
                <a:cs typeface="Times New Roman"/>
              </a:rPr>
              <a:t> </a:t>
            </a:r>
            <a:r>
              <a:rPr lang="ru-RU" err="1">
                <a:solidFill>
                  <a:schemeClr val="bg1"/>
                </a:solidFill>
                <a:latin typeface="Times New Roman"/>
                <a:cs typeface="Times New Roman"/>
              </a:rPr>
              <a:t>заливають</a:t>
            </a:r>
            <a:r>
              <a:rPr lang="ru-RU">
                <a:solidFill>
                  <a:schemeClr val="bg1"/>
                </a:solidFill>
                <a:latin typeface="Times New Roman"/>
                <a:cs typeface="Times New Roman"/>
              </a:rPr>
              <a:t> холодною водою з температурою 15-18 ° С для </a:t>
            </a:r>
            <a:r>
              <a:rPr lang="ru-RU" err="1">
                <a:solidFill>
                  <a:schemeClr val="bg1"/>
                </a:solidFill>
                <a:latin typeface="Times New Roman"/>
                <a:cs typeface="Times New Roman"/>
              </a:rPr>
              <a:t>набухання</a:t>
            </a:r>
            <a:r>
              <a:rPr lang="ru-RU">
                <a:solidFill>
                  <a:schemeClr val="bg1"/>
                </a:solidFill>
                <a:latin typeface="Times New Roman"/>
                <a:cs typeface="Times New Roman"/>
              </a:rPr>
              <a:t> </a:t>
            </a:r>
            <a:r>
              <a:rPr lang="ru-RU" err="1">
                <a:solidFill>
                  <a:schemeClr val="bg1"/>
                </a:solidFill>
                <a:latin typeface="Times New Roman"/>
                <a:cs typeface="Times New Roman"/>
              </a:rPr>
              <a:t>протягом</a:t>
            </a:r>
            <a:r>
              <a:rPr lang="ru-RU">
                <a:solidFill>
                  <a:schemeClr val="bg1"/>
                </a:solidFill>
                <a:latin typeface="Times New Roman"/>
                <a:cs typeface="Times New Roman"/>
              </a:rPr>
              <a:t> 1,5-2 годин.  </a:t>
            </a:r>
            <a:r>
              <a:rPr lang="ru-RU" err="1">
                <a:solidFill>
                  <a:schemeClr val="bg1"/>
                </a:solidFill>
                <a:latin typeface="Times New Roman"/>
                <a:cs typeface="Times New Roman"/>
              </a:rPr>
              <a:t>Набряклий</a:t>
            </a:r>
            <a:r>
              <a:rPr lang="ru-RU">
                <a:solidFill>
                  <a:schemeClr val="bg1"/>
                </a:solidFill>
                <a:latin typeface="Times New Roman"/>
                <a:cs typeface="Times New Roman"/>
              </a:rPr>
              <a:t> желатин </a:t>
            </a:r>
            <a:r>
              <a:rPr lang="ru-RU" err="1">
                <a:solidFill>
                  <a:schemeClr val="bg1"/>
                </a:solidFill>
                <a:latin typeface="Times New Roman"/>
                <a:cs typeface="Times New Roman"/>
              </a:rPr>
              <a:t>розплавляють</a:t>
            </a:r>
            <a:r>
              <a:rPr lang="ru-RU">
                <a:solidFill>
                  <a:schemeClr val="bg1"/>
                </a:solidFill>
                <a:latin typeface="Times New Roman"/>
                <a:cs typeface="Times New Roman"/>
              </a:rPr>
              <a:t> при </a:t>
            </a:r>
            <a:r>
              <a:rPr lang="ru-RU" err="1">
                <a:solidFill>
                  <a:schemeClr val="bg1"/>
                </a:solidFill>
                <a:latin typeface="Times New Roman"/>
                <a:cs typeface="Times New Roman"/>
              </a:rPr>
              <a:t>температурі</a:t>
            </a:r>
            <a:r>
              <a:rPr lang="ru-RU">
                <a:solidFill>
                  <a:schemeClr val="bg1"/>
                </a:solidFill>
                <a:latin typeface="Times New Roman"/>
                <a:cs typeface="Times New Roman"/>
              </a:rPr>
              <a:t> 45-75 ° С в </a:t>
            </a:r>
            <a:r>
              <a:rPr lang="ru-RU" err="1">
                <a:solidFill>
                  <a:schemeClr val="bg1"/>
                </a:solidFill>
                <a:latin typeface="Times New Roman"/>
                <a:cs typeface="Times New Roman"/>
              </a:rPr>
              <a:t>залежності</a:t>
            </a:r>
            <a:r>
              <a:rPr lang="ru-RU">
                <a:solidFill>
                  <a:schemeClr val="bg1"/>
                </a:solidFill>
                <a:latin typeface="Times New Roman"/>
                <a:cs typeface="Times New Roman"/>
              </a:rPr>
              <a:t> </a:t>
            </a:r>
            <a:r>
              <a:rPr lang="ru-RU" err="1">
                <a:solidFill>
                  <a:schemeClr val="bg1"/>
                </a:solidFill>
                <a:latin typeface="Times New Roman"/>
                <a:cs typeface="Times New Roman"/>
              </a:rPr>
              <a:t>від</a:t>
            </a:r>
            <a:r>
              <a:rPr lang="ru-RU">
                <a:solidFill>
                  <a:schemeClr val="bg1"/>
                </a:solidFill>
                <a:latin typeface="Times New Roman"/>
                <a:cs typeface="Times New Roman"/>
              </a:rPr>
              <a:t> </a:t>
            </a:r>
            <a:r>
              <a:rPr lang="ru-RU" err="1">
                <a:solidFill>
                  <a:schemeClr val="bg1"/>
                </a:solidFill>
                <a:latin typeface="Times New Roman"/>
                <a:cs typeface="Times New Roman"/>
              </a:rPr>
              <a:t>його</a:t>
            </a:r>
            <a:r>
              <a:rPr lang="ru-RU">
                <a:solidFill>
                  <a:schemeClr val="bg1"/>
                </a:solidFill>
                <a:latin typeface="Times New Roman"/>
                <a:cs typeface="Times New Roman"/>
              </a:rPr>
              <a:t> </a:t>
            </a:r>
            <a:r>
              <a:rPr lang="ru-RU" err="1">
                <a:solidFill>
                  <a:schemeClr val="bg1"/>
                </a:solidFill>
                <a:latin typeface="Times New Roman"/>
                <a:cs typeface="Times New Roman"/>
              </a:rPr>
              <a:t>концентрації</a:t>
            </a:r>
            <a:r>
              <a:rPr lang="ru-RU">
                <a:solidFill>
                  <a:schemeClr val="bg1"/>
                </a:solidFill>
                <a:latin typeface="Times New Roman"/>
                <a:cs typeface="Times New Roman"/>
              </a:rPr>
              <a:t>, при </a:t>
            </a:r>
            <a:r>
              <a:rPr lang="ru-RU" err="1">
                <a:solidFill>
                  <a:schemeClr val="bg1"/>
                </a:solidFill>
                <a:latin typeface="Times New Roman"/>
                <a:cs typeface="Times New Roman"/>
              </a:rPr>
              <a:t>працюючій</a:t>
            </a:r>
            <a:r>
              <a:rPr lang="ru-RU">
                <a:solidFill>
                  <a:schemeClr val="bg1"/>
                </a:solidFill>
                <a:latin typeface="Times New Roman"/>
                <a:cs typeface="Times New Roman"/>
              </a:rPr>
              <a:t> </a:t>
            </a:r>
            <a:r>
              <a:rPr lang="ru-RU" err="1">
                <a:solidFill>
                  <a:schemeClr val="bg1"/>
                </a:solidFill>
                <a:latin typeface="Times New Roman"/>
                <a:cs typeface="Times New Roman"/>
              </a:rPr>
              <a:t>мішалці</a:t>
            </a:r>
            <a:r>
              <a:rPr lang="ru-RU">
                <a:solidFill>
                  <a:schemeClr val="bg1"/>
                </a:solidFill>
                <a:latin typeface="Times New Roman"/>
                <a:cs typeface="Times New Roman"/>
              </a:rPr>
              <a:t> </a:t>
            </a:r>
            <a:r>
              <a:rPr lang="ru-RU" err="1">
                <a:solidFill>
                  <a:schemeClr val="bg1"/>
                </a:solidFill>
                <a:latin typeface="Times New Roman"/>
                <a:cs typeface="Times New Roman"/>
              </a:rPr>
              <a:t>протягом</a:t>
            </a:r>
            <a:r>
              <a:rPr lang="ru-RU">
                <a:solidFill>
                  <a:schemeClr val="bg1"/>
                </a:solidFill>
                <a:latin typeface="Times New Roman"/>
                <a:cs typeface="Times New Roman"/>
              </a:rPr>
              <a:t> 1 </a:t>
            </a:r>
            <a:r>
              <a:rPr lang="ru-RU" err="1">
                <a:solidFill>
                  <a:schemeClr val="bg1"/>
                </a:solidFill>
                <a:latin typeface="Times New Roman"/>
                <a:cs typeface="Times New Roman"/>
              </a:rPr>
              <a:t>години</a:t>
            </a:r>
            <a:r>
              <a:rPr lang="ru-RU">
                <a:solidFill>
                  <a:schemeClr val="bg1"/>
                </a:solidFill>
                <a:latin typeface="Times New Roman"/>
                <a:cs typeface="Times New Roman"/>
              </a:rPr>
              <a:t>.  Реактор повинен бути </a:t>
            </a:r>
            <a:r>
              <a:rPr lang="ru-RU" err="1">
                <a:solidFill>
                  <a:schemeClr val="bg1"/>
                </a:solidFill>
                <a:latin typeface="Times New Roman"/>
                <a:cs typeface="Times New Roman"/>
              </a:rPr>
              <a:t>забезпечений</a:t>
            </a:r>
            <a:r>
              <a:rPr lang="ru-RU">
                <a:solidFill>
                  <a:schemeClr val="bg1"/>
                </a:solidFill>
                <a:latin typeface="Times New Roman"/>
                <a:cs typeface="Times New Roman"/>
              </a:rPr>
              <a:t> </a:t>
            </a:r>
            <a:r>
              <a:rPr lang="ru-RU" err="1">
                <a:solidFill>
                  <a:schemeClr val="bg1"/>
                </a:solidFill>
                <a:latin typeface="Times New Roman"/>
                <a:cs typeface="Times New Roman"/>
              </a:rPr>
              <a:t>водяним</a:t>
            </a:r>
            <a:r>
              <a:rPr lang="ru-RU">
                <a:solidFill>
                  <a:schemeClr val="bg1"/>
                </a:solidFill>
                <a:latin typeface="Times New Roman"/>
                <a:cs typeface="Times New Roman"/>
              </a:rPr>
              <a:t> кожухом з авто </a:t>
            </a:r>
            <a:r>
              <a:rPr lang="ru-RU" err="1">
                <a:solidFill>
                  <a:schemeClr val="bg1"/>
                </a:solidFill>
                <a:latin typeface="Times New Roman"/>
                <a:cs typeface="Times New Roman"/>
              </a:rPr>
              <a:t>термо</a:t>
            </a:r>
            <a:r>
              <a:rPr lang="ru-RU">
                <a:solidFill>
                  <a:schemeClr val="bg1"/>
                </a:solidFill>
                <a:latin typeface="Times New Roman"/>
                <a:cs typeface="Times New Roman"/>
              </a:rPr>
              <a:t> </a:t>
            </a:r>
            <a:r>
              <a:rPr lang="ru-RU" err="1">
                <a:solidFill>
                  <a:schemeClr val="bg1"/>
                </a:solidFill>
                <a:latin typeface="Times New Roman"/>
                <a:cs typeface="Times New Roman"/>
              </a:rPr>
              <a:t>регулюванням</a:t>
            </a:r>
            <a:r>
              <a:rPr lang="ru-RU">
                <a:solidFill>
                  <a:schemeClr val="bg1"/>
                </a:solidFill>
                <a:latin typeface="Times New Roman"/>
                <a:cs typeface="Times New Roman"/>
              </a:rPr>
              <a:t>.</a:t>
            </a:r>
          </a:p>
          <a:p>
            <a:pPr algn="just"/>
            <a:r>
              <a:rPr lang="ru-RU">
                <a:solidFill>
                  <a:schemeClr val="bg1"/>
                </a:solidFill>
                <a:latin typeface="Times New Roman"/>
                <a:cs typeface="Times New Roman"/>
              </a:rPr>
              <a:t> </a:t>
            </a:r>
            <a:r>
              <a:rPr lang="ru-RU" err="1">
                <a:solidFill>
                  <a:schemeClr val="bg1"/>
                </a:solidFill>
                <a:latin typeface="Times New Roman"/>
                <a:cs typeface="Times New Roman"/>
              </a:rPr>
              <a:t>Після</a:t>
            </a:r>
            <a:r>
              <a:rPr lang="ru-RU">
                <a:solidFill>
                  <a:schemeClr val="bg1"/>
                </a:solidFill>
                <a:latin typeface="Times New Roman"/>
                <a:cs typeface="Times New Roman"/>
              </a:rPr>
              <a:t> </a:t>
            </a:r>
            <a:r>
              <a:rPr lang="ru-RU" err="1">
                <a:solidFill>
                  <a:schemeClr val="bg1"/>
                </a:solidFill>
                <a:latin typeface="Times New Roman"/>
                <a:cs typeface="Times New Roman"/>
              </a:rPr>
              <a:t>розчинення</a:t>
            </a:r>
            <a:r>
              <a:rPr lang="ru-RU">
                <a:solidFill>
                  <a:schemeClr val="bg1"/>
                </a:solidFill>
                <a:latin typeface="Times New Roman"/>
                <a:cs typeface="Times New Roman"/>
              </a:rPr>
              <a:t> желатину </a:t>
            </a:r>
            <a:r>
              <a:rPr lang="ru-RU" err="1">
                <a:solidFill>
                  <a:schemeClr val="bg1"/>
                </a:solidFill>
                <a:latin typeface="Times New Roman"/>
                <a:cs typeface="Times New Roman"/>
              </a:rPr>
              <a:t>додають</a:t>
            </a:r>
            <a:r>
              <a:rPr lang="ru-RU">
                <a:solidFill>
                  <a:schemeClr val="bg1"/>
                </a:solidFill>
                <a:latin typeface="Times New Roman"/>
                <a:cs typeface="Times New Roman"/>
              </a:rPr>
              <a:t> </a:t>
            </a:r>
            <a:r>
              <a:rPr lang="ru-RU" err="1">
                <a:solidFill>
                  <a:schemeClr val="bg1"/>
                </a:solidFill>
                <a:latin typeface="Times New Roman"/>
                <a:cs typeface="Times New Roman"/>
              </a:rPr>
              <a:t>консерванти</a:t>
            </a:r>
            <a:r>
              <a:rPr lang="ru-RU">
                <a:solidFill>
                  <a:schemeClr val="bg1"/>
                </a:solidFill>
                <a:latin typeface="Times New Roman"/>
                <a:cs typeface="Times New Roman"/>
              </a:rPr>
              <a:t>, </a:t>
            </a:r>
            <a:r>
              <a:rPr lang="ru-RU" err="1">
                <a:solidFill>
                  <a:schemeClr val="bg1"/>
                </a:solidFill>
                <a:latin typeface="Times New Roman"/>
                <a:cs typeface="Times New Roman"/>
              </a:rPr>
              <a:t>пластифікатори</a:t>
            </a:r>
            <a:r>
              <a:rPr lang="ru-RU">
                <a:solidFill>
                  <a:schemeClr val="bg1"/>
                </a:solidFill>
                <a:latin typeface="Times New Roman"/>
                <a:cs typeface="Times New Roman"/>
              </a:rPr>
              <a:t> та </a:t>
            </a:r>
            <a:r>
              <a:rPr lang="ru-RU" err="1">
                <a:solidFill>
                  <a:schemeClr val="bg1"/>
                </a:solidFill>
                <a:latin typeface="Times New Roman"/>
                <a:cs typeface="Times New Roman"/>
              </a:rPr>
              <a:t>інші</a:t>
            </a:r>
            <a:r>
              <a:rPr lang="ru-RU">
                <a:solidFill>
                  <a:schemeClr val="bg1"/>
                </a:solidFill>
                <a:latin typeface="Times New Roman"/>
                <a:cs typeface="Times New Roman"/>
              </a:rPr>
              <a:t> </a:t>
            </a:r>
            <a:r>
              <a:rPr lang="ru-RU" err="1">
                <a:solidFill>
                  <a:schemeClr val="bg1"/>
                </a:solidFill>
                <a:latin typeface="Times New Roman"/>
                <a:cs typeface="Times New Roman"/>
              </a:rPr>
              <a:t>допоміжні</a:t>
            </a:r>
            <a:r>
              <a:rPr lang="ru-RU">
                <a:solidFill>
                  <a:schemeClr val="bg1"/>
                </a:solidFill>
                <a:latin typeface="Times New Roman"/>
                <a:cs typeface="Times New Roman"/>
              </a:rPr>
              <a:t> </a:t>
            </a:r>
            <a:r>
              <a:rPr lang="ru-RU" err="1">
                <a:solidFill>
                  <a:schemeClr val="bg1"/>
                </a:solidFill>
                <a:latin typeface="Times New Roman"/>
                <a:cs typeface="Times New Roman"/>
              </a:rPr>
              <a:t>речовини</a:t>
            </a:r>
            <a:r>
              <a:rPr lang="ru-RU">
                <a:solidFill>
                  <a:schemeClr val="bg1"/>
                </a:solidFill>
                <a:latin typeface="Times New Roman"/>
                <a:cs typeface="Times New Roman"/>
              </a:rPr>
              <a:t>, </a:t>
            </a:r>
            <a:r>
              <a:rPr lang="ru-RU" err="1">
                <a:solidFill>
                  <a:schemeClr val="bg1"/>
                </a:solidFill>
                <a:latin typeface="Times New Roman"/>
                <a:cs typeface="Times New Roman"/>
              </a:rPr>
              <a:t>продовжуючи</a:t>
            </a:r>
            <a:r>
              <a:rPr lang="ru-RU">
                <a:solidFill>
                  <a:schemeClr val="bg1"/>
                </a:solidFill>
                <a:latin typeface="Times New Roman"/>
                <a:cs typeface="Times New Roman"/>
              </a:rPr>
              <a:t> </a:t>
            </a:r>
            <a:r>
              <a:rPr lang="ru-RU" err="1">
                <a:solidFill>
                  <a:schemeClr val="bg1"/>
                </a:solidFill>
                <a:latin typeface="Times New Roman"/>
                <a:cs typeface="Times New Roman"/>
              </a:rPr>
              <a:t>перемішування</a:t>
            </a:r>
            <a:r>
              <a:rPr lang="ru-RU">
                <a:solidFill>
                  <a:schemeClr val="bg1"/>
                </a:solidFill>
                <a:latin typeface="Times New Roman"/>
                <a:cs typeface="Times New Roman"/>
              </a:rPr>
              <a:t> </a:t>
            </a:r>
            <a:r>
              <a:rPr lang="ru-RU" err="1">
                <a:solidFill>
                  <a:schemeClr val="bg1"/>
                </a:solidFill>
                <a:latin typeface="Times New Roman"/>
                <a:cs typeface="Times New Roman"/>
              </a:rPr>
              <a:t>протягом</a:t>
            </a:r>
            <a:r>
              <a:rPr lang="ru-RU">
                <a:solidFill>
                  <a:schemeClr val="bg1"/>
                </a:solidFill>
                <a:latin typeface="Times New Roman"/>
                <a:cs typeface="Times New Roman"/>
              </a:rPr>
              <a:t> 0,5 </a:t>
            </a:r>
            <a:r>
              <a:rPr lang="ru-RU" err="1">
                <a:solidFill>
                  <a:schemeClr val="bg1"/>
                </a:solidFill>
                <a:latin typeface="Times New Roman"/>
                <a:cs typeface="Times New Roman"/>
              </a:rPr>
              <a:t>години</a:t>
            </a:r>
            <a:r>
              <a:rPr lang="ru-RU">
                <a:solidFill>
                  <a:schemeClr val="bg1"/>
                </a:solidFill>
                <a:latin typeface="Times New Roman"/>
                <a:cs typeface="Times New Roman"/>
              </a:rPr>
              <a:t>.  </a:t>
            </a:r>
            <a:r>
              <a:rPr lang="ru-RU" err="1">
                <a:solidFill>
                  <a:schemeClr val="bg1"/>
                </a:solidFill>
                <a:latin typeface="Times New Roman"/>
                <a:cs typeface="Times New Roman"/>
              </a:rPr>
              <a:t>Після</a:t>
            </a:r>
            <a:r>
              <a:rPr lang="ru-RU">
                <a:solidFill>
                  <a:schemeClr val="bg1"/>
                </a:solidFill>
                <a:latin typeface="Times New Roman"/>
                <a:cs typeface="Times New Roman"/>
              </a:rPr>
              <a:t> </a:t>
            </a:r>
            <a:r>
              <a:rPr lang="ru-RU" err="1">
                <a:solidFill>
                  <a:schemeClr val="bg1"/>
                </a:solidFill>
                <a:latin typeface="Times New Roman"/>
                <a:cs typeface="Times New Roman"/>
              </a:rPr>
              <a:t>відключення</a:t>
            </a:r>
            <a:r>
              <a:rPr lang="ru-RU">
                <a:solidFill>
                  <a:schemeClr val="bg1"/>
                </a:solidFill>
                <a:latin typeface="Times New Roman"/>
                <a:cs typeface="Times New Roman"/>
              </a:rPr>
              <a:t> </a:t>
            </a:r>
            <a:r>
              <a:rPr lang="ru-RU" err="1">
                <a:solidFill>
                  <a:schemeClr val="bg1"/>
                </a:solidFill>
                <a:latin typeface="Times New Roman"/>
                <a:cs typeface="Times New Roman"/>
              </a:rPr>
              <a:t>мішалки</a:t>
            </a:r>
            <a:r>
              <a:rPr lang="ru-RU">
                <a:solidFill>
                  <a:schemeClr val="bg1"/>
                </a:solidFill>
                <a:latin typeface="Times New Roman"/>
                <a:cs typeface="Times New Roman"/>
              </a:rPr>
              <a:t> і </a:t>
            </a:r>
            <a:r>
              <a:rPr lang="ru-RU" err="1">
                <a:solidFill>
                  <a:schemeClr val="bg1"/>
                </a:solidFill>
                <a:latin typeface="Times New Roman"/>
                <a:cs typeface="Times New Roman"/>
              </a:rPr>
              <a:t>обігріву</a:t>
            </a:r>
            <a:r>
              <a:rPr lang="ru-RU">
                <a:solidFill>
                  <a:schemeClr val="bg1"/>
                </a:solidFill>
                <a:latin typeface="Times New Roman"/>
                <a:cs typeface="Times New Roman"/>
              </a:rPr>
              <a:t> </a:t>
            </a:r>
            <a:r>
              <a:rPr lang="ru-RU" err="1">
                <a:solidFill>
                  <a:schemeClr val="bg1"/>
                </a:solidFill>
                <a:latin typeface="Times New Roman"/>
                <a:cs typeface="Times New Roman"/>
              </a:rPr>
              <a:t>желатинову</a:t>
            </a:r>
            <a:r>
              <a:rPr lang="ru-RU">
                <a:solidFill>
                  <a:schemeClr val="bg1"/>
                </a:solidFill>
                <a:latin typeface="Times New Roman"/>
                <a:cs typeface="Times New Roman"/>
              </a:rPr>
              <a:t> </a:t>
            </a:r>
            <a:r>
              <a:rPr lang="ru-RU" err="1">
                <a:solidFill>
                  <a:schemeClr val="bg1"/>
                </a:solidFill>
                <a:latin typeface="Times New Roman"/>
                <a:cs typeface="Times New Roman"/>
              </a:rPr>
              <a:t>масу</a:t>
            </a:r>
            <a:r>
              <a:rPr lang="ru-RU">
                <a:solidFill>
                  <a:schemeClr val="bg1"/>
                </a:solidFill>
                <a:latin typeface="Times New Roman"/>
                <a:cs typeface="Times New Roman"/>
              </a:rPr>
              <a:t> </a:t>
            </a:r>
            <a:r>
              <a:rPr lang="ru-RU" err="1">
                <a:solidFill>
                  <a:schemeClr val="bg1"/>
                </a:solidFill>
                <a:latin typeface="Times New Roman"/>
                <a:cs typeface="Times New Roman"/>
              </a:rPr>
              <a:t>залишають</a:t>
            </a:r>
            <a:r>
              <a:rPr lang="ru-RU">
                <a:solidFill>
                  <a:schemeClr val="bg1"/>
                </a:solidFill>
                <a:latin typeface="Times New Roman"/>
                <a:cs typeface="Times New Roman"/>
              </a:rPr>
              <a:t> в </a:t>
            </a:r>
            <a:r>
              <a:rPr lang="ru-RU" err="1">
                <a:solidFill>
                  <a:schemeClr val="bg1"/>
                </a:solidFill>
                <a:latin typeface="Times New Roman"/>
                <a:cs typeface="Times New Roman"/>
              </a:rPr>
              <a:t>реакторі</a:t>
            </a:r>
            <a:r>
              <a:rPr lang="ru-RU">
                <a:solidFill>
                  <a:schemeClr val="bg1"/>
                </a:solidFill>
                <a:latin typeface="Times New Roman"/>
                <a:cs typeface="Times New Roman"/>
              </a:rPr>
              <a:t> </a:t>
            </a:r>
            <a:r>
              <a:rPr lang="ru-RU" err="1">
                <a:solidFill>
                  <a:schemeClr val="bg1"/>
                </a:solidFill>
                <a:latin typeface="Times New Roman"/>
                <a:cs typeface="Times New Roman"/>
              </a:rPr>
              <a:t>протягом</a:t>
            </a:r>
            <a:r>
              <a:rPr lang="ru-RU">
                <a:solidFill>
                  <a:schemeClr val="bg1"/>
                </a:solidFill>
                <a:latin typeface="Times New Roman"/>
                <a:cs typeface="Times New Roman"/>
              </a:rPr>
              <a:t> 1,5-2 годин з </a:t>
            </a:r>
            <a:r>
              <a:rPr lang="ru-RU" err="1">
                <a:solidFill>
                  <a:schemeClr val="bg1"/>
                </a:solidFill>
                <a:latin typeface="Times New Roman"/>
                <a:cs typeface="Times New Roman"/>
              </a:rPr>
              <a:t>підключенням</a:t>
            </a:r>
            <a:r>
              <a:rPr lang="ru-RU">
                <a:solidFill>
                  <a:schemeClr val="bg1"/>
                </a:solidFill>
                <a:latin typeface="Times New Roman"/>
                <a:cs typeface="Times New Roman"/>
              </a:rPr>
              <a:t> вакууму для </a:t>
            </a:r>
            <a:r>
              <a:rPr lang="ru-RU" err="1">
                <a:solidFill>
                  <a:schemeClr val="bg1"/>
                </a:solidFill>
                <a:latin typeface="Times New Roman"/>
                <a:cs typeface="Times New Roman"/>
              </a:rPr>
              <a:t>видалення</a:t>
            </a:r>
            <a:r>
              <a:rPr lang="ru-RU">
                <a:solidFill>
                  <a:schemeClr val="bg1"/>
                </a:solidFill>
                <a:latin typeface="Times New Roman"/>
                <a:cs typeface="Times New Roman"/>
              </a:rPr>
              <a:t> з </a:t>
            </a:r>
            <a:r>
              <a:rPr lang="ru-RU" err="1">
                <a:solidFill>
                  <a:schemeClr val="bg1"/>
                </a:solidFill>
                <a:latin typeface="Times New Roman"/>
                <a:cs typeface="Times New Roman"/>
              </a:rPr>
              <a:t>маси</a:t>
            </a:r>
            <a:r>
              <a:rPr lang="ru-RU">
                <a:solidFill>
                  <a:schemeClr val="bg1"/>
                </a:solidFill>
                <a:latin typeface="Times New Roman"/>
                <a:cs typeface="Times New Roman"/>
              </a:rPr>
              <a:t> </a:t>
            </a:r>
            <a:r>
              <a:rPr lang="ru-RU" err="1">
                <a:solidFill>
                  <a:schemeClr val="bg1"/>
                </a:solidFill>
                <a:latin typeface="Times New Roman"/>
                <a:cs typeface="Times New Roman"/>
              </a:rPr>
              <a:t>бульбашок</a:t>
            </a:r>
            <a:r>
              <a:rPr lang="ru-RU">
                <a:solidFill>
                  <a:schemeClr val="bg1"/>
                </a:solidFill>
                <a:latin typeface="Times New Roman"/>
                <a:cs typeface="Times New Roman"/>
              </a:rPr>
              <a:t> </a:t>
            </a:r>
            <a:r>
              <a:rPr lang="ru-RU" err="1">
                <a:solidFill>
                  <a:schemeClr val="bg1"/>
                </a:solidFill>
                <a:latin typeface="Times New Roman"/>
                <a:cs typeface="Times New Roman"/>
              </a:rPr>
              <a:t>повітря</a:t>
            </a:r>
            <a:r>
              <a:rPr lang="ru-RU">
                <a:solidFill>
                  <a:schemeClr val="bg1"/>
                </a:solidFill>
                <a:latin typeface="Times New Roman"/>
                <a:cs typeface="Times New Roman"/>
              </a:rPr>
              <a:t>.  </a:t>
            </a:r>
            <a:r>
              <a:rPr lang="ru-RU" err="1">
                <a:solidFill>
                  <a:schemeClr val="bg1"/>
                </a:solidFill>
                <a:latin typeface="Times New Roman"/>
                <a:cs typeface="Times New Roman"/>
              </a:rPr>
              <a:t>Приготовану</a:t>
            </a:r>
            <a:r>
              <a:rPr lang="ru-RU">
                <a:solidFill>
                  <a:schemeClr val="bg1"/>
                </a:solidFill>
                <a:latin typeface="Times New Roman"/>
                <a:cs typeface="Times New Roman"/>
              </a:rPr>
              <a:t> </a:t>
            </a:r>
            <a:r>
              <a:rPr lang="ru-RU" err="1">
                <a:solidFill>
                  <a:schemeClr val="bg1"/>
                </a:solidFill>
                <a:latin typeface="Times New Roman"/>
                <a:cs typeface="Times New Roman"/>
              </a:rPr>
              <a:t>масу</a:t>
            </a:r>
            <a:r>
              <a:rPr lang="ru-RU">
                <a:solidFill>
                  <a:schemeClr val="bg1"/>
                </a:solidFill>
                <a:latin typeface="Times New Roman"/>
                <a:cs typeface="Times New Roman"/>
              </a:rPr>
              <a:t> </a:t>
            </a:r>
            <a:r>
              <a:rPr lang="ru-RU" err="1">
                <a:solidFill>
                  <a:schemeClr val="bg1"/>
                </a:solidFill>
                <a:latin typeface="Times New Roman"/>
                <a:cs typeface="Times New Roman"/>
              </a:rPr>
              <a:t>передають</a:t>
            </a:r>
            <a:r>
              <a:rPr lang="ru-RU">
                <a:solidFill>
                  <a:schemeClr val="bg1"/>
                </a:solidFill>
                <a:latin typeface="Times New Roman"/>
                <a:cs typeface="Times New Roman"/>
              </a:rPr>
              <a:t> для </a:t>
            </a:r>
            <a:r>
              <a:rPr lang="ru-RU" err="1">
                <a:solidFill>
                  <a:schemeClr val="bg1"/>
                </a:solidFill>
                <a:latin typeface="Times New Roman"/>
                <a:cs typeface="Times New Roman"/>
              </a:rPr>
              <a:t>стабілізації</a:t>
            </a:r>
            <a:r>
              <a:rPr lang="ru-RU">
                <a:solidFill>
                  <a:schemeClr val="bg1"/>
                </a:solidFill>
                <a:latin typeface="Times New Roman"/>
                <a:cs typeface="Times New Roman"/>
              </a:rPr>
              <a:t> в </a:t>
            </a:r>
            <a:r>
              <a:rPr lang="ru-RU" err="1">
                <a:solidFill>
                  <a:schemeClr val="bg1"/>
                </a:solidFill>
                <a:latin typeface="Times New Roman"/>
                <a:cs typeface="Times New Roman"/>
              </a:rPr>
              <a:t>термостатирует</a:t>
            </a:r>
            <a:r>
              <a:rPr lang="ru-RU">
                <a:solidFill>
                  <a:schemeClr val="bg1"/>
                </a:solidFill>
                <a:latin typeface="Times New Roman"/>
                <a:cs typeface="Times New Roman"/>
              </a:rPr>
              <a:t> </a:t>
            </a:r>
            <a:r>
              <a:rPr lang="ru-RU" err="1">
                <a:solidFill>
                  <a:schemeClr val="bg1"/>
                </a:solidFill>
                <a:latin typeface="Times New Roman"/>
                <a:cs typeface="Times New Roman"/>
              </a:rPr>
              <a:t>ємність</a:t>
            </a:r>
            <a:r>
              <a:rPr lang="ru-RU">
                <a:solidFill>
                  <a:schemeClr val="bg1"/>
                </a:solidFill>
                <a:latin typeface="Times New Roman"/>
                <a:cs typeface="Times New Roman"/>
              </a:rPr>
              <a:t> з </a:t>
            </a:r>
            <a:r>
              <a:rPr lang="ru-RU" err="1">
                <a:solidFill>
                  <a:schemeClr val="bg1"/>
                </a:solidFill>
                <a:latin typeface="Times New Roman"/>
                <a:cs typeface="Times New Roman"/>
              </a:rPr>
              <a:t>контрольованою</a:t>
            </a:r>
            <a:r>
              <a:rPr lang="ru-RU">
                <a:solidFill>
                  <a:schemeClr val="bg1"/>
                </a:solidFill>
                <a:latin typeface="Times New Roman"/>
                <a:cs typeface="Times New Roman"/>
              </a:rPr>
              <a:t> температурою і </a:t>
            </a:r>
            <a:r>
              <a:rPr lang="ru-RU" err="1">
                <a:solidFill>
                  <a:schemeClr val="bg1"/>
                </a:solidFill>
                <a:latin typeface="Times New Roman"/>
                <a:cs typeface="Times New Roman"/>
              </a:rPr>
              <a:t>витримують</a:t>
            </a:r>
            <a:r>
              <a:rPr lang="ru-RU">
                <a:solidFill>
                  <a:schemeClr val="bg1"/>
                </a:solidFill>
                <a:latin typeface="Times New Roman"/>
                <a:cs typeface="Times New Roman"/>
              </a:rPr>
              <a:t> при </a:t>
            </a:r>
            <a:r>
              <a:rPr lang="ru-RU" err="1">
                <a:solidFill>
                  <a:schemeClr val="bg1"/>
                </a:solidFill>
                <a:latin typeface="Times New Roman"/>
                <a:cs typeface="Times New Roman"/>
              </a:rPr>
              <a:t>температурі</a:t>
            </a:r>
            <a:r>
              <a:rPr lang="ru-RU">
                <a:solidFill>
                  <a:schemeClr val="bg1"/>
                </a:solidFill>
                <a:latin typeface="Times New Roman"/>
                <a:cs typeface="Times New Roman"/>
              </a:rPr>
              <a:t> 45-60 ° С (в </a:t>
            </a:r>
            <a:r>
              <a:rPr lang="ru-RU" err="1">
                <a:solidFill>
                  <a:schemeClr val="bg1"/>
                </a:solidFill>
                <a:latin typeface="Times New Roman"/>
                <a:cs typeface="Times New Roman"/>
              </a:rPr>
              <a:t>залежності</a:t>
            </a:r>
            <a:r>
              <a:rPr lang="ru-RU">
                <a:solidFill>
                  <a:schemeClr val="bg1"/>
                </a:solidFill>
                <a:latin typeface="Times New Roman"/>
                <a:cs typeface="Times New Roman"/>
              </a:rPr>
              <a:t> </a:t>
            </a:r>
            <a:r>
              <a:rPr lang="ru-RU" err="1">
                <a:solidFill>
                  <a:schemeClr val="bg1"/>
                </a:solidFill>
                <a:latin typeface="Times New Roman"/>
                <a:cs typeface="Times New Roman"/>
              </a:rPr>
              <a:t>від</a:t>
            </a:r>
            <a:r>
              <a:rPr lang="ru-RU">
                <a:solidFill>
                  <a:schemeClr val="bg1"/>
                </a:solidFill>
                <a:latin typeface="Times New Roman"/>
                <a:cs typeface="Times New Roman"/>
              </a:rPr>
              <a:t> </a:t>
            </a:r>
            <a:r>
              <a:rPr lang="ru-RU" err="1">
                <a:solidFill>
                  <a:schemeClr val="bg1"/>
                </a:solidFill>
                <a:latin typeface="Times New Roman"/>
                <a:cs typeface="Times New Roman"/>
              </a:rPr>
              <a:t>концентрації</a:t>
            </a:r>
            <a:r>
              <a:rPr lang="ru-RU">
                <a:solidFill>
                  <a:schemeClr val="bg1"/>
                </a:solidFill>
                <a:latin typeface="Times New Roman"/>
                <a:cs typeface="Times New Roman"/>
              </a:rPr>
              <a:t> желатину) </a:t>
            </a:r>
            <a:r>
              <a:rPr lang="ru-RU" err="1">
                <a:solidFill>
                  <a:schemeClr val="bg1"/>
                </a:solidFill>
                <a:latin typeface="Times New Roman"/>
                <a:cs typeface="Times New Roman"/>
              </a:rPr>
              <a:t>протягом</a:t>
            </a:r>
            <a:r>
              <a:rPr lang="ru-RU">
                <a:solidFill>
                  <a:schemeClr val="bg1"/>
                </a:solidFill>
                <a:latin typeface="Times New Roman"/>
                <a:cs typeface="Times New Roman"/>
              </a:rPr>
              <a:t> 2,5-3 годин.  Перед початком </a:t>
            </a:r>
            <a:r>
              <a:rPr lang="ru-RU" err="1">
                <a:solidFill>
                  <a:schemeClr val="bg1"/>
                </a:solidFill>
                <a:latin typeface="Times New Roman"/>
                <a:cs typeface="Times New Roman"/>
              </a:rPr>
              <a:t>капсулирования</a:t>
            </a:r>
            <a:r>
              <a:rPr lang="ru-RU">
                <a:solidFill>
                  <a:schemeClr val="bg1"/>
                </a:solidFill>
                <a:latin typeface="Times New Roman"/>
                <a:cs typeface="Times New Roman"/>
              </a:rPr>
              <a:t> </a:t>
            </a:r>
            <a:r>
              <a:rPr lang="ru-RU" err="1">
                <a:solidFill>
                  <a:schemeClr val="bg1"/>
                </a:solidFill>
                <a:latin typeface="Times New Roman"/>
                <a:cs typeface="Times New Roman"/>
              </a:rPr>
              <a:t>контролюють</a:t>
            </a:r>
            <a:r>
              <a:rPr lang="ru-RU">
                <a:solidFill>
                  <a:schemeClr val="bg1"/>
                </a:solidFill>
                <a:latin typeface="Times New Roman"/>
                <a:cs typeface="Times New Roman"/>
              </a:rPr>
              <a:t> величину </a:t>
            </a:r>
            <a:r>
              <a:rPr lang="ru-RU" err="1">
                <a:solidFill>
                  <a:schemeClr val="bg1"/>
                </a:solidFill>
                <a:latin typeface="Times New Roman"/>
                <a:cs typeface="Times New Roman"/>
              </a:rPr>
              <a:t>в'язкості</a:t>
            </a:r>
            <a:endParaRPr lang="ru-RU">
              <a:solidFill>
                <a:schemeClr val="bg1"/>
              </a:solidFill>
              <a:latin typeface="Times New Roman"/>
              <a:cs typeface="Times New Roman"/>
            </a:endParaRPr>
          </a:p>
          <a:p>
            <a:pPr algn="just"/>
            <a:r>
              <a:rPr lang="ru-RU">
                <a:solidFill>
                  <a:schemeClr val="bg1"/>
                </a:solidFill>
                <a:latin typeface="Times New Roman"/>
                <a:cs typeface="Times New Roman"/>
              </a:rPr>
              <a:t> Для </a:t>
            </a:r>
            <a:r>
              <a:rPr lang="ru-RU" err="1">
                <a:solidFill>
                  <a:schemeClr val="bg1"/>
                </a:solidFill>
                <a:latin typeface="Times New Roman"/>
                <a:cs typeface="Times New Roman"/>
              </a:rPr>
              <a:t>приготування</a:t>
            </a:r>
            <a:r>
              <a:rPr lang="ru-RU">
                <a:solidFill>
                  <a:schemeClr val="bg1"/>
                </a:solidFill>
                <a:latin typeface="Times New Roman"/>
                <a:cs typeface="Times New Roman"/>
              </a:rPr>
              <a:t> </a:t>
            </a:r>
            <a:r>
              <a:rPr lang="ru-RU" err="1">
                <a:solidFill>
                  <a:schemeClr val="bg1"/>
                </a:solidFill>
                <a:latin typeface="Times New Roman"/>
                <a:cs typeface="Times New Roman"/>
              </a:rPr>
              <a:t>желатинової</a:t>
            </a:r>
            <a:r>
              <a:rPr lang="ru-RU">
                <a:solidFill>
                  <a:schemeClr val="bg1"/>
                </a:solidFill>
                <a:latin typeface="Times New Roman"/>
                <a:cs typeface="Times New Roman"/>
              </a:rPr>
              <a:t> </a:t>
            </a:r>
            <a:r>
              <a:rPr lang="ru-RU" err="1">
                <a:solidFill>
                  <a:schemeClr val="bg1"/>
                </a:solidFill>
                <a:latin typeface="Times New Roman"/>
                <a:cs typeface="Times New Roman"/>
              </a:rPr>
              <a:t>маси</a:t>
            </a:r>
            <a:r>
              <a:rPr lang="ru-RU">
                <a:solidFill>
                  <a:schemeClr val="bg1"/>
                </a:solidFill>
                <a:latin typeface="Times New Roman"/>
                <a:cs typeface="Times New Roman"/>
              </a:rPr>
              <a:t> без </a:t>
            </a:r>
            <a:r>
              <a:rPr lang="ru-RU" err="1">
                <a:solidFill>
                  <a:schemeClr val="bg1"/>
                </a:solidFill>
                <a:latin typeface="Times New Roman"/>
                <a:cs typeface="Times New Roman"/>
              </a:rPr>
              <a:t>процесу</a:t>
            </a:r>
            <a:r>
              <a:rPr lang="ru-RU">
                <a:solidFill>
                  <a:schemeClr val="bg1"/>
                </a:solidFill>
                <a:latin typeface="Times New Roman"/>
                <a:cs typeface="Times New Roman"/>
              </a:rPr>
              <a:t> </a:t>
            </a:r>
            <a:r>
              <a:rPr lang="ru-RU" err="1">
                <a:solidFill>
                  <a:schemeClr val="bg1"/>
                </a:solidFill>
                <a:latin typeface="Times New Roman"/>
                <a:cs typeface="Times New Roman"/>
              </a:rPr>
              <a:t>набухання</a:t>
            </a:r>
            <a:r>
              <a:rPr lang="ru-RU">
                <a:solidFill>
                  <a:schemeClr val="bg1"/>
                </a:solidFill>
                <a:latin typeface="Times New Roman"/>
                <a:cs typeface="Times New Roman"/>
              </a:rPr>
              <a:t> в </a:t>
            </a:r>
            <a:r>
              <a:rPr lang="ru-RU" err="1">
                <a:solidFill>
                  <a:schemeClr val="bg1"/>
                </a:solidFill>
                <a:latin typeface="Times New Roman"/>
                <a:cs typeface="Times New Roman"/>
              </a:rPr>
              <a:t>закритий</a:t>
            </a:r>
            <a:r>
              <a:rPr lang="ru-RU">
                <a:solidFill>
                  <a:schemeClr val="bg1"/>
                </a:solidFill>
                <a:latin typeface="Times New Roman"/>
                <a:cs typeface="Times New Roman"/>
              </a:rPr>
              <a:t> реактор, </a:t>
            </a:r>
            <a:r>
              <a:rPr lang="ru-RU" err="1">
                <a:solidFill>
                  <a:schemeClr val="bg1"/>
                </a:solidFill>
                <a:latin typeface="Times New Roman"/>
                <a:cs typeface="Times New Roman"/>
              </a:rPr>
              <a:t>забезпечений</a:t>
            </a:r>
            <a:r>
              <a:rPr lang="ru-RU">
                <a:solidFill>
                  <a:schemeClr val="bg1"/>
                </a:solidFill>
                <a:latin typeface="Times New Roman"/>
                <a:cs typeface="Times New Roman"/>
              </a:rPr>
              <a:t> водяною сорочкою, </a:t>
            </a:r>
            <a:r>
              <a:rPr lang="ru-RU" err="1">
                <a:solidFill>
                  <a:schemeClr val="bg1"/>
                </a:solidFill>
                <a:latin typeface="Times New Roman"/>
                <a:cs typeface="Times New Roman"/>
              </a:rPr>
              <a:t>автоматичним</a:t>
            </a:r>
            <a:r>
              <a:rPr lang="ru-RU">
                <a:solidFill>
                  <a:schemeClr val="bg1"/>
                </a:solidFill>
                <a:latin typeface="Times New Roman"/>
                <a:cs typeface="Times New Roman"/>
              </a:rPr>
              <a:t> регулятором температур і </a:t>
            </a:r>
            <a:r>
              <a:rPr lang="ru-RU" err="1">
                <a:solidFill>
                  <a:schemeClr val="bg1"/>
                </a:solidFill>
                <a:latin typeface="Times New Roman"/>
                <a:cs typeface="Times New Roman"/>
              </a:rPr>
              <a:t>лопатевою</a:t>
            </a:r>
            <a:r>
              <a:rPr lang="ru-RU">
                <a:solidFill>
                  <a:schemeClr val="bg1"/>
                </a:solidFill>
                <a:latin typeface="Times New Roman"/>
                <a:cs typeface="Times New Roman"/>
              </a:rPr>
              <a:t> </a:t>
            </a:r>
            <a:r>
              <a:rPr lang="ru-RU" err="1">
                <a:solidFill>
                  <a:schemeClr val="bg1"/>
                </a:solidFill>
                <a:latin typeface="Times New Roman"/>
                <a:cs typeface="Times New Roman"/>
              </a:rPr>
              <a:t>мішалкою</a:t>
            </a:r>
            <a:r>
              <a:rPr lang="ru-RU">
                <a:solidFill>
                  <a:schemeClr val="bg1"/>
                </a:solidFill>
                <a:latin typeface="Times New Roman"/>
                <a:cs typeface="Times New Roman"/>
              </a:rPr>
              <a:t>, </a:t>
            </a:r>
            <a:r>
              <a:rPr lang="ru-RU" err="1">
                <a:solidFill>
                  <a:schemeClr val="bg1"/>
                </a:solidFill>
                <a:latin typeface="Times New Roman"/>
                <a:cs typeface="Times New Roman"/>
              </a:rPr>
              <a:t>вносять</a:t>
            </a:r>
            <a:r>
              <a:rPr lang="ru-RU">
                <a:solidFill>
                  <a:schemeClr val="bg1"/>
                </a:solidFill>
                <a:latin typeface="Times New Roman"/>
                <a:cs typeface="Times New Roman"/>
              </a:rPr>
              <a:t> </a:t>
            </a:r>
            <a:r>
              <a:rPr lang="ru-RU" err="1">
                <a:solidFill>
                  <a:schemeClr val="bg1"/>
                </a:solidFill>
                <a:latin typeface="Times New Roman"/>
                <a:cs typeface="Times New Roman"/>
              </a:rPr>
              <a:t>розрахований</a:t>
            </a:r>
            <a:r>
              <a:rPr lang="ru-RU">
                <a:solidFill>
                  <a:schemeClr val="bg1"/>
                </a:solidFill>
                <a:latin typeface="Times New Roman"/>
                <a:cs typeface="Times New Roman"/>
              </a:rPr>
              <a:t> </a:t>
            </a:r>
            <a:r>
              <a:rPr lang="ru-RU" err="1">
                <a:solidFill>
                  <a:schemeClr val="bg1"/>
                </a:solidFill>
                <a:latin typeface="Times New Roman"/>
                <a:cs typeface="Times New Roman"/>
              </a:rPr>
              <a:t>об'єм</a:t>
            </a:r>
            <a:r>
              <a:rPr lang="ru-RU">
                <a:solidFill>
                  <a:schemeClr val="bg1"/>
                </a:solidFill>
                <a:latin typeface="Times New Roman"/>
                <a:cs typeface="Times New Roman"/>
              </a:rPr>
              <a:t> води </a:t>
            </a:r>
            <a:r>
              <a:rPr lang="ru-RU" err="1">
                <a:solidFill>
                  <a:schemeClr val="bg1"/>
                </a:solidFill>
                <a:latin typeface="Times New Roman"/>
                <a:cs typeface="Times New Roman"/>
              </a:rPr>
              <a:t>очищеної</a:t>
            </a:r>
            <a:r>
              <a:rPr lang="ru-RU">
                <a:solidFill>
                  <a:schemeClr val="bg1"/>
                </a:solidFill>
                <a:latin typeface="Times New Roman"/>
                <a:cs typeface="Times New Roman"/>
              </a:rPr>
              <a:t> і </a:t>
            </a:r>
            <a:r>
              <a:rPr lang="ru-RU" err="1">
                <a:solidFill>
                  <a:schemeClr val="bg1"/>
                </a:solidFill>
                <a:latin typeface="Times New Roman"/>
                <a:cs typeface="Times New Roman"/>
              </a:rPr>
              <a:t>нагрівають</a:t>
            </a:r>
            <a:r>
              <a:rPr lang="ru-RU">
                <a:solidFill>
                  <a:schemeClr val="bg1"/>
                </a:solidFill>
                <a:latin typeface="Times New Roman"/>
                <a:cs typeface="Times New Roman"/>
              </a:rPr>
              <a:t> до 70-75 ° С.  У </a:t>
            </a:r>
            <a:r>
              <a:rPr lang="ru-RU" err="1">
                <a:solidFill>
                  <a:schemeClr val="bg1"/>
                </a:solidFill>
                <a:latin typeface="Times New Roman"/>
                <a:cs typeface="Times New Roman"/>
              </a:rPr>
              <a:t>нагрітій</a:t>
            </a:r>
            <a:r>
              <a:rPr lang="ru-RU">
                <a:solidFill>
                  <a:schemeClr val="bg1"/>
                </a:solidFill>
                <a:latin typeface="Times New Roman"/>
                <a:cs typeface="Times New Roman"/>
              </a:rPr>
              <a:t> </a:t>
            </a:r>
            <a:r>
              <a:rPr lang="ru-RU" err="1">
                <a:solidFill>
                  <a:schemeClr val="bg1"/>
                </a:solidFill>
                <a:latin typeface="Times New Roman"/>
                <a:cs typeface="Times New Roman"/>
              </a:rPr>
              <a:t>воді</a:t>
            </a:r>
            <a:r>
              <a:rPr lang="ru-RU">
                <a:solidFill>
                  <a:schemeClr val="bg1"/>
                </a:solidFill>
                <a:latin typeface="Times New Roman"/>
                <a:cs typeface="Times New Roman"/>
              </a:rPr>
              <a:t> </a:t>
            </a:r>
            <a:r>
              <a:rPr lang="ru-RU" err="1">
                <a:solidFill>
                  <a:schemeClr val="bg1"/>
                </a:solidFill>
                <a:latin typeface="Times New Roman"/>
                <a:cs typeface="Times New Roman"/>
              </a:rPr>
              <a:t>послідовно</a:t>
            </a:r>
            <a:r>
              <a:rPr lang="ru-RU">
                <a:solidFill>
                  <a:schemeClr val="bg1"/>
                </a:solidFill>
                <a:latin typeface="Times New Roman"/>
                <a:cs typeface="Times New Roman"/>
              </a:rPr>
              <a:t> </a:t>
            </a:r>
            <a:r>
              <a:rPr lang="ru-RU" err="1">
                <a:solidFill>
                  <a:schemeClr val="bg1"/>
                </a:solidFill>
                <a:latin typeface="Times New Roman"/>
                <a:cs typeface="Times New Roman"/>
              </a:rPr>
              <a:t>розчиняють</a:t>
            </a:r>
            <a:r>
              <a:rPr lang="ru-RU">
                <a:solidFill>
                  <a:schemeClr val="bg1"/>
                </a:solidFill>
                <a:latin typeface="Times New Roman"/>
                <a:cs typeface="Times New Roman"/>
              </a:rPr>
              <a:t> </a:t>
            </a:r>
            <a:r>
              <a:rPr lang="ru-RU" err="1">
                <a:solidFill>
                  <a:schemeClr val="bg1"/>
                </a:solidFill>
                <a:latin typeface="Times New Roman"/>
                <a:cs typeface="Times New Roman"/>
              </a:rPr>
              <a:t>консерванти</a:t>
            </a:r>
            <a:r>
              <a:rPr lang="ru-RU">
                <a:solidFill>
                  <a:schemeClr val="bg1"/>
                </a:solidFill>
                <a:latin typeface="Times New Roman"/>
                <a:cs typeface="Times New Roman"/>
              </a:rPr>
              <a:t>, </a:t>
            </a:r>
            <a:r>
              <a:rPr lang="ru-RU" err="1">
                <a:solidFill>
                  <a:schemeClr val="bg1"/>
                </a:solidFill>
                <a:latin typeface="Times New Roman"/>
                <a:cs typeface="Times New Roman"/>
              </a:rPr>
              <a:t>інші</a:t>
            </a:r>
            <a:r>
              <a:rPr lang="ru-RU">
                <a:solidFill>
                  <a:schemeClr val="bg1"/>
                </a:solidFill>
                <a:latin typeface="Times New Roman"/>
                <a:cs typeface="Times New Roman"/>
              </a:rPr>
              <a:t> </a:t>
            </a:r>
            <a:r>
              <a:rPr lang="ru-RU" err="1">
                <a:solidFill>
                  <a:schemeClr val="bg1"/>
                </a:solidFill>
                <a:latin typeface="Times New Roman"/>
                <a:cs typeface="Times New Roman"/>
              </a:rPr>
              <a:t>допоміжні</a:t>
            </a:r>
            <a:r>
              <a:rPr lang="ru-RU">
                <a:solidFill>
                  <a:schemeClr val="bg1"/>
                </a:solidFill>
                <a:latin typeface="Times New Roman"/>
                <a:cs typeface="Times New Roman"/>
              </a:rPr>
              <a:t> </a:t>
            </a:r>
            <a:r>
              <a:rPr lang="ru-RU" err="1">
                <a:solidFill>
                  <a:schemeClr val="bg1"/>
                </a:solidFill>
                <a:latin typeface="Times New Roman"/>
                <a:cs typeface="Times New Roman"/>
              </a:rPr>
              <a:t>речовини</a:t>
            </a:r>
            <a:r>
              <a:rPr lang="ru-RU">
                <a:solidFill>
                  <a:schemeClr val="bg1"/>
                </a:solidFill>
                <a:latin typeface="Times New Roman"/>
                <a:cs typeface="Times New Roman"/>
              </a:rPr>
              <a:t>, </a:t>
            </a:r>
            <a:r>
              <a:rPr lang="ru-RU" err="1">
                <a:solidFill>
                  <a:schemeClr val="bg1"/>
                </a:solidFill>
                <a:latin typeface="Times New Roman"/>
                <a:cs typeface="Times New Roman"/>
              </a:rPr>
              <a:t>після</a:t>
            </a:r>
            <a:r>
              <a:rPr lang="ru-RU">
                <a:solidFill>
                  <a:schemeClr val="bg1"/>
                </a:solidFill>
                <a:latin typeface="Times New Roman"/>
                <a:cs typeface="Times New Roman"/>
              </a:rPr>
              <a:t> </a:t>
            </a:r>
            <a:r>
              <a:rPr lang="ru-RU" err="1">
                <a:solidFill>
                  <a:schemeClr val="bg1"/>
                </a:solidFill>
                <a:latin typeface="Times New Roman"/>
                <a:cs typeface="Times New Roman"/>
              </a:rPr>
              <a:t>чого</a:t>
            </a:r>
            <a:r>
              <a:rPr lang="ru-RU">
                <a:solidFill>
                  <a:schemeClr val="bg1"/>
                </a:solidFill>
                <a:latin typeface="Times New Roman"/>
                <a:cs typeface="Times New Roman"/>
              </a:rPr>
              <a:t> </a:t>
            </a:r>
            <a:r>
              <a:rPr lang="ru-RU" err="1">
                <a:solidFill>
                  <a:schemeClr val="bg1"/>
                </a:solidFill>
                <a:latin typeface="Times New Roman"/>
                <a:cs typeface="Times New Roman"/>
              </a:rPr>
              <a:t>завантажують</a:t>
            </a:r>
            <a:r>
              <a:rPr lang="ru-RU">
                <a:solidFill>
                  <a:schemeClr val="bg1"/>
                </a:solidFill>
                <a:latin typeface="Times New Roman"/>
                <a:cs typeface="Times New Roman"/>
              </a:rPr>
              <a:t> желатин при </a:t>
            </a:r>
            <a:r>
              <a:rPr lang="ru-RU" err="1">
                <a:solidFill>
                  <a:schemeClr val="bg1"/>
                </a:solidFill>
                <a:latin typeface="Times New Roman"/>
                <a:cs typeface="Times New Roman"/>
              </a:rPr>
              <a:t>включеній</a:t>
            </a:r>
            <a:r>
              <a:rPr lang="ru-RU">
                <a:solidFill>
                  <a:schemeClr val="bg1"/>
                </a:solidFill>
                <a:latin typeface="Times New Roman"/>
                <a:cs typeface="Times New Roman"/>
              </a:rPr>
              <a:t> </a:t>
            </a:r>
            <a:r>
              <a:rPr lang="ru-RU" err="1">
                <a:solidFill>
                  <a:schemeClr val="bg1"/>
                </a:solidFill>
                <a:latin typeface="Times New Roman"/>
                <a:cs typeface="Times New Roman"/>
              </a:rPr>
              <a:t>мішалці</a:t>
            </a:r>
            <a:r>
              <a:rPr lang="ru-RU">
                <a:solidFill>
                  <a:schemeClr val="bg1"/>
                </a:solidFill>
                <a:latin typeface="Times New Roman"/>
                <a:cs typeface="Times New Roman"/>
              </a:rPr>
              <a:t>.  </a:t>
            </a:r>
            <a:r>
              <a:rPr lang="ru-RU" err="1">
                <a:solidFill>
                  <a:schemeClr val="bg1"/>
                </a:solidFill>
                <a:latin typeface="Times New Roman"/>
                <a:cs typeface="Times New Roman"/>
              </a:rPr>
              <a:t>Перемішують</a:t>
            </a:r>
            <a:r>
              <a:rPr lang="ru-RU">
                <a:solidFill>
                  <a:schemeClr val="bg1"/>
                </a:solidFill>
                <a:latin typeface="Times New Roman"/>
                <a:cs typeface="Times New Roman"/>
              </a:rPr>
              <a:t> до </a:t>
            </a:r>
            <a:r>
              <a:rPr lang="ru-RU" err="1">
                <a:solidFill>
                  <a:schemeClr val="bg1"/>
                </a:solidFill>
                <a:latin typeface="Times New Roman"/>
                <a:cs typeface="Times New Roman"/>
              </a:rPr>
              <a:t>його</a:t>
            </a:r>
            <a:r>
              <a:rPr lang="ru-RU">
                <a:solidFill>
                  <a:schemeClr val="bg1"/>
                </a:solidFill>
                <a:latin typeface="Times New Roman"/>
                <a:cs typeface="Times New Roman"/>
              </a:rPr>
              <a:t> </a:t>
            </a:r>
            <a:r>
              <a:rPr lang="ru-RU" err="1">
                <a:solidFill>
                  <a:schemeClr val="bg1"/>
                </a:solidFill>
                <a:latin typeface="Times New Roman"/>
                <a:cs typeface="Times New Roman"/>
              </a:rPr>
              <a:t>повного</a:t>
            </a:r>
            <a:r>
              <a:rPr lang="ru-RU">
                <a:solidFill>
                  <a:schemeClr val="bg1"/>
                </a:solidFill>
                <a:latin typeface="Times New Roman"/>
                <a:cs typeface="Times New Roman"/>
              </a:rPr>
              <a:t> </a:t>
            </a:r>
            <a:r>
              <a:rPr lang="ru-RU" err="1">
                <a:solidFill>
                  <a:schemeClr val="bg1"/>
                </a:solidFill>
                <a:latin typeface="Times New Roman"/>
                <a:cs typeface="Times New Roman"/>
              </a:rPr>
              <a:t>розчинення</a:t>
            </a:r>
            <a:r>
              <a:rPr lang="ru-RU">
                <a:solidFill>
                  <a:schemeClr val="bg1"/>
                </a:solidFill>
                <a:latin typeface="Times New Roman"/>
                <a:cs typeface="Times New Roman"/>
              </a:rPr>
              <a:t> </a:t>
            </a:r>
            <a:r>
              <a:rPr lang="ru-RU" err="1">
                <a:solidFill>
                  <a:schemeClr val="bg1"/>
                </a:solidFill>
                <a:latin typeface="Times New Roman"/>
                <a:cs typeface="Times New Roman"/>
              </a:rPr>
              <a:t>Далі</a:t>
            </a:r>
            <a:r>
              <a:rPr lang="ru-RU">
                <a:solidFill>
                  <a:schemeClr val="bg1"/>
                </a:solidFill>
                <a:latin typeface="Times New Roman"/>
                <a:cs typeface="Times New Roman"/>
              </a:rPr>
              <a:t> </a:t>
            </a:r>
            <a:r>
              <a:rPr lang="ru-RU" err="1">
                <a:solidFill>
                  <a:schemeClr val="bg1"/>
                </a:solidFill>
                <a:latin typeface="Times New Roman"/>
                <a:cs typeface="Times New Roman"/>
              </a:rPr>
              <a:t>надходять</a:t>
            </a:r>
            <a:r>
              <a:rPr lang="ru-RU">
                <a:solidFill>
                  <a:schemeClr val="bg1"/>
                </a:solidFill>
                <a:latin typeface="Times New Roman"/>
                <a:cs typeface="Times New Roman"/>
              </a:rPr>
              <a:t> так само, як при </a:t>
            </a:r>
            <a:r>
              <a:rPr lang="ru-RU" err="1">
                <a:solidFill>
                  <a:schemeClr val="bg1"/>
                </a:solidFill>
                <a:latin typeface="Times New Roman"/>
                <a:cs typeface="Times New Roman"/>
              </a:rPr>
              <a:t>отриманні</a:t>
            </a:r>
            <a:r>
              <a:rPr lang="ru-RU">
                <a:solidFill>
                  <a:schemeClr val="bg1"/>
                </a:solidFill>
                <a:latin typeface="Times New Roman"/>
                <a:cs typeface="Times New Roman"/>
              </a:rPr>
              <a:t> </a:t>
            </a:r>
            <a:r>
              <a:rPr lang="ru-RU" err="1">
                <a:solidFill>
                  <a:schemeClr val="bg1"/>
                </a:solidFill>
                <a:latin typeface="Times New Roman"/>
                <a:cs typeface="Times New Roman"/>
              </a:rPr>
              <a:t>маси</a:t>
            </a:r>
            <a:r>
              <a:rPr lang="ru-RU">
                <a:solidFill>
                  <a:schemeClr val="bg1"/>
                </a:solidFill>
                <a:latin typeface="Times New Roman"/>
                <a:cs typeface="Times New Roman"/>
              </a:rPr>
              <a:t> з </a:t>
            </a:r>
            <a:r>
              <a:rPr lang="ru-RU" err="1">
                <a:solidFill>
                  <a:schemeClr val="bg1"/>
                </a:solidFill>
                <a:latin typeface="Times New Roman"/>
                <a:cs typeface="Times New Roman"/>
              </a:rPr>
              <a:t>процесом</a:t>
            </a:r>
            <a:r>
              <a:rPr lang="ru-RU">
                <a:solidFill>
                  <a:schemeClr val="bg1"/>
                </a:solidFill>
                <a:latin typeface="Times New Roman"/>
                <a:cs typeface="Times New Roman"/>
              </a:rPr>
              <a:t>, </a:t>
            </a:r>
            <a:r>
              <a:rPr lang="ru-RU" err="1">
                <a:solidFill>
                  <a:schemeClr val="bg1"/>
                </a:solidFill>
                <a:latin typeface="Times New Roman"/>
                <a:cs typeface="Times New Roman"/>
              </a:rPr>
              <a:t>контролюють</a:t>
            </a:r>
            <a:r>
              <a:rPr lang="ru-RU">
                <a:solidFill>
                  <a:schemeClr val="bg1"/>
                </a:solidFill>
                <a:latin typeface="Times New Roman"/>
                <a:cs typeface="Times New Roman"/>
              </a:rPr>
              <a:t> </a:t>
            </a:r>
            <a:r>
              <a:rPr lang="ru-RU" err="1">
                <a:solidFill>
                  <a:schemeClr val="bg1"/>
                </a:solidFill>
                <a:latin typeface="Times New Roman"/>
                <a:cs typeface="Times New Roman"/>
              </a:rPr>
              <a:t>тимчасові</a:t>
            </a:r>
            <a:r>
              <a:rPr lang="ru-RU">
                <a:solidFill>
                  <a:schemeClr val="bg1"/>
                </a:solidFill>
                <a:latin typeface="Times New Roman"/>
                <a:cs typeface="Times New Roman"/>
              </a:rPr>
              <a:t> </a:t>
            </a:r>
            <a:r>
              <a:rPr lang="ru-RU" err="1">
                <a:solidFill>
                  <a:schemeClr val="bg1"/>
                </a:solidFill>
                <a:latin typeface="Times New Roman"/>
                <a:cs typeface="Times New Roman"/>
              </a:rPr>
              <a:t>параметри</a:t>
            </a:r>
            <a:r>
              <a:rPr lang="ru-RU">
                <a:solidFill>
                  <a:schemeClr val="bg1"/>
                </a:solidFill>
                <a:latin typeface="Times New Roman"/>
                <a:cs typeface="Times New Roman"/>
              </a:rPr>
              <a:t> </a:t>
            </a:r>
            <a:r>
              <a:rPr lang="ru-RU" err="1">
                <a:solidFill>
                  <a:schemeClr val="bg1"/>
                </a:solidFill>
                <a:latin typeface="Times New Roman"/>
                <a:cs typeface="Times New Roman"/>
              </a:rPr>
              <a:t>розчинення</a:t>
            </a:r>
            <a:r>
              <a:rPr lang="ru-RU">
                <a:solidFill>
                  <a:schemeClr val="bg1"/>
                </a:solidFill>
                <a:latin typeface="Times New Roman"/>
                <a:cs typeface="Times New Roman"/>
              </a:rPr>
              <a:t> желатину, </a:t>
            </a:r>
            <a:r>
              <a:rPr lang="ru-RU" err="1">
                <a:solidFill>
                  <a:schemeClr val="bg1"/>
                </a:solidFill>
                <a:latin typeface="Times New Roman"/>
                <a:cs typeface="Times New Roman"/>
              </a:rPr>
              <a:t>роботи</a:t>
            </a:r>
            <a:r>
              <a:rPr lang="ru-RU">
                <a:solidFill>
                  <a:schemeClr val="bg1"/>
                </a:solidFill>
                <a:latin typeface="Times New Roman"/>
                <a:cs typeface="Times New Roman"/>
              </a:rPr>
              <a:t> </a:t>
            </a:r>
            <a:r>
              <a:rPr lang="ru-RU" err="1">
                <a:solidFill>
                  <a:schemeClr val="bg1"/>
                </a:solidFill>
                <a:latin typeface="Times New Roman"/>
                <a:cs typeface="Times New Roman"/>
              </a:rPr>
              <a:t>мішалки</a:t>
            </a:r>
            <a:r>
              <a:rPr lang="ru-RU">
                <a:solidFill>
                  <a:schemeClr val="bg1"/>
                </a:solidFill>
                <a:latin typeface="Times New Roman"/>
                <a:cs typeface="Times New Roman"/>
              </a:rPr>
              <a:t> і </a:t>
            </a:r>
            <a:r>
              <a:rPr lang="ru-RU" err="1">
                <a:solidFill>
                  <a:schemeClr val="bg1"/>
                </a:solidFill>
                <a:latin typeface="Times New Roman"/>
                <a:cs typeface="Times New Roman"/>
              </a:rPr>
              <a:t>стабілізації</a:t>
            </a:r>
            <a:r>
              <a:rPr lang="ru-RU">
                <a:solidFill>
                  <a:schemeClr val="bg1"/>
                </a:solidFill>
                <a:latin typeface="Times New Roman"/>
                <a:cs typeface="Times New Roman"/>
              </a:rPr>
              <a:t> </a:t>
            </a:r>
            <a:r>
              <a:rPr lang="ru-RU" err="1">
                <a:solidFill>
                  <a:schemeClr val="bg1"/>
                </a:solidFill>
                <a:latin typeface="Times New Roman"/>
                <a:cs typeface="Times New Roman"/>
              </a:rPr>
              <a:t>желатинової</a:t>
            </a:r>
            <a:r>
              <a:rPr lang="ru-RU">
                <a:solidFill>
                  <a:schemeClr val="bg1"/>
                </a:solidFill>
                <a:latin typeface="Times New Roman"/>
                <a:cs typeface="Times New Roman"/>
              </a:rPr>
              <a:t> </a:t>
            </a:r>
            <a:r>
              <a:rPr lang="ru-RU" err="1">
                <a:solidFill>
                  <a:schemeClr val="bg1"/>
                </a:solidFill>
                <a:latin typeface="Times New Roman"/>
                <a:cs typeface="Times New Roman"/>
              </a:rPr>
              <a:t>маси</a:t>
            </a:r>
            <a:r>
              <a:rPr lang="ru-RU">
                <a:solidFill>
                  <a:schemeClr val="bg1"/>
                </a:solidFill>
                <a:latin typeface="Times New Roman"/>
                <a:cs typeface="Times New Roman"/>
              </a:rPr>
              <a:t>.</a:t>
            </a:r>
          </a:p>
          <a:p>
            <a:r>
              <a:rPr lang="ru-RU">
                <a:solidFill>
                  <a:schemeClr val="bg1"/>
                </a:solidFill>
                <a:latin typeface="Times New Roman" panose="02020603050405020304" pitchFamily="18" charset="0"/>
                <a:cs typeface="Times New Roman" panose="02020603050405020304" pitchFamily="18" charset="0"/>
              </a:rPr>
              <a:t> </a:t>
            </a:r>
            <a:r>
              <a:rPr lang="ru-RU" err="1">
                <a:solidFill>
                  <a:schemeClr val="bg1"/>
                </a:solidFill>
                <a:latin typeface="Times New Roman" panose="02020603050405020304" pitchFamily="18" charset="0"/>
                <a:cs typeface="Times New Roman" panose="02020603050405020304" pitchFamily="18" charset="0"/>
              </a:rPr>
              <a:t>Процес</a:t>
            </a:r>
            <a:r>
              <a:rPr lang="ru-RU">
                <a:solidFill>
                  <a:schemeClr val="bg1"/>
                </a:solidFill>
                <a:latin typeface="Times New Roman" panose="02020603050405020304" pitchFamily="18" charset="0"/>
                <a:cs typeface="Times New Roman" panose="02020603050405020304" pitchFamily="18" charset="0"/>
              </a:rPr>
              <a:t> </a:t>
            </a:r>
            <a:r>
              <a:rPr lang="ru-RU" err="1">
                <a:solidFill>
                  <a:schemeClr val="bg1"/>
                </a:solidFill>
                <a:latin typeface="Times New Roman" panose="02020603050405020304" pitchFamily="18" charset="0"/>
                <a:cs typeface="Times New Roman" panose="02020603050405020304" pitchFamily="18" charset="0"/>
              </a:rPr>
              <a:t>капсулирования</a:t>
            </a:r>
            <a:r>
              <a:rPr lang="ru-RU">
                <a:solidFill>
                  <a:schemeClr val="bg1"/>
                </a:solidFill>
                <a:latin typeface="Times New Roman" panose="02020603050405020304" pitchFamily="18" charset="0"/>
                <a:cs typeface="Times New Roman" panose="02020603050405020304" pitchFamily="18" charset="0"/>
              </a:rPr>
              <a:t> проходить в </a:t>
            </a:r>
            <a:r>
              <a:rPr lang="ru-RU" err="1">
                <a:solidFill>
                  <a:schemeClr val="bg1"/>
                </a:solidFill>
                <a:latin typeface="Times New Roman" panose="02020603050405020304" pitchFamily="18" charset="0"/>
                <a:cs typeface="Times New Roman" panose="02020603050405020304" pitchFamily="18" charset="0"/>
              </a:rPr>
              <a:t>умовах</a:t>
            </a:r>
            <a:r>
              <a:rPr lang="ru-RU">
                <a:solidFill>
                  <a:schemeClr val="bg1"/>
                </a:solidFill>
                <a:latin typeface="Times New Roman" panose="02020603050405020304" pitchFamily="18" charset="0"/>
                <a:cs typeface="Times New Roman" panose="02020603050405020304" pitchFamily="18" charset="0"/>
              </a:rPr>
              <a:t> </a:t>
            </a:r>
            <a:r>
              <a:rPr lang="ru-RU" err="1">
                <a:solidFill>
                  <a:schemeClr val="bg1"/>
                </a:solidFill>
                <a:latin typeface="Times New Roman" panose="02020603050405020304" pitchFamily="18" charset="0"/>
                <a:cs typeface="Times New Roman" panose="02020603050405020304" pitchFamily="18" charset="0"/>
              </a:rPr>
              <a:t>термостатування</a:t>
            </a:r>
            <a:r>
              <a:rPr lang="ru-RU">
                <a:solidFill>
                  <a:schemeClr val="bg1"/>
                </a:solidFill>
                <a:latin typeface="Times New Roman" panose="02020603050405020304" pitchFamily="18" charset="0"/>
                <a:cs typeface="Times New Roman" panose="02020603050405020304" pitchFamily="18" charset="0"/>
              </a:rPr>
              <a:t> </a:t>
            </a:r>
            <a:r>
              <a:rPr lang="ru-RU" err="1">
                <a:solidFill>
                  <a:schemeClr val="bg1"/>
                </a:solidFill>
                <a:latin typeface="Times New Roman" panose="02020603050405020304" pitchFamily="18" charset="0"/>
                <a:cs typeface="Times New Roman" panose="02020603050405020304" pitchFamily="18" charset="0"/>
              </a:rPr>
              <a:t>желатинової</a:t>
            </a:r>
            <a:r>
              <a:rPr lang="ru-RU">
                <a:solidFill>
                  <a:schemeClr val="bg1"/>
                </a:solidFill>
                <a:latin typeface="Times New Roman" panose="02020603050405020304" pitchFamily="18" charset="0"/>
                <a:cs typeface="Times New Roman" panose="02020603050405020304" pitchFamily="18" charset="0"/>
              </a:rPr>
              <a:t> </a:t>
            </a:r>
            <a:r>
              <a:rPr lang="ru-RU" err="1">
                <a:solidFill>
                  <a:schemeClr val="bg1"/>
                </a:solidFill>
                <a:latin typeface="Times New Roman" panose="02020603050405020304" pitchFamily="18" charset="0"/>
                <a:cs typeface="Times New Roman" panose="02020603050405020304" pitchFamily="18" charset="0"/>
              </a:rPr>
              <a:t>маси</a:t>
            </a:r>
            <a:r>
              <a:rPr lang="ru-RU">
                <a:solidFill>
                  <a:schemeClr val="bg1"/>
                </a:solidFill>
                <a:latin typeface="Times New Roman" panose="02020603050405020304" pitchFamily="18" charset="0"/>
                <a:cs typeface="Times New Roman" panose="02020603050405020304" pitchFamily="18" charset="0"/>
              </a:rPr>
              <a:t> при </a:t>
            </a:r>
            <a:r>
              <a:rPr lang="ru-RU" err="1">
                <a:solidFill>
                  <a:schemeClr val="bg1"/>
                </a:solidFill>
                <a:latin typeface="Times New Roman" panose="02020603050405020304" pitchFamily="18" charset="0"/>
                <a:cs typeface="Times New Roman" panose="02020603050405020304" pitchFamily="18" charset="0"/>
              </a:rPr>
              <a:t>температурі</a:t>
            </a:r>
            <a:r>
              <a:rPr lang="ru-RU">
                <a:solidFill>
                  <a:schemeClr val="bg1"/>
                </a:solidFill>
                <a:latin typeface="Times New Roman" panose="02020603050405020304" pitchFamily="18" charset="0"/>
                <a:cs typeface="Times New Roman" panose="02020603050405020304" pitchFamily="18" charset="0"/>
              </a:rPr>
              <a:t> не </a:t>
            </a:r>
            <a:r>
              <a:rPr lang="ru-RU" err="1">
                <a:solidFill>
                  <a:schemeClr val="bg1"/>
                </a:solidFill>
                <a:latin typeface="Times New Roman" panose="02020603050405020304" pitchFamily="18" charset="0"/>
                <a:cs typeface="Times New Roman" panose="02020603050405020304" pitchFamily="18" charset="0"/>
              </a:rPr>
              <a:t>менше</a:t>
            </a:r>
            <a:r>
              <a:rPr lang="ru-RU">
                <a:solidFill>
                  <a:schemeClr val="bg1"/>
                </a:solidFill>
                <a:latin typeface="Times New Roman" panose="02020603050405020304" pitchFamily="18" charset="0"/>
                <a:cs typeface="Times New Roman" panose="02020603050405020304" pitchFamily="18" charset="0"/>
              </a:rPr>
              <a:t> 40-45 ° С.</a:t>
            </a:r>
          </a:p>
        </p:txBody>
      </p:sp>
    </p:spTree>
  </p:cSld>
  <p:clrMapOvr>
    <a:masterClrMapping/>
  </p:clrMapOvr>
  <p:transition>
    <p:zoom dir="in"/>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99592" y="980728"/>
            <a:ext cx="8244408" cy="1754326"/>
          </a:xfrm>
          <a:prstGeom prst="rect">
            <a:avLst/>
          </a:prstGeom>
        </p:spPr>
        <p:txBody>
          <a:bodyPr wrap="square">
            <a:spAutoFit/>
          </a:bodyPr>
          <a:lstStyle/>
          <a:p>
            <a:pPr algn="just"/>
            <a:r>
              <a:rPr lang="ru-RU" err="1">
                <a:solidFill>
                  <a:schemeClr val="bg1"/>
                </a:solidFill>
              </a:rPr>
              <a:t>Тверді</a:t>
            </a:r>
            <a:r>
              <a:rPr lang="ru-RU">
                <a:solidFill>
                  <a:schemeClr val="bg1"/>
                </a:solidFill>
              </a:rPr>
              <a:t> </a:t>
            </a:r>
            <a:r>
              <a:rPr lang="ru-RU" err="1">
                <a:solidFill>
                  <a:schemeClr val="bg1"/>
                </a:solidFill>
              </a:rPr>
              <a:t>желатинові</a:t>
            </a:r>
            <a:r>
              <a:rPr lang="ru-RU">
                <a:solidFill>
                  <a:schemeClr val="bg1"/>
                </a:solidFill>
              </a:rPr>
              <a:t> </a:t>
            </a:r>
            <a:r>
              <a:rPr lang="ru-RU" err="1">
                <a:solidFill>
                  <a:schemeClr val="bg1"/>
                </a:solidFill>
              </a:rPr>
              <a:t>капсули</a:t>
            </a:r>
            <a:r>
              <a:rPr lang="ru-RU">
                <a:solidFill>
                  <a:schemeClr val="bg1"/>
                </a:solidFill>
              </a:rPr>
              <a:t> </a:t>
            </a:r>
            <a:r>
              <a:rPr lang="ru-RU" err="1">
                <a:solidFill>
                  <a:schemeClr val="bg1"/>
                </a:solidFill>
              </a:rPr>
              <a:t>призначені</a:t>
            </a:r>
            <a:r>
              <a:rPr lang="ru-RU">
                <a:solidFill>
                  <a:schemeClr val="bg1"/>
                </a:solidFill>
              </a:rPr>
              <a:t> для </a:t>
            </a:r>
            <a:r>
              <a:rPr lang="ru-RU" err="1">
                <a:solidFill>
                  <a:schemeClr val="bg1"/>
                </a:solidFill>
              </a:rPr>
              <a:t>дозування</a:t>
            </a:r>
            <a:r>
              <a:rPr lang="ru-RU">
                <a:solidFill>
                  <a:schemeClr val="bg1"/>
                </a:solidFill>
              </a:rPr>
              <a:t> </a:t>
            </a:r>
            <a:r>
              <a:rPr lang="ru-RU" err="1">
                <a:solidFill>
                  <a:schemeClr val="bg1"/>
                </a:solidFill>
              </a:rPr>
              <a:t>сипких</a:t>
            </a:r>
            <a:r>
              <a:rPr lang="ru-RU">
                <a:solidFill>
                  <a:schemeClr val="bg1"/>
                </a:solidFill>
              </a:rPr>
              <a:t> </a:t>
            </a:r>
            <a:r>
              <a:rPr lang="ru-RU" err="1">
                <a:solidFill>
                  <a:schemeClr val="bg1"/>
                </a:solidFill>
              </a:rPr>
              <a:t>порошкоподібних</a:t>
            </a:r>
            <a:r>
              <a:rPr lang="ru-RU">
                <a:solidFill>
                  <a:schemeClr val="bg1"/>
                </a:solidFill>
              </a:rPr>
              <a:t>, </a:t>
            </a:r>
            <a:r>
              <a:rPr lang="ru-RU" err="1">
                <a:solidFill>
                  <a:schemeClr val="bg1"/>
                </a:solidFill>
              </a:rPr>
              <a:t>гранульованих</a:t>
            </a:r>
            <a:r>
              <a:rPr lang="ru-RU">
                <a:solidFill>
                  <a:schemeClr val="bg1"/>
                </a:solidFill>
              </a:rPr>
              <a:t> </a:t>
            </a:r>
            <a:r>
              <a:rPr lang="ru-RU" err="1">
                <a:solidFill>
                  <a:schemeClr val="bg1"/>
                </a:solidFill>
              </a:rPr>
              <a:t>і</a:t>
            </a:r>
            <a:r>
              <a:rPr lang="ru-RU">
                <a:solidFill>
                  <a:schemeClr val="bg1"/>
                </a:solidFill>
              </a:rPr>
              <a:t> </a:t>
            </a:r>
            <a:r>
              <a:rPr lang="ru-RU" err="1">
                <a:solidFill>
                  <a:schemeClr val="bg1"/>
                </a:solidFill>
              </a:rPr>
              <a:t>мікрогранулірованних</a:t>
            </a:r>
            <a:r>
              <a:rPr lang="ru-RU">
                <a:solidFill>
                  <a:schemeClr val="bg1"/>
                </a:solidFill>
              </a:rPr>
              <a:t> </a:t>
            </a:r>
            <a:r>
              <a:rPr lang="ru-RU" err="1">
                <a:solidFill>
                  <a:schemeClr val="bg1"/>
                </a:solidFill>
              </a:rPr>
              <a:t>речовин</a:t>
            </a:r>
            <a:r>
              <a:rPr lang="ru-RU">
                <a:solidFill>
                  <a:schemeClr val="bg1"/>
                </a:solidFill>
              </a:rPr>
              <a:t>.  Вони </a:t>
            </a:r>
            <a:r>
              <a:rPr lang="ru-RU" err="1">
                <a:solidFill>
                  <a:schemeClr val="bg1"/>
                </a:solidFill>
              </a:rPr>
              <a:t>мають</a:t>
            </a:r>
            <a:r>
              <a:rPr lang="ru-RU">
                <a:solidFill>
                  <a:schemeClr val="bg1"/>
                </a:solidFill>
              </a:rPr>
              <a:t> форму </a:t>
            </a:r>
            <a:r>
              <a:rPr lang="ru-RU" err="1">
                <a:solidFill>
                  <a:schemeClr val="bg1"/>
                </a:solidFill>
              </a:rPr>
              <a:t>циліндра</a:t>
            </a:r>
            <a:r>
              <a:rPr lang="ru-RU">
                <a:solidFill>
                  <a:schemeClr val="bg1"/>
                </a:solidFill>
              </a:rPr>
              <a:t> </a:t>
            </a:r>
            <a:r>
              <a:rPr lang="ru-RU" err="1">
                <a:solidFill>
                  <a:schemeClr val="bg1"/>
                </a:solidFill>
              </a:rPr>
              <a:t>з</a:t>
            </a:r>
            <a:r>
              <a:rPr lang="ru-RU">
                <a:solidFill>
                  <a:schemeClr val="bg1"/>
                </a:solidFill>
              </a:rPr>
              <a:t> </a:t>
            </a:r>
            <a:r>
              <a:rPr lang="ru-RU" err="1">
                <a:solidFill>
                  <a:schemeClr val="bg1"/>
                </a:solidFill>
              </a:rPr>
              <a:t>напівсферичними</a:t>
            </a:r>
            <a:r>
              <a:rPr lang="ru-RU">
                <a:solidFill>
                  <a:schemeClr val="bg1"/>
                </a:solidFill>
              </a:rPr>
              <a:t> </a:t>
            </a:r>
            <a:r>
              <a:rPr lang="ru-RU" err="1">
                <a:solidFill>
                  <a:schemeClr val="bg1"/>
                </a:solidFill>
              </a:rPr>
              <a:t>кінцями</a:t>
            </a:r>
            <a:r>
              <a:rPr lang="ru-RU">
                <a:solidFill>
                  <a:schemeClr val="bg1"/>
                </a:solidFill>
              </a:rPr>
              <a:t> </a:t>
            </a:r>
            <a:r>
              <a:rPr lang="ru-RU" err="1">
                <a:solidFill>
                  <a:schemeClr val="bg1"/>
                </a:solidFill>
              </a:rPr>
              <a:t>і</a:t>
            </a:r>
            <a:r>
              <a:rPr lang="ru-RU">
                <a:solidFill>
                  <a:schemeClr val="bg1"/>
                </a:solidFill>
              </a:rPr>
              <a:t> </a:t>
            </a:r>
            <a:r>
              <a:rPr lang="ru-RU" err="1">
                <a:solidFill>
                  <a:schemeClr val="bg1"/>
                </a:solidFill>
              </a:rPr>
              <a:t>складаються</a:t>
            </a:r>
            <a:r>
              <a:rPr lang="ru-RU">
                <a:solidFill>
                  <a:schemeClr val="bg1"/>
                </a:solidFill>
              </a:rPr>
              <a:t> </a:t>
            </a:r>
            <a:r>
              <a:rPr lang="ru-RU" err="1">
                <a:solidFill>
                  <a:schemeClr val="bg1"/>
                </a:solidFill>
              </a:rPr>
              <a:t>з</a:t>
            </a:r>
            <a:r>
              <a:rPr lang="ru-RU">
                <a:solidFill>
                  <a:schemeClr val="bg1"/>
                </a:solidFill>
              </a:rPr>
              <a:t> </a:t>
            </a:r>
            <a:r>
              <a:rPr lang="ru-RU" err="1">
                <a:solidFill>
                  <a:schemeClr val="bg1"/>
                </a:solidFill>
              </a:rPr>
              <a:t>двох</a:t>
            </a:r>
            <a:r>
              <a:rPr lang="ru-RU">
                <a:solidFill>
                  <a:schemeClr val="bg1"/>
                </a:solidFill>
              </a:rPr>
              <a:t> </a:t>
            </a:r>
            <a:r>
              <a:rPr lang="ru-RU" err="1">
                <a:solidFill>
                  <a:schemeClr val="bg1"/>
                </a:solidFill>
              </a:rPr>
              <a:t>частин</a:t>
            </a:r>
            <a:r>
              <a:rPr lang="ru-RU">
                <a:solidFill>
                  <a:schemeClr val="bg1"/>
                </a:solidFill>
              </a:rPr>
              <a:t> - корпусу (</a:t>
            </a:r>
            <a:r>
              <a:rPr lang="ru-RU" err="1">
                <a:solidFill>
                  <a:schemeClr val="bg1"/>
                </a:solidFill>
              </a:rPr>
              <a:t>тіла</a:t>
            </a:r>
            <a:r>
              <a:rPr lang="ru-RU">
                <a:solidFill>
                  <a:schemeClr val="bg1"/>
                </a:solidFill>
              </a:rPr>
              <a:t>) </a:t>
            </a:r>
            <a:r>
              <a:rPr lang="ru-RU" err="1">
                <a:solidFill>
                  <a:schemeClr val="bg1"/>
                </a:solidFill>
              </a:rPr>
              <a:t>і</a:t>
            </a:r>
            <a:r>
              <a:rPr lang="ru-RU">
                <a:solidFill>
                  <a:schemeClr val="bg1"/>
                </a:solidFill>
              </a:rPr>
              <a:t> </a:t>
            </a:r>
            <a:r>
              <a:rPr lang="ru-RU" err="1">
                <a:solidFill>
                  <a:schemeClr val="bg1"/>
                </a:solidFill>
              </a:rPr>
              <a:t>кришечки</a:t>
            </a:r>
            <a:r>
              <a:rPr lang="ru-RU">
                <a:solidFill>
                  <a:schemeClr val="bg1"/>
                </a:solidFill>
              </a:rPr>
              <a:t>, </a:t>
            </a:r>
            <a:r>
              <a:rPr lang="ru-RU" err="1">
                <a:solidFill>
                  <a:schemeClr val="bg1"/>
                </a:solidFill>
              </a:rPr>
              <a:t>які</a:t>
            </a:r>
            <a:r>
              <a:rPr lang="ru-RU">
                <a:solidFill>
                  <a:schemeClr val="bg1"/>
                </a:solidFill>
              </a:rPr>
              <a:t> </a:t>
            </a:r>
            <a:r>
              <a:rPr lang="ru-RU" err="1">
                <a:solidFill>
                  <a:schemeClr val="bg1"/>
                </a:solidFill>
              </a:rPr>
              <a:t>повинні</a:t>
            </a:r>
            <a:r>
              <a:rPr lang="ru-RU">
                <a:solidFill>
                  <a:schemeClr val="bg1"/>
                </a:solidFill>
              </a:rPr>
              <a:t> </a:t>
            </a:r>
            <a:r>
              <a:rPr lang="ru-RU" err="1">
                <a:solidFill>
                  <a:schemeClr val="bg1"/>
                </a:solidFill>
              </a:rPr>
              <a:t>вільно</a:t>
            </a:r>
            <a:r>
              <a:rPr lang="ru-RU">
                <a:solidFill>
                  <a:schemeClr val="bg1"/>
                </a:solidFill>
              </a:rPr>
              <a:t> </a:t>
            </a:r>
            <a:r>
              <a:rPr lang="ru-RU" err="1">
                <a:solidFill>
                  <a:schemeClr val="bg1"/>
                </a:solidFill>
              </a:rPr>
              <a:t>входити</a:t>
            </a:r>
            <a:r>
              <a:rPr lang="ru-RU">
                <a:solidFill>
                  <a:schemeClr val="bg1"/>
                </a:solidFill>
              </a:rPr>
              <a:t> одна в </a:t>
            </a:r>
            <a:r>
              <a:rPr lang="ru-RU" err="1">
                <a:solidFill>
                  <a:schemeClr val="bg1"/>
                </a:solidFill>
              </a:rPr>
              <a:t>іншу</a:t>
            </a:r>
            <a:r>
              <a:rPr lang="ru-RU">
                <a:solidFill>
                  <a:schemeClr val="bg1"/>
                </a:solidFill>
              </a:rPr>
              <a:t>, не </a:t>
            </a:r>
            <a:r>
              <a:rPr lang="ru-RU" err="1">
                <a:solidFill>
                  <a:schemeClr val="bg1"/>
                </a:solidFill>
              </a:rPr>
              <a:t>утворюють</a:t>
            </a:r>
            <a:r>
              <a:rPr lang="ru-RU">
                <a:solidFill>
                  <a:schemeClr val="bg1"/>
                </a:solidFill>
              </a:rPr>
              <a:t> </a:t>
            </a:r>
            <a:r>
              <a:rPr lang="ru-RU" err="1">
                <a:solidFill>
                  <a:schemeClr val="bg1"/>
                </a:solidFill>
              </a:rPr>
              <a:t>зазорів</a:t>
            </a:r>
            <a:r>
              <a:rPr lang="ru-RU">
                <a:solidFill>
                  <a:schemeClr val="bg1"/>
                </a:solidFill>
              </a:rPr>
              <a:t>.  Для </a:t>
            </a:r>
            <a:r>
              <a:rPr lang="ru-RU" err="1">
                <a:solidFill>
                  <a:schemeClr val="bg1"/>
                </a:solidFill>
              </a:rPr>
              <a:t>забезпечення</a:t>
            </a:r>
            <a:r>
              <a:rPr lang="ru-RU">
                <a:solidFill>
                  <a:schemeClr val="bg1"/>
                </a:solidFill>
              </a:rPr>
              <a:t> «замка» вони </a:t>
            </a:r>
            <a:r>
              <a:rPr lang="ru-RU" err="1">
                <a:solidFill>
                  <a:schemeClr val="bg1"/>
                </a:solidFill>
              </a:rPr>
              <a:t>можуть</a:t>
            </a:r>
            <a:r>
              <a:rPr lang="ru-RU">
                <a:solidFill>
                  <a:schemeClr val="bg1"/>
                </a:solidFill>
              </a:rPr>
              <a:t> </a:t>
            </a:r>
            <a:r>
              <a:rPr lang="ru-RU" err="1">
                <a:solidFill>
                  <a:schemeClr val="bg1"/>
                </a:solidFill>
              </a:rPr>
              <a:t>мати</a:t>
            </a:r>
            <a:r>
              <a:rPr lang="ru-RU">
                <a:solidFill>
                  <a:schemeClr val="bg1"/>
                </a:solidFill>
              </a:rPr>
              <a:t> </a:t>
            </a:r>
            <a:r>
              <a:rPr lang="ru-RU" err="1">
                <a:solidFill>
                  <a:schemeClr val="bg1"/>
                </a:solidFill>
              </a:rPr>
              <a:t>спеціальні</a:t>
            </a:r>
            <a:r>
              <a:rPr lang="ru-RU">
                <a:solidFill>
                  <a:schemeClr val="bg1"/>
                </a:solidFill>
              </a:rPr>
              <a:t> канавки </a:t>
            </a:r>
            <a:r>
              <a:rPr lang="ru-RU" err="1">
                <a:solidFill>
                  <a:schemeClr val="bg1"/>
                </a:solidFill>
              </a:rPr>
              <a:t>і</a:t>
            </a:r>
            <a:r>
              <a:rPr lang="ru-RU">
                <a:solidFill>
                  <a:schemeClr val="bg1"/>
                </a:solidFill>
              </a:rPr>
              <a:t> </a:t>
            </a:r>
            <a:r>
              <a:rPr lang="ru-RU" err="1">
                <a:solidFill>
                  <a:schemeClr val="bg1"/>
                </a:solidFill>
              </a:rPr>
              <a:t>виступи</a:t>
            </a:r>
            <a:endParaRPr lang="ru-RU">
              <a:solidFill>
                <a:schemeClr val="bg1"/>
              </a:solidFill>
            </a:endParaRPr>
          </a:p>
        </p:txBody>
      </p:sp>
      <p:sp>
        <p:nvSpPr>
          <p:cNvPr id="3" name="TextBox 2"/>
          <p:cNvSpPr txBox="1"/>
          <p:nvPr/>
        </p:nvSpPr>
        <p:spPr>
          <a:xfrm>
            <a:off x="1691680" y="260648"/>
            <a:ext cx="6552728" cy="461665"/>
          </a:xfrm>
          <a:prstGeom prst="rect">
            <a:avLst/>
          </a:prstGeom>
          <a:noFill/>
        </p:spPr>
        <p:txBody>
          <a:bodyPr wrap="square" rtlCol="0">
            <a:spAutoFit/>
          </a:bodyPr>
          <a:lstStyle/>
          <a:p>
            <a:r>
              <a:rPr lang="ru-RU" sz="2400" b="1" i="1">
                <a:solidFill>
                  <a:schemeClr val="bg1"/>
                </a:solidFill>
              </a:rPr>
              <a:t>ТВЕРДІ ЖЕЛАТИНОВІ КАПСУЛИ</a:t>
            </a:r>
          </a:p>
        </p:txBody>
      </p:sp>
      <p:pic>
        <p:nvPicPr>
          <p:cNvPr id="4" name="Рисунок 3" descr="16_05_fig01.gif"/>
          <p:cNvPicPr>
            <a:picLocks noChangeAspect="1"/>
          </p:cNvPicPr>
          <p:nvPr/>
        </p:nvPicPr>
        <p:blipFill>
          <a:blip r:embed="rId2" cstate="print"/>
          <a:stretch>
            <a:fillRect/>
          </a:stretch>
        </p:blipFill>
        <p:spPr>
          <a:xfrm>
            <a:off x="2699792" y="2924944"/>
            <a:ext cx="4371975" cy="2420094"/>
          </a:xfrm>
          <a:prstGeom prst="rect">
            <a:avLst/>
          </a:prstGeom>
        </p:spPr>
      </p:pic>
      <p:sp>
        <p:nvSpPr>
          <p:cNvPr id="5" name="Прямоугольник 4"/>
          <p:cNvSpPr/>
          <p:nvPr/>
        </p:nvSpPr>
        <p:spPr>
          <a:xfrm>
            <a:off x="4572000" y="5229200"/>
            <a:ext cx="3744416" cy="1477328"/>
          </a:xfrm>
          <a:prstGeom prst="rect">
            <a:avLst/>
          </a:prstGeom>
        </p:spPr>
        <p:txBody>
          <a:bodyPr wrap="square">
            <a:spAutoFit/>
          </a:bodyPr>
          <a:lstStyle/>
          <a:p>
            <a:r>
              <a:rPr lang="en-US">
                <a:solidFill>
                  <a:schemeClr val="bg1"/>
                </a:solidFill>
              </a:rPr>
              <a:t>1 – STANDARD; 2 – SNAP-FIT™; 3 – CONI-SNAP™;</a:t>
            </a:r>
            <a:br>
              <a:rPr lang="en-US">
                <a:solidFill>
                  <a:schemeClr val="bg1"/>
                </a:solidFill>
              </a:rPr>
            </a:br>
            <a:r>
              <a:rPr lang="en-US">
                <a:solidFill>
                  <a:schemeClr val="bg1"/>
                </a:solidFill>
              </a:rPr>
              <a:t>4 – CONI-SNAP™ (</a:t>
            </a:r>
            <a:r>
              <a:rPr lang="ru-RU">
                <a:solidFill>
                  <a:schemeClr val="bg1"/>
                </a:solidFill>
              </a:rPr>
              <a:t>с дополнительными 4 ямочками); 5 – </a:t>
            </a:r>
            <a:r>
              <a:rPr lang="en-US">
                <a:solidFill>
                  <a:schemeClr val="bg1"/>
                </a:solidFill>
              </a:rPr>
              <a:t>CONI-SNAP SUPRO</a:t>
            </a:r>
            <a:r>
              <a:rPr lang="en-US"/>
              <a:t>™</a:t>
            </a:r>
            <a:endParaRPr lang="ru-RU"/>
          </a:p>
        </p:txBody>
      </p:sp>
    </p:spTree>
  </p:cSld>
  <p:clrMapOvr>
    <a:masterClrMapping/>
  </p:clrMapOvr>
  <p:transition>
    <p:zoom dir="in"/>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539552" y="476671"/>
            <a:ext cx="7776864" cy="3834509"/>
          </a:xfrm>
          <a:prstGeom prst="rect">
            <a:avLst/>
          </a:prstGeom>
        </p:spPr>
      </p:pic>
      <p:sp>
        <p:nvSpPr>
          <p:cNvPr id="3" name="Прямоугольник 2"/>
          <p:cNvSpPr/>
          <p:nvPr/>
        </p:nvSpPr>
        <p:spPr>
          <a:xfrm>
            <a:off x="4443437" y="5229200"/>
            <a:ext cx="4572000" cy="1569660"/>
          </a:xfrm>
          <a:prstGeom prst="rect">
            <a:avLst/>
          </a:prstGeom>
        </p:spPr>
        <p:txBody>
          <a:bodyPr>
            <a:spAutoFit/>
          </a:bodyPr>
          <a:lstStyle/>
          <a:p>
            <a:pPr algn="just"/>
            <a:r>
              <a:rPr lang="ru-RU" sz="2400">
                <a:solidFill>
                  <a:schemeClr val="bg1"/>
                </a:solidFill>
                <a:latin typeface="Times New Roman" panose="02020603050405020304" pitchFamily="18" charset="0"/>
                <a:cs typeface="Times New Roman" panose="02020603050405020304" pitchFamily="18" charset="0"/>
              </a:rPr>
              <a:t>Капсулы </a:t>
            </a:r>
            <a:r>
              <a:rPr lang="ru-RU" sz="2400" err="1">
                <a:solidFill>
                  <a:schemeClr val="bg1"/>
                </a:solidFill>
                <a:latin typeface="Times New Roman" panose="02020603050405020304" pitchFamily="18" charset="0"/>
                <a:cs typeface="Times New Roman" panose="02020603050405020304" pitchFamily="18" charset="0"/>
              </a:rPr>
              <a:t>Coni-Snap</a:t>
            </a:r>
            <a:r>
              <a:rPr lang="ru-RU" sz="2400">
                <a:solidFill>
                  <a:schemeClr val="bg1"/>
                </a:solidFill>
                <a:latin typeface="Times New Roman" panose="02020603050405020304" pitchFamily="18" charset="0"/>
                <a:cs typeface="Times New Roman" panose="02020603050405020304" pitchFamily="18" charset="0"/>
              </a:rPr>
              <a:t>® — самые популярные в мире среди двухсекционных твердых желатиновых капсул.</a:t>
            </a:r>
            <a:endParaRPr lang="uk-UA" sz="240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8931842"/>
      </p:ext>
    </p:extLst>
  </p:cSld>
  <p:clrMapOvr>
    <a:masterClrMapping/>
  </p:clrMapOvr>
  <p:transition>
    <p:zoom dir="in"/>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276872"/>
            <a:ext cx="4572000" cy="1754326"/>
          </a:xfrm>
          <a:prstGeom prst="rect">
            <a:avLst/>
          </a:prstGeom>
        </p:spPr>
        <p:txBody>
          <a:bodyPr>
            <a:spAutoFit/>
          </a:bodyPr>
          <a:lstStyle/>
          <a:p>
            <a:pPr algn="just"/>
            <a:r>
              <a:rPr lang="uk-UA">
                <a:solidFill>
                  <a:srgbClr val="000000"/>
                </a:solidFill>
                <a:latin typeface="Times New Roman" panose="02020603050405020304" pitchFamily="18" charset="0"/>
                <a:cs typeface="Times New Roman" panose="02020603050405020304" pitchFamily="18" charset="0"/>
              </a:rPr>
              <a:t>Відома ефективність Протягом кількох десятиліть тверді желатинові капсули (ТЖК) </a:t>
            </a:r>
            <a:r>
              <a:rPr lang="en-US">
                <a:solidFill>
                  <a:srgbClr val="000000"/>
                </a:solidFill>
                <a:latin typeface="Times New Roman" panose="02020603050405020304" pitchFamily="18" charset="0"/>
                <a:cs typeface="Times New Roman" panose="02020603050405020304" pitchFamily="18" charset="0"/>
              </a:rPr>
              <a:t>Coni-Snap </a:t>
            </a:r>
            <a:r>
              <a:rPr lang="uk-UA">
                <a:solidFill>
                  <a:srgbClr val="000000"/>
                </a:solidFill>
                <a:latin typeface="Times New Roman" panose="02020603050405020304" pitchFamily="18" charset="0"/>
                <a:cs typeface="Times New Roman" panose="02020603050405020304" pitchFamily="18" charset="0"/>
              </a:rPr>
              <a:t>були пріоритетним продуктом, який фармацевтичні компанії та виробники </a:t>
            </a:r>
            <a:r>
              <a:rPr lang="uk-UA" err="1">
                <a:solidFill>
                  <a:srgbClr val="000000"/>
                </a:solidFill>
                <a:latin typeface="Times New Roman" panose="02020603050405020304" pitchFamily="18" charset="0"/>
                <a:cs typeface="Times New Roman" panose="02020603050405020304" pitchFamily="18" charset="0"/>
              </a:rPr>
              <a:t>БАДів</a:t>
            </a:r>
            <a:r>
              <a:rPr lang="uk-UA">
                <a:solidFill>
                  <a:srgbClr val="000000"/>
                </a:solidFill>
                <a:latin typeface="Times New Roman" panose="02020603050405020304" pitchFamily="18" charset="0"/>
                <a:cs typeface="Times New Roman" panose="02020603050405020304" pitchFamily="18" charset="0"/>
              </a:rPr>
              <a:t> з різних країн обирали за їх надійність та виняткові характеристики.</a:t>
            </a:r>
            <a:endParaRPr lang="uk-UA">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2"/>
          <a:stretch>
            <a:fillRect/>
          </a:stretch>
        </p:blipFill>
        <p:spPr>
          <a:xfrm>
            <a:off x="5006927" y="908720"/>
            <a:ext cx="4129061" cy="5770785"/>
          </a:xfrm>
          <a:prstGeom prst="rect">
            <a:avLst/>
          </a:prstGeom>
        </p:spPr>
      </p:pic>
    </p:spTree>
    <p:extLst>
      <p:ext uri="{BB962C8B-B14F-4D97-AF65-F5344CB8AC3E}">
        <p14:creationId xmlns:p14="http://schemas.microsoft.com/office/powerpoint/2010/main" val="1401750418"/>
      </p:ext>
    </p:extLst>
  </p:cSld>
  <p:clrMapOvr>
    <a:masterClrMapping/>
  </p:clrMapOvr>
  <p:transition>
    <p:zoom dir="in"/>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504" y="0"/>
            <a:ext cx="8856984" cy="5693866"/>
          </a:xfrm>
          <a:prstGeom prst="rect">
            <a:avLst/>
          </a:prstGeom>
        </p:spPr>
        <p:txBody>
          <a:bodyPr wrap="square">
            <a:spAutoFit/>
          </a:bodyPr>
          <a:lstStyle/>
          <a:p>
            <a:pPr algn="ctr"/>
            <a:r>
              <a:rPr lang="uk-UA" sz="2400" b="1">
                <a:solidFill>
                  <a:srgbClr val="000000"/>
                </a:solidFill>
                <a:latin typeface="Times New Roman" panose="02020603050405020304" pitchFamily="18" charset="0"/>
                <a:cs typeface="Times New Roman" panose="02020603050405020304" pitchFamily="18" charset="0"/>
              </a:rPr>
              <a:t>Параметри та спеціальні можливості продукту </a:t>
            </a:r>
          </a:p>
          <a:p>
            <a:pPr algn="just"/>
            <a:r>
              <a:rPr lang="uk-UA" sz="2000">
                <a:solidFill>
                  <a:srgbClr val="000000"/>
                </a:solidFill>
                <a:latin typeface="Times New Roman" panose="02020603050405020304" pitchFamily="18" charset="0"/>
                <a:cs typeface="Times New Roman" panose="02020603050405020304" pitchFamily="18" charset="0"/>
              </a:rPr>
              <a:t>Капсули </a:t>
            </a:r>
            <a:r>
              <a:rPr lang="en-US" sz="2000">
                <a:solidFill>
                  <a:srgbClr val="000000"/>
                </a:solidFill>
                <a:latin typeface="Times New Roman" panose="02020603050405020304" pitchFamily="18" charset="0"/>
                <a:cs typeface="Times New Roman" panose="02020603050405020304" pitchFamily="18" charset="0"/>
              </a:rPr>
              <a:t>Coni-Snap </a:t>
            </a:r>
            <a:r>
              <a:rPr lang="uk-UA" sz="2000">
                <a:solidFill>
                  <a:srgbClr val="000000"/>
                </a:solidFill>
                <a:latin typeface="Times New Roman" panose="02020603050405020304" pitchFamily="18" charset="0"/>
                <a:cs typeface="Times New Roman" panose="02020603050405020304" pitchFamily="18" charset="0"/>
              </a:rPr>
              <a:t>є найбільш широко використовуваними капсулами у світі з багатьох причин. </a:t>
            </a:r>
          </a:p>
          <a:p>
            <a:pPr algn="just"/>
            <a:r>
              <a:rPr lang="uk-UA" sz="2000">
                <a:solidFill>
                  <a:srgbClr val="000000"/>
                </a:solidFill>
                <a:latin typeface="Times New Roman" panose="02020603050405020304" pitchFamily="18" charset="0"/>
                <a:cs typeface="Times New Roman" panose="02020603050405020304" pitchFamily="18" charset="0"/>
              </a:rPr>
              <a:t>Основні характеристики та переваги капсули: </a:t>
            </a:r>
          </a:p>
          <a:p>
            <a:pPr marL="342900" indent="-342900" algn="just">
              <a:buFontTx/>
              <a:buChar char="-"/>
            </a:pPr>
            <a:r>
              <a:rPr lang="uk-UA" sz="2000">
                <a:solidFill>
                  <a:srgbClr val="000000"/>
                </a:solidFill>
                <a:latin typeface="Times New Roman" panose="02020603050405020304" pitchFamily="18" charset="0"/>
                <a:cs typeface="Times New Roman" panose="02020603050405020304" pitchFamily="18" charset="0"/>
              </a:rPr>
              <a:t>Краї корпусу, що звужуються, легко зчіплюються з кришечкою, завдяки чому капсула закривається без проблем. </a:t>
            </a:r>
          </a:p>
          <a:p>
            <a:pPr marL="342900" indent="-342900" algn="just">
              <a:buFontTx/>
              <a:buChar char="-"/>
            </a:pPr>
            <a:r>
              <a:rPr lang="uk-UA" sz="2000">
                <a:solidFill>
                  <a:srgbClr val="000000"/>
                </a:solidFill>
                <a:latin typeface="Times New Roman" panose="02020603050405020304" pitchFamily="18" charset="0"/>
                <a:cs typeface="Times New Roman" panose="02020603050405020304" pitchFamily="18" charset="0"/>
              </a:rPr>
              <a:t>Система блокування на основі подвійного стопорного кільця забезпечує повну герметичність по колу </a:t>
            </a:r>
          </a:p>
          <a:p>
            <a:pPr marL="342900" indent="-342900" algn="just">
              <a:buFontTx/>
              <a:buChar char="-"/>
            </a:pPr>
            <a:r>
              <a:rPr lang="uk-UA" sz="2000">
                <a:solidFill>
                  <a:srgbClr val="000000"/>
                </a:solidFill>
                <a:latin typeface="Times New Roman" panose="02020603050405020304" pitchFamily="18" charset="0"/>
                <a:cs typeface="Times New Roman" panose="02020603050405020304" pitchFamily="18" charset="0"/>
              </a:rPr>
              <a:t>Вентиляційні отвори дозволяють виходити повітря під час наповнення капсул на швидкісних машинах </a:t>
            </a:r>
          </a:p>
          <a:p>
            <a:pPr marL="342900" indent="-342900" algn="just">
              <a:buFontTx/>
              <a:buChar char="-"/>
            </a:pPr>
            <a:r>
              <a:rPr lang="uk-UA" sz="2000">
                <a:solidFill>
                  <a:srgbClr val="000000"/>
                </a:solidFill>
                <a:latin typeface="Times New Roman" panose="02020603050405020304" pitchFamily="18" charset="0"/>
                <a:cs typeface="Times New Roman" panose="02020603050405020304" pitchFamily="18" charset="0"/>
              </a:rPr>
              <a:t>Округлі напівсферичні кінці більш міцні та стійкі до деформацій </a:t>
            </a:r>
          </a:p>
          <a:p>
            <a:pPr marL="342900" indent="-342900" algn="just">
              <a:buFontTx/>
              <a:buChar char="-"/>
            </a:pPr>
            <a:r>
              <a:rPr lang="uk-UA" sz="2000">
                <a:solidFill>
                  <a:srgbClr val="000000"/>
                </a:solidFill>
                <a:latin typeface="Times New Roman" panose="02020603050405020304" pitchFamily="18" charset="0"/>
                <a:cs typeface="Times New Roman" panose="02020603050405020304" pitchFamily="18" charset="0"/>
              </a:rPr>
              <a:t>Доступні в широкому діапазоні розмірів </a:t>
            </a:r>
          </a:p>
          <a:p>
            <a:pPr marL="342900" indent="-342900" algn="just">
              <a:buFontTx/>
              <a:buChar char="-"/>
            </a:pPr>
            <a:r>
              <a:rPr lang="uk-UA" sz="2000">
                <a:solidFill>
                  <a:srgbClr val="000000"/>
                </a:solidFill>
                <a:latin typeface="Times New Roman" panose="02020603050405020304" pitchFamily="18" charset="0"/>
                <a:cs typeface="Times New Roman" panose="02020603050405020304" pitchFamily="18" charset="0"/>
              </a:rPr>
              <a:t>Індивідуальний підбір кольору та друк </a:t>
            </a:r>
          </a:p>
          <a:p>
            <a:pPr marL="342900" indent="-342900" algn="just">
              <a:buFontTx/>
              <a:buChar char="-"/>
            </a:pPr>
            <a:r>
              <a:rPr lang="uk-UA" sz="2000">
                <a:solidFill>
                  <a:srgbClr val="000000"/>
                </a:solidFill>
                <a:latin typeface="Times New Roman" panose="02020603050405020304" pitchFamily="18" charset="0"/>
                <a:cs typeface="Times New Roman" panose="02020603050405020304" pitchFamily="18" charset="0"/>
              </a:rPr>
              <a:t>Підходить для широкого діапазону лікарських форм для фармацевтичних препаратів та харчових добавок. </a:t>
            </a:r>
          </a:p>
          <a:p>
            <a:pPr marL="342900" indent="-342900" algn="just">
              <a:buFontTx/>
              <a:buChar char="-"/>
            </a:pPr>
            <a:r>
              <a:rPr lang="uk-UA" sz="2000">
                <a:solidFill>
                  <a:srgbClr val="000000"/>
                </a:solidFill>
                <a:latin typeface="Times New Roman" panose="02020603050405020304" pitchFamily="18" charset="0"/>
                <a:cs typeface="Times New Roman" panose="02020603050405020304" pitchFamily="18" charset="0"/>
              </a:rPr>
              <a:t>Визначна якість - капсули виготовлені відповідно до чинних правил виробництва лікарських засобів (</a:t>
            </a:r>
            <a:r>
              <a:rPr lang="en-US" sz="2000">
                <a:solidFill>
                  <a:srgbClr val="000000"/>
                </a:solidFill>
                <a:latin typeface="Times New Roman" panose="02020603050405020304" pitchFamily="18" charset="0"/>
                <a:cs typeface="Times New Roman" panose="02020603050405020304" pitchFamily="18" charset="0"/>
              </a:rPr>
              <a:t>cGMP) </a:t>
            </a:r>
            <a:endParaRPr lang="ru-RU" sz="2000">
              <a:solidFill>
                <a:srgbClr val="000000"/>
              </a:solidFill>
              <a:latin typeface="Times New Roman" panose="02020603050405020304" pitchFamily="18" charset="0"/>
              <a:cs typeface="Times New Roman" panose="02020603050405020304" pitchFamily="18" charset="0"/>
            </a:endParaRPr>
          </a:p>
          <a:p>
            <a:pPr marL="342900" indent="-342900" algn="just">
              <a:buFontTx/>
              <a:buChar char="-"/>
            </a:pPr>
            <a:r>
              <a:rPr lang="uk-UA" sz="2000">
                <a:solidFill>
                  <a:srgbClr val="000000"/>
                </a:solidFill>
                <a:latin typeface="Times New Roman" panose="02020603050405020304" pitchFamily="18" charset="0"/>
                <a:cs typeface="Times New Roman" panose="02020603050405020304" pitchFamily="18" charset="0"/>
              </a:rPr>
              <a:t>Сертифікована система забезпечення якості для відстеження сировини</a:t>
            </a:r>
            <a:endParaRPr lang="uk-UA" sz="20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94316801"/>
      </p:ext>
    </p:extLst>
  </p:cSld>
  <p:clrMapOvr>
    <a:masterClrMapping/>
  </p:clrMapOvr>
  <p:transition>
    <p:zoom dir="in"/>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323528" y="1268760"/>
            <a:ext cx="8394856" cy="4771178"/>
          </a:xfrm>
          <a:prstGeom prst="rect">
            <a:avLst/>
          </a:prstGeom>
        </p:spPr>
      </p:pic>
      <p:sp>
        <p:nvSpPr>
          <p:cNvPr id="3" name="Прямоугольник 2"/>
          <p:cNvSpPr/>
          <p:nvPr/>
        </p:nvSpPr>
        <p:spPr>
          <a:xfrm>
            <a:off x="2234956" y="260648"/>
            <a:ext cx="4572000" cy="369332"/>
          </a:xfrm>
          <a:prstGeom prst="rect">
            <a:avLst/>
          </a:prstGeom>
        </p:spPr>
        <p:txBody>
          <a:bodyPr>
            <a:spAutoFit/>
          </a:bodyPr>
          <a:lstStyle/>
          <a:p>
            <a:pPr algn="ctr"/>
            <a:r>
              <a:rPr lang="uk-UA" b="1">
                <a:solidFill>
                  <a:srgbClr val="000000"/>
                </a:solidFill>
                <a:latin typeface="Times New Roman" panose="02020603050405020304" pitchFamily="18" charset="0"/>
                <a:cs typeface="Times New Roman" panose="02020603050405020304" pitchFamily="18" charset="0"/>
              </a:rPr>
              <a:t>Варіанти заповнення твердих капсул</a:t>
            </a:r>
          </a:p>
        </p:txBody>
      </p:sp>
    </p:spTree>
    <p:extLst>
      <p:ext uri="{BB962C8B-B14F-4D97-AF65-F5344CB8AC3E}">
        <p14:creationId xmlns:p14="http://schemas.microsoft.com/office/powerpoint/2010/main" val="1938552518"/>
      </p:ext>
    </p:extLst>
  </p:cSld>
  <p:clrMapOvr>
    <a:masterClrMapping/>
  </p:clrMapOvr>
  <p:transition>
    <p:zoom dir="in"/>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34956" y="260648"/>
            <a:ext cx="4572000" cy="369332"/>
          </a:xfrm>
          <a:prstGeom prst="rect">
            <a:avLst/>
          </a:prstGeom>
        </p:spPr>
        <p:txBody>
          <a:bodyPr>
            <a:spAutoFit/>
          </a:bodyPr>
          <a:lstStyle/>
          <a:p>
            <a:pPr algn="ctr"/>
            <a:r>
              <a:rPr lang="uk-UA" b="1">
                <a:solidFill>
                  <a:srgbClr val="000000"/>
                </a:solidFill>
                <a:latin typeface="Times New Roman" panose="02020603050405020304" pitchFamily="18" charset="0"/>
                <a:cs typeface="Times New Roman" panose="02020603050405020304" pitchFamily="18" charset="0"/>
              </a:rPr>
              <a:t>Варіанти заповнення твердих капсул</a:t>
            </a:r>
          </a:p>
        </p:txBody>
      </p:sp>
      <p:pic>
        <p:nvPicPr>
          <p:cNvPr id="3" name="Рисунок 2"/>
          <p:cNvPicPr>
            <a:picLocks noChangeAspect="1"/>
          </p:cNvPicPr>
          <p:nvPr/>
        </p:nvPicPr>
        <p:blipFill>
          <a:blip r:embed="rId2"/>
          <a:stretch>
            <a:fillRect/>
          </a:stretch>
        </p:blipFill>
        <p:spPr>
          <a:xfrm>
            <a:off x="827584" y="1268760"/>
            <a:ext cx="7774235" cy="4157997"/>
          </a:xfrm>
          <a:prstGeom prst="rect">
            <a:avLst/>
          </a:prstGeom>
        </p:spPr>
      </p:pic>
    </p:spTree>
    <p:extLst>
      <p:ext uri="{BB962C8B-B14F-4D97-AF65-F5344CB8AC3E}">
        <p14:creationId xmlns:p14="http://schemas.microsoft.com/office/powerpoint/2010/main" val="2781813648"/>
      </p:ext>
    </p:extLst>
  </p:cSld>
  <p:clrMapOvr>
    <a:masterClrMapping/>
  </p:clrMapOvr>
  <p:transition>
    <p:zoom dir="in"/>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611560" y="1522120"/>
            <a:ext cx="8297537" cy="3995111"/>
          </a:xfrm>
          <a:prstGeom prst="rect">
            <a:avLst/>
          </a:prstGeom>
        </p:spPr>
      </p:pic>
      <p:sp>
        <p:nvSpPr>
          <p:cNvPr id="3" name="Прямоугольник 2"/>
          <p:cNvSpPr/>
          <p:nvPr/>
        </p:nvSpPr>
        <p:spPr>
          <a:xfrm>
            <a:off x="2234956" y="260648"/>
            <a:ext cx="4572000" cy="369332"/>
          </a:xfrm>
          <a:prstGeom prst="rect">
            <a:avLst/>
          </a:prstGeom>
        </p:spPr>
        <p:txBody>
          <a:bodyPr>
            <a:spAutoFit/>
          </a:bodyPr>
          <a:lstStyle/>
          <a:p>
            <a:pPr algn="ctr"/>
            <a:r>
              <a:rPr lang="uk-UA" b="1">
                <a:solidFill>
                  <a:srgbClr val="000000"/>
                </a:solidFill>
                <a:latin typeface="Times New Roman" panose="02020603050405020304" pitchFamily="18" charset="0"/>
                <a:cs typeface="Times New Roman" panose="02020603050405020304" pitchFamily="18" charset="0"/>
              </a:rPr>
              <a:t>Нумерація твердих капсул</a:t>
            </a:r>
          </a:p>
        </p:txBody>
      </p:sp>
    </p:spTree>
    <p:extLst>
      <p:ext uri="{BB962C8B-B14F-4D97-AF65-F5344CB8AC3E}">
        <p14:creationId xmlns:p14="http://schemas.microsoft.com/office/powerpoint/2010/main" val="1933206839"/>
      </p:ext>
    </p:extLst>
  </p:cSld>
  <p:clrMapOvr>
    <a:masterClrMapping/>
  </p:clrMapOvr>
  <p:transition>
    <p:zoom dir="in"/>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51520" y="404664"/>
            <a:ext cx="4572001" cy="4524315"/>
          </a:xfrm>
          <a:prstGeom prst="rect">
            <a:avLst/>
          </a:prstGeom>
        </p:spPr>
        <p:txBody>
          <a:bodyPr>
            <a:spAutoFit/>
          </a:bodyPr>
          <a:lstStyle/>
          <a:p>
            <a:pPr algn="just"/>
            <a:r>
              <a:rPr lang="uk-UA">
                <a:solidFill>
                  <a:srgbClr val="000000"/>
                </a:solidFill>
                <a:latin typeface="Times New Roman" panose="02020603050405020304" pitchFamily="18" charset="0"/>
                <a:cs typeface="Times New Roman" panose="02020603050405020304" pitchFamily="18" charset="0"/>
              </a:rPr>
              <a:t>М'які желатинові капсули можуть мати сферичну, яйцеподібну, довгасту або циліндричну форму з напівсферичними кінцями, зі швом і без нього.</a:t>
            </a:r>
          </a:p>
          <a:p>
            <a:pPr algn="just"/>
            <a:r>
              <a:rPr lang="uk-UA">
                <a:solidFill>
                  <a:srgbClr val="000000"/>
                </a:solidFill>
                <a:latin typeface="Times New Roman" panose="02020603050405020304" pitchFamily="18" charset="0"/>
                <a:cs typeface="Times New Roman" panose="02020603050405020304" pitchFamily="18" charset="0"/>
              </a:rPr>
              <a:t>Капсули можуть бути різних розмірів місткістю від 0,1 до 1,5 мл. Шовні м'які капсули можуть вміщувати до 7,5 мл вмісту </a:t>
            </a:r>
            <a:r>
              <a:rPr lang="uk-UA" err="1">
                <a:solidFill>
                  <a:srgbClr val="000000"/>
                </a:solidFill>
                <a:latin typeface="Times New Roman" panose="02020603050405020304" pitchFamily="18" charset="0"/>
                <a:cs typeface="Times New Roman" panose="02020603050405020304" pitchFamily="18" charset="0"/>
              </a:rPr>
              <a:t>ржимого</a:t>
            </a:r>
            <a:r>
              <a:rPr lang="uk-UA">
                <a:solidFill>
                  <a:srgbClr val="000000"/>
                </a:solidFill>
                <a:latin typeface="Times New Roman" panose="02020603050405020304" pitchFamily="18" charset="0"/>
                <a:cs typeface="Times New Roman" panose="02020603050405020304" pitchFamily="18" charset="0"/>
              </a:rPr>
              <a:t> (ароматизатори для ванн). У них </a:t>
            </a:r>
            <a:r>
              <a:rPr lang="uk-UA" err="1">
                <a:solidFill>
                  <a:srgbClr val="000000"/>
                </a:solidFill>
                <a:latin typeface="Times New Roman" panose="02020603050405020304" pitchFamily="18" charset="0"/>
                <a:cs typeface="Times New Roman" panose="02020603050405020304" pitchFamily="18" charset="0"/>
              </a:rPr>
              <a:t>інкапсулюють</a:t>
            </a:r>
            <a:r>
              <a:rPr lang="uk-UA">
                <a:solidFill>
                  <a:srgbClr val="000000"/>
                </a:solidFill>
                <a:latin typeface="Times New Roman" panose="02020603050405020304" pitchFamily="18" charset="0"/>
                <a:cs typeface="Times New Roman" panose="02020603050405020304" pitchFamily="18" charset="0"/>
              </a:rPr>
              <a:t> в'язкі рідини, масляні розчини, пастоподібні лікарські речовини, суспензії, що </a:t>
            </a:r>
            <a:r>
              <a:rPr lang="uk-UA" err="1">
                <a:solidFill>
                  <a:srgbClr val="000000"/>
                </a:solidFill>
                <a:latin typeface="Times New Roman" panose="02020603050405020304" pitchFamily="18" charset="0"/>
                <a:cs typeface="Times New Roman" panose="02020603050405020304" pitchFamily="18" charset="0"/>
              </a:rPr>
              <a:t>текуть</a:t>
            </a:r>
            <a:r>
              <a:rPr lang="uk-UA">
                <a:solidFill>
                  <a:srgbClr val="000000"/>
                </a:solidFill>
                <a:latin typeface="Times New Roman" panose="02020603050405020304" pitchFamily="18" charset="0"/>
                <a:cs typeface="Times New Roman" panose="02020603050405020304" pitchFamily="18" charset="0"/>
              </a:rPr>
              <a:t>, не вступають у взаємодію з желатином. Вміст капсул може складатися з однієї або більше лікарських речовин з можливим запровадженням різних допоміжних речовин, дозволених до медичного застосування.</a:t>
            </a:r>
            <a:endParaRPr lang="uk-UA">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a:stretch>
            <a:fillRect/>
          </a:stretch>
        </p:blipFill>
        <p:spPr>
          <a:xfrm>
            <a:off x="4978722" y="692696"/>
            <a:ext cx="4162375" cy="5220606"/>
          </a:xfrm>
          <a:prstGeom prst="rect">
            <a:avLst/>
          </a:prstGeom>
        </p:spPr>
      </p:pic>
    </p:spTree>
    <p:extLst>
      <p:ext uri="{BB962C8B-B14F-4D97-AF65-F5344CB8AC3E}">
        <p14:creationId xmlns:p14="http://schemas.microsoft.com/office/powerpoint/2010/main" val="1672740929"/>
      </p:ext>
    </p:extLst>
  </p:cSld>
  <p:clrMapOvr>
    <a:masterClrMapping/>
  </p:clrMapOvr>
  <p:transition>
    <p:zoom dir="in"/>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79512" y="332656"/>
            <a:ext cx="8477305" cy="3744416"/>
          </a:xfrm>
          <a:prstGeom prst="rect">
            <a:avLst/>
          </a:prstGeom>
        </p:spPr>
      </p:pic>
      <p:sp>
        <p:nvSpPr>
          <p:cNvPr id="3" name="Прямоугольник 2"/>
          <p:cNvSpPr/>
          <p:nvPr/>
        </p:nvSpPr>
        <p:spPr>
          <a:xfrm>
            <a:off x="1475656" y="5301208"/>
            <a:ext cx="7847856" cy="1200329"/>
          </a:xfrm>
          <a:prstGeom prst="rect">
            <a:avLst/>
          </a:prstGeom>
        </p:spPr>
        <p:txBody>
          <a:bodyPr wrap="square">
            <a:spAutoFit/>
          </a:bodyPr>
          <a:lstStyle/>
          <a:p>
            <a:r>
              <a:rPr lang="ru-RU" sz="2400">
                <a:solidFill>
                  <a:srgbClr val="000000"/>
                </a:solidFill>
                <a:latin typeface="Times New Roman" panose="02020603050405020304" pitchFamily="18" charset="0"/>
              </a:rPr>
              <a:t>Виды мягких желатиновых капсул:</a:t>
            </a:r>
          </a:p>
          <a:p>
            <a:r>
              <a:rPr lang="ru-RU" sz="2400" i="1">
                <a:solidFill>
                  <a:srgbClr val="000000"/>
                </a:solidFill>
                <a:latin typeface="Times New Roman" panose="02020603050405020304" pitchFamily="18" charset="0"/>
              </a:rPr>
              <a:t>а </a:t>
            </a:r>
            <a:r>
              <a:rPr lang="ru-RU" sz="2400">
                <a:solidFill>
                  <a:srgbClr val="000000"/>
                </a:solidFill>
                <a:latin typeface="Times New Roman" panose="02020603050405020304" pitchFamily="18" charset="0"/>
              </a:rPr>
              <a:t>– цилиндрические и овальные; </a:t>
            </a:r>
            <a:r>
              <a:rPr lang="ru-RU" sz="2400" i="1">
                <a:solidFill>
                  <a:srgbClr val="000000"/>
                </a:solidFill>
                <a:latin typeface="Times New Roman" panose="02020603050405020304" pitchFamily="18" charset="0"/>
              </a:rPr>
              <a:t>б </a:t>
            </a:r>
            <a:r>
              <a:rPr lang="ru-RU" sz="2400">
                <a:solidFill>
                  <a:srgbClr val="000000"/>
                </a:solidFill>
                <a:latin typeface="Times New Roman" panose="02020603050405020304" pitchFamily="18" charset="0"/>
              </a:rPr>
              <a:t>– сферические; </a:t>
            </a:r>
            <a:r>
              <a:rPr lang="ru-RU" sz="2400" i="1">
                <a:solidFill>
                  <a:srgbClr val="000000"/>
                </a:solidFill>
                <a:latin typeface="Times New Roman" panose="02020603050405020304" pitchFamily="18" charset="0"/>
              </a:rPr>
              <a:t>в </a:t>
            </a:r>
            <a:r>
              <a:rPr lang="ru-RU" sz="2400">
                <a:solidFill>
                  <a:srgbClr val="000000"/>
                </a:solidFill>
                <a:latin typeface="Times New Roman" panose="02020603050405020304" pitchFamily="18" charset="0"/>
              </a:rPr>
              <a:t>– </a:t>
            </a:r>
            <a:r>
              <a:rPr lang="ru-RU" sz="2400" err="1">
                <a:solidFill>
                  <a:srgbClr val="000000"/>
                </a:solidFill>
                <a:latin typeface="Times New Roman" panose="02020603050405020304" pitchFamily="18" charset="0"/>
              </a:rPr>
              <a:t>тубатины</a:t>
            </a:r>
            <a:r>
              <a:rPr lang="ru-RU" sz="2400">
                <a:solidFill>
                  <a:srgbClr val="000000"/>
                </a:solidFill>
                <a:latin typeface="Times New Roman" panose="02020603050405020304" pitchFamily="18" charset="0"/>
              </a:rPr>
              <a:t>; </a:t>
            </a:r>
            <a:r>
              <a:rPr lang="ru-RU" sz="2400" i="1">
                <a:solidFill>
                  <a:srgbClr val="000000"/>
                </a:solidFill>
                <a:latin typeface="Times New Roman" panose="02020603050405020304" pitchFamily="18" charset="0"/>
              </a:rPr>
              <a:t>г </a:t>
            </a:r>
            <a:r>
              <a:rPr lang="ru-RU" sz="2400">
                <a:solidFill>
                  <a:srgbClr val="000000"/>
                </a:solidFill>
                <a:latin typeface="Times New Roman" panose="02020603050405020304" pitchFamily="18" charset="0"/>
              </a:rPr>
              <a:t>– специального </a:t>
            </a:r>
            <a:r>
              <a:rPr lang="ru-RU" sz="2400" err="1">
                <a:solidFill>
                  <a:srgbClr val="000000"/>
                </a:solidFill>
                <a:latin typeface="Times New Roman" panose="02020603050405020304" pitchFamily="18" charset="0"/>
              </a:rPr>
              <a:t>призначення</a:t>
            </a:r>
            <a:endParaRPr lang="ru-RU" sz="2400" b="0">
              <a:solidFill>
                <a:srgbClr val="000000"/>
              </a:solidFill>
              <a:effectLst/>
              <a:latin typeface="Times New Roman" panose="02020603050405020304" pitchFamily="18" charset="0"/>
            </a:endParaRPr>
          </a:p>
        </p:txBody>
      </p:sp>
    </p:spTree>
    <p:extLst>
      <p:ext uri="{BB962C8B-B14F-4D97-AF65-F5344CB8AC3E}">
        <p14:creationId xmlns:p14="http://schemas.microsoft.com/office/powerpoint/2010/main" val="3719697537"/>
      </p:ext>
    </p:extLst>
  </p:cSld>
  <p:clrMapOvr>
    <a:masterClrMapping/>
  </p:clrMapOvr>
  <p:transition>
    <p:zoom dir="in"/>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3139" y="116632"/>
            <a:ext cx="8931349" cy="3970318"/>
          </a:xfrm>
          <a:prstGeom prst="rect">
            <a:avLst/>
          </a:prstGeom>
        </p:spPr>
        <p:txBody>
          <a:bodyPr wrap="square">
            <a:spAutoFit/>
          </a:bodyPr>
          <a:lstStyle/>
          <a:p>
            <a:pPr algn="just"/>
            <a:r>
              <a:rPr lang="uk-UA">
                <a:solidFill>
                  <a:srgbClr val="000000"/>
                </a:solidFill>
                <a:latin typeface="Times New Roman" panose="02020603050405020304" pitchFamily="18" charset="0"/>
                <a:cs typeface="Times New Roman" panose="02020603050405020304" pitchFamily="18" charset="0"/>
              </a:rPr>
              <a:t>М'які капсули призначені для дозування рідких та пастоподібних лікарських речовин. Залежно від технологічного процесу можливе приготування шовних та безшовних м'яких желатинових капсул. </a:t>
            </a:r>
          </a:p>
          <a:p>
            <a:pPr algn="just"/>
            <a:r>
              <a:rPr lang="uk-UA">
                <a:solidFill>
                  <a:srgbClr val="000000"/>
                </a:solidFill>
                <a:latin typeface="Times New Roman" panose="02020603050405020304" pitchFamily="18" charset="0"/>
                <a:cs typeface="Times New Roman" panose="02020603050405020304" pitchFamily="18" charset="0"/>
              </a:rPr>
              <a:t>М'які желатинові капсули можуть відрізнятися за місткістю, хоча чіткої стандартизації, на відміну від твердих капсул, не існує. Шовні м'які капсули можуть містити до 7,5 мл. Місткість валків автомата, за допомогою яких капсули формуються, наповнюються і запаюються, вимірюється в одиницях, іменованих </a:t>
            </a:r>
            <a:r>
              <a:rPr lang="en-US">
                <a:solidFill>
                  <a:srgbClr val="000000"/>
                </a:solidFill>
                <a:latin typeface="Times New Roman" panose="02020603050405020304" pitchFamily="18" charset="0"/>
                <a:cs typeface="Times New Roman" panose="02020603050405020304" pitchFamily="18" charset="0"/>
              </a:rPr>
              <a:t>minim. </a:t>
            </a:r>
            <a:r>
              <a:rPr lang="uk-UA">
                <a:solidFill>
                  <a:srgbClr val="000000"/>
                </a:solidFill>
                <a:latin typeface="Times New Roman" panose="02020603050405020304" pitchFamily="18" charset="0"/>
                <a:cs typeface="Times New Roman" panose="02020603050405020304" pitchFamily="18" charset="0"/>
              </a:rPr>
              <a:t>При цьому 1 </a:t>
            </a:r>
            <a:r>
              <a:rPr lang="en-US">
                <a:solidFill>
                  <a:srgbClr val="000000"/>
                </a:solidFill>
                <a:latin typeface="Times New Roman" panose="02020603050405020304" pitchFamily="18" charset="0"/>
                <a:cs typeface="Times New Roman" panose="02020603050405020304" pitchFamily="18" charset="0"/>
              </a:rPr>
              <a:t>minim </a:t>
            </a:r>
            <a:r>
              <a:rPr lang="uk-UA">
                <a:solidFill>
                  <a:srgbClr val="000000"/>
                </a:solidFill>
                <a:latin typeface="Times New Roman" panose="02020603050405020304" pitchFamily="18" charset="0"/>
                <a:cs typeface="Times New Roman" panose="02020603050405020304" pitchFamily="18" charset="0"/>
              </a:rPr>
              <a:t>дорівнює в середньому 0,062 мл, а найбільш застосовувані розміри осередків валків становлять від 2 до 80 </a:t>
            </a:r>
            <a:r>
              <a:rPr lang="en-US">
                <a:solidFill>
                  <a:srgbClr val="000000"/>
                </a:solidFill>
                <a:latin typeface="Times New Roman" panose="02020603050405020304" pitchFamily="18" charset="0"/>
                <a:cs typeface="Times New Roman" panose="02020603050405020304" pitchFamily="18" charset="0"/>
              </a:rPr>
              <a:t>minim. </a:t>
            </a:r>
            <a:r>
              <a:rPr lang="uk-UA">
                <a:solidFill>
                  <a:srgbClr val="000000"/>
                </a:solidFill>
                <a:latin typeface="Times New Roman" panose="02020603050405020304" pitchFamily="18" charset="0"/>
                <a:cs typeface="Times New Roman" panose="02020603050405020304" pitchFamily="18" charset="0"/>
              </a:rPr>
              <a:t>Більш місткі капсули (до 120 </a:t>
            </a:r>
            <a:r>
              <a:rPr lang="uk-UA" err="1">
                <a:solidFill>
                  <a:srgbClr val="000000"/>
                </a:solidFill>
                <a:latin typeface="Times New Roman" panose="02020603050405020304" pitchFamily="18" charset="0"/>
                <a:cs typeface="Times New Roman" panose="02020603050405020304" pitchFamily="18" charset="0"/>
              </a:rPr>
              <a:t>мінім</a:t>
            </a:r>
            <a:r>
              <a:rPr lang="uk-UA">
                <a:solidFill>
                  <a:srgbClr val="000000"/>
                </a:solidFill>
                <a:latin typeface="Times New Roman" panose="02020603050405020304" pitchFamily="18" charset="0"/>
                <a:cs typeface="Times New Roman" panose="02020603050405020304" pitchFamily="18" charset="0"/>
              </a:rPr>
              <a:t>) знайшли застосування в парфумерній промисловості. На відміну від м'яких безшовних капсул, що мають строго сферичну форму, шовні капсули можуть відрізнятися формою і бувають сферичними (</a:t>
            </a:r>
            <a:r>
              <a:rPr lang="en-US">
                <a:solidFill>
                  <a:srgbClr val="000000"/>
                </a:solidFill>
                <a:latin typeface="Times New Roman" panose="02020603050405020304" pitchFamily="18" charset="0"/>
                <a:cs typeface="Times New Roman" panose="02020603050405020304" pitchFamily="18" charset="0"/>
              </a:rPr>
              <a:t>round), </a:t>
            </a:r>
            <a:r>
              <a:rPr lang="uk-UA">
                <a:solidFill>
                  <a:srgbClr val="000000"/>
                </a:solidFill>
                <a:latin typeface="Times New Roman" panose="02020603050405020304" pitchFamily="18" charset="0"/>
                <a:cs typeface="Times New Roman" panose="02020603050405020304" pitchFamily="18" charset="0"/>
              </a:rPr>
              <a:t>довгастими (</a:t>
            </a:r>
            <a:r>
              <a:rPr lang="en-US">
                <a:solidFill>
                  <a:srgbClr val="000000"/>
                </a:solidFill>
                <a:latin typeface="Times New Roman" panose="02020603050405020304" pitchFamily="18" charset="0"/>
                <a:cs typeface="Times New Roman" panose="02020603050405020304" pitchFamily="18" charset="0"/>
              </a:rPr>
              <a:t>oblong), </a:t>
            </a:r>
            <a:r>
              <a:rPr lang="uk-UA">
                <a:solidFill>
                  <a:srgbClr val="000000"/>
                </a:solidFill>
                <a:latin typeface="Times New Roman" panose="02020603050405020304" pitchFamily="18" charset="0"/>
                <a:cs typeface="Times New Roman" panose="02020603050405020304" pitchFamily="18" charset="0"/>
              </a:rPr>
              <a:t>овальними (</a:t>
            </a:r>
            <a:r>
              <a:rPr lang="en-US">
                <a:solidFill>
                  <a:srgbClr val="000000"/>
                </a:solidFill>
                <a:latin typeface="Times New Roman" panose="02020603050405020304" pitchFamily="18" charset="0"/>
                <a:cs typeface="Times New Roman" panose="02020603050405020304" pitchFamily="18" charset="0"/>
              </a:rPr>
              <a:t>oval), </a:t>
            </a:r>
            <a:r>
              <a:rPr lang="uk-UA">
                <a:solidFill>
                  <a:srgbClr val="000000"/>
                </a:solidFill>
                <a:latin typeface="Times New Roman" panose="02020603050405020304" pitchFamily="18" charset="0"/>
                <a:cs typeface="Times New Roman" panose="02020603050405020304" pitchFamily="18" charset="0"/>
              </a:rPr>
              <a:t>у вигляді ректальних супозиторіїв (</a:t>
            </a:r>
            <a:r>
              <a:rPr lang="en-US">
                <a:solidFill>
                  <a:srgbClr val="000000"/>
                </a:solidFill>
                <a:latin typeface="Times New Roman" panose="02020603050405020304" pitchFamily="18" charset="0"/>
                <a:cs typeface="Times New Roman" panose="02020603050405020304" pitchFamily="18" charset="0"/>
              </a:rPr>
              <a:t>suppositories) </a:t>
            </a:r>
            <a:r>
              <a:rPr lang="uk-UA">
                <a:solidFill>
                  <a:srgbClr val="000000"/>
                </a:solidFill>
                <a:latin typeface="Times New Roman" panose="02020603050405020304" pitchFamily="18" charset="0"/>
                <a:cs typeface="Times New Roman" panose="02020603050405020304" pitchFamily="18" charset="0"/>
              </a:rPr>
              <a:t>і </a:t>
            </a:r>
            <a:r>
              <a:rPr lang="uk-UA" err="1">
                <a:solidFill>
                  <a:srgbClr val="000000"/>
                </a:solidFill>
                <a:latin typeface="Times New Roman" panose="02020603050405020304" pitchFamily="18" charset="0"/>
                <a:cs typeface="Times New Roman" panose="02020603050405020304" pitchFamily="18" charset="0"/>
              </a:rPr>
              <a:t>тубатин</a:t>
            </a:r>
            <a:r>
              <a:rPr lang="uk-UA">
                <a:solidFill>
                  <a:srgbClr val="000000"/>
                </a:solidFill>
                <a:latin typeface="Times New Roman" panose="02020603050405020304" pitchFamily="18" charset="0"/>
                <a:cs typeface="Times New Roman" panose="02020603050405020304" pitchFamily="18" charset="0"/>
              </a:rPr>
              <a:t> (</a:t>
            </a:r>
            <a:r>
              <a:rPr lang="en-US">
                <a:solidFill>
                  <a:srgbClr val="000000"/>
                </a:solidFill>
                <a:latin typeface="Times New Roman" panose="02020603050405020304" pitchFamily="18" charset="0"/>
                <a:cs typeface="Times New Roman" panose="02020603050405020304" pitchFamily="18" charset="0"/>
              </a:rPr>
              <a:t>tubes)</a:t>
            </a:r>
            <a:r>
              <a:rPr lang="uk-UA">
                <a:solidFill>
                  <a:srgbClr val="000000"/>
                </a:solidFill>
                <a:latin typeface="Times New Roman" panose="02020603050405020304" pitchFamily="18" charset="0"/>
                <a:cs typeface="Times New Roman" panose="02020603050405020304" pitchFamily="18" charset="0"/>
              </a:rPr>
              <a:t>.</a:t>
            </a:r>
          </a:p>
          <a:p>
            <a:pPr algn="just"/>
            <a:r>
              <a:rPr lang="uk-UA">
                <a:solidFill>
                  <a:srgbClr val="000000"/>
                </a:solidFill>
                <a:latin typeface="Times New Roman" panose="02020603050405020304" pitchFamily="18" charset="0"/>
                <a:cs typeface="Times New Roman" panose="02020603050405020304" pitchFamily="18" charset="0"/>
              </a:rPr>
              <a:t> За потреби можна виготовляти м'які шовні капсули та інші форми.</a:t>
            </a:r>
            <a:endParaRPr lang="uk-UA">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2"/>
          <a:stretch>
            <a:fillRect/>
          </a:stretch>
        </p:blipFill>
        <p:spPr>
          <a:xfrm>
            <a:off x="6888236" y="4093225"/>
            <a:ext cx="2096815" cy="2507955"/>
          </a:xfrm>
          <a:prstGeom prst="rect">
            <a:avLst/>
          </a:prstGeom>
        </p:spPr>
      </p:pic>
    </p:spTree>
    <p:extLst>
      <p:ext uri="{BB962C8B-B14F-4D97-AF65-F5344CB8AC3E}">
        <p14:creationId xmlns:p14="http://schemas.microsoft.com/office/powerpoint/2010/main" val="3633321958"/>
      </p:ext>
    </p:extLst>
  </p:cSld>
  <p:clrMapOvr>
    <a:masterClrMapping/>
  </p:clrMapOvr>
  <p:transition>
    <p:zoom dir="in"/>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411760" y="0"/>
            <a:ext cx="4572000" cy="646331"/>
          </a:xfrm>
          <a:prstGeom prst="rect">
            <a:avLst/>
          </a:prstGeom>
        </p:spPr>
        <p:txBody>
          <a:bodyPr>
            <a:spAutoFit/>
          </a:bodyPr>
          <a:lstStyle/>
          <a:p>
            <a:pPr algn="ctr"/>
            <a:r>
              <a:rPr lang="uk-UA">
                <a:solidFill>
                  <a:srgbClr val="000000"/>
                </a:solidFill>
                <a:latin typeface="Roboto"/>
              </a:rPr>
              <a:t>АВТОМАТИ ДЛЯ НАПОВНЕННЯ КАПСУЛ</a:t>
            </a:r>
            <a:endParaRPr lang="uk-UA"/>
          </a:p>
        </p:txBody>
      </p:sp>
      <p:sp>
        <p:nvSpPr>
          <p:cNvPr id="3" name="Прямоугольник 2"/>
          <p:cNvSpPr/>
          <p:nvPr/>
        </p:nvSpPr>
        <p:spPr>
          <a:xfrm>
            <a:off x="359532" y="476672"/>
            <a:ext cx="8496944" cy="1200329"/>
          </a:xfrm>
          <a:prstGeom prst="rect">
            <a:avLst/>
          </a:prstGeom>
        </p:spPr>
        <p:txBody>
          <a:bodyPr wrap="square">
            <a:spAutoFit/>
          </a:bodyPr>
          <a:lstStyle/>
          <a:p>
            <a:pPr algn="just"/>
            <a:r>
              <a:rPr lang="uk-UA">
                <a:solidFill>
                  <a:srgbClr val="000000"/>
                </a:solidFill>
                <a:latin typeface="Roboto"/>
              </a:rPr>
              <a:t>Наповнення (</a:t>
            </a:r>
            <a:r>
              <a:rPr lang="uk-UA" err="1">
                <a:solidFill>
                  <a:srgbClr val="000000"/>
                </a:solidFill>
                <a:latin typeface="Roboto"/>
              </a:rPr>
              <a:t>інкапсулювання</a:t>
            </a:r>
            <a:r>
              <a:rPr lang="uk-UA">
                <a:solidFill>
                  <a:srgbClr val="000000"/>
                </a:solidFill>
                <a:latin typeface="Roboto"/>
              </a:rPr>
              <a:t>) м'яких желатинових капсул відбувається одночасно з формуванням оболонок за допомогою поршневих пристроїв, що дозують, що відрізняються великою точністю дозування (±2-3%), які входять до складу формуючих апаратів.</a:t>
            </a:r>
            <a:endParaRPr lang="uk-UA"/>
          </a:p>
        </p:txBody>
      </p:sp>
      <p:sp>
        <p:nvSpPr>
          <p:cNvPr id="4" name="Прямоугольник 3"/>
          <p:cNvSpPr/>
          <p:nvPr/>
        </p:nvSpPr>
        <p:spPr>
          <a:xfrm>
            <a:off x="179512" y="1852374"/>
            <a:ext cx="8676964" cy="4247317"/>
          </a:xfrm>
          <a:prstGeom prst="rect">
            <a:avLst/>
          </a:prstGeom>
        </p:spPr>
        <p:txBody>
          <a:bodyPr wrap="square">
            <a:spAutoFit/>
          </a:bodyPr>
          <a:lstStyle/>
          <a:p>
            <a:pPr algn="just"/>
            <a:r>
              <a:rPr lang="uk-UA">
                <a:solidFill>
                  <a:srgbClr val="000000"/>
                </a:solidFill>
                <a:latin typeface="Roboto"/>
              </a:rPr>
              <a:t>Для наповнення твердих желатинових капсул використовують автомати різних фірм, що відрізняються продуктивністю (від 20 до 150 тис./год), точністю дозування (2-5%) та будовою дозатора. Залежно від сипучості та ступеня дисперсності (зернистості) лікарської речовини, що фасується, автомати працюють зі шнековими, вакуумними або вібраційними дозаторами. Наповнення корпусу капсул - найбільш відповідальна операція, при чому точність дозування залежить від характеристики наповнювача, методу </a:t>
            </a:r>
            <a:r>
              <a:rPr lang="uk-UA" err="1">
                <a:solidFill>
                  <a:srgbClr val="000000"/>
                </a:solidFill>
                <a:latin typeface="Roboto"/>
              </a:rPr>
              <a:t>інкапсулювання</a:t>
            </a:r>
            <a:r>
              <a:rPr lang="uk-UA">
                <a:solidFill>
                  <a:srgbClr val="000000"/>
                </a:solidFill>
                <a:latin typeface="Roboto"/>
              </a:rPr>
              <a:t> та типу машини, що наповнює. Активні речовини для </a:t>
            </a:r>
            <a:r>
              <a:rPr lang="uk-UA" err="1">
                <a:solidFill>
                  <a:srgbClr val="000000"/>
                </a:solidFill>
                <a:latin typeface="Roboto"/>
              </a:rPr>
              <a:t>інкапсулювання</a:t>
            </a:r>
            <a:r>
              <a:rPr lang="uk-UA">
                <a:solidFill>
                  <a:srgbClr val="000000"/>
                </a:solidFill>
                <a:latin typeface="Roboto"/>
              </a:rPr>
              <a:t> у тверді желатинові капсули повинні відповідати таким вимогам: 1.Вміст повинен звільнятися з капсули, забезпечуючи високу </a:t>
            </a:r>
            <a:r>
              <a:rPr lang="uk-UA" err="1">
                <a:solidFill>
                  <a:srgbClr val="000000"/>
                </a:solidFill>
                <a:latin typeface="Roboto"/>
              </a:rPr>
              <a:t>біодоступність</a:t>
            </a:r>
            <a:r>
              <a:rPr lang="uk-UA">
                <a:solidFill>
                  <a:srgbClr val="000000"/>
                </a:solidFill>
                <a:latin typeface="Roboto"/>
              </a:rPr>
              <a:t>. 2.При використанні автоматичних </a:t>
            </a:r>
            <a:r>
              <a:rPr lang="uk-UA" err="1">
                <a:solidFill>
                  <a:srgbClr val="000000"/>
                </a:solidFill>
                <a:latin typeface="Roboto"/>
              </a:rPr>
              <a:t>наповнюючих</a:t>
            </a:r>
            <a:r>
              <a:rPr lang="uk-UA">
                <a:solidFill>
                  <a:srgbClr val="000000"/>
                </a:solidFill>
                <a:latin typeface="Roboto"/>
              </a:rPr>
              <a:t> машин речовини повинні мати певні фізико-хімічні та технологічні властивості, такі як: – певна величина та форма частинок; - Однорідність розміру частинок; - Певна сипкість (плинність); - Вміст вологи; – гомогенність суміші багатокомпонентних складів; - Здатність до компактного формування під тиском.</a:t>
            </a:r>
            <a:endParaRPr lang="uk-UA"/>
          </a:p>
        </p:txBody>
      </p:sp>
    </p:spTree>
    <p:extLst>
      <p:ext uri="{BB962C8B-B14F-4D97-AF65-F5344CB8AC3E}">
        <p14:creationId xmlns:p14="http://schemas.microsoft.com/office/powerpoint/2010/main" val="1777093588"/>
      </p:ext>
    </p:extLst>
  </p:cSld>
  <p:clrMapOvr>
    <a:masterClrMapping/>
  </p:clrMapOvr>
  <p:transition>
    <p:zoom dir="in"/>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403648" y="332656"/>
            <a:ext cx="6562725" cy="3657600"/>
          </a:xfrm>
          <a:prstGeom prst="rect">
            <a:avLst/>
          </a:prstGeom>
        </p:spPr>
      </p:pic>
      <p:sp>
        <p:nvSpPr>
          <p:cNvPr id="3" name="Прямоугольник 2"/>
          <p:cNvSpPr/>
          <p:nvPr/>
        </p:nvSpPr>
        <p:spPr>
          <a:xfrm>
            <a:off x="282972" y="4725144"/>
            <a:ext cx="8892480" cy="1754326"/>
          </a:xfrm>
          <a:prstGeom prst="rect">
            <a:avLst/>
          </a:prstGeom>
        </p:spPr>
        <p:txBody>
          <a:bodyPr wrap="square">
            <a:spAutoFit/>
          </a:bodyPr>
          <a:lstStyle/>
          <a:p>
            <a:r>
              <a:rPr lang="uk-UA">
                <a:solidFill>
                  <a:srgbClr val="000000"/>
                </a:solidFill>
                <a:latin typeface="Roboto"/>
              </a:rPr>
              <a:t>Рис. Комбінації наповнювачів для твердих желатинових капсул:</a:t>
            </a:r>
          </a:p>
          <a:p>
            <a:r>
              <a:rPr lang="uk-UA">
                <a:solidFill>
                  <a:srgbClr val="000000"/>
                </a:solidFill>
                <a:latin typeface="Roboto"/>
              </a:rPr>
              <a:t> 1 – порошок; 2 – гранули; 3 – </a:t>
            </a:r>
            <a:r>
              <a:rPr lang="uk-UA" err="1">
                <a:solidFill>
                  <a:srgbClr val="000000"/>
                </a:solidFill>
                <a:latin typeface="Roboto"/>
              </a:rPr>
              <a:t>мікродраже</a:t>
            </a:r>
            <a:r>
              <a:rPr lang="uk-UA">
                <a:solidFill>
                  <a:srgbClr val="000000"/>
                </a:solidFill>
                <a:latin typeface="Roboto"/>
              </a:rPr>
              <a:t> або </a:t>
            </a:r>
            <a:r>
              <a:rPr lang="uk-UA" err="1">
                <a:solidFill>
                  <a:srgbClr val="000000"/>
                </a:solidFill>
                <a:latin typeface="Roboto"/>
              </a:rPr>
              <a:t>пелети</a:t>
            </a:r>
            <a:r>
              <a:rPr lang="uk-UA">
                <a:solidFill>
                  <a:srgbClr val="000000"/>
                </a:solidFill>
                <a:latin typeface="Roboto"/>
              </a:rPr>
              <a:t>; 4 – </a:t>
            </a:r>
            <a:r>
              <a:rPr lang="uk-UA" err="1">
                <a:solidFill>
                  <a:srgbClr val="000000"/>
                </a:solidFill>
                <a:latin typeface="Roboto"/>
              </a:rPr>
              <a:t>мікрокапсули</a:t>
            </a:r>
            <a:r>
              <a:rPr lang="uk-UA">
                <a:solidFill>
                  <a:srgbClr val="000000"/>
                </a:solidFill>
                <a:latin typeface="Roboto"/>
              </a:rPr>
              <a:t> з рідким чи газоподібним ядром; 5 – комбінація </a:t>
            </a:r>
            <a:r>
              <a:rPr lang="uk-UA" err="1">
                <a:solidFill>
                  <a:srgbClr val="000000"/>
                </a:solidFill>
                <a:latin typeface="Roboto"/>
              </a:rPr>
              <a:t>мікрокапсул</a:t>
            </a:r>
            <a:r>
              <a:rPr lang="uk-UA">
                <a:solidFill>
                  <a:srgbClr val="000000"/>
                </a:solidFill>
                <a:latin typeface="Roboto"/>
              </a:rPr>
              <a:t>; 6 – паста; 7 – пігулки; 8 – комбінація порошку та таблетки; 9 – комбінація порошку та </a:t>
            </a:r>
            <a:r>
              <a:rPr lang="uk-UA" err="1">
                <a:solidFill>
                  <a:srgbClr val="000000"/>
                </a:solidFill>
                <a:latin typeface="Roboto"/>
              </a:rPr>
              <a:t>мікрокапсул</a:t>
            </a:r>
            <a:r>
              <a:rPr lang="uk-UA">
                <a:solidFill>
                  <a:srgbClr val="000000"/>
                </a:solidFill>
                <a:latin typeface="Roboto"/>
              </a:rPr>
              <a:t>; 10 – комбінація </a:t>
            </a:r>
            <a:r>
              <a:rPr lang="uk-UA" err="1">
                <a:solidFill>
                  <a:srgbClr val="000000"/>
                </a:solidFill>
                <a:latin typeface="Roboto"/>
              </a:rPr>
              <a:t>мікрокапсул</a:t>
            </a:r>
            <a:r>
              <a:rPr lang="uk-UA">
                <a:solidFill>
                  <a:srgbClr val="000000"/>
                </a:solidFill>
                <a:latin typeface="Roboto"/>
              </a:rPr>
              <a:t> та таблетки; 11 – комбінація </a:t>
            </a:r>
            <a:r>
              <a:rPr lang="uk-UA" err="1">
                <a:solidFill>
                  <a:srgbClr val="000000"/>
                </a:solidFill>
                <a:latin typeface="Roboto"/>
              </a:rPr>
              <a:t>мікрокапсул</a:t>
            </a:r>
            <a:r>
              <a:rPr lang="uk-UA">
                <a:solidFill>
                  <a:srgbClr val="000000"/>
                </a:solidFill>
                <a:latin typeface="Roboto"/>
              </a:rPr>
              <a:t> та желатинової капсули; 12 – комбінація </a:t>
            </a:r>
            <a:r>
              <a:rPr lang="uk-UA" err="1">
                <a:solidFill>
                  <a:srgbClr val="000000"/>
                </a:solidFill>
                <a:latin typeface="Roboto"/>
              </a:rPr>
              <a:t>мікрокапсул</a:t>
            </a:r>
            <a:r>
              <a:rPr lang="uk-UA">
                <a:solidFill>
                  <a:srgbClr val="000000"/>
                </a:solidFill>
                <a:latin typeface="Roboto"/>
              </a:rPr>
              <a:t>, порошку та желатинової капсули</a:t>
            </a:r>
            <a:endParaRPr lang="uk-UA"/>
          </a:p>
        </p:txBody>
      </p:sp>
    </p:spTree>
    <p:extLst>
      <p:ext uri="{BB962C8B-B14F-4D97-AF65-F5344CB8AC3E}">
        <p14:creationId xmlns:p14="http://schemas.microsoft.com/office/powerpoint/2010/main" val="1078081191"/>
      </p:ext>
    </p:extLst>
  </p:cSld>
  <p:clrMapOvr>
    <a:masterClrMapping/>
  </p:clrMapOvr>
  <p:transition>
    <p:zoom dir="in"/>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979712" y="548681"/>
            <a:ext cx="7164288" cy="830997"/>
          </a:xfrm>
          <a:prstGeom prst="rect">
            <a:avLst/>
          </a:prstGeom>
        </p:spPr>
        <p:txBody>
          <a:bodyPr wrap="square">
            <a:spAutoFit/>
          </a:bodyPr>
          <a:lstStyle/>
          <a:p>
            <a:r>
              <a:rPr lang="ru-RU" sz="2400" b="1" err="1">
                <a:solidFill>
                  <a:schemeClr val="bg1"/>
                </a:solidFill>
              </a:rPr>
              <a:t>Стадії</a:t>
            </a:r>
            <a:r>
              <a:rPr lang="ru-RU" sz="2400" b="1">
                <a:solidFill>
                  <a:schemeClr val="bg1"/>
                </a:solidFill>
              </a:rPr>
              <a:t> </a:t>
            </a:r>
            <a:r>
              <a:rPr lang="ru-RU" sz="2400" b="1" err="1">
                <a:solidFill>
                  <a:schemeClr val="bg1"/>
                </a:solidFill>
              </a:rPr>
              <a:t>процеса</a:t>
            </a:r>
            <a:r>
              <a:rPr lang="ru-RU" sz="2400" b="1">
                <a:solidFill>
                  <a:schemeClr val="bg1"/>
                </a:solidFill>
              </a:rPr>
              <a:t> </a:t>
            </a:r>
            <a:r>
              <a:rPr lang="ru-RU" sz="2400" b="1" err="1">
                <a:solidFill>
                  <a:schemeClr val="bg1"/>
                </a:solidFill>
              </a:rPr>
              <a:t>наповнення</a:t>
            </a:r>
            <a:r>
              <a:rPr lang="ru-RU" sz="2400" b="1">
                <a:solidFill>
                  <a:schemeClr val="bg1"/>
                </a:solidFill>
              </a:rPr>
              <a:t> </a:t>
            </a:r>
            <a:r>
              <a:rPr lang="ru-RU" sz="2400" b="1" err="1">
                <a:solidFill>
                  <a:schemeClr val="bg1"/>
                </a:solidFill>
              </a:rPr>
              <a:t>твердих</a:t>
            </a:r>
            <a:r>
              <a:rPr lang="ru-RU" sz="2400" b="1">
                <a:solidFill>
                  <a:schemeClr val="bg1"/>
                </a:solidFill>
              </a:rPr>
              <a:t> </a:t>
            </a:r>
            <a:r>
              <a:rPr lang="ru-RU" sz="2400" b="1" err="1">
                <a:solidFill>
                  <a:schemeClr val="bg1"/>
                </a:solidFill>
              </a:rPr>
              <a:t>желатинових</a:t>
            </a:r>
            <a:r>
              <a:rPr lang="ru-RU" sz="2400" b="1">
                <a:solidFill>
                  <a:schemeClr val="bg1"/>
                </a:solidFill>
              </a:rPr>
              <a:t> капсул</a:t>
            </a:r>
          </a:p>
        </p:txBody>
      </p:sp>
      <p:pic>
        <p:nvPicPr>
          <p:cNvPr id="4" name="Рисунок 3" descr="16_06_fig01.jpg"/>
          <p:cNvPicPr>
            <a:picLocks noChangeAspect="1"/>
          </p:cNvPicPr>
          <p:nvPr/>
        </p:nvPicPr>
        <p:blipFill>
          <a:blip r:embed="rId2" cstate="print"/>
          <a:stretch>
            <a:fillRect/>
          </a:stretch>
        </p:blipFill>
        <p:spPr>
          <a:xfrm>
            <a:off x="1259632" y="1988840"/>
            <a:ext cx="3505200" cy="3124200"/>
          </a:xfrm>
          <a:prstGeom prst="rect">
            <a:avLst/>
          </a:prstGeom>
          <a:ln>
            <a:noFill/>
          </a:ln>
          <a:effectLst>
            <a:softEdge rad="112500"/>
          </a:effectLst>
        </p:spPr>
      </p:pic>
      <p:sp>
        <p:nvSpPr>
          <p:cNvPr id="6" name="Прямоугольник 5"/>
          <p:cNvSpPr/>
          <p:nvPr/>
        </p:nvSpPr>
        <p:spPr>
          <a:xfrm>
            <a:off x="5076056" y="1916832"/>
            <a:ext cx="3816424" cy="2554545"/>
          </a:xfrm>
          <a:prstGeom prst="rect">
            <a:avLst/>
          </a:prstGeom>
        </p:spPr>
        <p:txBody>
          <a:bodyPr wrap="square">
            <a:spAutoFit/>
          </a:bodyPr>
          <a:lstStyle/>
          <a:p>
            <a:pPr>
              <a:buFont typeface="Arial" pitchFamily="34" charset="0"/>
              <a:buChar char="•"/>
            </a:pPr>
            <a:r>
              <a:rPr lang="ru-RU" sz="2000" i="1" err="1">
                <a:solidFill>
                  <a:schemeClr val="bg1"/>
                </a:solidFill>
              </a:rPr>
              <a:t>Орієнтування</a:t>
            </a:r>
            <a:r>
              <a:rPr lang="ru-RU" sz="2000" i="1">
                <a:solidFill>
                  <a:schemeClr val="bg1"/>
                </a:solidFill>
              </a:rPr>
              <a:t> </a:t>
            </a:r>
            <a:r>
              <a:rPr lang="ru-RU" sz="2000" i="1" err="1">
                <a:solidFill>
                  <a:schemeClr val="bg1"/>
                </a:solidFill>
              </a:rPr>
              <a:t>порожніх</a:t>
            </a:r>
            <a:r>
              <a:rPr lang="ru-RU" sz="2000" i="1">
                <a:solidFill>
                  <a:schemeClr val="bg1"/>
                </a:solidFill>
              </a:rPr>
              <a:t> капсул.</a:t>
            </a:r>
          </a:p>
          <a:p>
            <a:pPr>
              <a:buFont typeface="Arial" pitchFamily="34" charset="0"/>
              <a:buChar char="•"/>
            </a:pPr>
            <a:r>
              <a:rPr lang="ru-RU" sz="2000" i="1">
                <a:solidFill>
                  <a:schemeClr val="bg1"/>
                </a:solidFill>
              </a:rPr>
              <a:t> </a:t>
            </a:r>
            <a:r>
              <a:rPr lang="ru-RU" sz="2000" i="1" err="1">
                <a:solidFill>
                  <a:schemeClr val="bg1"/>
                </a:solidFill>
              </a:rPr>
              <a:t>Поділ</a:t>
            </a:r>
            <a:r>
              <a:rPr lang="ru-RU" sz="2000" i="1">
                <a:solidFill>
                  <a:schemeClr val="bg1"/>
                </a:solidFill>
              </a:rPr>
              <a:t> (</a:t>
            </a:r>
            <a:r>
              <a:rPr lang="ru-RU" sz="2000" i="1" err="1">
                <a:solidFill>
                  <a:schemeClr val="bg1"/>
                </a:solidFill>
              </a:rPr>
              <a:t>розтин</a:t>
            </a:r>
            <a:r>
              <a:rPr lang="ru-RU" sz="2000" i="1">
                <a:solidFill>
                  <a:schemeClr val="bg1"/>
                </a:solidFill>
              </a:rPr>
              <a:t>) </a:t>
            </a:r>
            <a:r>
              <a:rPr lang="ru-RU" sz="2000" i="1" err="1">
                <a:solidFill>
                  <a:schemeClr val="bg1"/>
                </a:solidFill>
              </a:rPr>
              <a:t>порожніх</a:t>
            </a:r>
            <a:r>
              <a:rPr lang="ru-RU" sz="2000" i="1">
                <a:solidFill>
                  <a:schemeClr val="bg1"/>
                </a:solidFill>
              </a:rPr>
              <a:t> капсул.</a:t>
            </a:r>
          </a:p>
          <a:p>
            <a:pPr>
              <a:buFont typeface="Arial" pitchFamily="34" charset="0"/>
              <a:buChar char="•"/>
            </a:pPr>
            <a:r>
              <a:rPr lang="ru-RU" sz="2000" i="1">
                <a:solidFill>
                  <a:schemeClr val="bg1"/>
                </a:solidFill>
              </a:rPr>
              <a:t> </a:t>
            </a:r>
            <a:r>
              <a:rPr lang="ru-RU" sz="2000" i="1" err="1">
                <a:solidFill>
                  <a:schemeClr val="bg1"/>
                </a:solidFill>
              </a:rPr>
              <a:t>Наповнення</a:t>
            </a:r>
            <a:r>
              <a:rPr lang="ru-RU" sz="2000" i="1">
                <a:solidFill>
                  <a:schemeClr val="bg1"/>
                </a:solidFill>
              </a:rPr>
              <a:t> корпусу </a:t>
            </a:r>
            <a:r>
              <a:rPr lang="ru-RU" sz="2000" i="1" err="1">
                <a:solidFill>
                  <a:schemeClr val="bg1"/>
                </a:solidFill>
              </a:rPr>
              <a:t>капсули</a:t>
            </a:r>
            <a:r>
              <a:rPr lang="ru-RU" sz="2000" i="1">
                <a:solidFill>
                  <a:schemeClr val="bg1"/>
                </a:solidFill>
              </a:rPr>
              <a:t>.</a:t>
            </a:r>
          </a:p>
          <a:p>
            <a:pPr>
              <a:buFont typeface="Arial" pitchFamily="34" charset="0"/>
              <a:buChar char="•"/>
            </a:pPr>
            <a:r>
              <a:rPr lang="ru-RU" sz="2000" i="1">
                <a:solidFill>
                  <a:schemeClr val="bg1"/>
                </a:solidFill>
              </a:rPr>
              <a:t> </a:t>
            </a:r>
            <a:r>
              <a:rPr lang="ru-RU" sz="2000" i="1" err="1">
                <a:solidFill>
                  <a:schemeClr val="bg1"/>
                </a:solidFill>
              </a:rPr>
              <a:t>З'єднання</a:t>
            </a:r>
            <a:r>
              <a:rPr lang="ru-RU" sz="2000" i="1">
                <a:solidFill>
                  <a:schemeClr val="bg1"/>
                </a:solidFill>
              </a:rPr>
              <a:t> </a:t>
            </a:r>
            <a:r>
              <a:rPr lang="ru-RU" sz="2000" i="1" err="1">
                <a:solidFill>
                  <a:schemeClr val="bg1"/>
                </a:solidFill>
              </a:rPr>
              <a:t>і</a:t>
            </a:r>
            <a:r>
              <a:rPr lang="ru-RU" sz="2000" i="1">
                <a:solidFill>
                  <a:schemeClr val="bg1"/>
                </a:solidFill>
              </a:rPr>
              <a:t> </a:t>
            </a:r>
            <a:r>
              <a:rPr lang="ru-RU" sz="2000" i="1" err="1">
                <a:solidFill>
                  <a:schemeClr val="bg1"/>
                </a:solidFill>
              </a:rPr>
              <a:t>закриття</a:t>
            </a:r>
            <a:r>
              <a:rPr lang="ru-RU" sz="2000" i="1">
                <a:solidFill>
                  <a:schemeClr val="bg1"/>
                </a:solidFill>
              </a:rPr>
              <a:t> </a:t>
            </a:r>
            <a:r>
              <a:rPr lang="ru-RU" sz="2000" i="1" err="1">
                <a:solidFill>
                  <a:schemeClr val="bg1"/>
                </a:solidFill>
              </a:rPr>
              <a:t>тіла</a:t>
            </a:r>
            <a:r>
              <a:rPr lang="ru-RU" sz="2000" i="1">
                <a:solidFill>
                  <a:schemeClr val="bg1"/>
                </a:solidFill>
              </a:rPr>
              <a:t> </a:t>
            </a:r>
            <a:r>
              <a:rPr lang="ru-RU" sz="2000" i="1" err="1">
                <a:solidFill>
                  <a:schemeClr val="bg1"/>
                </a:solidFill>
              </a:rPr>
              <a:t>і</a:t>
            </a:r>
            <a:r>
              <a:rPr lang="ru-RU" sz="2000" i="1">
                <a:solidFill>
                  <a:schemeClr val="bg1"/>
                </a:solidFill>
              </a:rPr>
              <a:t> </a:t>
            </a:r>
            <a:r>
              <a:rPr lang="ru-RU" sz="2000" i="1" err="1">
                <a:solidFill>
                  <a:schemeClr val="bg1"/>
                </a:solidFill>
              </a:rPr>
              <a:t>кришечки</a:t>
            </a:r>
            <a:r>
              <a:rPr lang="ru-RU" sz="2000" i="1">
                <a:solidFill>
                  <a:schemeClr val="bg1"/>
                </a:solidFill>
              </a:rPr>
              <a:t> </a:t>
            </a:r>
            <a:r>
              <a:rPr lang="ru-RU" sz="2000" i="1" err="1">
                <a:solidFill>
                  <a:schemeClr val="bg1"/>
                </a:solidFill>
              </a:rPr>
              <a:t>капсули</a:t>
            </a:r>
            <a:r>
              <a:rPr lang="ru-RU" sz="2000" i="1">
                <a:solidFill>
                  <a:schemeClr val="bg1"/>
                </a:solidFill>
              </a:rPr>
              <a:t>.</a:t>
            </a:r>
          </a:p>
          <a:p>
            <a:pPr>
              <a:buFont typeface="Arial" pitchFamily="34" charset="0"/>
              <a:buChar char="•"/>
            </a:pPr>
            <a:r>
              <a:rPr lang="ru-RU" sz="2000" i="1">
                <a:solidFill>
                  <a:schemeClr val="bg1"/>
                </a:solidFill>
              </a:rPr>
              <a:t> </a:t>
            </a:r>
            <a:r>
              <a:rPr lang="ru-RU" sz="2000" i="1" err="1">
                <a:solidFill>
                  <a:schemeClr val="bg1"/>
                </a:solidFill>
              </a:rPr>
              <a:t>Викид</a:t>
            </a:r>
            <a:r>
              <a:rPr lang="ru-RU" sz="2000" i="1">
                <a:solidFill>
                  <a:schemeClr val="bg1"/>
                </a:solidFill>
              </a:rPr>
              <a:t> </a:t>
            </a:r>
            <a:r>
              <a:rPr lang="ru-RU" sz="2000" i="1" err="1">
                <a:solidFill>
                  <a:schemeClr val="bg1"/>
                </a:solidFill>
              </a:rPr>
              <a:t>наповнених</a:t>
            </a:r>
            <a:r>
              <a:rPr lang="ru-RU" sz="2000" i="1">
                <a:solidFill>
                  <a:schemeClr val="bg1"/>
                </a:solidFill>
              </a:rPr>
              <a:t> капсул.</a:t>
            </a:r>
          </a:p>
        </p:txBody>
      </p:sp>
      <p:sp>
        <p:nvSpPr>
          <p:cNvPr id="7" name="Прямоугольник 6"/>
          <p:cNvSpPr/>
          <p:nvPr/>
        </p:nvSpPr>
        <p:spPr>
          <a:xfrm>
            <a:off x="1403648" y="5229200"/>
            <a:ext cx="7488832" cy="1200329"/>
          </a:xfrm>
          <a:prstGeom prst="rect">
            <a:avLst/>
          </a:prstGeom>
        </p:spPr>
        <p:txBody>
          <a:bodyPr wrap="square">
            <a:spAutoFit/>
          </a:bodyPr>
          <a:lstStyle/>
          <a:p>
            <a:pPr algn="just"/>
            <a:r>
              <a:rPr lang="ru-RU" err="1">
                <a:solidFill>
                  <a:schemeClr val="bg1"/>
                </a:solidFill>
              </a:rPr>
              <a:t>Якщо</a:t>
            </a:r>
            <a:r>
              <a:rPr lang="ru-RU">
                <a:solidFill>
                  <a:schemeClr val="bg1"/>
                </a:solidFill>
              </a:rPr>
              <a:t> </a:t>
            </a:r>
            <a:r>
              <a:rPr lang="ru-RU" err="1">
                <a:solidFill>
                  <a:schemeClr val="bg1"/>
                </a:solidFill>
              </a:rPr>
              <a:t>необхідно</a:t>
            </a:r>
            <a:r>
              <a:rPr lang="ru-RU">
                <a:solidFill>
                  <a:schemeClr val="bg1"/>
                </a:solidFill>
              </a:rPr>
              <a:t> </a:t>
            </a:r>
            <a:r>
              <a:rPr lang="ru-RU" err="1">
                <a:solidFill>
                  <a:schemeClr val="bg1"/>
                </a:solidFill>
              </a:rPr>
              <a:t>поліпшити</a:t>
            </a:r>
            <a:r>
              <a:rPr lang="ru-RU">
                <a:solidFill>
                  <a:schemeClr val="bg1"/>
                </a:solidFill>
              </a:rPr>
              <a:t> </a:t>
            </a:r>
            <a:r>
              <a:rPr lang="ru-RU" err="1">
                <a:solidFill>
                  <a:schemeClr val="bg1"/>
                </a:solidFill>
              </a:rPr>
              <a:t>сипучі</a:t>
            </a:r>
            <a:r>
              <a:rPr lang="ru-RU">
                <a:solidFill>
                  <a:schemeClr val="bg1"/>
                </a:solidFill>
              </a:rPr>
              <a:t> </a:t>
            </a:r>
            <a:r>
              <a:rPr lang="ru-RU" err="1">
                <a:solidFill>
                  <a:schemeClr val="bg1"/>
                </a:solidFill>
              </a:rPr>
              <a:t>властивості</a:t>
            </a:r>
            <a:r>
              <a:rPr lang="ru-RU">
                <a:solidFill>
                  <a:schemeClr val="bg1"/>
                </a:solidFill>
              </a:rPr>
              <a:t> </a:t>
            </a:r>
            <a:r>
              <a:rPr lang="ru-RU" err="1">
                <a:solidFill>
                  <a:schemeClr val="bg1"/>
                </a:solidFill>
              </a:rPr>
              <a:t>наповнювача</a:t>
            </a:r>
            <a:r>
              <a:rPr lang="ru-RU">
                <a:solidFill>
                  <a:schemeClr val="bg1"/>
                </a:solidFill>
              </a:rPr>
              <a:t>, то </a:t>
            </a:r>
            <a:r>
              <a:rPr lang="ru-RU" err="1">
                <a:solidFill>
                  <a:schemeClr val="bg1"/>
                </a:solidFill>
              </a:rPr>
              <a:t>додають</a:t>
            </a:r>
            <a:r>
              <a:rPr lang="ru-RU">
                <a:solidFill>
                  <a:schemeClr val="bg1"/>
                </a:solidFill>
              </a:rPr>
              <a:t> </a:t>
            </a:r>
            <a:r>
              <a:rPr lang="ru-RU" err="1">
                <a:solidFill>
                  <a:schemeClr val="bg1"/>
                </a:solidFill>
              </a:rPr>
              <a:t>ковзаючі</a:t>
            </a:r>
            <a:r>
              <a:rPr lang="ru-RU">
                <a:solidFill>
                  <a:schemeClr val="bg1"/>
                </a:solidFill>
              </a:rPr>
              <a:t> </a:t>
            </a:r>
            <a:r>
              <a:rPr lang="ru-RU" err="1">
                <a:solidFill>
                  <a:schemeClr val="bg1"/>
                </a:solidFill>
              </a:rPr>
              <a:t>допоміжні</a:t>
            </a:r>
            <a:r>
              <a:rPr lang="ru-RU">
                <a:solidFill>
                  <a:schemeClr val="bg1"/>
                </a:solidFill>
              </a:rPr>
              <a:t> </a:t>
            </a:r>
            <a:r>
              <a:rPr lang="ru-RU" err="1">
                <a:solidFill>
                  <a:schemeClr val="bg1"/>
                </a:solidFill>
              </a:rPr>
              <a:t>речовини</a:t>
            </a:r>
            <a:r>
              <a:rPr lang="ru-RU">
                <a:solidFill>
                  <a:schemeClr val="bg1"/>
                </a:solidFill>
              </a:rPr>
              <a:t>.  </a:t>
            </a:r>
            <a:r>
              <a:rPr lang="ru-RU" err="1">
                <a:solidFill>
                  <a:schemeClr val="bg1"/>
                </a:solidFill>
              </a:rPr>
              <a:t>Наприклад</a:t>
            </a:r>
            <a:r>
              <a:rPr lang="ru-RU">
                <a:solidFill>
                  <a:schemeClr val="bg1"/>
                </a:solidFill>
              </a:rPr>
              <a:t>, </a:t>
            </a:r>
            <a:r>
              <a:rPr lang="ru-RU" err="1">
                <a:solidFill>
                  <a:schemeClr val="bg1"/>
                </a:solidFill>
              </a:rPr>
              <a:t>введення</a:t>
            </a:r>
            <a:r>
              <a:rPr lang="ru-RU">
                <a:solidFill>
                  <a:schemeClr val="bg1"/>
                </a:solidFill>
              </a:rPr>
              <a:t> 0,1-0,3% </a:t>
            </a:r>
            <a:r>
              <a:rPr lang="ru-RU" err="1">
                <a:solidFill>
                  <a:schemeClr val="bg1"/>
                </a:solidFill>
              </a:rPr>
              <a:t>аеросилу</a:t>
            </a:r>
            <a:r>
              <a:rPr lang="ru-RU">
                <a:solidFill>
                  <a:schemeClr val="bg1"/>
                </a:solidFill>
              </a:rPr>
              <a:t> </a:t>
            </a:r>
            <a:r>
              <a:rPr lang="ru-RU" err="1">
                <a:solidFill>
                  <a:schemeClr val="bg1"/>
                </a:solidFill>
              </a:rPr>
              <a:t>або</a:t>
            </a:r>
            <a:r>
              <a:rPr lang="ru-RU">
                <a:solidFill>
                  <a:schemeClr val="bg1"/>
                </a:solidFill>
              </a:rPr>
              <a:t> </a:t>
            </a:r>
            <a:r>
              <a:rPr lang="ru-RU" err="1">
                <a:solidFill>
                  <a:schemeClr val="bg1"/>
                </a:solidFill>
              </a:rPr>
              <a:t>магнію</a:t>
            </a:r>
            <a:r>
              <a:rPr lang="ru-RU">
                <a:solidFill>
                  <a:schemeClr val="bg1"/>
                </a:solidFill>
              </a:rPr>
              <a:t> </a:t>
            </a:r>
            <a:r>
              <a:rPr lang="ru-RU" err="1">
                <a:solidFill>
                  <a:schemeClr val="bg1"/>
                </a:solidFill>
              </a:rPr>
              <a:t>стеарату</a:t>
            </a:r>
            <a:r>
              <a:rPr lang="ru-RU">
                <a:solidFill>
                  <a:schemeClr val="bg1"/>
                </a:solidFill>
              </a:rPr>
              <a:t> разом </a:t>
            </a:r>
            <a:r>
              <a:rPr lang="ru-RU" err="1">
                <a:solidFill>
                  <a:schemeClr val="bg1"/>
                </a:solidFill>
              </a:rPr>
              <a:t>з</a:t>
            </a:r>
            <a:r>
              <a:rPr lang="ru-RU">
                <a:solidFill>
                  <a:schemeClr val="bg1"/>
                </a:solidFill>
              </a:rPr>
              <a:t> 0,5-1,0% тальку </a:t>
            </a:r>
            <a:r>
              <a:rPr lang="ru-RU" err="1">
                <a:solidFill>
                  <a:schemeClr val="bg1"/>
                </a:solidFill>
              </a:rPr>
              <a:t>може</a:t>
            </a:r>
            <a:r>
              <a:rPr lang="ru-RU">
                <a:solidFill>
                  <a:schemeClr val="bg1"/>
                </a:solidFill>
              </a:rPr>
              <a:t> бути </a:t>
            </a:r>
            <a:r>
              <a:rPr lang="ru-RU" err="1">
                <a:solidFill>
                  <a:schemeClr val="bg1"/>
                </a:solidFill>
              </a:rPr>
              <a:t>достатнім</a:t>
            </a:r>
            <a:r>
              <a:rPr lang="ru-RU">
                <a:solidFill>
                  <a:schemeClr val="bg1"/>
                </a:solidFill>
              </a:rPr>
              <a:t>.</a:t>
            </a:r>
          </a:p>
        </p:txBody>
      </p:sp>
    </p:spTree>
  </p:cSld>
  <p:clrMapOvr>
    <a:masterClrMapping/>
  </p:clrMapOvr>
  <p:transition>
    <p:zoom dir="in"/>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70979" y="148117"/>
            <a:ext cx="8640960" cy="954107"/>
          </a:xfrm>
          <a:prstGeom prst="rect">
            <a:avLst/>
          </a:prstGeom>
        </p:spPr>
        <p:txBody>
          <a:bodyPr wrap="square">
            <a:spAutoFit/>
          </a:bodyPr>
          <a:lstStyle/>
          <a:p>
            <a:r>
              <a:rPr lang="ru-RU">
                <a:solidFill>
                  <a:srgbClr val="000000"/>
                </a:solidFill>
                <a:latin typeface="Roboto"/>
              </a:rPr>
              <a:t>В </a:t>
            </a:r>
            <a:r>
              <a:rPr lang="ru-RU" err="1">
                <a:solidFill>
                  <a:srgbClr val="000000"/>
                </a:solidFill>
                <a:latin typeface="Roboto"/>
              </a:rPr>
              <a:t>даний</a:t>
            </a:r>
            <a:r>
              <a:rPr lang="ru-RU">
                <a:solidFill>
                  <a:srgbClr val="000000"/>
                </a:solidFill>
                <a:latin typeface="Roboto"/>
              </a:rPr>
              <a:t> час у </a:t>
            </a:r>
            <a:r>
              <a:rPr lang="ru-RU" err="1">
                <a:solidFill>
                  <a:srgbClr val="000000"/>
                </a:solidFill>
                <a:latin typeface="Roboto"/>
              </a:rPr>
              <a:t>світовій</a:t>
            </a:r>
            <a:r>
              <a:rPr lang="ru-RU">
                <a:solidFill>
                  <a:srgbClr val="000000"/>
                </a:solidFill>
                <a:latin typeface="Roboto"/>
              </a:rPr>
              <a:t> </a:t>
            </a:r>
            <a:r>
              <a:rPr lang="ru-RU" err="1">
                <a:solidFill>
                  <a:srgbClr val="000000"/>
                </a:solidFill>
                <a:latin typeface="Roboto"/>
              </a:rPr>
              <a:t>практиці</a:t>
            </a:r>
            <a:r>
              <a:rPr lang="ru-RU">
                <a:solidFill>
                  <a:srgbClr val="000000"/>
                </a:solidFill>
                <a:latin typeface="Roboto"/>
              </a:rPr>
              <a:t> </a:t>
            </a:r>
            <a:r>
              <a:rPr lang="ru-RU" err="1">
                <a:solidFill>
                  <a:srgbClr val="000000"/>
                </a:solidFill>
                <a:latin typeface="Roboto"/>
              </a:rPr>
              <a:t>використовують</a:t>
            </a:r>
            <a:r>
              <a:rPr lang="ru-RU">
                <a:solidFill>
                  <a:srgbClr val="000000"/>
                </a:solidFill>
                <a:latin typeface="Roboto"/>
              </a:rPr>
              <a:t> </a:t>
            </a:r>
            <a:r>
              <a:rPr lang="ru-RU" err="1">
                <a:solidFill>
                  <a:srgbClr val="000000"/>
                </a:solidFill>
                <a:latin typeface="Roboto"/>
              </a:rPr>
              <a:t>кілька</a:t>
            </a:r>
            <a:r>
              <a:rPr lang="ru-RU">
                <a:solidFill>
                  <a:srgbClr val="000000"/>
                </a:solidFill>
                <a:latin typeface="Roboto"/>
              </a:rPr>
              <a:t> </a:t>
            </a:r>
            <a:r>
              <a:rPr lang="ru-RU" err="1">
                <a:solidFill>
                  <a:srgbClr val="000000"/>
                </a:solidFill>
                <a:latin typeface="Roboto"/>
              </a:rPr>
              <a:t>методів</a:t>
            </a:r>
            <a:r>
              <a:rPr lang="ru-RU">
                <a:solidFill>
                  <a:srgbClr val="000000"/>
                </a:solidFill>
                <a:latin typeface="Roboto"/>
              </a:rPr>
              <a:t> ручного </a:t>
            </a:r>
            <a:r>
              <a:rPr lang="ru-RU" err="1">
                <a:solidFill>
                  <a:srgbClr val="000000"/>
                </a:solidFill>
                <a:latin typeface="Roboto"/>
              </a:rPr>
              <a:t>наповнення</a:t>
            </a:r>
            <a:r>
              <a:rPr lang="ru-RU">
                <a:solidFill>
                  <a:srgbClr val="000000"/>
                </a:solidFill>
                <a:latin typeface="Roboto"/>
              </a:rPr>
              <a:t>, на </a:t>
            </a:r>
            <a:r>
              <a:rPr lang="ru-RU" sz="2000" err="1">
                <a:solidFill>
                  <a:srgbClr val="000000"/>
                </a:solidFill>
                <a:latin typeface="Roboto"/>
              </a:rPr>
              <a:t>напівавтоматичних</a:t>
            </a:r>
            <a:r>
              <a:rPr lang="ru-RU">
                <a:solidFill>
                  <a:srgbClr val="000000"/>
                </a:solidFill>
                <a:latin typeface="Roboto"/>
              </a:rPr>
              <a:t> машинах і </a:t>
            </a:r>
            <a:r>
              <a:rPr lang="ru-RU" err="1">
                <a:solidFill>
                  <a:srgbClr val="000000"/>
                </a:solidFill>
                <a:latin typeface="Roboto"/>
              </a:rPr>
              <a:t>високошвидкісних</a:t>
            </a:r>
            <a:r>
              <a:rPr lang="ru-RU">
                <a:solidFill>
                  <a:srgbClr val="000000"/>
                </a:solidFill>
                <a:latin typeface="Roboto"/>
              </a:rPr>
              <a:t> автоматах з </a:t>
            </a:r>
            <a:r>
              <a:rPr lang="ru-RU" err="1">
                <a:solidFill>
                  <a:srgbClr val="000000"/>
                </a:solidFill>
                <a:latin typeface="Roboto"/>
              </a:rPr>
              <a:t>продуктивністю</a:t>
            </a:r>
            <a:r>
              <a:rPr lang="ru-RU">
                <a:solidFill>
                  <a:srgbClr val="000000"/>
                </a:solidFill>
                <a:latin typeface="Roboto"/>
              </a:rPr>
              <a:t> </a:t>
            </a:r>
            <a:r>
              <a:rPr lang="ru-RU" err="1">
                <a:solidFill>
                  <a:srgbClr val="000000"/>
                </a:solidFill>
                <a:latin typeface="Roboto"/>
              </a:rPr>
              <a:t>близько</a:t>
            </a:r>
            <a:r>
              <a:rPr lang="ru-RU">
                <a:solidFill>
                  <a:srgbClr val="000000"/>
                </a:solidFill>
                <a:latin typeface="Roboto"/>
              </a:rPr>
              <a:t> 150 тис. капсул на годину. </a:t>
            </a:r>
            <a:endParaRPr lang="uk-UA"/>
          </a:p>
        </p:txBody>
      </p:sp>
      <p:sp>
        <p:nvSpPr>
          <p:cNvPr id="3" name="Прямоугольник 2"/>
          <p:cNvSpPr/>
          <p:nvPr/>
        </p:nvSpPr>
        <p:spPr>
          <a:xfrm>
            <a:off x="370978" y="1196752"/>
            <a:ext cx="8449493" cy="1015663"/>
          </a:xfrm>
          <a:prstGeom prst="rect">
            <a:avLst/>
          </a:prstGeom>
        </p:spPr>
        <p:txBody>
          <a:bodyPr wrap="square">
            <a:spAutoFit/>
          </a:bodyPr>
          <a:lstStyle/>
          <a:p>
            <a:r>
              <a:rPr lang="ru-RU" sz="2000" err="1">
                <a:solidFill>
                  <a:srgbClr val="000000"/>
                </a:solidFill>
                <a:latin typeface="Roboto"/>
              </a:rPr>
              <a:t>Незалежно</a:t>
            </a:r>
            <a:r>
              <a:rPr lang="ru-RU" sz="2000">
                <a:solidFill>
                  <a:srgbClr val="000000"/>
                </a:solidFill>
                <a:latin typeface="Roboto"/>
              </a:rPr>
              <a:t> </a:t>
            </a:r>
            <a:r>
              <a:rPr lang="ru-RU" sz="2000" err="1">
                <a:solidFill>
                  <a:srgbClr val="000000"/>
                </a:solidFill>
                <a:latin typeface="Roboto"/>
              </a:rPr>
              <a:t>від</a:t>
            </a:r>
            <a:r>
              <a:rPr lang="ru-RU" sz="2000">
                <a:solidFill>
                  <a:srgbClr val="000000"/>
                </a:solidFill>
                <a:latin typeface="Roboto"/>
              </a:rPr>
              <a:t> принципу </a:t>
            </a:r>
            <a:r>
              <a:rPr lang="ru-RU" sz="2000" err="1">
                <a:solidFill>
                  <a:srgbClr val="000000"/>
                </a:solidFill>
                <a:latin typeface="Roboto"/>
              </a:rPr>
              <a:t>роботи</a:t>
            </a:r>
            <a:r>
              <a:rPr lang="ru-RU" sz="2000">
                <a:solidFill>
                  <a:srgbClr val="000000"/>
                </a:solidFill>
                <a:latin typeface="Roboto"/>
              </a:rPr>
              <a:t> </a:t>
            </a:r>
            <a:r>
              <a:rPr lang="ru-RU" sz="2000" err="1">
                <a:solidFill>
                  <a:srgbClr val="000000"/>
                </a:solidFill>
                <a:latin typeface="Roboto"/>
              </a:rPr>
              <a:t>інкапсулюючого</a:t>
            </a:r>
            <a:r>
              <a:rPr lang="ru-RU" sz="2000">
                <a:solidFill>
                  <a:srgbClr val="000000"/>
                </a:solidFill>
                <a:latin typeface="Roboto"/>
              </a:rPr>
              <a:t> автомата </a:t>
            </a:r>
            <a:r>
              <a:rPr lang="ru-RU" sz="2000" err="1">
                <a:solidFill>
                  <a:srgbClr val="000000"/>
                </a:solidFill>
                <a:latin typeface="Roboto"/>
              </a:rPr>
              <a:t>наповнення</a:t>
            </a:r>
            <a:r>
              <a:rPr lang="ru-RU" sz="2000">
                <a:solidFill>
                  <a:srgbClr val="000000"/>
                </a:solidFill>
                <a:latin typeface="Roboto"/>
              </a:rPr>
              <a:t> </a:t>
            </a:r>
            <a:r>
              <a:rPr lang="ru-RU" sz="2000" err="1">
                <a:solidFill>
                  <a:srgbClr val="000000"/>
                </a:solidFill>
                <a:latin typeface="Roboto"/>
              </a:rPr>
              <a:t>твердих</a:t>
            </a:r>
            <a:r>
              <a:rPr lang="ru-RU" sz="2000">
                <a:solidFill>
                  <a:srgbClr val="000000"/>
                </a:solidFill>
                <a:latin typeface="Roboto"/>
              </a:rPr>
              <a:t> </a:t>
            </a:r>
            <a:r>
              <a:rPr lang="ru-RU" sz="2000" err="1">
                <a:solidFill>
                  <a:srgbClr val="000000"/>
                </a:solidFill>
                <a:latin typeface="Roboto"/>
              </a:rPr>
              <a:t>желатинових</a:t>
            </a:r>
            <a:r>
              <a:rPr lang="ru-RU" sz="2000">
                <a:solidFill>
                  <a:srgbClr val="000000"/>
                </a:solidFill>
                <a:latin typeface="Roboto"/>
              </a:rPr>
              <a:t> капсул, як правило, проводиться у </a:t>
            </a:r>
            <a:r>
              <a:rPr lang="ru-RU" sz="2000" err="1">
                <a:solidFill>
                  <a:srgbClr val="000000"/>
                </a:solidFill>
                <a:latin typeface="Roboto"/>
              </a:rPr>
              <a:t>п'ять</a:t>
            </a:r>
            <a:r>
              <a:rPr lang="ru-RU" sz="2000">
                <a:solidFill>
                  <a:srgbClr val="000000"/>
                </a:solidFill>
                <a:latin typeface="Roboto"/>
              </a:rPr>
              <a:t> </a:t>
            </a:r>
            <a:r>
              <a:rPr lang="ru-RU" sz="2000" err="1">
                <a:solidFill>
                  <a:srgbClr val="000000"/>
                </a:solidFill>
                <a:latin typeface="Roboto"/>
              </a:rPr>
              <a:t>операцій</a:t>
            </a:r>
            <a:endParaRPr lang="uk-UA" sz="2000"/>
          </a:p>
        </p:txBody>
      </p:sp>
      <p:sp>
        <p:nvSpPr>
          <p:cNvPr id="4" name="Прямоугольник 3"/>
          <p:cNvSpPr/>
          <p:nvPr/>
        </p:nvSpPr>
        <p:spPr>
          <a:xfrm>
            <a:off x="370978" y="2492896"/>
            <a:ext cx="4572000" cy="2246769"/>
          </a:xfrm>
          <a:prstGeom prst="rect">
            <a:avLst/>
          </a:prstGeom>
        </p:spPr>
        <p:txBody>
          <a:bodyPr>
            <a:spAutoFit/>
          </a:bodyPr>
          <a:lstStyle/>
          <a:p>
            <a:pPr marL="342900" indent="-342900">
              <a:buAutoNum type="arabicPeriod"/>
            </a:pPr>
            <a:r>
              <a:rPr lang="uk-UA" sz="2000">
                <a:solidFill>
                  <a:srgbClr val="000000"/>
                </a:solidFill>
                <a:latin typeface="Times New Roman" panose="02020603050405020304" pitchFamily="18" charset="0"/>
                <a:cs typeface="Times New Roman" panose="02020603050405020304" pitchFamily="18" charset="0"/>
              </a:rPr>
              <a:t>Орієнтування порожніх капсул (кришечкою догори).</a:t>
            </a:r>
          </a:p>
          <a:p>
            <a:pPr marL="342900" indent="-342900">
              <a:buAutoNum type="arabicPeriod"/>
            </a:pPr>
            <a:r>
              <a:rPr lang="uk-UA" sz="2000">
                <a:solidFill>
                  <a:srgbClr val="000000"/>
                </a:solidFill>
                <a:latin typeface="Times New Roman" panose="02020603050405020304" pitchFamily="18" charset="0"/>
                <a:cs typeface="Times New Roman" panose="02020603050405020304" pitchFamily="18" charset="0"/>
              </a:rPr>
              <a:t> Поділ (розтин) порожніх капсул.</a:t>
            </a:r>
          </a:p>
          <a:p>
            <a:pPr marL="342900" indent="-342900">
              <a:buAutoNum type="arabicPeriod"/>
            </a:pPr>
            <a:r>
              <a:rPr lang="uk-UA" sz="2000">
                <a:solidFill>
                  <a:srgbClr val="000000"/>
                </a:solidFill>
                <a:latin typeface="Times New Roman" panose="02020603050405020304" pitchFamily="18" charset="0"/>
                <a:cs typeface="Times New Roman" panose="02020603050405020304" pitchFamily="18" charset="0"/>
              </a:rPr>
              <a:t>Наповнення корпусу капсули.</a:t>
            </a:r>
          </a:p>
          <a:p>
            <a:pPr marL="342900" indent="-342900">
              <a:buAutoNum type="arabicPeriod"/>
            </a:pPr>
            <a:r>
              <a:rPr lang="uk-UA" sz="2000">
                <a:solidFill>
                  <a:srgbClr val="000000"/>
                </a:solidFill>
                <a:latin typeface="Times New Roman" panose="02020603050405020304" pitchFamily="18" charset="0"/>
                <a:cs typeface="Times New Roman" panose="02020603050405020304" pitchFamily="18" charset="0"/>
              </a:rPr>
              <a:t>З'єднання та закриття тіла та кришечки капсули.</a:t>
            </a:r>
          </a:p>
          <a:p>
            <a:pPr marL="342900" indent="-342900">
              <a:buAutoNum type="arabicPeriod"/>
            </a:pPr>
            <a:r>
              <a:rPr lang="uk-UA" sz="2000">
                <a:solidFill>
                  <a:srgbClr val="000000"/>
                </a:solidFill>
                <a:latin typeface="Times New Roman" panose="02020603050405020304" pitchFamily="18" charset="0"/>
                <a:cs typeface="Times New Roman" panose="02020603050405020304" pitchFamily="18" charset="0"/>
              </a:rPr>
              <a:t> 5. Викид наповнених капсул.</a:t>
            </a:r>
            <a:endParaRPr lang="uk-UA" sz="20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13584200"/>
      </p:ext>
    </p:extLst>
  </p:cSld>
  <p:clrMapOvr>
    <a:masterClrMapping/>
  </p:clrMapOvr>
  <p:transition>
    <p:zoom dir="in"/>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467544" y="1325216"/>
            <a:ext cx="4320480" cy="461665"/>
          </a:xfrm>
          <a:prstGeom prst="rect">
            <a:avLst/>
          </a:prstGeom>
        </p:spPr>
        <p:txBody>
          <a:bodyPr wrap="square">
            <a:spAutoFit/>
          </a:bodyPr>
          <a:lstStyle/>
          <a:p>
            <a:r>
              <a:rPr lang="ru-RU" sz="2400" b="1" err="1">
                <a:solidFill>
                  <a:schemeClr val="bg1"/>
                </a:solidFill>
              </a:rPr>
              <a:t>Методи</a:t>
            </a:r>
            <a:r>
              <a:rPr lang="ru-RU" sz="2400" b="1">
                <a:solidFill>
                  <a:schemeClr val="bg1"/>
                </a:solidFill>
              </a:rPr>
              <a:t> </a:t>
            </a:r>
            <a:r>
              <a:rPr lang="ru-RU" sz="2400" b="1" err="1">
                <a:solidFill>
                  <a:schemeClr val="bg1"/>
                </a:solidFill>
              </a:rPr>
              <a:t>інкапсулювання</a:t>
            </a:r>
            <a:endParaRPr lang="ru-RU" sz="2400" b="1">
              <a:solidFill>
                <a:schemeClr val="bg1"/>
              </a:solidFill>
            </a:endParaRPr>
          </a:p>
        </p:txBody>
      </p:sp>
      <p:sp>
        <p:nvSpPr>
          <p:cNvPr id="4" name="Прямоугольник 3"/>
          <p:cNvSpPr/>
          <p:nvPr/>
        </p:nvSpPr>
        <p:spPr>
          <a:xfrm>
            <a:off x="1187624" y="1916832"/>
            <a:ext cx="3312317" cy="369332"/>
          </a:xfrm>
          <a:prstGeom prst="rect">
            <a:avLst/>
          </a:prstGeom>
        </p:spPr>
        <p:txBody>
          <a:bodyPr wrap="none">
            <a:spAutoFit/>
          </a:bodyPr>
          <a:lstStyle/>
          <a:p>
            <a:r>
              <a:rPr lang="ru-RU" b="1" i="1" err="1">
                <a:solidFill>
                  <a:schemeClr val="bg1"/>
                </a:solidFill>
              </a:rPr>
              <a:t>Наповнення</a:t>
            </a:r>
            <a:r>
              <a:rPr lang="ru-RU" b="1" i="1">
                <a:solidFill>
                  <a:schemeClr val="bg1"/>
                </a:solidFill>
              </a:rPr>
              <a:t> </a:t>
            </a:r>
            <a:r>
              <a:rPr lang="ru-RU" b="1" i="1" err="1">
                <a:solidFill>
                  <a:schemeClr val="bg1"/>
                </a:solidFill>
              </a:rPr>
              <a:t>вдавлюванням</a:t>
            </a:r>
            <a:endParaRPr lang="ru-RU">
              <a:solidFill>
                <a:schemeClr val="bg1"/>
              </a:solidFill>
            </a:endParaRPr>
          </a:p>
        </p:txBody>
      </p:sp>
      <p:pic>
        <p:nvPicPr>
          <p:cNvPr id="5" name="Рисунок 4" descr="16_06_fig03.gif"/>
          <p:cNvPicPr>
            <a:picLocks noChangeAspect="1"/>
          </p:cNvPicPr>
          <p:nvPr/>
        </p:nvPicPr>
        <p:blipFill>
          <a:blip r:embed="rId2" cstate="print"/>
          <a:stretch>
            <a:fillRect/>
          </a:stretch>
        </p:blipFill>
        <p:spPr>
          <a:xfrm>
            <a:off x="4788024" y="1268760"/>
            <a:ext cx="3228975" cy="25908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Прямоугольник 5"/>
          <p:cNvSpPr/>
          <p:nvPr/>
        </p:nvSpPr>
        <p:spPr>
          <a:xfrm>
            <a:off x="4788024" y="4581128"/>
            <a:ext cx="3387787" cy="369332"/>
          </a:xfrm>
          <a:prstGeom prst="rect">
            <a:avLst/>
          </a:prstGeom>
        </p:spPr>
        <p:txBody>
          <a:bodyPr wrap="none">
            <a:spAutoFit/>
          </a:bodyPr>
          <a:lstStyle/>
          <a:p>
            <a:r>
              <a:rPr lang="ru-RU" b="1" i="1" err="1">
                <a:solidFill>
                  <a:schemeClr val="bg1"/>
                </a:solidFill>
              </a:rPr>
              <a:t>Дисковий</a:t>
            </a:r>
            <a:r>
              <a:rPr lang="ru-RU" b="1" i="1">
                <a:solidFill>
                  <a:schemeClr val="bg1"/>
                </a:solidFill>
              </a:rPr>
              <a:t> метод </a:t>
            </a:r>
            <a:r>
              <a:rPr lang="ru-RU" b="1" i="1" err="1">
                <a:solidFill>
                  <a:schemeClr val="bg1"/>
                </a:solidFill>
              </a:rPr>
              <a:t>дозування</a:t>
            </a:r>
            <a:r>
              <a:rPr lang="ru-RU" b="1"/>
              <a:t>.</a:t>
            </a:r>
            <a:endParaRPr lang="ru-RU"/>
          </a:p>
        </p:txBody>
      </p:sp>
      <p:pic>
        <p:nvPicPr>
          <p:cNvPr id="7" name="Рисунок 6" descr="16_06_fig04 (1).jpg"/>
          <p:cNvPicPr>
            <a:picLocks noChangeAspect="1"/>
          </p:cNvPicPr>
          <p:nvPr/>
        </p:nvPicPr>
        <p:blipFill>
          <a:blip r:embed="rId3" cstate="print"/>
          <a:stretch>
            <a:fillRect/>
          </a:stretch>
        </p:blipFill>
        <p:spPr>
          <a:xfrm>
            <a:off x="1619672" y="3717032"/>
            <a:ext cx="3168352" cy="24860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zoom dir="in"/>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59632" y="836712"/>
            <a:ext cx="4007379" cy="369332"/>
          </a:xfrm>
          <a:prstGeom prst="rect">
            <a:avLst/>
          </a:prstGeom>
        </p:spPr>
        <p:txBody>
          <a:bodyPr wrap="none">
            <a:spAutoFit/>
          </a:bodyPr>
          <a:lstStyle/>
          <a:p>
            <a:r>
              <a:rPr lang="ru-RU" b="1" i="1">
                <a:solidFill>
                  <a:schemeClr val="bg1"/>
                </a:solidFill>
              </a:rPr>
              <a:t>Метод  </a:t>
            </a:r>
            <a:r>
              <a:rPr lang="ru-RU" b="1" i="1" err="1">
                <a:solidFill>
                  <a:schemeClr val="bg1"/>
                </a:solidFill>
              </a:rPr>
              <a:t>подвійного</a:t>
            </a:r>
            <a:r>
              <a:rPr lang="ru-RU" b="1" i="1">
                <a:solidFill>
                  <a:schemeClr val="bg1"/>
                </a:solidFill>
              </a:rPr>
              <a:t>  </a:t>
            </a:r>
            <a:r>
              <a:rPr lang="ru-RU" b="1" i="1" err="1">
                <a:solidFill>
                  <a:schemeClr val="bg1"/>
                </a:solidFill>
              </a:rPr>
              <a:t>скользування</a:t>
            </a:r>
            <a:endParaRPr lang="ru-RU" i="1">
              <a:solidFill>
                <a:schemeClr val="bg1"/>
              </a:solidFill>
            </a:endParaRPr>
          </a:p>
        </p:txBody>
      </p:sp>
      <p:pic>
        <p:nvPicPr>
          <p:cNvPr id="3" name="Рисунок 2" descr="16_06_fig08.gif"/>
          <p:cNvPicPr>
            <a:picLocks noChangeAspect="1"/>
          </p:cNvPicPr>
          <p:nvPr/>
        </p:nvPicPr>
        <p:blipFill>
          <a:blip r:embed="rId2" cstate="print"/>
          <a:stretch>
            <a:fillRect/>
          </a:stretch>
        </p:blipFill>
        <p:spPr>
          <a:xfrm>
            <a:off x="2339752" y="1412776"/>
            <a:ext cx="5495925" cy="28479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Прямоугольник 3"/>
          <p:cNvSpPr/>
          <p:nvPr/>
        </p:nvSpPr>
        <p:spPr>
          <a:xfrm>
            <a:off x="5580112" y="4869160"/>
            <a:ext cx="3141886" cy="369332"/>
          </a:xfrm>
          <a:prstGeom prst="rect">
            <a:avLst/>
          </a:prstGeom>
        </p:spPr>
        <p:txBody>
          <a:bodyPr wrap="none">
            <a:spAutoFit/>
          </a:bodyPr>
          <a:lstStyle/>
          <a:p>
            <a:r>
              <a:rPr lang="ru-RU" b="1" i="1">
                <a:solidFill>
                  <a:schemeClr val="bg1"/>
                </a:solidFill>
              </a:rPr>
              <a:t>Метод </a:t>
            </a:r>
            <a:r>
              <a:rPr lang="ru-RU" b="1" i="1" err="1">
                <a:solidFill>
                  <a:schemeClr val="bg1"/>
                </a:solidFill>
              </a:rPr>
              <a:t>дозованих</a:t>
            </a:r>
            <a:r>
              <a:rPr lang="ru-RU" b="1" i="1">
                <a:solidFill>
                  <a:schemeClr val="bg1"/>
                </a:solidFill>
              </a:rPr>
              <a:t> трубок</a:t>
            </a:r>
            <a:endParaRPr lang="ru-RU" i="1">
              <a:solidFill>
                <a:schemeClr val="bg1"/>
              </a:solidFill>
            </a:endParaRPr>
          </a:p>
        </p:txBody>
      </p:sp>
      <p:pic>
        <p:nvPicPr>
          <p:cNvPr id="5" name="Рисунок 4" descr="16_06_fig10.jpg"/>
          <p:cNvPicPr>
            <a:picLocks noChangeAspect="1"/>
          </p:cNvPicPr>
          <p:nvPr/>
        </p:nvPicPr>
        <p:blipFill>
          <a:blip r:embed="rId3" cstate="print"/>
          <a:stretch>
            <a:fillRect/>
          </a:stretch>
        </p:blipFill>
        <p:spPr>
          <a:xfrm>
            <a:off x="1259632" y="4581128"/>
            <a:ext cx="3936029" cy="197173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zoom dir="in"/>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67744" y="0"/>
            <a:ext cx="4104456" cy="523220"/>
          </a:xfrm>
          <a:prstGeom prst="rect">
            <a:avLst/>
          </a:prstGeom>
          <a:noFill/>
        </p:spPr>
        <p:txBody>
          <a:bodyPr wrap="square" rtlCol="0">
            <a:spAutoFit/>
          </a:bodyPr>
          <a:lstStyle/>
          <a:p>
            <a:pPr algn="ctr"/>
            <a:r>
              <a:rPr lang="ru-RU" sz="2800" b="1">
                <a:solidFill>
                  <a:schemeClr val="bg1"/>
                </a:solidFill>
                <a:cs typeface="BrowalliaUPC" pitchFamily="34" charset="-34"/>
              </a:rPr>
              <a:t>Контроль  </a:t>
            </a:r>
            <a:r>
              <a:rPr lang="ru-RU" sz="2800" b="1" err="1">
                <a:solidFill>
                  <a:schemeClr val="bg1"/>
                </a:solidFill>
                <a:cs typeface="BrowalliaUPC" pitchFamily="34" charset="-34"/>
              </a:rPr>
              <a:t>якості</a:t>
            </a:r>
            <a:endParaRPr lang="ru-RU" sz="2800" b="1">
              <a:solidFill>
                <a:schemeClr val="bg1"/>
              </a:solidFill>
              <a:cs typeface="BrowalliaUPC" pitchFamily="34" charset="-34"/>
            </a:endParaRPr>
          </a:p>
        </p:txBody>
      </p:sp>
      <p:pic>
        <p:nvPicPr>
          <p:cNvPr id="4" name="Рисунок 3" descr="Без названия (1).jpg"/>
          <p:cNvPicPr>
            <a:picLocks noChangeAspect="1"/>
          </p:cNvPicPr>
          <p:nvPr/>
        </p:nvPicPr>
        <p:blipFill>
          <a:blip r:embed="rId2" cstate="print"/>
          <a:stretch>
            <a:fillRect/>
          </a:stretch>
        </p:blipFill>
        <p:spPr>
          <a:xfrm>
            <a:off x="2699792" y="2737048"/>
            <a:ext cx="6192688" cy="4120952"/>
          </a:xfrm>
          <a:prstGeom prst="rect">
            <a:avLst/>
          </a:prstGeom>
          <a:ln>
            <a:noFill/>
          </a:ln>
          <a:effectLst>
            <a:softEdge rad="112500"/>
          </a:effectLst>
        </p:spPr>
      </p:pic>
      <p:sp>
        <p:nvSpPr>
          <p:cNvPr id="5" name="Прямоугольник 4"/>
          <p:cNvSpPr/>
          <p:nvPr/>
        </p:nvSpPr>
        <p:spPr>
          <a:xfrm>
            <a:off x="611560" y="487824"/>
            <a:ext cx="8424936" cy="5909310"/>
          </a:xfrm>
          <a:prstGeom prst="rect">
            <a:avLst/>
          </a:prstGeom>
        </p:spPr>
        <p:txBody>
          <a:bodyPr wrap="square">
            <a:spAutoFit/>
          </a:bodyPr>
          <a:lstStyle/>
          <a:p>
            <a:r>
              <a:rPr lang="ru-RU" b="1" err="1">
                <a:solidFill>
                  <a:schemeClr val="bg1"/>
                </a:solidFill>
              </a:rPr>
              <a:t>Визначення</a:t>
            </a:r>
            <a:r>
              <a:rPr lang="ru-RU" b="1">
                <a:solidFill>
                  <a:schemeClr val="bg1"/>
                </a:solidFill>
              </a:rPr>
              <a:t> </a:t>
            </a:r>
            <a:r>
              <a:rPr lang="ru-RU" b="1" err="1">
                <a:solidFill>
                  <a:schemeClr val="bg1"/>
                </a:solidFill>
              </a:rPr>
              <a:t>середньої</a:t>
            </a:r>
            <a:r>
              <a:rPr lang="ru-RU" b="1">
                <a:solidFill>
                  <a:schemeClr val="bg1"/>
                </a:solidFill>
              </a:rPr>
              <a:t> </a:t>
            </a:r>
            <a:r>
              <a:rPr lang="ru-RU" b="1" err="1">
                <a:solidFill>
                  <a:schemeClr val="bg1"/>
                </a:solidFill>
              </a:rPr>
              <a:t>маси</a:t>
            </a:r>
            <a:r>
              <a:rPr lang="ru-RU">
                <a:solidFill>
                  <a:schemeClr val="bg1"/>
                </a:solidFill>
              </a:rPr>
              <a:t>.  </a:t>
            </a:r>
            <a:r>
              <a:rPr lang="ru-RU" err="1">
                <a:solidFill>
                  <a:schemeClr val="bg1"/>
                </a:solidFill>
              </a:rPr>
              <a:t>Зважують</a:t>
            </a:r>
            <a:r>
              <a:rPr lang="ru-RU">
                <a:solidFill>
                  <a:schemeClr val="bg1"/>
                </a:solidFill>
              </a:rPr>
              <a:t> 20 </a:t>
            </a:r>
            <a:r>
              <a:rPr lang="ru-RU" err="1">
                <a:solidFill>
                  <a:schemeClr val="bg1"/>
                </a:solidFill>
              </a:rPr>
              <a:t>нерозітнутих</a:t>
            </a:r>
            <a:r>
              <a:rPr lang="ru-RU">
                <a:solidFill>
                  <a:schemeClr val="bg1"/>
                </a:solidFill>
              </a:rPr>
              <a:t> капсул </a:t>
            </a:r>
            <a:r>
              <a:rPr lang="ru-RU" err="1">
                <a:solidFill>
                  <a:schemeClr val="bg1"/>
                </a:solidFill>
              </a:rPr>
              <a:t>і</a:t>
            </a:r>
            <a:r>
              <a:rPr lang="ru-RU">
                <a:solidFill>
                  <a:schemeClr val="bg1"/>
                </a:solidFill>
              </a:rPr>
              <a:t> </a:t>
            </a:r>
            <a:r>
              <a:rPr lang="ru-RU" err="1">
                <a:solidFill>
                  <a:schemeClr val="bg1"/>
                </a:solidFill>
              </a:rPr>
              <a:t>визначають</a:t>
            </a:r>
            <a:r>
              <a:rPr lang="ru-RU">
                <a:solidFill>
                  <a:schemeClr val="bg1"/>
                </a:solidFill>
              </a:rPr>
              <a:t> </a:t>
            </a:r>
            <a:r>
              <a:rPr lang="ru-RU" err="1">
                <a:solidFill>
                  <a:schemeClr val="bg1"/>
                </a:solidFill>
              </a:rPr>
              <a:t>їх</a:t>
            </a:r>
            <a:r>
              <a:rPr lang="ru-RU">
                <a:solidFill>
                  <a:schemeClr val="bg1"/>
                </a:solidFill>
              </a:rPr>
              <a:t> </a:t>
            </a:r>
            <a:r>
              <a:rPr lang="ru-RU" err="1">
                <a:solidFill>
                  <a:schemeClr val="bg1"/>
                </a:solidFill>
              </a:rPr>
              <a:t>середню</a:t>
            </a:r>
            <a:r>
              <a:rPr lang="ru-RU">
                <a:solidFill>
                  <a:schemeClr val="bg1"/>
                </a:solidFill>
              </a:rPr>
              <a:t> </a:t>
            </a:r>
            <a:r>
              <a:rPr lang="ru-RU" err="1">
                <a:solidFill>
                  <a:schemeClr val="bg1"/>
                </a:solidFill>
              </a:rPr>
              <a:t>масу</a:t>
            </a:r>
            <a:r>
              <a:rPr lang="ru-RU">
                <a:solidFill>
                  <a:schemeClr val="bg1"/>
                </a:solidFill>
              </a:rPr>
              <a:t>, </a:t>
            </a:r>
            <a:r>
              <a:rPr lang="ru-RU" err="1">
                <a:solidFill>
                  <a:schemeClr val="bg1"/>
                </a:solidFill>
              </a:rPr>
              <a:t>потім</a:t>
            </a:r>
            <a:r>
              <a:rPr lang="ru-RU">
                <a:solidFill>
                  <a:schemeClr val="bg1"/>
                </a:solidFill>
              </a:rPr>
              <a:t> - </a:t>
            </a:r>
            <a:r>
              <a:rPr lang="ru-RU" err="1">
                <a:solidFill>
                  <a:schemeClr val="bg1"/>
                </a:solidFill>
              </a:rPr>
              <a:t>кожну</a:t>
            </a:r>
            <a:r>
              <a:rPr lang="ru-RU">
                <a:solidFill>
                  <a:schemeClr val="bg1"/>
                </a:solidFill>
              </a:rPr>
              <a:t> </a:t>
            </a:r>
            <a:r>
              <a:rPr lang="ru-RU" err="1">
                <a:solidFill>
                  <a:schemeClr val="bg1"/>
                </a:solidFill>
              </a:rPr>
              <a:t>окремо</a:t>
            </a:r>
            <a:r>
              <a:rPr lang="ru-RU">
                <a:solidFill>
                  <a:schemeClr val="bg1"/>
                </a:solidFill>
              </a:rPr>
              <a:t> </a:t>
            </a:r>
            <a:r>
              <a:rPr lang="ru-RU" err="1">
                <a:solidFill>
                  <a:schemeClr val="bg1"/>
                </a:solidFill>
              </a:rPr>
              <a:t>і</a:t>
            </a:r>
            <a:r>
              <a:rPr lang="ru-RU">
                <a:solidFill>
                  <a:schemeClr val="bg1"/>
                </a:solidFill>
              </a:rPr>
              <a:t> </a:t>
            </a:r>
            <a:r>
              <a:rPr lang="ru-RU" err="1">
                <a:solidFill>
                  <a:schemeClr val="bg1"/>
                </a:solidFill>
              </a:rPr>
              <a:t>порівнюють</a:t>
            </a:r>
            <a:r>
              <a:rPr lang="ru-RU">
                <a:solidFill>
                  <a:schemeClr val="bg1"/>
                </a:solidFill>
              </a:rPr>
              <a:t> </a:t>
            </a:r>
            <a:r>
              <a:rPr lang="ru-RU" err="1">
                <a:solidFill>
                  <a:schemeClr val="bg1"/>
                </a:solidFill>
              </a:rPr>
              <a:t>масу</a:t>
            </a:r>
            <a:r>
              <a:rPr lang="ru-RU">
                <a:solidFill>
                  <a:schemeClr val="bg1"/>
                </a:solidFill>
              </a:rPr>
              <a:t> </a:t>
            </a:r>
            <a:r>
              <a:rPr lang="ru-RU" err="1">
                <a:solidFill>
                  <a:schemeClr val="bg1"/>
                </a:solidFill>
              </a:rPr>
              <a:t>кожної</a:t>
            </a:r>
            <a:r>
              <a:rPr lang="ru-RU">
                <a:solidFill>
                  <a:schemeClr val="bg1"/>
                </a:solidFill>
              </a:rPr>
              <a:t> </a:t>
            </a:r>
            <a:r>
              <a:rPr lang="ru-RU" err="1">
                <a:solidFill>
                  <a:schemeClr val="bg1"/>
                </a:solidFill>
              </a:rPr>
              <a:t>капсули</a:t>
            </a:r>
            <a:r>
              <a:rPr lang="ru-RU">
                <a:solidFill>
                  <a:schemeClr val="bg1"/>
                </a:solidFill>
              </a:rPr>
              <a:t> </a:t>
            </a:r>
            <a:r>
              <a:rPr lang="ru-RU" err="1">
                <a:solidFill>
                  <a:schemeClr val="bg1"/>
                </a:solidFill>
              </a:rPr>
              <a:t>із</a:t>
            </a:r>
            <a:r>
              <a:rPr lang="ru-RU">
                <a:solidFill>
                  <a:schemeClr val="bg1"/>
                </a:solidFill>
              </a:rPr>
              <a:t> </a:t>
            </a:r>
            <a:r>
              <a:rPr lang="ru-RU" err="1">
                <a:solidFill>
                  <a:schemeClr val="bg1"/>
                </a:solidFill>
              </a:rPr>
              <a:t>середньою</a:t>
            </a:r>
            <a:r>
              <a:rPr lang="ru-RU">
                <a:solidFill>
                  <a:schemeClr val="bg1"/>
                </a:solidFill>
              </a:rPr>
              <a:t>.  </a:t>
            </a:r>
            <a:r>
              <a:rPr lang="ru-RU" err="1">
                <a:solidFill>
                  <a:schemeClr val="bg1"/>
                </a:solidFill>
              </a:rPr>
              <a:t>Відхилення</a:t>
            </a:r>
            <a:r>
              <a:rPr lang="ru-RU">
                <a:solidFill>
                  <a:schemeClr val="bg1"/>
                </a:solidFill>
              </a:rPr>
              <a:t> не повинно </a:t>
            </a:r>
            <a:r>
              <a:rPr lang="ru-RU" err="1">
                <a:solidFill>
                  <a:schemeClr val="bg1"/>
                </a:solidFill>
              </a:rPr>
              <a:t>перевищувати</a:t>
            </a:r>
            <a:r>
              <a:rPr lang="ru-RU">
                <a:solidFill>
                  <a:schemeClr val="bg1"/>
                </a:solidFill>
              </a:rPr>
              <a:t> ± 10%.</a:t>
            </a:r>
          </a:p>
          <a:p>
            <a:endParaRPr lang="ru-RU">
              <a:solidFill>
                <a:schemeClr val="bg1"/>
              </a:solidFill>
            </a:endParaRPr>
          </a:p>
          <a:p>
            <a:r>
              <a:rPr lang="ru-RU" b="1">
                <a:solidFill>
                  <a:schemeClr val="bg1"/>
                </a:solidFill>
              </a:rPr>
              <a:t> </a:t>
            </a:r>
            <a:r>
              <a:rPr lang="ru-RU" b="1" err="1">
                <a:solidFill>
                  <a:schemeClr val="bg1"/>
                </a:solidFill>
              </a:rPr>
              <a:t>Визначення</a:t>
            </a:r>
            <a:r>
              <a:rPr lang="ru-RU" b="1">
                <a:solidFill>
                  <a:schemeClr val="bg1"/>
                </a:solidFill>
              </a:rPr>
              <a:t> </a:t>
            </a:r>
            <a:r>
              <a:rPr lang="ru-RU" b="1" err="1">
                <a:solidFill>
                  <a:schemeClr val="bg1"/>
                </a:solidFill>
              </a:rPr>
              <a:t>однорідності</a:t>
            </a:r>
            <a:r>
              <a:rPr lang="ru-RU" b="1">
                <a:solidFill>
                  <a:schemeClr val="bg1"/>
                </a:solidFill>
              </a:rPr>
              <a:t> </a:t>
            </a:r>
            <a:r>
              <a:rPr lang="ru-RU" b="1" err="1">
                <a:solidFill>
                  <a:schemeClr val="bg1"/>
                </a:solidFill>
              </a:rPr>
              <a:t>дозування</a:t>
            </a:r>
            <a:r>
              <a:rPr lang="ru-RU">
                <a:solidFill>
                  <a:schemeClr val="bg1"/>
                </a:solidFill>
              </a:rPr>
              <a:t>.  При </a:t>
            </a:r>
            <a:r>
              <a:rPr lang="ru-RU" err="1">
                <a:solidFill>
                  <a:schemeClr val="bg1"/>
                </a:solidFill>
              </a:rPr>
              <a:t>утриманні</a:t>
            </a:r>
            <a:r>
              <a:rPr lang="ru-RU">
                <a:solidFill>
                  <a:schemeClr val="bg1"/>
                </a:solidFill>
              </a:rPr>
              <a:t> в </a:t>
            </a:r>
            <a:r>
              <a:rPr lang="ru-RU" err="1">
                <a:solidFill>
                  <a:schemeClr val="bg1"/>
                </a:solidFill>
              </a:rPr>
              <a:t>капсулі</a:t>
            </a:r>
            <a:r>
              <a:rPr lang="ru-RU">
                <a:solidFill>
                  <a:schemeClr val="bg1"/>
                </a:solidFill>
              </a:rPr>
              <a:t> 0,05 г </a:t>
            </a:r>
            <a:r>
              <a:rPr lang="ru-RU" err="1">
                <a:solidFill>
                  <a:schemeClr val="bg1"/>
                </a:solidFill>
              </a:rPr>
              <a:t>і</a:t>
            </a:r>
            <a:r>
              <a:rPr lang="ru-RU">
                <a:solidFill>
                  <a:schemeClr val="bg1"/>
                </a:solidFill>
              </a:rPr>
              <a:t> </a:t>
            </a:r>
            <a:r>
              <a:rPr lang="ru-RU" err="1">
                <a:solidFill>
                  <a:schemeClr val="bg1"/>
                </a:solidFill>
              </a:rPr>
              <a:t>менш</a:t>
            </a:r>
            <a:r>
              <a:rPr lang="ru-RU">
                <a:solidFill>
                  <a:schemeClr val="bg1"/>
                </a:solidFill>
              </a:rPr>
              <a:t> </a:t>
            </a:r>
            <a:r>
              <a:rPr lang="ru-RU" err="1">
                <a:solidFill>
                  <a:schemeClr val="bg1"/>
                </a:solidFill>
              </a:rPr>
              <a:t>лікарської</a:t>
            </a:r>
            <a:r>
              <a:rPr lang="ru-RU">
                <a:solidFill>
                  <a:schemeClr val="bg1"/>
                </a:solidFill>
              </a:rPr>
              <a:t> </a:t>
            </a:r>
            <a:r>
              <a:rPr lang="ru-RU" err="1">
                <a:solidFill>
                  <a:schemeClr val="bg1"/>
                </a:solidFill>
              </a:rPr>
              <a:t>речовини</a:t>
            </a:r>
            <a:r>
              <a:rPr lang="ru-RU">
                <a:solidFill>
                  <a:schemeClr val="bg1"/>
                </a:solidFill>
              </a:rPr>
              <a:t> </a:t>
            </a:r>
            <a:r>
              <a:rPr lang="ru-RU" err="1">
                <a:solidFill>
                  <a:schemeClr val="bg1"/>
                </a:solidFill>
              </a:rPr>
              <a:t>випробування</a:t>
            </a:r>
            <a:r>
              <a:rPr lang="ru-RU">
                <a:solidFill>
                  <a:schemeClr val="bg1"/>
                </a:solidFill>
              </a:rPr>
              <a:t> </a:t>
            </a:r>
            <a:r>
              <a:rPr lang="ru-RU" err="1">
                <a:solidFill>
                  <a:schemeClr val="bg1"/>
                </a:solidFill>
              </a:rPr>
              <a:t>проводять</a:t>
            </a:r>
            <a:r>
              <a:rPr lang="ru-RU">
                <a:solidFill>
                  <a:schemeClr val="bg1"/>
                </a:solidFill>
              </a:rPr>
              <a:t> </a:t>
            </a:r>
            <a:r>
              <a:rPr lang="ru-RU" err="1">
                <a:solidFill>
                  <a:schemeClr val="bg1"/>
                </a:solidFill>
              </a:rPr>
              <a:t>відповідно</a:t>
            </a:r>
            <a:r>
              <a:rPr lang="ru-RU">
                <a:solidFill>
                  <a:schemeClr val="bg1"/>
                </a:solidFill>
              </a:rPr>
              <a:t> до </a:t>
            </a:r>
            <a:r>
              <a:rPr lang="ru-RU" err="1">
                <a:solidFill>
                  <a:schemeClr val="bg1"/>
                </a:solidFill>
              </a:rPr>
              <a:t>статті</a:t>
            </a:r>
            <a:r>
              <a:rPr lang="ru-RU">
                <a:solidFill>
                  <a:schemeClr val="bg1"/>
                </a:solidFill>
              </a:rPr>
              <a:t> «Таблетки», </a:t>
            </a:r>
            <a:r>
              <a:rPr lang="ru-RU" err="1">
                <a:solidFill>
                  <a:schemeClr val="bg1"/>
                </a:solidFill>
              </a:rPr>
              <a:t>якщо</a:t>
            </a:r>
            <a:r>
              <a:rPr lang="ru-RU">
                <a:solidFill>
                  <a:schemeClr val="bg1"/>
                </a:solidFill>
              </a:rPr>
              <a:t> </a:t>
            </a:r>
            <a:r>
              <a:rPr lang="ru-RU" err="1">
                <a:solidFill>
                  <a:schemeClr val="bg1"/>
                </a:solidFill>
              </a:rPr>
              <a:t>немає</a:t>
            </a:r>
            <a:r>
              <a:rPr lang="ru-RU">
                <a:solidFill>
                  <a:schemeClr val="bg1"/>
                </a:solidFill>
              </a:rPr>
              <a:t> </a:t>
            </a:r>
            <a:r>
              <a:rPr lang="ru-RU" err="1">
                <a:solidFill>
                  <a:schemeClr val="bg1"/>
                </a:solidFill>
              </a:rPr>
              <a:t>інших</a:t>
            </a:r>
            <a:r>
              <a:rPr lang="ru-RU">
                <a:solidFill>
                  <a:schemeClr val="bg1"/>
                </a:solidFill>
              </a:rPr>
              <a:t> </a:t>
            </a:r>
            <a:r>
              <a:rPr lang="ru-RU" err="1">
                <a:solidFill>
                  <a:schemeClr val="bg1"/>
                </a:solidFill>
              </a:rPr>
              <a:t>вказівок</a:t>
            </a:r>
            <a:r>
              <a:rPr lang="ru-RU">
                <a:solidFill>
                  <a:schemeClr val="bg1"/>
                </a:solidFill>
              </a:rPr>
              <a:t> у </a:t>
            </a:r>
            <a:r>
              <a:rPr lang="ru-RU" err="1">
                <a:solidFill>
                  <a:schemeClr val="bg1"/>
                </a:solidFill>
              </a:rPr>
              <a:t>приватних</a:t>
            </a:r>
            <a:r>
              <a:rPr lang="ru-RU">
                <a:solidFill>
                  <a:schemeClr val="bg1"/>
                </a:solidFill>
              </a:rPr>
              <a:t> </a:t>
            </a:r>
            <a:r>
              <a:rPr lang="ru-RU" err="1">
                <a:solidFill>
                  <a:schemeClr val="bg1"/>
                </a:solidFill>
              </a:rPr>
              <a:t>статтях</a:t>
            </a:r>
            <a:r>
              <a:rPr lang="ru-RU">
                <a:solidFill>
                  <a:schemeClr val="bg1"/>
                </a:solidFill>
              </a:rPr>
              <a:t>.</a:t>
            </a:r>
          </a:p>
          <a:p>
            <a:endParaRPr lang="ru-RU">
              <a:solidFill>
                <a:schemeClr val="bg1"/>
              </a:solidFill>
            </a:endParaRPr>
          </a:p>
          <a:p>
            <a:r>
              <a:rPr lang="ru-RU" b="1">
                <a:solidFill>
                  <a:schemeClr val="bg1"/>
                </a:solidFill>
              </a:rPr>
              <a:t> </a:t>
            </a:r>
            <a:r>
              <a:rPr lang="ru-RU" b="1" err="1">
                <a:solidFill>
                  <a:schemeClr val="bg1"/>
                </a:solidFill>
              </a:rPr>
              <a:t>Визначення</a:t>
            </a:r>
            <a:r>
              <a:rPr lang="ru-RU" b="1">
                <a:solidFill>
                  <a:schemeClr val="bg1"/>
                </a:solidFill>
              </a:rPr>
              <a:t> </a:t>
            </a:r>
            <a:r>
              <a:rPr lang="ru-RU" b="1" err="1">
                <a:solidFill>
                  <a:schemeClr val="bg1"/>
                </a:solidFill>
              </a:rPr>
              <a:t>розпадання</a:t>
            </a:r>
            <a:r>
              <a:rPr lang="ru-RU" b="1">
                <a:solidFill>
                  <a:schemeClr val="bg1"/>
                </a:solidFill>
              </a:rPr>
              <a:t> </a:t>
            </a:r>
            <a:r>
              <a:rPr lang="ru-RU" b="1" err="1">
                <a:solidFill>
                  <a:schemeClr val="bg1"/>
                </a:solidFill>
              </a:rPr>
              <a:t>і</a:t>
            </a:r>
            <a:r>
              <a:rPr lang="ru-RU" b="1">
                <a:solidFill>
                  <a:schemeClr val="bg1"/>
                </a:solidFill>
              </a:rPr>
              <a:t> </a:t>
            </a:r>
            <a:r>
              <a:rPr lang="ru-RU" b="1" err="1">
                <a:solidFill>
                  <a:schemeClr val="bg1"/>
                </a:solidFill>
              </a:rPr>
              <a:t>розчинення</a:t>
            </a:r>
            <a:r>
              <a:rPr lang="ru-RU" b="1">
                <a:solidFill>
                  <a:schemeClr val="bg1"/>
                </a:solidFill>
              </a:rPr>
              <a:t> </a:t>
            </a:r>
            <a:r>
              <a:rPr lang="ru-RU" b="1" err="1">
                <a:solidFill>
                  <a:schemeClr val="bg1"/>
                </a:solidFill>
              </a:rPr>
              <a:t>проводять</a:t>
            </a:r>
            <a:r>
              <a:rPr lang="ru-RU" b="1">
                <a:solidFill>
                  <a:schemeClr val="bg1"/>
                </a:solidFill>
              </a:rPr>
              <a:t> </a:t>
            </a:r>
            <a:r>
              <a:rPr lang="ru-RU" b="1" err="1">
                <a:solidFill>
                  <a:schemeClr val="bg1"/>
                </a:solidFill>
              </a:rPr>
              <a:t>також</a:t>
            </a:r>
            <a:r>
              <a:rPr lang="ru-RU" b="1">
                <a:solidFill>
                  <a:schemeClr val="bg1"/>
                </a:solidFill>
              </a:rPr>
              <a:t> </a:t>
            </a:r>
            <a:r>
              <a:rPr lang="ru-RU" b="1" err="1">
                <a:solidFill>
                  <a:schemeClr val="bg1"/>
                </a:solidFill>
              </a:rPr>
              <a:t>згідно</a:t>
            </a:r>
            <a:r>
              <a:rPr lang="ru-RU" b="1">
                <a:solidFill>
                  <a:schemeClr val="bg1"/>
                </a:solidFill>
              </a:rPr>
              <a:t> </a:t>
            </a:r>
            <a:r>
              <a:rPr lang="ru-RU" b="1" err="1">
                <a:solidFill>
                  <a:schemeClr val="bg1"/>
                </a:solidFill>
              </a:rPr>
              <a:t>зі</a:t>
            </a:r>
            <a:r>
              <a:rPr lang="ru-RU" b="1">
                <a:solidFill>
                  <a:schemeClr val="bg1"/>
                </a:solidFill>
              </a:rPr>
              <a:t> </a:t>
            </a:r>
            <a:r>
              <a:rPr lang="ru-RU" b="1" err="1">
                <a:solidFill>
                  <a:schemeClr val="bg1"/>
                </a:solidFill>
              </a:rPr>
              <a:t>статтею</a:t>
            </a:r>
            <a:r>
              <a:rPr lang="ru-RU" b="1">
                <a:solidFill>
                  <a:schemeClr val="bg1"/>
                </a:solidFill>
              </a:rPr>
              <a:t> </a:t>
            </a:r>
            <a:r>
              <a:rPr lang="ru-RU">
                <a:solidFill>
                  <a:schemeClr val="bg1"/>
                </a:solidFill>
              </a:rPr>
              <a:t>«Таблетки».  </a:t>
            </a:r>
            <a:r>
              <a:rPr lang="ru-RU" err="1">
                <a:solidFill>
                  <a:schemeClr val="bg1"/>
                </a:solidFill>
              </a:rPr>
              <a:t>Якщо</a:t>
            </a:r>
            <a:r>
              <a:rPr lang="ru-RU">
                <a:solidFill>
                  <a:schemeClr val="bg1"/>
                </a:solidFill>
              </a:rPr>
              <a:t> </a:t>
            </a:r>
            <a:r>
              <a:rPr lang="ru-RU" err="1">
                <a:solidFill>
                  <a:schemeClr val="bg1"/>
                </a:solidFill>
              </a:rPr>
              <a:t>немає</a:t>
            </a:r>
            <a:r>
              <a:rPr lang="ru-RU">
                <a:solidFill>
                  <a:schemeClr val="bg1"/>
                </a:solidFill>
              </a:rPr>
              <a:t> </a:t>
            </a:r>
            <a:r>
              <a:rPr lang="ru-RU" err="1">
                <a:solidFill>
                  <a:schemeClr val="bg1"/>
                </a:solidFill>
              </a:rPr>
              <a:t>інших</a:t>
            </a:r>
            <a:r>
              <a:rPr lang="ru-RU">
                <a:solidFill>
                  <a:schemeClr val="bg1"/>
                </a:solidFill>
              </a:rPr>
              <a:t> </a:t>
            </a:r>
            <a:r>
              <a:rPr lang="ru-RU" err="1">
                <a:solidFill>
                  <a:schemeClr val="bg1"/>
                </a:solidFill>
              </a:rPr>
              <a:t>вказівок</a:t>
            </a:r>
            <a:r>
              <a:rPr lang="ru-RU">
                <a:solidFill>
                  <a:schemeClr val="bg1"/>
                </a:solidFill>
              </a:rPr>
              <a:t> у </a:t>
            </a:r>
            <a:r>
              <a:rPr lang="ru-RU" err="1">
                <a:solidFill>
                  <a:schemeClr val="bg1"/>
                </a:solidFill>
              </a:rPr>
              <a:t>приватних</a:t>
            </a:r>
            <a:r>
              <a:rPr lang="ru-RU">
                <a:solidFill>
                  <a:schemeClr val="bg1"/>
                </a:solidFill>
              </a:rPr>
              <a:t> </a:t>
            </a:r>
            <a:r>
              <a:rPr lang="ru-RU" err="1">
                <a:solidFill>
                  <a:schemeClr val="bg1"/>
                </a:solidFill>
              </a:rPr>
              <a:t>статтях</a:t>
            </a:r>
            <a:r>
              <a:rPr lang="ru-RU">
                <a:solidFill>
                  <a:schemeClr val="bg1"/>
                </a:solidFill>
              </a:rPr>
              <a:t>, </a:t>
            </a:r>
            <a:r>
              <a:rPr lang="ru-RU" err="1">
                <a:solidFill>
                  <a:schemeClr val="bg1"/>
                </a:solidFill>
              </a:rPr>
              <a:t>капсули</a:t>
            </a:r>
            <a:r>
              <a:rPr lang="ru-RU">
                <a:solidFill>
                  <a:schemeClr val="bg1"/>
                </a:solidFill>
              </a:rPr>
              <a:t> </a:t>
            </a:r>
            <a:r>
              <a:rPr lang="ru-RU" err="1">
                <a:solidFill>
                  <a:schemeClr val="bg1"/>
                </a:solidFill>
              </a:rPr>
              <a:t>повинні</a:t>
            </a:r>
            <a:r>
              <a:rPr lang="ru-RU">
                <a:solidFill>
                  <a:schemeClr val="bg1"/>
                </a:solidFill>
              </a:rPr>
              <a:t> </a:t>
            </a:r>
            <a:r>
              <a:rPr lang="ru-RU" err="1">
                <a:solidFill>
                  <a:schemeClr val="bg1"/>
                </a:solidFill>
              </a:rPr>
              <a:t>розпадатися</a:t>
            </a:r>
            <a:r>
              <a:rPr lang="ru-RU">
                <a:solidFill>
                  <a:schemeClr val="bg1"/>
                </a:solidFill>
              </a:rPr>
              <a:t> </a:t>
            </a:r>
            <a:r>
              <a:rPr lang="ru-RU" err="1">
                <a:solidFill>
                  <a:schemeClr val="bg1"/>
                </a:solidFill>
              </a:rPr>
              <a:t>або</a:t>
            </a:r>
            <a:r>
              <a:rPr lang="ru-RU">
                <a:solidFill>
                  <a:schemeClr val="bg1"/>
                </a:solidFill>
              </a:rPr>
              <a:t> </a:t>
            </a:r>
            <a:r>
              <a:rPr lang="ru-RU" err="1">
                <a:solidFill>
                  <a:schemeClr val="bg1"/>
                </a:solidFill>
              </a:rPr>
              <a:t>розчинятися</a:t>
            </a:r>
            <a:r>
              <a:rPr lang="ru-RU">
                <a:solidFill>
                  <a:schemeClr val="bg1"/>
                </a:solidFill>
              </a:rPr>
              <a:t> в </a:t>
            </a:r>
            <a:r>
              <a:rPr lang="ru-RU" err="1">
                <a:solidFill>
                  <a:schemeClr val="bg1"/>
                </a:solidFill>
              </a:rPr>
              <a:t>шлунково-кишковому</a:t>
            </a:r>
            <a:r>
              <a:rPr lang="ru-RU">
                <a:solidFill>
                  <a:schemeClr val="bg1"/>
                </a:solidFill>
              </a:rPr>
              <a:t> </a:t>
            </a:r>
            <a:r>
              <a:rPr lang="ru-RU" err="1">
                <a:solidFill>
                  <a:schemeClr val="bg1"/>
                </a:solidFill>
              </a:rPr>
              <a:t>тракті</a:t>
            </a:r>
            <a:r>
              <a:rPr lang="ru-RU">
                <a:solidFill>
                  <a:schemeClr val="bg1"/>
                </a:solidFill>
              </a:rPr>
              <a:t> не </a:t>
            </a:r>
            <a:r>
              <a:rPr lang="ru-RU" err="1">
                <a:solidFill>
                  <a:schemeClr val="bg1"/>
                </a:solidFill>
              </a:rPr>
              <a:t>довше</a:t>
            </a:r>
            <a:r>
              <a:rPr lang="ru-RU">
                <a:solidFill>
                  <a:schemeClr val="bg1"/>
                </a:solidFill>
              </a:rPr>
              <a:t> </a:t>
            </a:r>
            <a:r>
              <a:rPr lang="ru-RU" err="1">
                <a:solidFill>
                  <a:schemeClr val="bg1"/>
                </a:solidFill>
              </a:rPr>
              <a:t>ніж</a:t>
            </a:r>
            <a:r>
              <a:rPr lang="ru-RU">
                <a:solidFill>
                  <a:schemeClr val="bg1"/>
                </a:solidFill>
              </a:rPr>
              <a:t> 20 </a:t>
            </a:r>
            <a:r>
              <a:rPr lang="ru-RU" err="1">
                <a:solidFill>
                  <a:schemeClr val="bg1"/>
                </a:solidFill>
              </a:rPr>
              <a:t>хвилин</a:t>
            </a:r>
            <a:r>
              <a:rPr lang="ru-RU">
                <a:solidFill>
                  <a:schemeClr val="bg1"/>
                </a:solidFill>
              </a:rPr>
              <a:t>.  </a:t>
            </a:r>
            <a:r>
              <a:rPr lang="ru-RU" err="1">
                <a:solidFill>
                  <a:schemeClr val="bg1"/>
                </a:solidFill>
              </a:rPr>
              <a:t>Серія</a:t>
            </a:r>
            <a:r>
              <a:rPr lang="ru-RU">
                <a:solidFill>
                  <a:schemeClr val="bg1"/>
                </a:solidFill>
              </a:rPr>
              <a:t> </a:t>
            </a:r>
            <a:r>
              <a:rPr lang="ru-RU" err="1">
                <a:solidFill>
                  <a:schemeClr val="bg1"/>
                </a:solidFill>
              </a:rPr>
              <a:t>вважається</a:t>
            </a:r>
            <a:r>
              <a:rPr lang="ru-RU">
                <a:solidFill>
                  <a:schemeClr val="bg1"/>
                </a:solidFill>
              </a:rPr>
              <a:t> </a:t>
            </a:r>
            <a:r>
              <a:rPr lang="ru-RU" err="1">
                <a:solidFill>
                  <a:schemeClr val="bg1"/>
                </a:solidFill>
              </a:rPr>
              <a:t>задовільною</a:t>
            </a:r>
            <a:r>
              <a:rPr lang="ru-RU">
                <a:solidFill>
                  <a:schemeClr val="bg1"/>
                </a:solidFill>
              </a:rPr>
              <a:t> при </a:t>
            </a:r>
            <a:r>
              <a:rPr lang="ru-RU" err="1">
                <a:solidFill>
                  <a:schemeClr val="bg1"/>
                </a:solidFill>
              </a:rPr>
              <a:t>розчиненні</a:t>
            </a:r>
            <a:r>
              <a:rPr lang="ru-RU">
                <a:solidFill>
                  <a:schemeClr val="bg1"/>
                </a:solidFill>
              </a:rPr>
              <a:t> у </a:t>
            </a:r>
            <a:r>
              <a:rPr lang="ru-RU" err="1">
                <a:solidFill>
                  <a:schemeClr val="bg1"/>
                </a:solidFill>
              </a:rPr>
              <a:t>воді</a:t>
            </a:r>
            <a:r>
              <a:rPr lang="ru-RU">
                <a:solidFill>
                  <a:schemeClr val="bg1"/>
                </a:solidFill>
              </a:rPr>
              <a:t> не </a:t>
            </a:r>
            <a:r>
              <a:rPr lang="ru-RU" err="1">
                <a:solidFill>
                  <a:schemeClr val="bg1"/>
                </a:solidFill>
              </a:rPr>
              <a:t>менше</a:t>
            </a:r>
            <a:r>
              <a:rPr lang="ru-RU">
                <a:solidFill>
                  <a:schemeClr val="bg1"/>
                </a:solidFill>
              </a:rPr>
              <a:t> 75% </a:t>
            </a:r>
            <a:r>
              <a:rPr lang="ru-RU" err="1">
                <a:solidFill>
                  <a:schemeClr val="bg1"/>
                </a:solidFill>
              </a:rPr>
              <a:t>діючої</a:t>
            </a:r>
            <a:r>
              <a:rPr lang="ru-RU">
                <a:solidFill>
                  <a:schemeClr val="bg1"/>
                </a:solidFill>
              </a:rPr>
              <a:t> </a:t>
            </a:r>
            <a:r>
              <a:rPr lang="ru-RU" err="1">
                <a:solidFill>
                  <a:schemeClr val="bg1"/>
                </a:solidFill>
              </a:rPr>
              <a:t>речовини</a:t>
            </a:r>
            <a:r>
              <a:rPr lang="ru-RU">
                <a:solidFill>
                  <a:schemeClr val="bg1"/>
                </a:solidFill>
              </a:rPr>
              <a:t> (</a:t>
            </a:r>
            <a:r>
              <a:rPr lang="ru-RU" err="1">
                <a:solidFill>
                  <a:schemeClr val="bg1"/>
                </a:solidFill>
              </a:rPr>
              <a:t>від</a:t>
            </a:r>
            <a:r>
              <a:rPr lang="ru-RU">
                <a:solidFill>
                  <a:schemeClr val="bg1"/>
                </a:solidFill>
              </a:rPr>
              <a:t> </a:t>
            </a:r>
            <a:r>
              <a:rPr lang="ru-RU" err="1">
                <a:solidFill>
                  <a:schemeClr val="bg1"/>
                </a:solidFill>
              </a:rPr>
              <a:t>змісту</a:t>
            </a:r>
            <a:r>
              <a:rPr lang="ru-RU">
                <a:solidFill>
                  <a:schemeClr val="bg1"/>
                </a:solidFill>
              </a:rPr>
              <a:t> в </a:t>
            </a:r>
            <a:r>
              <a:rPr lang="ru-RU" err="1">
                <a:solidFill>
                  <a:schemeClr val="bg1"/>
                </a:solidFill>
              </a:rPr>
              <a:t>лікарській</a:t>
            </a:r>
            <a:r>
              <a:rPr lang="ru-RU">
                <a:solidFill>
                  <a:schemeClr val="bg1"/>
                </a:solidFill>
              </a:rPr>
              <a:t> </a:t>
            </a:r>
            <a:r>
              <a:rPr lang="ru-RU" err="1">
                <a:solidFill>
                  <a:schemeClr val="bg1"/>
                </a:solidFill>
              </a:rPr>
              <a:t>формі</a:t>
            </a:r>
            <a:r>
              <a:rPr lang="ru-RU">
                <a:solidFill>
                  <a:schemeClr val="bg1"/>
                </a:solidFill>
              </a:rPr>
              <a:t>) за 45 </a:t>
            </a:r>
            <a:r>
              <a:rPr lang="ru-RU" err="1">
                <a:solidFill>
                  <a:schemeClr val="bg1"/>
                </a:solidFill>
              </a:rPr>
              <a:t>хвилин</a:t>
            </a:r>
            <a:r>
              <a:rPr lang="ru-RU">
                <a:solidFill>
                  <a:schemeClr val="bg1"/>
                </a:solidFill>
              </a:rPr>
              <a:t>, при </a:t>
            </a:r>
            <a:r>
              <a:rPr lang="ru-RU" err="1">
                <a:solidFill>
                  <a:schemeClr val="bg1"/>
                </a:solidFill>
              </a:rPr>
              <a:t>перемішуванні</a:t>
            </a:r>
            <a:r>
              <a:rPr lang="ru-RU">
                <a:solidFill>
                  <a:schemeClr val="bg1"/>
                </a:solidFill>
              </a:rPr>
              <a:t> </a:t>
            </a:r>
            <a:r>
              <a:rPr lang="ru-RU" err="1">
                <a:solidFill>
                  <a:schemeClr val="bg1"/>
                </a:solidFill>
              </a:rPr>
              <a:t>зі</a:t>
            </a:r>
            <a:r>
              <a:rPr lang="ru-RU">
                <a:solidFill>
                  <a:schemeClr val="bg1"/>
                </a:solidFill>
              </a:rPr>
              <a:t> </a:t>
            </a:r>
            <a:r>
              <a:rPr lang="ru-RU" err="1">
                <a:solidFill>
                  <a:schemeClr val="bg1"/>
                </a:solidFill>
              </a:rPr>
              <a:t>швидкістю</a:t>
            </a:r>
            <a:r>
              <a:rPr lang="ru-RU">
                <a:solidFill>
                  <a:schemeClr val="bg1"/>
                </a:solidFill>
              </a:rPr>
              <a:t> 100 об / </a:t>
            </a:r>
            <a:r>
              <a:rPr lang="ru-RU" err="1">
                <a:solidFill>
                  <a:schemeClr val="bg1"/>
                </a:solidFill>
              </a:rPr>
              <a:t>хв</a:t>
            </a:r>
            <a:r>
              <a:rPr lang="ru-RU">
                <a:solidFill>
                  <a:schemeClr val="bg1"/>
                </a:solidFill>
              </a:rPr>
              <a:t>.</a:t>
            </a:r>
          </a:p>
          <a:p>
            <a:endParaRPr lang="ru-RU">
              <a:solidFill>
                <a:schemeClr val="bg1"/>
              </a:solidFill>
            </a:endParaRPr>
          </a:p>
          <a:p>
            <a:r>
              <a:rPr lang="ru-RU">
                <a:solidFill>
                  <a:schemeClr val="bg1"/>
                </a:solidFill>
              </a:rPr>
              <a:t> </a:t>
            </a:r>
            <a:r>
              <a:rPr lang="ru-RU" b="1">
                <a:solidFill>
                  <a:schemeClr val="bg1"/>
                </a:solidFill>
              </a:rPr>
              <a:t>Упаковка.  </a:t>
            </a:r>
            <a:r>
              <a:rPr lang="ru-RU" err="1">
                <a:solidFill>
                  <a:schemeClr val="bg1"/>
                </a:solidFill>
              </a:rPr>
              <a:t>Капсули</a:t>
            </a:r>
            <a:r>
              <a:rPr lang="ru-RU">
                <a:solidFill>
                  <a:schemeClr val="bg1"/>
                </a:solidFill>
              </a:rPr>
              <a:t> </a:t>
            </a:r>
            <a:r>
              <a:rPr lang="ru-RU" err="1">
                <a:solidFill>
                  <a:schemeClr val="bg1"/>
                </a:solidFill>
              </a:rPr>
              <a:t>повинні</a:t>
            </a:r>
            <a:r>
              <a:rPr lang="ru-RU">
                <a:solidFill>
                  <a:schemeClr val="bg1"/>
                </a:solidFill>
              </a:rPr>
              <a:t> </a:t>
            </a:r>
            <a:r>
              <a:rPr lang="ru-RU" err="1">
                <a:solidFill>
                  <a:schemeClr val="bg1"/>
                </a:solidFill>
              </a:rPr>
              <a:t>випускатися</a:t>
            </a:r>
            <a:r>
              <a:rPr lang="ru-RU">
                <a:solidFill>
                  <a:schemeClr val="bg1"/>
                </a:solidFill>
              </a:rPr>
              <a:t> в </a:t>
            </a:r>
            <a:r>
              <a:rPr lang="ru-RU" err="1">
                <a:solidFill>
                  <a:schemeClr val="bg1"/>
                </a:solidFill>
              </a:rPr>
              <a:t>щільно</a:t>
            </a:r>
            <a:r>
              <a:rPr lang="ru-RU">
                <a:solidFill>
                  <a:schemeClr val="bg1"/>
                </a:solidFill>
              </a:rPr>
              <a:t> </a:t>
            </a:r>
            <a:r>
              <a:rPr lang="ru-RU" err="1">
                <a:solidFill>
                  <a:schemeClr val="bg1"/>
                </a:solidFill>
              </a:rPr>
              <a:t>закритій</a:t>
            </a:r>
            <a:r>
              <a:rPr lang="ru-RU">
                <a:solidFill>
                  <a:schemeClr val="bg1"/>
                </a:solidFill>
              </a:rPr>
              <a:t> </a:t>
            </a:r>
            <a:r>
              <a:rPr lang="ru-RU" err="1">
                <a:solidFill>
                  <a:schemeClr val="bg1"/>
                </a:solidFill>
              </a:rPr>
              <a:t>упаковці</a:t>
            </a:r>
            <a:r>
              <a:rPr lang="ru-RU">
                <a:solidFill>
                  <a:schemeClr val="bg1"/>
                </a:solidFill>
              </a:rPr>
              <a:t>, яка </a:t>
            </a:r>
            <a:r>
              <a:rPr lang="ru-RU" err="1">
                <a:solidFill>
                  <a:schemeClr val="bg1"/>
                </a:solidFill>
              </a:rPr>
              <a:t>захищає</a:t>
            </a:r>
            <a:r>
              <a:rPr lang="ru-RU">
                <a:solidFill>
                  <a:schemeClr val="bg1"/>
                </a:solidFill>
              </a:rPr>
              <a:t> </a:t>
            </a:r>
            <a:r>
              <a:rPr lang="ru-RU" err="1">
                <a:solidFill>
                  <a:schemeClr val="bg1"/>
                </a:solidFill>
              </a:rPr>
              <a:t>від</a:t>
            </a:r>
            <a:r>
              <a:rPr lang="ru-RU">
                <a:solidFill>
                  <a:schemeClr val="bg1"/>
                </a:solidFill>
              </a:rPr>
              <a:t> </a:t>
            </a:r>
            <a:r>
              <a:rPr lang="ru-RU" err="1">
                <a:solidFill>
                  <a:schemeClr val="bg1"/>
                </a:solidFill>
              </a:rPr>
              <a:t>впливу</a:t>
            </a:r>
            <a:r>
              <a:rPr lang="ru-RU">
                <a:solidFill>
                  <a:schemeClr val="bg1"/>
                </a:solidFill>
              </a:rPr>
              <a:t> </a:t>
            </a:r>
            <a:r>
              <a:rPr lang="ru-RU" err="1">
                <a:solidFill>
                  <a:schemeClr val="bg1"/>
                </a:solidFill>
              </a:rPr>
              <a:t>вологи</a:t>
            </a:r>
            <a:r>
              <a:rPr lang="ru-RU">
                <a:solidFill>
                  <a:schemeClr val="bg1"/>
                </a:solidFill>
              </a:rPr>
              <a:t>.</a:t>
            </a:r>
          </a:p>
          <a:p>
            <a:endParaRPr lang="ru-RU" b="1">
              <a:solidFill>
                <a:schemeClr val="bg1"/>
              </a:solidFill>
            </a:endParaRPr>
          </a:p>
          <a:p>
            <a:r>
              <a:rPr lang="ru-RU" b="1">
                <a:solidFill>
                  <a:schemeClr val="bg1"/>
                </a:solidFill>
              </a:rPr>
              <a:t> </a:t>
            </a:r>
            <a:r>
              <a:rPr lang="ru-RU" b="1" err="1">
                <a:solidFill>
                  <a:schemeClr val="bg1"/>
                </a:solidFill>
              </a:rPr>
              <a:t>Зберігання</a:t>
            </a:r>
            <a:r>
              <a:rPr lang="ru-RU" b="1">
                <a:solidFill>
                  <a:schemeClr val="bg1"/>
                </a:solidFill>
              </a:rPr>
              <a:t>.  </a:t>
            </a:r>
            <a:r>
              <a:rPr lang="ru-RU" err="1">
                <a:solidFill>
                  <a:schemeClr val="bg1"/>
                </a:solidFill>
              </a:rPr>
              <a:t>Капсули</a:t>
            </a:r>
            <a:r>
              <a:rPr lang="ru-RU">
                <a:solidFill>
                  <a:schemeClr val="bg1"/>
                </a:solidFill>
              </a:rPr>
              <a:t> </a:t>
            </a:r>
            <a:r>
              <a:rPr lang="ru-RU" err="1">
                <a:solidFill>
                  <a:schemeClr val="bg1"/>
                </a:solidFill>
              </a:rPr>
              <a:t>слід</a:t>
            </a:r>
            <a:r>
              <a:rPr lang="ru-RU">
                <a:solidFill>
                  <a:schemeClr val="bg1"/>
                </a:solidFill>
              </a:rPr>
              <a:t> </a:t>
            </a:r>
            <a:r>
              <a:rPr lang="ru-RU" err="1">
                <a:solidFill>
                  <a:schemeClr val="bg1"/>
                </a:solidFill>
              </a:rPr>
              <a:t>зберігати</a:t>
            </a:r>
            <a:r>
              <a:rPr lang="ru-RU">
                <a:solidFill>
                  <a:schemeClr val="bg1"/>
                </a:solidFill>
              </a:rPr>
              <a:t> в сухому, </a:t>
            </a:r>
            <a:r>
              <a:rPr lang="ru-RU" err="1">
                <a:solidFill>
                  <a:schemeClr val="bg1"/>
                </a:solidFill>
              </a:rPr>
              <a:t>прохолодному</a:t>
            </a:r>
            <a:r>
              <a:rPr lang="ru-RU">
                <a:solidFill>
                  <a:schemeClr val="bg1"/>
                </a:solidFill>
              </a:rPr>
              <a:t> </a:t>
            </a:r>
            <a:r>
              <a:rPr lang="ru-RU" err="1">
                <a:solidFill>
                  <a:schemeClr val="bg1"/>
                </a:solidFill>
              </a:rPr>
              <a:t>місці</a:t>
            </a:r>
            <a:r>
              <a:rPr lang="ru-RU">
                <a:solidFill>
                  <a:schemeClr val="bg1"/>
                </a:solidFill>
              </a:rPr>
              <a:t>, </a:t>
            </a:r>
            <a:r>
              <a:rPr lang="ru-RU" err="1">
                <a:solidFill>
                  <a:schemeClr val="bg1"/>
                </a:solidFill>
              </a:rPr>
              <a:t>відповідно</a:t>
            </a:r>
            <a:r>
              <a:rPr lang="ru-RU">
                <a:solidFill>
                  <a:schemeClr val="bg1"/>
                </a:solidFill>
              </a:rPr>
              <a:t> до </a:t>
            </a:r>
            <a:r>
              <a:rPr lang="ru-RU" err="1">
                <a:solidFill>
                  <a:schemeClr val="bg1"/>
                </a:solidFill>
              </a:rPr>
              <a:t>вказівки</a:t>
            </a:r>
            <a:r>
              <a:rPr lang="ru-RU">
                <a:solidFill>
                  <a:schemeClr val="bg1"/>
                </a:solidFill>
              </a:rPr>
              <a:t> </a:t>
            </a:r>
            <a:r>
              <a:rPr lang="ru-RU" err="1">
                <a:solidFill>
                  <a:schemeClr val="bg1"/>
                </a:solidFill>
              </a:rPr>
              <a:t>нормативно-технічної</a:t>
            </a:r>
            <a:r>
              <a:rPr lang="ru-RU">
                <a:solidFill>
                  <a:schemeClr val="bg1"/>
                </a:solidFill>
              </a:rPr>
              <a:t> </a:t>
            </a:r>
            <a:r>
              <a:rPr lang="ru-RU" err="1">
                <a:solidFill>
                  <a:schemeClr val="bg1"/>
                </a:solidFill>
              </a:rPr>
              <a:t>документації</a:t>
            </a:r>
            <a:r>
              <a:rPr lang="ru-RU">
                <a:solidFill>
                  <a:schemeClr val="bg1"/>
                </a:solidFill>
              </a:rPr>
              <a:t> на препарат.</a:t>
            </a:r>
          </a:p>
        </p:txBody>
      </p:sp>
    </p:spTree>
  </p:cSld>
  <p:clrMapOvr>
    <a:masterClrMapping/>
  </p:clrMapOvr>
  <p:transition>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style.rotation</p:attrName>
                                        </p:attrNameLst>
                                      </p:cBhvr>
                                      <p:tavLst>
                                        <p:tav tm="0">
                                          <p:val>
                                            <p:fltVal val="720"/>
                                          </p:val>
                                        </p:tav>
                                        <p:tav tm="100000">
                                          <p:val>
                                            <p:fltVal val="0"/>
                                          </p:val>
                                        </p:tav>
                                      </p:tavLst>
                                    </p:anim>
                                    <p:anim calcmode="lin" valueType="num">
                                      <p:cBhvr>
                                        <p:cTn id="9" dur="2000" fill="hold"/>
                                        <p:tgtEl>
                                          <p:spTgt spid="4"/>
                                        </p:tgtEl>
                                        <p:attrNameLst>
                                          <p:attrName>ppt_h</p:attrName>
                                        </p:attrNameLst>
                                      </p:cBhvr>
                                      <p:tavLst>
                                        <p:tav tm="0">
                                          <p:val>
                                            <p:fltVal val="0"/>
                                          </p:val>
                                        </p:tav>
                                        <p:tav tm="100000">
                                          <p:val>
                                            <p:strVal val="#ppt_h"/>
                                          </p:val>
                                        </p:tav>
                                      </p:tavLst>
                                    </p:anim>
                                    <p:anim calcmode="lin" valueType="num">
                                      <p:cBhvr>
                                        <p:cTn id="10" dur="2000" fill="hold"/>
                                        <p:tgtEl>
                                          <p:spTgt spid="4"/>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EB6A634-975D-1CFB-C887-3E416D2E6F5E}"/>
              </a:ext>
            </a:extLst>
          </p:cNvPr>
          <p:cNvSpPr>
            <a:spLocks noGrp="1"/>
          </p:cNvSpPr>
          <p:nvPr>
            <p:ph type="title"/>
          </p:nvPr>
        </p:nvSpPr>
        <p:spPr>
          <a:xfrm>
            <a:off x="867310" y="240587"/>
            <a:ext cx="6554867" cy="1524000"/>
          </a:xfrm>
        </p:spPr>
        <p:txBody>
          <a:bodyPr/>
          <a:lstStyle/>
          <a:p>
            <a:endParaRPr lang="ru-RU"/>
          </a:p>
        </p:txBody>
      </p:sp>
    </p:spTree>
    <p:extLst>
      <p:ext uri="{BB962C8B-B14F-4D97-AF65-F5344CB8AC3E}">
        <p14:creationId xmlns:p14="http://schemas.microsoft.com/office/powerpoint/2010/main" val="2466932684"/>
      </p:ext>
    </p:extLst>
  </p:cSld>
  <p:clrMapOvr>
    <a:masterClrMapping/>
  </p:clrMapOvr>
  <p:transition>
    <p:zoom dir="in"/>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tabletki-ot-schitovidki.png"/>
          <p:cNvPicPr>
            <a:picLocks noChangeAspect="1"/>
          </p:cNvPicPr>
          <p:nvPr/>
        </p:nvPicPr>
        <p:blipFill>
          <a:blip r:embed="rId2" cstate="print"/>
          <a:stretch>
            <a:fillRect/>
          </a:stretch>
        </p:blipFill>
        <p:spPr>
          <a:xfrm>
            <a:off x="1259632" y="1124744"/>
            <a:ext cx="7164288" cy="4211538"/>
          </a:xfrm>
          <a:prstGeom prst="rect">
            <a:avLst/>
          </a:prstGeom>
          <a:ln>
            <a:noFill/>
          </a:ln>
          <a:effectLst>
            <a:softEdge rad="112500"/>
          </a:effectLst>
        </p:spPr>
      </p:pic>
    </p:spTree>
  </p:cSld>
  <p:clrMapOvr>
    <a:masterClrMapping/>
  </p:clrMapOvr>
  <p:transition>
    <p:zoom dir="in"/>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31640" y="2924944"/>
            <a:ext cx="8229600" cy="1219200"/>
          </a:xfrm>
        </p:spPr>
        <p:txBody>
          <a:bodyPr>
            <a:noAutofit/>
          </a:bodyPr>
          <a:lstStyle/>
          <a:p>
            <a:r>
              <a:rPr lang="ru-RU" sz="9600" b="1">
                <a:solidFill>
                  <a:schemeClr val="bg1"/>
                </a:solidFill>
              </a:rPr>
              <a:t>  </a:t>
            </a:r>
            <a:r>
              <a:rPr lang="ru-RU" sz="9600" b="1" err="1">
                <a:solidFill>
                  <a:schemeClr val="bg1"/>
                </a:solidFill>
              </a:rPr>
              <a:t>Дякую</a:t>
            </a:r>
            <a:r>
              <a:rPr lang="ru-RU" sz="9600" b="1">
                <a:solidFill>
                  <a:schemeClr val="bg1"/>
                </a:solidFill>
              </a:rPr>
              <a:t> за            </a:t>
            </a:r>
            <a:r>
              <a:rPr lang="ru-RU" sz="9600" b="1" err="1">
                <a:solidFill>
                  <a:schemeClr val="bg1"/>
                </a:solidFill>
              </a:rPr>
              <a:t>увагу</a:t>
            </a:r>
            <a:r>
              <a:rPr lang="ru-RU" sz="9600" b="1">
                <a:solidFill>
                  <a:schemeClr val="bg1"/>
                </a:solidFill>
              </a:rPr>
              <a:t> ! </a:t>
            </a:r>
          </a:p>
        </p:txBody>
      </p:sp>
      <p:pic>
        <p:nvPicPr>
          <p:cNvPr id="3" name="Объект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68144" y="4725144"/>
            <a:ext cx="3112179" cy="1942536"/>
          </a:xfrm>
          <a:prstGeom prst="rect">
            <a:avLst/>
          </a:prstGeom>
        </p:spPr>
      </p:pic>
    </p:spTree>
  </p:cSld>
  <p:clrMapOvr>
    <a:masterClrMapping/>
  </p:clrMapOvr>
  <p:transition>
    <p:zoom dir="in"/>
  </p:transition>
</p:sld>
</file>

<file path=ppt/theme/theme1.xml><?xml version="1.0" encoding="utf-8"?>
<a:theme xmlns:a="http://schemas.openxmlformats.org/drawingml/2006/main" name="Сектор">
  <a:themeElements>
    <a:clrScheme name="Сектор">
      <a:dk1>
        <a:sysClr val="windowText" lastClr="000000"/>
      </a:dk1>
      <a:lt1>
        <a:sysClr val="window" lastClr="FFFFFF"/>
      </a:lt1>
      <a:dk2>
        <a:srgbClr val="537D0B"/>
      </a:dk2>
      <a:lt2>
        <a:srgbClr val="A9E257"/>
      </a:lt2>
      <a:accent1>
        <a:srgbClr val="38540A"/>
      </a:accent1>
      <a:accent2>
        <a:srgbClr val="31A274"/>
      </a:accent2>
      <a:accent3>
        <a:srgbClr val="236073"/>
      </a:accent3>
      <a:accent4>
        <a:srgbClr val="6C4D90"/>
      </a:accent4>
      <a:accent5>
        <a:srgbClr val="983C27"/>
      </a:accent5>
      <a:accent6>
        <a:srgbClr val="CD811F"/>
      </a:accent6>
      <a:hlink>
        <a:srgbClr val="293F06"/>
      </a:hlink>
      <a:folHlink>
        <a:srgbClr val="68883A"/>
      </a:folHlink>
    </a:clrScheme>
    <a:fontScheme name="Сектор">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Сектор">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3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2700"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9759155-7935-4C61-A06C-C04380D1B16E}"/>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cb39e365-3c77-46ad-a27f-cc4545bbb791">
      <Terms xmlns="http://schemas.microsoft.com/office/infopath/2007/PartnerControls"/>
    </lcf76f155ced4ddcb4097134ff3c332f>
    <TaxCatchAll xmlns="e66fa2ed-8c0a-4ffe-bd76-1b2c6153ee4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Документ" ma:contentTypeID="0x0101000EEBFEB641D95A46A3CDB327AD77058E" ma:contentTypeVersion="11" ma:contentTypeDescription="Создание документа." ma:contentTypeScope="" ma:versionID="8687565f55474dedf53c94a8390aa904">
  <xsd:schema xmlns:xsd="http://www.w3.org/2001/XMLSchema" xmlns:xs="http://www.w3.org/2001/XMLSchema" xmlns:p="http://schemas.microsoft.com/office/2006/metadata/properties" xmlns:ns2="cb39e365-3c77-46ad-a27f-cc4545bbb791" xmlns:ns3="e66fa2ed-8c0a-4ffe-bd76-1b2c6153ee45" targetNamespace="http://schemas.microsoft.com/office/2006/metadata/properties" ma:root="true" ma:fieldsID="37c7ff339d62d045a7ba9a2000b9e949" ns2:_="" ns3:_="">
    <xsd:import namespace="cb39e365-3c77-46ad-a27f-cc4545bbb791"/>
    <xsd:import namespace="e66fa2ed-8c0a-4ffe-bd76-1b2c6153ee45"/>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b39e365-3c77-46ad-a27f-cc4545bbb79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lcf76f155ced4ddcb4097134ff3c332f" ma:index="16" nillable="true" ma:taxonomy="true" ma:internalName="lcf76f155ced4ddcb4097134ff3c332f" ma:taxonomyFieldName="MediaServiceImageTags" ma:displayName="Теги изображений" ma:readOnly="false" ma:fieldId="{5cf76f15-5ced-4ddc-b409-7134ff3c332f}" ma:taxonomyMulti="true" ma:sspId="2d383cb7-02ab-44f4-98b4-f85048be3c6d"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66fa2ed-8c0a-4ffe-bd76-1b2c6153ee45"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6d5e1a9b-0f3b-4790-a4ff-51a3ec3065e9}" ma:internalName="TaxCatchAll" ma:showField="CatchAllData" ma:web="e66fa2ed-8c0a-4ffe-bd76-1b2c6153ee4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контента"/>
        <xsd:element ref="dc:title" minOccurs="0" maxOccurs="1" ma:index="4" ma:displayName="Название"/>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B9AA2DC-7547-42CC-BC2C-D3F81F99DB07}">
  <ds:schemaRefs>
    <ds:schemaRef ds:uri="http://schemas.microsoft.com/office/2006/metadata/properties"/>
    <ds:schemaRef ds:uri="http://schemas.microsoft.com/office/infopath/2007/PartnerControls"/>
    <ds:schemaRef ds:uri="cb39e365-3c77-46ad-a27f-cc4545bbb791"/>
    <ds:schemaRef ds:uri="e66fa2ed-8c0a-4ffe-bd76-1b2c6153ee45"/>
  </ds:schemaRefs>
</ds:datastoreItem>
</file>

<file path=customXml/itemProps2.xml><?xml version="1.0" encoding="utf-8"?>
<ds:datastoreItem xmlns:ds="http://schemas.openxmlformats.org/officeDocument/2006/customXml" ds:itemID="{F48EA880-11C4-444A-9CD5-CADE3F17FA7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b39e365-3c77-46ad-a27f-cc4545bbb791"/>
    <ds:schemaRef ds:uri="e66fa2ed-8c0a-4ffe-bd76-1b2c6153ee4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8CF3ECD-5AE3-4F1B-B934-901C5678257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Slice</Template>
  <TotalTime>1</TotalTime>
  <Words>4067</Words>
  <Application>Microsoft Office PowerPoint</Application>
  <PresentationFormat>Экран (4:3)</PresentationFormat>
  <Paragraphs>307</Paragraphs>
  <Slides>57</Slides>
  <Notes>0</Notes>
  <HiddenSlides>0</HiddenSlides>
  <MMClips>0</MMClips>
  <ScaleCrop>false</ScaleCrop>
  <HeadingPairs>
    <vt:vector size="6" baseType="variant">
      <vt:variant>
        <vt:lpstr>Использованные шрифты</vt:lpstr>
      </vt:variant>
      <vt:variant>
        <vt:i4>9</vt:i4>
      </vt:variant>
      <vt:variant>
        <vt:lpstr>Тема</vt:lpstr>
      </vt:variant>
      <vt:variant>
        <vt:i4>1</vt:i4>
      </vt:variant>
      <vt:variant>
        <vt:lpstr>Заголовки слайдов</vt:lpstr>
      </vt:variant>
      <vt:variant>
        <vt:i4>57</vt:i4>
      </vt:variant>
    </vt:vector>
  </HeadingPairs>
  <TitlesOfParts>
    <vt:vector size="67" baseType="lpstr">
      <vt:lpstr>Aharoni</vt:lpstr>
      <vt:lpstr>Arial</vt:lpstr>
      <vt:lpstr>BrowalliaUPC</vt:lpstr>
      <vt:lpstr>Century Gothic</vt:lpstr>
      <vt:lpstr>Lucida Sans Unicode</vt:lpstr>
      <vt:lpstr>Roboto</vt:lpstr>
      <vt:lpstr>Times New Roman</vt:lpstr>
      <vt:lpstr>Wingdings</vt:lpstr>
      <vt:lpstr>Wingdings 3</vt:lpstr>
      <vt:lpstr>Сектор</vt:lpstr>
      <vt:lpstr>Виробництво твердих лікарських форм згідно вимогам GMP (капсули в желатинової оболонці)</vt:lpstr>
      <vt:lpstr>Презентация PowerPoint</vt:lpstr>
      <vt:lpstr>Доля продаж твердых ЛФ 2020 рік</vt:lpstr>
      <vt:lpstr>Презентация PowerPoint</vt:lpstr>
      <vt:lpstr>Презентация PowerPoint</vt:lpstr>
      <vt:lpstr>Презентация PowerPoint</vt:lpstr>
      <vt:lpstr>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Дякую за            увагу !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Изгототовление твердых лекарственных форм согласно требованиям GMP (капсулы в желатиновой оболочке)</dc:title>
  <dc:creator>RePack by SPecialiST</dc:creator>
  <cp:lastModifiedBy>Юлия Молодан</cp:lastModifiedBy>
  <cp:revision>3</cp:revision>
  <dcterms:created xsi:type="dcterms:W3CDTF">2018-11-24T11:37:06Z</dcterms:created>
  <dcterms:modified xsi:type="dcterms:W3CDTF">2023-11-29T23:30:29Z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0x0101000EEBFEB641D95A46A3CDB327AD77058E</vt:lpwstr>
  </property>
</Properties>
</file>