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311" r:id="rId6"/>
    <p:sldId id="312" r:id="rId7"/>
    <p:sldId id="307" r:id="rId8"/>
    <p:sldId id="329" r:id="rId9"/>
    <p:sldId id="310" r:id="rId10"/>
    <p:sldId id="314" r:id="rId11"/>
    <p:sldId id="313" r:id="rId12"/>
    <p:sldId id="309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  <p:sldId id="308" r:id="rId27"/>
    <p:sldId id="328" r:id="rId28"/>
    <p:sldId id="260" r:id="rId29"/>
    <p:sldId id="261" r:id="rId30"/>
    <p:sldId id="262" r:id="rId31"/>
    <p:sldId id="263" r:id="rId32"/>
    <p:sldId id="264" r:id="rId33"/>
    <p:sldId id="265" r:id="rId34"/>
    <p:sldId id="271" r:id="rId35"/>
    <p:sldId id="272" r:id="rId36"/>
    <p:sldId id="273" r:id="rId37"/>
    <p:sldId id="274" r:id="rId38"/>
    <p:sldId id="275" r:id="rId39"/>
    <p:sldId id="276" r:id="rId40"/>
    <p:sldId id="278" r:id="rId41"/>
    <p:sldId id="279" r:id="rId42"/>
    <p:sldId id="280" r:id="rId43"/>
    <p:sldId id="281" r:id="rId44"/>
    <p:sldId id="282" r:id="rId45"/>
    <p:sldId id="283" r:id="rId46"/>
    <p:sldId id="284" r:id="rId47"/>
    <p:sldId id="285" r:id="rId48"/>
    <p:sldId id="286" r:id="rId49"/>
    <p:sldId id="287" r:id="rId50"/>
    <p:sldId id="288" r:id="rId51"/>
    <p:sldId id="289" r:id="rId52"/>
    <p:sldId id="290" r:id="rId53"/>
    <p:sldId id="291" r:id="rId54"/>
    <p:sldId id="292" r:id="rId55"/>
    <p:sldId id="293" r:id="rId56"/>
    <p:sldId id="294" r:id="rId57"/>
    <p:sldId id="295" r:id="rId58"/>
    <p:sldId id="296" r:id="rId59"/>
    <p:sldId id="297" r:id="rId60"/>
    <p:sldId id="298" r:id="rId61"/>
    <p:sldId id="299" r:id="rId62"/>
    <p:sldId id="300" r:id="rId63"/>
    <p:sldId id="301" r:id="rId64"/>
    <p:sldId id="302" r:id="rId65"/>
    <p:sldId id="303" r:id="rId66"/>
    <p:sldId id="304" r:id="rId67"/>
    <p:sldId id="305" r:id="rId68"/>
    <p:sldId id="306" r:id="rId69"/>
  </p:sldIdLst>
  <p:sldSz cx="9144000" cy="6858000" type="screen4x3"/>
  <p:notesSz cx="9144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>
      <p:cViewPr varScale="1">
        <p:scale>
          <a:sx n="53" d="100"/>
          <a:sy n="53" d="100"/>
        </p:scale>
        <p:origin x="317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" Type="http://schemas.openxmlformats.org/officeDocument/2006/relationships/slide" Target="slides/slide3.xml"/><Relationship Id="rId71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6600"/>
                </a:solidFill>
                <a:latin typeface="Times New Roman"/>
                <a:cs typeface="Times New Roman"/>
              </a:defRPr>
            </a:lvl1pPr>
          </a:lstStyle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0033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6600"/>
                </a:solidFill>
                <a:latin typeface="Times New Roman"/>
                <a:cs typeface="Times New Roman"/>
              </a:defRPr>
            </a:lvl1pPr>
          </a:lstStyle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0033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6600"/>
                </a:solidFill>
                <a:latin typeface="Times New Roman"/>
                <a:cs typeface="Times New Roman"/>
              </a:defRPr>
            </a:lvl1pPr>
          </a:lstStyle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92124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772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1503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0063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70712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231124" y="0"/>
            <a:ext cx="913130" cy="6858000"/>
          </a:xfrm>
          <a:custGeom>
            <a:avLst/>
            <a:gdLst/>
            <a:ahLst/>
            <a:cxnLst/>
            <a:rect l="l" t="t" r="r" b="b"/>
            <a:pathLst>
              <a:path w="913129" h="6858000">
                <a:moveTo>
                  <a:pt x="912863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12863" y="6858000"/>
                </a:lnTo>
                <a:lnTo>
                  <a:pt x="912863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887723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97332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65531" y="3487140"/>
            <a:ext cx="9078595" cy="2715260"/>
          </a:xfrm>
          <a:custGeom>
            <a:avLst/>
            <a:gdLst/>
            <a:ahLst/>
            <a:cxnLst/>
            <a:rect l="l" t="t" r="r" b="b"/>
            <a:pathLst>
              <a:path w="9078595" h="2715260">
                <a:moveTo>
                  <a:pt x="0" y="2664536"/>
                </a:moveTo>
                <a:lnTo>
                  <a:pt x="44897" y="2667234"/>
                </a:lnTo>
                <a:lnTo>
                  <a:pt x="89827" y="2669925"/>
                </a:lnTo>
                <a:lnTo>
                  <a:pt x="134821" y="2672603"/>
                </a:lnTo>
                <a:lnTo>
                  <a:pt x="179912" y="2675259"/>
                </a:lnTo>
                <a:lnTo>
                  <a:pt x="225132" y="2677888"/>
                </a:lnTo>
                <a:lnTo>
                  <a:pt x="270512" y="2680482"/>
                </a:lnTo>
                <a:lnTo>
                  <a:pt x="316086" y="2683034"/>
                </a:lnTo>
                <a:lnTo>
                  <a:pt x="361886" y="2685538"/>
                </a:lnTo>
                <a:lnTo>
                  <a:pt x="407943" y="2687987"/>
                </a:lnTo>
                <a:lnTo>
                  <a:pt x="454290" y="2690372"/>
                </a:lnTo>
                <a:lnTo>
                  <a:pt x="500959" y="2692689"/>
                </a:lnTo>
                <a:lnTo>
                  <a:pt x="547982" y="2694929"/>
                </a:lnTo>
                <a:lnTo>
                  <a:pt x="595392" y="2697086"/>
                </a:lnTo>
                <a:lnTo>
                  <a:pt x="643221" y="2699153"/>
                </a:lnTo>
                <a:lnTo>
                  <a:pt x="691501" y="2701122"/>
                </a:lnTo>
                <a:lnTo>
                  <a:pt x="740264" y="2702987"/>
                </a:lnTo>
                <a:lnTo>
                  <a:pt x="789542" y="2704742"/>
                </a:lnTo>
                <a:lnTo>
                  <a:pt x="839368" y="2706378"/>
                </a:lnTo>
                <a:lnTo>
                  <a:pt x="889773" y="2707889"/>
                </a:lnTo>
                <a:lnTo>
                  <a:pt x="940791" y="2709269"/>
                </a:lnTo>
                <a:lnTo>
                  <a:pt x="992453" y="2710510"/>
                </a:lnTo>
                <a:lnTo>
                  <a:pt x="1044791" y="2711605"/>
                </a:lnTo>
                <a:lnTo>
                  <a:pt x="1097838" y="2712547"/>
                </a:lnTo>
                <a:lnTo>
                  <a:pt x="1151625" y="2713330"/>
                </a:lnTo>
                <a:lnTo>
                  <a:pt x="1206186" y="2713946"/>
                </a:lnTo>
                <a:lnTo>
                  <a:pt x="1261552" y="2714389"/>
                </a:lnTo>
                <a:lnTo>
                  <a:pt x="1317756" y="2714651"/>
                </a:lnTo>
                <a:lnTo>
                  <a:pt x="1374829" y="2714726"/>
                </a:lnTo>
                <a:lnTo>
                  <a:pt x="1432804" y="2714606"/>
                </a:lnTo>
                <a:lnTo>
                  <a:pt x="1491713" y="2714286"/>
                </a:lnTo>
                <a:lnTo>
                  <a:pt x="1551589" y="2713757"/>
                </a:lnTo>
                <a:lnTo>
                  <a:pt x="1612463" y="2713013"/>
                </a:lnTo>
                <a:lnTo>
                  <a:pt x="1674368" y="2712047"/>
                </a:lnTo>
                <a:lnTo>
                  <a:pt x="1717496" y="2711301"/>
                </a:lnTo>
                <a:lnTo>
                  <a:pt x="1761028" y="2710546"/>
                </a:lnTo>
                <a:lnTo>
                  <a:pt x="1804957" y="2709778"/>
                </a:lnTo>
                <a:lnTo>
                  <a:pt x="1849280" y="2708992"/>
                </a:lnTo>
                <a:lnTo>
                  <a:pt x="1893993" y="2708184"/>
                </a:lnTo>
                <a:lnTo>
                  <a:pt x="1939090" y="2707350"/>
                </a:lnTo>
                <a:lnTo>
                  <a:pt x="1984567" y="2706486"/>
                </a:lnTo>
                <a:lnTo>
                  <a:pt x="2030419" y="2705587"/>
                </a:lnTo>
                <a:lnTo>
                  <a:pt x="2076643" y="2704649"/>
                </a:lnTo>
                <a:lnTo>
                  <a:pt x="2123233" y="2703669"/>
                </a:lnTo>
                <a:lnTo>
                  <a:pt x="2170185" y="2702642"/>
                </a:lnTo>
                <a:lnTo>
                  <a:pt x="2217495" y="2701563"/>
                </a:lnTo>
                <a:lnTo>
                  <a:pt x="2265158" y="2700429"/>
                </a:lnTo>
                <a:lnTo>
                  <a:pt x="2313169" y="2699235"/>
                </a:lnTo>
                <a:lnTo>
                  <a:pt x="2361525" y="2697978"/>
                </a:lnTo>
                <a:lnTo>
                  <a:pt x="2410220" y="2696652"/>
                </a:lnTo>
                <a:lnTo>
                  <a:pt x="2459250" y="2695255"/>
                </a:lnTo>
                <a:lnTo>
                  <a:pt x="2508610" y="2693781"/>
                </a:lnTo>
                <a:lnTo>
                  <a:pt x="2558297" y="2692226"/>
                </a:lnTo>
                <a:lnTo>
                  <a:pt x="2608305" y="2690587"/>
                </a:lnTo>
                <a:lnTo>
                  <a:pt x="2658630" y="2688859"/>
                </a:lnTo>
                <a:lnTo>
                  <a:pt x="2709267" y="2687037"/>
                </a:lnTo>
                <a:lnTo>
                  <a:pt x="2760213" y="2685119"/>
                </a:lnTo>
                <a:lnTo>
                  <a:pt x="2811462" y="2683098"/>
                </a:lnTo>
                <a:lnTo>
                  <a:pt x="2863010" y="2680973"/>
                </a:lnTo>
                <a:lnTo>
                  <a:pt x="2914853" y="2678737"/>
                </a:lnTo>
                <a:lnTo>
                  <a:pt x="2966985" y="2676387"/>
                </a:lnTo>
                <a:lnTo>
                  <a:pt x="3019403" y="2673919"/>
                </a:lnTo>
                <a:lnTo>
                  <a:pt x="3072102" y="2671329"/>
                </a:lnTo>
                <a:lnTo>
                  <a:pt x="3125077" y="2668612"/>
                </a:lnTo>
                <a:lnTo>
                  <a:pt x="3178324" y="2665764"/>
                </a:lnTo>
                <a:lnTo>
                  <a:pt x="3231839" y="2662781"/>
                </a:lnTo>
                <a:lnTo>
                  <a:pt x="3285617" y="2659659"/>
                </a:lnTo>
                <a:lnTo>
                  <a:pt x="3339653" y="2656393"/>
                </a:lnTo>
                <a:lnTo>
                  <a:pt x="3393943" y="2652980"/>
                </a:lnTo>
                <a:lnTo>
                  <a:pt x="3448482" y="2649415"/>
                </a:lnTo>
                <a:lnTo>
                  <a:pt x="3503266" y="2645695"/>
                </a:lnTo>
                <a:lnTo>
                  <a:pt x="3558291" y="2641814"/>
                </a:lnTo>
                <a:lnTo>
                  <a:pt x="3613552" y="2637769"/>
                </a:lnTo>
                <a:lnTo>
                  <a:pt x="3669044" y="2633555"/>
                </a:lnTo>
                <a:lnTo>
                  <a:pt x="3724762" y="2629169"/>
                </a:lnTo>
                <a:lnTo>
                  <a:pt x="3780704" y="2624605"/>
                </a:lnTo>
                <a:lnTo>
                  <a:pt x="3836863" y="2619861"/>
                </a:lnTo>
                <a:lnTo>
                  <a:pt x="3893235" y="2614931"/>
                </a:lnTo>
                <a:lnTo>
                  <a:pt x="3949817" y="2609812"/>
                </a:lnTo>
                <a:lnTo>
                  <a:pt x="4006602" y="2604499"/>
                </a:lnTo>
                <a:lnTo>
                  <a:pt x="4063588" y="2598989"/>
                </a:lnTo>
                <a:lnTo>
                  <a:pt x="4120768" y="2593276"/>
                </a:lnTo>
                <a:lnTo>
                  <a:pt x="4166137" y="2588638"/>
                </a:lnTo>
                <a:lnTo>
                  <a:pt x="4212100" y="2583873"/>
                </a:lnTo>
                <a:lnTo>
                  <a:pt x="4258634" y="2578985"/>
                </a:lnTo>
                <a:lnTo>
                  <a:pt x="4305717" y="2573976"/>
                </a:lnTo>
                <a:lnTo>
                  <a:pt x="4353327" y="2568847"/>
                </a:lnTo>
                <a:lnTo>
                  <a:pt x="4401442" y="2563601"/>
                </a:lnTo>
                <a:lnTo>
                  <a:pt x="4450040" y="2558239"/>
                </a:lnTo>
                <a:lnTo>
                  <a:pt x="4499098" y="2552763"/>
                </a:lnTo>
                <a:lnTo>
                  <a:pt x="4548593" y="2547177"/>
                </a:lnTo>
                <a:lnTo>
                  <a:pt x="4598504" y="2541481"/>
                </a:lnTo>
                <a:lnTo>
                  <a:pt x="4648809" y="2535678"/>
                </a:lnTo>
                <a:lnTo>
                  <a:pt x="4699484" y="2529769"/>
                </a:lnTo>
                <a:lnTo>
                  <a:pt x="4750508" y="2523758"/>
                </a:lnTo>
                <a:lnTo>
                  <a:pt x="4801858" y="2517645"/>
                </a:lnTo>
                <a:lnTo>
                  <a:pt x="4853512" y="2511433"/>
                </a:lnTo>
                <a:lnTo>
                  <a:pt x="4905448" y="2505124"/>
                </a:lnTo>
                <a:lnTo>
                  <a:pt x="4957644" y="2498720"/>
                </a:lnTo>
                <a:lnTo>
                  <a:pt x="5010077" y="2492223"/>
                </a:lnTo>
                <a:lnTo>
                  <a:pt x="5062725" y="2485635"/>
                </a:lnTo>
                <a:lnTo>
                  <a:pt x="5115565" y="2478959"/>
                </a:lnTo>
                <a:lnTo>
                  <a:pt x="5168575" y="2472195"/>
                </a:lnTo>
                <a:lnTo>
                  <a:pt x="5221734" y="2465347"/>
                </a:lnTo>
                <a:lnTo>
                  <a:pt x="5275018" y="2458415"/>
                </a:lnTo>
                <a:lnTo>
                  <a:pt x="5328406" y="2451403"/>
                </a:lnTo>
                <a:lnTo>
                  <a:pt x="5381875" y="2444313"/>
                </a:lnTo>
                <a:lnTo>
                  <a:pt x="5435403" y="2437145"/>
                </a:lnTo>
                <a:lnTo>
                  <a:pt x="5488967" y="2429903"/>
                </a:lnTo>
                <a:lnTo>
                  <a:pt x="5542545" y="2422589"/>
                </a:lnTo>
                <a:lnTo>
                  <a:pt x="5596116" y="2415204"/>
                </a:lnTo>
                <a:lnTo>
                  <a:pt x="5649656" y="2407750"/>
                </a:lnTo>
                <a:lnTo>
                  <a:pt x="5703143" y="2400230"/>
                </a:lnTo>
                <a:lnTo>
                  <a:pt x="5756556" y="2392646"/>
                </a:lnTo>
                <a:lnTo>
                  <a:pt x="5809871" y="2384999"/>
                </a:lnTo>
                <a:lnTo>
                  <a:pt x="5863067" y="2377292"/>
                </a:lnTo>
                <a:lnTo>
                  <a:pt x="5916120" y="2369527"/>
                </a:lnTo>
                <a:lnTo>
                  <a:pt x="5969010" y="2361705"/>
                </a:lnTo>
                <a:lnTo>
                  <a:pt x="6021714" y="2353829"/>
                </a:lnTo>
                <a:lnTo>
                  <a:pt x="6074208" y="2345901"/>
                </a:lnTo>
                <a:lnTo>
                  <a:pt x="6126472" y="2337923"/>
                </a:lnTo>
                <a:lnTo>
                  <a:pt x="6178482" y="2329897"/>
                </a:lnTo>
                <a:lnTo>
                  <a:pt x="6230217" y="2321825"/>
                </a:lnTo>
                <a:lnTo>
                  <a:pt x="6281654" y="2313709"/>
                </a:lnTo>
                <a:lnTo>
                  <a:pt x="6332771" y="2305551"/>
                </a:lnTo>
                <a:lnTo>
                  <a:pt x="6383545" y="2297352"/>
                </a:lnTo>
                <a:lnTo>
                  <a:pt x="6433954" y="2289117"/>
                </a:lnTo>
                <a:lnTo>
                  <a:pt x="6483977" y="2280845"/>
                </a:lnTo>
                <a:lnTo>
                  <a:pt x="6533590" y="2272539"/>
                </a:lnTo>
                <a:lnTo>
                  <a:pt x="6582771" y="2264202"/>
                </a:lnTo>
                <a:lnTo>
                  <a:pt x="6631499" y="2255835"/>
                </a:lnTo>
                <a:lnTo>
                  <a:pt x="6679750" y="2247440"/>
                </a:lnTo>
                <a:lnTo>
                  <a:pt x="6727503" y="2239020"/>
                </a:lnTo>
                <a:lnTo>
                  <a:pt x="6774735" y="2230576"/>
                </a:lnTo>
                <a:lnTo>
                  <a:pt x="6821423" y="2222110"/>
                </a:lnTo>
                <a:lnTo>
                  <a:pt x="6867547" y="2213625"/>
                </a:lnTo>
                <a:lnTo>
                  <a:pt x="6913082" y="2205123"/>
                </a:lnTo>
                <a:lnTo>
                  <a:pt x="6958008" y="2196605"/>
                </a:lnTo>
                <a:lnTo>
                  <a:pt x="7002301" y="2188074"/>
                </a:lnTo>
                <a:lnTo>
                  <a:pt x="7045940" y="2179531"/>
                </a:lnTo>
                <a:lnTo>
                  <a:pt x="7088902" y="2170980"/>
                </a:lnTo>
                <a:lnTo>
                  <a:pt x="7131164" y="2162420"/>
                </a:lnTo>
                <a:lnTo>
                  <a:pt x="7172706" y="2153856"/>
                </a:lnTo>
                <a:lnTo>
                  <a:pt x="7233990" y="2140933"/>
                </a:lnTo>
                <a:lnTo>
                  <a:pt x="7295292" y="2127661"/>
                </a:lnTo>
                <a:lnTo>
                  <a:pt x="7356561" y="2114062"/>
                </a:lnTo>
                <a:lnTo>
                  <a:pt x="7417744" y="2100154"/>
                </a:lnTo>
                <a:lnTo>
                  <a:pt x="7478789" y="2085956"/>
                </a:lnTo>
                <a:lnTo>
                  <a:pt x="7539643" y="2071490"/>
                </a:lnTo>
                <a:lnTo>
                  <a:pt x="7600255" y="2056774"/>
                </a:lnTo>
                <a:lnTo>
                  <a:pt x="7660572" y="2041828"/>
                </a:lnTo>
                <a:lnTo>
                  <a:pt x="7720543" y="2026672"/>
                </a:lnTo>
                <a:lnTo>
                  <a:pt x="7780114" y="2011325"/>
                </a:lnTo>
                <a:lnTo>
                  <a:pt x="7839234" y="1995807"/>
                </a:lnTo>
                <a:lnTo>
                  <a:pt x="7897850" y="1980137"/>
                </a:lnTo>
                <a:lnTo>
                  <a:pt x="7955910" y="1964336"/>
                </a:lnTo>
                <a:lnTo>
                  <a:pt x="8013363" y="1948423"/>
                </a:lnTo>
                <a:lnTo>
                  <a:pt x="8070155" y="1932417"/>
                </a:lnTo>
                <a:lnTo>
                  <a:pt x="8126235" y="1916338"/>
                </a:lnTo>
                <a:lnTo>
                  <a:pt x="8181550" y="1900206"/>
                </a:lnTo>
                <a:lnTo>
                  <a:pt x="8236049" y="1884041"/>
                </a:lnTo>
                <a:lnTo>
                  <a:pt x="8289678" y="1867862"/>
                </a:lnTo>
                <a:lnTo>
                  <a:pt x="8342386" y="1851688"/>
                </a:lnTo>
                <a:lnTo>
                  <a:pt x="8394121" y="1835540"/>
                </a:lnTo>
                <a:lnTo>
                  <a:pt x="8444830" y="1819436"/>
                </a:lnTo>
                <a:lnTo>
                  <a:pt x="8494462" y="1803398"/>
                </a:lnTo>
                <a:lnTo>
                  <a:pt x="8542963" y="1787444"/>
                </a:lnTo>
                <a:lnTo>
                  <a:pt x="8590282" y="1771593"/>
                </a:lnTo>
                <a:lnTo>
                  <a:pt x="8636367" y="1755867"/>
                </a:lnTo>
                <a:lnTo>
                  <a:pt x="8681165" y="1740283"/>
                </a:lnTo>
                <a:lnTo>
                  <a:pt x="8724624" y="1724863"/>
                </a:lnTo>
                <a:lnTo>
                  <a:pt x="8766692" y="1709625"/>
                </a:lnTo>
                <a:lnTo>
                  <a:pt x="8807316" y="1694589"/>
                </a:lnTo>
                <a:lnTo>
                  <a:pt x="8846446" y="1679775"/>
                </a:lnTo>
                <a:lnTo>
                  <a:pt x="8884027" y="1665202"/>
                </a:lnTo>
                <a:lnTo>
                  <a:pt x="8920009" y="1650890"/>
                </a:lnTo>
                <a:lnTo>
                  <a:pt x="8986963" y="1623129"/>
                </a:lnTo>
                <a:lnTo>
                  <a:pt x="9046892" y="1596648"/>
                </a:lnTo>
                <a:lnTo>
                  <a:pt x="9074091" y="1583937"/>
                </a:lnTo>
                <a:lnTo>
                  <a:pt x="9078468" y="1581802"/>
                </a:lnTo>
              </a:path>
              <a:path w="9078595" h="2715260">
                <a:moveTo>
                  <a:pt x="0" y="870737"/>
                </a:moveTo>
                <a:lnTo>
                  <a:pt x="35919" y="851722"/>
                </a:lnTo>
                <a:lnTo>
                  <a:pt x="71982" y="832709"/>
                </a:lnTo>
                <a:lnTo>
                  <a:pt x="108333" y="813699"/>
                </a:lnTo>
                <a:lnTo>
                  <a:pt x="145116" y="794694"/>
                </a:lnTo>
                <a:lnTo>
                  <a:pt x="182474" y="775696"/>
                </a:lnTo>
                <a:lnTo>
                  <a:pt x="220551" y="756707"/>
                </a:lnTo>
                <a:lnTo>
                  <a:pt x="259492" y="737728"/>
                </a:lnTo>
                <a:lnTo>
                  <a:pt x="299440" y="718761"/>
                </a:lnTo>
                <a:lnTo>
                  <a:pt x="340539" y="699807"/>
                </a:lnTo>
                <a:lnTo>
                  <a:pt x="382933" y="680870"/>
                </a:lnTo>
                <a:lnTo>
                  <a:pt x="426766" y="661949"/>
                </a:lnTo>
                <a:lnTo>
                  <a:pt x="472181" y="643047"/>
                </a:lnTo>
                <a:lnTo>
                  <a:pt x="519323" y="624166"/>
                </a:lnTo>
                <a:lnTo>
                  <a:pt x="568335" y="605307"/>
                </a:lnTo>
                <a:lnTo>
                  <a:pt x="619361" y="586473"/>
                </a:lnTo>
                <a:lnTo>
                  <a:pt x="672546" y="567664"/>
                </a:lnTo>
                <a:lnTo>
                  <a:pt x="728032" y="548882"/>
                </a:lnTo>
                <a:lnTo>
                  <a:pt x="785965" y="530130"/>
                </a:lnTo>
                <a:lnTo>
                  <a:pt x="846487" y="511409"/>
                </a:lnTo>
                <a:lnTo>
                  <a:pt x="909743" y="492720"/>
                </a:lnTo>
                <a:lnTo>
                  <a:pt x="975877" y="474065"/>
                </a:lnTo>
                <a:lnTo>
                  <a:pt x="1045032" y="455447"/>
                </a:lnTo>
                <a:lnTo>
                  <a:pt x="1082442" y="445590"/>
                </a:lnTo>
                <a:lnTo>
                  <a:pt x="1120581" y="435534"/>
                </a:lnTo>
                <a:lnTo>
                  <a:pt x="1159438" y="425295"/>
                </a:lnTo>
                <a:lnTo>
                  <a:pt x="1199000" y="414888"/>
                </a:lnTo>
                <a:lnTo>
                  <a:pt x="1239256" y="404329"/>
                </a:lnTo>
                <a:lnTo>
                  <a:pt x="1280195" y="393635"/>
                </a:lnTo>
                <a:lnTo>
                  <a:pt x="1321804" y="382821"/>
                </a:lnTo>
                <a:lnTo>
                  <a:pt x="1364074" y="371902"/>
                </a:lnTo>
                <a:lnTo>
                  <a:pt x="1406991" y="360895"/>
                </a:lnTo>
                <a:lnTo>
                  <a:pt x="1450545" y="349816"/>
                </a:lnTo>
                <a:lnTo>
                  <a:pt x="1494724" y="338681"/>
                </a:lnTo>
                <a:lnTo>
                  <a:pt x="1539516" y="327504"/>
                </a:lnTo>
                <a:lnTo>
                  <a:pt x="1584910" y="316303"/>
                </a:lnTo>
                <a:lnTo>
                  <a:pt x="1630895" y="305093"/>
                </a:lnTo>
                <a:lnTo>
                  <a:pt x="1677458" y="293890"/>
                </a:lnTo>
                <a:lnTo>
                  <a:pt x="1724589" y="282710"/>
                </a:lnTo>
                <a:lnTo>
                  <a:pt x="1772276" y="271568"/>
                </a:lnTo>
                <a:lnTo>
                  <a:pt x="1820507" y="260481"/>
                </a:lnTo>
                <a:lnTo>
                  <a:pt x="1869271" y="249464"/>
                </a:lnTo>
                <a:lnTo>
                  <a:pt x="1918556" y="238533"/>
                </a:lnTo>
                <a:lnTo>
                  <a:pt x="1968350" y="227704"/>
                </a:lnTo>
                <a:lnTo>
                  <a:pt x="2018643" y="216994"/>
                </a:lnTo>
                <a:lnTo>
                  <a:pt x="2069423" y="206417"/>
                </a:lnTo>
                <a:lnTo>
                  <a:pt x="2120677" y="195989"/>
                </a:lnTo>
                <a:lnTo>
                  <a:pt x="2172396" y="185728"/>
                </a:lnTo>
                <a:lnTo>
                  <a:pt x="2224566" y="175647"/>
                </a:lnTo>
                <a:lnTo>
                  <a:pt x="2277177" y="165764"/>
                </a:lnTo>
                <a:lnTo>
                  <a:pt x="2330217" y="156094"/>
                </a:lnTo>
                <a:lnTo>
                  <a:pt x="2383675" y="146653"/>
                </a:lnTo>
                <a:lnTo>
                  <a:pt x="2437538" y="137456"/>
                </a:lnTo>
                <a:lnTo>
                  <a:pt x="2491796" y="128521"/>
                </a:lnTo>
                <a:lnTo>
                  <a:pt x="2546437" y="119862"/>
                </a:lnTo>
                <a:lnTo>
                  <a:pt x="2601449" y="111495"/>
                </a:lnTo>
                <a:lnTo>
                  <a:pt x="2656822" y="103436"/>
                </a:lnTo>
                <a:lnTo>
                  <a:pt x="2712542" y="95702"/>
                </a:lnTo>
                <a:lnTo>
                  <a:pt x="2768600" y="88307"/>
                </a:lnTo>
                <a:lnTo>
                  <a:pt x="2824982" y="81269"/>
                </a:lnTo>
                <a:lnTo>
                  <a:pt x="2881679" y="74602"/>
                </a:lnTo>
                <a:lnTo>
                  <a:pt x="2938678" y="68322"/>
                </a:lnTo>
                <a:lnTo>
                  <a:pt x="2995967" y="62446"/>
                </a:lnTo>
                <a:lnTo>
                  <a:pt x="3053536" y="56990"/>
                </a:lnTo>
                <a:lnTo>
                  <a:pt x="3111373" y="51968"/>
                </a:lnTo>
                <a:lnTo>
                  <a:pt x="3155803" y="48359"/>
                </a:lnTo>
                <a:lnTo>
                  <a:pt x="3200573" y="44877"/>
                </a:lnTo>
                <a:lnTo>
                  <a:pt x="3245678" y="41521"/>
                </a:lnTo>
                <a:lnTo>
                  <a:pt x="3291111" y="38292"/>
                </a:lnTo>
                <a:lnTo>
                  <a:pt x="3336868" y="35191"/>
                </a:lnTo>
                <a:lnTo>
                  <a:pt x="3382943" y="32217"/>
                </a:lnTo>
                <a:lnTo>
                  <a:pt x="3429330" y="29372"/>
                </a:lnTo>
                <a:lnTo>
                  <a:pt x="3476023" y="26655"/>
                </a:lnTo>
                <a:lnTo>
                  <a:pt x="3523018" y="24067"/>
                </a:lnTo>
                <a:lnTo>
                  <a:pt x="3570308" y="21609"/>
                </a:lnTo>
                <a:lnTo>
                  <a:pt x="3617888" y="19281"/>
                </a:lnTo>
                <a:lnTo>
                  <a:pt x="3665752" y="17084"/>
                </a:lnTo>
                <a:lnTo>
                  <a:pt x="3713896" y="15017"/>
                </a:lnTo>
                <a:lnTo>
                  <a:pt x="3762312" y="13081"/>
                </a:lnTo>
                <a:lnTo>
                  <a:pt x="3810996" y="11277"/>
                </a:lnTo>
                <a:lnTo>
                  <a:pt x="3859942" y="9605"/>
                </a:lnTo>
                <a:lnTo>
                  <a:pt x="3909144" y="8066"/>
                </a:lnTo>
                <a:lnTo>
                  <a:pt x="3958598" y="6659"/>
                </a:lnTo>
                <a:lnTo>
                  <a:pt x="4008297" y="5386"/>
                </a:lnTo>
                <a:lnTo>
                  <a:pt x="4058235" y="4247"/>
                </a:lnTo>
                <a:lnTo>
                  <a:pt x="4108408" y="3241"/>
                </a:lnTo>
                <a:lnTo>
                  <a:pt x="4158810" y="2371"/>
                </a:lnTo>
                <a:lnTo>
                  <a:pt x="4209434" y="1636"/>
                </a:lnTo>
                <a:lnTo>
                  <a:pt x="4260276" y="1036"/>
                </a:lnTo>
                <a:lnTo>
                  <a:pt x="4311330" y="572"/>
                </a:lnTo>
                <a:lnTo>
                  <a:pt x="4362591" y="244"/>
                </a:lnTo>
                <a:lnTo>
                  <a:pt x="4414052" y="53"/>
                </a:lnTo>
                <a:lnTo>
                  <a:pt x="4465708" y="0"/>
                </a:lnTo>
                <a:lnTo>
                  <a:pt x="4517554" y="83"/>
                </a:lnTo>
                <a:lnTo>
                  <a:pt x="4569585" y="305"/>
                </a:lnTo>
                <a:lnTo>
                  <a:pt x="4621793" y="666"/>
                </a:lnTo>
                <a:lnTo>
                  <a:pt x="4674175" y="1165"/>
                </a:lnTo>
                <a:lnTo>
                  <a:pt x="4726724" y="1804"/>
                </a:lnTo>
                <a:lnTo>
                  <a:pt x="4779435" y="2583"/>
                </a:lnTo>
                <a:lnTo>
                  <a:pt x="4832302" y="3501"/>
                </a:lnTo>
                <a:lnTo>
                  <a:pt x="4885320" y="4560"/>
                </a:lnTo>
                <a:lnTo>
                  <a:pt x="4938483" y="5761"/>
                </a:lnTo>
                <a:lnTo>
                  <a:pt x="4991785" y="7102"/>
                </a:lnTo>
                <a:lnTo>
                  <a:pt x="5045222" y="8586"/>
                </a:lnTo>
                <a:lnTo>
                  <a:pt x="5098787" y="10212"/>
                </a:lnTo>
                <a:lnTo>
                  <a:pt x="5152475" y="11981"/>
                </a:lnTo>
                <a:lnTo>
                  <a:pt x="5206280" y="13893"/>
                </a:lnTo>
                <a:lnTo>
                  <a:pt x="5260196" y="15948"/>
                </a:lnTo>
                <a:lnTo>
                  <a:pt x="5314219" y="18147"/>
                </a:lnTo>
                <a:lnTo>
                  <a:pt x="5368342" y="20491"/>
                </a:lnTo>
                <a:lnTo>
                  <a:pt x="5422561" y="22980"/>
                </a:lnTo>
                <a:lnTo>
                  <a:pt x="5476868" y="25614"/>
                </a:lnTo>
                <a:lnTo>
                  <a:pt x="5531260" y="28394"/>
                </a:lnTo>
                <a:lnTo>
                  <a:pt x="5585730" y="31320"/>
                </a:lnTo>
                <a:lnTo>
                  <a:pt x="5640273" y="34392"/>
                </a:lnTo>
                <a:lnTo>
                  <a:pt x="5694882" y="37612"/>
                </a:lnTo>
                <a:lnTo>
                  <a:pt x="5749554" y="40979"/>
                </a:lnTo>
                <a:lnTo>
                  <a:pt x="5804281" y="44493"/>
                </a:lnTo>
                <a:lnTo>
                  <a:pt x="5859059" y="48156"/>
                </a:lnTo>
                <a:lnTo>
                  <a:pt x="5913882" y="51968"/>
                </a:lnTo>
                <a:lnTo>
                  <a:pt x="5961497" y="55457"/>
                </a:lnTo>
                <a:lnTo>
                  <a:pt x="6010054" y="59249"/>
                </a:lnTo>
                <a:lnTo>
                  <a:pt x="6059512" y="63334"/>
                </a:lnTo>
                <a:lnTo>
                  <a:pt x="6109828" y="67703"/>
                </a:lnTo>
                <a:lnTo>
                  <a:pt x="6160963" y="72347"/>
                </a:lnTo>
                <a:lnTo>
                  <a:pt x="6212875" y="77254"/>
                </a:lnTo>
                <a:lnTo>
                  <a:pt x="6265523" y="82416"/>
                </a:lnTo>
                <a:lnTo>
                  <a:pt x="6318865" y="87822"/>
                </a:lnTo>
                <a:lnTo>
                  <a:pt x="6372861" y="93463"/>
                </a:lnTo>
                <a:lnTo>
                  <a:pt x="6427469" y="99330"/>
                </a:lnTo>
                <a:lnTo>
                  <a:pt x="6482648" y="105411"/>
                </a:lnTo>
                <a:lnTo>
                  <a:pt x="6538356" y="111698"/>
                </a:lnTo>
                <a:lnTo>
                  <a:pt x="6594554" y="118181"/>
                </a:lnTo>
                <a:lnTo>
                  <a:pt x="6651199" y="124849"/>
                </a:lnTo>
                <a:lnTo>
                  <a:pt x="6708250" y="131694"/>
                </a:lnTo>
                <a:lnTo>
                  <a:pt x="6765667" y="138705"/>
                </a:lnTo>
                <a:lnTo>
                  <a:pt x="6823407" y="145873"/>
                </a:lnTo>
                <a:lnTo>
                  <a:pt x="6881430" y="153187"/>
                </a:lnTo>
                <a:lnTo>
                  <a:pt x="6939695" y="160638"/>
                </a:lnTo>
                <a:lnTo>
                  <a:pt x="6998160" y="168217"/>
                </a:lnTo>
                <a:lnTo>
                  <a:pt x="7056785" y="175913"/>
                </a:lnTo>
                <a:lnTo>
                  <a:pt x="7115528" y="183716"/>
                </a:lnTo>
                <a:lnTo>
                  <a:pt x="7174347" y="191618"/>
                </a:lnTo>
                <a:lnTo>
                  <a:pt x="7233203" y="199607"/>
                </a:lnTo>
                <a:lnTo>
                  <a:pt x="7292053" y="207675"/>
                </a:lnTo>
                <a:lnTo>
                  <a:pt x="7350856" y="215811"/>
                </a:lnTo>
                <a:lnTo>
                  <a:pt x="7409571" y="224006"/>
                </a:lnTo>
                <a:lnTo>
                  <a:pt x="7468158" y="232250"/>
                </a:lnTo>
                <a:lnTo>
                  <a:pt x="7526574" y="240533"/>
                </a:lnTo>
                <a:lnTo>
                  <a:pt x="7584779" y="248845"/>
                </a:lnTo>
                <a:lnTo>
                  <a:pt x="7642732" y="257177"/>
                </a:lnTo>
                <a:lnTo>
                  <a:pt x="7700390" y="265519"/>
                </a:lnTo>
                <a:lnTo>
                  <a:pt x="7757714" y="273860"/>
                </a:lnTo>
                <a:lnTo>
                  <a:pt x="7814662" y="282192"/>
                </a:lnTo>
                <a:lnTo>
                  <a:pt x="7871193" y="290504"/>
                </a:lnTo>
                <a:lnTo>
                  <a:pt x="7927265" y="298787"/>
                </a:lnTo>
                <a:lnTo>
                  <a:pt x="7982838" y="307031"/>
                </a:lnTo>
                <a:lnTo>
                  <a:pt x="8037870" y="315226"/>
                </a:lnTo>
                <a:lnTo>
                  <a:pt x="8092320" y="323362"/>
                </a:lnTo>
                <a:lnTo>
                  <a:pt x="8146147" y="331430"/>
                </a:lnTo>
                <a:lnTo>
                  <a:pt x="8199310" y="339419"/>
                </a:lnTo>
                <a:lnTo>
                  <a:pt x="8251767" y="347321"/>
                </a:lnTo>
                <a:lnTo>
                  <a:pt x="8303478" y="355124"/>
                </a:lnTo>
                <a:lnTo>
                  <a:pt x="8354400" y="362820"/>
                </a:lnTo>
                <a:lnTo>
                  <a:pt x="8404494" y="370399"/>
                </a:lnTo>
                <a:lnTo>
                  <a:pt x="8453718" y="377850"/>
                </a:lnTo>
                <a:lnTo>
                  <a:pt x="8502030" y="385164"/>
                </a:lnTo>
                <a:lnTo>
                  <a:pt x="8549389" y="392332"/>
                </a:lnTo>
                <a:lnTo>
                  <a:pt x="8595755" y="399343"/>
                </a:lnTo>
                <a:lnTo>
                  <a:pt x="8641087" y="406188"/>
                </a:lnTo>
                <a:lnTo>
                  <a:pt x="8685342" y="412856"/>
                </a:lnTo>
                <a:lnTo>
                  <a:pt x="8728479" y="419339"/>
                </a:lnTo>
                <a:lnTo>
                  <a:pt x="8770459" y="425626"/>
                </a:lnTo>
                <a:lnTo>
                  <a:pt x="8811239" y="431707"/>
                </a:lnTo>
                <a:lnTo>
                  <a:pt x="8850778" y="437574"/>
                </a:lnTo>
                <a:lnTo>
                  <a:pt x="8889035" y="443215"/>
                </a:lnTo>
                <a:lnTo>
                  <a:pt x="8961538" y="453783"/>
                </a:lnTo>
                <a:lnTo>
                  <a:pt x="9028420" y="463334"/>
                </a:lnTo>
                <a:lnTo>
                  <a:pt x="9059649" y="467703"/>
                </a:lnTo>
                <a:lnTo>
                  <a:pt x="9078468" y="470291"/>
                </a:lnTo>
              </a:path>
            </a:pathLst>
          </a:custGeom>
          <a:ln w="6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54101" y="5641085"/>
            <a:ext cx="3004820" cy="1210945"/>
          </a:xfrm>
          <a:custGeom>
            <a:avLst/>
            <a:gdLst/>
            <a:ahLst/>
            <a:cxnLst/>
            <a:rect l="l" t="t" r="r" b="b"/>
            <a:pathLst>
              <a:path w="3004820" h="1210945">
                <a:moveTo>
                  <a:pt x="0" y="0"/>
                </a:moveTo>
                <a:lnTo>
                  <a:pt x="51723" y="23508"/>
                </a:lnTo>
                <a:lnTo>
                  <a:pt x="103439" y="47010"/>
                </a:lnTo>
                <a:lnTo>
                  <a:pt x="155141" y="70498"/>
                </a:lnTo>
                <a:lnTo>
                  <a:pt x="206822" y="93966"/>
                </a:lnTo>
                <a:lnTo>
                  <a:pt x="258475" y="117407"/>
                </a:lnTo>
                <a:lnTo>
                  <a:pt x="310093" y="140815"/>
                </a:lnTo>
                <a:lnTo>
                  <a:pt x="361669" y="164182"/>
                </a:lnTo>
                <a:lnTo>
                  <a:pt x="413196" y="187502"/>
                </a:lnTo>
                <a:lnTo>
                  <a:pt x="464667" y="210769"/>
                </a:lnTo>
                <a:lnTo>
                  <a:pt x="516075" y="233974"/>
                </a:lnTo>
                <a:lnTo>
                  <a:pt x="567413" y="257113"/>
                </a:lnTo>
                <a:lnTo>
                  <a:pt x="618673" y="280178"/>
                </a:lnTo>
                <a:lnTo>
                  <a:pt x="669850" y="303162"/>
                </a:lnTo>
                <a:lnTo>
                  <a:pt x="720936" y="326058"/>
                </a:lnTo>
                <a:lnTo>
                  <a:pt x="771924" y="348861"/>
                </a:lnTo>
                <a:lnTo>
                  <a:pt x="822807" y="371563"/>
                </a:lnTo>
                <a:lnTo>
                  <a:pt x="873578" y="394157"/>
                </a:lnTo>
                <a:lnTo>
                  <a:pt x="924230" y="416636"/>
                </a:lnTo>
                <a:lnTo>
                  <a:pt x="974756" y="438995"/>
                </a:lnTo>
                <a:lnTo>
                  <a:pt x="1025149" y="461226"/>
                </a:lnTo>
                <a:lnTo>
                  <a:pt x="1075402" y="483322"/>
                </a:lnTo>
                <a:lnTo>
                  <a:pt x="1125508" y="505278"/>
                </a:lnTo>
                <a:lnTo>
                  <a:pt x="1175460" y="527085"/>
                </a:lnTo>
                <a:lnTo>
                  <a:pt x="1225251" y="548738"/>
                </a:lnTo>
                <a:lnTo>
                  <a:pt x="1274874" y="570229"/>
                </a:lnTo>
                <a:lnTo>
                  <a:pt x="1324322" y="591552"/>
                </a:lnTo>
                <a:lnTo>
                  <a:pt x="1373588" y="612700"/>
                </a:lnTo>
                <a:lnTo>
                  <a:pt x="1422665" y="633667"/>
                </a:lnTo>
                <a:lnTo>
                  <a:pt x="1471547" y="654446"/>
                </a:lnTo>
                <a:lnTo>
                  <a:pt x="1520225" y="675029"/>
                </a:lnTo>
                <a:lnTo>
                  <a:pt x="1568693" y="695411"/>
                </a:lnTo>
                <a:lnTo>
                  <a:pt x="1616944" y="715584"/>
                </a:lnTo>
                <a:lnTo>
                  <a:pt x="1664972" y="735542"/>
                </a:lnTo>
                <a:lnTo>
                  <a:pt x="1712768" y="755278"/>
                </a:lnTo>
                <a:lnTo>
                  <a:pt x="1760327" y="774786"/>
                </a:lnTo>
                <a:lnTo>
                  <a:pt x="1807640" y="794058"/>
                </a:lnTo>
                <a:lnTo>
                  <a:pt x="1854702" y="813088"/>
                </a:lnTo>
                <a:lnTo>
                  <a:pt x="1901505" y="831869"/>
                </a:lnTo>
                <a:lnTo>
                  <a:pt x="1948041" y="850395"/>
                </a:lnTo>
                <a:lnTo>
                  <a:pt x="1994305" y="868659"/>
                </a:lnTo>
                <a:lnTo>
                  <a:pt x="2040289" y="886653"/>
                </a:lnTo>
                <a:lnTo>
                  <a:pt x="2085986" y="904372"/>
                </a:lnTo>
                <a:lnTo>
                  <a:pt x="2131389" y="921808"/>
                </a:lnTo>
                <a:lnTo>
                  <a:pt x="2176491" y="938955"/>
                </a:lnTo>
                <a:lnTo>
                  <a:pt x="2221286" y="955806"/>
                </a:lnTo>
                <a:lnTo>
                  <a:pt x="2265765" y="972355"/>
                </a:lnTo>
                <a:lnTo>
                  <a:pt x="2309922" y="988594"/>
                </a:lnTo>
                <a:lnTo>
                  <a:pt x="2353751" y="1004518"/>
                </a:lnTo>
                <a:lnTo>
                  <a:pt x="2397243" y="1020118"/>
                </a:lnTo>
                <a:lnTo>
                  <a:pt x="2440393" y="1035389"/>
                </a:lnTo>
                <a:lnTo>
                  <a:pt x="2483193" y="1050324"/>
                </a:lnTo>
                <a:lnTo>
                  <a:pt x="2525636" y="1064916"/>
                </a:lnTo>
                <a:lnTo>
                  <a:pt x="2567715" y="1079158"/>
                </a:lnTo>
                <a:lnTo>
                  <a:pt x="2609423" y="1093043"/>
                </a:lnTo>
                <a:lnTo>
                  <a:pt x="2650753" y="1106566"/>
                </a:lnTo>
                <a:lnTo>
                  <a:pt x="2691698" y="1119718"/>
                </a:lnTo>
                <a:lnTo>
                  <a:pt x="2732252" y="1132494"/>
                </a:lnTo>
                <a:lnTo>
                  <a:pt x="2772406" y="1144887"/>
                </a:lnTo>
                <a:lnTo>
                  <a:pt x="2812155" y="1156890"/>
                </a:lnTo>
                <a:lnTo>
                  <a:pt x="2851491" y="1168496"/>
                </a:lnTo>
                <a:lnTo>
                  <a:pt x="2890407" y="1179698"/>
                </a:lnTo>
                <a:lnTo>
                  <a:pt x="2928896" y="1190490"/>
                </a:lnTo>
                <a:lnTo>
                  <a:pt x="2966951" y="1200865"/>
                </a:lnTo>
                <a:lnTo>
                  <a:pt x="3004566" y="1210817"/>
                </a:lnTo>
              </a:path>
            </a:pathLst>
          </a:custGeom>
          <a:ln w="6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65531" y="5284470"/>
            <a:ext cx="9078595" cy="1467485"/>
          </a:xfrm>
          <a:custGeom>
            <a:avLst/>
            <a:gdLst/>
            <a:ahLst/>
            <a:cxnLst/>
            <a:rect l="l" t="t" r="r" b="b"/>
            <a:pathLst>
              <a:path w="9078595" h="1467484">
                <a:moveTo>
                  <a:pt x="0" y="0"/>
                </a:moveTo>
                <a:lnTo>
                  <a:pt x="37323" y="13040"/>
                </a:lnTo>
                <a:lnTo>
                  <a:pt x="74768" y="26102"/>
                </a:lnTo>
                <a:lnTo>
                  <a:pt x="112457" y="39209"/>
                </a:lnTo>
                <a:lnTo>
                  <a:pt x="150510" y="52381"/>
                </a:lnTo>
                <a:lnTo>
                  <a:pt x="189049" y="65641"/>
                </a:lnTo>
                <a:lnTo>
                  <a:pt x="228196" y="79010"/>
                </a:lnTo>
                <a:lnTo>
                  <a:pt x="268072" y="92511"/>
                </a:lnTo>
                <a:lnTo>
                  <a:pt x="308798" y="106166"/>
                </a:lnTo>
                <a:lnTo>
                  <a:pt x="350497" y="119996"/>
                </a:lnTo>
                <a:lnTo>
                  <a:pt x="393290" y="134024"/>
                </a:lnTo>
                <a:lnTo>
                  <a:pt x="437298" y="148271"/>
                </a:lnTo>
                <a:lnTo>
                  <a:pt x="482642" y="162760"/>
                </a:lnTo>
                <a:lnTo>
                  <a:pt x="529445" y="177511"/>
                </a:lnTo>
                <a:lnTo>
                  <a:pt x="577827" y="192548"/>
                </a:lnTo>
                <a:lnTo>
                  <a:pt x="627911" y="207892"/>
                </a:lnTo>
                <a:lnTo>
                  <a:pt x="679817" y="223566"/>
                </a:lnTo>
                <a:lnTo>
                  <a:pt x="733668" y="239590"/>
                </a:lnTo>
                <a:lnTo>
                  <a:pt x="789584" y="255987"/>
                </a:lnTo>
                <a:lnTo>
                  <a:pt x="847687" y="272779"/>
                </a:lnTo>
                <a:lnTo>
                  <a:pt x="908100" y="289988"/>
                </a:lnTo>
                <a:lnTo>
                  <a:pt x="970942" y="307635"/>
                </a:lnTo>
                <a:lnTo>
                  <a:pt x="1036337" y="325744"/>
                </a:lnTo>
                <a:lnTo>
                  <a:pt x="1104404" y="344335"/>
                </a:lnTo>
                <a:lnTo>
                  <a:pt x="1142874" y="354783"/>
                </a:lnTo>
                <a:lnTo>
                  <a:pt x="1182216" y="365482"/>
                </a:lnTo>
                <a:lnTo>
                  <a:pt x="1222405" y="376420"/>
                </a:lnTo>
                <a:lnTo>
                  <a:pt x="1263418" y="387587"/>
                </a:lnTo>
                <a:lnTo>
                  <a:pt x="1305230" y="398970"/>
                </a:lnTo>
                <a:lnTo>
                  <a:pt x="1347817" y="410558"/>
                </a:lnTo>
                <a:lnTo>
                  <a:pt x="1391155" y="422339"/>
                </a:lnTo>
                <a:lnTo>
                  <a:pt x="1435221" y="434301"/>
                </a:lnTo>
                <a:lnTo>
                  <a:pt x="1479990" y="446435"/>
                </a:lnTo>
                <a:lnTo>
                  <a:pt x="1525438" y="458726"/>
                </a:lnTo>
                <a:lnTo>
                  <a:pt x="1571541" y="471165"/>
                </a:lnTo>
                <a:lnTo>
                  <a:pt x="1618274" y="483740"/>
                </a:lnTo>
                <a:lnTo>
                  <a:pt x="1665615" y="496438"/>
                </a:lnTo>
                <a:lnTo>
                  <a:pt x="1713539" y="509249"/>
                </a:lnTo>
                <a:lnTo>
                  <a:pt x="1762022" y="522161"/>
                </a:lnTo>
                <a:lnTo>
                  <a:pt x="1811039" y="535163"/>
                </a:lnTo>
                <a:lnTo>
                  <a:pt x="1860567" y="548242"/>
                </a:lnTo>
                <a:lnTo>
                  <a:pt x="1910582" y="561388"/>
                </a:lnTo>
                <a:lnTo>
                  <a:pt x="1961060" y="574589"/>
                </a:lnTo>
                <a:lnTo>
                  <a:pt x="2011976" y="587832"/>
                </a:lnTo>
                <a:lnTo>
                  <a:pt x="2063307" y="601108"/>
                </a:lnTo>
                <a:lnTo>
                  <a:pt x="2115028" y="614404"/>
                </a:lnTo>
                <a:lnTo>
                  <a:pt x="2167116" y="627708"/>
                </a:lnTo>
                <a:lnTo>
                  <a:pt x="2219546" y="641010"/>
                </a:lnTo>
                <a:lnTo>
                  <a:pt x="2272294" y="654297"/>
                </a:lnTo>
                <a:lnTo>
                  <a:pt x="2325337" y="667558"/>
                </a:lnTo>
                <a:lnTo>
                  <a:pt x="2378650" y="680782"/>
                </a:lnTo>
                <a:lnTo>
                  <a:pt x="2432210" y="693956"/>
                </a:lnTo>
                <a:lnTo>
                  <a:pt x="2485992" y="707070"/>
                </a:lnTo>
                <a:lnTo>
                  <a:pt x="2539971" y="720112"/>
                </a:lnTo>
                <a:lnTo>
                  <a:pt x="2594125" y="733070"/>
                </a:lnTo>
                <a:lnTo>
                  <a:pt x="2648429" y="745933"/>
                </a:lnTo>
                <a:lnTo>
                  <a:pt x="2702859" y="758689"/>
                </a:lnTo>
                <a:lnTo>
                  <a:pt x="2757391" y="771327"/>
                </a:lnTo>
                <a:lnTo>
                  <a:pt x="2812001" y="783835"/>
                </a:lnTo>
                <a:lnTo>
                  <a:pt x="2866664" y="796202"/>
                </a:lnTo>
                <a:lnTo>
                  <a:pt x="2921358" y="808416"/>
                </a:lnTo>
                <a:lnTo>
                  <a:pt x="2976057" y="820465"/>
                </a:lnTo>
                <a:lnTo>
                  <a:pt x="3030738" y="832339"/>
                </a:lnTo>
                <a:lnTo>
                  <a:pt x="3085376" y="844024"/>
                </a:lnTo>
                <a:lnTo>
                  <a:pt x="3139949" y="855511"/>
                </a:lnTo>
                <a:lnTo>
                  <a:pt x="3194431" y="866787"/>
                </a:lnTo>
                <a:lnTo>
                  <a:pt x="3240390" y="876174"/>
                </a:lnTo>
                <a:lnTo>
                  <a:pt x="3286814" y="885572"/>
                </a:lnTo>
                <a:lnTo>
                  <a:pt x="3333683" y="894977"/>
                </a:lnTo>
                <a:lnTo>
                  <a:pt x="3380978" y="904385"/>
                </a:lnTo>
                <a:lnTo>
                  <a:pt x="3428679" y="913795"/>
                </a:lnTo>
                <a:lnTo>
                  <a:pt x="3476766" y="923202"/>
                </a:lnTo>
                <a:lnTo>
                  <a:pt x="3525219" y="932602"/>
                </a:lnTo>
                <a:lnTo>
                  <a:pt x="3574020" y="941993"/>
                </a:lnTo>
                <a:lnTo>
                  <a:pt x="3623148" y="951370"/>
                </a:lnTo>
                <a:lnTo>
                  <a:pt x="3672583" y="960731"/>
                </a:lnTo>
                <a:lnTo>
                  <a:pt x="3722307" y="970072"/>
                </a:lnTo>
                <a:lnTo>
                  <a:pt x="3772299" y="979390"/>
                </a:lnTo>
                <a:lnTo>
                  <a:pt x="3822539" y="988681"/>
                </a:lnTo>
                <a:lnTo>
                  <a:pt x="3873008" y="997942"/>
                </a:lnTo>
                <a:lnTo>
                  <a:pt x="3923686" y="1007169"/>
                </a:lnTo>
                <a:lnTo>
                  <a:pt x="3974554" y="1016359"/>
                </a:lnTo>
                <a:lnTo>
                  <a:pt x="4025592" y="1025508"/>
                </a:lnTo>
                <a:lnTo>
                  <a:pt x="4076780" y="1034614"/>
                </a:lnTo>
                <a:lnTo>
                  <a:pt x="4128098" y="1043673"/>
                </a:lnTo>
                <a:lnTo>
                  <a:pt x="4179528" y="1052680"/>
                </a:lnTo>
                <a:lnTo>
                  <a:pt x="4231048" y="1061634"/>
                </a:lnTo>
                <a:lnTo>
                  <a:pt x="4282641" y="1070530"/>
                </a:lnTo>
                <a:lnTo>
                  <a:pt x="4334285" y="1079365"/>
                </a:lnTo>
                <a:lnTo>
                  <a:pt x="4385961" y="1088135"/>
                </a:lnTo>
                <a:lnTo>
                  <a:pt x="4437649" y="1096838"/>
                </a:lnTo>
                <a:lnTo>
                  <a:pt x="4489331" y="1105470"/>
                </a:lnTo>
                <a:lnTo>
                  <a:pt x="4540986" y="1114027"/>
                </a:lnTo>
                <a:lnTo>
                  <a:pt x="4592594" y="1122505"/>
                </a:lnTo>
                <a:lnTo>
                  <a:pt x="4644136" y="1130903"/>
                </a:lnTo>
                <a:lnTo>
                  <a:pt x="4695592" y="1139215"/>
                </a:lnTo>
                <a:lnTo>
                  <a:pt x="4746942" y="1147439"/>
                </a:lnTo>
                <a:lnTo>
                  <a:pt x="4798168" y="1155572"/>
                </a:lnTo>
                <a:lnTo>
                  <a:pt x="4849248" y="1163609"/>
                </a:lnTo>
                <a:lnTo>
                  <a:pt x="4900164" y="1171548"/>
                </a:lnTo>
                <a:lnTo>
                  <a:pt x="4950896" y="1179384"/>
                </a:lnTo>
                <a:lnTo>
                  <a:pt x="5001424" y="1187116"/>
                </a:lnTo>
                <a:lnTo>
                  <a:pt x="5051729" y="1194738"/>
                </a:lnTo>
                <a:lnTo>
                  <a:pt x="5101790" y="1202248"/>
                </a:lnTo>
                <a:lnTo>
                  <a:pt x="5151588" y="1209643"/>
                </a:lnTo>
                <a:lnTo>
                  <a:pt x="5201104" y="1216918"/>
                </a:lnTo>
                <a:lnTo>
                  <a:pt x="5250317" y="1224071"/>
                </a:lnTo>
                <a:lnTo>
                  <a:pt x="5299209" y="1231098"/>
                </a:lnTo>
                <a:lnTo>
                  <a:pt x="5347759" y="1237995"/>
                </a:lnTo>
                <a:lnTo>
                  <a:pt x="5395947" y="1244760"/>
                </a:lnTo>
                <a:lnTo>
                  <a:pt x="5443755" y="1251389"/>
                </a:lnTo>
                <a:lnTo>
                  <a:pt x="5491162" y="1257878"/>
                </a:lnTo>
                <a:lnTo>
                  <a:pt x="5538149" y="1264224"/>
                </a:lnTo>
                <a:lnTo>
                  <a:pt x="5584696" y="1270423"/>
                </a:lnTo>
                <a:lnTo>
                  <a:pt x="5630783" y="1276473"/>
                </a:lnTo>
                <a:lnTo>
                  <a:pt x="5676392" y="1282369"/>
                </a:lnTo>
                <a:lnTo>
                  <a:pt x="5731811" y="1289363"/>
                </a:lnTo>
                <a:lnTo>
                  <a:pt x="5787409" y="1296155"/>
                </a:lnTo>
                <a:lnTo>
                  <a:pt x="5843151" y="1302751"/>
                </a:lnTo>
                <a:lnTo>
                  <a:pt x="5899002" y="1309154"/>
                </a:lnTo>
                <a:lnTo>
                  <a:pt x="5954929" y="1315370"/>
                </a:lnTo>
                <a:lnTo>
                  <a:pt x="6010898" y="1321401"/>
                </a:lnTo>
                <a:lnTo>
                  <a:pt x="6066874" y="1327252"/>
                </a:lnTo>
                <a:lnTo>
                  <a:pt x="6122823" y="1332927"/>
                </a:lnTo>
                <a:lnTo>
                  <a:pt x="6178712" y="1338430"/>
                </a:lnTo>
                <a:lnTo>
                  <a:pt x="6234506" y="1343766"/>
                </a:lnTo>
                <a:lnTo>
                  <a:pt x="6290170" y="1348938"/>
                </a:lnTo>
                <a:lnTo>
                  <a:pt x="6345672" y="1353951"/>
                </a:lnTo>
                <a:lnTo>
                  <a:pt x="6400976" y="1358809"/>
                </a:lnTo>
                <a:lnTo>
                  <a:pt x="6456049" y="1363515"/>
                </a:lnTo>
                <a:lnTo>
                  <a:pt x="6510856" y="1368075"/>
                </a:lnTo>
                <a:lnTo>
                  <a:pt x="6565363" y="1372492"/>
                </a:lnTo>
                <a:lnTo>
                  <a:pt x="6619537" y="1376770"/>
                </a:lnTo>
                <a:lnTo>
                  <a:pt x="6673343" y="1380913"/>
                </a:lnTo>
                <a:lnTo>
                  <a:pt x="6726747" y="1384927"/>
                </a:lnTo>
                <a:lnTo>
                  <a:pt x="6779715" y="1388814"/>
                </a:lnTo>
                <a:lnTo>
                  <a:pt x="6832213" y="1392578"/>
                </a:lnTo>
                <a:lnTo>
                  <a:pt x="6884206" y="1396225"/>
                </a:lnTo>
                <a:lnTo>
                  <a:pt x="6935661" y="1399758"/>
                </a:lnTo>
                <a:lnTo>
                  <a:pt x="6986543" y="1403181"/>
                </a:lnTo>
                <a:lnTo>
                  <a:pt x="7036818" y="1406499"/>
                </a:lnTo>
                <a:lnTo>
                  <a:pt x="7086453" y="1409715"/>
                </a:lnTo>
                <a:lnTo>
                  <a:pt x="7135412" y="1412834"/>
                </a:lnTo>
                <a:lnTo>
                  <a:pt x="7183663" y="1415860"/>
                </a:lnTo>
                <a:lnTo>
                  <a:pt x="7231170" y="1418796"/>
                </a:lnTo>
                <a:lnTo>
                  <a:pt x="7277900" y="1421648"/>
                </a:lnTo>
                <a:lnTo>
                  <a:pt x="7323819" y="1424419"/>
                </a:lnTo>
                <a:lnTo>
                  <a:pt x="7368892" y="1427113"/>
                </a:lnTo>
                <a:lnTo>
                  <a:pt x="7413086" y="1429735"/>
                </a:lnTo>
                <a:lnTo>
                  <a:pt x="7456365" y="1432289"/>
                </a:lnTo>
                <a:lnTo>
                  <a:pt x="7498697" y="1434778"/>
                </a:lnTo>
                <a:lnTo>
                  <a:pt x="7540047" y="1437207"/>
                </a:lnTo>
                <a:lnTo>
                  <a:pt x="7580380" y="1439580"/>
                </a:lnTo>
                <a:lnTo>
                  <a:pt x="7619663" y="1441901"/>
                </a:lnTo>
                <a:lnTo>
                  <a:pt x="7657862" y="1444175"/>
                </a:lnTo>
                <a:lnTo>
                  <a:pt x="7694943" y="1446405"/>
                </a:lnTo>
                <a:lnTo>
                  <a:pt x="7730871" y="1448596"/>
                </a:lnTo>
                <a:lnTo>
                  <a:pt x="7812458" y="1453393"/>
                </a:lnTo>
                <a:lnTo>
                  <a:pt x="7887182" y="1457352"/>
                </a:lnTo>
                <a:lnTo>
                  <a:pt x="7955617" y="1460537"/>
                </a:lnTo>
                <a:lnTo>
                  <a:pt x="8018335" y="1463014"/>
                </a:lnTo>
                <a:lnTo>
                  <a:pt x="8075908" y="1464848"/>
                </a:lnTo>
                <a:lnTo>
                  <a:pt x="8128910" y="1466105"/>
                </a:lnTo>
                <a:lnTo>
                  <a:pt x="8177913" y="1466849"/>
                </a:lnTo>
                <a:lnTo>
                  <a:pt x="8223490" y="1467146"/>
                </a:lnTo>
                <a:lnTo>
                  <a:pt x="8266214" y="1467062"/>
                </a:lnTo>
                <a:lnTo>
                  <a:pt x="8306657" y="1466660"/>
                </a:lnTo>
                <a:lnTo>
                  <a:pt x="8345393" y="1466008"/>
                </a:lnTo>
                <a:lnTo>
                  <a:pt x="8420033" y="1464209"/>
                </a:lnTo>
                <a:lnTo>
                  <a:pt x="8457083" y="1463194"/>
                </a:lnTo>
                <a:lnTo>
                  <a:pt x="8494716" y="1462189"/>
                </a:lnTo>
                <a:lnTo>
                  <a:pt x="8533505" y="1461258"/>
                </a:lnTo>
                <a:lnTo>
                  <a:pt x="8574024" y="1460468"/>
                </a:lnTo>
                <a:lnTo>
                  <a:pt x="8636600" y="1459103"/>
                </a:lnTo>
                <a:lnTo>
                  <a:pt x="8696102" y="1457203"/>
                </a:lnTo>
                <a:lnTo>
                  <a:pt x="8752836" y="1454821"/>
                </a:lnTo>
                <a:lnTo>
                  <a:pt x="8807112" y="1452011"/>
                </a:lnTo>
                <a:lnTo>
                  <a:pt x="8859235" y="1448826"/>
                </a:lnTo>
                <a:lnTo>
                  <a:pt x="8909514" y="1445320"/>
                </a:lnTo>
                <a:lnTo>
                  <a:pt x="8958256" y="1441547"/>
                </a:lnTo>
                <a:lnTo>
                  <a:pt x="9005768" y="1437559"/>
                </a:lnTo>
                <a:lnTo>
                  <a:pt x="9052357" y="1433412"/>
                </a:lnTo>
                <a:lnTo>
                  <a:pt x="9078468" y="1430996"/>
                </a:lnTo>
              </a:path>
            </a:pathLst>
          </a:custGeom>
          <a:ln w="609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2215133" y="5137796"/>
            <a:ext cx="6929120" cy="1714500"/>
          </a:xfrm>
          <a:custGeom>
            <a:avLst/>
            <a:gdLst/>
            <a:ahLst/>
            <a:cxnLst/>
            <a:rect l="l" t="t" r="r" b="b"/>
            <a:pathLst>
              <a:path w="6929120" h="1714500">
                <a:moveTo>
                  <a:pt x="0" y="1714106"/>
                </a:moveTo>
                <a:lnTo>
                  <a:pt x="32478" y="1677497"/>
                </a:lnTo>
                <a:lnTo>
                  <a:pt x="65062" y="1640914"/>
                </a:lnTo>
                <a:lnTo>
                  <a:pt x="97858" y="1604384"/>
                </a:lnTo>
                <a:lnTo>
                  <a:pt x="130969" y="1567934"/>
                </a:lnTo>
                <a:lnTo>
                  <a:pt x="164502" y="1531589"/>
                </a:lnTo>
                <a:lnTo>
                  <a:pt x="198562" y="1495377"/>
                </a:lnTo>
                <a:lnTo>
                  <a:pt x="233255" y="1459322"/>
                </a:lnTo>
                <a:lnTo>
                  <a:pt x="268686" y="1423453"/>
                </a:lnTo>
                <a:lnTo>
                  <a:pt x="304961" y="1387795"/>
                </a:lnTo>
                <a:lnTo>
                  <a:pt x="342185" y="1352374"/>
                </a:lnTo>
                <a:lnTo>
                  <a:pt x="380462" y="1317217"/>
                </a:lnTo>
                <a:lnTo>
                  <a:pt x="419900" y="1282350"/>
                </a:lnTo>
                <a:lnTo>
                  <a:pt x="460603" y="1247800"/>
                </a:lnTo>
                <a:lnTo>
                  <a:pt x="502677" y="1213592"/>
                </a:lnTo>
                <a:lnTo>
                  <a:pt x="546227" y="1179754"/>
                </a:lnTo>
                <a:lnTo>
                  <a:pt x="583948" y="1151601"/>
                </a:lnTo>
                <a:lnTo>
                  <a:pt x="623105" y="1123264"/>
                </a:lnTo>
                <a:lnTo>
                  <a:pt x="663556" y="1094817"/>
                </a:lnTo>
                <a:lnTo>
                  <a:pt x="705161" y="1066334"/>
                </a:lnTo>
                <a:lnTo>
                  <a:pt x="747779" y="1037887"/>
                </a:lnTo>
                <a:lnTo>
                  <a:pt x="791271" y="1009550"/>
                </a:lnTo>
                <a:lnTo>
                  <a:pt x="835494" y="981396"/>
                </a:lnTo>
                <a:lnTo>
                  <a:pt x="880309" y="953499"/>
                </a:lnTo>
                <a:lnTo>
                  <a:pt x="925576" y="925932"/>
                </a:lnTo>
                <a:lnTo>
                  <a:pt x="971152" y="898768"/>
                </a:lnTo>
                <a:lnTo>
                  <a:pt x="1016899" y="872080"/>
                </a:lnTo>
                <a:lnTo>
                  <a:pt x="1062674" y="845942"/>
                </a:lnTo>
                <a:lnTo>
                  <a:pt x="1108339" y="820427"/>
                </a:lnTo>
                <a:lnTo>
                  <a:pt x="1153751" y="795608"/>
                </a:lnTo>
                <a:lnTo>
                  <a:pt x="1198771" y="771558"/>
                </a:lnTo>
                <a:lnTo>
                  <a:pt x="1243258" y="748352"/>
                </a:lnTo>
                <a:lnTo>
                  <a:pt x="1287072" y="726062"/>
                </a:lnTo>
                <a:lnTo>
                  <a:pt x="1330070" y="704761"/>
                </a:lnTo>
                <a:lnTo>
                  <a:pt x="1376865" y="682170"/>
                </a:lnTo>
                <a:lnTo>
                  <a:pt x="1421746" y="661046"/>
                </a:lnTo>
                <a:lnTo>
                  <a:pt x="1465124" y="641231"/>
                </a:lnTo>
                <a:lnTo>
                  <a:pt x="1507406" y="622570"/>
                </a:lnTo>
                <a:lnTo>
                  <a:pt x="1549003" y="604906"/>
                </a:lnTo>
                <a:lnTo>
                  <a:pt x="1590322" y="588083"/>
                </a:lnTo>
                <a:lnTo>
                  <a:pt x="1631773" y="571945"/>
                </a:lnTo>
                <a:lnTo>
                  <a:pt x="1673764" y="556333"/>
                </a:lnTo>
                <a:lnTo>
                  <a:pt x="1716705" y="541093"/>
                </a:lnTo>
                <a:lnTo>
                  <a:pt x="1761005" y="526068"/>
                </a:lnTo>
                <a:lnTo>
                  <a:pt x="1807072" y="511101"/>
                </a:lnTo>
                <a:lnTo>
                  <a:pt x="1855315" y="496035"/>
                </a:lnTo>
                <a:lnTo>
                  <a:pt x="1906143" y="480715"/>
                </a:lnTo>
                <a:lnTo>
                  <a:pt x="1959965" y="464984"/>
                </a:lnTo>
                <a:lnTo>
                  <a:pt x="2017190" y="448684"/>
                </a:lnTo>
                <a:lnTo>
                  <a:pt x="2078228" y="431661"/>
                </a:lnTo>
                <a:lnTo>
                  <a:pt x="2118257" y="420773"/>
                </a:lnTo>
                <a:lnTo>
                  <a:pt x="2160550" y="409587"/>
                </a:lnTo>
                <a:lnTo>
                  <a:pt x="2204913" y="398139"/>
                </a:lnTo>
                <a:lnTo>
                  <a:pt x="2251151" y="386466"/>
                </a:lnTo>
                <a:lnTo>
                  <a:pt x="2299069" y="374604"/>
                </a:lnTo>
                <a:lnTo>
                  <a:pt x="2348473" y="362591"/>
                </a:lnTo>
                <a:lnTo>
                  <a:pt x="2399168" y="350461"/>
                </a:lnTo>
                <a:lnTo>
                  <a:pt x="2450960" y="338253"/>
                </a:lnTo>
                <a:lnTo>
                  <a:pt x="2503654" y="326003"/>
                </a:lnTo>
                <a:lnTo>
                  <a:pt x="2557056" y="313747"/>
                </a:lnTo>
                <a:lnTo>
                  <a:pt x="2610971" y="301521"/>
                </a:lnTo>
                <a:lnTo>
                  <a:pt x="2665204" y="289363"/>
                </a:lnTo>
                <a:lnTo>
                  <a:pt x="2719562" y="277308"/>
                </a:lnTo>
                <a:lnTo>
                  <a:pt x="2773849" y="265394"/>
                </a:lnTo>
                <a:lnTo>
                  <a:pt x="2827871" y="253656"/>
                </a:lnTo>
                <a:lnTo>
                  <a:pt x="2881434" y="242132"/>
                </a:lnTo>
                <a:lnTo>
                  <a:pt x="2934342" y="230858"/>
                </a:lnTo>
                <a:lnTo>
                  <a:pt x="2986402" y="219871"/>
                </a:lnTo>
                <a:lnTo>
                  <a:pt x="3037419" y="209207"/>
                </a:lnTo>
                <a:lnTo>
                  <a:pt x="3087198" y="198902"/>
                </a:lnTo>
                <a:lnTo>
                  <a:pt x="3135545" y="188993"/>
                </a:lnTo>
                <a:lnTo>
                  <a:pt x="3182266" y="179518"/>
                </a:lnTo>
                <a:lnTo>
                  <a:pt x="3227165" y="170511"/>
                </a:lnTo>
                <a:lnTo>
                  <a:pt x="3270048" y="162010"/>
                </a:lnTo>
                <a:lnTo>
                  <a:pt x="3310721" y="154052"/>
                </a:lnTo>
                <a:lnTo>
                  <a:pt x="3348990" y="146673"/>
                </a:lnTo>
                <a:lnTo>
                  <a:pt x="3418406" y="133599"/>
                </a:lnTo>
                <a:lnTo>
                  <a:pt x="3479570" y="122528"/>
                </a:lnTo>
                <a:lnTo>
                  <a:pt x="3533862" y="113218"/>
                </a:lnTo>
                <a:lnTo>
                  <a:pt x="3582659" y="105424"/>
                </a:lnTo>
                <a:lnTo>
                  <a:pt x="3627342" y="98904"/>
                </a:lnTo>
                <a:lnTo>
                  <a:pt x="3669289" y="93416"/>
                </a:lnTo>
                <a:lnTo>
                  <a:pt x="3709879" y="88717"/>
                </a:lnTo>
                <a:lnTo>
                  <a:pt x="3750491" y="84563"/>
                </a:lnTo>
                <a:lnTo>
                  <a:pt x="3792504" y="80713"/>
                </a:lnTo>
                <a:lnTo>
                  <a:pt x="3837298" y="76923"/>
                </a:lnTo>
                <a:lnTo>
                  <a:pt x="3886251" y="72951"/>
                </a:lnTo>
                <a:lnTo>
                  <a:pt x="3940742" y="68553"/>
                </a:lnTo>
                <a:lnTo>
                  <a:pt x="4002151" y="63488"/>
                </a:lnTo>
                <a:lnTo>
                  <a:pt x="4043676" y="60084"/>
                </a:lnTo>
                <a:lnTo>
                  <a:pt x="4087243" y="56666"/>
                </a:lnTo>
                <a:lnTo>
                  <a:pt x="4132660" y="53244"/>
                </a:lnTo>
                <a:lnTo>
                  <a:pt x="4179734" y="49831"/>
                </a:lnTo>
                <a:lnTo>
                  <a:pt x="4228274" y="46438"/>
                </a:lnTo>
                <a:lnTo>
                  <a:pt x="4278086" y="43077"/>
                </a:lnTo>
                <a:lnTo>
                  <a:pt x="4328978" y="39757"/>
                </a:lnTo>
                <a:lnTo>
                  <a:pt x="4380758" y="36492"/>
                </a:lnTo>
                <a:lnTo>
                  <a:pt x="4433235" y="33293"/>
                </a:lnTo>
                <a:lnTo>
                  <a:pt x="4486215" y="30171"/>
                </a:lnTo>
                <a:lnTo>
                  <a:pt x="4539506" y="27137"/>
                </a:lnTo>
                <a:lnTo>
                  <a:pt x="4592916" y="24203"/>
                </a:lnTo>
                <a:lnTo>
                  <a:pt x="4646253" y="21380"/>
                </a:lnTo>
                <a:lnTo>
                  <a:pt x="4699324" y="18680"/>
                </a:lnTo>
                <a:lnTo>
                  <a:pt x="4751937" y="16114"/>
                </a:lnTo>
                <a:lnTo>
                  <a:pt x="4803901" y="13694"/>
                </a:lnTo>
                <a:lnTo>
                  <a:pt x="4855021" y="11431"/>
                </a:lnTo>
                <a:lnTo>
                  <a:pt x="4905107" y="9337"/>
                </a:lnTo>
                <a:lnTo>
                  <a:pt x="4953966" y="7422"/>
                </a:lnTo>
                <a:lnTo>
                  <a:pt x="5001406" y="5699"/>
                </a:lnTo>
                <a:lnTo>
                  <a:pt x="5047234" y="4179"/>
                </a:lnTo>
                <a:lnTo>
                  <a:pt x="5311743" y="0"/>
                </a:lnTo>
                <a:lnTo>
                  <a:pt x="5586825" y="464"/>
                </a:lnTo>
                <a:lnTo>
                  <a:pt x="5802899" y="2786"/>
                </a:lnTo>
                <a:lnTo>
                  <a:pt x="5890387" y="4179"/>
                </a:lnTo>
                <a:lnTo>
                  <a:pt x="6496050" y="4179"/>
                </a:lnTo>
                <a:lnTo>
                  <a:pt x="6558382" y="6085"/>
                </a:lnTo>
                <a:lnTo>
                  <a:pt x="6618712" y="8711"/>
                </a:lnTo>
                <a:lnTo>
                  <a:pt x="6676344" y="11849"/>
                </a:lnTo>
                <a:lnTo>
                  <a:pt x="6730587" y="15291"/>
                </a:lnTo>
                <a:lnTo>
                  <a:pt x="6780745" y="18828"/>
                </a:lnTo>
                <a:lnTo>
                  <a:pt x="6826126" y="22252"/>
                </a:lnTo>
                <a:lnTo>
                  <a:pt x="6866037" y="25355"/>
                </a:lnTo>
                <a:lnTo>
                  <a:pt x="6899783" y="27928"/>
                </a:lnTo>
                <a:lnTo>
                  <a:pt x="6928865" y="30127"/>
                </a:lnTo>
              </a:path>
            </a:pathLst>
          </a:custGeom>
          <a:ln w="6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3177158" y="2750057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3177158" y="2750057"/>
            <a:ext cx="2118995" cy="2874010"/>
          </a:xfrm>
          <a:custGeom>
            <a:avLst/>
            <a:gdLst/>
            <a:ahLst/>
            <a:cxnLst/>
            <a:rect l="l" t="t" r="r" b="b"/>
            <a:pathLst>
              <a:path w="2118995" h="2874010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  <a:path w="2118995" h="2874010">
                <a:moveTo>
                  <a:pt x="727837" y="1669795"/>
                </a:moveTo>
                <a:lnTo>
                  <a:pt x="1417955" y="1266824"/>
                </a:lnTo>
                <a:lnTo>
                  <a:pt x="2118487" y="1671192"/>
                </a:lnTo>
                <a:lnTo>
                  <a:pt x="2114677" y="2470530"/>
                </a:lnTo>
                <a:lnTo>
                  <a:pt x="1424432" y="2873476"/>
                </a:lnTo>
                <a:lnTo>
                  <a:pt x="723900" y="2469006"/>
                </a:lnTo>
                <a:lnTo>
                  <a:pt x="727837" y="166979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3910583" y="148323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4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1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4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3910583" y="148323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4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1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3158108" y="21640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1"/>
                </a:lnTo>
                <a:lnTo>
                  <a:pt x="0" y="1202182"/>
                </a:lnTo>
                <a:lnTo>
                  <a:pt x="700532" y="1606677"/>
                </a:lnTo>
                <a:lnTo>
                  <a:pt x="1390777" y="1203706"/>
                </a:lnTo>
                <a:lnTo>
                  <a:pt x="1394587" y="404368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3158108" y="21640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1"/>
                </a:moveTo>
                <a:lnTo>
                  <a:pt x="694055" y="0"/>
                </a:lnTo>
                <a:lnTo>
                  <a:pt x="1394587" y="404368"/>
                </a:lnTo>
                <a:lnTo>
                  <a:pt x="1390777" y="1203706"/>
                </a:lnTo>
                <a:lnTo>
                  <a:pt x="700532" y="1606677"/>
                </a:lnTo>
                <a:lnTo>
                  <a:pt x="0" y="1202182"/>
                </a:lnTo>
                <a:lnTo>
                  <a:pt x="3937" y="4029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4644008" y="5274183"/>
            <a:ext cx="1395095" cy="1584325"/>
          </a:xfrm>
          <a:custGeom>
            <a:avLst/>
            <a:gdLst/>
            <a:ahLst/>
            <a:cxnLst/>
            <a:rect l="l" t="t" r="r" b="b"/>
            <a:pathLst>
              <a:path w="1395095" h="1584325">
                <a:moveTo>
                  <a:pt x="694054" y="0"/>
                </a:moveTo>
                <a:lnTo>
                  <a:pt x="3937" y="402958"/>
                </a:lnTo>
                <a:lnTo>
                  <a:pt x="0" y="1202220"/>
                </a:lnTo>
                <a:lnTo>
                  <a:pt x="660966" y="1583815"/>
                </a:lnTo>
                <a:lnTo>
                  <a:pt x="739656" y="1583815"/>
                </a:lnTo>
                <a:lnTo>
                  <a:pt x="1390777" y="1203667"/>
                </a:lnTo>
                <a:lnTo>
                  <a:pt x="1394587" y="404406"/>
                </a:lnTo>
                <a:lnTo>
                  <a:pt x="694054" y="0"/>
                </a:lnTo>
                <a:close/>
              </a:path>
            </a:pathLst>
          </a:custGeom>
          <a:solidFill>
            <a:srgbClr val="FFFFFF">
              <a:alpha val="588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4644008" y="5274183"/>
            <a:ext cx="1395095" cy="1584325"/>
          </a:xfrm>
          <a:custGeom>
            <a:avLst/>
            <a:gdLst/>
            <a:ahLst/>
            <a:cxnLst/>
            <a:rect l="l" t="t" r="r" b="b"/>
            <a:pathLst>
              <a:path w="1395095" h="1584325">
                <a:moveTo>
                  <a:pt x="3937" y="402958"/>
                </a:moveTo>
                <a:lnTo>
                  <a:pt x="694054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739656" y="1583815"/>
                </a:lnTo>
              </a:path>
              <a:path w="1395095" h="1584325">
                <a:moveTo>
                  <a:pt x="660966" y="1583815"/>
                </a:moveTo>
                <a:lnTo>
                  <a:pt x="0" y="1202220"/>
                </a:lnTo>
                <a:lnTo>
                  <a:pt x="3937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74214" y="4007358"/>
            <a:ext cx="802005" cy="1607185"/>
          </a:xfrm>
          <a:custGeom>
            <a:avLst/>
            <a:gdLst/>
            <a:ahLst/>
            <a:cxnLst/>
            <a:rect l="l" t="t" r="r" b="b"/>
            <a:pathLst>
              <a:path w="802005" h="1607185">
                <a:moveTo>
                  <a:pt x="101349" y="0"/>
                </a:moveTo>
                <a:lnTo>
                  <a:pt x="0" y="62865"/>
                </a:lnTo>
                <a:lnTo>
                  <a:pt x="3425" y="1545971"/>
                </a:lnTo>
                <a:lnTo>
                  <a:pt x="107750" y="1606651"/>
                </a:lnTo>
                <a:lnTo>
                  <a:pt x="797982" y="1203706"/>
                </a:lnTo>
                <a:lnTo>
                  <a:pt x="801869" y="404368"/>
                </a:lnTo>
                <a:lnTo>
                  <a:pt x="101349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74214" y="4007358"/>
            <a:ext cx="802005" cy="1607185"/>
          </a:xfrm>
          <a:custGeom>
            <a:avLst/>
            <a:gdLst/>
            <a:ahLst/>
            <a:cxnLst/>
            <a:rect l="l" t="t" r="r" b="b"/>
            <a:pathLst>
              <a:path w="802005" h="1607185">
                <a:moveTo>
                  <a:pt x="0" y="62865"/>
                </a:moveTo>
                <a:lnTo>
                  <a:pt x="101349" y="0"/>
                </a:lnTo>
                <a:lnTo>
                  <a:pt x="801869" y="404368"/>
                </a:lnTo>
                <a:lnTo>
                  <a:pt x="797982" y="1203706"/>
                </a:lnTo>
                <a:lnTo>
                  <a:pt x="107750" y="1606651"/>
                </a:lnTo>
                <a:lnTo>
                  <a:pt x="3425" y="1545971"/>
                </a:lnTo>
                <a:lnTo>
                  <a:pt x="0" y="6286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205346" y="5293233"/>
            <a:ext cx="1395095" cy="1565275"/>
          </a:xfrm>
          <a:custGeom>
            <a:avLst/>
            <a:gdLst/>
            <a:ahLst/>
            <a:cxnLst/>
            <a:rect l="l" t="t" r="r" b="b"/>
            <a:pathLst>
              <a:path w="1395095" h="1565275">
                <a:moveTo>
                  <a:pt x="3898" y="402958"/>
                </a:moveTo>
                <a:lnTo>
                  <a:pt x="694118" y="0"/>
                </a:lnTo>
                <a:lnTo>
                  <a:pt x="1394599" y="404406"/>
                </a:lnTo>
                <a:lnTo>
                  <a:pt x="1390789" y="1203667"/>
                </a:lnTo>
                <a:lnTo>
                  <a:pt x="772277" y="1564765"/>
                </a:lnTo>
              </a:path>
              <a:path w="1395095" h="1565275">
                <a:moveTo>
                  <a:pt x="627956" y="1564765"/>
                </a:moveTo>
                <a:lnTo>
                  <a:pt x="0" y="1202220"/>
                </a:lnTo>
                <a:lnTo>
                  <a:pt x="3898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233933" y="274053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118" y="0"/>
                </a:moveTo>
                <a:lnTo>
                  <a:pt x="3886" y="402970"/>
                </a:lnTo>
                <a:lnTo>
                  <a:pt x="0" y="1202181"/>
                </a:lnTo>
                <a:lnTo>
                  <a:pt x="700506" y="1606677"/>
                </a:lnTo>
                <a:lnTo>
                  <a:pt x="1390777" y="1203705"/>
                </a:lnTo>
                <a:lnTo>
                  <a:pt x="1394586" y="404367"/>
                </a:lnTo>
                <a:lnTo>
                  <a:pt x="694118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233933" y="274053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86" y="402970"/>
                </a:moveTo>
                <a:lnTo>
                  <a:pt x="694118" y="0"/>
                </a:lnTo>
                <a:lnTo>
                  <a:pt x="1394586" y="404367"/>
                </a:lnTo>
                <a:lnTo>
                  <a:pt x="1390777" y="1203705"/>
                </a:lnTo>
                <a:lnTo>
                  <a:pt x="700506" y="1606677"/>
                </a:lnTo>
                <a:lnTo>
                  <a:pt x="0" y="1202181"/>
                </a:lnTo>
                <a:lnTo>
                  <a:pt x="3886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957821" y="401688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98" y="402971"/>
                </a:moveTo>
                <a:lnTo>
                  <a:pt x="694067" y="0"/>
                </a:lnTo>
                <a:lnTo>
                  <a:pt x="1394599" y="404368"/>
                </a:lnTo>
                <a:lnTo>
                  <a:pt x="1390789" y="1203706"/>
                </a:lnTo>
                <a:lnTo>
                  <a:pt x="700544" y="1606651"/>
                </a:lnTo>
                <a:lnTo>
                  <a:pt x="0" y="1202182"/>
                </a:lnTo>
                <a:lnTo>
                  <a:pt x="3898" y="402971"/>
                </a:lnTo>
                <a:close/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1691258" y="5302758"/>
            <a:ext cx="1395095" cy="1555750"/>
          </a:xfrm>
          <a:custGeom>
            <a:avLst/>
            <a:gdLst/>
            <a:ahLst/>
            <a:cxnLst/>
            <a:rect l="l" t="t" r="r" b="b"/>
            <a:pathLst>
              <a:path w="1395095" h="1555750">
                <a:moveTo>
                  <a:pt x="3937" y="402958"/>
                </a:moveTo>
                <a:lnTo>
                  <a:pt x="694055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788600" y="1555240"/>
                </a:lnTo>
              </a:path>
              <a:path w="1395095" h="1555750">
                <a:moveTo>
                  <a:pt x="611471" y="1555240"/>
                </a:moveTo>
                <a:lnTo>
                  <a:pt x="0" y="1202220"/>
                </a:lnTo>
                <a:lnTo>
                  <a:pt x="3937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1710308" y="2750057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1710308" y="2750057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976871" y="1454657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98" y="402970"/>
                </a:moveTo>
                <a:lnTo>
                  <a:pt x="694067" y="0"/>
                </a:lnTo>
                <a:lnTo>
                  <a:pt x="1394599" y="404367"/>
                </a:lnTo>
                <a:lnTo>
                  <a:pt x="1390789" y="1203705"/>
                </a:lnTo>
                <a:lnTo>
                  <a:pt x="700544" y="1606677"/>
                </a:lnTo>
                <a:lnTo>
                  <a:pt x="0" y="1202181"/>
                </a:lnTo>
                <a:lnTo>
                  <a:pt x="3898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6987159" y="40359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1"/>
                </a:lnTo>
                <a:lnTo>
                  <a:pt x="0" y="1202182"/>
                </a:lnTo>
                <a:lnTo>
                  <a:pt x="700532" y="1606651"/>
                </a:lnTo>
                <a:lnTo>
                  <a:pt x="1390777" y="1203706"/>
                </a:lnTo>
                <a:lnTo>
                  <a:pt x="1394587" y="404368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6987159" y="4035933"/>
            <a:ext cx="2138045" cy="2822575"/>
          </a:xfrm>
          <a:custGeom>
            <a:avLst/>
            <a:gdLst/>
            <a:ahLst/>
            <a:cxnLst/>
            <a:rect l="l" t="t" r="r" b="b"/>
            <a:pathLst>
              <a:path w="2138045" h="2822575">
                <a:moveTo>
                  <a:pt x="3937" y="402971"/>
                </a:moveTo>
                <a:lnTo>
                  <a:pt x="694055" y="0"/>
                </a:lnTo>
                <a:lnTo>
                  <a:pt x="1394587" y="404368"/>
                </a:lnTo>
                <a:lnTo>
                  <a:pt x="1390777" y="1203706"/>
                </a:lnTo>
                <a:lnTo>
                  <a:pt x="700532" y="1606651"/>
                </a:lnTo>
                <a:lnTo>
                  <a:pt x="0" y="1202182"/>
                </a:lnTo>
                <a:lnTo>
                  <a:pt x="3937" y="402971"/>
                </a:lnTo>
                <a:close/>
              </a:path>
              <a:path w="2138045" h="2822575">
                <a:moveTo>
                  <a:pt x="746887" y="1679308"/>
                </a:moveTo>
                <a:lnTo>
                  <a:pt x="1437005" y="1276350"/>
                </a:lnTo>
                <a:lnTo>
                  <a:pt x="2137537" y="1680756"/>
                </a:lnTo>
                <a:lnTo>
                  <a:pt x="2133727" y="2480017"/>
                </a:lnTo>
                <a:lnTo>
                  <a:pt x="1547868" y="2822064"/>
                </a:lnTo>
              </a:path>
              <a:path w="2138045" h="2822575">
                <a:moveTo>
                  <a:pt x="1337919" y="2822064"/>
                </a:moveTo>
                <a:lnTo>
                  <a:pt x="742950" y="2478570"/>
                </a:lnTo>
                <a:lnTo>
                  <a:pt x="746887" y="167930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7730109" y="275958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7730109" y="2759582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8463534" y="4043867"/>
            <a:ext cx="680720" cy="1587500"/>
          </a:xfrm>
          <a:custGeom>
            <a:avLst/>
            <a:gdLst/>
            <a:ahLst/>
            <a:cxnLst/>
            <a:rect l="l" t="t" r="r" b="b"/>
            <a:pathLst>
              <a:path w="680720" h="1587500">
                <a:moveTo>
                  <a:pt x="680466" y="0"/>
                </a:moveTo>
                <a:lnTo>
                  <a:pt x="3937" y="395036"/>
                </a:lnTo>
                <a:lnTo>
                  <a:pt x="0" y="1194247"/>
                </a:lnTo>
                <a:lnTo>
                  <a:pt x="680466" y="1587131"/>
                </a:lnTo>
                <a:lnTo>
                  <a:pt x="680466" y="0"/>
                </a:lnTo>
                <a:close/>
              </a:path>
            </a:pathLst>
          </a:custGeom>
          <a:solidFill>
            <a:srgbClr val="FFFFFF">
              <a:alpha val="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8463534" y="1500692"/>
            <a:ext cx="680720" cy="4130675"/>
          </a:xfrm>
          <a:custGeom>
            <a:avLst/>
            <a:gdLst/>
            <a:ahLst/>
            <a:cxnLst/>
            <a:rect l="l" t="t" r="r" b="b"/>
            <a:pathLst>
              <a:path w="680720" h="4130675">
                <a:moveTo>
                  <a:pt x="3937" y="2938211"/>
                </a:moveTo>
                <a:lnTo>
                  <a:pt x="680466" y="2543174"/>
                </a:lnTo>
              </a:path>
              <a:path w="680720" h="4130675">
                <a:moveTo>
                  <a:pt x="680466" y="4130306"/>
                </a:moveTo>
                <a:lnTo>
                  <a:pt x="0" y="3737422"/>
                </a:lnTo>
                <a:lnTo>
                  <a:pt x="3937" y="2938211"/>
                </a:lnTo>
              </a:path>
              <a:path w="680720" h="4130675">
                <a:moveTo>
                  <a:pt x="3937" y="395036"/>
                </a:moveTo>
                <a:lnTo>
                  <a:pt x="680466" y="0"/>
                </a:lnTo>
              </a:path>
              <a:path w="680720" h="4130675">
                <a:moveTo>
                  <a:pt x="680466" y="1587155"/>
                </a:moveTo>
                <a:lnTo>
                  <a:pt x="0" y="1194247"/>
                </a:lnTo>
                <a:lnTo>
                  <a:pt x="3937" y="395036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457200" y="333755"/>
            <a:ext cx="8229600" cy="6185535"/>
          </a:xfrm>
          <a:custGeom>
            <a:avLst/>
            <a:gdLst/>
            <a:ahLst/>
            <a:cxnLst/>
            <a:rect l="l" t="t" r="r" b="b"/>
            <a:pathLst>
              <a:path w="8229600" h="6185534">
                <a:moveTo>
                  <a:pt x="8229600" y="0"/>
                </a:moveTo>
                <a:lnTo>
                  <a:pt x="0" y="0"/>
                </a:lnTo>
                <a:lnTo>
                  <a:pt x="0" y="344043"/>
                </a:lnTo>
                <a:lnTo>
                  <a:pt x="0" y="6185154"/>
                </a:lnTo>
                <a:lnTo>
                  <a:pt x="8229600" y="6185154"/>
                </a:lnTo>
                <a:lnTo>
                  <a:pt x="8229600" y="344043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457199" y="333755"/>
            <a:ext cx="8229600" cy="6185535"/>
          </a:xfrm>
          <a:custGeom>
            <a:avLst/>
            <a:gdLst/>
            <a:ahLst/>
            <a:cxnLst/>
            <a:rect l="l" t="t" r="r" b="b"/>
            <a:pathLst>
              <a:path w="8229600" h="6185534">
                <a:moveTo>
                  <a:pt x="0" y="6185154"/>
                </a:moveTo>
                <a:lnTo>
                  <a:pt x="8229600" y="6185154"/>
                </a:lnTo>
                <a:lnTo>
                  <a:pt x="8229600" y="0"/>
                </a:lnTo>
                <a:lnTo>
                  <a:pt x="0" y="0"/>
                </a:lnTo>
                <a:lnTo>
                  <a:pt x="0" y="6185154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4561713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7799"/>
                </a:moveTo>
                <a:lnTo>
                  <a:pt x="3678936" y="677799"/>
                </a:lnTo>
                <a:lnTo>
                  <a:pt x="3678936" y="0"/>
                </a:lnTo>
                <a:lnTo>
                  <a:pt x="0" y="0"/>
                </a:lnTo>
                <a:lnTo>
                  <a:pt x="0" y="6777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4561713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7799"/>
                </a:moveTo>
                <a:lnTo>
                  <a:pt x="3678936" y="677799"/>
                </a:lnTo>
                <a:lnTo>
                  <a:pt x="3678936" y="0"/>
                </a:lnTo>
              </a:path>
              <a:path w="3679190" h="678180">
                <a:moveTo>
                  <a:pt x="0" y="0"/>
                </a:moveTo>
                <a:lnTo>
                  <a:pt x="0" y="677799"/>
                </a:lnTo>
              </a:path>
            </a:pathLst>
          </a:custGeom>
          <a:ln w="16002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4648962" y="0"/>
            <a:ext cx="3505200" cy="603250"/>
          </a:xfrm>
          <a:custGeom>
            <a:avLst/>
            <a:gdLst/>
            <a:ahLst/>
            <a:cxnLst/>
            <a:rect l="l" t="t" r="r" b="b"/>
            <a:pathLst>
              <a:path w="3505200" h="603250">
                <a:moveTo>
                  <a:pt x="0" y="602741"/>
                </a:moveTo>
                <a:lnTo>
                  <a:pt x="3505199" y="602741"/>
                </a:lnTo>
                <a:lnTo>
                  <a:pt x="3505199" y="0"/>
                </a:lnTo>
                <a:lnTo>
                  <a:pt x="0" y="0"/>
                </a:lnTo>
                <a:lnTo>
                  <a:pt x="0" y="602741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8" name="bg object 5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599" y="3632453"/>
            <a:ext cx="3689604" cy="2681478"/>
          </a:xfrm>
          <a:prstGeom prst="rect">
            <a:avLst/>
          </a:prstGeom>
        </p:spPr>
      </p:pic>
      <p:pic>
        <p:nvPicPr>
          <p:cNvPr id="59" name="bg object 5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599" y="290321"/>
            <a:ext cx="3714750" cy="2952750"/>
          </a:xfrm>
          <a:prstGeom prst="rect">
            <a:avLst/>
          </a:prstGeom>
        </p:spPr>
      </p:pic>
      <p:pic>
        <p:nvPicPr>
          <p:cNvPr id="60" name="bg object 6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10100" y="2422397"/>
            <a:ext cx="4289298" cy="3891533"/>
          </a:xfrm>
          <a:prstGeom prst="rect">
            <a:avLst/>
          </a:prstGeom>
        </p:spPr>
      </p:pic>
      <p:sp>
        <p:nvSpPr>
          <p:cNvPr id="61" name="bg object 61"/>
          <p:cNvSpPr/>
          <p:nvPr/>
        </p:nvSpPr>
        <p:spPr>
          <a:xfrm>
            <a:off x="4455032" y="398907"/>
            <a:ext cx="4169410" cy="1760220"/>
          </a:xfrm>
          <a:custGeom>
            <a:avLst/>
            <a:gdLst/>
            <a:ahLst/>
            <a:cxnLst/>
            <a:rect l="l" t="t" r="r" b="b"/>
            <a:pathLst>
              <a:path w="4169409" h="1760220">
                <a:moveTo>
                  <a:pt x="3875532" y="0"/>
                </a:moveTo>
                <a:lnTo>
                  <a:pt x="293369" y="0"/>
                </a:lnTo>
                <a:lnTo>
                  <a:pt x="289531" y="47592"/>
                </a:lnTo>
                <a:lnTo>
                  <a:pt x="278416" y="92738"/>
                </a:lnTo>
                <a:lnTo>
                  <a:pt x="260629" y="134832"/>
                </a:lnTo>
                <a:lnTo>
                  <a:pt x="236774" y="173272"/>
                </a:lnTo>
                <a:lnTo>
                  <a:pt x="207454" y="207454"/>
                </a:lnTo>
                <a:lnTo>
                  <a:pt x="173272" y="236774"/>
                </a:lnTo>
                <a:lnTo>
                  <a:pt x="134832" y="260629"/>
                </a:lnTo>
                <a:lnTo>
                  <a:pt x="92738" y="278416"/>
                </a:lnTo>
                <a:lnTo>
                  <a:pt x="47592" y="289531"/>
                </a:lnTo>
                <a:lnTo>
                  <a:pt x="0" y="293369"/>
                </a:lnTo>
                <a:lnTo>
                  <a:pt x="0" y="1466850"/>
                </a:lnTo>
                <a:lnTo>
                  <a:pt x="47592" y="1470688"/>
                </a:lnTo>
                <a:lnTo>
                  <a:pt x="92738" y="1481803"/>
                </a:lnTo>
                <a:lnTo>
                  <a:pt x="134832" y="1499590"/>
                </a:lnTo>
                <a:lnTo>
                  <a:pt x="173272" y="1523445"/>
                </a:lnTo>
                <a:lnTo>
                  <a:pt x="207454" y="1552765"/>
                </a:lnTo>
                <a:lnTo>
                  <a:pt x="236774" y="1586947"/>
                </a:lnTo>
                <a:lnTo>
                  <a:pt x="260629" y="1625387"/>
                </a:lnTo>
                <a:lnTo>
                  <a:pt x="278416" y="1667481"/>
                </a:lnTo>
                <a:lnTo>
                  <a:pt x="289531" y="1712627"/>
                </a:lnTo>
                <a:lnTo>
                  <a:pt x="293369" y="1760219"/>
                </a:lnTo>
                <a:lnTo>
                  <a:pt x="3875532" y="1760219"/>
                </a:lnTo>
                <a:lnTo>
                  <a:pt x="3879370" y="1712627"/>
                </a:lnTo>
                <a:lnTo>
                  <a:pt x="3890485" y="1667481"/>
                </a:lnTo>
                <a:lnTo>
                  <a:pt x="3908272" y="1625387"/>
                </a:lnTo>
                <a:lnTo>
                  <a:pt x="3932127" y="1586947"/>
                </a:lnTo>
                <a:lnTo>
                  <a:pt x="3961447" y="1552765"/>
                </a:lnTo>
                <a:lnTo>
                  <a:pt x="3995629" y="1523445"/>
                </a:lnTo>
                <a:lnTo>
                  <a:pt x="4034069" y="1499590"/>
                </a:lnTo>
                <a:lnTo>
                  <a:pt x="4076163" y="1481803"/>
                </a:lnTo>
                <a:lnTo>
                  <a:pt x="4121309" y="1470688"/>
                </a:lnTo>
                <a:lnTo>
                  <a:pt x="4168901" y="1466850"/>
                </a:lnTo>
                <a:lnTo>
                  <a:pt x="4168901" y="293369"/>
                </a:lnTo>
                <a:lnTo>
                  <a:pt x="4121309" y="289531"/>
                </a:lnTo>
                <a:lnTo>
                  <a:pt x="4076163" y="278416"/>
                </a:lnTo>
                <a:lnTo>
                  <a:pt x="4034069" y="260629"/>
                </a:lnTo>
                <a:lnTo>
                  <a:pt x="3995629" y="236774"/>
                </a:lnTo>
                <a:lnTo>
                  <a:pt x="3961447" y="207454"/>
                </a:lnTo>
                <a:lnTo>
                  <a:pt x="3932127" y="173272"/>
                </a:lnTo>
                <a:lnTo>
                  <a:pt x="3908272" y="134832"/>
                </a:lnTo>
                <a:lnTo>
                  <a:pt x="3890485" y="92738"/>
                </a:lnTo>
                <a:lnTo>
                  <a:pt x="3879370" y="47592"/>
                </a:lnTo>
                <a:lnTo>
                  <a:pt x="38755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4455032" y="398907"/>
            <a:ext cx="4169410" cy="1760220"/>
          </a:xfrm>
          <a:custGeom>
            <a:avLst/>
            <a:gdLst/>
            <a:ahLst/>
            <a:cxnLst/>
            <a:rect l="l" t="t" r="r" b="b"/>
            <a:pathLst>
              <a:path w="4169409" h="1760220">
                <a:moveTo>
                  <a:pt x="0" y="293369"/>
                </a:moveTo>
                <a:lnTo>
                  <a:pt x="47592" y="289531"/>
                </a:lnTo>
                <a:lnTo>
                  <a:pt x="92738" y="278416"/>
                </a:lnTo>
                <a:lnTo>
                  <a:pt x="134832" y="260629"/>
                </a:lnTo>
                <a:lnTo>
                  <a:pt x="173272" y="236774"/>
                </a:lnTo>
                <a:lnTo>
                  <a:pt x="207454" y="207454"/>
                </a:lnTo>
                <a:lnTo>
                  <a:pt x="236774" y="173272"/>
                </a:lnTo>
                <a:lnTo>
                  <a:pt x="260629" y="134832"/>
                </a:lnTo>
                <a:lnTo>
                  <a:pt x="278416" y="92738"/>
                </a:lnTo>
                <a:lnTo>
                  <a:pt x="289531" y="47592"/>
                </a:lnTo>
                <a:lnTo>
                  <a:pt x="293369" y="0"/>
                </a:lnTo>
                <a:lnTo>
                  <a:pt x="3875532" y="0"/>
                </a:lnTo>
                <a:lnTo>
                  <a:pt x="3879370" y="47592"/>
                </a:lnTo>
                <a:lnTo>
                  <a:pt x="3890485" y="92738"/>
                </a:lnTo>
                <a:lnTo>
                  <a:pt x="3908272" y="134832"/>
                </a:lnTo>
                <a:lnTo>
                  <a:pt x="3932127" y="173272"/>
                </a:lnTo>
                <a:lnTo>
                  <a:pt x="3961447" y="207454"/>
                </a:lnTo>
                <a:lnTo>
                  <a:pt x="3995629" y="236774"/>
                </a:lnTo>
                <a:lnTo>
                  <a:pt x="4034069" y="260629"/>
                </a:lnTo>
                <a:lnTo>
                  <a:pt x="4076163" y="278416"/>
                </a:lnTo>
                <a:lnTo>
                  <a:pt x="4121309" y="289531"/>
                </a:lnTo>
                <a:lnTo>
                  <a:pt x="4168901" y="293369"/>
                </a:lnTo>
                <a:lnTo>
                  <a:pt x="4168901" y="1466850"/>
                </a:lnTo>
                <a:lnTo>
                  <a:pt x="4121309" y="1470688"/>
                </a:lnTo>
                <a:lnTo>
                  <a:pt x="4076163" y="1481803"/>
                </a:lnTo>
                <a:lnTo>
                  <a:pt x="4034069" y="1499590"/>
                </a:lnTo>
                <a:lnTo>
                  <a:pt x="3995629" y="1523445"/>
                </a:lnTo>
                <a:lnTo>
                  <a:pt x="3961447" y="1552765"/>
                </a:lnTo>
                <a:lnTo>
                  <a:pt x="3932127" y="1586947"/>
                </a:lnTo>
                <a:lnTo>
                  <a:pt x="3908272" y="1625387"/>
                </a:lnTo>
                <a:lnTo>
                  <a:pt x="3890485" y="1667481"/>
                </a:lnTo>
                <a:lnTo>
                  <a:pt x="3879370" y="1712627"/>
                </a:lnTo>
                <a:lnTo>
                  <a:pt x="3875532" y="1760219"/>
                </a:lnTo>
                <a:lnTo>
                  <a:pt x="293369" y="1760219"/>
                </a:lnTo>
                <a:lnTo>
                  <a:pt x="289531" y="1712627"/>
                </a:lnTo>
                <a:lnTo>
                  <a:pt x="278416" y="1667481"/>
                </a:lnTo>
                <a:lnTo>
                  <a:pt x="260629" y="1625387"/>
                </a:lnTo>
                <a:lnTo>
                  <a:pt x="236774" y="1586947"/>
                </a:lnTo>
                <a:lnTo>
                  <a:pt x="207454" y="1552765"/>
                </a:lnTo>
                <a:lnTo>
                  <a:pt x="173272" y="1523445"/>
                </a:lnTo>
                <a:lnTo>
                  <a:pt x="134832" y="1499590"/>
                </a:lnTo>
                <a:lnTo>
                  <a:pt x="92738" y="1481803"/>
                </a:lnTo>
                <a:lnTo>
                  <a:pt x="47592" y="1470688"/>
                </a:lnTo>
                <a:lnTo>
                  <a:pt x="0" y="1466850"/>
                </a:lnTo>
                <a:lnTo>
                  <a:pt x="0" y="293369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0033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6600"/>
                </a:solidFill>
                <a:latin typeface="Times New Roman"/>
                <a:cs typeface="Times New Roman"/>
              </a:defRPr>
            </a:lvl1pPr>
          </a:lstStyle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6600"/>
                </a:solidFill>
                <a:latin typeface="Times New Roman"/>
                <a:cs typeface="Times New Roman"/>
              </a:defRPr>
            </a:lvl1pPr>
          </a:lstStyle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92124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772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1503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0063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70712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231124" y="0"/>
            <a:ext cx="913130" cy="6858000"/>
          </a:xfrm>
          <a:custGeom>
            <a:avLst/>
            <a:gdLst/>
            <a:ahLst/>
            <a:cxnLst/>
            <a:rect l="l" t="t" r="r" b="b"/>
            <a:pathLst>
              <a:path w="913129" h="6858000">
                <a:moveTo>
                  <a:pt x="912863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12863" y="6858000"/>
                </a:lnTo>
                <a:lnTo>
                  <a:pt x="912863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887723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97332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65532" y="3487140"/>
            <a:ext cx="9078595" cy="2715260"/>
          </a:xfrm>
          <a:custGeom>
            <a:avLst/>
            <a:gdLst/>
            <a:ahLst/>
            <a:cxnLst/>
            <a:rect l="l" t="t" r="r" b="b"/>
            <a:pathLst>
              <a:path w="9078595" h="2715260">
                <a:moveTo>
                  <a:pt x="0" y="2664536"/>
                </a:moveTo>
                <a:lnTo>
                  <a:pt x="44897" y="2667234"/>
                </a:lnTo>
                <a:lnTo>
                  <a:pt x="89827" y="2669925"/>
                </a:lnTo>
                <a:lnTo>
                  <a:pt x="134821" y="2672603"/>
                </a:lnTo>
                <a:lnTo>
                  <a:pt x="179912" y="2675259"/>
                </a:lnTo>
                <a:lnTo>
                  <a:pt x="225132" y="2677888"/>
                </a:lnTo>
                <a:lnTo>
                  <a:pt x="270512" y="2680482"/>
                </a:lnTo>
                <a:lnTo>
                  <a:pt x="316086" y="2683034"/>
                </a:lnTo>
                <a:lnTo>
                  <a:pt x="361886" y="2685538"/>
                </a:lnTo>
                <a:lnTo>
                  <a:pt x="407943" y="2687987"/>
                </a:lnTo>
                <a:lnTo>
                  <a:pt x="454290" y="2690372"/>
                </a:lnTo>
                <a:lnTo>
                  <a:pt x="500959" y="2692689"/>
                </a:lnTo>
                <a:lnTo>
                  <a:pt x="547982" y="2694929"/>
                </a:lnTo>
                <a:lnTo>
                  <a:pt x="595392" y="2697086"/>
                </a:lnTo>
                <a:lnTo>
                  <a:pt x="643221" y="2699153"/>
                </a:lnTo>
                <a:lnTo>
                  <a:pt x="691501" y="2701122"/>
                </a:lnTo>
                <a:lnTo>
                  <a:pt x="740264" y="2702987"/>
                </a:lnTo>
                <a:lnTo>
                  <a:pt x="789542" y="2704742"/>
                </a:lnTo>
                <a:lnTo>
                  <a:pt x="839368" y="2706378"/>
                </a:lnTo>
                <a:lnTo>
                  <a:pt x="889773" y="2707889"/>
                </a:lnTo>
                <a:lnTo>
                  <a:pt x="940791" y="2709269"/>
                </a:lnTo>
                <a:lnTo>
                  <a:pt x="992453" y="2710510"/>
                </a:lnTo>
                <a:lnTo>
                  <a:pt x="1044791" y="2711605"/>
                </a:lnTo>
                <a:lnTo>
                  <a:pt x="1097838" y="2712547"/>
                </a:lnTo>
                <a:lnTo>
                  <a:pt x="1151625" y="2713330"/>
                </a:lnTo>
                <a:lnTo>
                  <a:pt x="1206186" y="2713946"/>
                </a:lnTo>
                <a:lnTo>
                  <a:pt x="1261552" y="2714389"/>
                </a:lnTo>
                <a:lnTo>
                  <a:pt x="1317756" y="2714651"/>
                </a:lnTo>
                <a:lnTo>
                  <a:pt x="1374829" y="2714726"/>
                </a:lnTo>
                <a:lnTo>
                  <a:pt x="1432804" y="2714606"/>
                </a:lnTo>
                <a:lnTo>
                  <a:pt x="1491713" y="2714286"/>
                </a:lnTo>
                <a:lnTo>
                  <a:pt x="1551589" y="2713757"/>
                </a:lnTo>
                <a:lnTo>
                  <a:pt x="1612463" y="2713013"/>
                </a:lnTo>
                <a:lnTo>
                  <a:pt x="1674368" y="2712047"/>
                </a:lnTo>
                <a:lnTo>
                  <a:pt x="1717496" y="2711301"/>
                </a:lnTo>
                <a:lnTo>
                  <a:pt x="1761028" y="2710546"/>
                </a:lnTo>
                <a:lnTo>
                  <a:pt x="1804957" y="2709778"/>
                </a:lnTo>
                <a:lnTo>
                  <a:pt x="1849280" y="2708992"/>
                </a:lnTo>
                <a:lnTo>
                  <a:pt x="1893993" y="2708184"/>
                </a:lnTo>
                <a:lnTo>
                  <a:pt x="1939090" y="2707350"/>
                </a:lnTo>
                <a:lnTo>
                  <a:pt x="1984567" y="2706486"/>
                </a:lnTo>
                <a:lnTo>
                  <a:pt x="2030419" y="2705587"/>
                </a:lnTo>
                <a:lnTo>
                  <a:pt x="2076643" y="2704649"/>
                </a:lnTo>
                <a:lnTo>
                  <a:pt x="2123233" y="2703669"/>
                </a:lnTo>
                <a:lnTo>
                  <a:pt x="2170185" y="2702642"/>
                </a:lnTo>
                <a:lnTo>
                  <a:pt x="2217495" y="2701563"/>
                </a:lnTo>
                <a:lnTo>
                  <a:pt x="2265158" y="2700429"/>
                </a:lnTo>
                <a:lnTo>
                  <a:pt x="2313169" y="2699235"/>
                </a:lnTo>
                <a:lnTo>
                  <a:pt x="2361525" y="2697978"/>
                </a:lnTo>
                <a:lnTo>
                  <a:pt x="2410220" y="2696652"/>
                </a:lnTo>
                <a:lnTo>
                  <a:pt x="2459250" y="2695255"/>
                </a:lnTo>
                <a:lnTo>
                  <a:pt x="2508610" y="2693781"/>
                </a:lnTo>
                <a:lnTo>
                  <a:pt x="2558297" y="2692226"/>
                </a:lnTo>
                <a:lnTo>
                  <a:pt x="2608305" y="2690587"/>
                </a:lnTo>
                <a:lnTo>
                  <a:pt x="2658630" y="2688859"/>
                </a:lnTo>
                <a:lnTo>
                  <a:pt x="2709267" y="2687037"/>
                </a:lnTo>
                <a:lnTo>
                  <a:pt x="2760213" y="2685119"/>
                </a:lnTo>
                <a:lnTo>
                  <a:pt x="2811462" y="2683098"/>
                </a:lnTo>
                <a:lnTo>
                  <a:pt x="2863010" y="2680973"/>
                </a:lnTo>
                <a:lnTo>
                  <a:pt x="2914853" y="2678737"/>
                </a:lnTo>
                <a:lnTo>
                  <a:pt x="2966985" y="2676387"/>
                </a:lnTo>
                <a:lnTo>
                  <a:pt x="3019403" y="2673919"/>
                </a:lnTo>
                <a:lnTo>
                  <a:pt x="3072102" y="2671329"/>
                </a:lnTo>
                <a:lnTo>
                  <a:pt x="3125077" y="2668612"/>
                </a:lnTo>
                <a:lnTo>
                  <a:pt x="3178324" y="2665764"/>
                </a:lnTo>
                <a:lnTo>
                  <a:pt x="3231839" y="2662781"/>
                </a:lnTo>
                <a:lnTo>
                  <a:pt x="3285617" y="2659659"/>
                </a:lnTo>
                <a:lnTo>
                  <a:pt x="3339653" y="2656393"/>
                </a:lnTo>
                <a:lnTo>
                  <a:pt x="3393943" y="2652980"/>
                </a:lnTo>
                <a:lnTo>
                  <a:pt x="3448482" y="2649415"/>
                </a:lnTo>
                <a:lnTo>
                  <a:pt x="3503266" y="2645695"/>
                </a:lnTo>
                <a:lnTo>
                  <a:pt x="3558291" y="2641814"/>
                </a:lnTo>
                <a:lnTo>
                  <a:pt x="3613552" y="2637769"/>
                </a:lnTo>
                <a:lnTo>
                  <a:pt x="3669044" y="2633555"/>
                </a:lnTo>
                <a:lnTo>
                  <a:pt x="3724762" y="2629169"/>
                </a:lnTo>
                <a:lnTo>
                  <a:pt x="3780704" y="2624605"/>
                </a:lnTo>
                <a:lnTo>
                  <a:pt x="3836863" y="2619861"/>
                </a:lnTo>
                <a:lnTo>
                  <a:pt x="3893235" y="2614931"/>
                </a:lnTo>
                <a:lnTo>
                  <a:pt x="3949817" y="2609812"/>
                </a:lnTo>
                <a:lnTo>
                  <a:pt x="4006602" y="2604499"/>
                </a:lnTo>
                <a:lnTo>
                  <a:pt x="4063588" y="2598989"/>
                </a:lnTo>
                <a:lnTo>
                  <a:pt x="4120768" y="2593276"/>
                </a:lnTo>
                <a:lnTo>
                  <a:pt x="4166137" y="2588638"/>
                </a:lnTo>
                <a:lnTo>
                  <a:pt x="4212100" y="2583873"/>
                </a:lnTo>
                <a:lnTo>
                  <a:pt x="4258634" y="2578985"/>
                </a:lnTo>
                <a:lnTo>
                  <a:pt x="4305717" y="2573976"/>
                </a:lnTo>
                <a:lnTo>
                  <a:pt x="4353327" y="2568847"/>
                </a:lnTo>
                <a:lnTo>
                  <a:pt x="4401442" y="2563601"/>
                </a:lnTo>
                <a:lnTo>
                  <a:pt x="4450040" y="2558239"/>
                </a:lnTo>
                <a:lnTo>
                  <a:pt x="4499098" y="2552763"/>
                </a:lnTo>
                <a:lnTo>
                  <a:pt x="4548593" y="2547177"/>
                </a:lnTo>
                <a:lnTo>
                  <a:pt x="4598504" y="2541481"/>
                </a:lnTo>
                <a:lnTo>
                  <a:pt x="4648809" y="2535678"/>
                </a:lnTo>
                <a:lnTo>
                  <a:pt x="4699484" y="2529769"/>
                </a:lnTo>
                <a:lnTo>
                  <a:pt x="4750508" y="2523758"/>
                </a:lnTo>
                <a:lnTo>
                  <a:pt x="4801858" y="2517645"/>
                </a:lnTo>
                <a:lnTo>
                  <a:pt x="4853512" y="2511433"/>
                </a:lnTo>
                <a:lnTo>
                  <a:pt x="4905448" y="2505124"/>
                </a:lnTo>
                <a:lnTo>
                  <a:pt x="4957644" y="2498720"/>
                </a:lnTo>
                <a:lnTo>
                  <a:pt x="5010077" y="2492223"/>
                </a:lnTo>
                <a:lnTo>
                  <a:pt x="5062725" y="2485635"/>
                </a:lnTo>
                <a:lnTo>
                  <a:pt x="5115565" y="2478959"/>
                </a:lnTo>
                <a:lnTo>
                  <a:pt x="5168575" y="2472195"/>
                </a:lnTo>
                <a:lnTo>
                  <a:pt x="5221734" y="2465347"/>
                </a:lnTo>
                <a:lnTo>
                  <a:pt x="5275018" y="2458415"/>
                </a:lnTo>
                <a:lnTo>
                  <a:pt x="5328406" y="2451403"/>
                </a:lnTo>
                <a:lnTo>
                  <a:pt x="5381875" y="2444313"/>
                </a:lnTo>
                <a:lnTo>
                  <a:pt x="5435403" y="2437145"/>
                </a:lnTo>
                <a:lnTo>
                  <a:pt x="5488967" y="2429903"/>
                </a:lnTo>
                <a:lnTo>
                  <a:pt x="5542545" y="2422589"/>
                </a:lnTo>
                <a:lnTo>
                  <a:pt x="5596116" y="2415204"/>
                </a:lnTo>
                <a:lnTo>
                  <a:pt x="5649656" y="2407750"/>
                </a:lnTo>
                <a:lnTo>
                  <a:pt x="5703143" y="2400230"/>
                </a:lnTo>
                <a:lnTo>
                  <a:pt x="5756556" y="2392646"/>
                </a:lnTo>
                <a:lnTo>
                  <a:pt x="5809871" y="2384999"/>
                </a:lnTo>
                <a:lnTo>
                  <a:pt x="5863067" y="2377292"/>
                </a:lnTo>
                <a:lnTo>
                  <a:pt x="5916120" y="2369527"/>
                </a:lnTo>
                <a:lnTo>
                  <a:pt x="5969010" y="2361705"/>
                </a:lnTo>
                <a:lnTo>
                  <a:pt x="6021714" y="2353829"/>
                </a:lnTo>
                <a:lnTo>
                  <a:pt x="6074208" y="2345901"/>
                </a:lnTo>
                <a:lnTo>
                  <a:pt x="6126472" y="2337923"/>
                </a:lnTo>
                <a:lnTo>
                  <a:pt x="6178482" y="2329897"/>
                </a:lnTo>
                <a:lnTo>
                  <a:pt x="6230217" y="2321825"/>
                </a:lnTo>
                <a:lnTo>
                  <a:pt x="6281654" y="2313709"/>
                </a:lnTo>
                <a:lnTo>
                  <a:pt x="6332771" y="2305551"/>
                </a:lnTo>
                <a:lnTo>
                  <a:pt x="6383545" y="2297352"/>
                </a:lnTo>
                <a:lnTo>
                  <a:pt x="6433954" y="2289117"/>
                </a:lnTo>
                <a:lnTo>
                  <a:pt x="6483977" y="2280845"/>
                </a:lnTo>
                <a:lnTo>
                  <a:pt x="6533590" y="2272539"/>
                </a:lnTo>
                <a:lnTo>
                  <a:pt x="6582771" y="2264202"/>
                </a:lnTo>
                <a:lnTo>
                  <a:pt x="6631499" y="2255835"/>
                </a:lnTo>
                <a:lnTo>
                  <a:pt x="6679750" y="2247440"/>
                </a:lnTo>
                <a:lnTo>
                  <a:pt x="6727503" y="2239020"/>
                </a:lnTo>
                <a:lnTo>
                  <a:pt x="6774735" y="2230576"/>
                </a:lnTo>
                <a:lnTo>
                  <a:pt x="6821423" y="2222110"/>
                </a:lnTo>
                <a:lnTo>
                  <a:pt x="6867547" y="2213625"/>
                </a:lnTo>
                <a:lnTo>
                  <a:pt x="6913082" y="2205123"/>
                </a:lnTo>
                <a:lnTo>
                  <a:pt x="6958008" y="2196605"/>
                </a:lnTo>
                <a:lnTo>
                  <a:pt x="7002301" y="2188074"/>
                </a:lnTo>
                <a:lnTo>
                  <a:pt x="7045940" y="2179531"/>
                </a:lnTo>
                <a:lnTo>
                  <a:pt x="7088902" y="2170980"/>
                </a:lnTo>
                <a:lnTo>
                  <a:pt x="7131164" y="2162420"/>
                </a:lnTo>
                <a:lnTo>
                  <a:pt x="7172706" y="2153856"/>
                </a:lnTo>
                <a:lnTo>
                  <a:pt x="7233990" y="2140933"/>
                </a:lnTo>
                <a:lnTo>
                  <a:pt x="7295292" y="2127661"/>
                </a:lnTo>
                <a:lnTo>
                  <a:pt x="7356561" y="2114062"/>
                </a:lnTo>
                <a:lnTo>
                  <a:pt x="7417744" y="2100154"/>
                </a:lnTo>
                <a:lnTo>
                  <a:pt x="7478789" y="2085956"/>
                </a:lnTo>
                <a:lnTo>
                  <a:pt x="7539643" y="2071490"/>
                </a:lnTo>
                <a:lnTo>
                  <a:pt x="7600255" y="2056774"/>
                </a:lnTo>
                <a:lnTo>
                  <a:pt x="7660572" y="2041828"/>
                </a:lnTo>
                <a:lnTo>
                  <a:pt x="7720543" y="2026672"/>
                </a:lnTo>
                <a:lnTo>
                  <a:pt x="7780114" y="2011325"/>
                </a:lnTo>
                <a:lnTo>
                  <a:pt x="7839234" y="1995807"/>
                </a:lnTo>
                <a:lnTo>
                  <a:pt x="7897850" y="1980137"/>
                </a:lnTo>
                <a:lnTo>
                  <a:pt x="7955910" y="1964336"/>
                </a:lnTo>
                <a:lnTo>
                  <a:pt x="8013363" y="1948423"/>
                </a:lnTo>
                <a:lnTo>
                  <a:pt x="8070155" y="1932417"/>
                </a:lnTo>
                <a:lnTo>
                  <a:pt x="8126235" y="1916338"/>
                </a:lnTo>
                <a:lnTo>
                  <a:pt x="8181550" y="1900206"/>
                </a:lnTo>
                <a:lnTo>
                  <a:pt x="8236049" y="1884041"/>
                </a:lnTo>
                <a:lnTo>
                  <a:pt x="8289678" y="1867862"/>
                </a:lnTo>
                <a:lnTo>
                  <a:pt x="8342386" y="1851688"/>
                </a:lnTo>
                <a:lnTo>
                  <a:pt x="8394121" y="1835540"/>
                </a:lnTo>
                <a:lnTo>
                  <a:pt x="8444830" y="1819436"/>
                </a:lnTo>
                <a:lnTo>
                  <a:pt x="8494462" y="1803398"/>
                </a:lnTo>
                <a:lnTo>
                  <a:pt x="8542963" y="1787444"/>
                </a:lnTo>
                <a:lnTo>
                  <a:pt x="8590282" y="1771593"/>
                </a:lnTo>
                <a:lnTo>
                  <a:pt x="8636367" y="1755867"/>
                </a:lnTo>
                <a:lnTo>
                  <a:pt x="8681165" y="1740283"/>
                </a:lnTo>
                <a:lnTo>
                  <a:pt x="8724624" y="1724863"/>
                </a:lnTo>
                <a:lnTo>
                  <a:pt x="8766692" y="1709625"/>
                </a:lnTo>
                <a:lnTo>
                  <a:pt x="8807316" y="1694589"/>
                </a:lnTo>
                <a:lnTo>
                  <a:pt x="8846446" y="1679775"/>
                </a:lnTo>
                <a:lnTo>
                  <a:pt x="8884027" y="1665202"/>
                </a:lnTo>
                <a:lnTo>
                  <a:pt x="8920009" y="1650890"/>
                </a:lnTo>
                <a:lnTo>
                  <a:pt x="8986963" y="1623129"/>
                </a:lnTo>
                <a:lnTo>
                  <a:pt x="9046892" y="1596648"/>
                </a:lnTo>
                <a:lnTo>
                  <a:pt x="9074091" y="1583937"/>
                </a:lnTo>
                <a:lnTo>
                  <a:pt x="9078468" y="1581802"/>
                </a:lnTo>
              </a:path>
              <a:path w="9078595" h="2715260">
                <a:moveTo>
                  <a:pt x="0" y="870737"/>
                </a:moveTo>
                <a:lnTo>
                  <a:pt x="35919" y="851722"/>
                </a:lnTo>
                <a:lnTo>
                  <a:pt x="71982" y="832709"/>
                </a:lnTo>
                <a:lnTo>
                  <a:pt x="108333" y="813699"/>
                </a:lnTo>
                <a:lnTo>
                  <a:pt x="145116" y="794694"/>
                </a:lnTo>
                <a:lnTo>
                  <a:pt x="182474" y="775696"/>
                </a:lnTo>
                <a:lnTo>
                  <a:pt x="220551" y="756707"/>
                </a:lnTo>
                <a:lnTo>
                  <a:pt x="259492" y="737728"/>
                </a:lnTo>
                <a:lnTo>
                  <a:pt x="299440" y="718761"/>
                </a:lnTo>
                <a:lnTo>
                  <a:pt x="340539" y="699807"/>
                </a:lnTo>
                <a:lnTo>
                  <a:pt x="382933" y="680870"/>
                </a:lnTo>
                <a:lnTo>
                  <a:pt x="426766" y="661949"/>
                </a:lnTo>
                <a:lnTo>
                  <a:pt x="472181" y="643047"/>
                </a:lnTo>
                <a:lnTo>
                  <a:pt x="519323" y="624166"/>
                </a:lnTo>
                <a:lnTo>
                  <a:pt x="568335" y="605307"/>
                </a:lnTo>
                <a:lnTo>
                  <a:pt x="619361" y="586473"/>
                </a:lnTo>
                <a:lnTo>
                  <a:pt x="672546" y="567664"/>
                </a:lnTo>
                <a:lnTo>
                  <a:pt x="728032" y="548882"/>
                </a:lnTo>
                <a:lnTo>
                  <a:pt x="785965" y="530130"/>
                </a:lnTo>
                <a:lnTo>
                  <a:pt x="846487" y="511409"/>
                </a:lnTo>
                <a:lnTo>
                  <a:pt x="909743" y="492720"/>
                </a:lnTo>
                <a:lnTo>
                  <a:pt x="975877" y="474065"/>
                </a:lnTo>
                <a:lnTo>
                  <a:pt x="1045032" y="455447"/>
                </a:lnTo>
                <a:lnTo>
                  <a:pt x="1082442" y="445590"/>
                </a:lnTo>
                <a:lnTo>
                  <a:pt x="1120581" y="435534"/>
                </a:lnTo>
                <a:lnTo>
                  <a:pt x="1159438" y="425295"/>
                </a:lnTo>
                <a:lnTo>
                  <a:pt x="1199000" y="414888"/>
                </a:lnTo>
                <a:lnTo>
                  <a:pt x="1239256" y="404329"/>
                </a:lnTo>
                <a:lnTo>
                  <a:pt x="1280195" y="393635"/>
                </a:lnTo>
                <a:lnTo>
                  <a:pt x="1321804" y="382821"/>
                </a:lnTo>
                <a:lnTo>
                  <a:pt x="1364074" y="371902"/>
                </a:lnTo>
                <a:lnTo>
                  <a:pt x="1406991" y="360895"/>
                </a:lnTo>
                <a:lnTo>
                  <a:pt x="1450545" y="349816"/>
                </a:lnTo>
                <a:lnTo>
                  <a:pt x="1494724" y="338681"/>
                </a:lnTo>
                <a:lnTo>
                  <a:pt x="1539516" y="327504"/>
                </a:lnTo>
                <a:lnTo>
                  <a:pt x="1584910" y="316303"/>
                </a:lnTo>
                <a:lnTo>
                  <a:pt x="1630895" y="305093"/>
                </a:lnTo>
                <a:lnTo>
                  <a:pt x="1677458" y="293890"/>
                </a:lnTo>
                <a:lnTo>
                  <a:pt x="1724589" y="282710"/>
                </a:lnTo>
                <a:lnTo>
                  <a:pt x="1772276" y="271568"/>
                </a:lnTo>
                <a:lnTo>
                  <a:pt x="1820507" y="260481"/>
                </a:lnTo>
                <a:lnTo>
                  <a:pt x="1869271" y="249464"/>
                </a:lnTo>
                <a:lnTo>
                  <a:pt x="1918556" y="238533"/>
                </a:lnTo>
                <a:lnTo>
                  <a:pt x="1968350" y="227704"/>
                </a:lnTo>
                <a:lnTo>
                  <a:pt x="2018643" y="216994"/>
                </a:lnTo>
                <a:lnTo>
                  <a:pt x="2069423" y="206417"/>
                </a:lnTo>
                <a:lnTo>
                  <a:pt x="2120677" y="195989"/>
                </a:lnTo>
                <a:lnTo>
                  <a:pt x="2172396" y="185728"/>
                </a:lnTo>
                <a:lnTo>
                  <a:pt x="2224566" y="175647"/>
                </a:lnTo>
                <a:lnTo>
                  <a:pt x="2277177" y="165764"/>
                </a:lnTo>
                <a:lnTo>
                  <a:pt x="2330217" y="156094"/>
                </a:lnTo>
                <a:lnTo>
                  <a:pt x="2383675" y="146653"/>
                </a:lnTo>
                <a:lnTo>
                  <a:pt x="2437538" y="137456"/>
                </a:lnTo>
                <a:lnTo>
                  <a:pt x="2491796" y="128521"/>
                </a:lnTo>
                <a:lnTo>
                  <a:pt x="2546437" y="119862"/>
                </a:lnTo>
                <a:lnTo>
                  <a:pt x="2601449" y="111495"/>
                </a:lnTo>
                <a:lnTo>
                  <a:pt x="2656822" y="103436"/>
                </a:lnTo>
                <a:lnTo>
                  <a:pt x="2712542" y="95702"/>
                </a:lnTo>
                <a:lnTo>
                  <a:pt x="2768600" y="88307"/>
                </a:lnTo>
                <a:lnTo>
                  <a:pt x="2824982" y="81269"/>
                </a:lnTo>
                <a:lnTo>
                  <a:pt x="2881679" y="74602"/>
                </a:lnTo>
                <a:lnTo>
                  <a:pt x="2938678" y="68322"/>
                </a:lnTo>
                <a:lnTo>
                  <a:pt x="2995967" y="62446"/>
                </a:lnTo>
                <a:lnTo>
                  <a:pt x="3053536" y="56990"/>
                </a:lnTo>
                <a:lnTo>
                  <a:pt x="3111373" y="51968"/>
                </a:lnTo>
                <a:lnTo>
                  <a:pt x="3155803" y="48359"/>
                </a:lnTo>
                <a:lnTo>
                  <a:pt x="3200573" y="44877"/>
                </a:lnTo>
                <a:lnTo>
                  <a:pt x="3245678" y="41521"/>
                </a:lnTo>
                <a:lnTo>
                  <a:pt x="3291111" y="38292"/>
                </a:lnTo>
                <a:lnTo>
                  <a:pt x="3336868" y="35191"/>
                </a:lnTo>
                <a:lnTo>
                  <a:pt x="3382943" y="32217"/>
                </a:lnTo>
                <a:lnTo>
                  <a:pt x="3429330" y="29372"/>
                </a:lnTo>
                <a:lnTo>
                  <a:pt x="3476023" y="26655"/>
                </a:lnTo>
                <a:lnTo>
                  <a:pt x="3523018" y="24067"/>
                </a:lnTo>
                <a:lnTo>
                  <a:pt x="3570308" y="21609"/>
                </a:lnTo>
                <a:lnTo>
                  <a:pt x="3617888" y="19281"/>
                </a:lnTo>
                <a:lnTo>
                  <a:pt x="3665752" y="17084"/>
                </a:lnTo>
                <a:lnTo>
                  <a:pt x="3713896" y="15017"/>
                </a:lnTo>
                <a:lnTo>
                  <a:pt x="3762312" y="13081"/>
                </a:lnTo>
                <a:lnTo>
                  <a:pt x="3810996" y="11277"/>
                </a:lnTo>
                <a:lnTo>
                  <a:pt x="3859942" y="9605"/>
                </a:lnTo>
                <a:lnTo>
                  <a:pt x="3909144" y="8066"/>
                </a:lnTo>
                <a:lnTo>
                  <a:pt x="3958598" y="6659"/>
                </a:lnTo>
                <a:lnTo>
                  <a:pt x="4008297" y="5386"/>
                </a:lnTo>
                <a:lnTo>
                  <a:pt x="4058235" y="4247"/>
                </a:lnTo>
                <a:lnTo>
                  <a:pt x="4108408" y="3241"/>
                </a:lnTo>
                <a:lnTo>
                  <a:pt x="4158810" y="2371"/>
                </a:lnTo>
                <a:lnTo>
                  <a:pt x="4209434" y="1636"/>
                </a:lnTo>
                <a:lnTo>
                  <a:pt x="4260276" y="1036"/>
                </a:lnTo>
                <a:lnTo>
                  <a:pt x="4311330" y="572"/>
                </a:lnTo>
                <a:lnTo>
                  <a:pt x="4362591" y="244"/>
                </a:lnTo>
                <a:lnTo>
                  <a:pt x="4414052" y="53"/>
                </a:lnTo>
                <a:lnTo>
                  <a:pt x="4465708" y="0"/>
                </a:lnTo>
                <a:lnTo>
                  <a:pt x="4517554" y="83"/>
                </a:lnTo>
                <a:lnTo>
                  <a:pt x="4569585" y="305"/>
                </a:lnTo>
                <a:lnTo>
                  <a:pt x="4621793" y="666"/>
                </a:lnTo>
                <a:lnTo>
                  <a:pt x="4674175" y="1165"/>
                </a:lnTo>
                <a:lnTo>
                  <a:pt x="4726724" y="1804"/>
                </a:lnTo>
                <a:lnTo>
                  <a:pt x="4779435" y="2583"/>
                </a:lnTo>
                <a:lnTo>
                  <a:pt x="4832302" y="3501"/>
                </a:lnTo>
                <a:lnTo>
                  <a:pt x="4885320" y="4560"/>
                </a:lnTo>
                <a:lnTo>
                  <a:pt x="4938483" y="5761"/>
                </a:lnTo>
                <a:lnTo>
                  <a:pt x="4991785" y="7102"/>
                </a:lnTo>
                <a:lnTo>
                  <a:pt x="5045222" y="8586"/>
                </a:lnTo>
                <a:lnTo>
                  <a:pt x="5098787" y="10212"/>
                </a:lnTo>
                <a:lnTo>
                  <a:pt x="5152475" y="11981"/>
                </a:lnTo>
                <a:lnTo>
                  <a:pt x="5206280" y="13893"/>
                </a:lnTo>
                <a:lnTo>
                  <a:pt x="5260196" y="15948"/>
                </a:lnTo>
                <a:lnTo>
                  <a:pt x="5314219" y="18147"/>
                </a:lnTo>
                <a:lnTo>
                  <a:pt x="5368342" y="20491"/>
                </a:lnTo>
                <a:lnTo>
                  <a:pt x="5422561" y="22980"/>
                </a:lnTo>
                <a:lnTo>
                  <a:pt x="5476868" y="25614"/>
                </a:lnTo>
                <a:lnTo>
                  <a:pt x="5531260" y="28394"/>
                </a:lnTo>
                <a:lnTo>
                  <a:pt x="5585730" y="31320"/>
                </a:lnTo>
                <a:lnTo>
                  <a:pt x="5640273" y="34392"/>
                </a:lnTo>
                <a:lnTo>
                  <a:pt x="5694882" y="37612"/>
                </a:lnTo>
                <a:lnTo>
                  <a:pt x="5749554" y="40979"/>
                </a:lnTo>
                <a:lnTo>
                  <a:pt x="5804281" y="44493"/>
                </a:lnTo>
                <a:lnTo>
                  <a:pt x="5859059" y="48156"/>
                </a:lnTo>
                <a:lnTo>
                  <a:pt x="5913882" y="51968"/>
                </a:lnTo>
                <a:lnTo>
                  <a:pt x="5961497" y="55457"/>
                </a:lnTo>
                <a:lnTo>
                  <a:pt x="6010054" y="59249"/>
                </a:lnTo>
                <a:lnTo>
                  <a:pt x="6059512" y="63334"/>
                </a:lnTo>
                <a:lnTo>
                  <a:pt x="6109828" y="67703"/>
                </a:lnTo>
                <a:lnTo>
                  <a:pt x="6160963" y="72347"/>
                </a:lnTo>
                <a:lnTo>
                  <a:pt x="6212875" y="77254"/>
                </a:lnTo>
                <a:lnTo>
                  <a:pt x="6265523" y="82416"/>
                </a:lnTo>
                <a:lnTo>
                  <a:pt x="6318865" y="87822"/>
                </a:lnTo>
                <a:lnTo>
                  <a:pt x="6372861" y="93463"/>
                </a:lnTo>
                <a:lnTo>
                  <a:pt x="6427469" y="99330"/>
                </a:lnTo>
                <a:lnTo>
                  <a:pt x="6482648" y="105411"/>
                </a:lnTo>
                <a:lnTo>
                  <a:pt x="6538356" y="111698"/>
                </a:lnTo>
                <a:lnTo>
                  <a:pt x="6594554" y="118181"/>
                </a:lnTo>
                <a:lnTo>
                  <a:pt x="6651199" y="124849"/>
                </a:lnTo>
                <a:lnTo>
                  <a:pt x="6708250" y="131694"/>
                </a:lnTo>
                <a:lnTo>
                  <a:pt x="6765667" y="138705"/>
                </a:lnTo>
                <a:lnTo>
                  <a:pt x="6823407" y="145873"/>
                </a:lnTo>
                <a:lnTo>
                  <a:pt x="6881430" y="153187"/>
                </a:lnTo>
                <a:lnTo>
                  <a:pt x="6939695" y="160638"/>
                </a:lnTo>
                <a:lnTo>
                  <a:pt x="6998160" y="168217"/>
                </a:lnTo>
                <a:lnTo>
                  <a:pt x="7056785" y="175913"/>
                </a:lnTo>
                <a:lnTo>
                  <a:pt x="7115528" y="183716"/>
                </a:lnTo>
                <a:lnTo>
                  <a:pt x="7174347" y="191618"/>
                </a:lnTo>
                <a:lnTo>
                  <a:pt x="7233203" y="199607"/>
                </a:lnTo>
                <a:lnTo>
                  <a:pt x="7292053" y="207675"/>
                </a:lnTo>
                <a:lnTo>
                  <a:pt x="7350856" y="215811"/>
                </a:lnTo>
                <a:lnTo>
                  <a:pt x="7409571" y="224006"/>
                </a:lnTo>
                <a:lnTo>
                  <a:pt x="7468158" y="232250"/>
                </a:lnTo>
                <a:lnTo>
                  <a:pt x="7526574" y="240533"/>
                </a:lnTo>
                <a:lnTo>
                  <a:pt x="7584779" y="248845"/>
                </a:lnTo>
                <a:lnTo>
                  <a:pt x="7642732" y="257177"/>
                </a:lnTo>
                <a:lnTo>
                  <a:pt x="7700390" y="265519"/>
                </a:lnTo>
                <a:lnTo>
                  <a:pt x="7757714" y="273860"/>
                </a:lnTo>
                <a:lnTo>
                  <a:pt x="7814662" y="282192"/>
                </a:lnTo>
                <a:lnTo>
                  <a:pt x="7871193" y="290504"/>
                </a:lnTo>
                <a:lnTo>
                  <a:pt x="7927265" y="298787"/>
                </a:lnTo>
                <a:lnTo>
                  <a:pt x="7982838" y="307031"/>
                </a:lnTo>
                <a:lnTo>
                  <a:pt x="8037870" y="315226"/>
                </a:lnTo>
                <a:lnTo>
                  <a:pt x="8092320" y="323362"/>
                </a:lnTo>
                <a:lnTo>
                  <a:pt x="8146147" y="331430"/>
                </a:lnTo>
                <a:lnTo>
                  <a:pt x="8199310" y="339419"/>
                </a:lnTo>
                <a:lnTo>
                  <a:pt x="8251767" y="347321"/>
                </a:lnTo>
                <a:lnTo>
                  <a:pt x="8303478" y="355124"/>
                </a:lnTo>
                <a:lnTo>
                  <a:pt x="8354400" y="362820"/>
                </a:lnTo>
                <a:lnTo>
                  <a:pt x="8404494" y="370399"/>
                </a:lnTo>
                <a:lnTo>
                  <a:pt x="8453718" y="377850"/>
                </a:lnTo>
                <a:lnTo>
                  <a:pt x="8502030" y="385164"/>
                </a:lnTo>
                <a:lnTo>
                  <a:pt x="8549389" y="392332"/>
                </a:lnTo>
                <a:lnTo>
                  <a:pt x="8595755" y="399343"/>
                </a:lnTo>
                <a:lnTo>
                  <a:pt x="8641087" y="406188"/>
                </a:lnTo>
                <a:lnTo>
                  <a:pt x="8685342" y="412856"/>
                </a:lnTo>
                <a:lnTo>
                  <a:pt x="8728479" y="419339"/>
                </a:lnTo>
                <a:lnTo>
                  <a:pt x="8770459" y="425626"/>
                </a:lnTo>
                <a:lnTo>
                  <a:pt x="8811239" y="431707"/>
                </a:lnTo>
                <a:lnTo>
                  <a:pt x="8850778" y="437574"/>
                </a:lnTo>
                <a:lnTo>
                  <a:pt x="8889035" y="443215"/>
                </a:lnTo>
                <a:lnTo>
                  <a:pt x="8961538" y="453783"/>
                </a:lnTo>
                <a:lnTo>
                  <a:pt x="9028420" y="463334"/>
                </a:lnTo>
                <a:lnTo>
                  <a:pt x="9059649" y="467703"/>
                </a:lnTo>
                <a:lnTo>
                  <a:pt x="9078468" y="470291"/>
                </a:lnTo>
              </a:path>
            </a:pathLst>
          </a:custGeom>
          <a:ln w="6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54102" y="5641085"/>
            <a:ext cx="3004820" cy="1210945"/>
          </a:xfrm>
          <a:custGeom>
            <a:avLst/>
            <a:gdLst/>
            <a:ahLst/>
            <a:cxnLst/>
            <a:rect l="l" t="t" r="r" b="b"/>
            <a:pathLst>
              <a:path w="3004820" h="1210945">
                <a:moveTo>
                  <a:pt x="0" y="0"/>
                </a:moveTo>
                <a:lnTo>
                  <a:pt x="51723" y="23508"/>
                </a:lnTo>
                <a:lnTo>
                  <a:pt x="103439" y="47010"/>
                </a:lnTo>
                <a:lnTo>
                  <a:pt x="155141" y="70498"/>
                </a:lnTo>
                <a:lnTo>
                  <a:pt x="206822" y="93966"/>
                </a:lnTo>
                <a:lnTo>
                  <a:pt x="258475" y="117407"/>
                </a:lnTo>
                <a:lnTo>
                  <a:pt x="310093" y="140815"/>
                </a:lnTo>
                <a:lnTo>
                  <a:pt x="361669" y="164182"/>
                </a:lnTo>
                <a:lnTo>
                  <a:pt x="413196" y="187502"/>
                </a:lnTo>
                <a:lnTo>
                  <a:pt x="464667" y="210769"/>
                </a:lnTo>
                <a:lnTo>
                  <a:pt x="516075" y="233974"/>
                </a:lnTo>
                <a:lnTo>
                  <a:pt x="567413" y="257113"/>
                </a:lnTo>
                <a:lnTo>
                  <a:pt x="618673" y="280178"/>
                </a:lnTo>
                <a:lnTo>
                  <a:pt x="669850" y="303162"/>
                </a:lnTo>
                <a:lnTo>
                  <a:pt x="720936" y="326058"/>
                </a:lnTo>
                <a:lnTo>
                  <a:pt x="771924" y="348861"/>
                </a:lnTo>
                <a:lnTo>
                  <a:pt x="822807" y="371563"/>
                </a:lnTo>
                <a:lnTo>
                  <a:pt x="873578" y="394157"/>
                </a:lnTo>
                <a:lnTo>
                  <a:pt x="924230" y="416636"/>
                </a:lnTo>
                <a:lnTo>
                  <a:pt x="974756" y="438995"/>
                </a:lnTo>
                <a:lnTo>
                  <a:pt x="1025149" y="461226"/>
                </a:lnTo>
                <a:lnTo>
                  <a:pt x="1075402" y="483322"/>
                </a:lnTo>
                <a:lnTo>
                  <a:pt x="1125508" y="505278"/>
                </a:lnTo>
                <a:lnTo>
                  <a:pt x="1175460" y="527085"/>
                </a:lnTo>
                <a:lnTo>
                  <a:pt x="1225251" y="548738"/>
                </a:lnTo>
                <a:lnTo>
                  <a:pt x="1274874" y="570229"/>
                </a:lnTo>
                <a:lnTo>
                  <a:pt x="1324322" y="591552"/>
                </a:lnTo>
                <a:lnTo>
                  <a:pt x="1373588" y="612700"/>
                </a:lnTo>
                <a:lnTo>
                  <a:pt x="1422665" y="633667"/>
                </a:lnTo>
                <a:lnTo>
                  <a:pt x="1471547" y="654446"/>
                </a:lnTo>
                <a:lnTo>
                  <a:pt x="1520225" y="675029"/>
                </a:lnTo>
                <a:lnTo>
                  <a:pt x="1568693" y="695411"/>
                </a:lnTo>
                <a:lnTo>
                  <a:pt x="1616944" y="715584"/>
                </a:lnTo>
                <a:lnTo>
                  <a:pt x="1664972" y="735542"/>
                </a:lnTo>
                <a:lnTo>
                  <a:pt x="1712768" y="755278"/>
                </a:lnTo>
                <a:lnTo>
                  <a:pt x="1760327" y="774786"/>
                </a:lnTo>
                <a:lnTo>
                  <a:pt x="1807640" y="794058"/>
                </a:lnTo>
                <a:lnTo>
                  <a:pt x="1854702" y="813088"/>
                </a:lnTo>
                <a:lnTo>
                  <a:pt x="1901505" y="831869"/>
                </a:lnTo>
                <a:lnTo>
                  <a:pt x="1948041" y="850395"/>
                </a:lnTo>
                <a:lnTo>
                  <a:pt x="1994305" y="868659"/>
                </a:lnTo>
                <a:lnTo>
                  <a:pt x="2040289" y="886653"/>
                </a:lnTo>
                <a:lnTo>
                  <a:pt x="2085986" y="904372"/>
                </a:lnTo>
                <a:lnTo>
                  <a:pt x="2131389" y="921808"/>
                </a:lnTo>
                <a:lnTo>
                  <a:pt x="2176491" y="938955"/>
                </a:lnTo>
                <a:lnTo>
                  <a:pt x="2221286" y="955806"/>
                </a:lnTo>
                <a:lnTo>
                  <a:pt x="2265765" y="972355"/>
                </a:lnTo>
                <a:lnTo>
                  <a:pt x="2309922" y="988594"/>
                </a:lnTo>
                <a:lnTo>
                  <a:pt x="2353751" y="1004518"/>
                </a:lnTo>
                <a:lnTo>
                  <a:pt x="2397243" y="1020118"/>
                </a:lnTo>
                <a:lnTo>
                  <a:pt x="2440393" y="1035389"/>
                </a:lnTo>
                <a:lnTo>
                  <a:pt x="2483193" y="1050324"/>
                </a:lnTo>
                <a:lnTo>
                  <a:pt x="2525636" y="1064916"/>
                </a:lnTo>
                <a:lnTo>
                  <a:pt x="2567715" y="1079158"/>
                </a:lnTo>
                <a:lnTo>
                  <a:pt x="2609423" y="1093043"/>
                </a:lnTo>
                <a:lnTo>
                  <a:pt x="2650753" y="1106566"/>
                </a:lnTo>
                <a:lnTo>
                  <a:pt x="2691698" y="1119718"/>
                </a:lnTo>
                <a:lnTo>
                  <a:pt x="2732252" y="1132494"/>
                </a:lnTo>
                <a:lnTo>
                  <a:pt x="2772406" y="1144887"/>
                </a:lnTo>
                <a:lnTo>
                  <a:pt x="2812155" y="1156890"/>
                </a:lnTo>
                <a:lnTo>
                  <a:pt x="2851491" y="1168496"/>
                </a:lnTo>
                <a:lnTo>
                  <a:pt x="2890407" y="1179698"/>
                </a:lnTo>
                <a:lnTo>
                  <a:pt x="2928896" y="1190490"/>
                </a:lnTo>
                <a:lnTo>
                  <a:pt x="2966951" y="1200865"/>
                </a:lnTo>
                <a:lnTo>
                  <a:pt x="3004566" y="1210817"/>
                </a:lnTo>
              </a:path>
            </a:pathLst>
          </a:custGeom>
          <a:ln w="6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65532" y="5284470"/>
            <a:ext cx="9078595" cy="1467485"/>
          </a:xfrm>
          <a:custGeom>
            <a:avLst/>
            <a:gdLst/>
            <a:ahLst/>
            <a:cxnLst/>
            <a:rect l="l" t="t" r="r" b="b"/>
            <a:pathLst>
              <a:path w="9078595" h="1467484">
                <a:moveTo>
                  <a:pt x="0" y="0"/>
                </a:moveTo>
                <a:lnTo>
                  <a:pt x="37323" y="13040"/>
                </a:lnTo>
                <a:lnTo>
                  <a:pt x="74768" y="26102"/>
                </a:lnTo>
                <a:lnTo>
                  <a:pt x="112457" y="39209"/>
                </a:lnTo>
                <a:lnTo>
                  <a:pt x="150510" y="52381"/>
                </a:lnTo>
                <a:lnTo>
                  <a:pt x="189049" y="65641"/>
                </a:lnTo>
                <a:lnTo>
                  <a:pt x="228196" y="79010"/>
                </a:lnTo>
                <a:lnTo>
                  <a:pt x="268072" y="92511"/>
                </a:lnTo>
                <a:lnTo>
                  <a:pt x="308798" y="106166"/>
                </a:lnTo>
                <a:lnTo>
                  <a:pt x="350497" y="119996"/>
                </a:lnTo>
                <a:lnTo>
                  <a:pt x="393290" y="134024"/>
                </a:lnTo>
                <a:lnTo>
                  <a:pt x="437298" y="148271"/>
                </a:lnTo>
                <a:lnTo>
                  <a:pt x="482642" y="162760"/>
                </a:lnTo>
                <a:lnTo>
                  <a:pt x="529445" y="177511"/>
                </a:lnTo>
                <a:lnTo>
                  <a:pt x="577827" y="192548"/>
                </a:lnTo>
                <a:lnTo>
                  <a:pt x="627911" y="207892"/>
                </a:lnTo>
                <a:lnTo>
                  <a:pt x="679817" y="223566"/>
                </a:lnTo>
                <a:lnTo>
                  <a:pt x="733668" y="239590"/>
                </a:lnTo>
                <a:lnTo>
                  <a:pt x="789584" y="255987"/>
                </a:lnTo>
                <a:lnTo>
                  <a:pt x="847687" y="272779"/>
                </a:lnTo>
                <a:lnTo>
                  <a:pt x="908100" y="289988"/>
                </a:lnTo>
                <a:lnTo>
                  <a:pt x="970942" y="307635"/>
                </a:lnTo>
                <a:lnTo>
                  <a:pt x="1036337" y="325744"/>
                </a:lnTo>
                <a:lnTo>
                  <a:pt x="1104404" y="344335"/>
                </a:lnTo>
                <a:lnTo>
                  <a:pt x="1142874" y="354783"/>
                </a:lnTo>
                <a:lnTo>
                  <a:pt x="1182216" y="365482"/>
                </a:lnTo>
                <a:lnTo>
                  <a:pt x="1222405" y="376420"/>
                </a:lnTo>
                <a:lnTo>
                  <a:pt x="1263418" y="387587"/>
                </a:lnTo>
                <a:lnTo>
                  <a:pt x="1305230" y="398970"/>
                </a:lnTo>
                <a:lnTo>
                  <a:pt x="1347817" y="410558"/>
                </a:lnTo>
                <a:lnTo>
                  <a:pt x="1391155" y="422339"/>
                </a:lnTo>
                <a:lnTo>
                  <a:pt x="1435221" y="434301"/>
                </a:lnTo>
                <a:lnTo>
                  <a:pt x="1479990" y="446435"/>
                </a:lnTo>
                <a:lnTo>
                  <a:pt x="1525438" y="458726"/>
                </a:lnTo>
                <a:lnTo>
                  <a:pt x="1571541" y="471165"/>
                </a:lnTo>
                <a:lnTo>
                  <a:pt x="1618274" y="483740"/>
                </a:lnTo>
                <a:lnTo>
                  <a:pt x="1665615" y="496438"/>
                </a:lnTo>
                <a:lnTo>
                  <a:pt x="1713539" y="509249"/>
                </a:lnTo>
                <a:lnTo>
                  <a:pt x="1762022" y="522161"/>
                </a:lnTo>
                <a:lnTo>
                  <a:pt x="1811039" y="535163"/>
                </a:lnTo>
                <a:lnTo>
                  <a:pt x="1860567" y="548242"/>
                </a:lnTo>
                <a:lnTo>
                  <a:pt x="1910582" y="561388"/>
                </a:lnTo>
                <a:lnTo>
                  <a:pt x="1961060" y="574589"/>
                </a:lnTo>
                <a:lnTo>
                  <a:pt x="2011976" y="587832"/>
                </a:lnTo>
                <a:lnTo>
                  <a:pt x="2063307" y="601108"/>
                </a:lnTo>
                <a:lnTo>
                  <a:pt x="2115028" y="614404"/>
                </a:lnTo>
                <a:lnTo>
                  <a:pt x="2167116" y="627708"/>
                </a:lnTo>
                <a:lnTo>
                  <a:pt x="2219546" y="641010"/>
                </a:lnTo>
                <a:lnTo>
                  <a:pt x="2272294" y="654297"/>
                </a:lnTo>
                <a:lnTo>
                  <a:pt x="2325337" y="667558"/>
                </a:lnTo>
                <a:lnTo>
                  <a:pt x="2378650" y="680782"/>
                </a:lnTo>
                <a:lnTo>
                  <a:pt x="2432210" y="693956"/>
                </a:lnTo>
                <a:lnTo>
                  <a:pt x="2485992" y="707070"/>
                </a:lnTo>
                <a:lnTo>
                  <a:pt x="2539971" y="720112"/>
                </a:lnTo>
                <a:lnTo>
                  <a:pt x="2594125" y="733070"/>
                </a:lnTo>
                <a:lnTo>
                  <a:pt x="2648429" y="745933"/>
                </a:lnTo>
                <a:lnTo>
                  <a:pt x="2702859" y="758689"/>
                </a:lnTo>
                <a:lnTo>
                  <a:pt x="2757391" y="771327"/>
                </a:lnTo>
                <a:lnTo>
                  <a:pt x="2812001" y="783835"/>
                </a:lnTo>
                <a:lnTo>
                  <a:pt x="2866664" y="796202"/>
                </a:lnTo>
                <a:lnTo>
                  <a:pt x="2921358" y="808416"/>
                </a:lnTo>
                <a:lnTo>
                  <a:pt x="2976057" y="820465"/>
                </a:lnTo>
                <a:lnTo>
                  <a:pt x="3030738" y="832339"/>
                </a:lnTo>
                <a:lnTo>
                  <a:pt x="3085376" y="844024"/>
                </a:lnTo>
                <a:lnTo>
                  <a:pt x="3139949" y="855511"/>
                </a:lnTo>
                <a:lnTo>
                  <a:pt x="3194431" y="866787"/>
                </a:lnTo>
                <a:lnTo>
                  <a:pt x="3240390" y="876174"/>
                </a:lnTo>
                <a:lnTo>
                  <a:pt x="3286814" y="885572"/>
                </a:lnTo>
                <a:lnTo>
                  <a:pt x="3333683" y="894977"/>
                </a:lnTo>
                <a:lnTo>
                  <a:pt x="3380978" y="904385"/>
                </a:lnTo>
                <a:lnTo>
                  <a:pt x="3428679" y="913795"/>
                </a:lnTo>
                <a:lnTo>
                  <a:pt x="3476766" y="923202"/>
                </a:lnTo>
                <a:lnTo>
                  <a:pt x="3525219" y="932602"/>
                </a:lnTo>
                <a:lnTo>
                  <a:pt x="3574020" y="941993"/>
                </a:lnTo>
                <a:lnTo>
                  <a:pt x="3623148" y="951370"/>
                </a:lnTo>
                <a:lnTo>
                  <a:pt x="3672583" y="960731"/>
                </a:lnTo>
                <a:lnTo>
                  <a:pt x="3722307" y="970072"/>
                </a:lnTo>
                <a:lnTo>
                  <a:pt x="3772299" y="979390"/>
                </a:lnTo>
                <a:lnTo>
                  <a:pt x="3822539" y="988681"/>
                </a:lnTo>
                <a:lnTo>
                  <a:pt x="3873008" y="997942"/>
                </a:lnTo>
                <a:lnTo>
                  <a:pt x="3923686" y="1007169"/>
                </a:lnTo>
                <a:lnTo>
                  <a:pt x="3974554" y="1016359"/>
                </a:lnTo>
                <a:lnTo>
                  <a:pt x="4025592" y="1025508"/>
                </a:lnTo>
                <a:lnTo>
                  <a:pt x="4076780" y="1034614"/>
                </a:lnTo>
                <a:lnTo>
                  <a:pt x="4128098" y="1043673"/>
                </a:lnTo>
                <a:lnTo>
                  <a:pt x="4179528" y="1052680"/>
                </a:lnTo>
                <a:lnTo>
                  <a:pt x="4231048" y="1061634"/>
                </a:lnTo>
                <a:lnTo>
                  <a:pt x="4282641" y="1070530"/>
                </a:lnTo>
                <a:lnTo>
                  <a:pt x="4334285" y="1079365"/>
                </a:lnTo>
                <a:lnTo>
                  <a:pt x="4385961" y="1088135"/>
                </a:lnTo>
                <a:lnTo>
                  <a:pt x="4437649" y="1096838"/>
                </a:lnTo>
                <a:lnTo>
                  <a:pt x="4489331" y="1105470"/>
                </a:lnTo>
                <a:lnTo>
                  <a:pt x="4540986" y="1114027"/>
                </a:lnTo>
                <a:lnTo>
                  <a:pt x="4592594" y="1122505"/>
                </a:lnTo>
                <a:lnTo>
                  <a:pt x="4644136" y="1130903"/>
                </a:lnTo>
                <a:lnTo>
                  <a:pt x="4695592" y="1139215"/>
                </a:lnTo>
                <a:lnTo>
                  <a:pt x="4746942" y="1147439"/>
                </a:lnTo>
                <a:lnTo>
                  <a:pt x="4798168" y="1155572"/>
                </a:lnTo>
                <a:lnTo>
                  <a:pt x="4849248" y="1163609"/>
                </a:lnTo>
                <a:lnTo>
                  <a:pt x="4900164" y="1171548"/>
                </a:lnTo>
                <a:lnTo>
                  <a:pt x="4950896" y="1179384"/>
                </a:lnTo>
                <a:lnTo>
                  <a:pt x="5001424" y="1187116"/>
                </a:lnTo>
                <a:lnTo>
                  <a:pt x="5051729" y="1194738"/>
                </a:lnTo>
                <a:lnTo>
                  <a:pt x="5101790" y="1202248"/>
                </a:lnTo>
                <a:lnTo>
                  <a:pt x="5151588" y="1209643"/>
                </a:lnTo>
                <a:lnTo>
                  <a:pt x="5201104" y="1216918"/>
                </a:lnTo>
                <a:lnTo>
                  <a:pt x="5250317" y="1224071"/>
                </a:lnTo>
                <a:lnTo>
                  <a:pt x="5299209" y="1231098"/>
                </a:lnTo>
                <a:lnTo>
                  <a:pt x="5347759" y="1237995"/>
                </a:lnTo>
                <a:lnTo>
                  <a:pt x="5395947" y="1244760"/>
                </a:lnTo>
                <a:lnTo>
                  <a:pt x="5443755" y="1251389"/>
                </a:lnTo>
                <a:lnTo>
                  <a:pt x="5491162" y="1257878"/>
                </a:lnTo>
                <a:lnTo>
                  <a:pt x="5538149" y="1264224"/>
                </a:lnTo>
                <a:lnTo>
                  <a:pt x="5584696" y="1270423"/>
                </a:lnTo>
                <a:lnTo>
                  <a:pt x="5630783" y="1276473"/>
                </a:lnTo>
                <a:lnTo>
                  <a:pt x="5676392" y="1282369"/>
                </a:lnTo>
                <a:lnTo>
                  <a:pt x="5731811" y="1289363"/>
                </a:lnTo>
                <a:lnTo>
                  <a:pt x="5787409" y="1296155"/>
                </a:lnTo>
                <a:lnTo>
                  <a:pt x="5843151" y="1302751"/>
                </a:lnTo>
                <a:lnTo>
                  <a:pt x="5899002" y="1309154"/>
                </a:lnTo>
                <a:lnTo>
                  <a:pt x="5954929" y="1315370"/>
                </a:lnTo>
                <a:lnTo>
                  <a:pt x="6010898" y="1321401"/>
                </a:lnTo>
                <a:lnTo>
                  <a:pt x="6066874" y="1327252"/>
                </a:lnTo>
                <a:lnTo>
                  <a:pt x="6122823" y="1332927"/>
                </a:lnTo>
                <a:lnTo>
                  <a:pt x="6178712" y="1338430"/>
                </a:lnTo>
                <a:lnTo>
                  <a:pt x="6234506" y="1343766"/>
                </a:lnTo>
                <a:lnTo>
                  <a:pt x="6290170" y="1348938"/>
                </a:lnTo>
                <a:lnTo>
                  <a:pt x="6345672" y="1353951"/>
                </a:lnTo>
                <a:lnTo>
                  <a:pt x="6400976" y="1358809"/>
                </a:lnTo>
                <a:lnTo>
                  <a:pt x="6456049" y="1363515"/>
                </a:lnTo>
                <a:lnTo>
                  <a:pt x="6510856" y="1368075"/>
                </a:lnTo>
                <a:lnTo>
                  <a:pt x="6565363" y="1372492"/>
                </a:lnTo>
                <a:lnTo>
                  <a:pt x="6619537" y="1376770"/>
                </a:lnTo>
                <a:lnTo>
                  <a:pt x="6673343" y="1380913"/>
                </a:lnTo>
                <a:lnTo>
                  <a:pt x="6726747" y="1384927"/>
                </a:lnTo>
                <a:lnTo>
                  <a:pt x="6779715" y="1388814"/>
                </a:lnTo>
                <a:lnTo>
                  <a:pt x="6832213" y="1392578"/>
                </a:lnTo>
                <a:lnTo>
                  <a:pt x="6884206" y="1396225"/>
                </a:lnTo>
                <a:lnTo>
                  <a:pt x="6935661" y="1399758"/>
                </a:lnTo>
                <a:lnTo>
                  <a:pt x="6986543" y="1403181"/>
                </a:lnTo>
                <a:lnTo>
                  <a:pt x="7036818" y="1406499"/>
                </a:lnTo>
                <a:lnTo>
                  <a:pt x="7086453" y="1409715"/>
                </a:lnTo>
                <a:lnTo>
                  <a:pt x="7135412" y="1412834"/>
                </a:lnTo>
                <a:lnTo>
                  <a:pt x="7183663" y="1415860"/>
                </a:lnTo>
                <a:lnTo>
                  <a:pt x="7231170" y="1418796"/>
                </a:lnTo>
                <a:lnTo>
                  <a:pt x="7277900" y="1421648"/>
                </a:lnTo>
                <a:lnTo>
                  <a:pt x="7323819" y="1424419"/>
                </a:lnTo>
                <a:lnTo>
                  <a:pt x="7368892" y="1427113"/>
                </a:lnTo>
                <a:lnTo>
                  <a:pt x="7413086" y="1429735"/>
                </a:lnTo>
                <a:lnTo>
                  <a:pt x="7456365" y="1432289"/>
                </a:lnTo>
                <a:lnTo>
                  <a:pt x="7498697" y="1434778"/>
                </a:lnTo>
                <a:lnTo>
                  <a:pt x="7540047" y="1437207"/>
                </a:lnTo>
                <a:lnTo>
                  <a:pt x="7580380" y="1439580"/>
                </a:lnTo>
                <a:lnTo>
                  <a:pt x="7619663" y="1441901"/>
                </a:lnTo>
                <a:lnTo>
                  <a:pt x="7657862" y="1444175"/>
                </a:lnTo>
                <a:lnTo>
                  <a:pt x="7694943" y="1446405"/>
                </a:lnTo>
                <a:lnTo>
                  <a:pt x="7730871" y="1448596"/>
                </a:lnTo>
                <a:lnTo>
                  <a:pt x="7812458" y="1453393"/>
                </a:lnTo>
                <a:lnTo>
                  <a:pt x="7887182" y="1457352"/>
                </a:lnTo>
                <a:lnTo>
                  <a:pt x="7955617" y="1460537"/>
                </a:lnTo>
                <a:lnTo>
                  <a:pt x="8018335" y="1463014"/>
                </a:lnTo>
                <a:lnTo>
                  <a:pt x="8075908" y="1464848"/>
                </a:lnTo>
                <a:lnTo>
                  <a:pt x="8128910" y="1466105"/>
                </a:lnTo>
                <a:lnTo>
                  <a:pt x="8177913" y="1466849"/>
                </a:lnTo>
                <a:lnTo>
                  <a:pt x="8223490" y="1467146"/>
                </a:lnTo>
                <a:lnTo>
                  <a:pt x="8266214" y="1467062"/>
                </a:lnTo>
                <a:lnTo>
                  <a:pt x="8306657" y="1466660"/>
                </a:lnTo>
                <a:lnTo>
                  <a:pt x="8345393" y="1466008"/>
                </a:lnTo>
                <a:lnTo>
                  <a:pt x="8420033" y="1464209"/>
                </a:lnTo>
                <a:lnTo>
                  <a:pt x="8457083" y="1463194"/>
                </a:lnTo>
                <a:lnTo>
                  <a:pt x="8494716" y="1462189"/>
                </a:lnTo>
                <a:lnTo>
                  <a:pt x="8533505" y="1461258"/>
                </a:lnTo>
                <a:lnTo>
                  <a:pt x="8574024" y="1460468"/>
                </a:lnTo>
                <a:lnTo>
                  <a:pt x="8636600" y="1459103"/>
                </a:lnTo>
                <a:lnTo>
                  <a:pt x="8696102" y="1457203"/>
                </a:lnTo>
                <a:lnTo>
                  <a:pt x="8752836" y="1454821"/>
                </a:lnTo>
                <a:lnTo>
                  <a:pt x="8807112" y="1452011"/>
                </a:lnTo>
                <a:lnTo>
                  <a:pt x="8859235" y="1448826"/>
                </a:lnTo>
                <a:lnTo>
                  <a:pt x="8909514" y="1445320"/>
                </a:lnTo>
                <a:lnTo>
                  <a:pt x="8958256" y="1441547"/>
                </a:lnTo>
                <a:lnTo>
                  <a:pt x="9005768" y="1437559"/>
                </a:lnTo>
                <a:lnTo>
                  <a:pt x="9052357" y="1433412"/>
                </a:lnTo>
                <a:lnTo>
                  <a:pt x="9078468" y="1430996"/>
                </a:lnTo>
              </a:path>
            </a:pathLst>
          </a:custGeom>
          <a:ln w="609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2215134" y="5137796"/>
            <a:ext cx="6929120" cy="1714500"/>
          </a:xfrm>
          <a:custGeom>
            <a:avLst/>
            <a:gdLst/>
            <a:ahLst/>
            <a:cxnLst/>
            <a:rect l="l" t="t" r="r" b="b"/>
            <a:pathLst>
              <a:path w="6929120" h="1714500">
                <a:moveTo>
                  <a:pt x="0" y="1714106"/>
                </a:moveTo>
                <a:lnTo>
                  <a:pt x="32478" y="1677497"/>
                </a:lnTo>
                <a:lnTo>
                  <a:pt x="65062" y="1640914"/>
                </a:lnTo>
                <a:lnTo>
                  <a:pt x="97858" y="1604384"/>
                </a:lnTo>
                <a:lnTo>
                  <a:pt x="130969" y="1567934"/>
                </a:lnTo>
                <a:lnTo>
                  <a:pt x="164502" y="1531589"/>
                </a:lnTo>
                <a:lnTo>
                  <a:pt x="198562" y="1495377"/>
                </a:lnTo>
                <a:lnTo>
                  <a:pt x="233255" y="1459322"/>
                </a:lnTo>
                <a:lnTo>
                  <a:pt x="268686" y="1423453"/>
                </a:lnTo>
                <a:lnTo>
                  <a:pt x="304961" y="1387795"/>
                </a:lnTo>
                <a:lnTo>
                  <a:pt x="342185" y="1352374"/>
                </a:lnTo>
                <a:lnTo>
                  <a:pt x="380462" y="1317217"/>
                </a:lnTo>
                <a:lnTo>
                  <a:pt x="419900" y="1282350"/>
                </a:lnTo>
                <a:lnTo>
                  <a:pt x="460603" y="1247800"/>
                </a:lnTo>
                <a:lnTo>
                  <a:pt x="502677" y="1213592"/>
                </a:lnTo>
                <a:lnTo>
                  <a:pt x="546227" y="1179754"/>
                </a:lnTo>
                <a:lnTo>
                  <a:pt x="583948" y="1151601"/>
                </a:lnTo>
                <a:lnTo>
                  <a:pt x="623105" y="1123264"/>
                </a:lnTo>
                <a:lnTo>
                  <a:pt x="663556" y="1094817"/>
                </a:lnTo>
                <a:lnTo>
                  <a:pt x="705161" y="1066334"/>
                </a:lnTo>
                <a:lnTo>
                  <a:pt x="747779" y="1037887"/>
                </a:lnTo>
                <a:lnTo>
                  <a:pt x="791271" y="1009550"/>
                </a:lnTo>
                <a:lnTo>
                  <a:pt x="835494" y="981396"/>
                </a:lnTo>
                <a:lnTo>
                  <a:pt x="880309" y="953499"/>
                </a:lnTo>
                <a:lnTo>
                  <a:pt x="925576" y="925932"/>
                </a:lnTo>
                <a:lnTo>
                  <a:pt x="971152" y="898768"/>
                </a:lnTo>
                <a:lnTo>
                  <a:pt x="1016899" y="872080"/>
                </a:lnTo>
                <a:lnTo>
                  <a:pt x="1062674" y="845942"/>
                </a:lnTo>
                <a:lnTo>
                  <a:pt x="1108339" y="820427"/>
                </a:lnTo>
                <a:lnTo>
                  <a:pt x="1153751" y="795608"/>
                </a:lnTo>
                <a:lnTo>
                  <a:pt x="1198771" y="771558"/>
                </a:lnTo>
                <a:lnTo>
                  <a:pt x="1243258" y="748352"/>
                </a:lnTo>
                <a:lnTo>
                  <a:pt x="1287072" y="726062"/>
                </a:lnTo>
                <a:lnTo>
                  <a:pt x="1330070" y="704761"/>
                </a:lnTo>
                <a:lnTo>
                  <a:pt x="1376865" y="682170"/>
                </a:lnTo>
                <a:lnTo>
                  <a:pt x="1421746" y="661046"/>
                </a:lnTo>
                <a:lnTo>
                  <a:pt x="1465124" y="641231"/>
                </a:lnTo>
                <a:lnTo>
                  <a:pt x="1507406" y="622570"/>
                </a:lnTo>
                <a:lnTo>
                  <a:pt x="1549003" y="604906"/>
                </a:lnTo>
                <a:lnTo>
                  <a:pt x="1590322" y="588083"/>
                </a:lnTo>
                <a:lnTo>
                  <a:pt x="1631773" y="571945"/>
                </a:lnTo>
                <a:lnTo>
                  <a:pt x="1673764" y="556333"/>
                </a:lnTo>
                <a:lnTo>
                  <a:pt x="1716705" y="541093"/>
                </a:lnTo>
                <a:lnTo>
                  <a:pt x="1761005" y="526068"/>
                </a:lnTo>
                <a:lnTo>
                  <a:pt x="1807072" y="511101"/>
                </a:lnTo>
                <a:lnTo>
                  <a:pt x="1855315" y="496035"/>
                </a:lnTo>
                <a:lnTo>
                  <a:pt x="1906143" y="480715"/>
                </a:lnTo>
                <a:lnTo>
                  <a:pt x="1959965" y="464984"/>
                </a:lnTo>
                <a:lnTo>
                  <a:pt x="2017190" y="448684"/>
                </a:lnTo>
                <a:lnTo>
                  <a:pt x="2078228" y="431661"/>
                </a:lnTo>
                <a:lnTo>
                  <a:pt x="2118257" y="420773"/>
                </a:lnTo>
                <a:lnTo>
                  <a:pt x="2160550" y="409587"/>
                </a:lnTo>
                <a:lnTo>
                  <a:pt x="2204913" y="398139"/>
                </a:lnTo>
                <a:lnTo>
                  <a:pt x="2251151" y="386466"/>
                </a:lnTo>
                <a:lnTo>
                  <a:pt x="2299069" y="374604"/>
                </a:lnTo>
                <a:lnTo>
                  <a:pt x="2348473" y="362591"/>
                </a:lnTo>
                <a:lnTo>
                  <a:pt x="2399168" y="350461"/>
                </a:lnTo>
                <a:lnTo>
                  <a:pt x="2450960" y="338253"/>
                </a:lnTo>
                <a:lnTo>
                  <a:pt x="2503654" y="326003"/>
                </a:lnTo>
                <a:lnTo>
                  <a:pt x="2557056" y="313747"/>
                </a:lnTo>
                <a:lnTo>
                  <a:pt x="2610971" y="301521"/>
                </a:lnTo>
                <a:lnTo>
                  <a:pt x="2665204" y="289363"/>
                </a:lnTo>
                <a:lnTo>
                  <a:pt x="2719562" y="277308"/>
                </a:lnTo>
                <a:lnTo>
                  <a:pt x="2773849" y="265394"/>
                </a:lnTo>
                <a:lnTo>
                  <a:pt x="2827871" y="253656"/>
                </a:lnTo>
                <a:lnTo>
                  <a:pt x="2881434" y="242132"/>
                </a:lnTo>
                <a:lnTo>
                  <a:pt x="2934342" y="230858"/>
                </a:lnTo>
                <a:lnTo>
                  <a:pt x="2986402" y="219871"/>
                </a:lnTo>
                <a:lnTo>
                  <a:pt x="3037419" y="209207"/>
                </a:lnTo>
                <a:lnTo>
                  <a:pt x="3087198" y="198902"/>
                </a:lnTo>
                <a:lnTo>
                  <a:pt x="3135545" y="188993"/>
                </a:lnTo>
                <a:lnTo>
                  <a:pt x="3182266" y="179518"/>
                </a:lnTo>
                <a:lnTo>
                  <a:pt x="3227165" y="170511"/>
                </a:lnTo>
                <a:lnTo>
                  <a:pt x="3270048" y="162010"/>
                </a:lnTo>
                <a:lnTo>
                  <a:pt x="3310721" y="154052"/>
                </a:lnTo>
                <a:lnTo>
                  <a:pt x="3348990" y="146673"/>
                </a:lnTo>
                <a:lnTo>
                  <a:pt x="3418406" y="133599"/>
                </a:lnTo>
                <a:lnTo>
                  <a:pt x="3479570" y="122528"/>
                </a:lnTo>
                <a:lnTo>
                  <a:pt x="3533862" y="113218"/>
                </a:lnTo>
                <a:lnTo>
                  <a:pt x="3582659" y="105424"/>
                </a:lnTo>
                <a:lnTo>
                  <a:pt x="3627342" y="98904"/>
                </a:lnTo>
                <a:lnTo>
                  <a:pt x="3669289" y="93416"/>
                </a:lnTo>
                <a:lnTo>
                  <a:pt x="3709879" y="88717"/>
                </a:lnTo>
                <a:lnTo>
                  <a:pt x="3750491" y="84563"/>
                </a:lnTo>
                <a:lnTo>
                  <a:pt x="3792504" y="80713"/>
                </a:lnTo>
                <a:lnTo>
                  <a:pt x="3837298" y="76923"/>
                </a:lnTo>
                <a:lnTo>
                  <a:pt x="3886251" y="72951"/>
                </a:lnTo>
                <a:lnTo>
                  <a:pt x="3940742" y="68553"/>
                </a:lnTo>
                <a:lnTo>
                  <a:pt x="4002151" y="63488"/>
                </a:lnTo>
                <a:lnTo>
                  <a:pt x="4043676" y="60084"/>
                </a:lnTo>
                <a:lnTo>
                  <a:pt x="4087243" y="56666"/>
                </a:lnTo>
                <a:lnTo>
                  <a:pt x="4132660" y="53244"/>
                </a:lnTo>
                <a:lnTo>
                  <a:pt x="4179734" y="49831"/>
                </a:lnTo>
                <a:lnTo>
                  <a:pt x="4228274" y="46438"/>
                </a:lnTo>
                <a:lnTo>
                  <a:pt x="4278086" y="43077"/>
                </a:lnTo>
                <a:lnTo>
                  <a:pt x="4328978" y="39757"/>
                </a:lnTo>
                <a:lnTo>
                  <a:pt x="4380758" y="36492"/>
                </a:lnTo>
                <a:lnTo>
                  <a:pt x="4433235" y="33293"/>
                </a:lnTo>
                <a:lnTo>
                  <a:pt x="4486215" y="30171"/>
                </a:lnTo>
                <a:lnTo>
                  <a:pt x="4539506" y="27137"/>
                </a:lnTo>
                <a:lnTo>
                  <a:pt x="4592916" y="24203"/>
                </a:lnTo>
                <a:lnTo>
                  <a:pt x="4646253" y="21380"/>
                </a:lnTo>
                <a:lnTo>
                  <a:pt x="4699324" y="18680"/>
                </a:lnTo>
                <a:lnTo>
                  <a:pt x="4751937" y="16114"/>
                </a:lnTo>
                <a:lnTo>
                  <a:pt x="4803901" y="13694"/>
                </a:lnTo>
                <a:lnTo>
                  <a:pt x="4855021" y="11431"/>
                </a:lnTo>
                <a:lnTo>
                  <a:pt x="4905107" y="9337"/>
                </a:lnTo>
                <a:lnTo>
                  <a:pt x="4953966" y="7422"/>
                </a:lnTo>
                <a:lnTo>
                  <a:pt x="5001406" y="5699"/>
                </a:lnTo>
                <a:lnTo>
                  <a:pt x="5047234" y="4179"/>
                </a:lnTo>
                <a:lnTo>
                  <a:pt x="5311743" y="0"/>
                </a:lnTo>
                <a:lnTo>
                  <a:pt x="5586825" y="464"/>
                </a:lnTo>
                <a:lnTo>
                  <a:pt x="5802899" y="2786"/>
                </a:lnTo>
                <a:lnTo>
                  <a:pt x="5890387" y="4179"/>
                </a:lnTo>
                <a:lnTo>
                  <a:pt x="6496050" y="4179"/>
                </a:lnTo>
                <a:lnTo>
                  <a:pt x="6558382" y="6085"/>
                </a:lnTo>
                <a:lnTo>
                  <a:pt x="6618712" y="8711"/>
                </a:lnTo>
                <a:lnTo>
                  <a:pt x="6676344" y="11849"/>
                </a:lnTo>
                <a:lnTo>
                  <a:pt x="6730587" y="15291"/>
                </a:lnTo>
                <a:lnTo>
                  <a:pt x="6780745" y="18828"/>
                </a:lnTo>
                <a:lnTo>
                  <a:pt x="6826126" y="22252"/>
                </a:lnTo>
                <a:lnTo>
                  <a:pt x="6866037" y="25355"/>
                </a:lnTo>
                <a:lnTo>
                  <a:pt x="6899783" y="27928"/>
                </a:lnTo>
                <a:lnTo>
                  <a:pt x="6928865" y="30127"/>
                </a:lnTo>
              </a:path>
            </a:pathLst>
          </a:custGeom>
          <a:ln w="6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3177159" y="275005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3177159" y="2750058"/>
            <a:ext cx="2118995" cy="2874010"/>
          </a:xfrm>
          <a:custGeom>
            <a:avLst/>
            <a:gdLst/>
            <a:ahLst/>
            <a:cxnLst/>
            <a:rect l="l" t="t" r="r" b="b"/>
            <a:pathLst>
              <a:path w="2118995" h="2874010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  <a:path w="2118995" h="2874010">
                <a:moveTo>
                  <a:pt x="727837" y="1669795"/>
                </a:moveTo>
                <a:lnTo>
                  <a:pt x="1417955" y="1266824"/>
                </a:lnTo>
                <a:lnTo>
                  <a:pt x="2118487" y="1671192"/>
                </a:lnTo>
                <a:lnTo>
                  <a:pt x="2114677" y="2470530"/>
                </a:lnTo>
                <a:lnTo>
                  <a:pt x="1424432" y="2873476"/>
                </a:lnTo>
                <a:lnTo>
                  <a:pt x="723900" y="2469006"/>
                </a:lnTo>
                <a:lnTo>
                  <a:pt x="727837" y="166979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3910584" y="14832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4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1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4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3910584" y="14832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4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1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3158109" y="21640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1"/>
                </a:lnTo>
                <a:lnTo>
                  <a:pt x="0" y="1202182"/>
                </a:lnTo>
                <a:lnTo>
                  <a:pt x="700532" y="1606677"/>
                </a:lnTo>
                <a:lnTo>
                  <a:pt x="1390777" y="1203706"/>
                </a:lnTo>
                <a:lnTo>
                  <a:pt x="1394587" y="404368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3158109" y="21640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1"/>
                </a:moveTo>
                <a:lnTo>
                  <a:pt x="694055" y="0"/>
                </a:lnTo>
                <a:lnTo>
                  <a:pt x="1394587" y="404368"/>
                </a:lnTo>
                <a:lnTo>
                  <a:pt x="1390777" y="1203706"/>
                </a:lnTo>
                <a:lnTo>
                  <a:pt x="700532" y="1606677"/>
                </a:lnTo>
                <a:lnTo>
                  <a:pt x="0" y="1202182"/>
                </a:lnTo>
                <a:lnTo>
                  <a:pt x="3937" y="40297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4644009" y="5274183"/>
            <a:ext cx="1395095" cy="1584325"/>
          </a:xfrm>
          <a:custGeom>
            <a:avLst/>
            <a:gdLst/>
            <a:ahLst/>
            <a:cxnLst/>
            <a:rect l="l" t="t" r="r" b="b"/>
            <a:pathLst>
              <a:path w="1395095" h="1584325">
                <a:moveTo>
                  <a:pt x="694054" y="0"/>
                </a:moveTo>
                <a:lnTo>
                  <a:pt x="3937" y="402958"/>
                </a:lnTo>
                <a:lnTo>
                  <a:pt x="0" y="1202220"/>
                </a:lnTo>
                <a:lnTo>
                  <a:pt x="660966" y="1583815"/>
                </a:lnTo>
                <a:lnTo>
                  <a:pt x="739656" y="1583815"/>
                </a:lnTo>
                <a:lnTo>
                  <a:pt x="1390777" y="1203667"/>
                </a:lnTo>
                <a:lnTo>
                  <a:pt x="1394587" y="404406"/>
                </a:lnTo>
                <a:lnTo>
                  <a:pt x="694054" y="0"/>
                </a:lnTo>
                <a:close/>
              </a:path>
            </a:pathLst>
          </a:custGeom>
          <a:solidFill>
            <a:srgbClr val="FFFFFF">
              <a:alpha val="588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4644009" y="5274183"/>
            <a:ext cx="1395095" cy="1584325"/>
          </a:xfrm>
          <a:custGeom>
            <a:avLst/>
            <a:gdLst/>
            <a:ahLst/>
            <a:cxnLst/>
            <a:rect l="l" t="t" r="r" b="b"/>
            <a:pathLst>
              <a:path w="1395095" h="1584325">
                <a:moveTo>
                  <a:pt x="3937" y="402958"/>
                </a:moveTo>
                <a:lnTo>
                  <a:pt x="694054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739656" y="1583815"/>
                </a:lnTo>
              </a:path>
              <a:path w="1395095" h="1584325">
                <a:moveTo>
                  <a:pt x="660966" y="1583815"/>
                </a:moveTo>
                <a:lnTo>
                  <a:pt x="0" y="1202220"/>
                </a:lnTo>
                <a:lnTo>
                  <a:pt x="3937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74214" y="4007358"/>
            <a:ext cx="802005" cy="1607185"/>
          </a:xfrm>
          <a:custGeom>
            <a:avLst/>
            <a:gdLst/>
            <a:ahLst/>
            <a:cxnLst/>
            <a:rect l="l" t="t" r="r" b="b"/>
            <a:pathLst>
              <a:path w="802005" h="1607185">
                <a:moveTo>
                  <a:pt x="101349" y="0"/>
                </a:moveTo>
                <a:lnTo>
                  <a:pt x="0" y="62865"/>
                </a:lnTo>
                <a:lnTo>
                  <a:pt x="3425" y="1545971"/>
                </a:lnTo>
                <a:lnTo>
                  <a:pt x="107750" y="1606651"/>
                </a:lnTo>
                <a:lnTo>
                  <a:pt x="797982" y="1203706"/>
                </a:lnTo>
                <a:lnTo>
                  <a:pt x="801869" y="404368"/>
                </a:lnTo>
                <a:lnTo>
                  <a:pt x="101349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74214" y="4007358"/>
            <a:ext cx="802005" cy="1607185"/>
          </a:xfrm>
          <a:custGeom>
            <a:avLst/>
            <a:gdLst/>
            <a:ahLst/>
            <a:cxnLst/>
            <a:rect l="l" t="t" r="r" b="b"/>
            <a:pathLst>
              <a:path w="802005" h="1607185">
                <a:moveTo>
                  <a:pt x="0" y="62865"/>
                </a:moveTo>
                <a:lnTo>
                  <a:pt x="101349" y="0"/>
                </a:lnTo>
                <a:lnTo>
                  <a:pt x="801869" y="404368"/>
                </a:lnTo>
                <a:lnTo>
                  <a:pt x="797982" y="1203706"/>
                </a:lnTo>
                <a:lnTo>
                  <a:pt x="107750" y="1606651"/>
                </a:lnTo>
                <a:lnTo>
                  <a:pt x="3425" y="1545971"/>
                </a:lnTo>
                <a:lnTo>
                  <a:pt x="0" y="6286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205346" y="5293233"/>
            <a:ext cx="1395095" cy="1565275"/>
          </a:xfrm>
          <a:custGeom>
            <a:avLst/>
            <a:gdLst/>
            <a:ahLst/>
            <a:cxnLst/>
            <a:rect l="l" t="t" r="r" b="b"/>
            <a:pathLst>
              <a:path w="1395095" h="1565275">
                <a:moveTo>
                  <a:pt x="3898" y="402958"/>
                </a:moveTo>
                <a:lnTo>
                  <a:pt x="694118" y="0"/>
                </a:lnTo>
                <a:lnTo>
                  <a:pt x="1394599" y="404406"/>
                </a:lnTo>
                <a:lnTo>
                  <a:pt x="1390789" y="1203667"/>
                </a:lnTo>
                <a:lnTo>
                  <a:pt x="772277" y="1564765"/>
                </a:lnTo>
              </a:path>
              <a:path w="1395095" h="1565275">
                <a:moveTo>
                  <a:pt x="627956" y="1564765"/>
                </a:moveTo>
                <a:lnTo>
                  <a:pt x="0" y="1202220"/>
                </a:lnTo>
                <a:lnTo>
                  <a:pt x="3898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233934" y="27405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118" y="0"/>
                </a:moveTo>
                <a:lnTo>
                  <a:pt x="3886" y="402970"/>
                </a:lnTo>
                <a:lnTo>
                  <a:pt x="0" y="1202181"/>
                </a:lnTo>
                <a:lnTo>
                  <a:pt x="700506" y="1606677"/>
                </a:lnTo>
                <a:lnTo>
                  <a:pt x="1390777" y="1203705"/>
                </a:lnTo>
                <a:lnTo>
                  <a:pt x="1394586" y="404367"/>
                </a:lnTo>
                <a:lnTo>
                  <a:pt x="694118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233934" y="27405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86" y="402970"/>
                </a:moveTo>
                <a:lnTo>
                  <a:pt x="694118" y="0"/>
                </a:lnTo>
                <a:lnTo>
                  <a:pt x="1394586" y="404367"/>
                </a:lnTo>
                <a:lnTo>
                  <a:pt x="1390777" y="1203705"/>
                </a:lnTo>
                <a:lnTo>
                  <a:pt x="700506" y="1606677"/>
                </a:lnTo>
                <a:lnTo>
                  <a:pt x="0" y="1202181"/>
                </a:lnTo>
                <a:lnTo>
                  <a:pt x="3886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957821" y="401688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98" y="402971"/>
                </a:moveTo>
                <a:lnTo>
                  <a:pt x="694067" y="0"/>
                </a:lnTo>
                <a:lnTo>
                  <a:pt x="1394599" y="404368"/>
                </a:lnTo>
                <a:lnTo>
                  <a:pt x="1390789" y="1203706"/>
                </a:lnTo>
                <a:lnTo>
                  <a:pt x="700544" y="1606651"/>
                </a:lnTo>
                <a:lnTo>
                  <a:pt x="0" y="1202182"/>
                </a:lnTo>
                <a:lnTo>
                  <a:pt x="3898" y="402971"/>
                </a:lnTo>
                <a:close/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1691259" y="5302758"/>
            <a:ext cx="1395095" cy="1555750"/>
          </a:xfrm>
          <a:custGeom>
            <a:avLst/>
            <a:gdLst/>
            <a:ahLst/>
            <a:cxnLst/>
            <a:rect l="l" t="t" r="r" b="b"/>
            <a:pathLst>
              <a:path w="1395095" h="1555750">
                <a:moveTo>
                  <a:pt x="3937" y="402958"/>
                </a:moveTo>
                <a:lnTo>
                  <a:pt x="694055" y="0"/>
                </a:lnTo>
                <a:lnTo>
                  <a:pt x="1394587" y="404406"/>
                </a:lnTo>
                <a:lnTo>
                  <a:pt x="1390777" y="1203667"/>
                </a:lnTo>
                <a:lnTo>
                  <a:pt x="788600" y="1555240"/>
                </a:lnTo>
              </a:path>
              <a:path w="1395095" h="1555750">
                <a:moveTo>
                  <a:pt x="611471" y="1555240"/>
                </a:moveTo>
                <a:lnTo>
                  <a:pt x="0" y="1202220"/>
                </a:lnTo>
                <a:lnTo>
                  <a:pt x="3937" y="40295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1710309" y="275005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1710309" y="275005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976871" y="1454658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898" y="402970"/>
                </a:moveTo>
                <a:lnTo>
                  <a:pt x="694067" y="0"/>
                </a:lnTo>
                <a:lnTo>
                  <a:pt x="1394599" y="404367"/>
                </a:lnTo>
                <a:lnTo>
                  <a:pt x="1390789" y="1203705"/>
                </a:lnTo>
                <a:lnTo>
                  <a:pt x="700544" y="1606677"/>
                </a:lnTo>
                <a:lnTo>
                  <a:pt x="0" y="1202181"/>
                </a:lnTo>
                <a:lnTo>
                  <a:pt x="3898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6987158" y="403593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1"/>
                </a:lnTo>
                <a:lnTo>
                  <a:pt x="0" y="1202182"/>
                </a:lnTo>
                <a:lnTo>
                  <a:pt x="700532" y="1606651"/>
                </a:lnTo>
                <a:lnTo>
                  <a:pt x="1390777" y="1203706"/>
                </a:lnTo>
                <a:lnTo>
                  <a:pt x="1394587" y="404368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6987158" y="4035933"/>
            <a:ext cx="2138045" cy="2822575"/>
          </a:xfrm>
          <a:custGeom>
            <a:avLst/>
            <a:gdLst/>
            <a:ahLst/>
            <a:cxnLst/>
            <a:rect l="l" t="t" r="r" b="b"/>
            <a:pathLst>
              <a:path w="2138045" h="2822575">
                <a:moveTo>
                  <a:pt x="3937" y="402971"/>
                </a:moveTo>
                <a:lnTo>
                  <a:pt x="694055" y="0"/>
                </a:lnTo>
                <a:lnTo>
                  <a:pt x="1394587" y="404368"/>
                </a:lnTo>
                <a:lnTo>
                  <a:pt x="1390777" y="1203706"/>
                </a:lnTo>
                <a:lnTo>
                  <a:pt x="700532" y="1606651"/>
                </a:lnTo>
                <a:lnTo>
                  <a:pt x="0" y="1202182"/>
                </a:lnTo>
                <a:lnTo>
                  <a:pt x="3937" y="402971"/>
                </a:lnTo>
                <a:close/>
              </a:path>
              <a:path w="2138045" h="2822575">
                <a:moveTo>
                  <a:pt x="746887" y="1679308"/>
                </a:moveTo>
                <a:lnTo>
                  <a:pt x="1437005" y="1276350"/>
                </a:lnTo>
                <a:lnTo>
                  <a:pt x="2137537" y="1680756"/>
                </a:lnTo>
                <a:lnTo>
                  <a:pt x="2133727" y="2480017"/>
                </a:lnTo>
                <a:lnTo>
                  <a:pt x="1547868" y="2822064"/>
                </a:lnTo>
              </a:path>
              <a:path w="2138045" h="2822575">
                <a:moveTo>
                  <a:pt x="1337919" y="2822064"/>
                </a:moveTo>
                <a:lnTo>
                  <a:pt x="742950" y="2478570"/>
                </a:lnTo>
                <a:lnTo>
                  <a:pt x="746887" y="167930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7730108" y="275958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694055" y="0"/>
                </a:moveTo>
                <a:lnTo>
                  <a:pt x="3937" y="402970"/>
                </a:lnTo>
                <a:lnTo>
                  <a:pt x="0" y="1202181"/>
                </a:lnTo>
                <a:lnTo>
                  <a:pt x="700532" y="1606677"/>
                </a:lnTo>
                <a:lnTo>
                  <a:pt x="1390777" y="1203705"/>
                </a:lnTo>
                <a:lnTo>
                  <a:pt x="1394587" y="404367"/>
                </a:lnTo>
                <a:lnTo>
                  <a:pt x="694055" y="0"/>
                </a:lnTo>
                <a:close/>
              </a:path>
            </a:pathLst>
          </a:custGeom>
          <a:solidFill>
            <a:srgbClr val="FFFFFF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7730108" y="2759583"/>
            <a:ext cx="1395095" cy="1607185"/>
          </a:xfrm>
          <a:custGeom>
            <a:avLst/>
            <a:gdLst/>
            <a:ahLst/>
            <a:cxnLst/>
            <a:rect l="l" t="t" r="r" b="b"/>
            <a:pathLst>
              <a:path w="1395095" h="1607185">
                <a:moveTo>
                  <a:pt x="3937" y="402970"/>
                </a:moveTo>
                <a:lnTo>
                  <a:pt x="694055" y="0"/>
                </a:lnTo>
                <a:lnTo>
                  <a:pt x="1394587" y="404367"/>
                </a:lnTo>
                <a:lnTo>
                  <a:pt x="1390777" y="1203705"/>
                </a:lnTo>
                <a:lnTo>
                  <a:pt x="700532" y="1606677"/>
                </a:lnTo>
                <a:lnTo>
                  <a:pt x="0" y="1202181"/>
                </a:lnTo>
                <a:lnTo>
                  <a:pt x="3937" y="40297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8463533" y="4043867"/>
            <a:ext cx="680720" cy="1587500"/>
          </a:xfrm>
          <a:custGeom>
            <a:avLst/>
            <a:gdLst/>
            <a:ahLst/>
            <a:cxnLst/>
            <a:rect l="l" t="t" r="r" b="b"/>
            <a:pathLst>
              <a:path w="680720" h="1587500">
                <a:moveTo>
                  <a:pt x="680466" y="0"/>
                </a:moveTo>
                <a:lnTo>
                  <a:pt x="3937" y="395036"/>
                </a:lnTo>
                <a:lnTo>
                  <a:pt x="0" y="1194247"/>
                </a:lnTo>
                <a:lnTo>
                  <a:pt x="680466" y="1587131"/>
                </a:lnTo>
                <a:lnTo>
                  <a:pt x="680466" y="0"/>
                </a:lnTo>
                <a:close/>
              </a:path>
            </a:pathLst>
          </a:custGeom>
          <a:solidFill>
            <a:srgbClr val="FFFFFF">
              <a:alpha val="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8463533" y="1500692"/>
            <a:ext cx="680720" cy="4130675"/>
          </a:xfrm>
          <a:custGeom>
            <a:avLst/>
            <a:gdLst/>
            <a:ahLst/>
            <a:cxnLst/>
            <a:rect l="l" t="t" r="r" b="b"/>
            <a:pathLst>
              <a:path w="680720" h="4130675">
                <a:moveTo>
                  <a:pt x="3937" y="2938211"/>
                </a:moveTo>
                <a:lnTo>
                  <a:pt x="680466" y="2543174"/>
                </a:lnTo>
              </a:path>
              <a:path w="680720" h="4130675">
                <a:moveTo>
                  <a:pt x="680466" y="4130306"/>
                </a:moveTo>
                <a:lnTo>
                  <a:pt x="0" y="3737422"/>
                </a:lnTo>
                <a:lnTo>
                  <a:pt x="3937" y="2938211"/>
                </a:lnTo>
              </a:path>
              <a:path w="680720" h="4130675">
                <a:moveTo>
                  <a:pt x="3937" y="395036"/>
                </a:moveTo>
                <a:lnTo>
                  <a:pt x="680466" y="0"/>
                </a:lnTo>
              </a:path>
              <a:path w="680720" h="4130675">
                <a:moveTo>
                  <a:pt x="680466" y="1587155"/>
                </a:moveTo>
                <a:lnTo>
                  <a:pt x="0" y="1194247"/>
                </a:lnTo>
                <a:lnTo>
                  <a:pt x="3937" y="395036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36953" y="-1422"/>
            <a:ext cx="2159000" cy="379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0033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9174" y="2821939"/>
            <a:ext cx="8645651" cy="4043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607806" y="6334928"/>
            <a:ext cx="483234" cy="485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6600"/>
                </a:solidFill>
                <a:latin typeface="Times New Roman"/>
                <a:cs typeface="Times New Roman"/>
              </a:defRPr>
            </a:lvl1pPr>
          </a:lstStyle>
          <a:p>
            <a:pPr marL="62865">
              <a:lnSpc>
                <a:spcPct val="100000"/>
              </a:lnSpc>
              <a:spcBef>
                <a:spcPts val="79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1.png"/><Relationship Id="rId7" Type="http://schemas.openxmlformats.org/officeDocument/2006/relationships/image" Target="../media/image4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10" Type="http://schemas.openxmlformats.org/officeDocument/2006/relationships/image" Target="../media/image49.png"/><Relationship Id="rId4" Type="http://schemas.openxmlformats.org/officeDocument/2006/relationships/image" Target="../media/image54.jpg"/><Relationship Id="rId9" Type="http://schemas.openxmlformats.org/officeDocument/2006/relationships/image" Target="../media/image59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61.png"/><Relationship Id="rId7" Type="http://schemas.openxmlformats.org/officeDocument/2006/relationships/image" Target="../media/image4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0" Type="http://schemas.openxmlformats.org/officeDocument/2006/relationships/image" Target="../media/image63.jpg"/><Relationship Id="rId4" Type="http://schemas.openxmlformats.org/officeDocument/2006/relationships/image" Target="../media/image43.png"/><Relationship Id="rId9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49.png"/><Relationship Id="rId4" Type="http://schemas.openxmlformats.org/officeDocument/2006/relationships/image" Target="../media/image66.png"/><Relationship Id="rId9" Type="http://schemas.openxmlformats.org/officeDocument/2006/relationships/image" Target="../media/image71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4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98.png"/><Relationship Id="rId4" Type="http://schemas.openxmlformats.org/officeDocument/2006/relationships/image" Target="../media/image97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image" Target="../media/image10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image" Target="../media/image108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image" Target="../media/image11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Relationship Id="rId9" Type="http://schemas.openxmlformats.org/officeDocument/2006/relationships/image" Target="../media/image4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7" Type="http://schemas.openxmlformats.org/officeDocument/2006/relationships/image" Target="../media/image49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3136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14400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37310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2910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29400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53400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6858" y="2663059"/>
            <a:ext cx="5625466" cy="152375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pPr marL="12700" marR="5080" indent="306705" algn="just">
              <a:lnSpc>
                <a:spcPct val="124800"/>
              </a:lnSpc>
              <a:spcBef>
                <a:spcPts val="5"/>
              </a:spcBef>
            </a:pPr>
            <a:r>
              <a:rPr lang="uk-UA" b="1" i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Виробництво стерильних лікарських засобів згідно вимогам </a:t>
            </a:r>
            <a:r>
              <a:rPr lang="en-US" b="1" i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GMP (</a:t>
            </a:r>
            <a:r>
              <a:rPr lang="uk-UA" b="1" i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лікарські форми для ін’єкцій в ампулах, флаконах, </a:t>
            </a:r>
            <a:r>
              <a:rPr lang="uk-UA" b="1" i="1" spc="-5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інфузійні</a:t>
            </a:r>
            <a:r>
              <a:rPr lang="uk-UA" b="1" i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розчини в контейнерах і </a:t>
            </a:r>
            <a:r>
              <a:rPr lang="uk-UA" b="1" i="1" spc="-5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др</a:t>
            </a:r>
            <a:r>
              <a:rPr lang="uk-UA" b="1" i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.).</a:t>
            </a:r>
            <a:endParaRPr lang="uk-UA" dirty="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2890" y="374649"/>
            <a:ext cx="833374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6705" algn="ctr">
              <a:lnSpc>
                <a:spcPct val="124800"/>
              </a:lnSpc>
              <a:spcBef>
                <a:spcPts val="5"/>
              </a:spcBef>
            </a:pPr>
            <a:endParaRPr lang="uk-UA" sz="2000" b="1" i="1" spc="-5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2700" marR="5080" indent="306705" algn="ctr">
              <a:lnSpc>
                <a:spcPct val="124800"/>
              </a:lnSpc>
              <a:spcBef>
                <a:spcPts val="5"/>
              </a:spcBef>
            </a:pPr>
            <a:endParaRPr lang="uk-UA" sz="2000" b="1" i="1" spc="-5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-13334" y="28735"/>
            <a:ext cx="9022081" cy="6584519"/>
            <a:chOff x="-208977" y="72583"/>
            <a:chExt cx="9022081" cy="6584519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83706" y="2940813"/>
              <a:ext cx="2029398" cy="140041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208977" y="4365768"/>
              <a:ext cx="3228593" cy="229133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153732" y="72583"/>
              <a:ext cx="1339596" cy="21336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44323" y="96984"/>
              <a:ext cx="801624" cy="139369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7162" y="4604003"/>
              <a:ext cx="1364741" cy="53263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65148" y="5213603"/>
              <a:ext cx="1589531" cy="532638"/>
            </a:xfrm>
            <a:prstGeom prst="rect">
              <a:avLst/>
            </a:prstGeom>
          </p:spPr>
        </p:pic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4689D4BE-8028-4DD1-98F3-767D60E4A945}"/>
              </a:ext>
            </a:extLst>
          </p:cNvPr>
          <p:cNvSpPr txBox="1"/>
          <p:nvPr/>
        </p:nvSpPr>
        <p:spPr>
          <a:xfrm>
            <a:off x="1043608" y="0"/>
            <a:ext cx="690458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Одеський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нац</a:t>
            </a:r>
            <a:r>
              <a:rPr lang="uk-UA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ональний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медичний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університет</a:t>
            </a:r>
            <a:endParaRPr lang="ru-RU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745963" y="1077218"/>
            <a:ext cx="34998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Фармацевтичний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факультет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B856AD8-3069-4AE9-B815-C87F42BD44D9}"/>
              </a:ext>
            </a:extLst>
          </p:cNvPr>
          <p:cNvSpPr txBox="1"/>
          <p:nvPr/>
        </p:nvSpPr>
        <p:spPr>
          <a:xfrm>
            <a:off x="1449147" y="1395934"/>
            <a:ext cx="60935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фармацевтичної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хімії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ліків</a:t>
            </a:r>
            <a:endParaRPr lang="ru-RU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508104" y="5745758"/>
            <a:ext cx="3147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Доцент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кфарм.н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Фізор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 Н.С.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41" y="990600"/>
            <a:ext cx="8945359" cy="3124200"/>
          </a:xfrm>
          <a:prstGeom prst="rect">
            <a:avLst/>
          </a:prstGeom>
        </p:spPr>
      </p:pic>
      <p:pic>
        <p:nvPicPr>
          <p:cNvPr id="3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00" y="4600003"/>
            <a:ext cx="3228593" cy="229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8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"/>
            <a:ext cx="8928315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74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152400"/>
            <a:ext cx="8763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0" i="0" dirty="0" smtClean="0">
                <a:solidFill>
                  <a:srgbClr val="402A18"/>
                </a:solidFill>
                <a:effectLst/>
                <a:latin typeface="Montserrat"/>
              </a:rPr>
              <a:t>Виробництво стерильної продукції залежно від способу досягнен­ня стерильності </a:t>
            </a:r>
            <a:r>
              <a:rPr lang="en-US" b="0" i="0" dirty="0" smtClean="0">
                <a:solidFill>
                  <a:srgbClr val="402A18"/>
                </a:solidFill>
                <a:effectLst/>
                <a:latin typeface="Montserrat"/>
              </a:rPr>
              <a:t>GMP </a:t>
            </a:r>
            <a:r>
              <a:rPr lang="uk-UA" b="0" i="0" dirty="0" smtClean="0">
                <a:solidFill>
                  <a:srgbClr val="402A18"/>
                </a:solidFill>
                <a:effectLst/>
                <a:latin typeface="Montserrat"/>
              </a:rPr>
              <a:t>ВООЗ ділять на наступні категорії:</a:t>
            </a:r>
          </a:p>
          <a:p>
            <a:pPr algn="just"/>
            <a:r>
              <a:rPr lang="uk-UA" b="0" i="0" dirty="0" smtClean="0">
                <a:solidFill>
                  <a:srgbClr val="402A18"/>
                </a:solidFill>
                <a:effectLst/>
                <a:latin typeface="Montserrat"/>
              </a:rPr>
              <a:t>- виробництво, при якому продукція </a:t>
            </a:r>
            <a:r>
              <a:rPr lang="uk-UA" b="0" i="0" dirty="0" err="1" smtClean="0">
                <a:solidFill>
                  <a:srgbClr val="402A18"/>
                </a:solidFill>
                <a:effectLst/>
                <a:latin typeface="Montserrat"/>
              </a:rPr>
              <a:t>кінцево</a:t>
            </a:r>
            <a:r>
              <a:rPr lang="uk-UA" b="0" i="0" dirty="0" smtClean="0">
                <a:solidFill>
                  <a:srgbClr val="402A18"/>
                </a:solidFill>
                <a:effectLst/>
                <a:latin typeface="Montserrat"/>
              </a:rPr>
              <a:t> стерилізується в </a:t>
            </a:r>
            <a:r>
              <a:rPr lang="uk-UA" b="0" i="0" dirty="0" err="1" smtClean="0">
                <a:solidFill>
                  <a:srgbClr val="402A18"/>
                </a:solidFill>
                <a:effectLst/>
                <a:latin typeface="Montserrat"/>
              </a:rPr>
              <a:t>герметизованій</a:t>
            </a:r>
            <a:r>
              <a:rPr lang="uk-UA" b="0" i="0" dirty="0" smtClean="0">
                <a:solidFill>
                  <a:srgbClr val="402A18"/>
                </a:solidFill>
                <a:effectLst/>
                <a:latin typeface="Montserrat"/>
              </a:rPr>
              <a:t> первинній упаковці;</a:t>
            </a:r>
          </a:p>
          <a:p>
            <a:pPr algn="just"/>
            <a:r>
              <a:rPr lang="uk-UA" b="0" i="0" dirty="0" smtClean="0">
                <a:solidFill>
                  <a:srgbClr val="402A18"/>
                </a:solidFill>
                <a:effectLst/>
                <a:latin typeface="Montserrat"/>
              </a:rPr>
              <a:t>- виробництво, при якому препарати стерилізуються фільтрацією; </a:t>
            </a:r>
          </a:p>
          <a:p>
            <a:pPr algn="just"/>
            <a:r>
              <a:rPr lang="uk-UA" b="0" i="0" dirty="0" smtClean="0">
                <a:solidFill>
                  <a:srgbClr val="402A18"/>
                </a:solidFill>
                <a:effectLst/>
                <a:latin typeface="Montserrat"/>
              </a:rPr>
              <a:t>- виробництво в асептичних умовах із стерильних вихідних речо­вин та матеріалів.</a:t>
            </a:r>
          </a:p>
          <a:p>
            <a:pPr algn="just"/>
            <a:r>
              <a:rPr lang="en-US" b="0" i="0" dirty="0" smtClean="0">
                <a:solidFill>
                  <a:srgbClr val="402A18"/>
                </a:solidFill>
                <a:effectLst/>
                <a:latin typeface="Montserrat"/>
              </a:rPr>
              <a:t>GMP </a:t>
            </a:r>
            <a:r>
              <a:rPr lang="uk-UA" b="0" i="0" dirty="0" smtClean="0">
                <a:solidFill>
                  <a:srgbClr val="402A18"/>
                </a:solidFill>
                <a:effectLst/>
                <a:latin typeface="Montserrat"/>
              </a:rPr>
              <a:t>ЄС технологічні процеси підрозділяє на дві категорії:</a:t>
            </a:r>
          </a:p>
          <a:p>
            <a:pPr algn="just"/>
            <a:r>
              <a:rPr lang="uk-UA" b="0" i="0" dirty="0" smtClean="0">
                <a:solidFill>
                  <a:srgbClr val="402A18"/>
                </a:solidFill>
                <a:effectLst/>
                <a:latin typeface="Montserrat"/>
              </a:rPr>
              <a:t>- виробництво, при якому продукція </a:t>
            </a:r>
            <a:r>
              <a:rPr lang="uk-UA" b="0" i="0" dirty="0" err="1" smtClean="0">
                <a:solidFill>
                  <a:srgbClr val="402A18"/>
                </a:solidFill>
                <a:effectLst/>
                <a:latin typeface="Montserrat"/>
              </a:rPr>
              <a:t>кінцево</a:t>
            </a:r>
            <a:r>
              <a:rPr lang="uk-UA" b="0" i="0" dirty="0" smtClean="0">
                <a:solidFill>
                  <a:srgbClr val="402A18"/>
                </a:solidFill>
                <a:effectLst/>
                <a:latin typeface="Montserrat"/>
              </a:rPr>
              <a:t> стерилізується в </a:t>
            </a:r>
            <a:r>
              <a:rPr lang="uk-UA" b="0" i="0" dirty="0" err="1" smtClean="0">
                <a:solidFill>
                  <a:srgbClr val="402A18"/>
                </a:solidFill>
                <a:effectLst/>
                <a:latin typeface="Montserrat"/>
              </a:rPr>
              <a:t>укупореній</a:t>
            </a:r>
            <a:r>
              <a:rPr lang="uk-UA" b="0" i="0" dirty="0" smtClean="0">
                <a:solidFill>
                  <a:srgbClr val="402A18"/>
                </a:solidFill>
                <a:effectLst/>
                <a:latin typeface="Montserrat"/>
              </a:rPr>
              <a:t> (герметично) первинній упаковці; </a:t>
            </a:r>
          </a:p>
          <a:p>
            <a:pPr algn="just"/>
            <a:r>
              <a:rPr lang="uk-UA" b="0" i="0" dirty="0" smtClean="0">
                <a:solidFill>
                  <a:srgbClr val="402A18"/>
                </a:solidFill>
                <a:effectLst/>
                <a:latin typeface="Montserrat"/>
              </a:rPr>
              <a:t>- виробництво в асептичних умовах на деяких або на всіх стадіях.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719" y="3929062"/>
            <a:ext cx="5873881" cy="292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6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0"/>
            <a:ext cx="7162800" cy="309915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67962" y="310945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333333"/>
                </a:solidFill>
                <a:latin typeface="Arial" panose="020B0604020202020204" pitchFamily="34" charset="0"/>
              </a:rPr>
              <a:t>СТЕРИЛЬНІСТЬ</a:t>
            </a:r>
            <a:r>
              <a:rPr lang="uk-UA" dirty="0">
                <a:solidFill>
                  <a:srgbClr val="333333"/>
                </a:solidFill>
                <a:latin typeface="Arial" panose="020B0604020202020204" pitchFamily="34" charset="0"/>
              </a:rPr>
              <a:t> (лат. </a:t>
            </a:r>
            <a:r>
              <a:rPr lang="en-US" i="1" dirty="0" err="1">
                <a:solidFill>
                  <a:srgbClr val="333333"/>
                </a:solidFill>
                <a:latin typeface="Arial" panose="020B0604020202020204" pitchFamily="34" charset="0"/>
              </a:rPr>
              <a:t>sterilis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 — </a:t>
            </a:r>
            <a:r>
              <a:rPr lang="uk-UA" dirty="0">
                <a:solidFill>
                  <a:srgbClr val="333333"/>
                </a:solidFill>
                <a:latin typeface="Arial" panose="020B0604020202020204" pitchFamily="34" charset="0"/>
              </a:rPr>
              <a:t>безплідний) – відсутність у середовищі, організмі, будь-якому матеріалі або виробі життєздатних мікроорганізмів та їх спор. Обробка різноманітними способами матеріалів та виробів для їх стерилізації (знепліднення) започатковується в перших мікробіологічних дослідженнях. 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427" y="4419600"/>
            <a:ext cx="8991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333333"/>
                </a:solidFill>
                <a:latin typeface="Arial" panose="020B0604020202020204" pitchFamily="34" charset="0"/>
              </a:rPr>
              <a:t>Стерильними повинні бути: </a:t>
            </a:r>
            <a:r>
              <a:rPr lang="uk-UA" dirty="0">
                <a:solidFill>
                  <a:srgbClr val="333333"/>
                </a:solidFill>
                <a:latin typeface="Arial" panose="020B0604020202020204" pitchFamily="34" charset="0"/>
              </a:rPr>
              <a:t>інструменти, матеріали та інші вироби, які можуть мати безпосередній контакт з поверхнею рани, або кров’ю для переливання, або ЛП для ін’єкційного застосування, очні ЛП та з антибіотиками, для немовлят та дітей віком до одного року, для введення у порожнини тіла, де в нормальному стані відсутні мікроорганізми (середнє вухо, матка, сечовий міхур та ін.), ЛП для місцевого застосування, які наносяться на ушкоджену шкіру (рани, опіки) та слизові оболонки, а також субстанції та допоміжні речовини, які відповідно до вимог ДФУ мають бути стерильними.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63118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457200"/>
            <a:ext cx="7240730" cy="26908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3709987"/>
            <a:ext cx="4495198" cy="314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28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0"/>
            <a:ext cx="6835400" cy="34099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600" y="3424237"/>
            <a:ext cx="7391400" cy="322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71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587667" cy="4038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780" y="4495800"/>
            <a:ext cx="3138487" cy="219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548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3" y="685800"/>
            <a:ext cx="9113660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47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43000"/>
            <a:ext cx="8620125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49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09600"/>
            <a:ext cx="8534400" cy="499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470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" y="685800"/>
            <a:ext cx="8872781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68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8991601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8" y="781050"/>
            <a:ext cx="8942262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56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57200"/>
            <a:ext cx="850847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42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8436448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11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36" y="152400"/>
            <a:ext cx="8829964" cy="45529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705350"/>
            <a:ext cx="23145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068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66800"/>
            <a:ext cx="8431843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37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13" y="533400"/>
            <a:ext cx="9008374" cy="47958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3" y="5329238"/>
            <a:ext cx="9008374" cy="94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90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8359707" cy="1981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53" y="3124200"/>
            <a:ext cx="9029972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40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8794277" cy="35147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902" y="3733800"/>
            <a:ext cx="4524375" cy="267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73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85" y="461963"/>
            <a:ext cx="8615616" cy="540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648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09600"/>
            <a:ext cx="7660434" cy="514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68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8100"/>
            <a:ext cx="8709691" cy="4572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724400"/>
            <a:ext cx="8029735" cy="197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76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92124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72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503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063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712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31124" y="0"/>
            <a:ext cx="913130" cy="6858000"/>
          </a:xfrm>
          <a:custGeom>
            <a:avLst/>
            <a:gdLst/>
            <a:ahLst/>
            <a:cxnLst/>
            <a:rect l="l" t="t" r="r" b="b"/>
            <a:pathLst>
              <a:path w="913129" h="6858000">
                <a:moveTo>
                  <a:pt x="912863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12863" y="6858000"/>
                </a:lnTo>
                <a:lnTo>
                  <a:pt x="912863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87723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11" name="object 11"/>
            <p:cNvSpPr/>
            <p:nvPr/>
          </p:nvSpPr>
          <p:spPr>
            <a:xfrm>
              <a:off x="2973324" y="0"/>
              <a:ext cx="990600" cy="6858000"/>
            </a:xfrm>
            <a:custGeom>
              <a:avLst/>
              <a:gdLst/>
              <a:ahLst/>
              <a:cxnLst/>
              <a:rect l="l" t="t" r="r" b="b"/>
              <a:pathLst>
                <a:path w="990600" h="6858000">
                  <a:moveTo>
                    <a:pt x="990600" y="0"/>
                  </a:moveTo>
                  <a:lnTo>
                    <a:pt x="457200" y="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6858000"/>
                  </a:lnTo>
                  <a:lnTo>
                    <a:pt x="228600" y="6858000"/>
                  </a:lnTo>
                  <a:lnTo>
                    <a:pt x="457200" y="6858000"/>
                  </a:lnTo>
                  <a:lnTo>
                    <a:pt x="990600" y="68580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532" y="3487140"/>
              <a:ext cx="9078595" cy="2715260"/>
            </a:xfrm>
            <a:custGeom>
              <a:avLst/>
              <a:gdLst/>
              <a:ahLst/>
              <a:cxnLst/>
              <a:rect l="l" t="t" r="r" b="b"/>
              <a:pathLst>
                <a:path w="9078595" h="2715260">
                  <a:moveTo>
                    <a:pt x="0" y="2664536"/>
                  </a:moveTo>
                  <a:lnTo>
                    <a:pt x="44897" y="2667234"/>
                  </a:lnTo>
                  <a:lnTo>
                    <a:pt x="89827" y="2669925"/>
                  </a:lnTo>
                  <a:lnTo>
                    <a:pt x="134821" y="2672603"/>
                  </a:lnTo>
                  <a:lnTo>
                    <a:pt x="179912" y="2675259"/>
                  </a:lnTo>
                  <a:lnTo>
                    <a:pt x="225132" y="2677888"/>
                  </a:lnTo>
                  <a:lnTo>
                    <a:pt x="270512" y="2680482"/>
                  </a:lnTo>
                  <a:lnTo>
                    <a:pt x="316086" y="2683034"/>
                  </a:lnTo>
                  <a:lnTo>
                    <a:pt x="361886" y="2685538"/>
                  </a:lnTo>
                  <a:lnTo>
                    <a:pt x="407943" y="2687987"/>
                  </a:lnTo>
                  <a:lnTo>
                    <a:pt x="454290" y="2690372"/>
                  </a:lnTo>
                  <a:lnTo>
                    <a:pt x="500959" y="2692689"/>
                  </a:lnTo>
                  <a:lnTo>
                    <a:pt x="547982" y="2694929"/>
                  </a:lnTo>
                  <a:lnTo>
                    <a:pt x="595392" y="2697086"/>
                  </a:lnTo>
                  <a:lnTo>
                    <a:pt x="643221" y="2699153"/>
                  </a:lnTo>
                  <a:lnTo>
                    <a:pt x="691501" y="2701122"/>
                  </a:lnTo>
                  <a:lnTo>
                    <a:pt x="740264" y="2702987"/>
                  </a:lnTo>
                  <a:lnTo>
                    <a:pt x="789542" y="2704742"/>
                  </a:lnTo>
                  <a:lnTo>
                    <a:pt x="839368" y="2706378"/>
                  </a:lnTo>
                  <a:lnTo>
                    <a:pt x="889773" y="2707889"/>
                  </a:lnTo>
                  <a:lnTo>
                    <a:pt x="940791" y="2709269"/>
                  </a:lnTo>
                  <a:lnTo>
                    <a:pt x="992453" y="2710510"/>
                  </a:lnTo>
                  <a:lnTo>
                    <a:pt x="1044791" y="2711605"/>
                  </a:lnTo>
                  <a:lnTo>
                    <a:pt x="1097838" y="2712547"/>
                  </a:lnTo>
                  <a:lnTo>
                    <a:pt x="1151625" y="2713330"/>
                  </a:lnTo>
                  <a:lnTo>
                    <a:pt x="1206186" y="2713946"/>
                  </a:lnTo>
                  <a:lnTo>
                    <a:pt x="1261552" y="2714389"/>
                  </a:lnTo>
                  <a:lnTo>
                    <a:pt x="1317756" y="2714651"/>
                  </a:lnTo>
                  <a:lnTo>
                    <a:pt x="1374829" y="2714726"/>
                  </a:lnTo>
                  <a:lnTo>
                    <a:pt x="1432804" y="2714606"/>
                  </a:lnTo>
                  <a:lnTo>
                    <a:pt x="1491713" y="2714286"/>
                  </a:lnTo>
                  <a:lnTo>
                    <a:pt x="1551589" y="2713757"/>
                  </a:lnTo>
                  <a:lnTo>
                    <a:pt x="1612463" y="2713013"/>
                  </a:lnTo>
                  <a:lnTo>
                    <a:pt x="1674368" y="2712047"/>
                  </a:lnTo>
                  <a:lnTo>
                    <a:pt x="1717496" y="2711301"/>
                  </a:lnTo>
                  <a:lnTo>
                    <a:pt x="1761028" y="2710546"/>
                  </a:lnTo>
                  <a:lnTo>
                    <a:pt x="1804957" y="2709778"/>
                  </a:lnTo>
                  <a:lnTo>
                    <a:pt x="1849280" y="2708992"/>
                  </a:lnTo>
                  <a:lnTo>
                    <a:pt x="1893993" y="2708184"/>
                  </a:lnTo>
                  <a:lnTo>
                    <a:pt x="1939090" y="2707350"/>
                  </a:lnTo>
                  <a:lnTo>
                    <a:pt x="1984567" y="2706486"/>
                  </a:lnTo>
                  <a:lnTo>
                    <a:pt x="2030419" y="2705587"/>
                  </a:lnTo>
                  <a:lnTo>
                    <a:pt x="2076643" y="2704649"/>
                  </a:lnTo>
                  <a:lnTo>
                    <a:pt x="2123233" y="2703669"/>
                  </a:lnTo>
                  <a:lnTo>
                    <a:pt x="2170185" y="2702642"/>
                  </a:lnTo>
                  <a:lnTo>
                    <a:pt x="2217495" y="2701563"/>
                  </a:lnTo>
                  <a:lnTo>
                    <a:pt x="2265158" y="2700429"/>
                  </a:lnTo>
                  <a:lnTo>
                    <a:pt x="2313169" y="2699235"/>
                  </a:lnTo>
                  <a:lnTo>
                    <a:pt x="2361525" y="2697978"/>
                  </a:lnTo>
                  <a:lnTo>
                    <a:pt x="2410220" y="2696652"/>
                  </a:lnTo>
                  <a:lnTo>
                    <a:pt x="2459250" y="2695255"/>
                  </a:lnTo>
                  <a:lnTo>
                    <a:pt x="2508610" y="2693781"/>
                  </a:lnTo>
                  <a:lnTo>
                    <a:pt x="2558297" y="2692226"/>
                  </a:lnTo>
                  <a:lnTo>
                    <a:pt x="2608305" y="2690587"/>
                  </a:lnTo>
                  <a:lnTo>
                    <a:pt x="2658630" y="2688859"/>
                  </a:lnTo>
                  <a:lnTo>
                    <a:pt x="2709267" y="2687037"/>
                  </a:lnTo>
                  <a:lnTo>
                    <a:pt x="2760213" y="2685119"/>
                  </a:lnTo>
                  <a:lnTo>
                    <a:pt x="2811462" y="2683098"/>
                  </a:lnTo>
                  <a:lnTo>
                    <a:pt x="2863010" y="2680973"/>
                  </a:lnTo>
                  <a:lnTo>
                    <a:pt x="2914853" y="2678737"/>
                  </a:lnTo>
                  <a:lnTo>
                    <a:pt x="2966985" y="2676387"/>
                  </a:lnTo>
                  <a:lnTo>
                    <a:pt x="3019403" y="2673919"/>
                  </a:lnTo>
                  <a:lnTo>
                    <a:pt x="3072102" y="2671329"/>
                  </a:lnTo>
                  <a:lnTo>
                    <a:pt x="3125077" y="2668612"/>
                  </a:lnTo>
                  <a:lnTo>
                    <a:pt x="3178324" y="2665764"/>
                  </a:lnTo>
                  <a:lnTo>
                    <a:pt x="3231839" y="2662781"/>
                  </a:lnTo>
                  <a:lnTo>
                    <a:pt x="3285617" y="2659659"/>
                  </a:lnTo>
                  <a:lnTo>
                    <a:pt x="3339653" y="2656393"/>
                  </a:lnTo>
                  <a:lnTo>
                    <a:pt x="3393943" y="2652980"/>
                  </a:lnTo>
                  <a:lnTo>
                    <a:pt x="3448482" y="2649415"/>
                  </a:lnTo>
                  <a:lnTo>
                    <a:pt x="3503266" y="2645695"/>
                  </a:lnTo>
                  <a:lnTo>
                    <a:pt x="3558291" y="2641814"/>
                  </a:lnTo>
                  <a:lnTo>
                    <a:pt x="3613552" y="2637769"/>
                  </a:lnTo>
                  <a:lnTo>
                    <a:pt x="3669044" y="2633555"/>
                  </a:lnTo>
                  <a:lnTo>
                    <a:pt x="3724762" y="2629169"/>
                  </a:lnTo>
                  <a:lnTo>
                    <a:pt x="3780704" y="2624605"/>
                  </a:lnTo>
                  <a:lnTo>
                    <a:pt x="3836863" y="2619861"/>
                  </a:lnTo>
                  <a:lnTo>
                    <a:pt x="3893235" y="2614931"/>
                  </a:lnTo>
                  <a:lnTo>
                    <a:pt x="3949817" y="2609812"/>
                  </a:lnTo>
                  <a:lnTo>
                    <a:pt x="4006602" y="2604499"/>
                  </a:lnTo>
                  <a:lnTo>
                    <a:pt x="4063588" y="2598989"/>
                  </a:lnTo>
                  <a:lnTo>
                    <a:pt x="4120768" y="2593276"/>
                  </a:lnTo>
                  <a:lnTo>
                    <a:pt x="4166137" y="2588638"/>
                  </a:lnTo>
                  <a:lnTo>
                    <a:pt x="4212100" y="2583873"/>
                  </a:lnTo>
                  <a:lnTo>
                    <a:pt x="4258634" y="2578985"/>
                  </a:lnTo>
                  <a:lnTo>
                    <a:pt x="4305717" y="2573976"/>
                  </a:lnTo>
                  <a:lnTo>
                    <a:pt x="4353327" y="2568847"/>
                  </a:lnTo>
                  <a:lnTo>
                    <a:pt x="4401442" y="2563601"/>
                  </a:lnTo>
                  <a:lnTo>
                    <a:pt x="4450040" y="2558239"/>
                  </a:lnTo>
                  <a:lnTo>
                    <a:pt x="4499098" y="2552763"/>
                  </a:lnTo>
                  <a:lnTo>
                    <a:pt x="4548593" y="2547177"/>
                  </a:lnTo>
                  <a:lnTo>
                    <a:pt x="4598504" y="2541481"/>
                  </a:lnTo>
                  <a:lnTo>
                    <a:pt x="4648809" y="2535678"/>
                  </a:lnTo>
                  <a:lnTo>
                    <a:pt x="4699484" y="2529769"/>
                  </a:lnTo>
                  <a:lnTo>
                    <a:pt x="4750508" y="2523758"/>
                  </a:lnTo>
                  <a:lnTo>
                    <a:pt x="4801858" y="2517645"/>
                  </a:lnTo>
                  <a:lnTo>
                    <a:pt x="4853512" y="2511433"/>
                  </a:lnTo>
                  <a:lnTo>
                    <a:pt x="4905448" y="2505124"/>
                  </a:lnTo>
                  <a:lnTo>
                    <a:pt x="4957644" y="2498720"/>
                  </a:lnTo>
                  <a:lnTo>
                    <a:pt x="5010077" y="2492223"/>
                  </a:lnTo>
                  <a:lnTo>
                    <a:pt x="5062725" y="2485635"/>
                  </a:lnTo>
                  <a:lnTo>
                    <a:pt x="5115565" y="2478959"/>
                  </a:lnTo>
                  <a:lnTo>
                    <a:pt x="5168575" y="2472195"/>
                  </a:lnTo>
                  <a:lnTo>
                    <a:pt x="5221734" y="2465347"/>
                  </a:lnTo>
                  <a:lnTo>
                    <a:pt x="5275018" y="2458415"/>
                  </a:lnTo>
                  <a:lnTo>
                    <a:pt x="5328406" y="2451403"/>
                  </a:lnTo>
                  <a:lnTo>
                    <a:pt x="5381875" y="2444313"/>
                  </a:lnTo>
                  <a:lnTo>
                    <a:pt x="5435403" y="2437145"/>
                  </a:lnTo>
                  <a:lnTo>
                    <a:pt x="5488967" y="2429903"/>
                  </a:lnTo>
                  <a:lnTo>
                    <a:pt x="5542545" y="2422589"/>
                  </a:lnTo>
                  <a:lnTo>
                    <a:pt x="5596116" y="2415204"/>
                  </a:lnTo>
                  <a:lnTo>
                    <a:pt x="5649656" y="2407750"/>
                  </a:lnTo>
                  <a:lnTo>
                    <a:pt x="5703143" y="2400230"/>
                  </a:lnTo>
                  <a:lnTo>
                    <a:pt x="5756556" y="2392646"/>
                  </a:lnTo>
                  <a:lnTo>
                    <a:pt x="5809871" y="2384999"/>
                  </a:lnTo>
                  <a:lnTo>
                    <a:pt x="5863067" y="2377292"/>
                  </a:lnTo>
                  <a:lnTo>
                    <a:pt x="5916120" y="2369527"/>
                  </a:lnTo>
                  <a:lnTo>
                    <a:pt x="5969010" y="2361705"/>
                  </a:lnTo>
                  <a:lnTo>
                    <a:pt x="6021714" y="2353829"/>
                  </a:lnTo>
                  <a:lnTo>
                    <a:pt x="6074208" y="2345901"/>
                  </a:lnTo>
                  <a:lnTo>
                    <a:pt x="6126472" y="2337923"/>
                  </a:lnTo>
                  <a:lnTo>
                    <a:pt x="6178482" y="2329897"/>
                  </a:lnTo>
                  <a:lnTo>
                    <a:pt x="6230217" y="2321825"/>
                  </a:lnTo>
                  <a:lnTo>
                    <a:pt x="6281654" y="2313709"/>
                  </a:lnTo>
                  <a:lnTo>
                    <a:pt x="6332771" y="2305551"/>
                  </a:lnTo>
                  <a:lnTo>
                    <a:pt x="6383545" y="2297352"/>
                  </a:lnTo>
                  <a:lnTo>
                    <a:pt x="6433954" y="2289117"/>
                  </a:lnTo>
                  <a:lnTo>
                    <a:pt x="6483977" y="2280845"/>
                  </a:lnTo>
                  <a:lnTo>
                    <a:pt x="6533590" y="2272539"/>
                  </a:lnTo>
                  <a:lnTo>
                    <a:pt x="6582771" y="2264202"/>
                  </a:lnTo>
                  <a:lnTo>
                    <a:pt x="6631499" y="2255835"/>
                  </a:lnTo>
                  <a:lnTo>
                    <a:pt x="6679750" y="2247440"/>
                  </a:lnTo>
                  <a:lnTo>
                    <a:pt x="6727503" y="2239020"/>
                  </a:lnTo>
                  <a:lnTo>
                    <a:pt x="6774735" y="2230576"/>
                  </a:lnTo>
                  <a:lnTo>
                    <a:pt x="6821423" y="2222110"/>
                  </a:lnTo>
                  <a:lnTo>
                    <a:pt x="6867547" y="2213625"/>
                  </a:lnTo>
                  <a:lnTo>
                    <a:pt x="6913082" y="2205123"/>
                  </a:lnTo>
                  <a:lnTo>
                    <a:pt x="6958008" y="2196605"/>
                  </a:lnTo>
                  <a:lnTo>
                    <a:pt x="7002301" y="2188074"/>
                  </a:lnTo>
                  <a:lnTo>
                    <a:pt x="7045940" y="2179531"/>
                  </a:lnTo>
                  <a:lnTo>
                    <a:pt x="7088902" y="2170980"/>
                  </a:lnTo>
                  <a:lnTo>
                    <a:pt x="7131164" y="2162420"/>
                  </a:lnTo>
                  <a:lnTo>
                    <a:pt x="7172706" y="2153856"/>
                  </a:lnTo>
                  <a:lnTo>
                    <a:pt x="7233990" y="2140933"/>
                  </a:lnTo>
                  <a:lnTo>
                    <a:pt x="7295292" y="2127661"/>
                  </a:lnTo>
                  <a:lnTo>
                    <a:pt x="7356561" y="2114062"/>
                  </a:lnTo>
                  <a:lnTo>
                    <a:pt x="7417744" y="2100154"/>
                  </a:lnTo>
                  <a:lnTo>
                    <a:pt x="7478789" y="2085956"/>
                  </a:lnTo>
                  <a:lnTo>
                    <a:pt x="7539643" y="2071490"/>
                  </a:lnTo>
                  <a:lnTo>
                    <a:pt x="7600255" y="2056774"/>
                  </a:lnTo>
                  <a:lnTo>
                    <a:pt x="7660572" y="2041828"/>
                  </a:lnTo>
                  <a:lnTo>
                    <a:pt x="7720543" y="2026672"/>
                  </a:lnTo>
                  <a:lnTo>
                    <a:pt x="7780114" y="2011325"/>
                  </a:lnTo>
                  <a:lnTo>
                    <a:pt x="7839234" y="1995807"/>
                  </a:lnTo>
                  <a:lnTo>
                    <a:pt x="7897850" y="1980137"/>
                  </a:lnTo>
                  <a:lnTo>
                    <a:pt x="7955910" y="1964336"/>
                  </a:lnTo>
                  <a:lnTo>
                    <a:pt x="8013363" y="1948423"/>
                  </a:lnTo>
                  <a:lnTo>
                    <a:pt x="8070155" y="1932417"/>
                  </a:lnTo>
                  <a:lnTo>
                    <a:pt x="8126235" y="1916338"/>
                  </a:lnTo>
                  <a:lnTo>
                    <a:pt x="8181550" y="1900206"/>
                  </a:lnTo>
                  <a:lnTo>
                    <a:pt x="8236049" y="1884041"/>
                  </a:lnTo>
                  <a:lnTo>
                    <a:pt x="8289678" y="1867862"/>
                  </a:lnTo>
                  <a:lnTo>
                    <a:pt x="8342386" y="1851688"/>
                  </a:lnTo>
                  <a:lnTo>
                    <a:pt x="8394121" y="1835540"/>
                  </a:lnTo>
                  <a:lnTo>
                    <a:pt x="8444830" y="1819436"/>
                  </a:lnTo>
                  <a:lnTo>
                    <a:pt x="8494462" y="1803398"/>
                  </a:lnTo>
                  <a:lnTo>
                    <a:pt x="8542963" y="1787444"/>
                  </a:lnTo>
                  <a:lnTo>
                    <a:pt x="8590282" y="1771593"/>
                  </a:lnTo>
                  <a:lnTo>
                    <a:pt x="8636367" y="1755867"/>
                  </a:lnTo>
                  <a:lnTo>
                    <a:pt x="8681165" y="1740283"/>
                  </a:lnTo>
                  <a:lnTo>
                    <a:pt x="8724624" y="1724863"/>
                  </a:lnTo>
                  <a:lnTo>
                    <a:pt x="8766692" y="1709625"/>
                  </a:lnTo>
                  <a:lnTo>
                    <a:pt x="8807316" y="1694589"/>
                  </a:lnTo>
                  <a:lnTo>
                    <a:pt x="8846446" y="1679775"/>
                  </a:lnTo>
                  <a:lnTo>
                    <a:pt x="8884027" y="1665202"/>
                  </a:lnTo>
                  <a:lnTo>
                    <a:pt x="8920009" y="1650890"/>
                  </a:lnTo>
                  <a:lnTo>
                    <a:pt x="8986963" y="1623129"/>
                  </a:lnTo>
                  <a:lnTo>
                    <a:pt x="9046892" y="1596648"/>
                  </a:lnTo>
                  <a:lnTo>
                    <a:pt x="9074091" y="1583937"/>
                  </a:lnTo>
                  <a:lnTo>
                    <a:pt x="9078468" y="1581802"/>
                  </a:lnTo>
                </a:path>
                <a:path w="9078595" h="2715260">
                  <a:moveTo>
                    <a:pt x="0" y="870737"/>
                  </a:moveTo>
                  <a:lnTo>
                    <a:pt x="35919" y="851722"/>
                  </a:lnTo>
                  <a:lnTo>
                    <a:pt x="71982" y="832709"/>
                  </a:lnTo>
                  <a:lnTo>
                    <a:pt x="108333" y="813699"/>
                  </a:lnTo>
                  <a:lnTo>
                    <a:pt x="145116" y="794694"/>
                  </a:lnTo>
                  <a:lnTo>
                    <a:pt x="182474" y="775696"/>
                  </a:lnTo>
                  <a:lnTo>
                    <a:pt x="220551" y="756707"/>
                  </a:lnTo>
                  <a:lnTo>
                    <a:pt x="259492" y="737728"/>
                  </a:lnTo>
                  <a:lnTo>
                    <a:pt x="299440" y="718761"/>
                  </a:lnTo>
                  <a:lnTo>
                    <a:pt x="340539" y="699807"/>
                  </a:lnTo>
                  <a:lnTo>
                    <a:pt x="382933" y="680870"/>
                  </a:lnTo>
                  <a:lnTo>
                    <a:pt x="426766" y="661949"/>
                  </a:lnTo>
                  <a:lnTo>
                    <a:pt x="472181" y="643047"/>
                  </a:lnTo>
                  <a:lnTo>
                    <a:pt x="519323" y="624166"/>
                  </a:lnTo>
                  <a:lnTo>
                    <a:pt x="568335" y="605307"/>
                  </a:lnTo>
                  <a:lnTo>
                    <a:pt x="619361" y="586473"/>
                  </a:lnTo>
                  <a:lnTo>
                    <a:pt x="672546" y="567664"/>
                  </a:lnTo>
                  <a:lnTo>
                    <a:pt x="728032" y="548882"/>
                  </a:lnTo>
                  <a:lnTo>
                    <a:pt x="785965" y="530130"/>
                  </a:lnTo>
                  <a:lnTo>
                    <a:pt x="846487" y="511409"/>
                  </a:lnTo>
                  <a:lnTo>
                    <a:pt x="909743" y="492720"/>
                  </a:lnTo>
                  <a:lnTo>
                    <a:pt x="975877" y="474065"/>
                  </a:lnTo>
                  <a:lnTo>
                    <a:pt x="1045032" y="455447"/>
                  </a:lnTo>
                  <a:lnTo>
                    <a:pt x="1082442" y="445590"/>
                  </a:lnTo>
                  <a:lnTo>
                    <a:pt x="1120581" y="435534"/>
                  </a:lnTo>
                  <a:lnTo>
                    <a:pt x="1159438" y="425295"/>
                  </a:lnTo>
                  <a:lnTo>
                    <a:pt x="1199000" y="414888"/>
                  </a:lnTo>
                  <a:lnTo>
                    <a:pt x="1239256" y="404329"/>
                  </a:lnTo>
                  <a:lnTo>
                    <a:pt x="1280195" y="393635"/>
                  </a:lnTo>
                  <a:lnTo>
                    <a:pt x="1321804" y="382821"/>
                  </a:lnTo>
                  <a:lnTo>
                    <a:pt x="1364074" y="371902"/>
                  </a:lnTo>
                  <a:lnTo>
                    <a:pt x="1406991" y="360895"/>
                  </a:lnTo>
                  <a:lnTo>
                    <a:pt x="1450545" y="349816"/>
                  </a:lnTo>
                  <a:lnTo>
                    <a:pt x="1494724" y="338681"/>
                  </a:lnTo>
                  <a:lnTo>
                    <a:pt x="1539516" y="327504"/>
                  </a:lnTo>
                  <a:lnTo>
                    <a:pt x="1584910" y="316303"/>
                  </a:lnTo>
                  <a:lnTo>
                    <a:pt x="1630895" y="305093"/>
                  </a:lnTo>
                  <a:lnTo>
                    <a:pt x="1677458" y="293890"/>
                  </a:lnTo>
                  <a:lnTo>
                    <a:pt x="1724589" y="282710"/>
                  </a:lnTo>
                  <a:lnTo>
                    <a:pt x="1772276" y="271568"/>
                  </a:lnTo>
                  <a:lnTo>
                    <a:pt x="1820507" y="260481"/>
                  </a:lnTo>
                  <a:lnTo>
                    <a:pt x="1869271" y="249464"/>
                  </a:lnTo>
                  <a:lnTo>
                    <a:pt x="1918556" y="238533"/>
                  </a:lnTo>
                  <a:lnTo>
                    <a:pt x="1968350" y="227704"/>
                  </a:lnTo>
                  <a:lnTo>
                    <a:pt x="2018643" y="216994"/>
                  </a:lnTo>
                  <a:lnTo>
                    <a:pt x="2069423" y="206417"/>
                  </a:lnTo>
                  <a:lnTo>
                    <a:pt x="2120677" y="195989"/>
                  </a:lnTo>
                  <a:lnTo>
                    <a:pt x="2172396" y="185728"/>
                  </a:lnTo>
                  <a:lnTo>
                    <a:pt x="2224566" y="175647"/>
                  </a:lnTo>
                  <a:lnTo>
                    <a:pt x="2277177" y="165764"/>
                  </a:lnTo>
                  <a:lnTo>
                    <a:pt x="2330217" y="156094"/>
                  </a:lnTo>
                  <a:lnTo>
                    <a:pt x="2383675" y="146653"/>
                  </a:lnTo>
                  <a:lnTo>
                    <a:pt x="2437538" y="137456"/>
                  </a:lnTo>
                  <a:lnTo>
                    <a:pt x="2491796" y="128521"/>
                  </a:lnTo>
                  <a:lnTo>
                    <a:pt x="2546437" y="119862"/>
                  </a:lnTo>
                  <a:lnTo>
                    <a:pt x="2601449" y="111495"/>
                  </a:lnTo>
                  <a:lnTo>
                    <a:pt x="2656822" y="103436"/>
                  </a:lnTo>
                  <a:lnTo>
                    <a:pt x="2712542" y="95702"/>
                  </a:lnTo>
                  <a:lnTo>
                    <a:pt x="2768600" y="88307"/>
                  </a:lnTo>
                  <a:lnTo>
                    <a:pt x="2824982" y="81269"/>
                  </a:lnTo>
                  <a:lnTo>
                    <a:pt x="2881679" y="74602"/>
                  </a:lnTo>
                  <a:lnTo>
                    <a:pt x="2938678" y="68322"/>
                  </a:lnTo>
                  <a:lnTo>
                    <a:pt x="2995967" y="62446"/>
                  </a:lnTo>
                  <a:lnTo>
                    <a:pt x="3053536" y="56990"/>
                  </a:lnTo>
                  <a:lnTo>
                    <a:pt x="3111373" y="51968"/>
                  </a:lnTo>
                  <a:lnTo>
                    <a:pt x="3155803" y="48359"/>
                  </a:lnTo>
                  <a:lnTo>
                    <a:pt x="3200573" y="44877"/>
                  </a:lnTo>
                  <a:lnTo>
                    <a:pt x="3245678" y="41521"/>
                  </a:lnTo>
                  <a:lnTo>
                    <a:pt x="3291111" y="38292"/>
                  </a:lnTo>
                  <a:lnTo>
                    <a:pt x="3336868" y="35191"/>
                  </a:lnTo>
                  <a:lnTo>
                    <a:pt x="3382943" y="32217"/>
                  </a:lnTo>
                  <a:lnTo>
                    <a:pt x="3429330" y="29372"/>
                  </a:lnTo>
                  <a:lnTo>
                    <a:pt x="3476023" y="26655"/>
                  </a:lnTo>
                  <a:lnTo>
                    <a:pt x="3523018" y="24067"/>
                  </a:lnTo>
                  <a:lnTo>
                    <a:pt x="3570308" y="21609"/>
                  </a:lnTo>
                  <a:lnTo>
                    <a:pt x="3617888" y="19281"/>
                  </a:lnTo>
                  <a:lnTo>
                    <a:pt x="3665752" y="17084"/>
                  </a:lnTo>
                  <a:lnTo>
                    <a:pt x="3713896" y="15017"/>
                  </a:lnTo>
                  <a:lnTo>
                    <a:pt x="3762312" y="13081"/>
                  </a:lnTo>
                  <a:lnTo>
                    <a:pt x="3810996" y="11277"/>
                  </a:lnTo>
                  <a:lnTo>
                    <a:pt x="3859942" y="9605"/>
                  </a:lnTo>
                  <a:lnTo>
                    <a:pt x="3909144" y="8066"/>
                  </a:lnTo>
                  <a:lnTo>
                    <a:pt x="3958598" y="6659"/>
                  </a:lnTo>
                  <a:lnTo>
                    <a:pt x="4008297" y="5386"/>
                  </a:lnTo>
                  <a:lnTo>
                    <a:pt x="4058235" y="4247"/>
                  </a:lnTo>
                  <a:lnTo>
                    <a:pt x="4108408" y="3241"/>
                  </a:lnTo>
                  <a:lnTo>
                    <a:pt x="4158810" y="2371"/>
                  </a:lnTo>
                  <a:lnTo>
                    <a:pt x="4209434" y="1636"/>
                  </a:lnTo>
                  <a:lnTo>
                    <a:pt x="4260276" y="1036"/>
                  </a:lnTo>
                  <a:lnTo>
                    <a:pt x="4311330" y="572"/>
                  </a:lnTo>
                  <a:lnTo>
                    <a:pt x="4362591" y="244"/>
                  </a:lnTo>
                  <a:lnTo>
                    <a:pt x="4414052" y="53"/>
                  </a:lnTo>
                  <a:lnTo>
                    <a:pt x="4465708" y="0"/>
                  </a:lnTo>
                  <a:lnTo>
                    <a:pt x="4517554" y="83"/>
                  </a:lnTo>
                  <a:lnTo>
                    <a:pt x="4569585" y="305"/>
                  </a:lnTo>
                  <a:lnTo>
                    <a:pt x="4621793" y="666"/>
                  </a:lnTo>
                  <a:lnTo>
                    <a:pt x="4674175" y="1165"/>
                  </a:lnTo>
                  <a:lnTo>
                    <a:pt x="4726724" y="1804"/>
                  </a:lnTo>
                  <a:lnTo>
                    <a:pt x="4779435" y="2583"/>
                  </a:lnTo>
                  <a:lnTo>
                    <a:pt x="4832302" y="3501"/>
                  </a:lnTo>
                  <a:lnTo>
                    <a:pt x="4885320" y="4560"/>
                  </a:lnTo>
                  <a:lnTo>
                    <a:pt x="4938483" y="5761"/>
                  </a:lnTo>
                  <a:lnTo>
                    <a:pt x="4991785" y="7102"/>
                  </a:lnTo>
                  <a:lnTo>
                    <a:pt x="5045222" y="8586"/>
                  </a:lnTo>
                  <a:lnTo>
                    <a:pt x="5098787" y="10212"/>
                  </a:lnTo>
                  <a:lnTo>
                    <a:pt x="5152475" y="11981"/>
                  </a:lnTo>
                  <a:lnTo>
                    <a:pt x="5206280" y="13893"/>
                  </a:lnTo>
                  <a:lnTo>
                    <a:pt x="5260196" y="15948"/>
                  </a:lnTo>
                  <a:lnTo>
                    <a:pt x="5314219" y="18147"/>
                  </a:lnTo>
                  <a:lnTo>
                    <a:pt x="5368342" y="20491"/>
                  </a:lnTo>
                  <a:lnTo>
                    <a:pt x="5422561" y="22980"/>
                  </a:lnTo>
                  <a:lnTo>
                    <a:pt x="5476868" y="25614"/>
                  </a:lnTo>
                  <a:lnTo>
                    <a:pt x="5531260" y="28394"/>
                  </a:lnTo>
                  <a:lnTo>
                    <a:pt x="5585730" y="31320"/>
                  </a:lnTo>
                  <a:lnTo>
                    <a:pt x="5640273" y="34392"/>
                  </a:lnTo>
                  <a:lnTo>
                    <a:pt x="5694882" y="37612"/>
                  </a:lnTo>
                  <a:lnTo>
                    <a:pt x="5749554" y="40979"/>
                  </a:lnTo>
                  <a:lnTo>
                    <a:pt x="5804281" y="44493"/>
                  </a:lnTo>
                  <a:lnTo>
                    <a:pt x="5859059" y="48156"/>
                  </a:lnTo>
                  <a:lnTo>
                    <a:pt x="5913882" y="51968"/>
                  </a:lnTo>
                  <a:lnTo>
                    <a:pt x="5961497" y="55457"/>
                  </a:lnTo>
                  <a:lnTo>
                    <a:pt x="6010054" y="59249"/>
                  </a:lnTo>
                  <a:lnTo>
                    <a:pt x="6059512" y="63334"/>
                  </a:lnTo>
                  <a:lnTo>
                    <a:pt x="6109828" y="67703"/>
                  </a:lnTo>
                  <a:lnTo>
                    <a:pt x="6160963" y="72347"/>
                  </a:lnTo>
                  <a:lnTo>
                    <a:pt x="6212875" y="77254"/>
                  </a:lnTo>
                  <a:lnTo>
                    <a:pt x="6265523" y="82416"/>
                  </a:lnTo>
                  <a:lnTo>
                    <a:pt x="6318865" y="87822"/>
                  </a:lnTo>
                  <a:lnTo>
                    <a:pt x="6372861" y="93463"/>
                  </a:lnTo>
                  <a:lnTo>
                    <a:pt x="6427469" y="99330"/>
                  </a:lnTo>
                  <a:lnTo>
                    <a:pt x="6482648" y="105411"/>
                  </a:lnTo>
                  <a:lnTo>
                    <a:pt x="6538356" y="111698"/>
                  </a:lnTo>
                  <a:lnTo>
                    <a:pt x="6594554" y="118181"/>
                  </a:lnTo>
                  <a:lnTo>
                    <a:pt x="6651199" y="124849"/>
                  </a:lnTo>
                  <a:lnTo>
                    <a:pt x="6708250" y="131694"/>
                  </a:lnTo>
                  <a:lnTo>
                    <a:pt x="6765667" y="138705"/>
                  </a:lnTo>
                  <a:lnTo>
                    <a:pt x="6823407" y="145873"/>
                  </a:lnTo>
                  <a:lnTo>
                    <a:pt x="6881430" y="153187"/>
                  </a:lnTo>
                  <a:lnTo>
                    <a:pt x="6939695" y="160638"/>
                  </a:lnTo>
                  <a:lnTo>
                    <a:pt x="6998160" y="168217"/>
                  </a:lnTo>
                  <a:lnTo>
                    <a:pt x="7056785" y="175913"/>
                  </a:lnTo>
                  <a:lnTo>
                    <a:pt x="7115528" y="183716"/>
                  </a:lnTo>
                  <a:lnTo>
                    <a:pt x="7174347" y="191618"/>
                  </a:lnTo>
                  <a:lnTo>
                    <a:pt x="7233203" y="199607"/>
                  </a:lnTo>
                  <a:lnTo>
                    <a:pt x="7292053" y="207675"/>
                  </a:lnTo>
                  <a:lnTo>
                    <a:pt x="7350856" y="215811"/>
                  </a:lnTo>
                  <a:lnTo>
                    <a:pt x="7409571" y="224006"/>
                  </a:lnTo>
                  <a:lnTo>
                    <a:pt x="7468158" y="232250"/>
                  </a:lnTo>
                  <a:lnTo>
                    <a:pt x="7526574" y="240533"/>
                  </a:lnTo>
                  <a:lnTo>
                    <a:pt x="7584779" y="248845"/>
                  </a:lnTo>
                  <a:lnTo>
                    <a:pt x="7642732" y="257177"/>
                  </a:lnTo>
                  <a:lnTo>
                    <a:pt x="7700390" y="265519"/>
                  </a:lnTo>
                  <a:lnTo>
                    <a:pt x="7757714" y="273860"/>
                  </a:lnTo>
                  <a:lnTo>
                    <a:pt x="7814662" y="282192"/>
                  </a:lnTo>
                  <a:lnTo>
                    <a:pt x="7871193" y="290504"/>
                  </a:lnTo>
                  <a:lnTo>
                    <a:pt x="7927265" y="298787"/>
                  </a:lnTo>
                  <a:lnTo>
                    <a:pt x="7982838" y="307031"/>
                  </a:lnTo>
                  <a:lnTo>
                    <a:pt x="8037870" y="315226"/>
                  </a:lnTo>
                  <a:lnTo>
                    <a:pt x="8092320" y="323362"/>
                  </a:lnTo>
                  <a:lnTo>
                    <a:pt x="8146147" y="331430"/>
                  </a:lnTo>
                  <a:lnTo>
                    <a:pt x="8199310" y="339419"/>
                  </a:lnTo>
                  <a:lnTo>
                    <a:pt x="8251767" y="347321"/>
                  </a:lnTo>
                  <a:lnTo>
                    <a:pt x="8303478" y="355124"/>
                  </a:lnTo>
                  <a:lnTo>
                    <a:pt x="8354400" y="362820"/>
                  </a:lnTo>
                  <a:lnTo>
                    <a:pt x="8404494" y="370399"/>
                  </a:lnTo>
                  <a:lnTo>
                    <a:pt x="8453718" y="377850"/>
                  </a:lnTo>
                  <a:lnTo>
                    <a:pt x="8502030" y="385164"/>
                  </a:lnTo>
                  <a:lnTo>
                    <a:pt x="8549389" y="392332"/>
                  </a:lnTo>
                  <a:lnTo>
                    <a:pt x="8595755" y="399343"/>
                  </a:lnTo>
                  <a:lnTo>
                    <a:pt x="8641087" y="406188"/>
                  </a:lnTo>
                  <a:lnTo>
                    <a:pt x="8685342" y="412856"/>
                  </a:lnTo>
                  <a:lnTo>
                    <a:pt x="8728479" y="419339"/>
                  </a:lnTo>
                  <a:lnTo>
                    <a:pt x="8770459" y="425626"/>
                  </a:lnTo>
                  <a:lnTo>
                    <a:pt x="8811239" y="431707"/>
                  </a:lnTo>
                  <a:lnTo>
                    <a:pt x="8850778" y="437574"/>
                  </a:lnTo>
                  <a:lnTo>
                    <a:pt x="8889035" y="443215"/>
                  </a:lnTo>
                  <a:lnTo>
                    <a:pt x="8961538" y="453783"/>
                  </a:lnTo>
                  <a:lnTo>
                    <a:pt x="9028420" y="463334"/>
                  </a:lnTo>
                  <a:lnTo>
                    <a:pt x="9059649" y="467703"/>
                  </a:lnTo>
                  <a:lnTo>
                    <a:pt x="9078468" y="470291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102" y="5641085"/>
              <a:ext cx="3004820" cy="1210945"/>
            </a:xfrm>
            <a:custGeom>
              <a:avLst/>
              <a:gdLst/>
              <a:ahLst/>
              <a:cxnLst/>
              <a:rect l="l" t="t" r="r" b="b"/>
              <a:pathLst>
                <a:path w="3004820" h="1210945">
                  <a:moveTo>
                    <a:pt x="0" y="0"/>
                  </a:moveTo>
                  <a:lnTo>
                    <a:pt x="51723" y="23508"/>
                  </a:lnTo>
                  <a:lnTo>
                    <a:pt x="103439" y="47010"/>
                  </a:lnTo>
                  <a:lnTo>
                    <a:pt x="155141" y="70498"/>
                  </a:lnTo>
                  <a:lnTo>
                    <a:pt x="206822" y="93966"/>
                  </a:lnTo>
                  <a:lnTo>
                    <a:pt x="258475" y="117407"/>
                  </a:lnTo>
                  <a:lnTo>
                    <a:pt x="310093" y="140815"/>
                  </a:lnTo>
                  <a:lnTo>
                    <a:pt x="361669" y="164182"/>
                  </a:lnTo>
                  <a:lnTo>
                    <a:pt x="413196" y="187502"/>
                  </a:lnTo>
                  <a:lnTo>
                    <a:pt x="464667" y="210769"/>
                  </a:lnTo>
                  <a:lnTo>
                    <a:pt x="516075" y="233974"/>
                  </a:lnTo>
                  <a:lnTo>
                    <a:pt x="567413" y="257113"/>
                  </a:lnTo>
                  <a:lnTo>
                    <a:pt x="618673" y="280178"/>
                  </a:lnTo>
                  <a:lnTo>
                    <a:pt x="669850" y="303162"/>
                  </a:lnTo>
                  <a:lnTo>
                    <a:pt x="720936" y="326058"/>
                  </a:lnTo>
                  <a:lnTo>
                    <a:pt x="771924" y="348861"/>
                  </a:lnTo>
                  <a:lnTo>
                    <a:pt x="822807" y="371563"/>
                  </a:lnTo>
                  <a:lnTo>
                    <a:pt x="873578" y="394157"/>
                  </a:lnTo>
                  <a:lnTo>
                    <a:pt x="924230" y="416636"/>
                  </a:lnTo>
                  <a:lnTo>
                    <a:pt x="974756" y="438995"/>
                  </a:lnTo>
                  <a:lnTo>
                    <a:pt x="1025149" y="461226"/>
                  </a:lnTo>
                  <a:lnTo>
                    <a:pt x="1075402" y="483322"/>
                  </a:lnTo>
                  <a:lnTo>
                    <a:pt x="1125508" y="505278"/>
                  </a:lnTo>
                  <a:lnTo>
                    <a:pt x="1175460" y="527085"/>
                  </a:lnTo>
                  <a:lnTo>
                    <a:pt x="1225251" y="548738"/>
                  </a:lnTo>
                  <a:lnTo>
                    <a:pt x="1274874" y="570229"/>
                  </a:lnTo>
                  <a:lnTo>
                    <a:pt x="1324322" y="591552"/>
                  </a:lnTo>
                  <a:lnTo>
                    <a:pt x="1373588" y="612700"/>
                  </a:lnTo>
                  <a:lnTo>
                    <a:pt x="1422665" y="633667"/>
                  </a:lnTo>
                  <a:lnTo>
                    <a:pt x="1471547" y="654446"/>
                  </a:lnTo>
                  <a:lnTo>
                    <a:pt x="1520225" y="675029"/>
                  </a:lnTo>
                  <a:lnTo>
                    <a:pt x="1568693" y="695411"/>
                  </a:lnTo>
                  <a:lnTo>
                    <a:pt x="1616944" y="715584"/>
                  </a:lnTo>
                  <a:lnTo>
                    <a:pt x="1664972" y="735542"/>
                  </a:lnTo>
                  <a:lnTo>
                    <a:pt x="1712768" y="755278"/>
                  </a:lnTo>
                  <a:lnTo>
                    <a:pt x="1760327" y="774786"/>
                  </a:lnTo>
                  <a:lnTo>
                    <a:pt x="1807640" y="794058"/>
                  </a:lnTo>
                  <a:lnTo>
                    <a:pt x="1854702" y="813088"/>
                  </a:lnTo>
                  <a:lnTo>
                    <a:pt x="1901505" y="831869"/>
                  </a:lnTo>
                  <a:lnTo>
                    <a:pt x="1948041" y="850395"/>
                  </a:lnTo>
                  <a:lnTo>
                    <a:pt x="1994305" y="868659"/>
                  </a:lnTo>
                  <a:lnTo>
                    <a:pt x="2040289" y="886653"/>
                  </a:lnTo>
                  <a:lnTo>
                    <a:pt x="2085986" y="904372"/>
                  </a:lnTo>
                  <a:lnTo>
                    <a:pt x="2131389" y="921808"/>
                  </a:lnTo>
                  <a:lnTo>
                    <a:pt x="2176491" y="938955"/>
                  </a:lnTo>
                  <a:lnTo>
                    <a:pt x="2221286" y="955806"/>
                  </a:lnTo>
                  <a:lnTo>
                    <a:pt x="2265765" y="972355"/>
                  </a:lnTo>
                  <a:lnTo>
                    <a:pt x="2309922" y="988594"/>
                  </a:lnTo>
                  <a:lnTo>
                    <a:pt x="2353751" y="1004518"/>
                  </a:lnTo>
                  <a:lnTo>
                    <a:pt x="2397243" y="1020118"/>
                  </a:lnTo>
                  <a:lnTo>
                    <a:pt x="2440393" y="1035389"/>
                  </a:lnTo>
                  <a:lnTo>
                    <a:pt x="2483193" y="1050324"/>
                  </a:lnTo>
                  <a:lnTo>
                    <a:pt x="2525636" y="1064916"/>
                  </a:lnTo>
                  <a:lnTo>
                    <a:pt x="2567715" y="1079158"/>
                  </a:lnTo>
                  <a:lnTo>
                    <a:pt x="2609423" y="1093043"/>
                  </a:lnTo>
                  <a:lnTo>
                    <a:pt x="2650753" y="1106566"/>
                  </a:lnTo>
                  <a:lnTo>
                    <a:pt x="2691698" y="1119718"/>
                  </a:lnTo>
                  <a:lnTo>
                    <a:pt x="2732252" y="1132494"/>
                  </a:lnTo>
                  <a:lnTo>
                    <a:pt x="2772406" y="1144887"/>
                  </a:lnTo>
                  <a:lnTo>
                    <a:pt x="2812155" y="1156890"/>
                  </a:lnTo>
                  <a:lnTo>
                    <a:pt x="2851491" y="1168496"/>
                  </a:lnTo>
                  <a:lnTo>
                    <a:pt x="2890407" y="1179698"/>
                  </a:lnTo>
                  <a:lnTo>
                    <a:pt x="2928896" y="1190490"/>
                  </a:lnTo>
                  <a:lnTo>
                    <a:pt x="2966951" y="1200865"/>
                  </a:lnTo>
                  <a:lnTo>
                    <a:pt x="3004566" y="1210817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5532" y="5284470"/>
              <a:ext cx="9078595" cy="1467485"/>
            </a:xfrm>
            <a:custGeom>
              <a:avLst/>
              <a:gdLst/>
              <a:ahLst/>
              <a:cxnLst/>
              <a:rect l="l" t="t" r="r" b="b"/>
              <a:pathLst>
                <a:path w="9078595" h="1467484">
                  <a:moveTo>
                    <a:pt x="0" y="0"/>
                  </a:moveTo>
                  <a:lnTo>
                    <a:pt x="37323" y="13040"/>
                  </a:lnTo>
                  <a:lnTo>
                    <a:pt x="74768" y="26102"/>
                  </a:lnTo>
                  <a:lnTo>
                    <a:pt x="112457" y="39209"/>
                  </a:lnTo>
                  <a:lnTo>
                    <a:pt x="150510" y="52381"/>
                  </a:lnTo>
                  <a:lnTo>
                    <a:pt x="189049" y="65641"/>
                  </a:lnTo>
                  <a:lnTo>
                    <a:pt x="228196" y="79010"/>
                  </a:lnTo>
                  <a:lnTo>
                    <a:pt x="268072" y="92511"/>
                  </a:lnTo>
                  <a:lnTo>
                    <a:pt x="308798" y="106166"/>
                  </a:lnTo>
                  <a:lnTo>
                    <a:pt x="350497" y="119996"/>
                  </a:lnTo>
                  <a:lnTo>
                    <a:pt x="393290" y="134024"/>
                  </a:lnTo>
                  <a:lnTo>
                    <a:pt x="437298" y="148271"/>
                  </a:lnTo>
                  <a:lnTo>
                    <a:pt x="482642" y="162760"/>
                  </a:lnTo>
                  <a:lnTo>
                    <a:pt x="529445" y="177511"/>
                  </a:lnTo>
                  <a:lnTo>
                    <a:pt x="577827" y="192548"/>
                  </a:lnTo>
                  <a:lnTo>
                    <a:pt x="627911" y="207892"/>
                  </a:lnTo>
                  <a:lnTo>
                    <a:pt x="679817" y="223566"/>
                  </a:lnTo>
                  <a:lnTo>
                    <a:pt x="733668" y="239590"/>
                  </a:lnTo>
                  <a:lnTo>
                    <a:pt x="789584" y="255987"/>
                  </a:lnTo>
                  <a:lnTo>
                    <a:pt x="847687" y="272779"/>
                  </a:lnTo>
                  <a:lnTo>
                    <a:pt x="908100" y="289988"/>
                  </a:lnTo>
                  <a:lnTo>
                    <a:pt x="970942" y="307635"/>
                  </a:lnTo>
                  <a:lnTo>
                    <a:pt x="1036337" y="325744"/>
                  </a:lnTo>
                  <a:lnTo>
                    <a:pt x="1104404" y="344335"/>
                  </a:lnTo>
                  <a:lnTo>
                    <a:pt x="1142874" y="354783"/>
                  </a:lnTo>
                  <a:lnTo>
                    <a:pt x="1182216" y="365482"/>
                  </a:lnTo>
                  <a:lnTo>
                    <a:pt x="1222405" y="376420"/>
                  </a:lnTo>
                  <a:lnTo>
                    <a:pt x="1263418" y="387587"/>
                  </a:lnTo>
                  <a:lnTo>
                    <a:pt x="1305230" y="398970"/>
                  </a:lnTo>
                  <a:lnTo>
                    <a:pt x="1347817" y="410558"/>
                  </a:lnTo>
                  <a:lnTo>
                    <a:pt x="1391155" y="422339"/>
                  </a:lnTo>
                  <a:lnTo>
                    <a:pt x="1435221" y="434301"/>
                  </a:lnTo>
                  <a:lnTo>
                    <a:pt x="1479990" y="446435"/>
                  </a:lnTo>
                  <a:lnTo>
                    <a:pt x="1525438" y="458726"/>
                  </a:lnTo>
                  <a:lnTo>
                    <a:pt x="1571541" y="471165"/>
                  </a:lnTo>
                  <a:lnTo>
                    <a:pt x="1618274" y="483740"/>
                  </a:lnTo>
                  <a:lnTo>
                    <a:pt x="1665615" y="496438"/>
                  </a:lnTo>
                  <a:lnTo>
                    <a:pt x="1713539" y="509249"/>
                  </a:lnTo>
                  <a:lnTo>
                    <a:pt x="1762022" y="522161"/>
                  </a:lnTo>
                  <a:lnTo>
                    <a:pt x="1811039" y="535163"/>
                  </a:lnTo>
                  <a:lnTo>
                    <a:pt x="1860567" y="548242"/>
                  </a:lnTo>
                  <a:lnTo>
                    <a:pt x="1910582" y="561388"/>
                  </a:lnTo>
                  <a:lnTo>
                    <a:pt x="1961060" y="574589"/>
                  </a:lnTo>
                  <a:lnTo>
                    <a:pt x="2011976" y="587832"/>
                  </a:lnTo>
                  <a:lnTo>
                    <a:pt x="2063307" y="601108"/>
                  </a:lnTo>
                  <a:lnTo>
                    <a:pt x="2115028" y="614404"/>
                  </a:lnTo>
                  <a:lnTo>
                    <a:pt x="2167116" y="627708"/>
                  </a:lnTo>
                  <a:lnTo>
                    <a:pt x="2219546" y="641010"/>
                  </a:lnTo>
                  <a:lnTo>
                    <a:pt x="2272294" y="654297"/>
                  </a:lnTo>
                  <a:lnTo>
                    <a:pt x="2325337" y="667558"/>
                  </a:lnTo>
                  <a:lnTo>
                    <a:pt x="2378650" y="680782"/>
                  </a:lnTo>
                  <a:lnTo>
                    <a:pt x="2432210" y="693956"/>
                  </a:lnTo>
                  <a:lnTo>
                    <a:pt x="2485992" y="707070"/>
                  </a:lnTo>
                  <a:lnTo>
                    <a:pt x="2539971" y="720112"/>
                  </a:lnTo>
                  <a:lnTo>
                    <a:pt x="2594125" y="733070"/>
                  </a:lnTo>
                  <a:lnTo>
                    <a:pt x="2648429" y="745933"/>
                  </a:lnTo>
                  <a:lnTo>
                    <a:pt x="2702859" y="758689"/>
                  </a:lnTo>
                  <a:lnTo>
                    <a:pt x="2757391" y="771327"/>
                  </a:lnTo>
                  <a:lnTo>
                    <a:pt x="2812001" y="783835"/>
                  </a:lnTo>
                  <a:lnTo>
                    <a:pt x="2866664" y="796202"/>
                  </a:lnTo>
                  <a:lnTo>
                    <a:pt x="2921358" y="808416"/>
                  </a:lnTo>
                  <a:lnTo>
                    <a:pt x="2976057" y="820465"/>
                  </a:lnTo>
                  <a:lnTo>
                    <a:pt x="3030738" y="832339"/>
                  </a:lnTo>
                  <a:lnTo>
                    <a:pt x="3085376" y="844024"/>
                  </a:lnTo>
                  <a:lnTo>
                    <a:pt x="3139949" y="855511"/>
                  </a:lnTo>
                  <a:lnTo>
                    <a:pt x="3194431" y="866787"/>
                  </a:lnTo>
                  <a:lnTo>
                    <a:pt x="3240390" y="876174"/>
                  </a:lnTo>
                  <a:lnTo>
                    <a:pt x="3286814" y="885572"/>
                  </a:lnTo>
                  <a:lnTo>
                    <a:pt x="3333683" y="894977"/>
                  </a:lnTo>
                  <a:lnTo>
                    <a:pt x="3380978" y="904385"/>
                  </a:lnTo>
                  <a:lnTo>
                    <a:pt x="3428679" y="913795"/>
                  </a:lnTo>
                  <a:lnTo>
                    <a:pt x="3476766" y="923202"/>
                  </a:lnTo>
                  <a:lnTo>
                    <a:pt x="3525219" y="932602"/>
                  </a:lnTo>
                  <a:lnTo>
                    <a:pt x="3574020" y="941993"/>
                  </a:lnTo>
                  <a:lnTo>
                    <a:pt x="3623148" y="951370"/>
                  </a:lnTo>
                  <a:lnTo>
                    <a:pt x="3672583" y="960731"/>
                  </a:lnTo>
                  <a:lnTo>
                    <a:pt x="3722307" y="970072"/>
                  </a:lnTo>
                  <a:lnTo>
                    <a:pt x="3772299" y="979390"/>
                  </a:lnTo>
                  <a:lnTo>
                    <a:pt x="3822539" y="988681"/>
                  </a:lnTo>
                  <a:lnTo>
                    <a:pt x="3873008" y="997942"/>
                  </a:lnTo>
                  <a:lnTo>
                    <a:pt x="3923686" y="1007169"/>
                  </a:lnTo>
                  <a:lnTo>
                    <a:pt x="3974554" y="1016359"/>
                  </a:lnTo>
                  <a:lnTo>
                    <a:pt x="4025592" y="1025508"/>
                  </a:lnTo>
                  <a:lnTo>
                    <a:pt x="4076780" y="1034614"/>
                  </a:lnTo>
                  <a:lnTo>
                    <a:pt x="4128098" y="1043673"/>
                  </a:lnTo>
                  <a:lnTo>
                    <a:pt x="4179528" y="1052680"/>
                  </a:lnTo>
                  <a:lnTo>
                    <a:pt x="4231048" y="1061634"/>
                  </a:lnTo>
                  <a:lnTo>
                    <a:pt x="4282641" y="1070530"/>
                  </a:lnTo>
                  <a:lnTo>
                    <a:pt x="4334285" y="1079365"/>
                  </a:lnTo>
                  <a:lnTo>
                    <a:pt x="4385961" y="1088135"/>
                  </a:lnTo>
                  <a:lnTo>
                    <a:pt x="4437649" y="1096838"/>
                  </a:lnTo>
                  <a:lnTo>
                    <a:pt x="4489331" y="1105470"/>
                  </a:lnTo>
                  <a:lnTo>
                    <a:pt x="4540986" y="1114027"/>
                  </a:lnTo>
                  <a:lnTo>
                    <a:pt x="4592594" y="1122505"/>
                  </a:lnTo>
                  <a:lnTo>
                    <a:pt x="4644136" y="1130903"/>
                  </a:lnTo>
                  <a:lnTo>
                    <a:pt x="4695592" y="1139215"/>
                  </a:lnTo>
                  <a:lnTo>
                    <a:pt x="4746942" y="1147439"/>
                  </a:lnTo>
                  <a:lnTo>
                    <a:pt x="4798168" y="1155572"/>
                  </a:lnTo>
                  <a:lnTo>
                    <a:pt x="4849248" y="1163609"/>
                  </a:lnTo>
                  <a:lnTo>
                    <a:pt x="4900164" y="1171548"/>
                  </a:lnTo>
                  <a:lnTo>
                    <a:pt x="4950896" y="1179384"/>
                  </a:lnTo>
                  <a:lnTo>
                    <a:pt x="5001424" y="1187116"/>
                  </a:lnTo>
                  <a:lnTo>
                    <a:pt x="5051729" y="1194738"/>
                  </a:lnTo>
                  <a:lnTo>
                    <a:pt x="5101790" y="1202248"/>
                  </a:lnTo>
                  <a:lnTo>
                    <a:pt x="5151588" y="1209643"/>
                  </a:lnTo>
                  <a:lnTo>
                    <a:pt x="5201104" y="1216918"/>
                  </a:lnTo>
                  <a:lnTo>
                    <a:pt x="5250317" y="1224071"/>
                  </a:lnTo>
                  <a:lnTo>
                    <a:pt x="5299209" y="1231098"/>
                  </a:lnTo>
                  <a:lnTo>
                    <a:pt x="5347759" y="1237995"/>
                  </a:lnTo>
                  <a:lnTo>
                    <a:pt x="5395947" y="1244760"/>
                  </a:lnTo>
                  <a:lnTo>
                    <a:pt x="5443755" y="1251389"/>
                  </a:lnTo>
                  <a:lnTo>
                    <a:pt x="5491162" y="1257878"/>
                  </a:lnTo>
                  <a:lnTo>
                    <a:pt x="5538149" y="1264224"/>
                  </a:lnTo>
                  <a:lnTo>
                    <a:pt x="5584696" y="1270423"/>
                  </a:lnTo>
                  <a:lnTo>
                    <a:pt x="5630783" y="1276473"/>
                  </a:lnTo>
                  <a:lnTo>
                    <a:pt x="5676392" y="1282369"/>
                  </a:lnTo>
                  <a:lnTo>
                    <a:pt x="5731811" y="1289363"/>
                  </a:lnTo>
                  <a:lnTo>
                    <a:pt x="5787409" y="1296155"/>
                  </a:lnTo>
                  <a:lnTo>
                    <a:pt x="5843151" y="1302751"/>
                  </a:lnTo>
                  <a:lnTo>
                    <a:pt x="5899002" y="1309154"/>
                  </a:lnTo>
                  <a:lnTo>
                    <a:pt x="5954929" y="1315370"/>
                  </a:lnTo>
                  <a:lnTo>
                    <a:pt x="6010898" y="1321401"/>
                  </a:lnTo>
                  <a:lnTo>
                    <a:pt x="6066874" y="1327252"/>
                  </a:lnTo>
                  <a:lnTo>
                    <a:pt x="6122823" y="1332927"/>
                  </a:lnTo>
                  <a:lnTo>
                    <a:pt x="6178712" y="1338430"/>
                  </a:lnTo>
                  <a:lnTo>
                    <a:pt x="6234506" y="1343766"/>
                  </a:lnTo>
                  <a:lnTo>
                    <a:pt x="6290170" y="1348938"/>
                  </a:lnTo>
                  <a:lnTo>
                    <a:pt x="6345672" y="1353951"/>
                  </a:lnTo>
                  <a:lnTo>
                    <a:pt x="6400976" y="1358809"/>
                  </a:lnTo>
                  <a:lnTo>
                    <a:pt x="6456049" y="1363515"/>
                  </a:lnTo>
                  <a:lnTo>
                    <a:pt x="6510856" y="1368075"/>
                  </a:lnTo>
                  <a:lnTo>
                    <a:pt x="6565363" y="1372492"/>
                  </a:lnTo>
                  <a:lnTo>
                    <a:pt x="6619537" y="1376770"/>
                  </a:lnTo>
                  <a:lnTo>
                    <a:pt x="6673343" y="1380913"/>
                  </a:lnTo>
                  <a:lnTo>
                    <a:pt x="6726747" y="1384927"/>
                  </a:lnTo>
                  <a:lnTo>
                    <a:pt x="6779715" y="1388814"/>
                  </a:lnTo>
                  <a:lnTo>
                    <a:pt x="6832213" y="1392578"/>
                  </a:lnTo>
                  <a:lnTo>
                    <a:pt x="6884206" y="1396225"/>
                  </a:lnTo>
                  <a:lnTo>
                    <a:pt x="6935661" y="1399758"/>
                  </a:lnTo>
                  <a:lnTo>
                    <a:pt x="6986543" y="1403181"/>
                  </a:lnTo>
                  <a:lnTo>
                    <a:pt x="7036818" y="1406499"/>
                  </a:lnTo>
                  <a:lnTo>
                    <a:pt x="7086453" y="1409715"/>
                  </a:lnTo>
                  <a:lnTo>
                    <a:pt x="7135412" y="1412834"/>
                  </a:lnTo>
                  <a:lnTo>
                    <a:pt x="7183663" y="1415860"/>
                  </a:lnTo>
                  <a:lnTo>
                    <a:pt x="7231170" y="1418796"/>
                  </a:lnTo>
                  <a:lnTo>
                    <a:pt x="7277900" y="1421648"/>
                  </a:lnTo>
                  <a:lnTo>
                    <a:pt x="7323819" y="1424419"/>
                  </a:lnTo>
                  <a:lnTo>
                    <a:pt x="7368892" y="1427113"/>
                  </a:lnTo>
                  <a:lnTo>
                    <a:pt x="7413086" y="1429735"/>
                  </a:lnTo>
                  <a:lnTo>
                    <a:pt x="7456365" y="1432289"/>
                  </a:lnTo>
                  <a:lnTo>
                    <a:pt x="7498697" y="1434778"/>
                  </a:lnTo>
                  <a:lnTo>
                    <a:pt x="7540047" y="1437207"/>
                  </a:lnTo>
                  <a:lnTo>
                    <a:pt x="7580380" y="1439580"/>
                  </a:lnTo>
                  <a:lnTo>
                    <a:pt x="7619663" y="1441901"/>
                  </a:lnTo>
                  <a:lnTo>
                    <a:pt x="7657862" y="1444175"/>
                  </a:lnTo>
                  <a:lnTo>
                    <a:pt x="7694943" y="1446405"/>
                  </a:lnTo>
                  <a:lnTo>
                    <a:pt x="7730871" y="1448596"/>
                  </a:lnTo>
                  <a:lnTo>
                    <a:pt x="7812458" y="1453393"/>
                  </a:lnTo>
                  <a:lnTo>
                    <a:pt x="7887182" y="1457352"/>
                  </a:lnTo>
                  <a:lnTo>
                    <a:pt x="7955617" y="1460537"/>
                  </a:lnTo>
                  <a:lnTo>
                    <a:pt x="8018335" y="1463014"/>
                  </a:lnTo>
                  <a:lnTo>
                    <a:pt x="8075908" y="1464848"/>
                  </a:lnTo>
                  <a:lnTo>
                    <a:pt x="8128910" y="1466105"/>
                  </a:lnTo>
                  <a:lnTo>
                    <a:pt x="8177913" y="1466849"/>
                  </a:lnTo>
                  <a:lnTo>
                    <a:pt x="8223490" y="1467146"/>
                  </a:lnTo>
                  <a:lnTo>
                    <a:pt x="8266214" y="1467062"/>
                  </a:lnTo>
                  <a:lnTo>
                    <a:pt x="8306657" y="1466660"/>
                  </a:lnTo>
                  <a:lnTo>
                    <a:pt x="8345393" y="1466008"/>
                  </a:lnTo>
                  <a:lnTo>
                    <a:pt x="8420033" y="1464209"/>
                  </a:lnTo>
                  <a:lnTo>
                    <a:pt x="8457083" y="1463194"/>
                  </a:lnTo>
                  <a:lnTo>
                    <a:pt x="8494716" y="1462189"/>
                  </a:lnTo>
                  <a:lnTo>
                    <a:pt x="8533505" y="1461258"/>
                  </a:lnTo>
                  <a:lnTo>
                    <a:pt x="8574024" y="1460468"/>
                  </a:lnTo>
                  <a:lnTo>
                    <a:pt x="8636600" y="1459103"/>
                  </a:lnTo>
                  <a:lnTo>
                    <a:pt x="8696102" y="1457203"/>
                  </a:lnTo>
                  <a:lnTo>
                    <a:pt x="8752836" y="1454821"/>
                  </a:lnTo>
                  <a:lnTo>
                    <a:pt x="8807112" y="1452011"/>
                  </a:lnTo>
                  <a:lnTo>
                    <a:pt x="8859235" y="1448826"/>
                  </a:lnTo>
                  <a:lnTo>
                    <a:pt x="8909514" y="1445320"/>
                  </a:lnTo>
                  <a:lnTo>
                    <a:pt x="8958256" y="1441547"/>
                  </a:lnTo>
                  <a:lnTo>
                    <a:pt x="9005768" y="1437559"/>
                  </a:lnTo>
                  <a:lnTo>
                    <a:pt x="9052357" y="1433412"/>
                  </a:lnTo>
                  <a:lnTo>
                    <a:pt x="9078468" y="1430996"/>
                  </a:lnTo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15134" y="5137796"/>
              <a:ext cx="6929120" cy="1714500"/>
            </a:xfrm>
            <a:custGeom>
              <a:avLst/>
              <a:gdLst/>
              <a:ahLst/>
              <a:cxnLst/>
              <a:rect l="l" t="t" r="r" b="b"/>
              <a:pathLst>
                <a:path w="6929120" h="1714500">
                  <a:moveTo>
                    <a:pt x="0" y="1714106"/>
                  </a:moveTo>
                  <a:lnTo>
                    <a:pt x="32478" y="1677497"/>
                  </a:lnTo>
                  <a:lnTo>
                    <a:pt x="65062" y="1640914"/>
                  </a:lnTo>
                  <a:lnTo>
                    <a:pt x="97858" y="1604384"/>
                  </a:lnTo>
                  <a:lnTo>
                    <a:pt x="130969" y="1567934"/>
                  </a:lnTo>
                  <a:lnTo>
                    <a:pt x="164502" y="1531589"/>
                  </a:lnTo>
                  <a:lnTo>
                    <a:pt x="198562" y="1495377"/>
                  </a:lnTo>
                  <a:lnTo>
                    <a:pt x="233255" y="1459322"/>
                  </a:lnTo>
                  <a:lnTo>
                    <a:pt x="268686" y="1423453"/>
                  </a:lnTo>
                  <a:lnTo>
                    <a:pt x="304961" y="1387795"/>
                  </a:lnTo>
                  <a:lnTo>
                    <a:pt x="342185" y="1352374"/>
                  </a:lnTo>
                  <a:lnTo>
                    <a:pt x="380462" y="1317217"/>
                  </a:lnTo>
                  <a:lnTo>
                    <a:pt x="419900" y="1282350"/>
                  </a:lnTo>
                  <a:lnTo>
                    <a:pt x="460603" y="1247800"/>
                  </a:lnTo>
                  <a:lnTo>
                    <a:pt x="502677" y="1213592"/>
                  </a:lnTo>
                  <a:lnTo>
                    <a:pt x="546227" y="1179754"/>
                  </a:lnTo>
                  <a:lnTo>
                    <a:pt x="583948" y="1151601"/>
                  </a:lnTo>
                  <a:lnTo>
                    <a:pt x="623105" y="1123264"/>
                  </a:lnTo>
                  <a:lnTo>
                    <a:pt x="663556" y="1094817"/>
                  </a:lnTo>
                  <a:lnTo>
                    <a:pt x="705161" y="1066334"/>
                  </a:lnTo>
                  <a:lnTo>
                    <a:pt x="747779" y="1037887"/>
                  </a:lnTo>
                  <a:lnTo>
                    <a:pt x="791271" y="1009550"/>
                  </a:lnTo>
                  <a:lnTo>
                    <a:pt x="835494" y="981396"/>
                  </a:lnTo>
                  <a:lnTo>
                    <a:pt x="880309" y="953499"/>
                  </a:lnTo>
                  <a:lnTo>
                    <a:pt x="925576" y="925932"/>
                  </a:lnTo>
                  <a:lnTo>
                    <a:pt x="971152" y="898768"/>
                  </a:lnTo>
                  <a:lnTo>
                    <a:pt x="1016899" y="872080"/>
                  </a:lnTo>
                  <a:lnTo>
                    <a:pt x="1062674" y="845942"/>
                  </a:lnTo>
                  <a:lnTo>
                    <a:pt x="1108339" y="820427"/>
                  </a:lnTo>
                  <a:lnTo>
                    <a:pt x="1153751" y="795608"/>
                  </a:lnTo>
                  <a:lnTo>
                    <a:pt x="1198771" y="771558"/>
                  </a:lnTo>
                  <a:lnTo>
                    <a:pt x="1243258" y="748352"/>
                  </a:lnTo>
                  <a:lnTo>
                    <a:pt x="1287072" y="726062"/>
                  </a:lnTo>
                  <a:lnTo>
                    <a:pt x="1330070" y="704761"/>
                  </a:lnTo>
                  <a:lnTo>
                    <a:pt x="1376865" y="682170"/>
                  </a:lnTo>
                  <a:lnTo>
                    <a:pt x="1421746" y="661046"/>
                  </a:lnTo>
                  <a:lnTo>
                    <a:pt x="1465124" y="641231"/>
                  </a:lnTo>
                  <a:lnTo>
                    <a:pt x="1507406" y="622570"/>
                  </a:lnTo>
                  <a:lnTo>
                    <a:pt x="1549003" y="604906"/>
                  </a:lnTo>
                  <a:lnTo>
                    <a:pt x="1590322" y="588083"/>
                  </a:lnTo>
                  <a:lnTo>
                    <a:pt x="1631773" y="571945"/>
                  </a:lnTo>
                  <a:lnTo>
                    <a:pt x="1673764" y="556333"/>
                  </a:lnTo>
                  <a:lnTo>
                    <a:pt x="1716705" y="541093"/>
                  </a:lnTo>
                  <a:lnTo>
                    <a:pt x="1761005" y="526068"/>
                  </a:lnTo>
                  <a:lnTo>
                    <a:pt x="1807072" y="511101"/>
                  </a:lnTo>
                  <a:lnTo>
                    <a:pt x="1855315" y="496035"/>
                  </a:lnTo>
                  <a:lnTo>
                    <a:pt x="1906143" y="480715"/>
                  </a:lnTo>
                  <a:lnTo>
                    <a:pt x="1959965" y="464984"/>
                  </a:lnTo>
                  <a:lnTo>
                    <a:pt x="2017190" y="448684"/>
                  </a:lnTo>
                  <a:lnTo>
                    <a:pt x="2078228" y="431661"/>
                  </a:lnTo>
                  <a:lnTo>
                    <a:pt x="2118257" y="420773"/>
                  </a:lnTo>
                  <a:lnTo>
                    <a:pt x="2160550" y="409587"/>
                  </a:lnTo>
                  <a:lnTo>
                    <a:pt x="2204913" y="398139"/>
                  </a:lnTo>
                  <a:lnTo>
                    <a:pt x="2251151" y="386466"/>
                  </a:lnTo>
                  <a:lnTo>
                    <a:pt x="2299069" y="374604"/>
                  </a:lnTo>
                  <a:lnTo>
                    <a:pt x="2348473" y="362591"/>
                  </a:lnTo>
                  <a:lnTo>
                    <a:pt x="2399168" y="350461"/>
                  </a:lnTo>
                  <a:lnTo>
                    <a:pt x="2450960" y="338253"/>
                  </a:lnTo>
                  <a:lnTo>
                    <a:pt x="2503654" y="326003"/>
                  </a:lnTo>
                  <a:lnTo>
                    <a:pt x="2557056" y="313747"/>
                  </a:lnTo>
                  <a:lnTo>
                    <a:pt x="2610971" y="301521"/>
                  </a:lnTo>
                  <a:lnTo>
                    <a:pt x="2665204" y="289363"/>
                  </a:lnTo>
                  <a:lnTo>
                    <a:pt x="2719562" y="277308"/>
                  </a:lnTo>
                  <a:lnTo>
                    <a:pt x="2773849" y="265394"/>
                  </a:lnTo>
                  <a:lnTo>
                    <a:pt x="2827871" y="253656"/>
                  </a:lnTo>
                  <a:lnTo>
                    <a:pt x="2881434" y="242132"/>
                  </a:lnTo>
                  <a:lnTo>
                    <a:pt x="2934342" y="230858"/>
                  </a:lnTo>
                  <a:lnTo>
                    <a:pt x="2986402" y="219871"/>
                  </a:lnTo>
                  <a:lnTo>
                    <a:pt x="3037419" y="209207"/>
                  </a:lnTo>
                  <a:lnTo>
                    <a:pt x="3087198" y="198902"/>
                  </a:lnTo>
                  <a:lnTo>
                    <a:pt x="3135545" y="188993"/>
                  </a:lnTo>
                  <a:lnTo>
                    <a:pt x="3182266" y="179518"/>
                  </a:lnTo>
                  <a:lnTo>
                    <a:pt x="3227165" y="170511"/>
                  </a:lnTo>
                  <a:lnTo>
                    <a:pt x="3270048" y="162010"/>
                  </a:lnTo>
                  <a:lnTo>
                    <a:pt x="3310721" y="154052"/>
                  </a:lnTo>
                  <a:lnTo>
                    <a:pt x="3348990" y="146673"/>
                  </a:lnTo>
                  <a:lnTo>
                    <a:pt x="3418406" y="133599"/>
                  </a:lnTo>
                  <a:lnTo>
                    <a:pt x="3479570" y="122528"/>
                  </a:lnTo>
                  <a:lnTo>
                    <a:pt x="3533862" y="113218"/>
                  </a:lnTo>
                  <a:lnTo>
                    <a:pt x="3582659" y="105424"/>
                  </a:lnTo>
                  <a:lnTo>
                    <a:pt x="3627342" y="98904"/>
                  </a:lnTo>
                  <a:lnTo>
                    <a:pt x="3669289" y="93416"/>
                  </a:lnTo>
                  <a:lnTo>
                    <a:pt x="3709879" y="88717"/>
                  </a:lnTo>
                  <a:lnTo>
                    <a:pt x="3750491" y="84563"/>
                  </a:lnTo>
                  <a:lnTo>
                    <a:pt x="3792504" y="80713"/>
                  </a:lnTo>
                  <a:lnTo>
                    <a:pt x="3837298" y="76923"/>
                  </a:lnTo>
                  <a:lnTo>
                    <a:pt x="3886251" y="72951"/>
                  </a:lnTo>
                  <a:lnTo>
                    <a:pt x="3940742" y="68553"/>
                  </a:lnTo>
                  <a:lnTo>
                    <a:pt x="4002151" y="63488"/>
                  </a:lnTo>
                  <a:lnTo>
                    <a:pt x="4043676" y="60084"/>
                  </a:lnTo>
                  <a:lnTo>
                    <a:pt x="4087243" y="56666"/>
                  </a:lnTo>
                  <a:lnTo>
                    <a:pt x="4132660" y="53244"/>
                  </a:lnTo>
                  <a:lnTo>
                    <a:pt x="4179734" y="49831"/>
                  </a:lnTo>
                  <a:lnTo>
                    <a:pt x="4228274" y="46438"/>
                  </a:lnTo>
                  <a:lnTo>
                    <a:pt x="4278086" y="43077"/>
                  </a:lnTo>
                  <a:lnTo>
                    <a:pt x="4328978" y="39757"/>
                  </a:lnTo>
                  <a:lnTo>
                    <a:pt x="4380758" y="36492"/>
                  </a:lnTo>
                  <a:lnTo>
                    <a:pt x="4433235" y="33293"/>
                  </a:lnTo>
                  <a:lnTo>
                    <a:pt x="4486215" y="30171"/>
                  </a:lnTo>
                  <a:lnTo>
                    <a:pt x="4539506" y="27137"/>
                  </a:lnTo>
                  <a:lnTo>
                    <a:pt x="4592916" y="24203"/>
                  </a:lnTo>
                  <a:lnTo>
                    <a:pt x="4646253" y="21380"/>
                  </a:lnTo>
                  <a:lnTo>
                    <a:pt x="4699324" y="18680"/>
                  </a:lnTo>
                  <a:lnTo>
                    <a:pt x="4751937" y="16114"/>
                  </a:lnTo>
                  <a:lnTo>
                    <a:pt x="4803901" y="13694"/>
                  </a:lnTo>
                  <a:lnTo>
                    <a:pt x="4855021" y="11431"/>
                  </a:lnTo>
                  <a:lnTo>
                    <a:pt x="4905107" y="9337"/>
                  </a:lnTo>
                  <a:lnTo>
                    <a:pt x="4953966" y="7422"/>
                  </a:lnTo>
                  <a:lnTo>
                    <a:pt x="5001406" y="5699"/>
                  </a:lnTo>
                  <a:lnTo>
                    <a:pt x="5047234" y="4179"/>
                  </a:lnTo>
                  <a:lnTo>
                    <a:pt x="5311743" y="0"/>
                  </a:lnTo>
                  <a:lnTo>
                    <a:pt x="5586825" y="464"/>
                  </a:lnTo>
                  <a:lnTo>
                    <a:pt x="5802899" y="2786"/>
                  </a:lnTo>
                  <a:lnTo>
                    <a:pt x="5890387" y="4179"/>
                  </a:lnTo>
                  <a:lnTo>
                    <a:pt x="6496050" y="4179"/>
                  </a:lnTo>
                  <a:lnTo>
                    <a:pt x="6558382" y="6085"/>
                  </a:lnTo>
                  <a:lnTo>
                    <a:pt x="6618712" y="8711"/>
                  </a:lnTo>
                  <a:lnTo>
                    <a:pt x="6676344" y="11849"/>
                  </a:lnTo>
                  <a:lnTo>
                    <a:pt x="6730587" y="15291"/>
                  </a:lnTo>
                  <a:lnTo>
                    <a:pt x="6780745" y="18828"/>
                  </a:lnTo>
                  <a:lnTo>
                    <a:pt x="6826126" y="22252"/>
                  </a:lnTo>
                  <a:lnTo>
                    <a:pt x="6866037" y="25355"/>
                  </a:lnTo>
                  <a:lnTo>
                    <a:pt x="6899783" y="27928"/>
                  </a:lnTo>
                  <a:lnTo>
                    <a:pt x="6928865" y="30127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7715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77159" y="2750058"/>
              <a:ext cx="2118995" cy="2874010"/>
            </a:xfrm>
            <a:custGeom>
              <a:avLst/>
              <a:gdLst/>
              <a:ahLst/>
              <a:cxnLst/>
              <a:rect l="l" t="t" r="r" b="b"/>
              <a:pathLst>
                <a:path w="2118995" h="2874010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  <a:path w="2118995" h="2874010">
                  <a:moveTo>
                    <a:pt x="727837" y="1669795"/>
                  </a:moveTo>
                  <a:lnTo>
                    <a:pt x="1417955" y="1266824"/>
                  </a:lnTo>
                  <a:lnTo>
                    <a:pt x="2118487" y="1671192"/>
                  </a:lnTo>
                  <a:lnTo>
                    <a:pt x="2114677" y="2470530"/>
                  </a:lnTo>
                  <a:lnTo>
                    <a:pt x="1424432" y="2873476"/>
                  </a:lnTo>
                  <a:lnTo>
                    <a:pt x="723900" y="2469006"/>
                  </a:lnTo>
                  <a:lnTo>
                    <a:pt x="727837" y="16697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10584" y="14832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4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1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4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10584" y="14832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4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1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58109" y="21640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1"/>
                  </a:lnTo>
                  <a:lnTo>
                    <a:pt x="0" y="1202182"/>
                  </a:lnTo>
                  <a:lnTo>
                    <a:pt x="700532" y="1606677"/>
                  </a:lnTo>
                  <a:lnTo>
                    <a:pt x="1390777" y="1203706"/>
                  </a:lnTo>
                  <a:lnTo>
                    <a:pt x="1394587" y="404368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58109" y="21640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1"/>
                  </a:moveTo>
                  <a:lnTo>
                    <a:pt x="694055" y="0"/>
                  </a:lnTo>
                  <a:lnTo>
                    <a:pt x="1394587" y="404368"/>
                  </a:lnTo>
                  <a:lnTo>
                    <a:pt x="1390777" y="1203706"/>
                  </a:lnTo>
                  <a:lnTo>
                    <a:pt x="700532" y="1606677"/>
                  </a:lnTo>
                  <a:lnTo>
                    <a:pt x="0" y="1202182"/>
                  </a:lnTo>
                  <a:lnTo>
                    <a:pt x="3937" y="40297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44009" y="5274183"/>
              <a:ext cx="1395095" cy="1584325"/>
            </a:xfrm>
            <a:custGeom>
              <a:avLst/>
              <a:gdLst/>
              <a:ahLst/>
              <a:cxnLst/>
              <a:rect l="l" t="t" r="r" b="b"/>
              <a:pathLst>
                <a:path w="1395095" h="1584325">
                  <a:moveTo>
                    <a:pt x="694054" y="0"/>
                  </a:moveTo>
                  <a:lnTo>
                    <a:pt x="3937" y="402958"/>
                  </a:lnTo>
                  <a:lnTo>
                    <a:pt x="0" y="1202220"/>
                  </a:lnTo>
                  <a:lnTo>
                    <a:pt x="660966" y="1583815"/>
                  </a:lnTo>
                  <a:lnTo>
                    <a:pt x="739656" y="1583815"/>
                  </a:lnTo>
                  <a:lnTo>
                    <a:pt x="1390777" y="1203667"/>
                  </a:lnTo>
                  <a:lnTo>
                    <a:pt x="1394587" y="404406"/>
                  </a:lnTo>
                  <a:lnTo>
                    <a:pt x="694054" y="0"/>
                  </a:lnTo>
                  <a:close/>
                </a:path>
              </a:pathLst>
            </a:custGeom>
            <a:solidFill>
              <a:srgbClr val="FFFFFF">
                <a:alpha val="588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44009" y="5274183"/>
              <a:ext cx="1395095" cy="1584325"/>
            </a:xfrm>
            <a:custGeom>
              <a:avLst/>
              <a:gdLst/>
              <a:ahLst/>
              <a:cxnLst/>
              <a:rect l="l" t="t" r="r" b="b"/>
              <a:pathLst>
                <a:path w="1395095" h="1584325">
                  <a:moveTo>
                    <a:pt x="3937" y="402958"/>
                  </a:moveTo>
                  <a:lnTo>
                    <a:pt x="694054" y="0"/>
                  </a:lnTo>
                  <a:lnTo>
                    <a:pt x="1394587" y="404406"/>
                  </a:lnTo>
                  <a:lnTo>
                    <a:pt x="1390777" y="1203667"/>
                  </a:lnTo>
                  <a:lnTo>
                    <a:pt x="739656" y="1583815"/>
                  </a:lnTo>
                </a:path>
                <a:path w="1395095" h="1584325">
                  <a:moveTo>
                    <a:pt x="660966" y="1583815"/>
                  </a:moveTo>
                  <a:lnTo>
                    <a:pt x="0" y="1202220"/>
                  </a:lnTo>
                  <a:lnTo>
                    <a:pt x="3937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214" y="4007358"/>
              <a:ext cx="802005" cy="1607185"/>
            </a:xfrm>
            <a:custGeom>
              <a:avLst/>
              <a:gdLst/>
              <a:ahLst/>
              <a:cxnLst/>
              <a:rect l="l" t="t" r="r" b="b"/>
              <a:pathLst>
                <a:path w="802005" h="1607185">
                  <a:moveTo>
                    <a:pt x="101349" y="0"/>
                  </a:moveTo>
                  <a:lnTo>
                    <a:pt x="0" y="62865"/>
                  </a:lnTo>
                  <a:lnTo>
                    <a:pt x="3425" y="1545971"/>
                  </a:lnTo>
                  <a:lnTo>
                    <a:pt x="107750" y="1606651"/>
                  </a:lnTo>
                  <a:lnTo>
                    <a:pt x="797982" y="1203706"/>
                  </a:lnTo>
                  <a:lnTo>
                    <a:pt x="801869" y="404368"/>
                  </a:lnTo>
                  <a:lnTo>
                    <a:pt x="101349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4214" y="4007358"/>
              <a:ext cx="802005" cy="1607185"/>
            </a:xfrm>
            <a:custGeom>
              <a:avLst/>
              <a:gdLst/>
              <a:ahLst/>
              <a:cxnLst/>
              <a:rect l="l" t="t" r="r" b="b"/>
              <a:pathLst>
                <a:path w="802005" h="1607185">
                  <a:moveTo>
                    <a:pt x="0" y="62865"/>
                  </a:moveTo>
                  <a:lnTo>
                    <a:pt x="101349" y="0"/>
                  </a:lnTo>
                  <a:lnTo>
                    <a:pt x="801869" y="404368"/>
                  </a:lnTo>
                  <a:lnTo>
                    <a:pt x="797982" y="1203706"/>
                  </a:lnTo>
                  <a:lnTo>
                    <a:pt x="107750" y="1606651"/>
                  </a:lnTo>
                  <a:lnTo>
                    <a:pt x="3425" y="1545971"/>
                  </a:lnTo>
                  <a:lnTo>
                    <a:pt x="0" y="6286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5346" y="5293233"/>
              <a:ext cx="1395095" cy="1565275"/>
            </a:xfrm>
            <a:custGeom>
              <a:avLst/>
              <a:gdLst/>
              <a:ahLst/>
              <a:cxnLst/>
              <a:rect l="l" t="t" r="r" b="b"/>
              <a:pathLst>
                <a:path w="1395095" h="1565275">
                  <a:moveTo>
                    <a:pt x="3898" y="402958"/>
                  </a:moveTo>
                  <a:lnTo>
                    <a:pt x="694118" y="0"/>
                  </a:lnTo>
                  <a:lnTo>
                    <a:pt x="1394599" y="404406"/>
                  </a:lnTo>
                  <a:lnTo>
                    <a:pt x="1390789" y="1203667"/>
                  </a:lnTo>
                  <a:lnTo>
                    <a:pt x="772277" y="1564765"/>
                  </a:lnTo>
                </a:path>
                <a:path w="1395095" h="1565275">
                  <a:moveTo>
                    <a:pt x="627956" y="1564765"/>
                  </a:moveTo>
                  <a:lnTo>
                    <a:pt x="0" y="1202220"/>
                  </a:lnTo>
                  <a:lnTo>
                    <a:pt x="3898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3934" y="27405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118" y="0"/>
                  </a:moveTo>
                  <a:lnTo>
                    <a:pt x="3886" y="402970"/>
                  </a:lnTo>
                  <a:lnTo>
                    <a:pt x="0" y="1202181"/>
                  </a:lnTo>
                  <a:lnTo>
                    <a:pt x="700506" y="1606677"/>
                  </a:lnTo>
                  <a:lnTo>
                    <a:pt x="1390777" y="1203705"/>
                  </a:lnTo>
                  <a:lnTo>
                    <a:pt x="1394586" y="404367"/>
                  </a:lnTo>
                  <a:lnTo>
                    <a:pt x="694118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33934" y="27405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86" y="402970"/>
                  </a:moveTo>
                  <a:lnTo>
                    <a:pt x="694118" y="0"/>
                  </a:lnTo>
                  <a:lnTo>
                    <a:pt x="1394586" y="404367"/>
                  </a:lnTo>
                  <a:lnTo>
                    <a:pt x="1390777" y="1203705"/>
                  </a:lnTo>
                  <a:lnTo>
                    <a:pt x="700506" y="1606677"/>
                  </a:lnTo>
                  <a:lnTo>
                    <a:pt x="0" y="1202181"/>
                  </a:lnTo>
                  <a:lnTo>
                    <a:pt x="3886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57821" y="40168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98" y="402971"/>
                  </a:moveTo>
                  <a:lnTo>
                    <a:pt x="694067" y="0"/>
                  </a:lnTo>
                  <a:lnTo>
                    <a:pt x="1394599" y="404368"/>
                  </a:lnTo>
                  <a:lnTo>
                    <a:pt x="1390789" y="1203706"/>
                  </a:lnTo>
                  <a:lnTo>
                    <a:pt x="700544" y="1606651"/>
                  </a:lnTo>
                  <a:lnTo>
                    <a:pt x="0" y="1202182"/>
                  </a:lnTo>
                  <a:lnTo>
                    <a:pt x="3898" y="402971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91259" y="5302758"/>
              <a:ext cx="1395095" cy="1555750"/>
            </a:xfrm>
            <a:custGeom>
              <a:avLst/>
              <a:gdLst/>
              <a:ahLst/>
              <a:cxnLst/>
              <a:rect l="l" t="t" r="r" b="b"/>
              <a:pathLst>
                <a:path w="1395095" h="1555750">
                  <a:moveTo>
                    <a:pt x="3937" y="402958"/>
                  </a:moveTo>
                  <a:lnTo>
                    <a:pt x="694055" y="0"/>
                  </a:lnTo>
                  <a:lnTo>
                    <a:pt x="1394587" y="404406"/>
                  </a:lnTo>
                  <a:lnTo>
                    <a:pt x="1390777" y="1203667"/>
                  </a:lnTo>
                  <a:lnTo>
                    <a:pt x="788600" y="1555240"/>
                  </a:lnTo>
                </a:path>
                <a:path w="1395095" h="1555750">
                  <a:moveTo>
                    <a:pt x="611471" y="1555240"/>
                  </a:moveTo>
                  <a:lnTo>
                    <a:pt x="0" y="1202220"/>
                  </a:lnTo>
                  <a:lnTo>
                    <a:pt x="3937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1030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1030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76871" y="14546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98" y="402970"/>
                  </a:moveTo>
                  <a:lnTo>
                    <a:pt x="694067" y="0"/>
                  </a:lnTo>
                  <a:lnTo>
                    <a:pt x="1394599" y="404367"/>
                  </a:lnTo>
                  <a:lnTo>
                    <a:pt x="1390789" y="1203705"/>
                  </a:lnTo>
                  <a:lnTo>
                    <a:pt x="700544" y="1606677"/>
                  </a:lnTo>
                  <a:lnTo>
                    <a:pt x="0" y="1202181"/>
                  </a:lnTo>
                  <a:lnTo>
                    <a:pt x="3898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987158" y="40359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1"/>
                  </a:lnTo>
                  <a:lnTo>
                    <a:pt x="0" y="1202182"/>
                  </a:lnTo>
                  <a:lnTo>
                    <a:pt x="700532" y="1606651"/>
                  </a:lnTo>
                  <a:lnTo>
                    <a:pt x="1390777" y="1203706"/>
                  </a:lnTo>
                  <a:lnTo>
                    <a:pt x="1394587" y="404368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987158" y="4035933"/>
              <a:ext cx="2138045" cy="2822575"/>
            </a:xfrm>
            <a:custGeom>
              <a:avLst/>
              <a:gdLst/>
              <a:ahLst/>
              <a:cxnLst/>
              <a:rect l="l" t="t" r="r" b="b"/>
              <a:pathLst>
                <a:path w="2138045" h="2822575">
                  <a:moveTo>
                    <a:pt x="3937" y="402971"/>
                  </a:moveTo>
                  <a:lnTo>
                    <a:pt x="694055" y="0"/>
                  </a:lnTo>
                  <a:lnTo>
                    <a:pt x="1394587" y="404368"/>
                  </a:lnTo>
                  <a:lnTo>
                    <a:pt x="1390777" y="1203706"/>
                  </a:lnTo>
                  <a:lnTo>
                    <a:pt x="700532" y="1606651"/>
                  </a:lnTo>
                  <a:lnTo>
                    <a:pt x="0" y="1202182"/>
                  </a:lnTo>
                  <a:lnTo>
                    <a:pt x="3937" y="402971"/>
                  </a:lnTo>
                  <a:close/>
                </a:path>
                <a:path w="2138045" h="2822575">
                  <a:moveTo>
                    <a:pt x="746887" y="1679308"/>
                  </a:moveTo>
                  <a:lnTo>
                    <a:pt x="1437005" y="1276350"/>
                  </a:lnTo>
                  <a:lnTo>
                    <a:pt x="2137537" y="1680756"/>
                  </a:lnTo>
                  <a:lnTo>
                    <a:pt x="2133727" y="2480017"/>
                  </a:lnTo>
                  <a:lnTo>
                    <a:pt x="1547868" y="2822064"/>
                  </a:lnTo>
                </a:path>
                <a:path w="2138045" h="2822575">
                  <a:moveTo>
                    <a:pt x="1337919" y="2822064"/>
                  </a:moveTo>
                  <a:lnTo>
                    <a:pt x="742950" y="2478570"/>
                  </a:lnTo>
                  <a:lnTo>
                    <a:pt x="746887" y="167930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730108" y="27595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730108" y="27595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463533" y="4043867"/>
              <a:ext cx="680720" cy="1587500"/>
            </a:xfrm>
            <a:custGeom>
              <a:avLst/>
              <a:gdLst/>
              <a:ahLst/>
              <a:cxnLst/>
              <a:rect l="l" t="t" r="r" b="b"/>
              <a:pathLst>
                <a:path w="680720" h="1587500">
                  <a:moveTo>
                    <a:pt x="680466" y="0"/>
                  </a:moveTo>
                  <a:lnTo>
                    <a:pt x="3937" y="395036"/>
                  </a:lnTo>
                  <a:lnTo>
                    <a:pt x="0" y="1194247"/>
                  </a:lnTo>
                  <a:lnTo>
                    <a:pt x="680466" y="1587131"/>
                  </a:lnTo>
                  <a:lnTo>
                    <a:pt x="680466" y="0"/>
                  </a:lnTo>
                  <a:close/>
                </a:path>
              </a:pathLst>
            </a:custGeom>
            <a:solidFill>
              <a:srgbClr val="FFFFFF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463533" y="1500692"/>
              <a:ext cx="680720" cy="4130675"/>
            </a:xfrm>
            <a:custGeom>
              <a:avLst/>
              <a:gdLst/>
              <a:ahLst/>
              <a:cxnLst/>
              <a:rect l="l" t="t" r="r" b="b"/>
              <a:pathLst>
                <a:path w="680720" h="4130675">
                  <a:moveTo>
                    <a:pt x="3937" y="2938211"/>
                  </a:moveTo>
                  <a:lnTo>
                    <a:pt x="680466" y="2543174"/>
                  </a:lnTo>
                </a:path>
                <a:path w="680720" h="4130675">
                  <a:moveTo>
                    <a:pt x="680466" y="4130306"/>
                  </a:moveTo>
                  <a:lnTo>
                    <a:pt x="0" y="3737422"/>
                  </a:lnTo>
                  <a:lnTo>
                    <a:pt x="3937" y="2938211"/>
                  </a:lnTo>
                </a:path>
                <a:path w="680720" h="4130675">
                  <a:moveTo>
                    <a:pt x="3937" y="395036"/>
                  </a:moveTo>
                  <a:lnTo>
                    <a:pt x="680466" y="0"/>
                  </a:lnTo>
                </a:path>
                <a:path w="680720" h="4130675">
                  <a:moveTo>
                    <a:pt x="680466" y="1587155"/>
                  </a:moveTo>
                  <a:lnTo>
                    <a:pt x="0" y="1194247"/>
                  </a:lnTo>
                  <a:lnTo>
                    <a:pt x="3937" y="39503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909" y="1620393"/>
              <a:ext cx="8258556" cy="469392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14909" y="1620393"/>
              <a:ext cx="8258809" cy="4693920"/>
            </a:xfrm>
            <a:custGeom>
              <a:avLst/>
              <a:gdLst/>
              <a:ahLst/>
              <a:cxnLst/>
              <a:rect l="l" t="t" r="r" b="b"/>
              <a:pathLst>
                <a:path w="8258809" h="4693920">
                  <a:moveTo>
                    <a:pt x="0" y="0"/>
                  </a:moveTo>
                  <a:lnTo>
                    <a:pt x="8258556" y="0"/>
                  </a:lnTo>
                  <a:lnTo>
                    <a:pt x="8258556" y="4693920"/>
                  </a:lnTo>
                  <a:lnTo>
                    <a:pt x="0" y="4693920"/>
                  </a:lnTo>
                  <a:lnTo>
                    <a:pt x="0" y="0"/>
                  </a:lnTo>
                  <a:close/>
                </a:path>
                <a:path w="8258809" h="4693920">
                  <a:moveTo>
                    <a:pt x="234035" y="234061"/>
                  </a:moveTo>
                  <a:lnTo>
                    <a:pt x="8024495" y="234061"/>
                  </a:lnTo>
                  <a:lnTo>
                    <a:pt x="8024495" y="4459884"/>
                  </a:lnTo>
                  <a:lnTo>
                    <a:pt x="234035" y="4459884"/>
                  </a:lnTo>
                  <a:lnTo>
                    <a:pt x="234035" y="234061"/>
                  </a:lnTo>
                  <a:close/>
                </a:path>
                <a:path w="8258809" h="4693920">
                  <a:moveTo>
                    <a:pt x="0" y="0"/>
                  </a:moveTo>
                  <a:lnTo>
                    <a:pt x="234035" y="234061"/>
                  </a:lnTo>
                </a:path>
                <a:path w="8258809" h="4693920">
                  <a:moveTo>
                    <a:pt x="0" y="4693920"/>
                  </a:moveTo>
                  <a:lnTo>
                    <a:pt x="234035" y="4459884"/>
                  </a:lnTo>
                </a:path>
                <a:path w="8258809" h="4693920">
                  <a:moveTo>
                    <a:pt x="8258556" y="0"/>
                  </a:moveTo>
                  <a:lnTo>
                    <a:pt x="8024495" y="234061"/>
                  </a:lnTo>
                </a:path>
                <a:path w="8258809" h="4693920">
                  <a:moveTo>
                    <a:pt x="8258556" y="4693920"/>
                  </a:moveTo>
                  <a:lnTo>
                    <a:pt x="8024495" y="445988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81481" y="1886203"/>
            <a:ext cx="7669530" cy="4149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2610">
              <a:lnSpc>
                <a:spcPct val="100000"/>
              </a:lnSpc>
              <a:spcBef>
                <a:spcPts val="100"/>
              </a:spcBef>
              <a:tabLst>
                <a:tab pos="5015230" algn="l"/>
              </a:tabLst>
            </a:pP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Потреба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інфузійних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препаратах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Україні	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забезпечується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за </a:t>
            </a:r>
            <a:r>
              <a:rPr sz="1800" b="1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рахунок:</a:t>
            </a:r>
            <a:endParaRPr sz="18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730"/>
              </a:spcBef>
              <a:buClr>
                <a:srgbClr val="C3250C"/>
              </a:buClr>
              <a:buSzPct val="130555"/>
              <a:buFont typeface="Microsoft Sans Serif"/>
              <a:buChar char="•"/>
              <a:tabLst>
                <a:tab pos="297815" algn="l"/>
                <a:tab pos="298450" algn="l"/>
              </a:tabLst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промислового</a:t>
            </a:r>
            <a:r>
              <a:rPr sz="1800" b="1" spc="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виробництва</a:t>
            </a:r>
            <a:r>
              <a:rPr sz="18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вітчизняних</a:t>
            </a:r>
            <a:r>
              <a:rPr sz="18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інфузійних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препаратів;</a:t>
            </a:r>
            <a:endParaRPr sz="18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735"/>
              </a:spcBef>
              <a:buClr>
                <a:srgbClr val="C3250C"/>
              </a:buClr>
              <a:buSzPct val="130555"/>
              <a:buFont typeface="Microsoft Sans Serif"/>
              <a:buChar char="•"/>
              <a:tabLst>
                <a:tab pos="297815" algn="l"/>
                <a:tab pos="298450" algn="l"/>
              </a:tabLst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засобів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закордонного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виробництва;</a:t>
            </a:r>
            <a:endParaRPr sz="1800">
              <a:latin typeface="Arial"/>
              <a:cs typeface="Arial"/>
            </a:endParaRPr>
          </a:p>
          <a:p>
            <a:pPr marL="298450" marR="819150" indent="-285750">
              <a:lnSpc>
                <a:spcPct val="100000"/>
              </a:lnSpc>
              <a:spcBef>
                <a:spcPts val="730"/>
              </a:spcBef>
              <a:buClr>
                <a:srgbClr val="C3250C"/>
              </a:buClr>
              <a:buSzPct val="130555"/>
              <a:buFont typeface="Microsoft Sans Serif"/>
              <a:buChar char="•"/>
              <a:tabLst>
                <a:tab pos="297815" algn="l"/>
                <a:tab pos="298450" algn="l"/>
              </a:tabLst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екстемпорального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виробництва</a:t>
            </a:r>
            <a:r>
              <a:rPr sz="18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міжлікарняних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аптеках </a:t>
            </a:r>
            <a:r>
              <a:rPr sz="1800" b="1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30-40%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від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загальної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кількості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парентеральних 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ЛЗ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75565">
              <a:lnSpc>
                <a:spcPct val="100000"/>
              </a:lnSpc>
              <a:spcBef>
                <a:spcPts val="73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Провідні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підприємства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галузі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endParaRPr sz="1800">
              <a:latin typeface="Arial"/>
              <a:cs typeface="Arial"/>
            </a:endParaRPr>
          </a:p>
          <a:p>
            <a:pPr marL="12700" marR="152400">
              <a:lnSpc>
                <a:spcPct val="100000"/>
              </a:lnSpc>
              <a:spcBef>
                <a:spcPts val="735"/>
              </a:spcBef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«Юрія-фарм»</a:t>
            </a:r>
            <a:r>
              <a:rPr sz="18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м.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Черкаси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вперше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Україні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і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республіках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СНД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освоїло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виробництво</a:t>
            </a:r>
            <a:r>
              <a:rPr sz="1800" b="1" spc="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препаратів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відповідно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вимог </a:t>
            </a:r>
            <a:r>
              <a:rPr sz="1800" b="1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60" dirty="0">
                <a:solidFill>
                  <a:srgbClr val="003300"/>
                </a:solidFill>
                <a:latin typeface="Arial"/>
                <a:cs typeface="Arial"/>
              </a:rPr>
              <a:t>GMP.</a:t>
            </a:r>
            <a:endParaRPr sz="1800">
              <a:latin typeface="Arial"/>
              <a:cs typeface="Arial"/>
            </a:endParaRPr>
          </a:p>
          <a:p>
            <a:pPr marL="12700" marR="53340" algn="just">
              <a:lnSpc>
                <a:spcPct val="100000"/>
              </a:lnSpc>
              <a:spcBef>
                <a:spcPts val="735"/>
              </a:spcBef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Асортимент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засобів вироблених компанією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становить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понад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40 найменувань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різних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фармакотерапевтичних групах,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які </a:t>
            </a:r>
            <a:r>
              <a:rPr sz="1800" b="1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застосовуються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екстремальній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медицині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офтальмології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803020" y="242950"/>
            <a:ext cx="7716520" cy="802640"/>
            <a:chOff x="803020" y="242950"/>
            <a:chExt cx="7716520" cy="802640"/>
          </a:xfrm>
        </p:grpSpPr>
        <p:sp>
          <p:nvSpPr>
            <p:cNvPr id="49" name="object 49"/>
            <p:cNvSpPr/>
            <p:nvPr/>
          </p:nvSpPr>
          <p:spPr>
            <a:xfrm>
              <a:off x="808100" y="248030"/>
              <a:ext cx="7706359" cy="723900"/>
            </a:xfrm>
            <a:custGeom>
              <a:avLst/>
              <a:gdLst/>
              <a:ahLst/>
              <a:cxnLst/>
              <a:rect l="l" t="t" r="r" b="b"/>
              <a:pathLst>
                <a:path w="7706359" h="723900">
                  <a:moveTo>
                    <a:pt x="7602601" y="0"/>
                  </a:moveTo>
                  <a:lnTo>
                    <a:pt x="103555" y="0"/>
                  </a:lnTo>
                  <a:lnTo>
                    <a:pt x="95417" y="40282"/>
                  </a:lnTo>
                  <a:lnTo>
                    <a:pt x="73223" y="73183"/>
                  </a:lnTo>
                  <a:lnTo>
                    <a:pt x="40306" y="95369"/>
                  </a:lnTo>
                  <a:lnTo>
                    <a:pt x="0" y="103504"/>
                  </a:lnTo>
                  <a:lnTo>
                    <a:pt x="0" y="620395"/>
                  </a:lnTo>
                  <a:lnTo>
                    <a:pt x="40306" y="628530"/>
                  </a:lnTo>
                  <a:lnTo>
                    <a:pt x="73223" y="650716"/>
                  </a:lnTo>
                  <a:lnTo>
                    <a:pt x="95417" y="683617"/>
                  </a:lnTo>
                  <a:lnTo>
                    <a:pt x="103555" y="723900"/>
                  </a:lnTo>
                  <a:lnTo>
                    <a:pt x="7602601" y="723900"/>
                  </a:lnTo>
                  <a:lnTo>
                    <a:pt x="7610736" y="683617"/>
                  </a:lnTo>
                  <a:lnTo>
                    <a:pt x="7632922" y="650716"/>
                  </a:lnTo>
                  <a:lnTo>
                    <a:pt x="7665823" y="628530"/>
                  </a:lnTo>
                  <a:lnTo>
                    <a:pt x="7706106" y="620395"/>
                  </a:lnTo>
                  <a:lnTo>
                    <a:pt x="7706106" y="103504"/>
                  </a:lnTo>
                  <a:lnTo>
                    <a:pt x="7665823" y="95369"/>
                  </a:lnTo>
                  <a:lnTo>
                    <a:pt x="7632922" y="73183"/>
                  </a:lnTo>
                  <a:lnTo>
                    <a:pt x="7610736" y="40282"/>
                  </a:lnTo>
                  <a:lnTo>
                    <a:pt x="7602601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08100" y="248030"/>
              <a:ext cx="7706359" cy="723900"/>
            </a:xfrm>
            <a:custGeom>
              <a:avLst/>
              <a:gdLst/>
              <a:ahLst/>
              <a:cxnLst/>
              <a:rect l="l" t="t" r="r" b="b"/>
              <a:pathLst>
                <a:path w="7706359" h="723900">
                  <a:moveTo>
                    <a:pt x="0" y="103504"/>
                  </a:moveTo>
                  <a:lnTo>
                    <a:pt x="40306" y="95369"/>
                  </a:lnTo>
                  <a:lnTo>
                    <a:pt x="73223" y="73183"/>
                  </a:lnTo>
                  <a:lnTo>
                    <a:pt x="95417" y="40282"/>
                  </a:lnTo>
                  <a:lnTo>
                    <a:pt x="103555" y="0"/>
                  </a:lnTo>
                  <a:lnTo>
                    <a:pt x="7602601" y="0"/>
                  </a:lnTo>
                  <a:lnTo>
                    <a:pt x="7610736" y="40282"/>
                  </a:lnTo>
                  <a:lnTo>
                    <a:pt x="7632922" y="73183"/>
                  </a:lnTo>
                  <a:lnTo>
                    <a:pt x="7665823" y="95369"/>
                  </a:lnTo>
                  <a:lnTo>
                    <a:pt x="7706106" y="103504"/>
                  </a:lnTo>
                  <a:lnTo>
                    <a:pt x="7706106" y="620395"/>
                  </a:lnTo>
                  <a:lnTo>
                    <a:pt x="7665823" y="628530"/>
                  </a:lnTo>
                  <a:lnTo>
                    <a:pt x="7632922" y="650716"/>
                  </a:lnTo>
                  <a:lnTo>
                    <a:pt x="7610736" y="683617"/>
                  </a:lnTo>
                  <a:lnTo>
                    <a:pt x="7602601" y="723900"/>
                  </a:lnTo>
                  <a:lnTo>
                    <a:pt x="103555" y="723900"/>
                  </a:lnTo>
                  <a:lnTo>
                    <a:pt x="95417" y="683617"/>
                  </a:lnTo>
                  <a:lnTo>
                    <a:pt x="73223" y="650716"/>
                  </a:lnTo>
                  <a:lnTo>
                    <a:pt x="40306" y="628530"/>
                  </a:lnTo>
                  <a:lnTo>
                    <a:pt x="0" y="620395"/>
                  </a:lnTo>
                  <a:lnTo>
                    <a:pt x="0" y="10350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3485" y="255257"/>
              <a:ext cx="2260091" cy="50826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3641" y="262877"/>
              <a:ext cx="1322832" cy="50826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3960" y="255257"/>
              <a:ext cx="467867" cy="50826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31130" y="262877"/>
              <a:ext cx="2177796" cy="50826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1662" y="537197"/>
              <a:ext cx="2607564" cy="508266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2113533" y="309626"/>
            <a:ext cx="5095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21130" marR="5080" indent="-140843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ЗАБЕЗПЕЧЕННЯ</a:t>
            </a:r>
            <a:r>
              <a:rPr sz="1800" b="1" spc="4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ПОТРЕБИ</a:t>
            </a:r>
            <a:r>
              <a:rPr sz="1800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8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ПАРЕНТЕРАЛЬНИХ </a:t>
            </a:r>
            <a:r>
              <a:rPr sz="1800" b="1" spc="-3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ЛІКАРСЬКИХ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ЗАСОБАХ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630173" y="1101852"/>
            <a:ext cx="8002270" cy="351790"/>
            <a:chOff x="630173" y="1101852"/>
            <a:chExt cx="8002270" cy="351790"/>
          </a:xfrm>
        </p:grpSpPr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1395" y="1123073"/>
              <a:ext cx="7959344" cy="308851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635126" y="1106805"/>
              <a:ext cx="7992109" cy="341630"/>
            </a:xfrm>
            <a:custGeom>
              <a:avLst/>
              <a:gdLst/>
              <a:ahLst/>
              <a:cxnLst/>
              <a:rect l="l" t="t" r="r" b="b"/>
              <a:pathLst>
                <a:path w="7992109" h="341630">
                  <a:moveTo>
                    <a:pt x="0" y="0"/>
                  </a:moveTo>
                  <a:lnTo>
                    <a:pt x="16268" y="16256"/>
                  </a:lnTo>
                </a:path>
                <a:path w="7992109" h="341630">
                  <a:moveTo>
                    <a:pt x="0" y="341375"/>
                  </a:moveTo>
                  <a:lnTo>
                    <a:pt x="16268" y="325120"/>
                  </a:lnTo>
                </a:path>
                <a:path w="7992109" h="341630">
                  <a:moveTo>
                    <a:pt x="7991856" y="0"/>
                  </a:moveTo>
                  <a:lnTo>
                    <a:pt x="7975600" y="16256"/>
                  </a:lnTo>
                </a:path>
                <a:path w="7992109" h="341630">
                  <a:moveTo>
                    <a:pt x="7991856" y="341375"/>
                  </a:moveTo>
                  <a:lnTo>
                    <a:pt x="7975600" y="32512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643261" y="1114933"/>
            <a:ext cx="7975600" cy="325120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678815">
              <a:lnSpc>
                <a:spcPct val="100000"/>
              </a:lnSpc>
              <a:spcBef>
                <a:spcPts val="150"/>
              </a:spcBef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«Юрія-Фарм»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лідер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ринку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інфузійних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препаратів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в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Україні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1" name="object 6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62" name="object 62"/>
          <p:cNvSpPr txBox="1"/>
          <p:nvPr/>
        </p:nvSpPr>
        <p:spPr>
          <a:xfrm>
            <a:off x="8802623" y="6503076"/>
            <a:ext cx="22860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20"/>
              </a:lnSpc>
            </a:pPr>
            <a:r>
              <a:rPr sz="2400" dirty="0">
                <a:solidFill>
                  <a:srgbClr val="006600"/>
                </a:solidFill>
                <a:latin typeface="Times New Roman"/>
                <a:cs typeface="Times New Roman"/>
              </a:rPr>
              <a:t>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100" y="1742312"/>
              <a:ext cx="7818882" cy="436854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08100" y="1742312"/>
              <a:ext cx="7819390" cy="4368800"/>
            </a:xfrm>
            <a:custGeom>
              <a:avLst/>
              <a:gdLst/>
              <a:ahLst/>
              <a:cxnLst/>
              <a:rect l="l" t="t" r="r" b="b"/>
              <a:pathLst>
                <a:path w="7819390" h="4368800">
                  <a:moveTo>
                    <a:pt x="0" y="0"/>
                  </a:moveTo>
                  <a:lnTo>
                    <a:pt x="7818882" y="0"/>
                  </a:lnTo>
                  <a:lnTo>
                    <a:pt x="7818882" y="4368546"/>
                  </a:lnTo>
                  <a:lnTo>
                    <a:pt x="0" y="4368546"/>
                  </a:lnTo>
                  <a:lnTo>
                    <a:pt x="0" y="0"/>
                  </a:lnTo>
                  <a:close/>
                </a:path>
                <a:path w="7819390" h="4368800">
                  <a:moveTo>
                    <a:pt x="217817" y="217804"/>
                  </a:moveTo>
                  <a:lnTo>
                    <a:pt x="7601077" y="217804"/>
                  </a:lnTo>
                  <a:lnTo>
                    <a:pt x="7601077" y="4150728"/>
                  </a:lnTo>
                  <a:lnTo>
                    <a:pt x="217817" y="4150728"/>
                  </a:lnTo>
                  <a:lnTo>
                    <a:pt x="217817" y="217804"/>
                  </a:lnTo>
                  <a:close/>
                </a:path>
                <a:path w="7819390" h="4368800">
                  <a:moveTo>
                    <a:pt x="0" y="0"/>
                  </a:moveTo>
                  <a:lnTo>
                    <a:pt x="217817" y="217804"/>
                  </a:lnTo>
                </a:path>
                <a:path w="7819390" h="4368800">
                  <a:moveTo>
                    <a:pt x="0" y="4368546"/>
                  </a:moveTo>
                  <a:lnTo>
                    <a:pt x="217817" y="4150728"/>
                  </a:lnTo>
                </a:path>
                <a:path w="7819390" h="4368800">
                  <a:moveTo>
                    <a:pt x="7818882" y="0"/>
                  </a:moveTo>
                  <a:lnTo>
                    <a:pt x="7601077" y="217804"/>
                  </a:lnTo>
                </a:path>
                <a:path w="7819390" h="4368800">
                  <a:moveTo>
                    <a:pt x="7818882" y="4368546"/>
                  </a:moveTo>
                  <a:lnTo>
                    <a:pt x="7601077" y="4150728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100" y="248031"/>
              <a:ext cx="7706106" cy="7239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08100" y="248031"/>
              <a:ext cx="7706359" cy="723900"/>
            </a:xfrm>
            <a:custGeom>
              <a:avLst/>
              <a:gdLst/>
              <a:ahLst/>
              <a:cxnLst/>
              <a:rect l="l" t="t" r="r" b="b"/>
              <a:pathLst>
                <a:path w="7706359" h="723900">
                  <a:moveTo>
                    <a:pt x="0" y="103504"/>
                  </a:moveTo>
                  <a:lnTo>
                    <a:pt x="40306" y="95369"/>
                  </a:lnTo>
                  <a:lnTo>
                    <a:pt x="73223" y="73183"/>
                  </a:lnTo>
                  <a:lnTo>
                    <a:pt x="95417" y="40282"/>
                  </a:lnTo>
                  <a:lnTo>
                    <a:pt x="103555" y="0"/>
                  </a:lnTo>
                  <a:lnTo>
                    <a:pt x="7602601" y="0"/>
                  </a:lnTo>
                  <a:lnTo>
                    <a:pt x="7610736" y="40282"/>
                  </a:lnTo>
                  <a:lnTo>
                    <a:pt x="7632922" y="73183"/>
                  </a:lnTo>
                  <a:lnTo>
                    <a:pt x="7665823" y="95369"/>
                  </a:lnTo>
                  <a:lnTo>
                    <a:pt x="7706106" y="103504"/>
                  </a:lnTo>
                  <a:lnTo>
                    <a:pt x="7706106" y="620395"/>
                  </a:lnTo>
                  <a:lnTo>
                    <a:pt x="7665823" y="628530"/>
                  </a:lnTo>
                  <a:lnTo>
                    <a:pt x="7632922" y="650716"/>
                  </a:lnTo>
                  <a:lnTo>
                    <a:pt x="7610736" y="683617"/>
                  </a:lnTo>
                  <a:lnTo>
                    <a:pt x="7602601" y="723900"/>
                  </a:lnTo>
                  <a:lnTo>
                    <a:pt x="103555" y="723900"/>
                  </a:lnTo>
                  <a:lnTo>
                    <a:pt x="95417" y="683617"/>
                  </a:lnTo>
                  <a:lnTo>
                    <a:pt x="73223" y="650716"/>
                  </a:lnTo>
                  <a:lnTo>
                    <a:pt x="40306" y="628530"/>
                  </a:lnTo>
                  <a:lnTo>
                    <a:pt x="0" y="620395"/>
                  </a:lnTo>
                  <a:lnTo>
                    <a:pt x="0" y="10350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3485" y="255257"/>
              <a:ext cx="2260091" cy="50826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3642" y="262877"/>
              <a:ext cx="1322832" cy="50826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3960" y="255257"/>
              <a:ext cx="467867" cy="5082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31130" y="262877"/>
              <a:ext cx="2177796" cy="50826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1661" y="537197"/>
              <a:ext cx="2607564" cy="50826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51395" y="1123073"/>
              <a:ext cx="7959725" cy="309245"/>
            </a:xfrm>
            <a:custGeom>
              <a:avLst/>
              <a:gdLst/>
              <a:ahLst/>
              <a:cxnLst/>
              <a:rect l="l" t="t" r="r" b="b"/>
              <a:pathLst>
                <a:path w="7959725" h="309244">
                  <a:moveTo>
                    <a:pt x="7959344" y="0"/>
                  </a:moveTo>
                  <a:lnTo>
                    <a:pt x="0" y="0"/>
                  </a:lnTo>
                  <a:lnTo>
                    <a:pt x="0" y="308851"/>
                  </a:lnTo>
                  <a:lnTo>
                    <a:pt x="7959344" y="308851"/>
                  </a:lnTo>
                  <a:lnTo>
                    <a:pt x="795934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5127" y="1106805"/>
              <a:ext cx="7992109" cy="16510"/>
            </a:xfrm>
            <a:custGeom>
              <a:avLst/>
              <a:gdLst/>
              <a:ahLst/>
              <a:cxnLst/>
              <a:rect l="l" t="t" r="r" b="b"/>
              <a:pathLst>
                <a:path w="7992109" h="16509">
                  <a:moveTo>
                    <a:pt x="7991856" y="0"/>
                  </a:moveTo>
                  <a:lnTo>
                    <a:pt x="0" y="0"/>
                  </a:lnTo>
                  <a:lnTo>
                    <a:pt x="16268" y="16256"/>
                  </a:lnTo>
                  <a:lnTo>
                    <a:pt x="7975600" y="16256"/>
                  </a:lnTo>
                  <a:lnTo>
                    <a:pt x="7991856" y="0"/>
                  </a:lnTo>
                  <a:close/>
                </a:path>
              </a:pathLst>
            </a:custGeom>
            <a:solidFill>
              <a:srgbClr val="FFFF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35127" y="1431925"/>
              <a:ext cx="7992109" cy="16510"/>
            </a:xfrm>
            <a:custGeom>
              <a:avLst/>
              <a:gdLst/>
              <a:ahLst/>
              <a:cxnLst/>
              <a:rect l="l" t="t" r="r" b="b"/>
              <a:pathLst>
                <a:path w="7992109" h="16509">
                  <a:moveTo>
                    <a:pt x="7975600" y="0"/>
                  </a:moveTo>
                  <a:lnTo>
                    <a:pt x="16268" y="0"/>
                  </a:lnTo>
                  <a:lnTo>
                    <a:pt x="0" y="16255"/>
                  </a:lnTo>
                  <a:lnTo>
                    <a:pt x="7991856" y="16255"/>
                  </a:lnTo>
                  <a:lnTo>
                    <a:pt x="7975600" y="0"/>
                  </a:lnTo>
                  <a:close/>
                </a:path>
              </a:pathLst>
            </a:custGeom>
            <a:solidFill>
              <a:srgbClr val="CD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35127" y="1106805"/>
              <a:ext cx="16510" cy="341630"/>
            </a:xfrm>
            <a:custGeom>
              <a:avLst/>
              <a:gdLst/>
              <a:ahLst/>
              <a:cxnLst/>
              <a:rect l="l" t="t" r="r" b="b"/>
              <a:pathLst>
                <a:path w="16509" h="341630">
                  <a:moveTo>
                    <a:pt x="0" y="0"/>
                  </a:moveTo>
                  <a:lnTo>
                    <a:pt x="0" y="341375"/>
                  </a:lnTo>
                  <a:lnTo>
                    <a:pt x="16268" y="325120"/>
                  </a:lnTo>
                  <a:lnTo>
                    <a:pt x="16268" y="16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610727" y="1106805"/>
              <a:ext cx="16510" cy="341630"/>
            </a:xfrm>
            <a:custGeom>
              <a:avLst/>
              <a:gdLst/>
              <a:ahLst/>
              <a:cxnLst/>
              <a:rect l="l" t="t" r="r" b="b"/>
              <a:pathLst>
                <a:path w="16509" h="341630">
                  <a:moveTo>
                    <a:pt x="16255" y="0"/>
                  </a:moveTo>
                  <a:lnTo>
                    <a:pt x="0" y="16256"/>
                  </a:lnTo>
                  <a:lnTo>
                    <a:pt x="0" y="325120"/>
                  </a:lnTo>
                  <a:lnTo>
                    <a:pt x="16255" y="341375"/>
                  </a:lnTo>
                  <a:lnTo>
                    <a:pt x="16255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35127" y="1106805"/>
              <a:ext cx="7992109" cy="341630"/>
            </a:xfrm>
            <a:custGeom>
              <a:avLst/>
              <a:gdLst/>
              <a:ahLst/>
              <a:cxnLst/>
              <a:rect l="l" t="t" r="r" b="b"/>
              <a:pathLst>
                <a:path w="7992109" h="341630">
                  <a:moveTo>
                    <a:pt x="0" y="0"/>
                  </a:moveTo>
                  <a:lnTo>
                    <a:pt x="7991856" y="0"/>
                  </a:lnTo>
                  <a:lnTo>
                    <a:pt x="7991856" y="341375"/>
                  </a:lnTo>
                  <a:lnTo>
                    <a:pt x="0" y="341375"/>
                  </a:lnTo>
                  <a:lnTo>
                    <a:pt x="0" y="0"/>
                  </a:lnTo>
                  <a:close/>
                </a:path>
                <a:path w="7992109" h="341630">
                  <a:moveTo>
                    <a:pt x="16268" y="16256"/>
                  </a:moveTo>
                  <a:lnTo>
                    <a:pt x="7975600" y="16256"/>
                  </a:lnTo>
                  <a:lnTo>
                    <a:pt x="7975600" y="325120"/>
                  </a:lnTo>
                  <a:lnTo>
                    <a:pt x="16268" y="325120"/>
                  </a:lnTo>
                  <a:lnTo>
                    <a:pt x="16268" y="16256"/>
                  </a:lnTo>
                  <a:close/>
                </a:path>
                <a:path w="7992109" h="341630">
                  <a:moveTo>
                    <a:pt x="0" y="0"/>
                  </a:moveTo>
                  <a:lnTo>
                    <a:pt x="16268" y="16256"/>
                  </a:lnTo>
                </a:path>
                <a:path w="7992109" h="341630">
                  <a:moveTo>
                    <a:pt x="0" y="341375"/>
                  </a:moveTo>
                  <a:lnTo>
                    <a:pt x="16268" y="325120"/>
                  </a:lnTo>
                </a:path>
                <a:path w="7992109" h="341630">
                  <a:moveTo>
                    <a:pt x="7991856" y="0"/>
                  </a:moveTo>
                  <a:lnTo>
                    <a:pt x="7975600" y="16256"/>
                  </a:lnTo>
                </a:path>
                <a:path w="7992109" h="341630">
                  <a:moveTo>
                    <a:pt x="7991856" y="341375"/>
                  </a:moveTo>
                  <a:lnTo>
                    <a:pt x="7975600" y="32512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53148" y="309626"/>
            <a:ext cx="8624570" cy="650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2589" marR="187325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ЗАБЕЗПЕЧЕННЯ</a:t>
            </a:r>
            <a:r>
              <a:rPr sz="1800" b="1" spc="4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95" dirty="0">
                <a:solidFill>
                  <a:srgbClr val="FF0000"/>
                </a:solidFill>
                <a:latin typeface="Calibri"/>
                <a:cs typeface="Calibri"/>
              </a:rPr>
              <a:t>ПОТРЕ</a:t>
            </a:r>
            <a:r>
              <a:rPr sz="2100" spc="-142" baseline="23809" dirty="0">
                <a:solidFill>
                  <a:srgbClr val="006600"/>
                </a:solidFill>
                <a:latin typeface="Times New Roman"/>
                <a:cs typeface="Times New Roman"/>
              </a:rPr>
              <a:t>7</a:t>
            </a:r>
            <a:r>
              <a:rPr sz="1800" b="1" spc="-95" dirty="0">
                <a:solidFill>
                  <a:srgbClr val="FF0000"/>
                </a:solidFill>
                <a:latin typeface="Calibri"/>
                <a:cs typeface="Calibri"/>
              </a:rPr>
              <a:t>БИ</a:t>
            </a:r>
            <a:r>
              <a:rPr sz="1800" b="1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8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ПАРЕНТЕРАЛЬНИХ </a:t>
            </a:r>
            <a:r>
              <a:rPr sz="1800" b="1" spc="-3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ЛІКАРСЬКИХ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ЗАСОБАХ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>
              <a:latin typeface="Calibri"/>
              <a:cs typeface="Calibri"/>
            </a:endParaRPr>
          </a:p>
          <a:p>
            <a:pPr marR="260350" algn="ctr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«Юрія-Фарм»</a:t>
            </a:r>
            <a:r>
              <a:rPr sz="1800" b="1" spc="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лідер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ринку</a:t>
            </a:r>
            <a:r>
              <a:rPr sz="18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Arial"/>
                <a:cs typeface="Arial"/>
              </a:rPr>
              <a:t>інфузійних</a:t>
            </a:r>
            <a:r>
              <a:rPr sz="1800" b="1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препаратів</a:t>
            </a:r>
            <a:r>
              <a:rPr sz="1800" b="1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66"/>
                </a:solidFill>
                <a:latin typeface="Arial"/>
                <a:cs typeface="Arial"/>
              </a:rPr>
              <a:t>в </a:t>
            </a:r>
            <a:r>
              <a:rPr sz="1800" b="1" spc="-15" dirty="0">
                <a:solidFill>
                  <a:srgbClr val="000066"/>
                </a:solidFill>
                <a:latin typeface="Arial"/>
                <a:cs typeface="Arial"/>
              </a:rPr>
              <a:t>Україні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Arial"/>
              <a:cs typeface="Arial"/>
            </a:endParaRPr>
          </a:p>
          <a:p>
            <a:pPr marL="1105535">
              <a:lnSpc>
                <a:spcPct val="100000"/>
              </a:lnSpc>
            </a:pPr>
            <a:r>
              <a:rPr sz="2100" b="1" spc="-60" dirty="0">
                <a:solidFill>
                  <a:srgbClr val="A40020"/>
                </a:solidFill>
                <a:latin typeface="Tahoma"/>
                <a:cs typeface="Tahoma"/>
              </a:rPr>
              <a:t>Інфузійні</a:t>
            </a:r>
            <a:r>
              <a:rPr sz="2100" b="1" spc="-4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100" b="1" spc="-70" dirty="0">
                <a:solidFill>
                  <a:srgbClr val="A40020"/>
                </a:solidFill>
                <a:latin typeface="Tahoma"/>
                <a:cs typeface="Tahoma"/>
              </a:rPr>
              <a:t>препарати</a:t>
            </a:r>
            <a:r>
              <a:rPr sz="2100" b="1" spc="-2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100" b="1" spc="-65" dirty="0">
                <a:solidFill>
                  <a:srgbClr val="A40020"/>
                </a:solidFill>
                <a:latin typeface="Tahoma"/>
                <a:cs typeface="Tahoma"/>
              </a:rPr>
              <a:t>компанії</a:t>
            </a:r>
            <a:r>
              <a:rPr sz="2100" b="1" spc="-3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2100" b="1" spc="-65" dirty="0">
                <a:solidFill>
                  <a:srgbClr val="A40020"/>
                </a:solidFill>
                <a:latin typeface="Tahoma"/>
                <a:cs typeface="Tahoma"/>
              </a:rPr>
              <a:t>“Юрія-Фарм”:</a:t>
            </a:r>
            <a:endParaRPr sz="2100">
              <a:latin typeface="Tahoma"/>
              <a:cs typeface="Tahoma"/>
            </a:endParaRPr>
          </a:p>
          <a:p>
            <a:pPr marL="1105535">
              <a:lnSpc>
                <a:spcPts val="1950"/>
              </a:lnSpc>
              <a:spcBef>
                <a:spcPts val="1130"/>
              </a:spcBef>
            </a:pP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Реосорбілакт,</a:t>
            </a:r>
            <a:r>
              <a:rPr sz="1650" b="1" spc="-40" dirty="0">
                <a:solidFill>
                  <a:srgbClr val="003300"/>
                </a:solidFill>
                <a:latin typeface="Tahoma"/>
                <a:cs typeface="Tahoma"/>
              </a:rPr>
              <a:t> Латрен</a:t>
            </a:r>
            <a:endParaRPr sz="1650">
              <a:latin typeface="Tahoma"/>
              <a:cs typeface="Tahoma"/>
            </a:endParaRPr>
          </a:p>
          <a:p>
            <a:pPr marL="1105535" marR="4079240">
              <a:lnSpc>
                <a:spcPts val="1920"/>
              </a:lnSpc>
              <a:spcBef>
                <a:spcPts val="85"/>
              </a:spcBef>
            </a:pP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Сода-буфер,</a:t>
            </a:r>
            <a:r>
              <a:rPr sz="1650" b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Ксилат,</a:t>
            </a:r>
            <a:r>
              <a:rPr sz="165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Тівортин,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 Тівортин-аспартат,</a:t>
            </a:r>
            <a:r>
              <a:rPr sz="165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ГІК,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Гекодез </a:t>
            </a:r>
            <a:r>
              <a:rPr sz="1650" b="1" spc="-47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Сорбілакт,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Амінокапронова</a:t>
            </a:r>
            <a:r>
              <a:rPr sz="1650" b="1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к-та</a:t>
            </a:r>
            <a:endParaRPr sz="1650">
              <a:latin typeface="Tahoma"/>
              <a:cs typeface="Tahoma"/>
            </a:endParaRPr>
          </a:p>
          <a:p>
            <a:pPr marL="1105535">
              <a:lnSpc>
                <a:spcPct val="100000"/>
              </a:lnSpc>
              <a:spcBef>
                <a:spcPts val="1035"/>
              </a:spcBef>
            </a:pPr>
            <a:r>
              <a:rPr sz="1700" b="1" spc="-60" dirty="0">
                <a:solidFill>
                  <a:srgbClr val="003300"/>
                </a:solidFill>
                <a:latin typeface="Tahoma"/>
                <a:cs typeface="Tahoma"/>
              </a:rPr>
              <a:t>Інфузійні</a:t>
            </a:r>
            <a:r>
              <a:rPr sz="1700" b="1" spc="-4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700" b="1" spc="-65" dirty="0">
                <a:solidFill>
                  <a:srgbClr val="003300"/>
                </a:solidFill>
                <a:latin typeface="Tahoma"/>
                <a:cs typeface="Tahoma"/>
              </a:rPr>
              <a:t>розчини:</a:t>
            </a:r>
            <a:endParaRPr sz="1700">
              <a:latin typeface="Tahoma"/>
              <a:cs typeface="Tahoma"/>
            </a:endParaRPr>
          </a:p>
          <a:p>
            <a:pPr marL="1105535">
              <a:lnSpc>
                <a:spcPts val="1950"/>
              </a:lnSpc>
              <a:spcBef>
                <a:spcPts val="1130"/>
              </a:spcBef>
            </a:pP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Натрію</a:t>
            </a:r>
            <a:r>
              <a:rPr sz="165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хлорид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 р-н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0,9</a:t>
            </a:r>
            <a:r>
              <a:rPr sz="1650" b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60" dirty="0">
                <a:solidFill>
                  <a:srgbClr val="003300"/>
                </a:solidFill>
                <a:latin typeface="Tahoma"/>
                <a:cs typeface="Tahoma"/>
              </a:rPr>
              <a:t>%</a:t>
            </a:r>
            <a:endParaRPr sz="1650">
              <a:latin typeface="Tahoma"/>
              <a:cs typeface="Tahoma"/>
            </a:endParaRPr>
          </a:p>
          <a:p>
            <a:pPr marL="1105535" marR="3726815">
              <a:lnSpc>
                <a:spcPts val="1920"/>
              </a:lnSpc>
              <a:spcBef>
                <a:spcPts val="85"/>
              </a:spcBef>
            </a:pPr>
            <a:r>
              <a:rPr sz="1650" b="1" spc="-40" dirty="0">
                <a:solidFill>
                  <a:srgbClr val="003300"/>
                </a:solidFill>
                <a:latin typeface="Tahoma"/>
                <a:cs typeface="Tahoma"/>
              </a:rPr>
              <a:t>Глюкози</a:t>
            </a:r>
            <a:r>
              <a:rPr sz="1650" b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р-н</a:t>
            </a:r>
            <a:r>
              <a:rPr sz="1650" b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5</a:t>
            </a:r>
            <a:r>
              <a:rPr sz="165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40" dirty="0">
                <a:solidFill>
                  <a:srgbClr val="003300"/>
                </a:solidFill>
                <a:latin typeface="Tahoma"/>
                <a:cs typeface="Tahoma"/>
              </a:rPr>
              <a:t>%,</a:t>
            </a:r>
            <a:r>
              <a:rPr sz="1650" b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Вода</a:t>
            </a:r>
            <a:r>
              <a:rPr sz="165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1650" b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ін’єкцій </a:t>
            </a:r>
            <a:r>
              <a:rPr sz="1650" b="1" spc="-47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Рінгера</a:t>
            </a:r>
            <a:r>
              <a:rPr sz="1650" b="1" spc="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р-р,</a:t>
            </a:r>
            <a:r>
              <a:rPr sz="165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Рінгер-лактатний</a:t>
            </a:r>
            <a:r>
              <a:rPr sz="1650" b="1" spc="-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р-н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Натрію</a:t>
            </a:r>
            <a:r>
              <a:rPr sz="165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гідрокарбонат</a:t>
            </a:r>
            <a:r>
              <a:rPr sz="1650" b="1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р-н</a:t>
            </a:r>
            <a:r>
              <a:rPr sz="1650" b="1" spc="-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4</a:t>
            </a:r>
            <a:r>
              <a:rPr sz="1650" b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60" dirty="0">
                <a:solidFill>
                  <a:srgbClr val="003300"/>
                </a:solidFill>
                <a:latin typeface="Tahoma"/>
                <a:cs typeface="Tahoma"/>
              </a:rPr>
              <a:t>% </a:t>
            </a:r>
            <a:r>
              <a:rPr sz="1650" b="1" spc="-5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Маніт</a:t>
            </a:r>
            <a:r>
              <a:rPr sz="165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р-н</a:t>
            </a:r>
            <a:r>
              <a:rPr sz="1650" b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15</a:t>
            </a:r>
            <a:r>
              <a:rPr sz="165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40" dirty="0">
                <a:solidFill>
                  <a:srgbClr val="003300"/>
                </a:solidFill>
                <a:latin typeface="Tahoma"/>
                <a:cs typeface="Tahoma"/>
              </a:rPr>
              <a:t>%,</a:t>
            </a:r>
            <a:r>
              <a:rPr sz="1650" b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Поліглюкін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 Реополіглюкін</a:t>
            </a:r>
            <a:r>
              <a:rPr sz="1650" b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р-н</a:t>
            </a:r>
            <a:endParaRPr sz="1650">
              <a:latin typeface="Tahoma"/>
              <a:cs typeface="Tahoma"/>
            </a:endParaRPr>
          </a:p>
          <a:p>
            <a:pPr marL="1115695" marR="664845" indent="-10160">
              <a:lnSpc>
                <a:spcPts val="1920"/>
              </a:lnSpc>
            </a:pP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Антибіотики:</a:t>
            </a:r>
            <a:r>
              <a:rPr sz="165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лефлоцин,</a:t>
            </a:r>
            <a:r>
              <a:rPr sz="1650" b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лефлоцин-750,</a:t>
            </a:r>
            <a:r>
              <a:rPr sz="1650" b="1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бігафлон,</a:t>
            </a:r>
            <a:r>
              <a:rPr sz="165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офлоксацин, </a:t>
            </a:r>
            <a:r>
              <a:rPr sz="1650" b="1" spc="-47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максицин, солюсептол,</a:t>
            </a:r>
            <a:r>
              <a:rPr sz="165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0" dirty="0">
                <a:solidFill>
                  <a:srgbClr val="003300"/>
                </a:solidFill>
                <a:latin typeface="Tahoma"/>
                <a:cs typeface="Tahoma"/>
              </a:rPr>
              <a:t>орнітгіл,</a:t>
            </a:r>
            <a:r>
              <a:rPr sz="165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650" b="1" spc="-35" dirty="0">
                <a:solidFill>
                  <a:srgbClr val="003300"/>
                </a:solidFill>
                <a:latin typeface="Tahoma"/>
                <a:cs typeface="Tahoma"/>
              </a:rPr>
              <a:t>ципрофлоксацин</a:t>
            </a:r>
            <a:endParaRPr sz="16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ahoma"/>
              <a:cs typeface="Tahoma"/>
            </a:endParaRPr>
          </a:p>
          <a:p>
            <a:pPr marR="17780" algn="r">
              <a:lnSpc>
                <a:spcPct val="10000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7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24" name="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3265932"/>
                  </a:moveTo>
                  <a:lnTo>
                    <a:pt x="0" y="3265932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265932"/>
                  </a:lnTo>
                  <a:close/>
                </a:path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2896362"/>
                  </a:lnTo>
                  <a:lnTo>
                    <a:pt x="8229600" y="2896362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5374" y="191262"/>
              <a:ext cx="1972056" cy="299999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570214" y="6466332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8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30124" y="331470"/>
            <a:ext cx="8818880" cy="6311265"/>
            <a:chOff x="230124" y="331470"/>
            <a:chExt cx="8818880" cy="631126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1749" y="1043226"/>
              <a:ext cx="3869143" cy="218765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88302" y="331470"/>
              <a:ext cx="2060448" cy="296265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5404" y="3746754"/>
              <a:ext cx="1828800" cy="28956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25496" y="3771899"/>
              <a:ext cx="1969008" cy="279425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37403" y="3758946"/>
              <a:ext cx="1993392" cy="28194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56525" y="3771930"/>
              <a:ext cx="1415762" cy="27721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91889" y="367269"/>
              <a:ext cx="794766" cy="7536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5374" y="3746754"/>
              <a:ext cx="2081022" cy="28956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30124" y="3230118"/>
              <a:ext cx="8818880" cy="369570"/>
            </a:xfrm>
            <a:custGeom>
              <a:avLst/>
              <a:gdLst/>
              <a:ahLst/>
              <a:cxnLst/>
              <a:rect l="l" t="t" r="r" b="b"/>
              <a:pathLst>
                <a:path w="8818880" h="369570">
                  <a:moveTo>
                    <a:pt x="8818626" y="0"/>
                  </a:moveTo>
                  <a:lnTo>
                    <a:pt x="0" y="0"/>
                  </a:lnTo>
                  <a:lnTo>
                    <a:pt x="0" y="369570"/>
                  </a:lnTo>
                  <a:lnTo>
                    <a:pt x="8818626" y="369570"/>
                  </a:lnTo>
                  <a:lnTo>
                    <a:pt x="881862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318260" y="3257550"/>
            <a:ext cx="66427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«Юрія-Фарм»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лідер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ринку</a:t>
            </a:r>
            <a:r>
              <a:rPr sz="1800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66"/>
                </a:solidFill>
                <a:latin typeface="Arial"/>
                <a:cs typeface="Arial"/>
              </a:rPr>
              <a:t>інфузійних</a:t>
            </a:r>
            <a:r>
              <a:rPr sz="1800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препаратів</a:t>
            </a:r>
            <a:r>
              <a:rPr sz="1800" spc="-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66"/>
                </a:solidFill>
                <a:latin typeface="Arial"/>
                <a:cs typeface="Arial"/>
              </a:rPr>
              <a:t>в </a:t>
            </a:r>
            <a:r>
              <a:rPr sz="1800" spc="-15" dirty="0">
                <a:solidFill>
                  <a:srgbClr val="000066"/>
                </a:solidFill>
                <a:latin typeface="Arial"/>
                <a:cs typeface="Arial"/>
              </a:rPr>
              <a:t>Україні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1440815"/>
                  </a:moveTo>
                  <a:lnTo>
                    <a:pt x="0" y="1440815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1440815"/>
                  </a:lnTo>
                  <a:close/>
                </a:path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78357"/>
                  </a:lnTo>
                  <a:lnTo>
                    <a:pt x="8229600" y="678357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5200" y="1814702"/>
              <a:ext cx="8221980" cy="470763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5200" y="1814702"/>
              <a:ext cx="8221980" cy="4707890"/>
            </a:xfrm>
            <a:custGeom>
              <a:avLst/>
              <a:gdLst/>
              <a:ahLst/>
              <a:cxnLst/>
              <a:rect l="l" t="t" r="r" b="b"/>
              <a:pathLst>
                <a:path w="8221980" h="4707890">
                  <a:moveTo>
                    <a:pt x="0" y="0"/>
                  </a:moveTo>
                  <a:lnTo>
                    <a:pt x="8221980" y="0"/>
                  </a:lnTo>
                  <a:lnTo>
                    <a:pt x="8221980" y="4707636"/>
                  </a:lnTo>
                  <a:lnTo>
                    <a:pt x="0" y="4707636"/>
                  </a:lnTo>
                  <a:lnTo>
                    <a:pt x="0" y="0"/>
                  </a:lnTo>
                  <a:close/>
                </a:path>
                <a:path w="8221980" h="4707890">
                  <a:moveTo>
                    <a:pt x="0" y="0"/>
                  </a:moveTo>
                  <a:lnTo>
                    <a:pt x="234721" y="234696"/>
                  </a:lnTo>
                </a:path>
                <a:path w="8221980" h="4707890">
                  <a:moveTo>
                    <a:pt x="0" y="4707636"/>
                  </a:moveTo>
                  <a:lnTo>
                    <a:pt x="234721" y="4472914"/>
                  </a:lnTo>
                </a:path>
                <a:path w="8221980" h="4707890">
                  <a:moveTo>
                    <a:pt x="8221980" y="0"/>
                  </a:moveTo>
                  <a:lnTo>
                    <a:pt x="7987283" y="234696"/>
                  </a:lnTo>
                </a:path>
                <a:path w="8221980" h="4707890">
                  <a:moveTo>
                    <a:pt x="8221980" y="4707636"/>
                  </a:moveTo>
                  <a:lnTo>
                    <a:pt x="7987283" y="447291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99922" y="2049398"/>
            <a:ext cx="7752715" cy="4238625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49530" marR="1270" indent="1905" algn="ctr">
              <a:lnSpc>
                <a:spcPct val="114999"/>
              </a:lnSpc>
              <a:spcBef>
                <a:spcPts val="1085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Обсяг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інвестицій</a:t>
            </a:r>
            <a:r>
              <a:rPr sz="16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у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нову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лінію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склав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20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 млн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євро.</a:t>
            </a:r>
            <a:r>
              <a:rPr sz="16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реалізацію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проекту 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потрібно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було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2 роки.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"Все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обладнання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для виробничої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лінії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виготовлено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Німеччині.</a:t>
            </a:r>
            <a:r>
              <a:rPr sz="1600" b="1" spc="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Технічні</a:t>
            </a:r>
            <a:r>
              <a:rPr sz="1600" b="1" spc="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технологічні</a:t>
            </a:r>
            <a:r>
              <a:rPr sz="16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рішення,</a:t>
            </a:r>
            <a:r>
              <a:rPr sz="1600" b="1" spc="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які</a:t>
            </a:r>
            <a:r>
              <a:rPr sz="1600" b="1" spc="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впровадили</a:t>
            </a:r>
            <a:r>
              <a:rPr sz="1600" b="1" spc="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при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виготовленні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інфузійних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– є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унікальними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є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стандартом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світовій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фармацевтичній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практиці.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03020" y="242950"/>
            <a:ext cx="7716520" cy="734060"/>
            <a:chOff x="803020" y="242950"/>
            <a:chExt cx="7716520" cy="73406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100" y="248030"/>
              <a:ext cx="7706106" cy="7239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08100" y="248030"/>
              <a:ext cx="7706359" cy="723900"/>
            </a:xfrm>
            <a:custGeom>
              <a:avLst/>
              <a:gdLst/>
              <a:ahLst/>
              <a:cxnLst/>
              <a:rect l="l" t="t" r="r" b="b"/>
              <a:pathLst>
                <a:path w="7706359" h="723900">
                  <a:moveTo>
                    <a:pt x="0" y="103504"/>
                  </a:moveTo>
                  <a:lnTo>
                    <a:pt x="40306" y="95369"/>
                  </a:lnTo>
                  <a:lnTo>
                    <a:pt x="73223" y="73183"/>
                  </a:lnTo>
                  <a:lnTo>
                    <a:pt x="95417" y="40282"/>
                  </a:lnTo>
                  <a:lnTo>
                    <a:pt x="103555" y="0"/>
                  </a:lnTo>
                  <a:lnTo>
                    <a:pt x="7602601" y="0"/>
                  </a:lnTo>
                  <a:lnTo>
                    <a:pt x="7610736" y="40282"/>
                  </a:lnTo>
                  <a:lnTo>
                    <a:pt x="7632922" y="73183"/>
                  </a:lnTo>
                  <a:lnTo>
                    <a:pt x="7665823" y="95369"/>
                  </a:lnTo>
                  <a:lnTo>
                    <a:pt x="7706106" y="103504"/>
                  </a:lnTo>
                  <a:lnTo>
                    <a:pt x="7706106" y="620395"/>
                  </a:lnTo>
                  <a:lnTo>
                    <a:pt x="7665823" y="628530"/>
                  </a:lnTo>
                  <a:lnTo>
                    <a:pt x="7632922" y="650716"/>
                  </a:lnTo>
                  <a:lnTo>
                    <a:pt x="7610736" y="683617"/>
                  </a:lnTo>
                  <a:lnTo>
                    <a:pt x="7602601" y="723900"/>
                  </a:lnTo>
                  <a:lnTo>
                    <a:pt x="103555" y="723900"/>
                  </a:lnTo>
                  <a:lnTo>
                    <a:pt x="95417" y="683617"/>
                  </a:lnTo>
                  <a:lnTo>
                    <a:pt x="73223" y="650716"/>
                  </a:lnTo>
                  <a:lnTo>
                    <a:pt x="40306" y="628530"/>
                  </a:lnTo>
                  <a:lnTo>
                    <a:pt x="0" y="620395"/>
                  </a:lnTo>
                  <a:lnTo>
                    <a:pt x="0" y="10350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3485" y="255257"/>
              <a:ext cx="2260091" cy="5082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3641" y="262877"/>
              <a:ext cx="1322832" cy="50826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3960" y="255257"/>
              <a:ext cx="467867" cy="5082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31130" y="262877"/>
              <a:ext cx="2177796" cy="508266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113533" y="309626"/>
            <a:ext cx="5095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ЗАБЕЗПЕЧЕННЯ</a:t>
            </a:r>
            <a:r>
              <a:rPr sz="1800" spc="4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ПОТРЕБИ</a:t>
            </a:r>
            <a:r>
              <a:rPr sz="1800" spc="409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8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ПАРЕНТЕРАЛЬНИХ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85622" y="537197"/>
            <a:ext cx="8863965" cy="1282700"/>
            <a:chOff x="285622" y="537197"/>
            <a:chExt cx="8863965" cy="1282700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1662" y="537197"/>
              <a:ext cx="2607564" cy="50826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0702" y="971930"/>
              <a:ext cx="8853678" cy="84277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90702" y="971930"/>
              <a:ext cx="8853805" cy="843280"/>
            </a:xfrm>
            <a:custGeom>
              <a:avLst/>
              <a:gdLst/>
              <a:ahLst/>
              <a:cxnLst/>
              <a:rect l="l" t="t" r="r" b="b"/>
              <a:pathLst>
                <a:path w="8853805" h="843280">
                  <a:moveTo>
                    <a:pt x="0" y="0"/>
                  </a:moveTo>
                  <a:lnTo>
                    <a:pt x="8853678" y="0"/>
                  </a:lnTo>
                  <a:lnTo>
                    <a:pt x="8853678" y="842772"/>
                  </a:lnTo>
                  <a:lnTo>
                    <a:pt x="0" y="842772"/>
                  </a:lnTo>
                  <a:lnTo>
                    <a:pt x="0" y="0"/>
                  </a:lnTo>
                  <a:close/>
                </a:path>
                <a:path w="8853805" h="843280">
                  <a:moveTo>
                    <a:pt x="40157" y="40132"/>
                  </a:moveTo>
                  <a:lnTo>
                    <a:pt x="8813546" y="40132"/>
                  </a:lnTo>
                  <a:lnTo>
                    <a:pt x="8813546" y="802640"/>
                  </a:lnTo>
                  <a:lnTo>
                    <a:pt x="40157" y="802640"/>
                  </a:lnTo>
                  <a:lnTo>
                    <a:pt x="40157" y="40132"/>
                  </a:lnTo>
                  <a:close/>
                </a:path>
                <a:path w="8853805" h="843280">
                  <a:moveTo>
                    <a:pt x="0" y="0"/>
                  </a:moveTo>
                  <a:lnTo>
                    <a:pt x="40157" y="40132"/>
                  </a:lnTo>
                </a:path>
                <a:path w="8853805" h="843280">
                  <a:moveTo>
                    <a:pt x="0" y="842772"/>
                  </a:moveTo>
                  <a:lnTo>
                    <a:pt x="40157" y="802640"/>
                  </a:lnTo>
                </a:path>
                <a:path w="8853805" h="843280">
                  <a:moveTo>
                    <a:pt x="8853678" y="0"/>
                  </a:moveTo>
                  <a:lnTo>
                    <a:pt x="8813546" y="40132"/>
                  </a:lnTo>
                </a:path>
                <a:path w="8853805" h="843280">
                  <a:moveTo>
                    <a:pt x="8853678" y="842772"/>
                  </a:moveTo>
                  <a:lnTo>
                    <a:pt x="8813546" y="80264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106932" y="583946"/>
            <a:ext cx="7752080" cy="1090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2760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ЛІКАРСЬКИХ</a:t>
            </a:r>
            <a:r>
              <a:rPr sz="1800" b="1" spc="3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ЗАСОБАХ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Calibri"/>
              <a:cs typeface="Calibri"/>
            </a:endParaRPr>
          </a:p>
          <a:p>
            <a:pPr marL="428625" marR="5080" indent="-416559">
              <a:lnSpc>
                <a:spcPct val="100000"/>
              </a:lnSpc>
              <a:spcBef>
                <a:spcPts val="5"/>
              </a:spcBef>
            </a:pPr>
            <a:r>
              <a:rPr sz="1800" b="1" i="1" spc="-15" dirty="0">
                <a:solidFill>
                  <a:srgbClr val="C00000"/>
                </a:solidFill>
                <a:latin typeface="Arial"/>
                <a:cs typeface="Arial"/>
              </a:rPr>
              <a:t>Фармацевтична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Arial"/>
                <a:cs typeface="Arial"/>
              </a:rPr>
              <a:t>фірма</a:t>
            </a:r>
            <a:r>
              <a:rPr sz="1800" b="1" i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Arial"/>
                <a:cs typeface="Arial"/>
              </a:rPr>
              <a:t>"Дарниця"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C00000"/>
                </a:solidFill>
                <a:latin typeface="Arial"/>
                <a:cs typeface="Arial"/>
              </a:rPr>
              <a:t>запустила лінію</a:t>
            </a:r>
            <a:r>
              <a:rPr sz="1800" b="1" i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з</a:t>
            </a:r>
            <a:r>
              <a:rPr sz="1800" b="1" i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Arial"/>
                <a:cs typeface="Arial"/>
              </a:rPr>
              <a:t>виробництва </a:t>
            </a:r>
            <a:r>
              <a:rPr sz="1800" b="1" i="1" spc="-48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Arial"/>
                <a:cs typeface="Arial"/>
              </a:rPr>
              <a:t>інфузійних </a:t>
            </a:r>
            <a:r>
              <a:rPr sz="1800" b="1" i="1" spc="-15" dirty="0">
                <a:solidFill>
                  <a:srgbClr val="C00000"/>
                </a:solidFill>
                <a:latin typeface="Arial"/>
                <a:cs typeface="Arial"/>
              </a:rPr>
              <a:t>розчинів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 в</a:t>
            </a:r>
            <a:r>
              <a:rPr sz="1800" b="1" i="1" spc="-5" dirty="0">
                <a:solidFill>
                  <a:srgbClr val="C00000"/>
                </a:solidFill>
                <a:latin typeface="Arial"/>
                <a:cs typeface="Arial"/>
              </a:rPr>
              <a:t> поліпропіленових</a:t>
            </a:r>
            <a:r>
              <a:rPr sz="1800" b="1" i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(ПП)</a:t>
            </a:r>
            <a:r>
              <a:rPr sz="1800" b="1" i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флаконах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4722" y="2177033"/>
            <a:ext cx="6386322" cy="258394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8800592" y="6409858"/>
            <a:ext cx="17780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9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1530731"/>
                  </a:moveTo>
                  <a:lnTo>
                    <a:pt x="0" y="1530731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1530731"/>
                  </a:lnTo>
                  <a:close/>
                </a:path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768261"/>
                  </a:lnTo>
                  <a:lnTo>
                    <a:pt x="8229600" y="768261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290" y="4888610"/>
              <a:ext cx="8349995" cy="156438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23290" y="4888610"/>
              <a:ext cx="8350250" cy="1564640"/>
            </a:xfrm>
            <a:custGeom>
              <a:avLst/>
              <a:gdLst/>
              <a:ahLst/>
              <a:cxnLst/>
              <a:rect l="l" t="t" r="r" b="b"/>
              <a:pathLst>
                <a:path w="8350250" h="1564639">
                  <a:moveTo>
                    <a:pt x="0" y="0"/>
                  </a:moveTo>
                  <a:lnTo>
                    <a:pt x="8349995" y="0"/>
                  </a:lnTo>
                  <a:lnTo>
                    <a:pt x="8349995" y="1564386"/>
                  </a:lnTo>
                  <a:lnTo>
                    <a:pt x="0" y="1564386"/>
                  </a:lnTo>
                  <a:lnTo>
                    <a:pt x="0" y="0"/>
                  </a:lnTo>
                  <a:close/>
                </a:path>
                <a:path w="8350250" h="1564639">
                  <a:moveTo>
                    <a:pt x="128460" y="128524"/>
                  </a:moveTo>
                  <a:lnTo>
                    <a:pt x="8221472" y="128524"/>
                  </a:lnTo>
                  <a:lnTo>
                    <a:pt x="8221472" y="1435925"/>
                  </a:lnTo>
                  <a:lnTo>
                    <a:pt x="128460" y="1435925"/>
                  </a:lnTo>
                  <a:lnTo>
                    <a:pt x="128460" y="128524"/>
                  </a:lnTo>
                  <a:close/>
                </a:path>
                <a:path w="8350250" h="1564639">
                  <a:moveTo>
                    <a:pt x="0" y="0"/>
                  </a:moveTo>
                  <a:lnTo>
                    <a:pt x="128460" y="128524"/>
                  </a:lnTo>
                </a:path>
                <a:path w="8350250" h="1564639">
                  <a:moveTo>
                    <a:pt x="0" y="1564386"/>
                  </a:moveTo>
                  <a:lnTo>
                    <a:pt x="128460" y="1435925"/>
                  </a:lnTo>
                </a:path>
                <a:path w="8350250" h="1564639">
                  <a:moveTo>
                    <a:pt x="8349995" y="0"/>
                  </a:moveTo>
                  <a:lnTo>
                    <a:pt x="8221472" y="128524"/>
                  </a:lnTo>
                </a:path>
                <a:path w="8350250" h="1564639">
                  <a:moveTo>
                    <a:pt x="8349995" y="1564386"/>
                  </a:moveTo>
                  <a:lnTo>
                    <a:pt x="8221472" y="1435925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18896" y="4939842"/>
            <a:ext cx="7601584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14999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Інфузійні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розчини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компанії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"Дарниця"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новій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упаковці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(глюкоза,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амінокапронова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кислота,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Лефлок,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метронідазол,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хлорид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натрію,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тівомакс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флуконазол)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вже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доступні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по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всій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Україні.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Виробничі потужності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компанії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дозволяють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випускати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щорічно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більше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320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млн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ампул,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21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млн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стерильних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антибіотиків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у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флаконах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16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млн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флаконів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інфузійних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18211" y="278002"/>
            <a:ext cx="8360409" cy="734060"/>
            <a:chOff x="418211" y="278002"/>
            <a:chExt cx="8360409" cy="734060"/>
          </a:xfrm>
        </p:grpSpPr>
        <p:sp>
          <p:nvSpPr>
            <p:cNvPr id="12" name="object 12"/>
            <p:cNvSpPr/>
            <p:nvPr/>
          </p:nvSpPr>
          <p:spPr>
            <a:xfrm>
              <a:off x="423291" y="283082"/>
              <a:ext cx="8350250" cy="723900"/>
            </a:xfrm>
            <a:custGeom>
              <a:avLst/>
              <a:gdLst/>
              <a:ahLst/>
              <a:cxnLst/>
              <a:rect l="l" t="t" r="r" b="b"/>
              <a:pathLst>
                <a:path w="8350250" h="723900">
                  <a:moveTo>
                    <a:pt x="8246490" y="0"/>
                  </a:moveTo>
                  <a:lnTo>
                    <a:pt x="103568" y="0"/>
                  </a:lnTo>
                  <a:lnTo>
                    <a:pt x="95429" y="40282"/>
                  </a:lnTo>
                  <a:lnTo>
                    <a:pt x="73234" y="73183"/>
                  </a:lnTo>
                  <a:lnTo>
                    <a:pt x="40314" y="95369"/>
                  </a:lnTo>
                  <a:lnTo>
                    <a:pt x="0" y="103505"/>
                  </a:lnTo>
                  <a:lnTo>
                    <a:pt x="0" y="620395"/>
                  </a:lnTo>
                  <a:lnTo>
                    <a:pt x="40314" y="628530"/>
                  </a:lnTo>
                  <a:lnTo>
                    <a:pt x="73234" y="650716"/>
                  </a:lnTo>
                  <a:lnTo>
                    <a:pt x="95429" y="683617"/>
                  </a:lnTo>
                  <a:lnTo>
                    <a:pt x="103568" y="723900"/>
                  </a:lnTo>
                  <a:lnTo>
                    <a:pt x="8246490" y="723900"/>
                  </a:lnTo>
                  <a:lnTo>
                    <a:pt x="8254626" y="683617"/>
                  </a:lnTo>
                  <a:lnTo>
                    <a:pt x="8276812" y="650716"/>
                  </a:lnTo>
                  <a:lnTo>
                    <a:pt x="8309713" y="628530"/>
                  </a:lnTo>
                  <a:lnTo>
                    <a:pt x="8349995" y="620395"/>
                  </a:lnTo>
                  <a:lnTo>
                    <a:pt x="8349995" y="103505"/>
                  </a:lnTo>
                  <a:lnTo>
                    <a:pt x="8309713" y="95369"/>
                  </a:lnTo>
                  <a:lnTo>
                    <a:pt x="8276812" y="73183"/>
                  </a:lnTo>
                  <a:lnTo>
                    <a:pt x="8254626" y="40282"/>
                  </a:lnTo>
                  <a:lnTo>
                    <a:pt x="824649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3291" y="283082"/>
              <a:ext cx="8350250" cy="723900"/>
            </a:xfrm>
            <a:custGeom>
              <a:avLst/>
              <a:gdLst/>
              <a:ahLst/>
              <a:cxnLst/>
              <a:rect l="l" t="t" r="r" b="b"/>
              <a:pathLst>
                <a:path w="8350250" h="723900">
                  <a:moveTo>
                    <a:pt x="0" y="103505"/>
                  </a:moveTo>
                  <a:lnTo>
                    <a:pt x="40314" y="95369"/>
                  </a:lnTo>
                  <a:lnTo>
                    <a:pt x="73234" y="73183"/>
                  </a:lnTo>
                  <a:lnTo>
                    <a:pt x="95429" y="40282"/>
                  </a:lnTo>
                  <a:lnTo>
                    <a:pt x="103568" y="0"/>
                  </a:lnTo>
                  <a:lnTo>
                    <a:pt x="8246490" y="0"/>
                  </a:lnTo>
                  <a:lnTo>
                    <a:pt x="8254626" y="40282"/>
                  </a:lnTo>
                  <a:lnTo>
                    <a:pt x="8276812" y="73183"/>
                  </a:lnTo>
                  <a:lnTo>
                    <a:pt x="8309713" y="95369"/>
                  </a:lnTo>
                  <a:lnTo>
                    <a:pt x="8349995" y="103505"/>
                  </a:lnTo>
                  <a:lnTo>
                    <a:pt x="8349995" y="620395"/>
                  </a:lnTo>
                  <a:lnTo>
                    <a:pt x="8309713" y="628530"/>
                  </a:lnTo>
                  <a:lnTo>
                    <a:pt x="8276812" y="650716"/>
                  </a:lnTo>
                  <a:lnTo>
                    <a:pt x="8254626" y="683617"/>
                  </a:lnTo>
                  <a:lnTo>
                    <a:pt x="8246490" y="723900"/>
                  </a:lnTo>
                  <a:lnTo>
                    <a:pt x="103568" y="723900"/>
                  </a:lnTo>
                  <a:lnTo>
                    <a:pt x="95429" y="683617"/>
                  </a:lnTo>
                  <a:lnTo>
                    <a:pt x="73234" y="650716"/>
                  </a:lnTo>
                  <a:lnTo>
                    <a:pt x="40314" y="628530"/>
                  </a:lnTo>
                  <a:lnTo>
                    <a:pt x="0" y="620395"/>
                  </a:lnTo>
                  <a:lnTo>
                    <a:pt x="0" y="10350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0239" y="290309"/>
              <a:ext cx="2260091" cy="5082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0395" y="297929"/>
              <a:ext cx="1322831" cy="50826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0714" y="290309"/>
              <a:ext cx="467867" cy="5082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67883" y="297929"/>
              <a:ext cx="2177795" cy="508266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050542" y="345185"/>
            <a:ext cx="5095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ЗАБЕЗПЕЧЕННЯ</a:t>
            </a:r>
            <a:r>
              <a:rPr sz="1800" spc="40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ПОТРЕБИ 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8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ПАРЕНТЕРАЛЬНИХ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18211" y="572249"/>
            <a:ext cx="8360409" cy="1337945"/>
            <a:chOff x="418211" y="572249"/>
            <a:chExt cx="8360409" cy="1337945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28415" y="572249"/>
              <a:ext cx="2607564" cy="50826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3291" y="1061846"/>
              <a:ext cx="8349995" cy="84277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23291" y="1061846"/>
              <a:ext cx="8350250" cy="843280"/>
            </a:xfrm>
            <a:custGeom>
              <a:avLst/>
              <a:gdLst/>
              <a:ahLst/>
              <a:cxnLst/>
              <a:rect l="l" t="t" r="r" b="b"/>
              <a:pathLst>
                <a:path w="8350250" h="843280">
                  <a:moveTo>
                    <a:pt x="0" y="0"/>
                  </a:moveTo>
                  <a:lnTo>
                    <a:pt x="8349995" y="0"/>
                  </a:lnTo>
                  <a:lnTo>
                    <a:pt x="8349995" y="842772"/>
                  </a:lnTo>
                  <a:lnTo>
                    <a:pt x="0" y="842772"/>
                  </a:lnTo>
                  <a:lnTo>
                    <a:pt x="0" y="0"/>
                  </a:lnTo>
                  <a:close/>
                </a:path>
                <a:path w="8350250" h="843280">
                  <a:moveTo>
                    <a:pt x="40157" y="40131"/>
                  </a:moveTo>
                  <a:lnTo>
                    <a:pt x="8309863" y="40131"/>
                  </a:lnTo>
                  <a:lnTo>
                    <a:pt x="8309863" y="802639"/>
                  </a:lnTo>
                  <a:lnTo>
                    <a:pt x="40157" y="802639"/>
                  </a:lnTo>
                  <a:lnTo>
                    <a:pt x="40157" y="40131"/>
                  </a:lnTo>
                  <a:close/>
                </a:path>
                <a:path w="8350250" h="843280">
                  <a:moveTo>
                    <a:pt x="0" y="0"/>
                  </a:moveTo>
                  <a:lnTo>
                    <a:pt x="40157" y="40131"/>
                  </a:lnTo>
                </a:path>
                <a:path w="8350250" h="843280">
                  <a:moveTo>
                    <a:pt x="0" y="842772"/>
                  </a:moveTo>
                  <a:lnTo>
                    <a:pt x="40157" y="802639"/>
                  </a:lnTo>
                </a:path>
                <a:path w="8350250" h="843280">
                  <a:moveTo>
                    <a:pt x="8349995" y="0"/>
                  </a:moveTo>
                  <a:lnTo>
                    <a:pt x="8309863" y="40131"/>
                  </a:lnTo>
                </a:path>
                <a:path w="8350250" h="843280">
                  <a:moveTo>
                    <a:pt x="8349995" y="842772"/>
                  </a:moveTo>
                  <a:lnTo>
                    <a:pt x="8309863" y="802639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72845" y="619505"/>
            <a:ext cx="7849870" cy="1175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ЛІКАРСЬКИХ</a:t>
            </a:r>
            <a:r>
              <a:rPr sz="1800" b="1" spc="3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ЗАСОБАХ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рік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на лінії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заплановано</a:t>
            </a:r>
            <a:r>
              <a:rPr sz="20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випуск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16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Arial"/>
                <a:cs typeface="Arial"/>
              </a:rPr>
              <a:t>млн</a:t>
            </a:r>
            <a:r>
              <a:rPr sz="2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C00000"/>
                </a:solidFill>
                <a:latin typeface="Arial"/>
                <a:cs typeface="Arial"/>
              </a:rPr>
              <a:t>флаконів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при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загальній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потребі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вітчизняного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ринку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100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Arial"/>
                <a:cs typeface="Arial"/>
              </a:rPr>
              <a:t>млн</a:t>
            </a:r>
            <a:r>
              <a:rPr sz="2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C00000"/>
                </a:solidFill>
                <a:latin typeface="Arial"/>
                <a:cs typeface="Arial"/>
              </a:rPr>
              <a:t>флаконів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22909" y="1930145"/>
            <a:ext cx="8505825" cy="4712335"/>
            <a:chOff x="422909" y="1930145"/>
            <a:chExt cx="8505825" cy="4712335"/>
          </a:xfrm>
        </p:grpSpPr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2909" y="1930145"/>
              <a:ext cx="8349996" cy="293217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18753" y="6032754"/>
              <a:ext cx="609600" cy="609600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8886697" y="6442370"/>
            <a:ext cx="17780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</a:pPr>
            <a:r>
              <a:rPr sz="2400" dirty="0">
                <a:solidFill>
                  <a:srgbClr val="006600"/>
                </a:solidFill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7532" y="262508"/>
              <a:ext cx="6283960" cy="652780"/>
            </a:xfrm>
            <a:custGeom>
              <a:avLst/>
              <a:gdLst/>
              <a:ahLst/>
              <a:cxnLst/>
              <a:rect l="l" t="t" r="r" b="b"/>
              <a:pathLst>
                <a:path w="6283959" h="652780">
                  <a:moveTo>
                    <a:pt x="6190107" y="0"/>
                  </a:moveTo>
                  <a:lnTo>
                    <a:pt x="93344" y="0"/>
                  </a:lnTo>
                  <a:lnTo>
                    <a:pt x="86010" y="36337"/>
                  </a:lnTo>
                  <a:lnTo>
                    <a:pt x="66008" y="66008"/>
                  </a:lnTo>
                  <a:lnTo>
                    <a:pt x="36337" y="86010"/>
                  </a:lnTo>
                  <a:lnTo>
                    <a:pt x="0" y="93345"/>
                  </a:lnTo>
                  <a:lnTo>
                    <a:pt x="0" y="558927"/>
                  </a:lnTo>
                  <a:lnTo>
                    <a:pt x="36337" y="566261"/>
                  </a:lnTo>
                  <a:lnTo>
                    <a:pt x="66008" y="586263"/>
                  </a:lnTo>
                  <a:lnTo>
                    <a:pt x="86010" y="615934"/>
                  </a:lnTo>
                  <a:lnTo>
                    <a:pt x="93344" y="652272"/>
                  </a:lnTo>
                  <a:lnTo>
                    <a:pt x="6190107" y="652272"/>
                  </a:lnTo>
                  <a:lnTo>
                    <a:pt x="6197441" y="615934"/>
                  </a:lnTo>
                  <a:lnTo>
                    <a:pt x="6217443" y="586263"/>
                  </a:lnTo>
                  <a:lnTo>
                    <a:pt x="6247114" y="566261"/>
                  </a:lnTo>
                  <a:lnTo>
                    <a:pt x="6283451" y="558927"/>
                  </a:lnTo>
                  <a:lnTo>
                    <a:pt x="6283451" y="93345"/>
                  </a:lnTo>
                  <a:lnTo>
                    <a:pt x="6247114" y="86010"/>
                  </a:lnTo>
                  <a:lnTo>
                    <a:pt x="6217443" y="66008"/>
                  </a:lnTo>
                  <a:lnTo>
                    <a:pt x="6197441" y="36337"/>
                  </a:lnTo>
                  <a:lnTo>
                    <a:pt x="619010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97532" y="262508"/>
              <a:ext cx="6283960" cy="652780"/>
            </a:xfrm>
            <a:custGeom>
              <a:avLst/>
              <a:gdLst/>
              <a:ahLst/>
              <a:cxnLst/>
              <a:rect l="l" t="t" r="r" b="b"/>
              <a:pathLst>
                <a:path w="6283959" h="652780">
                  <a:moveTo>
                    <a:pt x="0" y="93345"/>
                  </a:moveTo>
                  <a:lnTo>
                    <a:pt x="36337" y="86010"/>
                  </a:lnTo>
                  <a:lnTo>
                    <a:pt x="66008" y="66008"/>
                  </a:lnTo>
                  <a:lnTo>
                    <a:pt x="86010" y="36337"/>
                  </a:lnTo>
                  <a:lnTo>
                    <a:pt x="93344" y="0"/>
                  </a:lnTo>
                  <a:lnTo>
                    <a:pt x="6190107" y="0"/>
                  </a:lnTo>
                  <a:lnTo>
                    <a:pt x="6197441" y="36337"/>
                  </a:lnTo>
                  <a:lnTo>
                    <a:pt x="6217443" y="66008"/>
                  </a:lnTo>
                  <a:lnTo>
                    <a:pt x="6247114" y="86010"/>
                  </a:lnTo>
                  <a:lnTo>
                    <a:pt x="6283451" y="93345"/>
                  </a:lnTo>
                  <a:lnTo>
                    <a:pt x="6283451" y="558927"/>
                  </a:lnTo>
                  <a:lnTo>
                    <a:pt x="6247114" y="566261"/>
                  </a:lnTo>
                  <a:lnTo>
                    <a:pt x="6217443" y="586263"/>
                  </a:lnTo>
                  <a:lnTo>
                    <a:pt x="6197441" y="615934"/>
                  </a:lnTo>
                  <a:lnTo>
                    <a:pt x="6190107" y="652272"/>
                  </a:lnTo>
                  <a:lnTo>
                    <a:pt x="93344" y="652272"/>
                  </a:lnTo>
                  <a:lnTo>
                    <a:pt x="86010" y="615934"/>
                  </a:lnTo>
                  <a:lnTo>
                    <a:pt x="66008" y="586263"/>
                  </a:lnTo>
                  <a:lnTo>
                    <a:pt x="36337" y="566261"/>
                  </a:lnTo>
                  <a:lnTo>
                    <a:pt x="0" y="558927"/>
                  </a:lnTo>
                  <a:lnTo>
                    <a:pt x="0" y="9334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2690" y="240017"/>
              <a:ext cx="2087117" cy="50826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12157" y="240017"/>
              <a:ext cx="507504" cy="50826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17136" y="237731"/>
              <a:ext cx="344424" cy="50826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9046" y="240017"/>
              <a:ext cx="1460753" cy="50826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72911" y="240017"/>
              <a:ext cx="1248156" cy="5082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79519" y="514337"/>
              <a:ext cx="1352550" cy="50826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89754" y="514337"/>
              <a:ext cx="825246" cy="50826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82371" y="914781"/>
              <a:ext cx="8028940" cy="2380615"/>
            </a:xfrm>
            <a:custGeom>
              <a:avLst/>
              <a:gdLst/>
              <a:ahLst/>
              <a:cxnLst/>
              <a:rect l="l" t="t" r="r" b="b"/>
              <a:pathLst>
                <a:path w="8028940" h="2380615">
                  <a:moveTo>
                    <a:pt x="8028432" y="0"/>
                  </a:moveTo>
                  <a:lnTo>
                    <a:pt x="0" y="0"/>
                  </a:lnTo>
                  <a:lnTo>
                    <a:pt x="0" y="2380488"/>
                  </a:lnTo>
                  <a:lnTo>
                    <a:pt x="7730871" y="2380488"/>
                  </a:lnTo>
                  <a:lnTo>
                    <a:pt x="8028432" y="2082927"/>
                  </a:lnTo>
                  <a:lnTo>
                    <a:pt x="8028432" y="0"/>
                  </a:lnTo>
                  <a:close/>
                </a:path>
              </a:pathLst>
            </a:custGeom>
            <a:solidFill>
              <a:srgbClr val="DFF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413242" y="2997708"/>
              <a:ext cx="297815" cy="297815"/>
            </a:xfrm>
            <a:custGeom>
              <a:avLst/>
              <a:gdLst/>
              <a:ahLst/>
              <a:cxnLst/>
              <a:rect l="l" t="t" r="r" b="b"/>
              <a:pathLst>
                <a:path w="297815" h="297814">
                  <a:moveTo>
                    <a:pt x="297560" y="0"/>
                  </a:moveTo>
                  <a:lnTo>
                    <a:pt x="59562" y="59562"/>
                  </a:lnTo>
                  <a:lnTo>
                    <a:pt x="0" y="297561"/>
                  </a:lnTo>
                  <a:lnTo>
                    <a:pt x="297560" y="0"/>
                  </a:lnTo>
                  <a:close/>
                </a:path>
              </a:pathLst>
            </a:custGeom>
            <a:solidFill>
              <a:srgbClr val="B3C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2371" y="914781"/>
              <a:ext cx="8028940" cy="2380615"/>
            </a:xfrm>
            <a:custGeom>
              <a:avLst/>
              <a:gdLst/>
              <a:ahLst/>
              <a:cxnLst/>
              <a:rect l="l" t="t" r="r" b="b"/>
              <a:pathLst>
                <a:path w="8028940" h="2380615">
                  <a:moveTo>
                    <a:pt x="7730871" y="2380488"/>
                  </a:moveTo>
                  <a:lnTo>
                    <a:pt x="7790433" y="2142490"/>
                  </a:lnTo>
                  <a:lnTo>
                    <a:pt x="8028432" y="2082927"/>
                  </a:lnTo>
                  <a:lnTo>
                    <a:pt x="7730871" y="2380488"/>
                  </a:lnTo>
                  <a:lnTo>
                    <a:pt x="0" y="2380488"/>
                  </a:lnTo>
                  <a:lnTo>
                    <a:pt x="0" y="0"/>
                  </a:lnTo>
                  <a:lnTo>
                    <a:pt x="8028432" y="0"/>
                  </a:lnTo>
                  <a:lnTo>
                    <a:pt x="8028432" y="2082927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27706" y="3137534"/>
              <a:ext cx="4651375" cy="699770"/>
            </a:xfrm>
            <a:custGeom>
              <a:avLst/>
              <a:gdLst/>
              <a:ahLst/>
              <a:cxnLst/>
              <a:rect l="l" t="t" r="r" b="b"/>
              <a:pathLst>
                <a:path w="4651375" h="699770">
                  <a:moveTo>
                    <a:pt x="2325623" y="0"/>
                  </a:moveTo>
                  <a:lnTo>
                    <a:pt x="1644777" y="102615"/>
                  </a:lnTo>
                  <a:lnTo>
                    <a:pt x="681101" y="102488"/>
                  </a:lnTo>
                  <a:lnTo>
                    <a:pt x="681990" y="247395"/>
                  </a:lnTo>
                  <a:lnTo>
                    <a:pt x="0" y="349757"/>
                  </a:lnTo>
                  <a:lnTo>
                    <a:pt x="681990" y="452119"/>
                  </a:lnTo>
                  <a:lnTo>
                    <a:pt x="681101" y="597026"/>
                  </a:lnTo>
                  <a:lnTo>
                    <a:pt x="1644777" y="596900"/>
                  </a:lnTo>
                  <a:lnTo>
                    <a:pt x="2325623" y="699515"/>
                  </a:lnTo>
                  <a:lnTo>
                    <a:pt x="3006471" y="596900"/>
                  </a:lnTo>
                  <a:lnTo>
                    <a:pt x="3970147" y="597026"/>
                  </a:lnTo>
                  <a:lnTo>
                    <a:pt x="3969257" y="452119"/>
                  </a:lnTo>
                  <a:lnTo>
                    <a:pt x="4651248" y="349757"/>
                  </a:lnTo>
                  <a:lnTo>
                    <a:pt x="3969257" y="247395"/>
                  </a:lnTo>
                  <a:lnTo>
                    <a:pt x="3970147" y="102488"/>
                  </a:lnTo>
                  <a:lnTo>
                    <a:pt x="3006471" y="102615"/>
                  </a:lnTo>
                  <a:lnTo>
                    <a:pt x="2325623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27706" y="3137534"/>
              <a:ext cx="4651375" cy="699770"/>
            </a:xfrm>
            <a:custGeom>
              <a:avLst/>
              <a:gdLst/>
              <a:ahLst/>
              <a:cxnLst/>
              <a:rect l="l" t="t" r="r" b="b"/>
              <a:pathLst>
                <a:path w="4651375" h="699770">
                  <a:moveTo>
                    <a:pt x="0" y="349757"/>
                  </a:moveTo>
                  <a:lnTo>
                    <a:pt x="681990" y="247395"/>
                  </a:lnTo>
                  <a:lnTo>
                    <a:pt x="681101" y="102488"/>
                  </a:lnTo>
                  <a:lnTo>
                    <a:pt x="1644777" y="102615"/>
                  </a:lnTo>
                  <a:lnTo>
                    <a:pt x="2325623" y="0"/>
                  </a:lnTo>
                  <a:lnTo>
                    <a:pt x="3006471" y="102615"/>
                  </a:lnTo>
                  <a:lnTo>
                    <a:pt x="3970147" y="102488"/>
                  </a:lnTo>
                  <a:lnTo>
                    <a:pt x="3969257" y="247395"/>
                  </a:lnTo>
                  <a:lnTo>
                    <a:pt x="4651248" y="349757"/>
                  </a:lnTo>
                  <a:lnTo>
                    <a:pt x="3969257" y="452119"/>
                  </a:lnTo>
                  <a:lnTo>
                    <a:pt x="3970147" y="597026"/>
                  </a:lnTo>
                  <a:lnTo>
                    <a:pt x="3006471" y="596900"/>
                  </a:lnTo>
                  <a:lnTo>
                    <a:pt x="2325623" y="699515"/>
                  </a:lnTo>
                  <a:lnTo>
                    <a:pt x="1644777" y="596900"/>
                  </a:lnTo>
                  <a:lnTo>
                    <a:pt x="681101" y="597026"/>
                  </a:lnTo>
                  <a:lnTo>
                    <a:pt x="681990" y="452119"/>
                  </a:lnTo>
                  <a:lnTo>
                    <a:pt x="0" y="34975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1203" y="3700653"/>
              <a:ext cx="8229600" cy="289712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81203" y="3700653"/>
              <a:ext cx="8229600" cy="2897505"/>
            </a:xfrm>
            <a:custGeom>
              <a:avLst/>
              <a:gdLst/>
              <a:ahLst/>
              <a:cxnLst/>
              <a:rect l="l" t="t" r="r" b="b"/>
              <a:pathLst>
                <a:path w="8229600" h="2897504">
                  <a:moveTo>
                    <a:pt x="0" y="356870"/>
                  </a:moveTo>
                  <a:lnTo>
                    <a:pt x="9349" y="310596"/>
                  </a:lnTo>
                  <a:lnTo>
                    <a:pt x="34845" y="272811"/>
                  </a:lnTo>
                  <a:lnTo>
                    <a:pt x="72662" y="247338"/>
                  </a:lnTo>
                  <a:lnTo>
                    <a:pt x="118973" y="237998"/>
                  </a:lnTo>
                  <a:lnTo>
                    <a:pt x="7991602" y="237998"/>
                  </a:lnTo>
                  <a:lnTo>
                    <a:pt x="7991602" y="118999"/>
                  </a:lnTo>
                  <a:lnTo>
                    <a:pt x="8000962" y="72651"/>
                  </a:lnTo>
                  <a:lnTo>
                    <a:pt x="8026479" y="34829"/>
                  </a:lnTo>
                  <a:lnTo>
                    <a:pt x="8064307" y="9342"/>
                  </a:lnTo>
                  <a:lnTo>
                    <a:pt x="8110601" y="0"/>
                  </a:lnTo>
                  <a:lnTo>
                    <a:pt x="8156948" y="9342"/>
                  </a:lnTo>
                  <a:lnTo>
                    <a:pt x="8194770" y="34829"/>
                  </a:lnTo>
                  <a:lnTo>
                    <a:pt x="8220257" y="72651"/>
                  </a:lnTo>
                  <a:lnTo>
                    <a:pt x="8229600" y="118999"/>
                  </a:lnTo>
                  <a:lnTo>
                    <a:pt x="8229600" y="2540215"/>
                  </a:lnTo>
                  <a:lnTo>
                    <a:pt x="8220257" y="2586519"/>
                  </a:lnTo>
                  <a:lnTo>
                    <a:pt x="8194770" y="2624332"/>
                  </a:lnTo>
                  <a:lnTo>
                    <a:pt x="8156948" y="2649827"/>
                  </a:lnTo>
                  <a:lnTo>
                    <a:pt x="8110601" y="2659176"/>
                  </a:lnTo>
                  <a:lnTo>
                    <a:pt x="237947" y="2659176"/>
                  </a:lnTo>
                  <a:lnTo>
                    <a:pt x="237947" y="2778150"/>
                  </a:lnTo>
                  <a:lnTo>
                    <a:pt x="228596" y="2824461"/>
                  </a:lnTo>
                  <a:lnTo>
                    <a:pt x="203096" y="2862278"/>
                  </a:lnTo>
                  <a:lnTo>
                    <a:pt x="165279" y="2887774"/>
                  </a:lnTo>
                  <a:lnTo>
                    <a:pt x="118973" y="2897124"/>
                  </a:lnTo>
                  <a:lnTo>
                    <a:pt x="72662" y="2887774"/>
                  </a:lnTo>
                  <a:lnTo>
                    <a:pt x="34845" y="2862278"/>
                  </a:lnTo>
                  <a:lnTo>
                    <a:pt x="9349" y="2824461"/>
                  </a:lnTo>
                  <a:lnTo>
                    <a:pt x="0" y="2778150"/>
                  </a:lnTo>
                  <a:lnTo>
                    <a:pt x="0" y="3568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67852" y="3814698"/>
              <a:ext cx="247903" cy="1289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6237" y="3993134"/>
              <a:ext cx="247853" cy="18834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19150" y="4057523"/>
              <a:ext cx="0" cy="2302510"/>
            </a:xfrm>
            <a:custGeom>
              <a:avLst/>
              <a:gdLst/>
              <a:ahLst/>
              <a:cxnLst/>
              <a:rect l="l" t="t" r="r" b="b"/>
              <a:pathLst>
                <a:path h="2302510">
                  <a:moveTo>
                    <a:pt x="0" y="0"/>
                  </a:moveTo>
                  <a:lnTo>
                    <a:pt x="0" y="2302306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87577" y="286765"/>
            <a:ext cx="8011795" cy="6449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4690" marR="1829435" indent="-130683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C00000"/>
                </a:solidFill>
                <a:latin typeface="Calibri"/>
                <a:cs typeface="Calibri"/>
              </a:rPr>
              <a:t>ХАРАКТЕРИСТИКА</a:t>
            </a:r>
            <a:r>
              <a:rPr sz="18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Calibri"/>
                <a:cs typeface="Calibri"/>
              </a:rPr>
              <a:t>ІН</a:t>
            </a:r>
            <a:r>
              <a:rPr sz="1800" spc="-5" dirty="0">
                <a:solidFill>
                  <a:srgbClr val="C00000"/>
                </a:solidFill>
                <a:latin typeface="Times New Roman"/>
                <a:cs typeface="Times New Roman"/>
              </a:rPr>
              <a:t>'</a:t>
            </a:r>
            <a:r>
              <a:rPr sz="1800" b="1" spc="-5" dirty="0">
                <a:solidFill>
                  <a:srgbClr val="C00000"/>
                </a:solidFill>
                <a:latin typeface="Calibri"/>
                <a:cs typeface="Calibri"/>
              </a:rPr>
              <a:t>ЄКЦІЙНОГО</a:t>
            </a:r>
            <a:r>
              <a:rPr sz="1800" b="1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СПОСОБУ </a:t>
            </a:r>
            <a:r>
              <a:rPr sz="1800" b="1" spc="-3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Calibri"/>
                <a:cs typeface="Calibri"/>
              </a:rPr>
              <a:t>ВВЕДЕННЯ</a:t>
            </a:r>
            <a:r>
              <a:rPr sz="1800" b="1" spc="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ЛІКІВ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>
              <a:latin typeface="Calibri"/>
              <a:cs typeface="Calibri"/>
            </a:endParaRPr>
          </a:p>
          <a:p>
            <a:pPr marL="12700" marR="80010">
              <a:lnSpc>
                <a:spcPct val="102200"/>
              </a:lnSpc>
              <a:buClr>
                <a:srgbClr val="006600"/>
              </a:buClr>
              <a:buFont typeface="Wingdings"/>
              <a:buChar char=""/>
              <a:tabLst>
                <a:tab pos="271780" algn="l"/>
              </a:tabLst>
            </a:pPr>
            <a:r>
              <a:rPr sz="2000" b="1" i="1" spc="-10" dirty="0">
                <a:latin typeface="Arial"/>
                <a:cs typeface="Arial"/>
              </a:rPr>
              <a:t>Введення</a:t>
            </a:r>
            <a:r>
              <a:rPr sz="2000" b="1" i="1" spc="2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ліків </a:t>
            </a:r>
            <a:r>
              <a:rPr sz="2000" b="1" i="1" spc="-10" dirty="0">
                <a:latin typeface="Arial"/>
                <a:cs typeface="Arial"/>
              </a:rPr>
              <a:t>проводиться</a:t>
            </a:r>
            <a:r>
              <a:rPr sz="2000" b="1" i="1" spc="2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за </a:t>
            </a:r>
            <a:r>
              <a:rPr sz="2000" b="1" i="1" spc="-15" dirty="0">
                <a:latin typeface="Arial"/>
                <a:cs typeface="Arial"/>
              </a:rPr>
              <a:t>допомогою</a:t>
            </a:r>
            <a:r>
              <a:rPr sz="2000" b="1" i="1" spc="1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шприца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і</a:t>
            </a:r>
            <a:r>
              <a:rPr sz="2000" b="1" i="1" spc="-10" dirty="0">
                <a:latin typeface="Arial"/>
                <a:cs typeface="Arial"/>
              </a:rPr>
              <a:t> голки, </a:t>
            </a:r>
            <a:r>
              <a:rPr sz="2000" b="1" i="1" spc="-54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з </a:t>
            </a:r>
            <a:r>
              <a:rPr sz="2000" b="1" i="1" spc="-15" dirty="0">
                <a:latin typeface="Arial"/>
                <a:cs typeface="Arial"/>
              </a:rPr>
              <a:t>порушенням</a:t>
            </a:r>
            <a:r>
              <a:rPr sz="2000" b="1" i="1" spc="2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цілісності</a:t>
            </a:r>
            <a:r>
              <a:rPr sz="2000" b="1" i="1" spc="-10" dirty="0">
                <a:latin typeface="Arial"/>
                <a:cs typeface="Arial"/>
              </a:rPr>
              <a:t> шкірних</a:t>
            </a:r>
            <a:r>
              <a:rPr sz="2000" b="1" i="1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покривів.</a:t>
            </a:r>
            <a:endParaRPr sz="2000">
              <a:latin typeface="Arial"/>
              <a:cs typeface="Arial"/>
            </a:endParaRPr>
          </a:p>
          <a:p>
            <a:pPr marL="82550" marR="903605" indent="-70485">
              <a:lnSpc>
                <a:spcPct val="100000"/>
              </a:lnSpc>
              <a:buClr>
                <a:srgbClr val="006600"/>
              </a:buClr>
              <a:buFont typeface="Wingdings"/>
              <a:buChar char=""/>
              <a:tabLst>
                <a:tab pos="285115" algn="l"/>
              </a:tabLst>
            </a:pPr>
            <a:r>
              <a:rPr sz="2000" b="1" i="1" spc="-5" dirty="0">
                <a:latin typeface="Arial"/>
                <a:cs typeface="Arial"/>
              </a:rPr>
              <a:t>Вперше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підшкірне вприскування</a:t>
            </a:r>
            <a:r>
              <a:rPr sz="2000" b="1" i="1" spc="2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ліків</a:t>
            </a:r>
            <a:r>
              <a:rPr sz="2000" b="1" i="1" spc="-10" dirty="0">
                <a:latin typeface="Arial"/>
                <a:cs typeface="Arial"/>
              </a:rPr>
              <a:t> </a:t>
            </a:r>
            <a:r>
              <a:rPr sz="2000" b="1" i="1" spc="-25" dirty="0">
                <a:latin typeface="Arial"/>
                <a:cs typeface="Arial"/>
              </a:rPr>
              <a:t>було</a:t>
            </a:r>
            <a:r>
              <a:rPr sz="2000" b="1" i="1" spc="-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здійснене </a:t>
            </a:r>
            <a:r>
              <a:rPr sz="2000" b="1" i="1" spc="-54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у</a:t>
            </a:r>
            <a:r>
              <a:rPr sz="2000" b="1" i="1" spc="-10" dirty="0">
                <a:latin typeface="Arial"/>
                <a:cs typeface="Arial"/>
              </a:rPr>
              <a:t> 1851</a:t>
            </a:r>
            <a:r>
              <a:rPr sz="2000" b="1" i="1" spc="-5" dirty="0">
                <a:latin typeface="Arial"/>
                <a:cs typeface="Arial"/>
              </a:rPr>
              <a:t> році</a:t>
            </a:r>
            <a:r>
              <a:rPr sz="2000" b="1" i="1" spc="-1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Лазаревим.</a:t>
            </a:r>
            <a:endParaRPr sz="2000">
              <a:latin typeface="Arial"/>
              <a:cs typeface="Arial"/>
            </a:endParaRPr>
          </a:p>
          <a:p>
            <a:pPr marL="284480" indent="-272415">
              <a:lnSpc>
                <a:spcPct val="100000"/>
              </a:lnSpc>
              <a:buClr>
                <a:srgbClr val="006600"/>
              </a:buClr>
              <a:buFont typeface="Wingdings"/>
              <a:buChar char=""/>
              <a:tabLst>
                <a:tab pos="285115" algn="l"/>
              </a:tabLst>
            </a:pPr>
            <a:r>
              <a:rPr sz="2000" b="1" i="1" spc="-5" dirty="0">
                <a:latin typeface="Arial"/>
                <a:cs typeface="Arial"/>
              </a:rPr>
              <a:t>Сучасний</a:t>
            </a:r>
            <a:r>
              <a:rPr sz="2000" b="1" i="1" spc="1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шприц</a:t>
            </a:r>
            <a:r>
              <a:rPr sz="2000" b="1" i="1" spc="5" dirty="0">
                <a:latin typeface="Arial"/>
                <a:cs typeface="Arial"/>
              </a:rPr>
              <a:t> </a:t>
            </a:r>
            <a:r>
              <a:rPr sz="2000" b="1" i="1" spc="-20" dirty="0">
                <a:latin typeface="Arial"/>
                <a:cs typeface="Arial"/>
              </a:rPr>
              <a:t>був</a:t>
            </a:r>
            <a:r>
              <a:rPr sz="2000" b="1" i="1" spc="-5" dirty="0">
                <a:latin typeface="Arial"/>
                <a:cs typeface="Arial"/>
              </a:rPr>
              <a:t> запропонований</a:t>
            </a:r>
            <a:r>
              <a:rPr sz="2000" b="1" i="1" spc="20" dirty="0">
                <a:latin typeface="Arial"/>
                <a:cs typeface="Arial"/>
              </a:rPr>
              <a:t> </a:t>
            </a:r>
            <a:r>
              <a:rPr sz="2000" b="1" i="1" spc="-5" dirty="0">
                <a:latin typeface="Arial"/>
                <a:cs typeface="Arial"/>
              </a:rPr>
              <a:t>в </a:t>
            </a:r>
            <a:r>
              <a:rPr sz="2000" b="1" i="1" spc="-10" dirty="0">
                <a:latin typeface="Arial"/>
                <a:cs typeface="Arial"/>
              </a:rPr>
              <a:t>1852</a:t>
            </a:r>
            <a:r>
              <a:rPr sz="2000" b="1" i="1" spc="-5" dirty="0">
                <a:latin typeface="Arial"/>
                <a:cs typeface="Arial"/>
              </a:rPr>
              <a:t> році</a:t>
            </a:r>
            <a:r>
              <a:rPr sz="2000" b="1" i="1" spc="15" dirty="0">
                <a:latin typeface="Arial"/>
                <a:cs typeface="Arial"/>
              </a:rPr>
              <a:t> </a:t>
            </a:r>
            <a:r>
              <a:rPr sz="2000" b="1" i="1" spc="-20" dirty="0">
                <a:latin typeface="Arial"/>
                <a:cs typeface="Arial"/>
              </a:rPr>
              <a:t>Правацем</a:t>
            </a:r>
            <a:r>
              <a:rPr sz="2000" i="1" spc="-20" dirty="0">
                <a:solidFill>
                  <a:srgbClr val="0066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50">
              <a:latin typeface="Arial"/>
              <a:cs typeface="Arial"/>
            </a:endParaRPr>
          </a:p>
          <a:p>
            <a:pPr marR="271780" algn="ctr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A40020"/>
                </a:solidFill>
                <a:latin typeface="Calibri"/>
                <a:cs typeface="Calibri"/>
              </a:rPr>
              <a:t>ВИДИ</a:t>
            </a:r>
            <a:r>
              <a:rPr sz="1800" b="1" spc="-20" dirty="0">
                <a:solidFill>
                  <a:srgbClr val="A4002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Calibri"/>
                <a:cs typeface="Calibri"/>
              </a:rPr>
              <a:t>ІН'ЄКЦІЙ: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00">
              <a:latin typeface="Calibri"/>
              <a:cs typeface="Calibri"/>
            </a:endParaRPr>
          </a:p>
          <a:p>
            <a:pPr marR="65405" algn="ctr">
              <a:lnSpc>
                <a:spcPts val="2735"/>
              </a:lnSpc>
            </a:pP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внутрішньошкірні</a:t>
            </a:r>
            <a:r>
              <a:rPr sz="2400" spc="-2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–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injectiones</a:t>
            </a:r>
            <a:r>
              <a:rPr sz="2400" spc="-2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intracutaneae</a:t>
            </a:r>
            <a:endParaRPr sz="2400">
              <a:latin typeface="Calibri"/>
              <a:cs typeface="Calibri"/>
            </a:endParaRPr>
          </a:p>
          <a:p>
            <a:pPr marL="761365" marR="828040" indent="-635" algn="ctr">
              <a:lnSpc>
                <a:spcPct val="90000"/>
              </a:lnSpc>
              <a:spcBef>
                <a:spcPts val="145"/>
              </a:spcBef>
            </a:pP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підшкірні– injectiones subcutaneae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внутрішньом’язові–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injectiones 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intramusculares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внутрішньовенні– injectiones </a:t>
            </a:r>
            <a:r>
              <a:rPr sz="2400" spc="-15" dirty="0">
                <a:solidFill>
                  <a:srgbClr val="003300"/>
                </a:solidFill>
                <a:latin typeface="Calibri"/>
                <a:cs typeface="Calibri"/>
              </a:rPr>
              <a:t>intravenosae 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внутрішньоартеріальні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 –</a:t>
            </a:r>
            <a:r>
              <a:rPr sz="2400" spc="1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injectiones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 intraarteriales </a:t>
            </a:r>
            <a:r>
              <a:rPr sz="2400" spc="-52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внутрішньочерепні – injectiones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subarachnoidales </a:t>
            </a:r>
            <a:r>
              <a:rPr sz="2400" spc="-53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спинномозкові</a:t>
            </a:r>
            <a:r>
              <a:rPr sz="2400" spc="-2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–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injectiones</a:t>
            </a:r>
            <a:r>
              <a:rPr sz="2400" spc="-2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cerebrospinales</a:t>
            </a:r>
            <a:r>
              <a:rPr sz="2400" spc="1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3300"/>
                </a:solidFill>
                <a:latin typeface="Calibri"/>
                <a:cs typeface="Calibri"/>
              </a:rPr>
              <a:t>та</a:t>
            </a:r>
            <a:r>
              <a:rPr sz="2400" spc="-1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3300"/>
                </a:solidFill>
                <a:latin typeface="Calibri"/>
                <a:cs typeface="Calibri"/>
              </a:rPr>
              <a:t>ін.</a:t>
            </a:r>
            <a:endParaRPr sz="2400">
              <a:latin typeface="Calibri"/>
              <a:cs typeface="Calibri"/>
            </a:endParaRPr>
          </a:p>
          <a:p>
            <a:pPr marR="468630" algn="r">
              <a:lnSpc>
                <a:spcPct val="100000"/>
              </a:lnSpc>
              <a:spcBef>
                <a:spcPts val="830"/>
              </a:spcBef>
            </a:pPr>
            <a:r>
              <a:rPr sz="2200" b="1" spc="-120" dirty="0">
                <a:solidFill>
                  <a:srgbClr val="006600"/>
                </a:solidFill>
                <a:latin typeface="Times New Roman"/>
                <a:cs typeface="Times New Roman"/>
              </a:rPr>
              <a:t>11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8193405" y="0"/>
                  </a:lnTo>
                  <a:lnTo>
                    <a:pt x="8193405" y="344043"/>
                  </a:lnTo>
                  <a:lnTo>
                    <a:pt x="0" y="344043"/>
                  </a:lnTo>
                  <a:lnTo>
                    <a:pt x="0" y="82791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827913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321310"/>
            </a:xfrm>
            <a:custGeom>
              <a:avLst/>
              <a:gdLst/>
              <a:ahLst/>
              <a:cxnLst/>
              <a:rect l="l" t="t" r="r" b="b"/>
              <a:pathLst>
                <a:path w="3679190" h="321310">
                  <a:moveTo>
                    <a:pt x="0" y="321182"/>
                  </a:moveTo>
                  <a:lnTo>
                    <a:pt x="3678936" y="321182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321182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321310"/>
            </a:xfrm>
            <a:custGeom>
              <a:avLst/>
              <a:gdLst/>
              <a:ahLst/>
              <a:cxnLst/>
              <a:rect l="l" t="t" r="r" b="b"/>
              <a:pathLst>
                <a:path h="321310">
                  <a:moveTo>
                    <a:pt x="0" y="0"/>
                  </a:moveTo>
                  <a:lnTo>
                    <a:pt x="0" y="321182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321310"/>
            </a:xfrm>
            <a:custGeom>
              <a:avLst/>
              <a:gdLst/>
              <a:ahLst/>
              <a:cxnLst/>
              <a:rect l="l" t="t" r="r" b="b"/>
              <a:pathLst>
                <a:path w="3505200" h="321310">
                  <a:moveTo>
                    <a:pt x="0" y="321182"/>
                  </a:moveTo>
                  <a:lnTo>
                    <a:pt x="3505199" y="321182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321182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99716" y="3222497"/>
              <a:ext cx="4939030" cy="925830"/>
            </a:xfrm>
            <a:custGeom>
              <a:avLst/>
              <a:gdLst/>
              <a:ahLst/>
              <a:cxnLst/>
              <a:rect l="l" t="t" r="r" b="b"/>
              <a:pathLst>
                <a:path w="4939030" h="925829">
                  <a:moveTo>
                    <a:pt x="4938522" y="0"/>
                  </a:moveTo>
                  <a:lnTo>
                    <a:pt x="0" y="0"/>
                  </a:lnTo>
                  <a:lnTo>
                    <a:pt x="0" y="925829"/>
                  </a:lnTo>
                  <a:lnTo>
                    <a:pt x="4938522" y="925829"/>
                  </a:lnTo>
                  <a:lnTo>
                    <a:pt x="49385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40382" y="3901821"/>
              <a:ext cx="6301105" cy="1997710"/>
            </a:xfrm>
            <a:custGeom>
              <a:avLst/>
              <a:gdLst/>
              <a:ahLst/>
              <a:cxnLst/>
              <a:rect l="l" t="t" r="r" b="b"/>
              <a:pathLst>
                <a:path w="6301105" h="1997710">
                  <a:moveTo>
                    <a:pt x="639317" y="0"/>
                  </a:moveTo>
                  <a:lnTo>
                    <a:pt x="0" y="0"/>
                  </a:lnTo>
                </a:path>
                <a:path w="6301105" h="1997710">
                  <a:moveTo>
                    <a:pt x="0" y="32765"/>
                  </a:moveTo>
                  <a:lnTo>
                    <a:pt x="0" y="1997202"/>
                  </a:lnTo>
                </a:path>
                <a:path w="6301105" h="1997710">
                  <a:moveTo>
                    <a:pt x="5570220" y="0"/>
                  </a:moveTo>
                  <a:lnTo>
                    <a:pt x="6300977" y="0"/>
                  </a:lnTo>
                </a:path>
                <a:path w="6301105" h="1997710">
                  <a:moveTo>
                    <a:pt x="6300977" y="30479"/>
                  </a:moveTo>
                  <a:lnTo>
                    <a:pt x="6300977" y="19270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32001" y="4397883"/>
              <a:ext cx="640080" cy="76200"/>
            </a:xfrm>
            <a:custGeom>
              <a:avLst/>
              <a:gdLst/>
              <a:ahLst/>
              <a:cxnLst/>
              <a:rect l="l" t="t" r="r" b="b"/>
              <a:pathLst>
                <a:path w="640080" h="76200">
                  <a:moveTo>
                    <a:pt x="563880" y="0"/>
                  </a:moveTo>
                  <a:lnTo>
                    <a:pt x="563880" y="76200"/>
                  </a:lnTo>
                  <a:lnTo>
                    <a:pt x="621030" y="47625"/>
                  </a:lnTo>
                  <a:lnTo>
                    <a:pt x="576580" y="47625"/>
                  </a:lnTo>
                  <a:lnTo>
                    <a:pt x="576580" y="28575"/>
                  </a:lnTo>
                  <a:lnTo>
                    <a:pt x="621030" y="28575"/>
                  </a:lnTo>
                  <a:lnTo>
                    <a:pt x="563880" y="0"/>
                  </a:lnTo>
                  <a:close/>
                </a:path>
                <a:path w="640080" h="76200">
                  <a:moveTo>
                    <a:pt x="563880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563880" y="47625"/>
                  </a:lnTo>
                  <a:lnTo>
                    <a:pt x="563880" y="28575"/>
                  </a:lnTo>
                  <a:close/>
                </a:path>
                <a:path w="640080" h="76200">
                  <a:moveTo>
                    <a:pt x="621030" y="28575"/>
                  </a:moveTo>
                  <a:lnTo>
                    <a:pt x="576580" y="28575"/>
                  </a:lnTo>
                  <a:lnTo>
                    <a:pt x="576580" y="47625"/>
                  </a:lnTo>
                  <a:lnTo>
                    <a:pt x="621030" y="47625"/>
                  </a:lnTo>
                  <a:lnTo>
                    <a:pt x="640080" y="38100"/>
                  </a:lnTo>
                  <a:lnTo>
                    <a:pt x="621030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221610" y="4253103"/>
            <a:ext cx="2420620" cy="274320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278765">
              <a:lnSpc>
                <a:spcPts val="1810"/>
              </a:lnSpc>
              <a:spcBef>
                <a:spcPts val="350"/>
              </a:spcBef>
            </a:pPr>
            <a:r>
              <a:rPr sz="1600" b="1" spc="-5" dirty="0">
                <a:solidFill>
                  <a:srgbClr val="2D2D21"/>
                </a:solidFill>
                <a:latin typeface="Tahoma"/>
                <a:cs typeface="Tahoma"/>
              </a:rPr>
              <a:t>Вихідні</a:t>
            </a:r>
            <a:r>
              <a:rPr sz="1600" b="1" spc="-40" dirty="0">
                <a:solidFill>
                  <a:srgbClr val="2D2D21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2D2D21"/>
                </a:solidFill>
                <a:latin typeface="Tahoma"/>
                <a:cs typeface="Tahoma"/>
              </a:rPr>
              <a:t>речовини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21960" y="4253103"/>
            <a:ext cx="2453640" cy="365125"/>
          </a:xfrm>
          <a:prstGeom prst="rect">
            <a:avLst/>
          </a:prstGeom>
          <a:solidFill>
            <a:srgbClr val="66FFCC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Тара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40383" y="5032628"/>
            <a:ext cx="639445" cy="76200"/>
          </a:xfrm>
          <a:custGeom>
            <a:avLst/>
            <a:gdLst/>
            <a:ahLst/>
            <a:cxnLst/>
            <a:rect l="l" t="t" r="r" b="b"/>
            <a:pathLst>
              <a:path w="639444" h="76200">
                <a:moveTo>
                  <a:pt x="563117" y="0"/>
                </a:moveTo>
                <a:lnTo>
                  <a:pt x="563117" y="76200"/>
                </a:lnTo>
                <a:lnTo>
                  <a:pt x="620267" y="47625"/>
                </a:lnTo>
                <a:lnTo>
                  <a:pt x="575817" y="47625"/>
                </a:lnTo>
                <a:lnTo>
                  <a:pt x="575817" y="28575"/>
                </a:lnTo>
                <a:lnTo>
                  <a:pt x="620267" y="28575"/>
                </a:lnTo>
                <a:lnTo>
                  <a:pt x="563117" y="0"/>
                </a:lnTo>
                <a:close/>
              </a:path>
              <a:path w="639444" h="76200">
                <a:moveTo>
                  <a:pt x="563117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563117" y="47625"/>
                </a:lnTo>
                <a:lnTo>
                  <a:pt x="563117" y="28575"/>
                </a:lnTo>
                <a:close/>
              </a:path>
              <a:path w="639444" h="76200">
                <a:moveTo>
                  <a:pt x="620267" y="28575"/>
                </a:moveTo>
                <a:lnTo>
                  <a:pt x="575817" y="28575"/>
                </a:lnTo>
                <a:lnTo>
                  <a:pt x="575817" y="47625"/>
                </a:lnTo>
                <a:lnTo>
                  <a:pt x="620267" y="47625"/>
                </a:lnTo>
                <a:lnTo>
                  <a:pt x="639317" y="38100"/>
                </a:lnTo>
                <a:lnTo>
                  <a:pt x="620267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172080" y="4802504"/>
            <a:ext cx="2597150" cy="548005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647065" marR="617855" indent="-20955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Нав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к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о</a:t>
            </a:r>
            <a:r>
              <a:rPr sz="1600" b="1" spc="5" dirty="0">
                <a:solidFill>
                  <a:srgbClr val="000066"/>
                </a:solidFill>
                <a:latin typeface="Tahoma"/>
                <a:cs typeface="Tahoma"/>
              </a:rPr>
              <a:t>л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и</a:t>
            </a:r>
            <a:r>
              <a:rPr sz="1600" b="1" spc="5" dirty="0">
                <a:solidFill>
                  <a:srgbClr val="000066"/>
                </a:solidFill>
                <a:latin typeface="Tahoma"/>
                <a:cs typeface="Tahoma"/>
              </a:rPr>
              <a:t>ш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нє  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середовище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2000" y="5860160"/>
            <a:ext cx="640080" cy="76200"/>
          </a:xfrm>
          <a:custGeom>
            <a:avLst/>
            <a:gdLst/>
            <a:ahLst/>
            <a:cxnLst/>
            <a:rect l="l" t="t" r="r" b="b"/>
            <a:pathLst>
              <a:path w="640080" h="76200">
                <a:moveTo>
                  <a:pt x="563880" y="0"/>
                </a:moveTo>
                <a:lnTo>
                  <a:pt x="563880" y="76200"/>
                </a:lnTo>
                <a:lnTo>
                  <a:pt x="621030" y="47625"/>
                </a:lnTo>
                <a:lnTo>
                  <a:pt x="576580" y="47625"/>
                </a:lnTo>
                <a:lnTo>
                  <a:pt x="576580" y="28575"/>
                </a:lnTo>
                <a:lnTo>
                  <a:pt x="621030" y="28575"/>
                </a:lnTo>
                <a:lnTo>
                  <a:pt x="563880" y="0"/>
                </a:lnTo>
                <a:close/>
              </a:path>
              <a:path w="640080" h="76200">
                <a:moveTo>
                  <a:pt x="563880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563880" y="47625"/>
                </a:lnTo>
                <a:lnTo>
                  <a:pt x="563880" y="28575"/>
                </a:lnTo>
                <a:close/>
              </a:path>
              <a:path w="640080" h="76200">
                <a:moveTo>
                  <a:pt x="621030" y="28575"/>
                </a:moveTo>
                <a:lnTo>
                  <a:pt x="576580" y="28575"/>
                </a:lnTo>
                <a:lnTo>
                  <a:pt x="576580" y="47625"/>
                </a:lnTo>
                <a:lnTo>
                  <a:pt x="621030" y="47625"/>
                </a:lnTo>
                <a:lnTo>
                  <a:pt x="640080" y="38100"/>
                </a:lnTo>
                <a:lnTo>
                  <a:pt x="621030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172080" y="5715380"/>
            <a:ext cx="2498725" cy="367030"/>
          </a:xfrm>
          <a:prstGeom prst="rect">
            <a:avLst/>
          </a:prstGeom>
          <a:solidFill>
            <a:srgbClr val="FF99CC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592455">
              <a:lnSpc>
                <a:spcPct val="100000"/>
              </a:lnSpc>
              <a:spcBef>
                <a:spcPts val="350"/>
              </a:spcBef>
            </a:pP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Обладнання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5903" y="4397883"/>
            <a:ext cx="249174" cy="76200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5124069" y="4800980"/>
            <a:ext cx="2352040" cy="731520"/>
          </a:xfrm>
          <a:prstGeom prst="rect">
            <a:avLst/>
          </a:prstGeom>
          <a:solidFill>
            <a:srgbClr val="99FF99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814705" marR="292100" indent="-516255">
              <a:lnSpc>
                <a:spcPct val="100000"/>
              </a:lnSpc>
              <a:spcBef>
                <a:spcPts val="350"/>
              </a:spcBef>
            </a:pP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Заку</a:t>
            </a:r>
            <a:r>
              <a:rPr sz="1600" b="1" spc="5" dirty="0">
                <a:solidFill>
                  <a:srgbClr val="000066"/>
                </a:solidFill>
                <a:latin typeface="Tahoma"/>
                <a:cs typeface="Tahoma"/>
              </a:rPr>
              <a:t>п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орюваль</a:t>
            </a:r>
            <a:r>
              <a:rPr sz="1600" b="1" spc="-10" dirty="0">
                <a:solidFill>
                  <a:srgbClr val="000066"/>
                </a:solidFill>
                <a:latin typeface="Tahoma"/>
                <a:cs typeface="Tahoma"/>
              </a:rPr>
              <a:t>н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і  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засоби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475601" y="5108066"/>
            <a:ext cx="365760" cy="76200"/>
          </a:xfrm>
          <a:custGeom>
            <a:avLst/>
            <a:gdLst/>
            <a:ahLst/>
            <a:cxnLst/>
            <a:rect l="l" t="t" r="r" b="b"/>
            <a:pathLst>
              <a:path w="365759" h="76200">
                <a:moveTo>
                  <a:pt x="76200" y="0"/>
                </a:moveTo>
                <a:lnTo>
                  <a:pt x="0" y="38099"/>
                </a:lnTo>
                <a:lnTo>
                  <a:pt x="76200" y="76199"/>
                </a:lnTo>
                <a:lnTo>
                  <a:pt x="76200" y="47624"/>
                </a:lnTo>
                <a:lnTo>
                  <a:pt x="63500" y="47624"/>
                </a:lnTo>
                <a:lnTo>
                  <a:pt x="63500" y="28574"/>
                </a:lnTo>
                <a:lnTo>
                  <a:pt x="76200" y="28574"/>
                </a:lnTo>
                <a:lnTo>
                  <a:pt x="76200" y="0"/>
                </a:lnTo>
                <a:close/>
              </a:path>
              <a:path w="365759" h="76200">
                <a:moveTo>
                  <a:pt x="76200" y="28574"/>
                </a:moveTo>
                <a:lnTo>
                  <a:pt x="63500" y="28574"/>
                </a:lnTo>
                <a:lnTo>
                  <a:pt x="63500" y="47624"/>
                </a:lnTo>
                <a:lnTo>
                  <a:pt x="76200" y="47624"/>
                </a:lnTo>
                <a:lnTo>
                  <a:pt x="76200" y="28574"/>
                </a:lnTo>
                <a:close/>
              </a:path>
              <a:path w="365759" h="76200">
                <a:moveTo>
                  <a:pt x="365759" y="28574"/>
                </a:moveTo>
                <a:lnTo>
                  <a:pt x="76200" y="28574"/>
                </a:lnTo>
                <a:lnTo>
                  <a:pt x="76200" y="47624"/>
                </a:lnTo>
                <a:lnTo>
                  <a:pt x="365759" y="47624"/>
                </a:lnTo>
                <a:lnTo>
                  <a:pt x="365759" y="28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124069" y="5645277"/>
            <a:ext cx="1986914" cy="567055"/>
          </a:xfrm>
          <a:prstGeom prst="rect">
            <a:avLst/>
          </a:prstGeom>
          <a:solidFill>
            <a:srgbClr val="CC99FF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492125" marR="332740" indent="-151130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Працю</a:t>
            </a:r>
            <a:r>
              <a:rPr sz="1600" b="1" spc="-10" dirty="0">
                <a:solidFill>
                  <a:srgbClr val="000066"/>
                </a:solidFill>
                <a:latin typeface="Tahoma"/>
                <a:cs typeface="Tahoma"/>
              </a:rPr>
              <a:t>ю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чий  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персонал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82702" y="313181"/>
            <a:ext cx="8376284" cy="5623560"/>
            <a:chOff x="282702" y="313181"/>
            <a:chExt cx="8376284" cy="5623560"/>
          </a:xfrm>
        </p:grpSpPr>
        <p:sp>
          <p:nvSpPr>
            <p:cNvPr id="23" name="object 23"/>
            <p:cNvSpPr/>
            <p:nvPr/>
          </p:nvSpPr>
          <p:spPr>
            <a:xfrm>
              <a:off x="7110603" y="5860160"/>
              <a:ext cx="730885" cy="76200"/>
            </a:xfrm>
            <a:custGeom>
              <a:avLst/>
              <a:gdLst/>
              <a:ahLst/>
              <a:cxnLst/>
              <a:rect l="l" t="t" r="r" b="b"/>
              <a:pathLst>
                <a:path w="730884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7625"/>
                  </a:lnTo>
                  <a:lnTo>
                    <a:pt x="63500" y="47625"/>
                  </a:lnTo>
                  <a:lnTo>
                    <a:pt x="63500" y="28575"/>
                  </a:lnTo>
                  <a:lnTo>
                    <a:pt x="76200" y="28575"/>
                  </a:lnTo>
                  <a:lnTo>
                    <a:pt x="76200" y="0"/>
                  </a:lnTo>
                  <a:close/>
                </a:path>
                <a:path w="730884" h="76200">
                  <a:moveTo>
                    <a:pt x="76200" y="28575"/>
                  </a:moveTo>
                  <a:lnTo>
                    <a:pt x="63500" y="28575"/>
                  </a:lnTo>
                  <a:lnTo>
                    <a:pt x="63500" y="47625"/>
                  </a:lnTo>
                  <a:lnTo>
                    <a:pt x="76200" y="47625"/>
                  </a:lnTo>
                  <a:lnTo>
                    <a:pt x="76200" y="28575"/>
                  </a:lnTo>
                  <a:close/>
                </a:path>
                <a:path w="730884" h="76200">
                  <a:moveTo>
                    <a:pt x="730757" y="28575"/>
                  </a:moveTo>
                  <a:lnTo>
                    <a:pt x="76200" y="28575"/>
                  </a:lnTo>
                  <a:lnTo>
                    <a:pt x="76200" y="47625"/>
                  </a:lnTo>
                  <a:lnTo>
                    <a:pt x="730757" y="47625"/>
                  </a:lnTo>
                  <a:lnTo>
                    <a:pt x="730757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72081" y="3222879"/>
              <a:ext cx="4939030" cy="918210"/>
            </a:xfrm>
            <a:custGeom>
              <a:avLst/>
              <a:gdLst/>
              <a:ahLst/>
              <a:cxnLst/>
              <a:rect l="l" t="t" r="r" b="b"/>
              <a:pathLst>
                <a:path w="4939030" h="918210">
                  <a:moveTo>
                    <a:pt x="0" y="153035"/>
                  </a:moveTo>
                  <a:lnTo>
                    <a:pt x="7807" y="104688"/>
                  </a:lnTo>
                  <a:lnTo>
                    <a:pt x="29545" y="62682"/>
                  </a:lnTo>
                  <a:lnTo>
                    <a:pt x="62682" y="29545"/>
                  </a:lnTo>
                  <a:lnTo>
                    <a:pt x="104688" y="7807"/>
                  </a:lnTo>
                  <a:lnTo>
                    <a:pt x="153035" y="0"/>
                  </a:lnTo>
                  <a:lnTo>
                    <a:pt x="4785487" y="0"/>
                  </a:lnTo>
                  <a:lnTo>
                    <a:pt x="4833833" y="7807"/>
                  </a:lnTo>
                  <a:lnTo>
                    <a:pt x="4875839" y="29545"/>
                  </a:lnTo>
                  <a:lnTo>
                    <a:pt x="4908976" y="62682"/>
                  </a:lnTo>
                  <a:lnTo>
                    <a:pt x="4930714" y="104688"/>
                  </a:lnTo>
                  <a:lnTo>
                    <a:pt x="4938522" y="153035"/>
                  </a:lnTo>
                  <a:lnTo>
                    <a:pt x="4938522" y="765175"/>
                  </a:lnTo>
                  <a:lnTo>
                    <a:pt x="4930714" y="813521"/>
                  </a:lnTo>
                  <a:lnTo>
                    <a:pt x="4908976" y="855527"/>
                  </a:lnTo>
                  <a:lnTo>
                    <a:pt x="4875839" y="888664"/>
                  </a:lnTo>
                  <a:lnTo>
                    <a:pt x="4833833" y="910402"/>
                  </a:lnTo>
                  <a:lnTo>
                    <a:pt x="4785487" y="918210"/>
                  </a:lnTo>
                  <a:lnTo>
                    <a:pt x="153035" y="918210"/>
                  </a:lnTo>
                  <a:lnTo>
                    <a:pt x="104688" y="910402"/>
                  </a:lnTo>
                  <a:lnTo>
                    <a:pt x="62682" y="888664"/>
                  </a:lnTo>
                  <a:lnTo>
                    <a:pt x="29545" y="855527"/>
                  </a:lnTo>
                  <a:lnTo>
                    <a:pt x="7807" y="813521"/>
                  </a:lnTo>
                  <a:lnTo>
                    <a:pt x="0" y="765175"/>
                  </a:lnTo>
                  <a:lnTo>
                    <a:pt x="0" y="15303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95122" y="1291590"/>
              <a:ext cx="7896225" cy="1693545"/>
            </a:xfrm>
            <a:custGeom>
              <a:avLst/>
              <a:gdLst/>
              <a:ahLst/>
              <a:cxnLst/>
              <a:rect l="l" t="t" r="r" b="b"/>
              <a:pathLst>
                <a:path w="7896225" h="1693545">
                  <a:moveTo>
                    <a:pt x="7895844" y="0"/>
                  </a:moveTo>
                  <a:lnTo>
                    <a:pt x="0" y="0"/>
                  </a:lnTo>
                  <a:lnTo>
                    <a:pt x="0" y="1693164"/>
                  </a:lnTo>
                  <a:lnTo>
                    <a:pt x="7895844" y="1693164"/>
                  </a:lnTo>
                  <a:lnTo>
                    <a:pt x="7895844" y="0"/>
                  </a:lnTo>
                  <a:close/>
                </a:path>
              </a:pathLst>
            </a:custGeom>
            <a:solidFill>
              <a:srgbClr val="FFC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0703" y="321182"/>
              <a:ext cx="8360409" cy="840740"/>
            </a:xfrm>
            <a:custGeom>
              <a:avLst/>
              <a:gdLst/>
              <a:ahLst/>
              <a:cxnLst/>
              <a:rect l="l" t="t" r="r" b="b"/>
              <a:pathLst>
                <a:path w="8360409" h="840740">
                  <a:moveTo>
                    <a:pt x="8359902" y="0"/>
                  </a:moveTo>
                  <a:lnTo>
                    <a:pt x="0" y="0"/>
                  </a:lnTo>
                  <a:lnTo>
                    <a:pt x="0" y="840486"/>
                  </a:lnTo>
                  <a:lnTo>
                    <a:pt x="8359902" y="840486"/>
                  </a:lnTo>
                  <a:lnTo>
                    <a:pt x="8359902" y="0"/>
                  </a:lnTo>
                  <a:close/>
                </a:path>
              </a:pathLst>
            </a:custGeom>
            <a:solidFill>
              <a:srgbClr val="FCFD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0703" y="321182"/>
              <a:ext cx="8360409" cy="840740"/>
            </a:xfrm>
            <a:custGeom>
              <a:avLst/>
              <a:gdLst/>
              <a:ahLst/>
              <a:cxnLst/>
              <a:rect l="l" t="t" r="r" b="b"/>
              <a:pathLst>
                <a:path w="8360409" h="840740">
                  <a:moveTo>
                    <a:pt x="0" y="840486"/>
                  </a:moveTo>
                  <a:lnTo>
                    <a:pt x="8359902" y="840486"/>
                  </a:lnTo>
                  <a:lnTo>
                    <a:pt x="8359902" y="0"/>
                  </a:lnTo>
                  <a:lnTo>
                    <a:pt x="0" y="0"/>
                  </a:lnTo>
                  <a:lnTo>
                    <a:pt x="0" y="840486"/>
                  </a:lnTo>
                  <a:close/>
                </a:path>
              </a:pathLst>
            </a:custGeom>
            <a:ln w="16002">
              <a:solidFill>
                <a:srgbClr val="6B9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542036" y="291592"/>
            <a:ext cx="78543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i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r>
              <a:rPr sz="2800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i="1" spc="-5" dirty="0">
                <a:solidFill>
                  <a:srgbClr val="C00000"/>
                </a:solidFill>
                <a:latin typeface="Arial"/>
                <a:cs typeface="Arial"/>
              </a:rPr>
              <a:t>парентеральних</a:t>
            </a:r>
            <a:r>
              <a:rPr sz="28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i="1" dirty="0">
                <a:solidFill>
                  <a:srgbClr val="C00000"/>
                </a:solidFill>
                <a:latin typeface="Arial"/>
                <a:cs typeface="Arial"/>
              </a:rPr>
              <a:t>лікарських</a:t>
            </a:r>
            <a:endParaRPr sz="2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73862" y="476159"/>
            <a:ext cx="7330440" cy="3407410"/>
          </a:xfrm>
          <a:prstGeom prst="rect">
            <a:avLst/>
          </a:prstGeom>
        </p:spPr>
        <p:txBody>
          <a:bodyPr vert="horz" wrap="square" lIns="0" tIns="254635" rIns="0" bIns="0" rtlCol="0">
            <a:spAutoFit/>
          </a:bodyPr>
          <a:lstStyle/>
          <a:p>
            <a:pPr marL="260985" algn="ctr">
              <a:lnSpc>
                <a:spcPct val="100000"/>
              </a:lnSpc>
              <a:spcBef>
                <a:spcPts val="2005"/>
              </a:spcBef>
            </a:pPr>
            <a:r>
              <a:rPr sz="2800" b="1" i="1" spc="-5" dirty="0">
                <a:solidFill>
                  <a:srgbClr val="C00000"/>
                </a:solidFill>
                <a:latin typeface="Arial"/>
                <a:cs typeface="Arial"/>
              </a:rPr>
              <a:t>засобів</a:t>
            </a:r>
            <a:endParaRPr sz="2800">
              <a:latin typeface="Arial"/>
              <a:cs typeface="Arial"/>
            </a:endParaRPr>
          </a:p>
          <a:p>
            <a:pPr marL="418465" marR="5080" indent="-52705" algn="ctr">
              <a:lnSpc>
                <a:spcPct val="100000"/>
              </a:lnSpc>
              <a:spcBef>
                <a:spcPts val="1360"/>
              </a:spcBef>
              <a:tabLst>
                <a:tab pos="2216150" algn="l"/>
                <a:tab pos="3338829" algn="l"/>
                <a:tab pos="7040245" algn="l"/>
              </a:tabLst>
            </a:pP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2000" b="1" spc="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асептичних	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умовах,	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з використанням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матеріалів	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методів,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які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забезпечують</a:t>
            </a:r>
            <a:r>
              <a:rPr sz="20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стерильність,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 запобігають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забрудненню</a:t>
            </a:r>
            <a:r>
              <a:rPr sz="20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препаратів</a:t>
            </a:r>
            <a:r>
              <a:rPr sz="20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та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розвиток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в них </a:t>
            </a:r>
            <a:r>
              <a:rPr sz="2000" b="1" spc="-5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мікроорганізмів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805"/>
              </a:lnSpc>
            </a:pPr>
            <a:r>
              <a:rPr sz="2400" b="1" spc="-50" dirty="0">
                <a:solidFill>
                  <a:srgbClr val="C00000"/>
                </a:solidFill>
                <a:latin typeface="Calibri"/>
                <a:cs typeface="Calibri"/>
              </a:rPr>
              <a:t>ДФУ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2.0,</a:t>
            </a: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5" dirty="0">
                <a:solidFill>
                  <a:srgbClr val="C00000"/>
                </a:solidFill>
                <a:latin typeface="Calibri"/>
                <a:cs typeface="Calibri"/>
              </a:rPr>
              <a:t>Т.1</a:t>
            </a:r>
            <a:r>
              <a:rPr sz="24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(5.1.1),</a:t>
            </a: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СТ-Н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МОЗУ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42-4.6:2015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Calibri"/>
              <a:cs typeface="Calibri"/>
            </a:endParaRPr>
          </a:p>
          <a:p>
            <a:pPr marL="3541395" marR="1057275" indent="-1619250">
              <a:lnSpc>
                <a:spcPct val="100000"/>
              </a:lnSpc>
            </a:pP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Джерела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забруднення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Arial"/>
                <a:cs typeface="Arial"/>
              </a:rPr>
              <a:t>стерильних </a:t>
            </a:r>
            <a:r>
              <a:rPr sz="2000" b="1" spc="-5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8628380" y="6274730"/>
            <a:ext cx="33020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17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1004316"/>
              <a:ext cx="8229600" cy="5514975"/>
            </a:xfrm>
            <a:custGeom>
              <a:avLst/>
              <a:gdLst/>
              <a:ahLst/>
              <a:cxnLst/>
              <a:rect l="l" t="t" r="r" b="b"/>
              <a:pathLst>
                <a:path w="8229600" h="5514975">
                  <a:moveTo>
                    <a:pt x="0" y="5514594"/>
                  </a:moveTo>
                  <a:lnTo>
                    <a:pt x="8229600" y="551459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55145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49530"/>
            </a:xfrm>
            <a:custGeom>
              <a:avLst/>
              <a:gdLst/>
              <a:ahLst/>
              <a:cxnLst/>
              <a:rect l="l" t="t" r="r" b="b"/>
              <a:pathLst>
                <a:path w="3679190" h="49530">
                  <a:moveTo>
                    <a:pt x="0" y="49529"/>
                  </a:moveTo>
                  <a:lnTo>
                    <a:pt x="3678936" y="4952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4952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49530"/>
            </a:xfrm>
            <a:custGeom>
              <a:avLst/>
              <a:gdLst/>
              <a:ahLst/>
              <a:cxnLst/>
              <a:rect l="l" t="t" r="r" b="b"/>
              <a:pathLst>
                <a:path h="49530">
                  <a:moveTo>
                    <a:pt x="0" y="0"/>
                  </a:moveTo>
                  <a:lnTo>
                    <a:pt x="0" y="49529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49530"/>
            </a:xfrm>
            <a:custGeom>
              <a:avLst/>
              <a:gdLst/>
              <a:ahLst/>
              <a:cxnLst/>
              <a:rect l="l" t="t" r="r" b="b"/>
              <a:pathLst>
                <a:path w="3505200" h="49530">
                  <a:moveTo>
                    <a:pt x="0" y="49529"/>
                  </a:moveTo>
                  <a:lnTo>
                    <a:pt x="3505199" y="49529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49529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269" y="2482215"/>
              <a:ext cx="8431530" cy="437616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7256" y="2482215"/>
              <a:ext cx="8432165" cy="4376420"/>
            </a:xfrm>
            <a:custGeom>
              <a:avLst/>
              <a:gdLst/>
              <a:ahLst/>
              <a:cxnLst/>
              <a:rect l="l" t="t" r="r" b="b"/>
              <a:pathLst>
                <a:path w="8432165" h="4376420">
                  <a:moveTo>
                    <a:pt x="12" y="473329"/>
                  </a:moveTo>
                  <a:lnTo>
                    <a:pt x="8056" y="423469"/>
                  </a:lnTo>
                  <a:lnTo>
                    <a:pt x="30454" y="380169"/>
                  </a:lnTo>
                  <a:lnTo>
                    <a:pt x="64609" y="346026"/>
                  </a:lnTo>
                  <a:lnTo>
                    <a:pt x="107923" y="323635"/>
                  </a:lnTo>
                  <a:lnTo>
                    <a:pt x="157797" y="315595"/>
                  </a:lnTo>
                  <a:lnTo>
                    <a:pt x="8115947" y="315595"/>
                  </a:lnTo>
                  <a:lnTo>
                    <a:pt x="8115947" y="157734"/>
                  </a:lnTo>
                  <a:lnTo>
                    <a:pt x="8123989" y="107874"/>
                  </a:lnTo>
                  <a:lnTo>
                    <a:pt x="8146387" y="64574"/>
                  </a:lnTo>
                  <a:lnTo>
                    <a:pt x="8180550" y="30431"/>
                  </a:lnTo>
                  <a:lnTo>
                    <a:pt x="8223887" y="8040"/>
                  </a:lnTo>
                  <a:lnTo>
                    <a:pt x="8273808" y="0"/>
                  </a:lnTo>
                  <a:lnTo>
                    <a:pt x="8323667" y="8040"/>
                  </a:lnTo>
                  <a:lnTo>
                    <a:pt x="8366967" y="30431"/>
                  </a:lnTo>
                  <a:lnTo>
                    <a:pt x="8401111" y="64574"/>
                  </a:lnTo>
                  <a:lnTo>
                    <a:pt x="8423502" y="107874"/>
                  </a:lnTo>
                  <a:lnTo>
                    <a:pt x="8431542" y="157734"/>
                  </a:lnTo>
                  <a:lnTo>
                    <a:pt x="8431542" y="3902811"/>
                  </a:lnTo>
                  <a:lnTo>
                    <a:pt x="8423502" y="3952685"/>
                  </a:lnTo>
                  <a:lnTo>
                    <a:pt x="8401111" y="3995999"/>
                  </a:lnTo>
                  <a:lnTo>
                    <a:pt x="8366967" y="4030154"/>
                  </a:lnTo>
                  <a:lnTo>
                    <a:pt x="8323667" y="4052552"/>
                  </a:lnTo>
                  <a:lnTo>
                    <a:pt x="8273808" y="4060596"/>
                  </a:lnTo>
                  <a:lnTo>
                    <a:pt x="315582" y="4060596"/>
                  </a:lnTo>
                  <a:lnTo>
                    <a:pt x="315582" y="4218381"/>
                  </a:lnTo>
                  <a:lnTo>
                    <a:pt x="307537" y="4268252"/>
                  </a:lnTo>
                  <a:lnTo>
                    <a:pt x="285136" y="4311566"/>
                  </a:lnTo>
                  <a:lnTo>
                    <a:pt x="250977" y="4345722"/>
                  </a:lnTo>
                  <a:lnTo>
                    <a:pt x="207660" y="4368121"/>
                  </a:lnTo>
                  <a:lnTo>
                    <a:pt x="157784" y="4376165"/>
                  </a:lnTo>
                  <a:lnTo>
                    <a:pt x="107915" y="4368121"/>
                  </a:lnTo>
                  <a:lnTo>
                    <a:pt x="64602" y="4345722"/>
                  </a:lnTo>
                  <a:lnTo>
                    <a:pt x="30445" y="4311566"/>
                  </a:lnTo>
                  <a:lnTo>
                    <a:pt x="8044" y="4268252"/>
                  </a:lnTo>
                  <a:lnTo>
                    <a:pt x="0" y="4218381"/>
                  </a:lnTo>
                  <a:lnTo>
                    <a:pt x="12" y="473329"/>
                  </a:lnTo>
                  <a:close/>
                </a:path>
                <a:path w="8432165" h="4376420">
                  <a:moveTo>
                    <a:pt x="8115947" y="315595"/>
                  </a:moveTo>
                  <a:lnTo>
                    <a:pt x="8273808" y="315595"/>
                  </a:lnTo>
                  <a:lnTo>
                    <a:pt x="8323667" y="307553"/>
                  </a:lnTo>
                  <a:lnTo>
                    <a:pt x="8366967" y="285155"/>
                  </a:lnTo>
                  <a:lnTo>
                    <a:pt x="8401111" y="250992"/>
                  </a:lnTo>
                  <a:lnTo>
                    <a:pt x="8423502" y="207655"/>
                  </a:lnTo>
                  <a:lnTo>
                    <a:pt x="8431542" y="15773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58250" y="2634996"/>
              <a:ext cx="167767" cy="16776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7269" y="2876677"/>
              <a:ext cx="315595" cy="3666490"/>
            </a:xfrm>
            <a:custGeom>
              <a:avLst/>
              <a:gdLst/>
              <a:ahLst/>
              <a:cxnLst/>
              <a:rect l="l" t="t" r="r" b="b"/>
              <a:pathLst>
                <a:path w="315595" h="3666490">
                  <a:moveTo>
                    <a:pt x="157784" y="236727"/>
                  </a:moveTo>
                  <a:lnTo>
                    <a:pt x="157784" y="78867"/>
                  </a:lnTo>
                  <a:lnTo>
                    <a:pt x="180890" y="23098"/>
                  </a:lnTo>
                  <a:lnTo>
                    <a:pt x="236677" y="0"/>
                  </a:lnTo>
                  <a:lnTo>
                    <a:pt x="267386" y="6197"/>
                  </a:lnTo>
                  <a:lnTo>
                    <a:pt x="292463" y="23098"/>
                  </a:lnTo>
                  <a:lnTo>
                    <a:pt x="309370" y="48166"/>
                  </a:lnTo>
                  <a:lnTo>
                    <a:pt x="315569" y="78867"/>
                  </a:lnTo>
                  <a:lnTo>
                    <a:pt x="307526" y="128739"/>
                  </a:lnTo>
                  <a:lnTo>
                    <a:pt x="285127" y="172070"/>
                  </a:lnTo>
                  <a:lnTo>
                    <a:pt x="250972" y="206252"/>
                  </a:lnTo>
                  <a:lnTo>
                    <a:pt x="207659" y="228674"/>
                  </a:lnTo>
                  <a:lnTo>
                    <a:pt x="157784" y="236727"/>
                  </a:lnTo>
                  <a:lnTo>
                    <a:pt x="107910" y="228674"/>
                  </a:lnTo>
                  <a:lnTo>
                    <a:pt x="64596" y="206252"/>
                  </a:lnTo>
                  <a:lnTo>
                    <a:pt x="30441" y="172070"/>
                  </a:lnTo>
                  <a:lnTo>
                    <a:pt x="8043" y="128739"/>
                  </a:lnTo>
                  <a:lnTo>
                    <a:pt x="0" y="78867"/>
                  </a:lnTo>
                </a:path>
                <a:path w="315595" h="3666490">
                  <a:moveTo>
                    <a:pt x="315569" y="78867"/>
                  </a:moveTo>
                  <a:lnTo>
                    <a:pt x="315569" y="366613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61694" marR="457834" indent="-457200">
              <a:lnSpc>
                <a:spcPct val="100000"/>
              </a:lnSpc>
              <a:spcBef>
                <a:spcPts val="95"/>
              </a:spcBef>
              <a:tabLst>
                <a:tab pos="2720975" algn="l"/>
                <a:tab pos="4779010" algn="l"/>
                <a:tab pos="6804659" algn="l"/>
              </a:tabLst>
            </a:pPr>
            <a:r>
              <a:rPr spc="-30" dirty="0"/>
              <a:t>А</a:t>
            </a:r>
            <a:r>
              <a:rPr spc="-10" dirty="0"/>
              <a:t>сеп</a:t>
            </a:r>
            <a:r>
              <a:rPr dirty="0"/>
              <a:t>т</a:t>
            </a:r>
            <a:r>
              <a:rPr spc="-5" dirty="0"/>
              <a:t>ичні</a:t>
            </a:r>
            <a:r>
              <a:rPr spc="130" dirty="0"/>
              <a:t> </a:t>
            </a:r>
            <a:r>
              <a:rPr spc="-40" dirty="0"/>
              <a:t>у</a:t>
            </a:r>
            <a:r>
              <a:rPr spc="-35" dirty="0"/>
              <a:t>м</a:t>
            </a:r>
            <a:r>
              <a:rPr spc="-5" dirty="0"/>
              <a:t>ови</a:t>
            </a:r>
            <a:r>
              <a:rPr dirty="0"/>
              <a:t>	</a:t>
            </a:r>
            <a:r>
              <a:rPr spc="-5" dirty="0"/>
              <a:t>ви</a:t>
            </a:r>
            <a:r>
              <a:rPr spc="-35" dirty="0"/>
              <a:t>г</a:t>
            </a:r>
            <a:r>
              <a:rPr spc="-55" dirty="0"/>
              <a:t>о</a:t>
            </a:r>
            <a:r>
              <a:rPr spc="-40" dirty="0"/>
              <a:t>т</a:t>
            </a:r>
            <a:r>
              <a:rPr spc="-5" dirty="0"/>
              <a:t>о</a:t>
            </a:r>
            <a:r>
              <a:rPr spc="-35" dirty="0"/>
              <a:t>в</a:t>
            </a:r>
            <a:r>
              <a:rPr spc="-30" dirty="0"/>
              <a:t>л</a:t>
            </a:r>
            <a:r>
              <a:rPr spc="-10" dirty="0"/>
              <a:t>е</a:t>
            </a:r>
            <a:r>
              <a:rPr dirty="0"/>
              <a:t>н</a:t>
            </a:r>
            <a:r>
              <a:rPr spc="-5" dirty="0"/>
              <a:t>ня</a:t>
            </a:r>
            <a:r>
              <a:rPr spc="130" dirty="0"/>
              <a:t> </a:t>
            </a:r>
            <a:r>
              <a:rPr spc="-5" dirty="0"/>
              <a:t>па</a:t>
            </a:r>
            <a:r>
              <a:rPr dirty="0"/>
              <a:t>р</a:t>
            </a:r>
            <a:r>
              <a:rPr spc="-10" dirty="0"/>
              <a:t>ент</a:t>
            </a:r>
            <a:r>
              <a:rPr dirty="0"/>
              <a:t>е</a:t>
            </a:r>
            <a:r>
              <a:rPr spc="-5" dirty="0"/>
              <a:t>ральних</a:t>
            </a:r>
            <a:r>
              <a:rPr dirty="0"/>
              <a:t>	</a:t>
            </a:r>
            <a:r>
              <a:rPr spc="-10" dirty="0"/>
              <a:t>л</a:t>
            </a:r>
            <a:r>
              <a:rPr spc="-15" dirty="0"/>
              <a:t>і</a:t>
            </a:r>
            <a:r>
              <a:rPr spc="-10" dirty="0"/>
              <a:t>карських  </a:t>
            </a:r>
            <a:r>
              <a:rPr spc="-5" dirty="0"/>
              <a:t>засобів</a:t>
            </a:r>
            <a:r>
              <a:rPr spc="250" dirty="0"/>
              <a:t> </a:t>
            </a:r>
            <a:r>
              <a:rPr spc="-5" dirty="0"/>
              <a:t>відповідно</a:t>
            </a:r>
            <a:r>
              <a:rPr spc="250" dirty="0"/>
              <a:t> </a:t>
            </a:r>
            <a:r>
              <a:rPr spc="-5" dirty="0"/>
              <a:t>до</a:t>
            </a:r>
            <a:r>
              <a:rPr spc="260" dirty="0"/>
              <a:t> </a:t>
            </a:r>
            <a:r>
              <a:rPr spc="-10" dirty="0"/>
              <a:t>вимог	</a:t>
            </a:r>
            <a:r>
              <a:rPr spc="-85" dirty="0"/>
              <a:t>ДФУ,</a:t>
            </a:r>
            <a:r>
              <a:rPr spc="235" dirty="0"/>
              <a:t> </a:t>
            </a:r>
            <a:r>
              <a:rPr dirty="0"/>
              <a:t>наказів</a:t>
            </a:r>
            <a:r>
              <a:rPr spc="215" dirty="0"/>
              <a:t> </a:t>
            </a:r>
            <a:r>
              <a:rPr spc="-25" dirty="0"/>
              <a:t>МОЗУ</a:t>
            </a:r>
            <a:r>
              <a:rPr spc="225" dirty="0"/>
              <a:t> </a:t>
            </a:r>
            <a:r>
              <a:rPr spc="-5" dirty="0"/>
              <a:t>№</a:t>
            </a:r>
            <a:r>
              <a:rPr spc="220" dirty="0"/>
              <a:t> </a:t>
            </a:r>
            <a:r>
              <a:rPr spc="-5" dirty="0"/>
              <a:t>275,</a:t>
            </a:r>
          </a:p>
          <a:p>
            <a:pPr marL="861694">
              <a:lnSpc>
                <a:spcPct val="100000"/>
              </a:lnSpc>
            </a:pPr>
            <a:r>
              <a:rPr spc="-5" dirty="0"/>
              <a:t>№</a:t>
            </a:r>
            <a:r>
              <a:rPr spc="-10" dirty="0"/>
              <a:t> </a:t>
            </a:r>
            <a:r>
              <a:rPr spc="-5" dirty="0"/>
              <a:t>812,</a:t>
            </a:r>
            <a:r>
              <a:rPr spc="-15" dirty="0"/>
              <a:t> </a:t>
            </a:r>
            <a:r>
              <a:rPr spc="-5" dirty="0"/>
              <a:t>стандарту</a:t>
            </a:r>
            <a:r>
              <a:rPr spc="15" dirty="0"/>
              <a:t> </a:t>
            </a:r>
            <a:r>
              <a:rPr spc="-20" dirty="0"/>
              <a:t>СТ-Н</a:t>
            </a:r>
            <a:r>
              <a:rPr spc="10" dirty="0"/>
              <a:t> </a:t>
            </a:r>
            <a:r>
              <a:rPr spc="-25" dirty="0"/>
              <a:t>МОЗУ</a:t>
            </a:r>
            <a:r>
              <a:rPr spc="-10" dirty="0"/>
              <a:t> </a:t>
            </a:r>
            <a:r>
              <a:rPr spc="-5" dirty="0"/>
              <a:t>42-4.6:2015</a:t>
            </a:r>
            <a:r>
              <a:rPr spc="-10" dirty="0"/>
              <a:t> передбачають:</a:t>
            </a:r>
          </a:p>
          <a:p>
            <a:pPr marL="861694" indent="-457200">
              <a:lnSpc>
                <a:spcPct val="100000"/>
              </a:lnSpc>
              <a:buFont typeface="Microsoft Sans Serif"/>
              <a:buChar char="•"/>
              <a:tabLst>
                <a:tab pos="861060" algn="l"/>
                <a:tab pos="861694" algn="l"/>
              </a:tabLst>
            </a:pPr>
            <a:r>
              <a:rPr spc="-10" dirty="0"/>
              <a:t>Вимоги</a:t>
            </a:r>
            <a:r>
              <a:rPr spc="-15" dirty="0"/>
              <a:t> </a:t>
            </a:r>
            <a:r>
              <a:rPr spc="-5" dirty="0"/>
              <a:t>до</a:t>
            </a:r>
            <a:r>
              <a:rPr spc="-10" dirty="0"/>
              <a:t> </a:t>
            </a:r>
            <a:r>
              <a:rPr spc="-5" dirty="0"/>
              <a:t>приміщення;</a:t>
            </a:r>
          </a:p>
          <a:p>
            <a:pPr marL="861694" indent="-457200">
              <a:lnSpc>
                <a:spcPct val="100000"/>
              </a:lnSpc>
              <a:buFont typeface="Microsoft Sans Serif"/>
              <a:buChar char="•"/>
              <a:tabLst>
                <a:tab pos="861060" algn="l"/>
                <a:tab pos="861694" algn="l"/>
              </a:tabLst>
            </a:pPr>
            <a:r>
              <a:rPr spc="-10" dirty="0"/>
              <a:t>Вимоги</a:t>
            </a:r>
            <a:r>
              <a:rPr spc="5" dirty="0"/>
              <a:t> </a:t>
            </a:r>
            <a:r>
              <a:rPr spc="-5" dirty="0"/>
              <a:t>до</a:t>
            </a:r>
            <a:r>
              <a:rPr spc="5" dirty="0"/>
              <a:t> </a:t>
            </a:r>
            <a:r>
              <a:rPr spc="-5" dirty="0"/>
              <a:t>лікарських</a:t>
            </a:r>
            <a:r>
              <a:rPr spc="-10" dirty="0"/>
              <a:t> </a:t>
            </a:r>
            <a:r>
              <a:rPr spc="-5" dirty="0"/>
              <a:t>і</a:t>
            </a:r>
            <a:r>
              <a:rPr spc="-10" dirty="0"/>
              <a:t> допоміжних</a:t>
            </a:r>
            <a:r>
              <a:rPr spc="15" dirty="0"/>
              <a:t> </a:t>
            </a:r>
            <a:r>
              <a:rPr spc="-10" dirty="0"/>
              <a:t>речовин;</a:t>
            </a:r>
          </a:p>
          <a:p>
            <a:pPr marL="861694" indent="-457200">
              <a:lnSpc>
                <a:spcPct val="100000"/>
              </a:lnSpc>
              <a:buFont typeface="Microsoft Sans Serif"/>
              <a:buChar char="•"/>
              <a:tabLst>
                <a:tab pos="861060" algn="l"/>
                <a:tab pos="861694" algn="l"/>
              </a:tabLst>
            </a:pPr>
            <a:r>
              <a:rPr spc="-10" dirty="0"/>
              <a:t>Вимоги</a:t>
            </a:r>
            <a:r>
              <a:rPr dirty="0"/>
              <a:t> </a:t>
            </a:r>
            <a:r>
              <a:rPr spc="-5" dirty="0"/>
              <a:t>до</a:t>
            </a:r>
            <a:r>
              <a:rPr dirty="0"/>
              <a:t> </a:t>
            </a:r>
            <a:r>
              <a:rPr spc="-5" dirty="0"/>
              <a:t>виробничого</a:t>
            </a:r>
            <a:r>
              <a:rPr spc="15" dirty="0"/>
              <a:t> </a:t>
            </a:r>
            <a:r>
              <a:rPr spc="-15" dirty="0"/>
              <a:t>устаткування,</a:t>
            </a:r>
            <a:r>
              <a:rPr dirty="0"/>
              <a:t> </a:t>
            </a:r>
            <a:r>
              <a:rPr spc="-10" dirty="0"/>
              <a:t>персоналу;</a:t>
            </a:r>
          </a:p>
          <a:p>
            <a:pPr marL="861694" indent="-457200">
              <a:lnSpc>
                <a:spcPct val="100000"/>
              </a:lnSpc>
              <a:buFont typeface="Microsoft Sans Serif"/>
              <a:buChar char="•"/>
              <a:tabLst>
                <a:tab pos="861060" algn="l"/>
                <a:tab pos="861694" algn="l"/>
              </a:tabLst>
            </a:pPr>
            <a:r>
              <a:rPr spc="-10" dirty="0"/>
              <a:t>Вимоги</a:t>
            </a:r>
            <a:r>
              <a:rPr spc="-30" dirty="0"/>
              <a:t> </a:t>
            </a:r>
            <a:r>
              <a:rPr spc="-5" dirty="0"/>
              <a:t>до</a:t>
            </a:r>
            <a:r>
              <a:rPr spc="-25" dirty="0"/>
              <a:t> </a:t>
            </a:r>
            <a:r>
              <a:rPr spc="-10" dirty="0"/>
              <a:t>розчинників;</a:t>
            </a:r>
          </a:p>
          <a:p>
            <a:pPr marL="861694" indent="-45720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861060" algn="l"/>
                <a:tab pos="861694" algn="l"/>
                <a:tab pos="4676775" algn="l"/>
              </a:tabLst>
            </a:pPr>
            <a:r>
              <a:rPr spc="-10" dirty="0"/>
              <a:t>Вимоги</a:t>
            </a:r>
            <a:r>
              <a:rPr spc="10" dirty="0"/>
              <a:t> </a:t>
            </a:r>
            <a:r>
              <a:rPr spc="-5" dirty="0"/>
              <a:t>до</a:t>
            </a:r>
            <a:r>
              <a:rPr spc="10" dirty="0"/>
              <a:t> </a:t>
            </a:r>
            <a:r>
              <a:rPr spc="-10" dirty="0"/>
              <a:t>закупорювальних	засобів;</a:t>
            </a:r>
          </a:p>
          <a:p>
            <a:pPr marL="861694" marR="1443355" indent="-457200">
              <a:lnSpc>
                <a:spcPct val="100000"/>
              </a:lnSpc>
              <a:buFont typeface="Microsoft Sans Serif"/>
              <a:buChar char="•"/>
              <a:tabLst>
                <a:tab pos="861060" algn="l"/>
                <a:tab pos="861694" algn="l"/>
              </a:tabLst>
            </a:pPr>
            <a:r>
              <a:rPr spc="-10" dirty="0"/>
              <a:t>Вимоги</a:t>
            </a:r>
            <a:r>
              <a:rPr dirty="0"/>
              <a:t> </a:t>
            </a:r>
            <a:r>
              <a:rPr spc="-5" dirty="0"/>
              <a:t>до</a:t>
            </a:r>
            <a:r>
              <a:rPr spc="5" dirty="0"/>
              <a:t> </a:t>
            </a:r>
            <a:r>
              <a:rPr spc="-5" dirty="0"/>
              <a:t>організації</a:t>
            </a:r>
            <a:r>
              <a:rPr spc="10" dirty="0"/>
              <a:t> </a:t>
            </a:r>
            <a:r>
              <a:rPr spc="-5" dirty="0"/>
              <a:t>і </a:t>
            </a:r>
            <a:r>
              <a:rPr spc="-10" dirty="0"/>
              <a:t>проведення</a:t>
            </a:r>
            <a:r>
              <a:rPr spc="25" dirty="0"/>
              <a:t> </a:t>
            </a:r>
            <a:r>
              <a:rPr spc="-15" dirty="0"/>
              <a:t>технологічних </a:t>
            </a:r>
            <a:r>
              <a:rPr spc="-540" dirty="0"/>
              <a:t> </a:t>
            </a:r>
            <a:r>
              <a:rPr spc="-10" dirty="0"/>
              <a:t>процесів</a:t>
            </a:r>
            <a:r>
              <a:rPr dirty="0"/>
              <a:t> </a:t>
            </a:r>
            <a:r>
              <a:rPr spc="-15" dirty="0"/>
              <a:t>(розчинення,</a:t>
            </a:r>
            <a:r>
              <a:rPr spc="25" dirty="0"/>
              <a:t> </a:t>
            </a:r>
            <a:r>
              <a:rPr spc="-10" dirty="0"/>
              <a:t>стабілізація,</a:t>
            </a:r>
            <a:r>
              <a:rPr spc="-30" dirty="0"/>
              <a:t> </a:t>
            </a:r>
            <a:r>
              <a:rPr spc="-20" dirty="0"/>
              <a:t>фільтрація, </a:t>
            </a:r>
            <a:r>
              <a:rPr spc="-15" dirty="0"/>
              <a:t> </a:t>
            </a:r>
            <a:r>
              <a:rPr spc="-10" dirty="0"/>
              <a:t>стерилізація,</a:t>
            </a:r>
            <a:r>
              <a:rPr spc="-30" dirty="0"/>
              <a:t> </a:t>
            </a:r>
            <a:r>
              <a:rPr spc="-10" dirty="0"/>
              <a:t>пакування,</a:t>
            </a:r>
            <a:r>
              <a:rPr spc="-5" dirty="0"/>
              <a:t> </a:t>
            </a:r>
            <a:r>
              <a:rPr spc="-10" dirty="0"/>
              <a:t>маркування).</a:t>
            </a:r>
          </a:p>
          <a:p>
            <a:pPr marL="391795" marR="5080" algn="r">
              <a:lnSpc>
                <a:spcPct val="100000"/>
              </a:lnSpc>
              <a:spcBef>
                <a:spcPts val="1875"/>
              </a:spcBef>
            </a:pPr>
            <a:r>
              <a:rPr sz="2800" dirty="0">
                <a:solidFill>
                  <a:srgbClr val="006600"/>
                </a:solidFill>
                <a:latin typeface="Times New Roman"/>
                <a:cs typeface="Times New Roman"/>
              </a:rPr>
              <a:t>18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9862" y="1105661"/>
            <a:ext cx="8433816" cy="156895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19862" y="1105661"/>
            <a:ext cx="8434070" cy="156908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65735" marR="158750" indent="635" algn="ctr">
              <a:lnSpc>
                <a:spcPct val="100000"/>
              </a:lnSpc>
              <a:spcBef>
                <a:spcPts val="290"/>
              </a:spcBef>
              <a:tabLst>
                <a:tab pos="2587625" algn="l"/>
                <a:tab pos="4859655" algn="l"/>
              </a:tabLst>
            </a:pP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Асептика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це певні 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умови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праці, </a:t>
            </a:r>
            <a:r>
              <a:rPr sz="2400" b="1" spc="-20" dirty="0">
                <a:solidFill>
                  <a:srgbClr val="FF0000"/>
                </a:solidFill>
                <a:latin typeface="Arial"/>
                <a:cs typeface="Arial"/>
              </a:rPr>
              <a:t>комплекс 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організаційних	</a:t>
            </a:r>
            <a:r>
              <a:rPr sz="2400" b="1" spc="-20" dirty="0">
                <a:solidFill>
                  <a:srgbClr val="FF0000"/>
                </a:solidFill>
                <a:latin typeface="Arial"/>
                <a:cs typeface="Arial"/>
              </a:rPr>
              <a:t>заходів,</a:t>
            </a:r>
            <a:r>
              <a:rPr sz="24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що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Arial"/>
                <a:cs typeface="Arial"/>
              </a:rPr>
              <a:t>дозволяють</a:t>
            </a:r>
            <a:r>
              <a:rPr sz="24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в </a:t>
            </a:r>
            <a:r>
              <a:rPr sz="24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максимальній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мірі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оберегти ліки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від попадання в них </a:t>
            </a:r>
            <a:r>
              <a:rPr sz="2400" b="1" spc="-6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мікроорганізмів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ДФУ</a:t>
            </a:r>
            <a:r>
              <a:rPr sz="1800" b="1" spc="-11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2.0,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75" dirty="0">
                <a:solidFill>
                  <a:srgbClr val="003300"/>
                </a:solidFill>
                <a:latin typeface="Arial"/>
                <a:cs typeface="Arial"/>
              </a:rPr>
              <a:t>Т.1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(5.1.1),	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СТ-Н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МОЗУ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42-4.6:2015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03275" y="49530"/>
            <a:ext cx="8549005" cy="955040"/>
          </a:xfrm>
          <a:custGeom>
            <a:avLst/>
            <a:gdLst/>
            <a:ahLst/>
            <a:cxnLst/>
            <a:rect l="l" t="t" r="r" b="b"/>
            <a:pathLst>
              <a:path w="8549005" h="955040">
                <a:moveTo>
                  <a:pt x="8548878" y="0"/>
                </a:moveTo>
                <a:lnTo>
                  <a:pt x="0" y="0"/>
                </a:lnTo>
                <a:lnTo>
                  <a:pt x="0" y="954786"/>
                </a:lnTo>
                <a:lnTo>
                  <a:pt x="8548878" y="954786"/>
                </a:lnTo>
                <a:lnTo>
                  <a:pt x="8548878" y="0"/>
                </a:lnTo>
                <a:close/>
              </a:path>
            </a:pathLst>
          </a:custGeom>
          <a:solidFill>
            <a:srgbClr val="F6FA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649731" y="73151"/>
            <a:ext cx="78543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i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r>
              <a:rPr sz="2800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i="1" spc="-5" dirty="0">
                <a:solidFill>
                  <a:srgbClr val="C00000"/>
                </a:solidFill>
                <a:latin typeface="Arial"/>
                <a:cs typeface="Arial"/>
              </a:rPr>
              <a:t>парентеральних</a:t>
            </a:r>
            <a:r>
              <a:rPr sz="28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i="1" dirty="0">
                <a:solidFill>
                  <a:srgbClr val="C00000"/>
                </a:solidFill>
                <a:latin typeface="Arial"/>
                <a:cs typeface="Arial"/>
              </a:rPr>
              <a:t>лікарських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00678" y="499872"/>
            <a:ext cx="13538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i="1" spc="-5" dirty="0">
                <a:solidFill>
                  <a:srgbClr val="C00000"/>
                </a:solidFill>
                <a:latin typeface="Arial"/>
                <a:cs typeface="Arial"/>
              </a:rPr>
              <a:t>засобів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568943" y="646988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19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8555" y="4829555"/>
            <a:ext cx="7819390" cy="1458595"/>
          </a:xfrm>
          <a:prstGeom prst="rect">
            <a:avLst/>
          </a:prstGeom>
          <a:solidFill>
            <a:srgbClr val="DFFF82"/>
          </a:solidFill>
        </p:spPr>
        <p:txBody>
          <a:bodyPr vert="horz" wrap="square" lIns="0" tIns="28575" rIns="0" bIns="0" rtlCol="0">
            <a:spAutoFit/>
          </a:bodyPr>
          <a:lstStyle/>
          <a:p>
            <a:pPr marL="91440" marR="674370">
              <a:lnSpc>
                <a:spcPct val="119700"/>
              </a:lnSpc>
              <a:spcBef>
                <a:spcPts val="225"/>
              </a:spcBef>
              <a:tabLst>
                <a:tab pos="3738879" algn="l"/>
              </a:tabLst>
            </a:pP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Асептичний </a:t>
            </a:r>
            <a:r>
              <a:rPr sz="2000" b="1" i="1" spc="-10" dirty="0">
                <a:solidFill>
                  <a:srgbClr val="FF0000"/>
                </a:solidFill>
                <a:latin typeface="Calibri"/>
                <a:cs typeface="Calibri"/>
              </a:rPr>
              <a:t>блок повинен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мати не менш </a:t>
            </a:r>
            <a:r>
              <a:rPr sz="2000" b="1" i="1" spc="-10" dirty="0">
                <a:solidFill>
                  <a:srgbClr val="FF0000"/>
                </a:solidFill>
                <a:latin typeface="Calibri"/>
                <a:cs typeface="Calibri"/>
              </a:rPr>
              <a:t>трьох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кімнат: 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Передасептична (шлюз) – для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підготовки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персоналу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до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праці. </a:t>
            </a:r>
            <a:r>
              <a:rPr sz="1800" b="1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Асептична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виготовлення	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форм.</a:t>
            </a:r>
            <a:endParaRPr sz="1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43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Апаратна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–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стерилізації,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отримання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води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ин’єкцій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67206" y="210947"/>
            <a:ext cx="7616190" cy="663575"/>
            <a:chOff x="767206" y="210947"/>
            <a:chExt cx="7616190" cy="663575"/>
          </a:xfrm>
        </p:grpSpPr>
        <p:sp>
          <p:nvSpPr>
            <p:cNvPr id="11" name="object 11"/>
            <p:cNvSpPr/>
            <p:nvPr/>
          </p:nvSpPr>
          <p:spPr>
            <a:xfrm>
              <a:off x="772286" y="216027"/>
              <a:ext cx="7606030" cy="653415"/>
            </a:xfrm>
            <a:custGeom>
              <a:avLst/>
              <a:gdLst/>
              <a:ahLst/>
              <a:cxnLst/>
              <a:rect l="l" t="t" r="r" b="b"/>
              <a:pathLst>
                <a:path w="7606030" h="653415">
                  <a:moveTo>
                    <a:pt x="7512050" y="0"/>
                  </a:moveTo>
                  <a:lnTo>
                    <a:pt x="93421" y="0"/>
                  </a:lnTo>
                  <a:lnTo>
                    <a:pt x="86080" y="36357"/>
                  </a:lnTo>
                  <a:lnTo>
                    <a:pt x="66060" y="66071"/>
                  </a:lnTo>
                  <a:lnTo>
                    <a:pt x="36365" y="86117"/>
                  </a:lnTo>
                  <a:lnTo>
                    <a:pt x="0" y="93472"/>
                  </a:lnTo>
                  <a:lnTo>
                    <a:pt x="0" y="559562"/>
                  </a:lnTo>
                  <a:lnTo>
                    <a:pt x="36365" y="566916"/>
                  </a:lnTo>
                  <a:lnTo>
                    <a:pt x="66060" y="586962"/>
                  </a:lnTo>
                  <a:lnTo>
                    <a:pt x="86080" y="616676"/>
                  </a:lnTo>
                  <a:lnTo>
                    <a:pt x="93421" y="653034"/>
                  </a:lnTo>
                  <a:lnTo>
                    <a:pt x="7512050" y="653034"/>
                  </a:lnTo>
                  <a:lnTo>
                    <a:pt x="7519404" y="616676"/>
                  </a:lnTo>
                  <a:lnTo>
                    <a:pt x="7539450" y="586962"/>
                  </a:lnTo>
                  <a:lnTo>
                    <a:pt x="7569164" y="566916"/>
                  </a:lnTo>
                  <a:lnTo>
                    <a:pt x="7605521" y="559562"/>
                  </a:lnTo>
                  <a:lnTo>
                    <a:pt x="7605521" y="93472"/>
                  </a:lnTo>
                  <a:lnTo>
                    <a:pt x="7569164" y="86117"/>
                  </a:lnTo>
                  <a:lnTo>
                    <a:pt x="7539450" y="66071"/>
                  </a:lnTo>
                  <a:lnTo>
                    <a:pt x="7519404" y="36357"/>
                  </a:lnTo>
                  <a:lnTo>
                    <a:pt x="7512050" y="0"/>
                  </a:lnTo>
                  <a:close/>
                </a:path>
              </a:pathLst>
            </a:custGeom>
            <a:solidFill>
              <a:srgbClr val="FFFF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2286" y="216027"/>
              <a:ext cx="7606030" cy="653415"/>
            </a:xfrm>
            <a:custGeom>
              <a:avLst/>
              <a:gdLst/>
              <a:ahLst/>
              <a:cxnLst/>
              <a:rect l="l" t="t" r="r" b="b"/>
              <a:pathLst>
                <a:path w="7606030" h="653415">
                  <a:moveTo>
                    <a:pt x="0" y="93472"/>
                  </a:moveTo>
                  <a:lnTo>
                    <a:pt x="36365" y="86117"/>
                  </a:lnTo>
                  <a:lnTo>
                    <a:pt x="66060" y="66071"/>
                  </a:lnTo>
                  <a:lnTo>
                    <a:pt x="86080" y="36357"/>
                  </a:lnTo>
                  <a:lnTo>
                    <a:pt x="93421" y="0"/>
                  </a:lnTo>
                  <a:lnTo>
                    <a:pt x="7512050" y="0"/>
                  </a:lnTo>
                  <a:lnTo>
                    <a:pt x="7519404" y="36357"/>
                  </a:lnTo>
                  <a:lnTo>
                    <a:pt x="7539450" y="66071"/>
                  </a:lnTo>
                  <a:lnTo>
                    <a:pt x="7569164" y="86117"/>
                  </a:lnTo>
                  <a:lnTo>
                    <a:pt x="7605521" y="93472"/>
                  </a:lnTo>
                  <a:lnTo>
                    <a:pt x="7605521" y="559562"/>
                  </a:lnTo>
                  <a:lnTo>
                    <a:pt x="7569164" y="566916"/>
                  </a:lnTo>
                  <a:lnTo>
                    <a:pt x="7539450" y="586962"/>
                  </a:lnTo>
                  <a:lnTo>
                    <a:pt x="7519404" y="616676"/>
                  </a:lnTo>
                  <a:lnTo>
                    <a:pt x="7512050" y="653034"/>
                  </a:lnTo>
                  <a:lnTo>
                    <a:pt x="93421" y="653034"/>
                  </a:lnTo>
                  <a:lnTo>
                    <a:pt x="86080" y="616676"/>
                  </a:lnTo>
                  <a:lnTo>
                    <a:pt x="66060" y="586962"/>
                  </a:lnTo>
                  <a:lnTo>
                    <a:pt x="36365" y="566916"/>
                  </a:lnTo>
                  <a:lnTo>
                    <a:pt x="0" y="559562"/>
                  </a:lnTo>
                  <a:lnTo>
                    <a:pt x="0" y="93472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853945" y="327659"/>
            <a:ext cx="5441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990000"/>
                </a:solidFill>
                <a:latin typeface="Calibri"/>
                <a:cs typeface="Calibri"/>
              </a:rPr>
              <a:t>Організація</a:t>
            </a:r>
            <a:r>
              <a:rPr sz="2400" spc="55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90000"/>
                </a:solidFill>
                <a:latin typeface="Calibri"/>
                <a:cs typeface="Calibri"/>
              </a:rPr>
              <a:t>роботи</a:t>
            </a:r>
            <a:r>
              <a:rPr sz="2400" spc="3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90000"/>
                </a:solidFill>
                <a:latin typeface="Calibri"/>
                <a:cs typeface="Calibri"/>
              </a:rPr>
              <a:t>в</a:t>
            </a:r>
            <a:r>
              <a:rPr sz="2400" spc="5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990000"/>
                </a:solidFill>
                <a:latin typeface="Calibri"/>
                <a:cs typeface="Calibri"/>
              </a:rPr>
              <a:t>асептичних</a:t>
            </a:r>
            <a:r>
              <a:rPr sz="2400" spc="5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90000"/>
                </a:solidFill>
                <a:latin typeface="Calibri"/>
                <a:cs typeface="Calibri"/>
              </a:rPr>
              <a:t>умовах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591" y="868680"/>
            <a:ext cx="8055864" cy="2615946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24586" y="885444"/>
            <a:ext cx="7894955" cy="3744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Регламентується:</a:t>
            </a:r>
            <a:endParaRPr sz="2000">
              <a:latin typeface="Calibri"/>
              <a:cs typeface="Calibri"/>
            </a:endParaRPr>
          </a:p>
          <a:p>
            <a:pPr marL="469900" marR="259079" indent="-457200">
              <a:lnSpc>
                <a:spcPct val="100000"/>
              </a:lnSpc>
              <a:spcBef>
                <a:spcPts val="85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Наказом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МОЗ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України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275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от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15.05.2006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р.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«Про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затвердження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Інструкції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із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санітарно-протиепідемічного</a:t>
            </a:r>
            <a:r>
              <a:rPr sz="1600" b="1" spc="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режиму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аптечних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закладів»;</a:t>
            </a:r>
            <a:endParaRPr sz="16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Наказом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МОЗ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України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від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17.10.2012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р.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812 «Про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затвердження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правил</a:t>
            </a:r>
            <a:endParaRPr sz="16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виробництва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(виготовлення)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 засобів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умовах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аптеки»</a:t>
            </a:r>
            <a:endParaRPr sz="1600">
              <a:latin typeface="Arial"/>
              <a:cs typeface="Arial"/>
            </a:endParaRPr>
          </a:p>
          <a:p>
            <a:pPr marL="469900" marR="508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Стандартом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СТ-Н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МОЗУ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42-4.6:2015.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Вимоги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до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виготовлення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стерильних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та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асептичних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засобів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умовах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аптек;</a:t>
            </a:r>
            <a:endParaRPr sz="1600">
              <a:latin typeface="Arial"/>
              <a:cs typeface="Arial"/>
            </a:endParaRPr>
          </a:p>
          <a:p>
            <a:pPr marL="469900" marR="245745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Наказом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МОЗ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України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від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01.07.2015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№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398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"Про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затвердження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документів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з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питань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виготовлення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 засобів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умовах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аптек»</a:t>
            </a:r>
            <a:endParaRPr sz="16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«Методи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виробництва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засобів»</a:t>
            </a:r>
            <a:r>
              <a:rPr sz="1600" b="1" spc="459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ДФУ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2.0</a:t>
            </a:r>
            <a:r>
              <a:rPr sz="1600" b="1" spc="459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(5.1.3.)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50">
              <a:latin typeface="Arial"/>
              <a:cs typeface="Arial"/>
            </a:endParaRPr>
          </a:p>
          <a:p>
            <a:pPr marR="146050" algn="ctr">
              <a:lnSpc>
                <a:spcPct val="100000"/>
              </a:lnSpc>
              <a:spcBef>
                <a:spcPts val="5"/>
              </a:spcBef>
            </a:pP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Вимоги</a:t>
            </a:r>
            <a:r>
              <a:rPr sz="20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до</a:t>
            </a:r>
            <a:r>
              <a:rPr sz="20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приміщень:</a:t>
            </a:r>
            <a:endParaRPr sz="2000">
              <a:latin typeface="Calibri"/>
              <a:cs typeface="Calibri"/>
            </a:endParaRPr>
          </a:p>
          <a:p>
            <a:pPr marL="54610" marR="203200" algn="ctr">
              <a:lnSpc>
                <a:spcPct val="100000"/>
              </a:lnSpc>
              <a:spcBef>
                <a:spcPts val="219"/>
              </a:spcBef>
            </a:pP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Виробництво ліків </a:t>
            </a:r>
            <a:r>
              <a:rPr sz="1600" b="1" dirty="0">
                <a:solidFill>
                  <a:srgbClr val="003300"/>
                </a:solidFill>
                <a:latin typeface="Calibri"/>
                <a:cs typeface="Calibri"/>
              </a:rPr>
              <a:t>в асептичних </a:t>
            </a:r>
            <a:r>
              <a:rPr sz="1600" b="1" spc="-10" dirty="0">
                <a:solidFill>
                  <a:srgbClr val="003300"/>
                </a:solidFill>
                <a:latin typeface="Calibri"/>
                <a:cs typeface="Calibri"/>
              </a:rPr>
              <a:t>умовах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здійснюється </a:t>
            </a:r>
            <a:r>
              <a:rPr sz="1600" b="1" dirty="0">
                <a:solidFill>
                  <a:srgbClr val="003300"/>
                </a:solidFill>
                <a:latin typeface="Calibri"/>
                <a:cs typeface="Calibri"/>
              </a:rPr>
              <a:t>в «чистих»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приміщеннях, </a:t>
            </a:r>
            <a:r>
              <a:rPr sz="1600" b="1" dirty="0">
                <a:solidFill>
                  <a:srgbClr val="003300"/>
                </a:solidFill>
                <a:latin typeface="Calibri"/>
                <a:cs typeface="Calibri"/>
              </a:rPr>
              <a:t>в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яких </a:t>
            </a:r>
            <a:r>
              <a:rPr sz="1600" b="1" spc="-35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нормується</a:t>
            </a:r>
            <a:r>
              <a:rPr sz="1600" b="1" spc="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чистота повітря</a:t>
            </a:r>
            <a:r>
              <a:rPr sz="1600" b="1" spc="-15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3300"/>
                </a:solidFill>
                <a:latin typeface="Calibri"/>
                <a:cs typeface="Calibri"/>
              </a:rPr>
              <a:t>за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вмістом</a:t>
            </a:r>
            <a:r>
              <a:rPr sz="1600" b="1" spc="-20" dirty="0">
                <a:solidFill>
                  <a:srgbClr val="0033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мікробних</a:t>
            </a:r>
            <a:r>
              <a:rPr sz="1600" b="1" dirty="0">
                <a:solidFill>
                  <a:srgbClr val="003300"/>
                </a:solidFill>
                <a:latin typeface="Calibri"/>
                <a:cs typeface="Calibri"/>
              </a:rPr>
              <a:t> і</a:t>
            </a:r>
            <a:r>
              <a:rPr sz="1600" b="1" spc="-10" dirty="0">
                <a:solidFill>
                  <a:srgbClr val="003300"/>
                </a:solidFill>
                <a:latin typeface="Calibri"/>
                <a:cs typeface="Calibri"/>
              </a:rPr>
              <a:t> механічних </a:t>
            </a:r>
            <a:r>
              <a:rPr sz="1600" b="1" spc="-5" dirty="0">
                <a:solidFill>
                  <a:srgbClr val="003300"/>
                </a:solidFill>
                <a:latin typeface="Calibri"/>
                <a:cs typeface="Calibri"/>
              </a:rPr>
              <a:t>частинок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163814" y="646988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20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5122" y="698754"/>
            <a:ext cx="7852409" cy="549859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868928" y="756412"/>
            <a:ext cx="317182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i="1" spc="-10" dirty="0">
                <a:solidFill>
                  <a:srgbClr val="961507"/>
                </a:solidFill>
                <a:latin typeface="Calibri"/>
                <a:cs typeface="Calibri"/>
              </a:rPr>
              <a:t>ПРЕДАСЕПТИЧНА</a:t>
            </a:r>
            <a:r>
              <a:rPr sz="2200" i="1" spc="-30" dirty="0">
                <a:solidFill>
                  <a:srgbClr val="961507"/>
                </a:solidFill>
                <a:latin typeface="Calibri"/>
                <a:cs typeface="Calibri"/>
              </a:rPr>
              <a:t> </a:t>
            </a:r>
            <a:r>
              <a:rPr sz="2200" i="1" spc="-5" dirty="0">
                <a:solidFill>
                  <a:srgbClr val="961507"/>
                </a:solidFill>
                <a:latin typeface="Calibri"/>
                <a:cs typeface="Calibri"/>
              </a:rPr>
              <a:t>(ШЛЮЗ)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718565"/>
              <a:ext cx="8229600" cy="5800725"/>
            </a:xfrm>
            <a:custGeom>
              <a:avLst/>
              <a:gdLst/>
              <a:ahLst/>
              <a:cxnLst/>
              <a:rect l="l" t="t" r="r" b="b"/>
              <a:pathLst>
                <a:path w="8229600" h="5800725">
                  <a:moveTo>
                    <a:pt x="0" y="5800344"/>
                  </a:moveTo>
                  <a:lnTo>
                    <a:pt x="8229600" y="580034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58003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283210"/>
            </a:xfrm>
            <a:custGeom>
              <a:avLst/>
              <a:gdLst/>
              <a:ahLst/>
              <a:cxnLst/>
              <a:rect l="l" t="t" r="r" b="b"/>
              <a:pathLst>
                <a:path w="3679190" h="283210">
                  <a:moveTo>
                    <a:pt x="0" y="282701"/>
                  </a:moveTo>
                  <a:lnTo>
                    <a:pt x="3678936" y="282701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282701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283210"/>
            </a:xfrm>
            <a:custGeom>
              <a:avLst/>
              <a:gdLst/>
              <a:ahLst/>
              <a:cxnLst/>
              <a:rect l="l" t="t" r="r" b="b"/>
              <a:pathLst>
                <a:path h="283210">
                  <a:moveTo>
                    <a:pt x="0" y="0"/>
                  </a:moveTo>
                  <a:lnTo>
                    <a:pt x="0" y="282701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283210"/>
            </a:xfrm>
            <a:custGeom>
              <a:avLst/>
              <a:gdLst/>
              <a:ahLst/>
              <a:cxnLst/>
              <a:rect l="l" t="t" r="r" b="b"/>
              <a:pathLst>
                <a:path w="3505200" h="283210">
                  <a:moveTo>
                    <a:pt x="0" y="282701"/>
                  </a:moveTo>
                  <a:lnTo>
                    <a:pt x="3505199" y="28270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28270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64997" y="282702"/>
            <a:ext cx="8553450" cy="436245"/>
          </a:xfrm>
          <a:prstGeom prst="rect">
            <a:avLst/>
          </a:prstGeom>
          <a:solidFill>
            <a:srgbClr val="F8F9B8"/>
          </a:solidFill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2200" dirty="0">
                <a:solidFill>
                  <a:srgbClr val="990000"/>
                </a:solidFill>
                <a:latin typeface="Calibri"/>
                <a:cs typeface="Calibri"/>
              </a:rPr>
              <a:t>ВИМОГИ </a:t>
            </a:r>
            <a:r>
              <a:rPr sz="2200" spc="-25" dirty="0">
                <a:solidFill>
                  <a:srgbClr val="990000"/>
                </a:solidFill>
                <a:latin typeface="Calibri"/>
                <a:cs typeface="Calibri"/>
              </a:rPr>
              <a:t>ДО</a:t>
            </a:r>
            <a:r>
              <a:rPr sz="2200" spc="-5" dirty="0">
                <a:solidFill>
                  <a:srgbClr val="990000"/>
                </a:solidFill>
                <a:latin typeface="Calibri"/>
                <a:cs typeface="Calibri"/>
              </a:rPr>
              <a:t> ЛІКАРСЬКИХ</a:t>
            </a:r>
            <a:r>
              <a:rPr sz="2200" spc="-10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90000"/>
                </a:solidFill>
                <a:latin typeface="Calibri"/>
                <a:cs typeface="Calibri"/>
              </a:rPr>
              <a:t>І </a:t>
            </a:r>
            <a:r>
              <a:rPr sz="2200" spc="-10" dirty="0">
                <a:solidFill>
                  <a:srgbClr val="990000"/>
                </a:solidFill>
                <a:latin typeface="Calibri"/>
                <a:cs typeface="Calibri"/>
              </a:rPr>
              <a:t>ДОПОМІЖНИХ</a:t>
            </a:r>
            <a:r>
              <a:rPr sz="2200" spc="-5" dirty="0">
                <a:solidFill>
                  <a:srgbClr val="99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990000"/>
                </a:solidFill>
                <a:latin typeface="Calibri"/>
                <a:cs typeface="Calibri"/>
              </a:rPr>
              <a:t>РЕЧОВИН: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936" y="906780"/>
            <a:ext cx="7845552" cy="511530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09930" y="907847"/>
            <a:ext cx="7687309" cy="4999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0975" algn="just">
              <a:lnSpc>
                <a:spcPct val="12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Лікарські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засоби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парентерального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застосування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виготовляють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використанням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матеріалів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методів,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забезпечують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стерильність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0066"/>
                </a:solidFill>
                <a:latin typeface="Arial"/>
                <a:cs typeface="Arial"/>
              </a:rPr>
              <a:t>і </a:t>
            </a:r>
            <a:r>
              <a:rPr sz="16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запобігають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забрудненню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засобів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росту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них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мікроорганізмів</a:t>
            </a:r>
            <a:endParaRPr sz="1600">
              <a:latin typeface="Arial"/>
              <a:cs typeface="Arial"/>
            </a:endParaRPr>
          </a:p>
          <a:p>
            <a:pPr marL="193675" algn="just">
              <a:lnSpc>
                <a:spcPct val="100000"/>
              </a:lnSpc>
              <a:spcBef>
                <a:spcPts val="380"/>
              </a:spcBef>
            </a:pPr>
            <a:r>
              <a:rPr sz="16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«</a:t>
            </a:r>
            <a:r>
              <a:rPr sz="1600" b="1" spc="-15" dirty="0">
                <a:solidFill>
                  <a:srgbClr val="0D0D0D"/>
                </a:solidFill>
                <a:latin typeface="Arial"/>
                <a:cs typeface="Arial"/>
              </a:rPr>
              <a:t>Методи</a:t>
            </a:r>
            <a:r>
              <a:rPr sz="1600" b="1" spc="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виробництва</a:t>
            </a:r>
            <a:r>
              <a:rPr sz="1600" b="1" spc="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стерильних</a:t>
            </a:r>
            <a:r>
              <a:rPr sz="1600" b="1" spc="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лікарських</a:t>
            </a:r>
            <a:r>
              <a:rPr sz="1600" b="1" spc="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засобів»</a:t>
            </a:r>
            <a:r>
              <a:rPr sz="1600" b="1" spc="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30" dirty="0">
                <a:solidFill>
                  <a:srgbClr val="0D0D0D"/>
                </a:solidFill>
                <a:latin typeface="Arial"/>
                <a:cs typeface="Arial"/>
              </a:rPr>
              <a:t>ДФУ</a:t>
            </a:r>
            <a:r>
              <a:rPr sz="1600" b="1" spc="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2.0,</a:t>
            </a:r>
            <a:r>
              <a:rPr sz="1600" b="1" spc="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65" dirty="0">
                <a:solidFill>
                  <a:srgbClr val="0D0D0D"/>
                </a:solidFill>
                <a:latin typeface="Arial"/>
                <a:cs typeface="Arial"/>
              </a:rPr>
              <a:t>Т.1</a:t>
            </a:r>
            <a:r>
              <a:rPr sz="1600" b="1" spc="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(5.1.1)</a:t>
            </a:r>
            <a:endParaRPr sz="1600">
              <a:latin typeface="Arial"/>
              <a:cs typeface="Arial"/>
            </a:endParaRPr>
          </a:p>
          <a:p>
            <a:pPr marL="12700" marR="224790" indent="180975" algn="just">
              <a:lnSpc>
                <a:spcPct val="120000"/>
              </a:lnSpc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Стандарту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СТ-Н МОЗУ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42-4.6:2015. Вимоги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до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стерильних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та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асептичних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засобів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умовах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аптек</a:t>
            </a:r>
            <a:endParaRPr sz="1600">
              <a:latin typeface="Arial"/>
              <a:cs typeface="Arial"/>
            </a:endParaRPr>
          </a:p>
          <a:p>
            <a:pPr marL="250825" algn="just">
              <a:lnSpc>
                <a:spcPct val="100000"/>
              </a:lnSpc>
              <a:spcBef>
                <a:spcPts val="385"/>
              </a:spcBef>
            </a:pP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Лікарські</a:t>
            </a:r>
            <a:r>
              <a:rPr sz="16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речовини</a:t>
            </a:r>
            <a:r>
              <a:rPr sz="16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використовують</a:t>
            </a:r>
            <a:r>
              <a:rPr sz="16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кваліфікації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«х.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ч.»,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«ч.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д.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а.» або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«придатний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600" b="1" spc="4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ін'єкцій»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відповідають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вимогам</a:t>
            </a:r>
            <a:r>
              <a:rPr sz="1600" b="1" spc="4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ДФУ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2.0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,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60" dirty="0">
                <a:solidFill>
                  <a:srgbClr val="003300"/>
                </a:solidFill>
                <a:latin typeface="Arial"/>
                <a:cs typeface="Arial"/>
              </a:rPr>
              <a:t>Т.1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(5.1.1),</a:t>
            </a:r>
            <a:endParaRPr sz="1600">
              <a:latin typeface="Arial"/>
              <a:cs typeface="Arial"/>
            </a:endParaRPr>
          </a:p>
          <a:p>
            <a:pPr marL="12700" marR="213995">
              <a:lnSpc>
                <a:spcPct val="120000"/>
              </a:lnSpc>
              <a:tabLst>
                <a:tab pos="5782310" algn="l"/>
              </a:tabLst>
            </a:pPr>
            <a:r>
              <a:rPr sz="1600" b="1" spc="15" dirty="0">
                <a:solidFill>
                  <a:srgbClr val="FF0000"/>
                </a:solidFill>
                <a:latin typeface="Arial"/>
                <a:cs typeface="Arial"/>
              </a:rPr>
              <a:t>Д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оп</a:t>
            </a:r>
            <a:r>
              <a:rPr sz="1600" b="1" spc="-3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міжні</a:t>
            </a:r>
            <a:r>
              <a:rPr sz="16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чови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(стаб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ілі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ори,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он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сер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ант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и та ін.)	ви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ори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600" b="1" spc="-45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600" b="1" spc="-50" dirty="0">
                <a:solidFill>
                  <a:srgbClr val="003300"/>
                </a:solidFill>
                <a:latin typeface="Arial"/>
                <a:cs typeface="Arial"/>
              </a:rPr>
              <a:t>ю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ть 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дозволені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медичного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застосування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такі,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відповідають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вимогам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ДФУ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2.0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65" dirty="0">
                <a:solidFill>
                  <a:srgbClr val="003300"/>
                </a:solidFill>
                <a:latin typeface="Arial"/>
                <a:cs typeface="Arial"/>
              </a:rPr>
              <a:t>Т.1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(5.1.3),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Стандарту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СТ-Н МОЗУ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42-4.6:2015</a:t>
            </a:r>
            <a:endParaRPr sz="1600">
              <a:latin typeface="Arial"/>
              <a:cs typeface="Arial"/>
            </a:endParaRPr>
          </a:p>
          <a:p>
            <a:pPr marL="12700" marR="247015" indent="180975">
              <a:lnSpc>
                <a:spcPct val="120000"/>
              </a:lnSpc>
              <a:tabLst>
                <a:tab pos="2558415" algn="l"/>
              </a:tabLst>
            </a:pP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Допоміжний</a:t>
            </a:r>
            <a:r>
              <a:rPr sz="1600" b="1" spc="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матеріал	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(вата,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марля,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пергаментний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папір,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фільтри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т.п.)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використовують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стерильними.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Він</a:t>
            </a:r>
            <a:r>
              <a:rPr sz="1600" b="1" spc="4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може</a:t>
            </a:r>
            <a:r>
              <a:rPr sz="16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зберігатися</a:t>
            </a:r>
            <a:r>
              <a:rPr sz="1600" b="1" spc="4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закритому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вигляді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біксах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або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банках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притертими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пробками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не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більше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3 діб.</a:t>
            </a:r>
            <a:endParaRPr sz="1600">
              <a:latin typeface="Arial"/>
              <a:cs typeface="Arial"/>
            </a:endParaRPr>
          </a:p>
          <a:p>
            <a:pPr marL="12700" marR="254635">
              <a:lnSpc>
                <a:spcPct val="120000"/>
              </a:lnSpc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Розкриті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матеріали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повинні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використовуватися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протягом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24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годин</a:t>
            </a:r>
            <a:r>
              <a:rPr sz="16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. </a:t>
            </a:r>
            <a:r>
              <a:rPr sz="1600" spc="-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Стандарт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СТ-Н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МОЗУ</a:t>
            </a:r>
            <a:r>
              <a:rPr sz="16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42-4.6:2015.</a:t>
            </a:r>
            <a:r>
              <a:rPr sz="16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Вимоги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до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</a:t>
            </a:r>
            <a:r>
              <a:rPr sz="16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стерильних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 та </a:t>
            </a:r>
            <a:r>
              <a:rPr sz="1600" b="1" spc="-4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асептичних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лікарських засобів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умовах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аптек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385302" y="6503076"/>
            <a:ext cx="395605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069">
              <a:lnSpc>
                <a:spcPts val="272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21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8475" y="842924"/>
              <a:ext cx="8229600" cy="899160"/>
            </a:xfrm>
            <a:custGeom>
              <a:avLst/>
              <a:gdLst/>
              <a:ahLst/>
              <a:cxnLst/>
              <a:rect l="l" t="t" r="r" b="b"/>
              <a:pathLst>
                <a:path w="8229600" h="899160">
                  <a:moveTo>
                    <a:pt x="836612" y="0"/>
                  </a:moveTo>
                  <a:lnTo>
                    <a:pt x="0" y="0"/>
                  </a:lnTo>
                  <a:lnTo>
                    <a:pt x="0" y="898753"/>
                  </a:lnTo>
                  <a:lnTo>
                    <a:pt x="836612" y="898753"/>
                  </a:lnTo>
                  <a:lnTo>
                    <a:pt x="836612" y="0"/>
                  </a:lnTo>
                  <a:close/>
                </a:path>
                <a:path w="8229600" h="899160">
                  <a:moveTo>
                    <a:pt x="8229600" y="0"/>
                  </a:moveTo>
                  <a:lnTo>
                    <a:pt x="836676" y="0"/>
                  </a:lnTo>
                  <a:lnTo>
                    <a:pt x="836676" y="898753"/>
                  </a:lnTo>
                  <a:lnTo>
                    <a:pt x="8229600" y="89875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DFF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475" y="1741424"/>
              <a:ext cx="8229600" cy="210375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84187" y="828675"/>
              <a:ext cx="8258175" cy="3030855"/>
            </a:xfrm>
            <a:custGeom>
              <a:avLst/>
              <a:gdLst/>
              <a:ahLst/>
              <a:cxnLst/>
              <a:rect l="l" t="t" r="r" b="b"/>
              <a:pathLst>
                <a:path w="8258175" h="3030854">
                  <a:moveTo>
                    <a:pt x="850963" y="0"/>
                  </a:moveTo>
                  <a:lnTo>
                    <a:pt x="850963" y="3030728"/>
                  </a:lnTo>
                </a:path>
                <a:path w="8258175" h="3030854">
                  <a:moveTo>
                    <a:pt x="0" y="913002"/>
                  </a:moveTo>
                  <a:lnTo>
                    <a:pt x="8258111" y="913002"/>
                  </a:lnTo>
                </a:path>
                <a:path w="8258175" h="3030854">
                  <a:moveTo>
                    <a:pt x="0" y="1278889"/>
                  </a:moveTo>
                  <a:lnTo>
                    <a:pt x="8258111" y="1278889"/>
                  </a:lnTo>
                </a:path>
                <a:path w="8258175" h="3030854">
                  <a:moveTo>
                    <a:pt x="0" y="1644650"/>
                  </a:moveTo>
                  <a:lnTo>
                    <a:pt x="8258111" y="1644650"/>
                  </a:lnTo>
                </a:path>
                <a:path w="8258175" h="3030854">
                  <a:moveTo>
                    <a:pt x="0" y="2284729"/>
                  </a:moveTo>
                  <a:lnTo>
                    <a:pt x="8258111" y="2284729"/>
                  </a:lnTo>
                </a:path>
                <a:path w="8258175" h="3030854">
                  <a:moveTo>
                    <a:pt x="0" y="2650616"/>
                  </a:moveTo>
                  <a:lnTo>
                    <a:pt x="8258111" y="265061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4187" y="828675"/>
              <a:ext cx="8258175" cy="3030855"/>
            </a:xfrm>
            <a:custGeom>
              <a:avLst/>
              <a:gdLst/>
              <a:ahLst/>
              <a:cxnLst/>
              <a:rect l="l" t="t" r="r" b="b"/>
              <a:pathLst>
                <a:path w="8258175" h="3030854">
                  <a:moveTo>
                    <a:pt x="14287" y="0"/>
                  </a:moveTo>
                  <a:lnTo>
                    <a:pt x="14287" y="3030728"/>
                  </a:lnTo>
                </a:path>
                <a:path w="8258175" h="3030854">
                  <a:moveTo>
                    <a:pt x="8243887" y="0"/>
                  </a:moveTo>
                  <a:lnTo>
                    <a:pt x="8243887" y="3030728"/>
                  </a:lnTo>
                </a:path>
                <a:path w="8258175" h="3030854">
                  <a:moveTo>
                    <a:pt x="0" y="14350"/>
                  </a:moveTo>
                  <a:lnTo>
                    <a:pt x="8258111" y="14350"/>
                  </a:lnTo>
                </a:path>
                <a:path w="8258175" h="3030854">
                  <a:moveTo>
                    <a:pt x="0" y="3016377"/>
                  </a:moveTo>
                  <a:lnTo>
                    <a:pt x="8258111" y="301637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73683" y="860044"/>
            <a:ext cx="2857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№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630" y="1164844"/>
            <a:ext cx="3879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п/п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89121" y="1113282"/>
            <a:ext cx="32842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00066"/>
                </a:solidFill>
                <a:latin typeface="Calibri"/>
                <a:cs typeface="Calibri"/>
              </a:rPr>
              <a:t>ПЕРЕЛІК</a:t>
            </a:r>
            <a:r>
              <a:rPr sz="2000" spc="509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ОБЛАДНАННЯ</a:t>
            </a:r>
            <a:r>
              <a:rPr sz="2000" spc="-25" dirty="0">
                <a:solidFill>
                  <a:srgbClr val="000066"/>
                </a:solidFill>
                <a:latin typeface="Calibri"/>
                <a:cs typeface="Calibri"/>
              </a:rPr>
              <a:t>ННЯ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4727" y="1677416"/>
            <a:ext cx="7581900" cy="212915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681990" indent="-605790">
              <a:lnSpc>
                <a:spcPct val="100000"/>
              </a:lnSpc>
              <a:spcBef>
                <a:spcPts val="820"/>
              </a:spcBef>
              <a:buAutoNum type="arabicPeriod" startAt="7"/>
              <a:tabLst>
                <a:tab pos="681355" algn="l"/>
                <a:tab pos="681990" algn="l"/>
              </a:tabLst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Пристрій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перекачування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ін'єкційних</a:t>
            </a:r>
            <a:r>
              <a:rPr sz="1800" b="1" spc="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УПР-3</a:t>
            </a:r>
            <a:endParaRPr sz="1800">
              <a:latin typeface="Arial"/>
              <a:cs typeface="Arial"/>
            </a:endParaRPr>
          </a:p>
          <a:p>
            <a:pPr marL="681990" indent="-605790">
              <a:lnSpc>
                <a:spcPct val="100000"/>
              </a:lnSpc>
              <a:spcBef>
                <a:spcPts val="720"/>
              </a:spcBef>
              <a:buAutoNum type="arabicPeriod" startAt="7"/>
              <a:tabLst>
                <a:tab pos="681355" algn="l"/>
                <a:tab pos="681990" algn="l"/>
              </a:tabLst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Пристрій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контролю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ін'єкційних</a:t>
            </a:r>
            <a:r>
              <a:rPr sz="1800" b="1" spc="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УК-2</a:t>
            </a:r>
            <a:endParaRPr sz="1800">
              <a:latin typeface="Arial"/>
              <a:cs typeface="Arial"/>
            </a:endParaRPr>
          </a:p>
          <a:p>
            <a:pPr marL="681990" indent="-605790">
              <a:lnSpc>
                <a:spcPct val="100000"/>
              </a:lnSpc>
              <a:spcBef>
                <a:spcPts val="720"/>
              </a:spcBef>
              <a:buAutoNum type="arabicPeriod" startAt="7"/>
              <a:tabLst>
                <a:tab pos="681355" algn="l"/>
                <a:tab pos="681990" algn="l"/>
              </a:tabLst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Пристосування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обтиску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ковпачків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флаконах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ПОК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або</a:t>
            </a:r>
            <a:endParaRPr sz="1800">
              <a:latin typeface="Arial"/>
              <a:cs typeface="Arial"/>
            </a:endParaRPr>
          </a:p>
          <a:p>
            <a:pPr marL="681990">
              <a:lnSpc>
                <a:spcPct val="100000"/>
              </a:lnSpc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пристрій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обкатки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флаконів</a:t>
            </a:r>
            <a:endParaRPr sz="1800">
              <a:latin typeface="Arial"/>
              <a:cs typeface="Arial"/>
            </a:endParaRPr>
          </a:p>
          <a:p>
            <a:pPr marL="681990" indent="-669290">
              <a:lnSpc>
                <a:spcPct val="100000"/>
              </a:lnSpc>
              <a:spcBef>
                <a:spcPts val="720"/>
              </a:spcBef>
              <a:buAutoNum type="arabicPeriod" startAt="10"/>
              <a:tabLst>
                <a:tab pos="681355" algn="l"/>
                <a:tab pos="681990" algn="l"/>
              </a:tabLst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Стерилізатори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парові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медичні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ін.</a:t>
            </a:r>
            <a:endParaRPr sz="1800">
              <a:latin typeface="Arial"/>
              <a:cs typeface="Arial"/>
            </a:endParaRPr>
          </a:p>
          <a:p>
            <a:pPr marL="681990" indent="-662940">
              <a:lnSpc>
                <a:spcPct val="100000"/>
              </a:lnSpc>
              <a:spcBef>
                <a:spcPts val="720"/>
              </a:spcBef>
              <a:buAutoNum type="arabicPeriod" startAt="10"/>
              <a:tabLst>
                <a:tab pos="681355" algn="l"/>
                <a:tab pos="681990" algn="l"/>
              </a:tabLst>
            </a:pP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Терези,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рН-метр, іономери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та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ін.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07770" y="4062857"/>
            <a:ext cx="7861300" cy="2213610"/>
            <a:chOff x="707770" y="4062857"/>
            <a:chExt cx="7861300" cy="221361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850" y="4067937"/>
              <a:ext cx="7850885" cy="220294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12850" y="4067937"/>
              <a:ext cx="7851140" cy="2203450"/>
            </a:xfrm>
            <a:custGeom>
              <a:avLst/>
              <a:gdLst/>
              <a:ahLst/>
              <a:cxnLst/>
              <a:rect l="l" t="t" r="r" b="b"/>
              <a:pathLst>
                <a:path w="7851140" h="2203450">
                  <a:moveTo>
                    <a:pt x="0" y="367156"/>
                  </a:moveTo>
                  <a:lnTo>
                    <a:pt x="2860" y="321092"/>
                  </a:lnTo>
                  <a:lnTo>
                    <a:pt x="11213" y="276738"/>
                  </a:lnTo>
                  <a:lnTo>
                    <a:pt x="24714" y="234438"/>
                  </a:lnTo>
                  <a:lnTo>
                    <a:pt x="43019" y="194535"/>
                  </a:lnTo>
                  <a:lnTo>
                    <a:pt x="65784" y="157373"/>
                  </a:lnTo>
                  <a:lnTo>
                    <a:pt x="92665" y="123295"/>
                  </a:lnTo>
                  <a:lnTo>
                    <a:pt x="123318" y="92646"/>
                  </a:lnTo>
                  <a:lnTo>
                    <a:pt x="157398" y="65770"/>
                  </a:lnTo>
                  <a:lnTo>
                    <a:pt x="194561" y="43009"/>
                  </a:lnTo>
                  <a:lnTo>
                    <a:pt x="234465" y="24708"/>
                  </a:lnTo>
                  <a:lnTo>
                    <a:pt x="276763" y="11210"/>
                  </a:lnTo>
                  <a:lnTo>
                    <a:pt x="321112" y="2859"/>
                  </a:lnTo>
                  <a:lnTo>
                    <a:pt x="367169" y="0"/>
                  </a:lnTo>
                  <a:lnTo>
                    <a:pt x="7483729" y="0"/>
                  </a:lnTo>
                  <a:lnTo>
                    <a:pt x="7529793" y="2859"/>
                  </a:lnTo>
                  <a:lnTo>
                    <a:pt x="7574147" y="11210"/>
                  </a:lnTo>
                  <a:lnTo>
                    <a:pt x="7616447" y="24708"/>
                  </a:lnTo>
                  <a:lnTo>
                    <a:pt x="7656350" y="43009"/>
                  </a:lnTo>
                  <a:lnTo>
                    <a:pt x="7693512" y="65770"/>
                  </a:lnTo>
                  <a:lnTo>
                    <a:pt x="7727590" y="92646"/>
                  </a:lnTo>
                  <a:lnTo>
                    <a:pt x="7758239" y="123295"/>
                  </a:lnTo>
                  <a:lnTo>
                    <a:pt x="7785115" y="157373"/>
                  </a:lnTo>
                  <a:lnTo>
                    <a:pt x="7807876" y="194535"/>
                  </a:lnTo>
                  <a:lnTo>
                    <a:pt x="7826177" y="234438"/>
                  </a:lnTo>
                  <a:lnTo>
                    <a:pt x="7839675" y="276738"/>
                  </a:lnTo>
                  <a:lnTo>
                    <a:pt x="7848026" y="321092"/>
                  </a:lnTo>
                  <a:lnTo>
                    <a:pt x="7850885" y="367156"/>
                  </a:lnTo>
                  <a:lnTo>
                    <a:pt x="7850885" y="1835772"/>
                  </a:lnTo>
                  <a:lnTo>
                    <a:pt x="7848026" y="1881829"/>
                  </a:lnTo>
                  <a:lnTo>
                    <a:pt x="7839675" y="1926178"/>
                  </a:lnTo>
                  <a:lnTo>
                    <a:pt x="7826177" y="1968476"/>
                  </a:lnTo>
                  <a:lnTo>
                    <a:pt x="7807876" y="2008380"/>
                  </a:lnTo>
                  <a:lnTo>
                    <a:pt x="7785115" y="2045543"/>
                  </a:lnTo>
                  <a:lnTo>
                    <a:pt x="7758239" y="2079623"/>
                  </a:lnTo>
                  <a:lnTo>
                    <a:pt x="7727590" y="2110276"/>
                  </a:lnTo>
                  <a:lnTo>
                    <a:pt x="7693512" y="2137157"/>
                  </a:lnTo>
                  <a:lnTo>
                    <a:pt x="7656350" y="2159922"/>
                  </a:lnTo>
                  <a:lnTo>
                    <a:pt x="7616447" y="2178227"/>
                  </a:lnTo>
                  <a:lnTo>
                    <a:pt x="7574147" y="2191728"/>
                  </a:lnTo>
                  <a:lnTo>
                    <a:pt x="7529793" y="2200081"/>
                  </a:lnTo>
                  <a:lnTo>
                    <a:pt x="7483729" y="2202942"/>
                  </a:lnTo>
                  <a:lnTo>
                    <a:pt x="367169" y="2202942"/>
                  </a:lnTo>
                  <a:lnTo>
                    <a:pt x="321112" y="2200081"/>
                  </a:lnTo>
                  <a:lnTo>
                    <a:pt x="276763" y="2191728"/>
                  </a:lnTo>
                  <a:lnTo>
                    <a:pt x="234465" y="2178227"/>
                  </a:lnTo>
                  <a:lnTo>
                    <a:pt x="194561" y="2159922"/>
                  </a:lnTo>
                  <a:lnTo>
                    <a:pt x="157398" y="2137157"/>
                  </a:lnTo>
                  <a:lnTo>
                    <a:pt x="123318" y="2110276"/>
                  </a:lnTo>
                  <a:lnTo>
                    <a:pt x="92665" y="2079623"/>
                  </a:lnTo>
                  <a:lnTo>
                    <a:pt x="65784" y="2045543"/>
                  </a:lnTo>
                  <a:lnTo>
                    <a:pt x="43019" y="2008380"/>
                  </a:lnTo>
                  <a:lnTo>
                    <a:pt x="24714" y="1968476"/>
                  </a:lnTo>
                  <a:lnTo>
                    <a:pt x="11213" y="1926178"/>
                  </a:lnTo>
                  <a:lnTo>
                    <a:pt x="2860" y="1881829"/>
                  </a:lnTo>
                  <a:lnTo>
                    <a:pt x="0" y="1835772"/>
                  </a:lnTo>
                  <a:lnTo>
                    <a:pt x="0" y="36715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19911" y="4539996"/>
            <a:ext cx="7633334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При</a:t>
            </a:r>
            <a:r>
              <a:rPr sz="2000" b="1" i="1" spc="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5" dirty="0">
                <a:solidFill>
                  <a:srgbClr val="CC0000"/>
                </a:solidFill>
                <a:latin typeface="Arial"/>
                <a:cs typeface="Arial"/>
              </a:rPr>
              <a:t>виготовленні</a:t>
            </a:r>
            <a:r>
              <a:rPr sz="2000" b="1" i="1" spc="1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парентеральних</a:t>
            </a:r>
            <a:r>
              <a:rPr sz="2000" b="1" i="1" spc="2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лікарських</a:t>
            </a:r>
            <a:r>
              <a:rPr sz="2000" b="1" i="1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препаратів </a:t>
            </a:r>
            <a:r>
              <a:rPr sz="2000" b="1" i="1" spc="-5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в</a:t>
            </a:r>
            <a:r>
              <a:rPr sz="2000" b="1" i="1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аптеках</a:t>
            </a:r>
            <a:r>
              <a:rPr sz="2000" b="1" i="1" spc="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5" dirty="0">
                <a:solidFill>
                  <a:srgbClr val="CC0000"/>
                </a:solidFill>
                <a:latin typeface="Arial"/>
                <a:cs typeface="Arial"/>
              </a:rPr>
              <a:t>може</a:t>
            </a:r>
            <a:r>
              <a:rPr sz="2000" b="1" i="1" spc="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20" dirty="0">
                <a:solidFill>
                  <a:srgbClr val="CC0000"/>
                </a:solidFill>
                <a:latin typeface="Arial"/>
                <a:cs typeface="Arial"/>
              </a:rPr>
              <a:t>бути</a:t>
            </a:r>
            <a:r>
              <a:rPr sz="2000" b="1" i="1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використано</a:t>
            </a:r>
            <a:r>
              <a:rPr sz="2000" b="1" i="1" spc="3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вітчизняне</a:t>
            </a:r>
            <a:r>
              <a:rPr sz="2000" b="1" i="1" spc="1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і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імпортне </a:t>
            </a:r>
            <a:r>
              <a:rPr sz="2000" b="1" i="1" spc="-5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технологічне</a:t>
            </a:r>
            <a:r>
              <a:rPr sz="2000" b="1" i="1" spc="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обладнання,</a:t>
            </a:r>
            <a:r>
              <a:rPr sz="2000" b="1" i="1" spc="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яке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 забезпечує</a:t>
            </a:r>
            <a:r>
              <a:rPr sz="2000" b="1" i="1" spc="1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відповідну</a:t>
            </a:r>
            <a:endParaRPr sz="20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</a:pP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якість</a:t>
            </a:r>
            <a:r>
              <a:rPr sz="2000" b="1" i="1" spc="-4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5" dirty="0">
                <a:solidFill>
                  <a:srgbClr val="CC0000"/>
                </a:solidFill>
                <a:latin typeface="Arial"/>
                <a:cs typeface="Arial"/>
              </a:rPr>
              <a:t>розчинів.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00633" y="320802"/>
            <a:ext cx="8528685" cy="451484"/>
            <a:chOff x="500633" y="320802"/>
            <a:chExt cx="8528685" cy="451484"/>
          </a:xfrm>
        </p:grpSpPr>
        <p:sp>
          <p:nvSpPr>
            <p:cNvPr id="21" name="object 21"/>
            <p:cNvSpPr/>
            <p:nvPr/>
          </p:nvSpPr>
          <p:spPr>
            <a:xfrm>
              <a:off x="505586" y="325755"/>
              <a:ext cx="8518525" cy="441325"/>
            </a:xfrm>
            <a:custGeom>
              <a:avLst/>
              <a:gdLst/>
              <a:ahLst/>
              <a:cxnLst/>
              <a:rect l="l" t="t" r="r" b="b"/>
              <a:pathLst>
                <a:path w="8518525" h="441325">
                  <a:moveTo>
                    <a:pt x="8444865" y="0"/>
                  </a:moveTo>
                  <a:lnTo>
                    <a:pt x="73532" y="0"/>
                  </a:lnTo>
                  <a:lnTo>
                    <a:pt x="67754" y="28634"/>
                  </a:lnTo>
                  <a:lnTo>
                    <a:pt x="51996" y="52006"/>
                  </a:lnTo>
                  <a:lnTo>
                    <a:pt x="28623" y="67758"/>
                  </a:lnTo>
                  <a:lnTo>
                    <a:pt x="0" y="73533"/>
                  </a:lnTo>
                  <a:lnTo>
                    <a:pt x="0" y="367665"/>
                  </a:lnTo>
                  <a:lnTo>
                    <a:pt x="28623" y="373439"/>
                  </a:lnTo>
                  <a:lnTo>
                    <a:pt x="51996" y="389191"/>
                  </a:lnTo>
                  <a:lnTo>
                    <a:pt x="67754" y="412563"/>
                  </a:lnTo>
                  <a:lnTo>
                    <a:pt x="73532" y="441198"/>
                  </a:lnTo>
                  <a:lnTo>
                    <a:pt x="8444865" y="441198"/>
                  </a:lnTo>
                  <a:lnTo>
                    <a:pt x="8450639" y="412563"/>
                  </a:lnTo>
                  <a:lnTo>
                    <a:pt x="8466391" y="389191"/>
                  </a:lnTo>
                  <a:lnTo>
                    <a:pt x="8489763" y="373439"/>
                  </a:lnTo>
                  <a:lnTo>
                    <a:pt x="8518398" y="367665"/>
                  </a:lnTo>
                  <a:lnTo>
                    <a:pt x="8518398" y="73533"/>
                  </a:lnTo>
                  <a:lnTo>
                    <a:pt x="8489763" y="67758"/>
                  </a:lnTo>
                  <a:lnTo>
                    <a:pt x="8466391" y="52006"/>
                  </a:lnTo>
                  <a:lnTo>
                    <a:pt x="8450639" y="28634"/>
                  </a:lnTo>
                  <a:lnTo>
                    <a:pt x="844486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5586" y="325755"/>
              <a:ext cx="8518525" cy="441325"/>
            </a:xfrm>
            <a:custGeom>
              <a:avLst/>
              <a:gdLst/>
              <a:ahLst/>
              <a:cxnLst/>
              <a:rect l="l" t="t" r="r" b="b"/>
              <a:pathLst>
                <a:path w="8518525" h="441325">
                  <a:moveTo>
                    <a:pt x="0" y="73533"/>
                  </a:moveTo>
                  <a:lnTo>
                    <a:pt x="28623" y="67758"/>
                  </a:lnTo>
                  <a:lnTo>
                    <a:pt x="51996" y="52006"/>
                  </a:lnTo>
                  <a:lnTo>
                    <a:pt x="67754" y="28634"/>
                  </a:lnTo>
                  <a:lnTo>
                    <a:pt x="73532" y="0"/>
                  </a:lnTo>
                  <a:lnTo>
                    <a:pt x="8444865" y="0"/>
                  </a:lnTo>
                  <a:lnTo>
                    <a:pt x="8450639" y="28634"/>
                  </a:lnTo>
                  <a:lnTo>
                    <a:pt x="8466391" y="52006"/>
                  </a:lnTo>
                  <a:lnTo>
                    <a:pt x="8489763" y="67758"/>
                  </a:lnTo>
                  <a:lnTo>
                    <a:pt x="8518398" y="73533"/>
                  </a:lnTo>
                  <a:lnTo>
                    <a:pt x="8518398" y="367665"/>
                  </a:lnTo>
                  <a:lnTo>
                    <a:pt x="8489763" y="373439"/>
                  </a:lnTo>
                  <a:lnTo>
                    <a:pt x="8466391" y="389191"/>
                  </a:lnTo>
                  <a:lnTo>
                    <a:pt x="8450639" y="412563"/>
                  </a:lnTo>
                  <a:lnTo>
                    <a:pt x="8444865" y="441198"/>
                  </a:lnTo>
                  <a:lnTo>
                    <a:pt x="73532" y="441198"/>
                  </a:lnTo>
                  <a:lnTo>
                    <a:pt x="67754" y="412563"/>
                  </a:lnTo>
                  <a:lnTo>
                    <a:pt x="51996" y="389191"/>
                  </a:lnTo>
                  <a:lnTo>
                    <a:pt x="28623" y="373439"/>
                  </a:lnTo>
                  <a:lnTo>
                    <a:pt x="0" y="367665"/>
                  </a:lnTo>
                  <a:lnTo>
                    <a:pt x="0" y="7353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665732" y="339090"/>
            <a:ext cx="619696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solidFill>
                  <a:srgbClr val="961507"/>
                </a:solidFill>
                <a:latin typeface="Times New Roman"/>
                <a:cs typeface="Times New Roman"/>
              </a:rPr>
              <a:t>ВИМОГИ</a:t>
            </a:r>
            <a:r>
              <a:rPr sz="2200" spc="-1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961507"/>
                </a:solidFill>
                <a:latin typeface="Times New Roman"/>
                <a:cs typeface="Times New Roman"/>
              </a:rPr>
              <a:t>ДО</a:t>
            </a:r>
            <a:r>
              <a:rPr sz="2200" spc="-10" dirty="0">
                <a:solidFill>
                  <a:srgbClr val="961507"/>
                </a:solidFill>
                <a:latin typeface="Times New Roman"/>
                <a:cs typeface="Times New Roman"/>
              </a:rPr>
              <a:t> ВИРОБНИЧОГО ОБЛАДНАННЯ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8385302" y="6503076"/>
            <a:ext cx="395605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069">
              <a:lnSpc>
                <a:spcPts val="272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22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1989" y="551688"/>
              <a:ext cx="3812286" cy="49027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24578" y="551688"/>
              <a:ext cx="3932681" cy="47937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66254" y="5527929"/>
              <a:ext cx="3663315" cy="751840"/>
            </a:xfrm>
            <a:custGeom>
              <a:avLst/>
              <a:gdLst/>
              <a:ahLst/>
              <a:cxnLst/>
              <a:rect l="l" t="t" r="r" b="b"/>
              <a:pathLst>
                <a:path w="3663315" h="751839">
                  <a:moveTo>
                    <a:pt x="3616236" y="0"/>
                  </a:moveTo>
                  <a:lnTo>
                    <a:pt x="93916" y="0"/>
                  </a:lnTo>
                  <a:lnTo>
                    <a:pt x="75639" y="3698"/>
                  </a:lnTo>
                  <a:lnTo>
                    <a:pt x="60715" y="13779"/>
                  </a:lnTo>
                  <a:lnTo>
                    <a:pt x="50653" y="28717"/>
                  </a:lnTo>
                  <a:lnTo>
                    <a:pt x="46964" y="46990"/>
                  </a:lnTo>
                  <a:lnTo>
                    <a:pt x="46964" y="657415"/>
                  </a:lnTo>
                  <a:lnTo>
                    <a:pt x="0" y="657415"/>
                  </a:lnTo>
                  <a:lnTo>
                    <a:pt x="9144" y="659261"/>
                  </a:lnTo>
                  <a:lnTo>
                    <a:pt x="16608" y="664294"/>
                  </a:lnTo>
                  <a:lnTo>
                    <a:pt x="21638" y="671758"/>
                  </a:lnTo>
                  <a:lnTo>
                    <a:pt x="23482" y="680897"/>
                  </a:lnTo>
                  <a:lnTo>
                    <a:pt x="21638" y="690037"/>
                  </a:lnTo>
                  <a:lnTo>
                    <a:pt x="16608" y="697501"/>
                  </a:lnTo>
                  <a:lnTo>
                    <a:pt x="9144" y="702534"/>
                  </a:lnTo>
                  <a:lnTo>
                    <a:pt x="0" y="704380"/>
                  </a:lnTo>
                  <a:lnTo>
                    <a:pt x="46964" y="704380"/>
                  </a:lnTo>
                  <a:lnTo>
                    <a:pt x="43273" y="722656"/>
                  </a:lnTo>
                  <a:lnTo>
                    <a:pt x="33207" y="737581"/>
                  </a:lnTo>
                  <a:lnTo>
                    <a:pt x="18278" y="747642"/>
                  </a:lnTo>
                  <a:lnTo>
                    <a:pt x="0" y="751332"/>
                  </a:lnTo>
                  <a:lnTo>
                    <a:pt x="3522383" y="751332"/>
                  </a:lnTo>
                  <a:lnTo>
                    <a:pt x="3540655" y="747642"/>
                  </a:lnTo>
                  <a:lnTo>
                    <a:pt x="3555593" y="737581"/>
                  </a:lnTo>
                  <a:lnTo>
                    <a:pt x="3565674" y="722656"/>
                  </a:lnTo>
                  <a:lnTo>
                    <a:pt x="3569373" y="704380"/>
                  </a:lnTo>
                  <a:lnTo>
                    <a:pt x="3569373" y="93916"/>
                  </a:lnTo>
                  <a:lnTo>
                    <a:pt x="93929" y="93916"/>
                  </a:lnTo>
                  <a:lnTo>
                    <a:pt x="84789" y="92070"/>
                  </a:lnTo>
                  <a:lnTo>
                    <a:pt x="77325" y="87037"/>
                  </a:lnTo>
                  <a:lnTo>
                    <a:pt x="72292" y="79573"/>
                  </a:lnTo>
                  <a:lnTo>
                    <a:pt x="70446" y="70434"/>
                  </a:lnTo>
                  <a:lnTo>
                    <a:pt x="72292" y="61273"/>
                  </a:lnTo>
                  <a:lnTo>
                    <a:pt x="77325" y="53825"/>
                  </a:lnTo>
                  <a:lnTo>
                    <a:pt x="84789" y="48820"/>
                  </a:lnTo>
                  <a:lnTo>
                    <a:pt x="93929" y="46990"/>
                  </a:lnTo>
                  <a:lnTo>
                    <a:pt x="3663226" y="46990"/>
                  </a:lnTo>
                  <a:lnTo>
                    <a:pt x="3659527" y="28717"/>
                  </a:lnTo>
                  <a:lnTo>
                    <a:pt x="3649446" y="13779"/>
                  </a:lnTo>
                  <a:lnTo>
                    <a:pt x="3634508" y="3698"/>
                  </a:lnTo>
                  <a:lnTo>
                    <a:pt x="3616236" y="0"/>
                  </a:lnTo>
                  <a:close/>
                </a:path>
                <a:path w="3663315" h="751839">
                  <a:moveTo>
                    <a:pt x="3663226" y="46990"/>
                  </a:moveTo>
                  <a:lnTo>
                    <a:pt x="140881" y="46990"/>
                  </a:lnTo>
                  <a:lnTo>
                    <a:pt x="137191" y="65246"/>
                  </a:lnTo>
                  <a:lnTo>
                    <a:pt x="127130" y="80163"/>
                  </a:lnTo>
                  <a:lnTo>
                    <a:pt x="112206" y="90225"/>
                  </a:lnTo>
                  <a:lnTo>
                    <a:pt x="93929" y="93916"/>
                  </a:lnTo>
                  <a:lnTo>
                    <a:pt x="3616236" y="93916"/>
                  </a:lnTo>
                  <a:lnTo>
                    <a:pt x="3634508" y="90225"/>
                  </a:lnTo>
                  <a:lnTo>
                    <a:pt x="3649446" y="80163"/>
                  </a:lnTo>
                  <a:lnTo>
                    <a:pt x="3659527" y="65246"/>
                  </a:lnTo>
                  <a:lnTo>
                    <a:pt x="3663226" y="4699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9303" y="5574918"/>
              <a:ext cx="187960" cy="704850"/>
            </a:xfrm>
            <a:custGeom>
              <a:avLst/>
              <a:gdLst/>
              <a:ahLst/>
              <a:cxnLst/>
              <a:rect l="l" t="t" r="r" b="b"/>
              <a:pathLst>
                <a:path w="187959" h="704850">
                  <a:moveTo>
                    <a:pt x="187833" y="0"/>
                  </a:moveTo>
                  <a:lnTo>
                    <a:pt x="140881" y="0"/>
                  </a:lnTo>
                  <a:lnTo>
                    <a:pt x="131741" y="1830"/>
                  </a:lnTo>
                  <a:lnTo>
                    <a:pt x="124277" y="6835"/>
                  </a:lnTo>
                  <a:lnTo>
                    <a:pt x="119244" y="14283"/>
                  </a:lnTo>
                  <a:lnTo>
                    <a:pt x="117398" y="23444"/>
                  </a:lnTo>
                  <a:lnTo>
                    <a:pt x="119244" y="32583"/>
                  </a:lnTo>
                  <a:lnTo>
                    <a:pt x="124277" y="40047"/>
                  </a:lnTo>
                  <a:lnTo>
                    <a:pt x="131741" y="45080"/>
                  </a:lnTo>
                  <a:lnTo>
                    <a:pt x="140881" y="46926"/>
                  </a:lnTo>
                  <a:lnTo>
                    <a:pt x="159157" y="43235"/>
                  </a:lnTo>
                  <a:lnTo>
                    <a:pt x="174082" y="33173"/>
                  </a:lnTo>
                  <a:lnTo>
                    <a:pt x="184143" y="18256"/>
                  </a:lnTo>
                  <a:lnTo>
                    <a:pt x="187833" y="0"/>
                  </a:lnTo>
                  <a:close/>
                </a:path>
                <a:path w="187959" h="704850">
                  <a:moveTo>
                    <a:pt x="46951" y="610425"/>
                  </a:moveTo>
                  <a:lnTo>
                    <a:pt x="28675" y="614115"/>
                  </a:lnTo>
                  <a:lnTo>
                    <a:pt x="13750" y="624178"/>
                  </a:lnTo>
                  <a:lnTo>
                    <a:pt x="3689" y="639105"/>
                  </a:lnTo>
                  <a:lnTo>
                    <a:pt x="0" y="657390"/>
                  </a:lnTo>
                  <a:lnTo>
                    <a:pt x="3689" y="675666"/>
                  </a:lnTo>
                  <a:lnTo>
                    <a:pt x="13750" y="690591"/>
                  </a:lnTo>
                  <a:lnTo>
                    <a:pt x="28675" y="700652"/>
                  </a:lnTo>
                  <a:lnTo>
                    <a:pt x="46951" y="704341"/>
                  </a:lnTo>
                  <a:lnTo>
                    <a:pt x="65230" y="700652"/>
                  </a:lnTo>
                  <a:lnTo>
                    <a:pt x="80159" y="690591"/>
                  </a:lnTo>
                  <a:lnTo>
                    <a:pt x="90225" y="675666"/>
                  </a:lnTo>
                  <a:lnTo>
                    <a:pt x="93916" y="657390"/>
                  </a:lnTo>
                  <a:lnTo>
                    <a:pt x="46951" y="657390"/>
                  </a:lnTo>
                  <a:lnTo>
                    <a:pt x="56096" y="655544"/>
                  </a:lnTo>
                  <a:lnTo>
                    <a:pt x="63560" y="650511"/>
                  </a:lnTo>
                  <a:lnTo>
                    <a:pt x="68590" y="643047"/>
                  </a:lnTo>
                  <a:lnTo>
                    <a:pt x="70434" y="633907"/>
                  </a:lnTo>
                  <a:lnTo>
                    <a:pt x="68590" y="624768"/>
                  </a:lnTo>
                  <a:lnTo>
                    <a:pt x="63560" y="617304"/>
                  </a:lnTo>
                  <a:lnTo>
                    <a:pt x="56096" y="612271"/>
                  </a:lnTo>
                  <a:lnTo>
                    <a:pt x="46951" y="610425"/>
                  </a:lnTo>
                  <a:close/>
                </a:path>
              </a:pathLst>
            </a:custGeom>
            <a:solidFill>
              <a:srgbClr val="CDB7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748" y="5522975"/>
              <a:ext cx="80340" cy="10382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66254" y="5621845"/>
              <a:ext cx="3569970" cy="657860"/>
            </a:xfrm>
            <a:custGeom>
              <a:avLst/>
              <a:gdLst/>
              <a:ahLst/>
              <a:cxnLst/>
              <a:rect l="l" t="t" r="r" b="b"/>
              <a:pathLst>
                <a:path w="3569970" h="657860">
                  <a:moveTo>
                    <a:pt x="3569373" y="0"/>
                  </a:moveTo>
                  <a:lnTo>
                    <a:pt x="93929" y="0"/>
                  </a:lnTo>
                </a:path>
                <a:path w="3569970" h="657860">
                  <a:moveTo>
                    <a:pt x="0" y="563498"/>
                  </a:moveTo>
                  <a:lnTo>
                    <a:pt x="9144" y="565344"/>
                  </a:lnTo>
                  <a:lnTo>
                    <a:pt x="16608" y="570377"/>
                  </a:lnTo>
                  <a:lnTo>
                    <a:pt x="21638" y="577841"/>
                  </a:lnTo>
                  <a:lnTo>
                    <a:pt x="23482" y="586981"/>
                  </a:lnTo>
                  <a:lnTo>
                    <a:pt x="21638" y="596120"/>
                  </a:lnTo>
                  <a:lnTo>
                    <a:pt x="16608" y="603584"/>
                  </a:lnTo>
                  <a:lnTo>
                    <a:pt x="9144" y="608617"/>
                  </a:lnTo>
                  <a:lnTo>
                    <a:pt x="0" y="610463"/>
                  </a:lnTo>
                  <a:lnTo>
                    <a:pt x="46964" y="610463"/>
                  </a:lnTo>
                </a:path>
                <a:path w="3569970" h="657860">
                  <a:moveTo>
                    <a:pt x="0" y="657415"/>
                  </a:moveTo>
                  <a:lnTo>
                    <a:pt x="18278" y="653726"/>
                  </a:lnTo>
                  <a:lnTo>
                    <a:pt x="33207" y="643664"/>
                  </a:lnTo>
                  <a:lnTo>
                    <a:pt x="43273" y="628740"/>
                  </a:lnTo>
                  <a:lnTo>
                    <a:pt x="46964" y="610463"/>
                  </a:lnTo>
                  <a:lnTo>
                    <a:pt x="46964" y="563498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658620" y="5538216"/>
            <a:ext cx="1431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961507"/>
                </a:solidFill>
                <a:latin typeface="Times New Roman"/>
                <a:cs typeface="Times New Roman"/>
              </a:rPr>
              <a:t>Шафа</a:t>
            </a:r>
            <a:r>
              <a:rPr sz="2400" b="1" i="1" spc="-10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для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0353" y="5903976"/>
            <a:ext cx="3614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8475" algn="l"/>
                <a:tab pos="3601085" algn="l"/>
              </a:tabLst>
            </a:pPr>
            <a:r>
              <a:rPr sz="2400" u="sng" dirty="0">
                <a:solidFill>
                  <a:srgbClr val="961507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400" b="1" i="1" u="sng" spc="-5" dirty="0">
                <a:solidFill>
                  <a:srgbClr val="961507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стерилизації</a:t>
            </a:r>
            <a:r>
              <a:rPr sz="2400" b="1" i="1" u="sng" spc="-40" dirty="0">
                <a:solidFill>
                  <a:srgbClr val="961507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sng" spc="-15" dirty="0">
                <a:solidFill>
                  <a:srgbClr val="961507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посуду	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224528" y="5500878"/>
            <a:ext cx="4609465" cy="783590"/>
            <a:chOff x="4224528" y="5500878"/>
            <a:chExt cx="4609465" cy="783590"/>
          </a:xfrm>
        </p:grpSpPr>
        <p:sp>
          <p:nvSpPr>
            <p:cNvPr id="17" name="object 17"/>
            <p:cNvSpPr/>
            <p:nvPr/>
          </p:nvSpPr>
          <p:spPr>
            <a:xfrm>
              <a:off x="4277868" y="5505831"/>
              <a:ext cx="4551045" cy="773430"/>
            </a:xfrm>
            <a:custGeom>
              <a:avLst/>
              <a:gdLst/>
              <a:ahLst/>
              <a:cxnLst/>
              <a:rect l="l" t="t" r="r" b="b"/>
              <a:pathLst>
                <a:path w="4551045" h="773429">
                  <a:moveTo>
                    <a:pt x="4502658" y="0"/>
                  </a:moveTo>
                  <a:lnTo>
                    <a:pt x="96647" y="0"/>
                  </a:lnTo>
                  <a:lnTo>
                    <a:pt x="77835" y="3792"/>
                  </a:lnTo>
                  <a:lnTo>
                    <a:pt x="62452" y="14144"/>
                  </a:lnTo>
                  <a:lnTo>
                    <a:pt x="52070" y="29521"/>
                  </a:lnTo>
                  <a:lnTo>
                    <a:pt x="48260" y="48387"/>
                  </a:lnTo>
                  <a:lnTo>
                    <a:pt x="48260" y="676757"/>
                  </a:lnTo>
                  <a:lnTo>
                    <a:pt x="0" y="676757"/>
                  </a:lnTo>
                  <a:lnTo>
                    <a:pt x="9396" y="678656"/>
                  </a:lnTo>
                  <a:lnTo>
                    <a:pt x="17065" y="683836"/>
                  </a:lnTo>
                  <a:lnTo>
                    <a:pt x="22234" y="691518"/>
                  </a:lnTo>
                  <a:lnTo>
                    <a:pt x="24130" y="700925"/>
                  </a:lnTo>
                  <a:lnTo>
                    <a:pt x="22234" y="710333"/>
                  </a:lnTo>
                  <a:lnTo>
                    <a:pt x="17065" y="718015"/>
                  </a:lnTo>
                  <a:lnTo>
                    <a:pt x="9396" y="723194"/>
                  </a:lnTo>
                  <a:lnTo>
                    <a:pt x="0" y="725093"/>
                  </a:lnTo>
                  <a:lnTo>
                    <a:pt x="48260" y="725093"/>
                  </a:lnTo>
                  <a:lnTo>
                    <a:pt x="44469" y="743908"/>
                  </a:lnTo>
                  <a:lnTo>
                    <a:pt x="34131" y="759272"/>
                  </a:lnTo>
                  <a:lnTo>
                    <a:pt x="18792" y="769631"/>
                  </a:lnTo>
                  <a:lnTo>
                    <a:pt x="0" y="773430"/>
                  </a:lnTo>
                  <a:lnTo>
                    <a:pt x="4406011" y="773430"/>
                  </a:lnTo>
                  <a:lnTo>
                    <a:pt x="4424822" y="769631"/>
                  </a:lnTo>
                  <a:lnTo>
                    <a:pt x="4440205" y="759272"/>
                  </a:lnTo>
                  <a:lnTo>
                    <a:pt x="4450588" y="743908"/>
                  </a:lnTo>
                  <a:lnTo>
                    <a:pt x="4454398" y="725093"/>
                  </a:lnTo>
                  <a:lnTo>
                    <a:pt x="4454398" y="96672"/>
                  </a:lnTo>
                  <a:lnTo>
                    <a:pt x="96647" y="96672"/>
                  </a:lnTo>
                  <a:lnTo>
                    <a:pt x="87250" y="94773"/>
                  </a:lnTo>
                  <a:lnTo>
                    <a:pt x="79581" y="89595"/>
                  </a:lnTo>
                  <a:lnTo>
                    <a:pt x="74412" y="81916"/>
                  </a:lnTo>
                  <a:lnTo>
                    <a:pt x="72517" y="72517"/>
                  </a:lnTo>
                  <a:lnTo>
                    <a:pt x="74412" y="63120"/>
                  </a:lnTo>
                  <a:lnTo>
                    <a:pt x="79581" y="55451"/>
                  </a:lnTo>
                  <a:lnTo>
                    <a:pt x="87250" y="50282"/>
                  </a:lnTo>
                  <a:lnTo>
                    <a:pt x="96647" y="48387"/>
                  </a:lnTo>
                  <a:lnTo>
                    <a:pt x="4551045" y="48387"/>
                  </a:lnTo>
                  <a:lnTo>
                    <a:pt x="4547252" y="29521"/>
                  </a:lnTo>
                  <a:lnTo>
                    <a:pt x="4536900" y="14144"/>
                  </a:lnTo>
                  <a:lnTo>
                    <a:pt x="4521523" y="3792"/>
                  </a:lnTo>
                  <a:lnTo>
                    <a:pt x="4502658" y="0"/>
                  </a:lnTo>
                  <a:close/>
                </a:path>
                <a:path w="4551045" h="773429">
                  <a:moveTo>
                    <a:pt x="4551045" y="48387"/>
                  </a:moveTo>
                  <a:lnTo>
                    <a:pt x="145034" y="48387"/>
                  </a:lnTo>
                  <a:lnTo>
                    <a:pt x="141224" y="67183"/>
                  </a:lnTo>
                  <a:lnTo>
                    <a:pt x="130841" y="82530"/>
                  </a:lnTo>
                  <a:lnTo>
                    <a:pt x="115458" y="92878"/>
                  </a:lnTo>
                  <a:lnTo>
                    <a:pt x="96647" y="96672"/>
                  </a:lnTo>
                  <a:lnTo>
                    <a:pt x="4502658" y="96672"/>
                  </a:lnTo>
                  <a:lnTo>
                    <a:pt x="4521523" y="92878"/>
                  </a:lnTo>
                  <a:lnTo>
                    <a:pt x="4536900" y="82530"/>
                  </a:lnTo>
                  <a:lnTo>
                    <a:pt x="4547252" y="67183"/>
                  </a:lnTo>
                  <a:lnTo>
                    <a:pt x="4551045" y="48387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29481" y="5554218"/>
              <a:ext cx="193675" cy="725170"/>
            </a:xfrm>
            <a:custGeom>
              <a:avLst/>
              <a:gdLst/>
              <a:ahLst/>
              <a:cxnLst/>
              <a:rect l="l" t="t" r="r" b="b"/>
              <a:pathLst>
                <a:path w="193675" h="725170">
                  <a:moveTo>
                    <a:pt x="193421" y="0"/>
                  </a:moveTo>
                  <a:lnTo>
                    <a:pt x="145034" y="0"/>
                  </a:lnTo>
                  <a:lnTo>
                    <a:pt x="135637" y="1895"/>
                  </a:lnTo>
                  <a:lnTo>
                    <a:pt x="127968" y="7064"/>
                  </a:lnTo>
                  <a:lnTo>
                    <a:pt x="122799" y="14733"/>
                  </a:lnTo>
                  <a:lnTo>
                    <a:pt x="120904" y="24129"/>
                  </a:lnTo>
                  <a:lnTo>
                    <a:pt x="122799" y="33529"/>
                  </a:lnTo>
                  <a:lnTo>
                    <a:pt x="127968" y="41208"/>
                  </a:lnTo>
                  <a:lnTo>
                    <a:pt x="135637" y="46386"/>
                  </a:lnTo>
                  <a:lnTo>
                    <a:pt x="145034" y="48285"/>
                  </a:lnTo>
                  <a:lnTo>
                    <a:pt x="163845" y="44491"/>
                  </a:lnTo>
                  <a:lnTo>
                    <a:pt x="179228" y="34143"/>
                  </a:lnTo>
                  <a:lnTo>
                    <a:pt x="189611" y="18795"/>
                  </a:lnTo>
                  <a:lnTo>
                    <a:pt x="193421" y="0"/>
                  </a:lnTo>
                  <a:close/>
                </a:path>
                <a:path w="193675" h="725170">
                  <a:moveTo>
                    <a:pt x="48387" y="628370"/>
                  </a:moveTo>
                  <a:lnTo>
                    <a:pt x="29521" y="632169"/>
                  </a:lnTo>
                  <a:lnTo>
                    <a:pt x="14144" y="642527"/>
                  </a:lnTo>
                  <a:lnTo>
                    <a:pt x="3792" y="657892"/>
                  </a:lnTo>
                  <a:lnTo>
                    <a:pt x="0" y="676706"/>
                  </a:lnTo>
                  <a:lnTo>
                    <a:pt x="3792" y="695521"/>
                  </a:lnTo>
                  <a:lnTo>
                    <a:pt x="14144" y="710885"/>
                  </a:lnTo>
                  <a:lnTo>
                    <a:pt x="29521" y="721244"/>
                  </a:lnTo>
                  <a:lnTo>
                    <a:pt x="48387" y="725042"/>
                  </a:lnTo>
                  <a:lnTo>
                    <a:pt x="67179" y="721244"/>
                  </a:lnTo>
                  <a:lnTo>
                    <a:pt x="82518" y="710885"/>
                  </a:lnTo>
                  <a:lnTo>
                    <a:pt x="92856" y="695521"/>
                  </a:lnTo>
                  <a:lnTo>
                    <a:pt x="96647" y="676706"/>
                  </a:lnTo>
                  <a:lnTo>
                    <a:pt x="48387" y="676706"/>
                  </a:lnTo>
                  <a:lnTo>
                    <a:pt x="57783" y="674807"/>
                  </a:lnTo>
                  <a:lnTo>
                    <a:pt x="65452" y="669628"/>
                  </a:lnTo>
                  <a:lnTo>
                    <a:pt x="70621" y="661946"/>
                  </a:lnTo>
                  <a:lnTo>
                    <a:pt x="72517" y="652538"/>
                  </a:lnTo>
                  <a:lnTo>
                    <a:pt x="70621" y="643131"/>
                  </a:lnTo>
                  <a:lnTo>
                    <a:pt x="65452" y="635449"/>
                  </a:lnTo>
                  <a:lnTo>
                    <a:pt x="57783" y="630269"/>
                  </a:lnTo>
                  <a:lnTo>
                    <a:pt x="48387" y="628370"/>
                  </a:lnTo>
                  <a:close/>
                </a:path>
              </a:pathLst>
            </a:custGeom>
            <a:solidFill>
              <a:srgbClr val="CDB7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29481" y="5505831"/>
              <a:ext cx="4599940" cy="773430"/>
            </a:xfrm>
            <a:custGeom>
              <a:avLst/>
              <a:gdLst/>
              <a:ahLst/>
              <a:cxnLst/>
              <a:rect l="l" t="t" r="r" b="b"/>
              <a:pathLst>
                <a:path w="4599940" h="773429">
                  <a:moveTo>
                    <a:pt x="96647" y="676757"/>
                  </a:moveTo>
                  <a:lnTo>
                    <a:pt x="96647" y="48387"/>
                  </a:lnTo>
                  <a:lnTo>
                    <a:pt x="100457" y="29521"/>
                  </a:lnTo>
                  <a:lnTo>
                    <a:pt x="110839" y="14144"/>
                  </a:lnTo>
                  <a:lnTo>
                    <a:pt x="126222" y="3792"/>
                  </a:lnTo>
                  <a:lnTo>
                    <a:pt x="145034" y="0"/>
                  </a:lnTo>
                  <a:lnTo>
                    <a:pt x="4551045" y="0"/>
                  </a:lnTo>
                  <a:lnTo>
                    <a:pt x="4569910" y="3792"/>
                  </a:lnTo>
                  <a:lnTo>
                    <a:pt x="4585287" y="14144"/>
                  </a:lnTo>
                  <a:lnTo>
                    <a:pt x="4595639" y="29521"/>
                  </a:lnTo>
                  <a:lnTo>
                    <a:pt x="4599432" y="48387"/>
                  </a:lnTo>
                  <a:lnTo>
                    <a:pt x="4595639" y="67183"/>
                  </a:lnTo>
                  <a:lnTo>
                    <a:pt x="4585287" y="82530"/>
                  </a:lnTo>
                  <a:lnTo>
                    <a:pt x="4569910" y="92878"/>
                  </a:lnTo>
                  <a:lnTo>
                    <a:pt x="4551045" y="96672"/>
                  </a:lnTo>
                  <a:lnTo>
                    <a:pt x="4502785" y="96672"/>
                  </a:lnTo>
                  <a:lnTo>
                    <a:pt x="4502785" y="725093"/>
                  </a:lnTo>
                  <a:lnTo>
                    <a:pt x="4498975" y="743908"/>
                  </a:lnTo>
                  <a:lnTo>
                    <a:pt x="4488592" y="759272"/>
                  </a:lnTo>
                  <a:lnTo>
                    <a:pt x="4473209" y="769631"/>
                  </a:lnTo>
                  <a:lnTo>
                    <a:pt x="4454398" y="773430"/>
                  </a:lnTo>
                  <a:lnTo>
                    <a:pt x="48387" y="773430"/>
                  </a:lnTo>
                  <a:lnTo>
                    <a:pt x="29521" y="769631"/>
                  </a:lnTo>
                  <a:lnTo>
                    <a:pt x="14144" y="759272"/>
                  </a:lnTo>
                  <a:lnTo>
                    <a:pt x="3792" y="743908"/>
                  </a:lnTo>
                  <a:lnTo>
                    <a:pt x="0" y="725093"/>
                  </a:lnTo>
                  <a:lnTo>
                    <a:pt x="3792" y="706279"/>
                  </a:lnTo>
                  <a:lnTo>
                    <a:pt x="14144" y="690914"/>
                  </a:lnTo>
                  <a:lnTo>
                    <a:pt x="29521" y="680556"/>
                  </a:lnTo>
                  <a:lnTo>
                    <a:pt x="48387" y="676757"/>
                  </a:lnTo>
                  <a:lnTo>
                    <a:pt x="96647" y="67675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45432" y="5500878"/>
              <a:ext cx="82422" cy="10657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277868" y="5602503"/>
              <a:ext cx="4454525" cy="676910"/>
            </a:xfrm>
            <a:custGeom>
              <a:avLst/>
              <a:gdLst/>
              <a:ahLst/>
              <a:cxnLst/>
              <a:rect l="l" t="t" r="r" b="b"/>
              <a:pathLst>
                <a:path w="4454525" h="676910">
                  <a:moveTo>
                    <a:pt x="4454398" y="0"/>
                  </a:moveTo>
                  <a:lnTo>
                    <a:pt x="96647" y="0"/>
                  </a:lnTo>
                </a:path>
                <a:path w="4454525" h="676910">
                  <a:moveTo>
                    <a:pt x="0" y="580085"/>
                  </a:moveTo>
                  <a:lnTo>
                    <a:pt x="9396" y="581984"/>
                  </a:lnTo>
                  <a:lnTo>
                    <a:pt x="17065" y="587163"/>
                  </a:lnTo>
                  <a:lnTo>
                    <a:pt x="22234" y="594845"/>
                  </a:lnTo>
                  <a:lnTo>
                    <a:pt x="24130" y="604253"/>
                  </a:lnTo>
                  <a:lnTo>
                    <a:pt x="22234" y="613660"/>
                  </a:lnTo>
                  <a:lnTo>
                    <a:pt x="17065" y="621342"/>
                  </a:lnTo>
                  <a:lnTo>
                    <a:pt x="9396" y="626522"/>
                  </a:lnTo>
                  <a:lnTo>
                    <a:pt x="0" y="628421"/>
                  </a:lnTo>
                  <a:lnTo>
                    <a:pt x="48260" y="628421"/>
                  </a:lnTo>
                </a:path>
                <a:path w="4454525" h="676910">
                  <a:moveTo>
                    <a:pt x="0" y="676757"/>
                  </a:moveTo>
                  <a:lnTo>
                    <a:pt x="18792" y="672959"/>
                  </a:lnTo>
                  <a:lnTo>
                    <a:pt x="34131" y="662600"/>
                  </a:lnTo>
                  <a:lnTo>
                    <a:pt x="44469" y="647236"/>
                  </a:lnTo>
                  <a:lnTo>
                    <a:pt x="48260" y="628421"/>
                  </a:lnTo>
                  <a:lnTo>
                    <a:pt x="48260" y="580085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531867" y="5527802"/>
            <a:ext cx="39979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ЛАМІНАРНА</a:t>
            </a:r>
            <a:r>
              <a:rPr sz="2400" b="1" i="1" spc="-5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961507"/>
                </a:solidFill>
                <a:latin typeface="Times New Roman"/>
                <a:cs typeface="Times New Roman"/>
              </a:rPr>
              <a:t>ЗОНА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Підготовка</a:t>
            </a:r>
            <a:r>
              <a:rPr sz="2400" b="1" i="1" spc="-5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посуду</a:t>
            </a:r>
            <a:r>
              <a:rPr sz="2400" b="1" i="1" spc="-3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до</a:t>
            </a:r>
            <a:r>
              <a:rPr sz="2400" b="1" i="1" spc="-3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15" dirty="0">
                <a:solidFill>
                  <a:srgbClr val="961507"/>
                </a:solidFill>
                <a:latin typeface="Times New Roman"/>
                <a:cs typeface="Times New Roman"/>
              </a:rPr>
              <a:t>розливу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r>
              <a:rPr dirty="0"/>
              <a:t>24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53" y="0"/>
            <a:ext cx="9099550" cy="6872605"/>
            <a:chOff x="51053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199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2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3251" y="407669"/>
              <a:ext cx="3883914" cy="528447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8888" y="395478"/>
              <a:ext cx="3890010" cy="53065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799" y="395478"/>
              <a:ext cx="4165854" cy="528447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09726" y="5844158"/>
              <a:ext cx="7148830" cy="577850"/>
            </a:xfrm>
            <a:custGeom>
              <a:avLst/>
              <a:gdLst/>
              <a:ahLst/>
              <a:cxnLst/>
              <a:rect l="l" t="t" r="r" b="b"/>
              <a:pathLst>
                <a:path w="7148830" h="577850">
                  <a:moveTo>
                    <a:pt x="7112736" y="0"/>
                  </a:moveTo>
                  <a:lnTo>
                    <a:pt x="72212" y="0"/>
                  </a:lnTo>
                  <a:lnTo>
                    <a:pt x="58158" y="2837"/>
                  </a:lnTo>
                  <a:lnTo>
                    <a:pt x="46682" y="10574"/>
                  </a:lnTo>
                  <a:lnTo>
                    <a:pt x="38943" y="22047"/>
                  </a:lnTo>
                  <a:lnTo>
                    <a:pt x="36106" y="36093"/>
                  </a:lnTo>
                  <a:lnTo>
                    <a:pt x="36106" y="505396"/>
                  </a:lnTo>
                  <a:lnTo>
                    <a:pt x="0" y="505396"/>
                  </a:lnTo>
                  <a:lnTo>
                    <a:pt x="7025" y="506816"/>
                  </a:lnTo>
                  <a:lnTo>
                    <a:pt x="12761" y="510686"/>
                  </a:lnTo>
                  <a:lnTo>
                    <a:pt x="16628" y="516422"/>
                  </a:lnTo>
                  <a:lnTo>
                    <a:pt x="18046" y="523443"/>
                  </a:lnTo>
                  <a:lnTo>
                    <a:pt x="16628" y="530470"/>
                  </a:lnTo>
                  <a:lnTo>
                    <a:pt x="12761" y="536211"/>
                  </a:lnTo>
                  <a:lnTo>
                    <a:pt x="7025" y="540082"/>
                  </a:lnTo>
                  <a:lnTo>
                    <a:pt x="0" y="541502"/>
                  </a:lnTo>
                  <a:lnTo>
                    <a:pt x="36106" y="541502"/>
                  </a:lnTo>
                  <a:lnTo>
                    <a:pt x="33268" y="555548"/>
                  </a:lnTo>
                  <a:lnTo>
                    <a:pt x="25530" y="567021"/>
                  </a:lnTo>
                  <a:lnTo>
                    <a:pt x="14053" y="574758"/>
                  </a:lnTo>
                  <a:lnTo>
                    <a:pt x="0" y="577595"/>
                  </a:lnTo>
                  <a:lnTo>
                    <a:pt x="7040473" y="577595"/>
                  </a:lnTo>
                  <a:lnTo>
                    <a:pt x="7054540" y="574758"/>
                  </a:lnTo>
                  <a:lnTo>
                    <a:pt x="7066048" y="567021"/>
                  </a:lnTo>
                  <a:lnTo>
                    <a:pt x="7073817" y="555548"/>
                  </a:lnTo>
                  <a:lnTo>
                    <a:pt x="7076668" y="541502"/>
                  </a:lnTo>
                  <a:lnTo>
                    <a:pt x="7076668" y="72199"/>
                  </a:lnTo>
                  <a:lnTo>
                    <a:pt x="72212" y="72199"/>
                  </a:lnTo>
                  <a:lnTo>
                    <a:pt x="65184" y="70779"/>
                  </a:lnTo>
                  <a:lnTo>
                    <a:pt x="59443" y="66908"/>
                  </a:lnTo>
                  <a:lnTo>
                    <a:pt x="55572" y="61167"/>
                  </a:lnTo>
                  <a:lnTo>
                    <a:pt x="54152" y="54140"/>
                  </a:lnTo>
                  <a:lnTo>
                    <a:pt x="55572" y="47119"/>
                  </a:lnTo>
                  <a:lnTo>
                    <a:pt x="59443" y="41382"/>
                  </a:lnTo>
                  <a:lnTo>
                    <a:pt x="65184" y="37513"/>
                  </a:lnTo>
                  <a:lnTo>
                    <a:pt x="72212" y="36093"/>
                  </a:lnTo>
                  <a:lnTo>
                    <a:pt x="7148804" y="36093"/>
                  </a:lnTo>
                  <a:lnTo>
                    <a:pt x="7145972" y="22047"/>
                  </a:lnTo>
                  <a:lnTo>
                    <a:pt x="7138247" y="10574"/>
                  </a:lnTo>
                  <a:lnTo>
                    <a:pt x="7126783" y="2837"/>
                  </a:lnTo>
                  <a:lnTo>
                    <a:pt x="7112736" y="0"/>
                  </a:lnTo>
                  <a:close/>
                </a:path>
                <a:path w="7148830" h="577850">
                  <a:moveTo>
                    <a:pt x="7148804" y="36093"/>
                  </a:moveTo>
                  <a:lnTo>
                    <a:pt x="108305" y="36093"/>
                  </a:lnTo>
                  <a:lnTo>
                    <a:pt x="105468" y="50146"/>
                  </a:lnTo>
                  <a:lnTo>
                    <a:pt x="97731" y="61623"/>
                  </a:lnTo>
                  <a:lnTo>
                    <a:pt x="86258" y="69361"/>
                  </a:lnTo>
                  <a:lnTo>
                    <a:pt x="72212" y="72199"/>
                  </a:lnTo>
                  <a:lnTo>
                    <a:pt x="7112736" y="72199"/>
                  </a:lnTo>
                  <a:lnTo>
                    <a:pt x="7126783" y="69361"/>
                  </a:lnTo>
                  <a:lnTo>
                    <a:pt x="7138247" y="61623"/>
                  </a:lnTo>
                  <a:lnTo>
                    <a:pt x="7145972" y="50146"/>
                  </a:lnTo>
                  <a:lnTo>
                    <a:pt x="7148804" y="36093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3645" y="5880252"/>
              <a:ext cx="144780" cy="541655"/>
            </a:xfrm>
            <a:custGeom>
              <a:avLst/>
              <a:gdLst/>
              <a:ahLst/>
              <a:cxnLst/>
              <a:rect l="l" t="t" r="r" b="b"/>
              <a:pathLst>
                <a:path w="144780" h="541654">
                  <a:moveTo>
                    <a:pt x="144386" y="0"/>
                  </a:moveTo>
                  <a:lnTo>
                    <a:pt x="108292" y="0"/>
                  </a:lnTo>
                  <a:lnTo>
                    <a:pt x="101265" y="1419"/>
                  </a:lnTo>
                  <a:lnTo>
                    <a:pt x="95524" y="5289"/>
                  </a:lnTo>
                  <a:lnTo>
                    <a:pt x="91653" y="11026"/>
                  </a:lnTo>
                  <a:lnTo>
                    <a:pt x="90233" y="18046"/>
                  </a:lnTo>
                  <a:lnTo>
                    <a:pt x="91653" y="25074"/>
                  </a:lnTo>
                  <a:lnTo>
                    <a:pt x="95524" y="30814"/>
                  </a:lnTo>
                  <a:lnTo>
                    <a:pt x="101265" y="34686"/>
                  </a:lnTo>
                  <a:lnTo>
                    <a:pt x="108292" y="36106"/>
                  </a:lnTo>
                  <a:lnTo>
                    <a:pt x="122338" y="33268"/>
                  </a:lnTo>
                  <a:lnTo>
                    <a:pt x="133811" y="25530"/>
                  </a:lnTo>
                  <a:lnTo>
                    <a:pt x="141548" y="14053"/>
                  </a:lnTo>
                  <a:lnTo>
                    <a:pt x="144386" y="0"/>
                  </a:lnTo>
                  <a:close/>
                </a:path>
                <a:path w="144780" h="541654">
                  <a:moveTo>
                    <a:pt x="36093" y="469303"/>
                  </a:moveTo>
                  <a:lnTo>
                    <a:pt x="22042" y="472140"/>
                  </a:lnTo>
                  <a:lnTo>
                    <a:pt x="10569" y="479879"/>
                  </a:lnTo>
                  <a:lnTo>
                    <a:pt x="2835" y="491355"/>
                  </a:lnTo>
                  <a:lnTo>
                    <a:pt x="0" y="505409"/>
                  </a:lnTo>
                  <a:lnTo>
                    <a:pt x="2835" y="519455"/>
                  </a:lnTo>
                  <a:lnTo>
                    <a:pt x="10569" y="530928"/>
                  </a:lnTo>
                  <a:lnTo>
                    <a:pt x="22042" y="538665"/>
                  </a:lnTo>
                  <a:lnTo>
                    <a:pt x="36093" y="541502"/>
                  </a:lnTo>
                  <a:lnTo>
                    <a:pt x="50144" y="538665"/>
                  </a:lnTo>
                  <a:lnTo>
                    <a:pt x="61617" y="530928"/>
                  </a:lnTo>
                  <a:lnTo>
                    <a:pt x="69351" y="519455"/>
                  </a:lnTo>
                  <a:lnTo>
                    <a:pt x="72186" y="505409"/>
                  </a:lnTo>
                  <a:lnTo>
                    <a:pt x="36093" y="505409"/>
                  </a:lnTo>
                  <a:lnTo>
                    <a:pt x="43119" y="503989"/>
                  </a:lnTo>
                  <a:lnTo>
                    <a:pt x="48855" y="500118"/>
                  </a:lnTo>
                  <a:lnTo>
                    <a:pt x="52722" y="494377"/>
                  </a:lnTo>
                  <a:lnTo>
                    <a:pt x="54140" y="487349"/>
                  </a:lnTo>
                  <a:lnTo>
                    <a:pt x="52722" y="480329"/>
                  </a:lnTo>
                  <a:lnTo>
                    <a:pt x="48855" y="474592"/>
                  </a:lnTo>
                  <a:lnTo>
                    <a:pt x="43119" y="470722"/>
                  </a:lnTo>
                  <a:lnTo>
                    <a:pt x="36093" y="469303"/>
                  </a:lnTo>
                  <a:close/>
                </a:path>
              </a:pathLst>
            </a:custGeom>
            <a:solidFill>
              <a:srgbClr val="CDB7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3632" y="5844158"/>
              <a:ext cx="7185025" cy="577850"/>
            </a:xfrm>
            <a:custGeom>
              <a:avLst/>
              <a:gdLst/>
              <a:ahLst/>
              <a:cxnLst/>
              <a:rect l="l" t="t" r="r" b="b"/>
              <a:pathLst>
                <a:path w="7185025" h="577850">
                  <a:moveTo>
                    <a:pt x="72199" y="505396"/>
                  </a:moveTo>
                  <a:lnTo>
                    <a:pt x="72199" y="36093"/>
                  </a:lnTo>
                  <a:lnTo>
                    <a:pt x="75037" y="22047"/>
                  </a:lnTo>
                  <a:lnTo>
                    <a:pt x="82775" y="10574"/>
                  </a:lnTo>
                  <a:lnTo>
                    <a:pt x="94252" y="2837"/>
                  </a:lnTo>
                  <a:lnTo>
                    <a:pt x="108305" y="0"/>
                  </a:lnTo>
                  <a:lnTo>
                    <a:pt x="7148830" y="0"/>
                  </a:lnTo>
                  <a:lnTo>
                    <a:pt x="7162877" y="2837"/>
                  </a:lnTo>
                  <a:lnTo>
                    <a:pt x="7174341" y="10574"/>
                  </a:lnTo>
                  <a:lnTo>
                    <a:pt x="7182066" y="22047"/>
                  </a:lnTo>
                  <a:lnTo>
                    <a:pt x="7184898" y="36093"/>
                  </a:lnTo>
                  <a:lnTo>
                    <a:pt x="7182066" y="50146"/>
                  </a:lnTo>
                  <a:lnTo>
                    <a:pt x="7174341" y="61623"/>
                  </a:lnTo>
                  <a:lnTo>
                    <a:pt x="7162877" y="69361"/>
                  </a:lnTo>
                  <a:lnTo>
                    <a:pt x="7148830" y="72199"/>
                  </a:lnTo>
                  <a:lnTo>
                    <a:pt x="7112762" y="72199"/>
                  </a:lnTo>
                  <a:lnTo>
                    <a:pt x="7112762" y="541502"/>
                  </a:lnTo>
                  <a:lnTo>
                    <a:pt x="7109910" y="555548"/>
                  </a:lnTo>
                  <a:lnTo>
                    <a:pt x="7102141" y="567021"/>
                  </a:lnTo>
                  <a:lnTo>
                    <a:pt x="7090634" y="574758"/>
                  </a:lnTo>
                  <a:lnTo>
                    <a:pt x="7076567" y="577595"/>
                  </a:lnTo>
                  <a:lnTo>
                    <a:pt x="36093" y="577595"/>
                  </a:lnTo>
                  <a:lnTo>
                    <a:pt x="22047" y="574758"/>
                  </a:lnTo>
                  <a:lnTo>
                    <a:pt x="10574" y="567021"/>
                  </a:lnTo>
                  <a:lnTo>
                    <a:pt x="2837" y="555548"/>
                  </a:lnTo>
                  <a:lnTo>
                    <a:pt x="0" y="541502"/>
                  </a:lnTo>
                  <a:lnTo>
                    <a:pt x="2837" y="527449"/>
                  </a:lnTo>
                  <a:lnTo>
                    <a:pt x="10574" y="515972"/>
                  </a:lnTo>
                  <a:lnTo>
                    <a:pt x="22047" y="508234"/>
                  </a:lnTo>
                  <a:lnTo>
                    <a:pt x="36093" y="505396"/>
                  </a:lnTo>
                  <a:lnTo>
                    <a:pt x="72199" y="50539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8926" y="5839206"/>
              <a:ext cx="64058" cy="8210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09726" y="5916358"/>
              <a:ext cx="7077075" cy="505459"/>
            </a:xfrm>
            <a:custGeom>
              <a:avLst/>
              <a:gdLst/>
              <a:ahLst/>
              <a:cxnLst/>
              <a:rect l="l" t="t" r="r" b="b"/>
              <a:pathLst>
                <a:path w="7077075" h="505460">
                  <a:moveTo>
                    <a:pt x="7076668" y="0"/>
                  </a:moveTo>
                  <a:lnTo>
                    <a:pt x="72212" y="0"/>
                  </a:lnTo>
                </a:path>
                <a:path w="7077075" h="505460">
                  <a:moveTo>
                    <a:pt x="0" y="433196"/>
                  </a:moveTo>
                  <a:lnTo>
                    <a:pt x="7025" y="434616"/>
                  </a:lnTo>
                  <a:lnTo>
                    <a:pt x="12761" y="438486"/>
                  </a:lnTo>
                  <a:lnTo>
                    <a:pt x="16628" y="444223"/>
                  </a:lnTo>
                  <a:lnTo>
                    <a:pt x="18046" y="451243"/>
                  </a:lnTo>
                  <a:lnTo>
                    <a:pt x="16628" y="458271"/>
                  </a:lnTo>
                  <a:lnTo>
                    <a:pt x="12761" y="464011"/>
                  </a:lnTo>
                  <a:lnTo>
                    <a:pt x="7025" y="467883"/>
                  </a:lnTo>
                  <a:lnTo>
                    <a:pt x="0" y="469303"/>
                  </a:lnTo>
                  <a:lnTo>
                    <a:pt x="36106" y="469303"/>
                  </a:lnTo>
                </a:path>
                <a:path w="7077075" h="505460">
                  <a:moveTo>
                    <a:pt x="0" y="505396"/>
                  </a:moveTo>
                  <a:lnTo>
                    <a:pt x="14053" y="502559"/>
                  </a:lnTo>
                  <a:lnTo>
                    <a:pt x="25530" y="494822"/>
                  </a:lnTo>
                  <a:lnTo>
                    <a:pt x="33268" y="483349"/>
                  </a:lnTo>
                  <a:lnTo>
                    <a:pt x="36106" y="469303"/>
                  </a:lnTo>
                  <a:lnTo>
                    <a:pt x="36106" y="433196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56073" y="5944870"/>
            <a:ext cx="7020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i="1" spc="-15" dirty="0">
                <a:solidFill>
                  <a:srgbClr val="961507"/>
                </a:solidFill>
                <a:latin typeface="Times New Roman"/>
                <a:cs typeface="Times New Roman"/>
              </a:rPr>
              <a:t>Установки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для</a:t>
            </a:r>
            <a:r>
              <a:rPr sz="2400" b="1" i="1" spc="-1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виготовлення</a:t>
            </a:r>
            <a:r>
              <a:rPr sz="2400" b="1" i="1" spc="1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розчинів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r>
              <a:rPr dirty="0"/>
              <a:t>25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53" y="0"/>
            <a:ext cx="9099550" cy="6872605"/>
            <a:chOff x="51053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199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2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025" y="187452"/>
              <a:ext cx="8720328" cy="491185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02753" y="5293233"/>
              <a:ext cx="7124700" cy="971550"/>
            </a:xfrm>
            <a:custGeom>
              <a:avLst/>
              <a:gdLst/>
              <a:ahLst/>
              <a:cxnLst/>
              <a:rect l="l" t="t" r="r" b="b"/>
              <a:pathLst>
                <a:path w="7124700" h="971550">
                  <a:moveTo>
                    <a:pt x="7063473" y="0"/>
                  </a:moveTo>
                  <a:lnTo>
                    <a:pt x="121450" y="0"/>
                  </a:lnTo>
                  <a:lnTo>
                    <a:pt x="97812" y="4770"/>
                  </a:lnTo>
                  <a:lnTo>
                    <a:pt x="78512" y="17779"/>
                  </a:lnTo>
                  <a:lnTo>
                    <a:pt x="65502" y="37076"/>
                  </a:lnTo>
                  <a:lnTo>
                    <a:pt x="60731" y="60705"/>
                  </a:lnTo>
                  <a:lnTo>
                    <a:pt x="60731" y="850099"/>
                  </a:lnTo>
                  <a:lnTo>
                    <a:pt x="0" y="850099"/>
                  </a:lnTo>
                  <a:lnTo>
                    <a:pt x="11822" y="852487"/>
                  </a:lnTo>
                  <a:lnTo>
                    <a:pt x="21474" y="858996"/>
                  </a:lnTo>
                  <a:lnTo>
                    <a:pt x="27980" y="868648"/>
                  </a:lnTo>
                  <a:lnTo>
                    <a:pt x="30365" y="880465"/>
                  </a:lnTo>
                  <a:lnTo>
                    <a:pt x="27980" y="892282"/>
                  </a:lnTo>
                  <a:lnTo>
                    <a:pt x="21474" y="901934"/>
                  </a:lnTo>
                  <a:lnTo>
                    <a:pt x="11822" y="908444"/>
                  </a:lnTo>
                  <a:lnTo>
                    <a:pt x="0" y="910831"/>
                  </a:lnTo>
                  <a:lnTo>
                    <a:pt x="60731" y="910831"/>
                  </a:lnTo>
                  <a:lnTo>
                    <a:pt x="55958" y="934463"/>
                  </a:lnTo>
                  <a:lnTo>
                    <a:pt x="42943" y="953763"/>
                  </a:lnTo>
                  <a:lnTo>
                    <a:pt x="23639" y="966777"/>
                  </a:lnTo>
                  <a:lnTo>
                    <a:pt x="0" y="971549"/>
                  </a:lnTo>
                  <a:lnTo>
                    <a:pt x="6942061" y="971549"/>
                  </a:lnTo>
                  <a:lnTo>
                    <a:pt x="6965691" y="966777"/>
                  </a:lnTo>
                  <a:lnTo>
                    <a:pt x="6984987" y="953763"/>
                  </a:lnTo>
                  <a:lnTo>
                    <a:pt x="6997996" y="934463"/>
                  </a:lnTo>
                  <a:lnTo>
                    <a:pt x="7002767" y="910831"/>
                  </a:lnTo>
                  <a:lnTo>
                    <a:pt x="7002767" y="121411"/>
                  </a:lnTo>
                  <a:lnTo>
                    <a:pt x="121450" y="121411"/>
                  </a:lnTo>
                  <a:lnTo>
                    <a:pt x="109633" y="119026"/>
                  </a:lnTo>
                  <a:lnTo>
                    <a:pt x="99980" y="112521"/>
                  </a:lnTo>
                  <a:lnTo>
                    <a:pt x="93471" y="102873"/>
                  </a:lnTo>
                  <a:lnTo>
                    <a:pt x="91084" y="91058"/>
                  </a:lnTo>
                  <a:lnTo>
                    <a:pt x="93471" y="79244"/>
                  </a:lnTo>
                  <a:lnTo>
                    <a:pt x="99980" y="69595"/>
                  </a:lnTo>
                  <a:lnTo>
                    <a:pt x="109633" y="63091"/>
                  </a:lnTo>
                  <a:lnTo>
                    <a:pt x="121450" y="60705"/>
                  </a:lnTo>
                  <a:lnTo>
                    <a:pt x="7124179" y="60705"/>
                  </a:lnTo>
                  <a:lnTo>
                    <a:pt x="7119408" y="37076"/>
                  </a:lnTo>
                  <a:lnTo>
                    <a:pt x="7106399" y="17779"/>
                  </a:lnTo>
                  <a:lnTo>
                    <a:pt x="7087103" y="4770"/>
                  </a:lnTo>
                  <a:lnTo>
                    <a:pt x="7063473" y="0"/>
                  </a:lnTo>
                  <a:close/>
                </a:path>
                <a:path w="7124700" h="971550">
                  <a:moveTo>
                    <a:pt x="7124179" y="60705"/>
                  </a:moveTo>
                  <a:lnTo>
                    <a:pt x="182232" y="60705"/>
                  </a:lnTo>
                  <a:lnTo>
                    <a:pt x="177451" y="84335"/>
                  </a:lnTo>
                  <a:lnTo>
                    <a:pt x="164418" y="103631"/>
                  </a:lnTo>
                  <a:lnTo>
                    <a:pt x="145097" y="116641"/>
                  </a:lnTo>
                  <a:lnTo>
                    <a:pt x="121450" y="121411"/>
                  </a:lnTo>
                  <a:lnTo>
                    <a:pt x="7063473" y="121411"/>
                  </a:lnTo>
                  <a:lnTo>
                    <a:pt x="7087103" y="116641"/>
                  </a:lnTo>
                  <a:lnTo>
                    <a:pt x="7106399" y="103631"/>
                  </a:lnTo>
                  <a:lnTo>
                    <a:pt x="7119408" y="84335"/>
                  </a:lnTo>
                  <a:lnTo>
                    <a:pt x="7124179" y="60705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42034" y="5353939"/>
              <a:ext cx="243204" cy="911225"/>
            </a:xfrm>
            <a:custGeom>
              <a:avLst/>
              <a:gdLst/>
              <a:ahLst/>
              <a:cxnLst/>
              <a:rect l="l" t="t" r="r" b="b"/>
              <a:pathLst>
                <a:path w="243205" h="911225">
                  <a:moveTo>
                    <a:pt x="242951" y="0"/>
                  </a:moveTo>
                  <a:lnTo>
                    <a:pt x="182168" y="0"/>
                  </a:lnTo>
                  <a:lnTo>
                    <a:pt x="170351" y="2385"/>
                  </a:lnTo>
                  <a:lnTo>
                    <a:pt x="160699" y="8890"/>
                  </a:lnTo>
                  <a:lnTo>
                    <a:pt x="154190" y="18538"/>
                  </a:lnTo>
                  <a:lnTo>
                    <a:pt x="151803" y="30353"/>
                  </a:lnTo>
                  <a:lnTo>
                    <a:pt x="154190" y="42167"/>
                  </a:lnTo>
                  <a:lnTo>
                    <a:pt x="160699" y="51816"/>
                  </a:lnTo>
                  <a:lnTo>
                    <a:pt x="170351" y="58320"/>
                  </a:lnTo>
                  <a:lnTo>
                    <a:pt x="182168" y="60706"/>
                  </a:lnTo>
                  <a:lnTo>
                    <a:pt x="205816" y="55935"/>
                  </a:lnTo>
                  <a:lnTo>
                    <a:pt x="225137" y="42925"/>
                  </a:lnTo>
                  <a:lnTo>
                    <a:pt x="238170" y="23629"/>
                  </a:lnTo>
                  <a:lnTo>
                    <a:pt x="242951" y="0"/>
                  </a:lnTo>
                  <a:close/>
                </a:path>
                <a:path w="243205" h="911225">
                  <a:moveTo>
                    <a:pt x="60718" y="789393"/>
                  </a:moveTo>
                  <a:lnTo>
                    <a:pt x="37086" y="794166"/>
                  </a:lnTo>
                  <a:lnTo>
                    <a:pt x="17786" y="807181"/>
                  </a:lnTo>
                  <a:lnTo>
                    <a:pt x="4772" y="826486"/>
                  </a:lnTo>
                  <a:lnTo>
                    <a:pt x="0" y="850125"/>
                  </a:lnTo>
                  <a:lnTo>
                    <a:pt x="4772" y="873757"/>
                  </a:lnTo>
                  <a:lnTo>
                    <a:pt x="17786" y="893057"/>
                  </a:lnTo>
                  <a:lnTo>
                    <a:pt x="37086" y="906071"/>
                  </a:lnTo>
                  <a:lnTo>
                    <a:pt x="60718" y="910844"/>
                  </a:lnTo>
                  <a:lnTo>
                    <a:pt x="84357" y="906071"/>
                  </a:lnTo>
                  <a:lnTo>
                    <a:pt x="103662" y="893057"/>
                  </a:lnTo>
                  <a:lnTo>
                    <a:pt x="116677" y="873757"/>
                  </a:lnTo>
                  <a:lnTo>
                    <a:pt x="121450" y="850125"/>
                  </a:lnTo>
                  <a:lnTo>
                    <a:pt x="60718" y="850125"/>
                  </a:lnTo>
                  <a:lnTo>
                    <a:pt x="72541" y="847738"/>
                  </a:lnTo>
                  <a:lnTo>
                    <a:pt x="82192" y="841228"/>
                  </a:lnTo>
                  <a:lnTo>
                    <a:pt x="88698" y="831576"/>
                  </a:lnTo>
                  <a:lnTo>
                    <a:pt x="91084" y="819759"/>
                  </a:lnTo>
                  <a:lnTo>
                    <a:pt x="88698" y="807942"/>
                  </a:lnTo>
                  <a:lnTo>
                    <a:pt x="82192" y="798290"/>
                  </a:lnTo>
                  <a:lnTo>
                    <a:pt x="72541" y="791781"/>
                  </a:lnTo>
                  <a:lnTo>
                    <a:pt x="60718" y="789393"/>
                  </a:lnTo>
                  <a:close/>
                </a:path>
              </a:pathLst>
            </a:custGeom>
            <a:solidFill>
              <a:srgbClr val="CDB7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42034" y="5293233"/>
              <a:ext cx="7185025" cy="971550"/>
            </a:xfrm>
            <a:custGeom>
              <a:avLst/>
              <a:gdLst/>
              <a:ahLst/>
              <a:cxnLst/>
              <a:rect l="l" t="t" r="r" b="b"/>
              <a:pathLst>
                <a:path w="7185025" h="971550">
                  <a:moveTo>
                    <a:pt x="121450" y="850099"/>
                  </a:moveTo>
                  <a:lnTo>
                    <a:pt x="121450" y="60705"/>
                  </a:lnTo>
                  <a:lnTo>
                    <a:pt x="126220" y="37076"/>
                  </a:lnTo>
                  <a:lnTo>
                    <a:pt x="139231" y="17779"/>
                  </a:lnTo>
                  <a:lnTo>
                    <a:pt x="158531" y="4770"/>
                  </a:lnTo>
                  <a:lnTo>
                    <a:pt x="182168" y="0"/>
                  </a:lnTo>
                  <a:lnTo>
                    <a:pt x="7124192" y="0"/>
                  </a:lnTo>
                  <a:lnTo>
                    <a:pt x="7147821" y="4770"/>
                  </a:lnTo>
                  <a:lnTo>
                    <a:pt x="7167118" y="17779"/>
                  </a:lnTo>
                  <a:lnTo>
                    <a:pt x="7180127" y="37076"/>
                  </a:lnTo>
                  <a:lnTo>
                    <a:pt x="7184898" y="60705"/>
                  </a:lnTo>
                  <a:lnTo>
                    <a:pt x="7180127" y="84335"/>
                  </a:lnTo>
                  <a:lnTo>
                    <a:pt x="7167118" y="103631"/>
                  </a:lnTo>
                  <a:lnTo>
                    <a:pt x="7147821" y="116641"/>
                  </a:lnTo>
                  <a:lnTo>
                    <a:pt x="7124192" y="121411"/>
                  </a:lnTo>
                  <a:lnTo>
                    <a:pt x="7063486" y="121411"/>
                  </a:lnTo>
                  <a:lnTo>
                    <a:pt x="7063486" y="910831"/>
                  </a:lnTo>
                  <a:lnTo>
                    <a:pt x="7058715" y="934463"/>
                  </a:lnTo>
                  <a:lnTo>
                    <a:pt x="7045706" y="953763"/>
                  </a:lnTo>
                  <a:lnTo>
                    <a:pt x="7026409" y="966777"/>
                  </a:lnTo>
                  <a:lnTo>
                    <a:pt x="7002780" y="971549"/>
                  </a:lnTo>
                  <a:lnTo>
                    <a:pt x="60718" y="971549"/>
                  </a:lnTo>
                  <a:lnTo>
                    <a:pt x="37086" y="966777"/>
                  </a:lnTo>
                  <a:lnTo>
                    <a:pt x="17786" y="953763"/>
                  </a:lnTo>
                  <a:lnTo>
                    <a:pt x="4772" y="934463"/>
                  </a:lnTo>
                  <a:lnTo>
                    <a:pt x="0" y="910831"/>
                  </a:lnTo>
                  <a:lnTo>
                    <a:pt x="4772" y="887192"/>
                  </a:lnTo>
                  <a:lnTo>
                    <a:pt x="17786" y="867887"/>
                  </a:lnTo>
                  <a:lnTo>
                    <a:pt x="37086" y="854872"/>
                  </a:lnTo>
                  <a:lnTo>
                    <a:pt x="60718" y="850099"/>
                  </a:lnTo>
                  <a:lnTo>
                    <a:pt x="121450" y="85009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8885" y="5288279"/>
              <a:ext cx="101053" cy="13131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224203" y="5414645"/>
              <a:ext cx="6881495" cy="0"/>
            </a:xfrm>
            <a:custGeom>
              <a:avLst/>
              <a:gdLst/>
              <a:ahLst/>
              <a:cxnLst/>
              <a:rect l="l" t="t" r="r" b="b"/>
              <a:pathLst>
                <a:path w="6881495">
                  <a:moveTo>
                    <a:pt x="6881317" y="0"/>
                  </a:moveTo>
                  <a:lnTo>
                    <a:pt x="0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7800" y="6138380"/>
              <a:ext cx="70637" cy="13135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298955" y="5420359"/>
            <a:ext cx="66687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9810" marR="5080" indent="-1007744">
              <a:lnSpc>
                <a:spcPct val="100000"/>
              </a:lnSpc>
              <a:spcBef>
                <a:spcPts val="100"/>
              </a:spcBef>
              <a:tabLst>
                <a:tab pos="1062355" algn="l"/>
                <a:tab pos="2766695" algn="l"/>
                <a:tab pos="4055745" algn="l"/>
                <a:tab pos="5921375" algn="l"/>
              </a:tabLst>
            </a:pPr>
            <a:r>
              <a:rPr sz="2400" b="1" i="1" spc="-35" dirty="0">
                <a:solidFill>
                  <a:srgbClr val="961507"/>
                </a:solidFill>
                <a:latin typeface="Times New Roman"/>
                <a:cs typeface="Times New Roman"/>
              </a:rPr>
              <a:t>Розлив		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ін’єкційних	</a:t>
            </a: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розчинів	</a:t>
            </a:r>
            <a:r>
              <a:rPr sz="2400" b="1" i="1" dirty="0">
                <a:solidFill>
                  <a:srgbClr val="961507"/>
                </a:solidFill>
                <a:latin typeface="Times New Roman"/>
                <a:cs typeface="Times New Roman"/>
              </a:rPr>
              <a:t>в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ламінарній	</a:t>
            </a: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зоні</a:t>
            </a:r>
            <a:r>
              <a:rPr sz="2400" b="1" i="1" spc="-9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961507"/>
                </a:solidFill>
                <a:latin typeface="Times New Roman"/>
                <a:cs typeface="Times New Roman"/>
              </a:rPr>
              <a:t>в </a:t>
            </a:r>
            <a:r>
              <a:rPr sz="2400" b="1" i="1" spc="-58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15" dirty="0">
                <a:solidFill>
                  <a:srgbClr val="961507"/>
                </a:solidFill>
                <a:latin typeface="Times New Roman"/>
                <a:cs typeface="Times New Roman"/>
              </a:rPr>
              <a:t>стерильному</a:t>
            </a:r>
            <a:r>
              <a:rPr sz="2400" b="1" i="1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20" dirty="0">
                <a:solidFill>
                  <a:srgbClr val="961507"/>
                </a:solidFill>
                <a:latin typeface="Times New Roman"/>
                <a:cs typeface="Times New Roman"/>
              </a:rPr>
              <a:t>повітряному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потоці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795"/>
              </a:spcBef>
            </a:pPr>
            <a:r>
              <a:rPr dirty="0"/>
              <a:t>26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366252" y="646988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27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69619" y="349758"/>
            <a:ext cx="7522845" cy="5702935"/>
            <a:chOff x="769619" y="349758"/>
            <a:chExt cx="7522845" cy="570293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619" y="1872233"/>
              <a:ext cx="3429000" cy="41803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0352" y="1872233"/>
              <a:ext cx="3946398" cy="418033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00936" y="354711"/>
              <a:ext cx="6886575" cy="1169670"/>
            </a:xfrm>
            <a:custGeom>
              <a:avLst/>
              <a:gdLst/>
              <a:ahLst/>
              <a:cxnLst/>
              <a:rect l="l" t="t" r="r" b="b"/>
              <a:pathLst>
                <a:path w="6886575" h="1169670">
                  <a:moveTo>
                    <a:pt x="6813042" y="0"/>
                  </a:moveTo>
                  <a:lnTo>
                    <a:pt x="146176" y="0"/>
                  </a:lnTo>
                  <a:lnTo>
                    <a:pt x="117709" y="5750"/>
                  </a:lnTo>
                  <a:lnTo>
                    <a:pt x="94456" y="21431"/>
                  </a:lnTo>
                  <a:lnTo>
                    <a:pt x="78775" y="44684"/>
                  </a:lnTo>
                  <a:lnTo>
                    <a:pt x="73025" y="73152"/>
                  </a:lnTo>
                  <a:lnTo>
                    <a:pt x="73025" y="1023493"/>
                  </a:lnTo>
                  <a:lnTo>
                    <a:pt x="0" y="1023493"/>
                  </a:lnTo>
                  <a:lnTo>
                    <a:pt x="14214" y="1026368"/>
                  </a:lnTo>
                  <a:lnTo>
                    <a:pt x="25796" y="1034208"/>
                  </a:lnTo>
                  <a:lnTo>
                    <a:pt x="33593" y="1045835"/>
                  </a:lnTo>
                  <a:lnTo>
                    <a:pt x="36449" y="1060069"/>
                  </a:lnTo>
                  <a:lnTo>
                    <a:pt x="33593" y="1074283"/>
                  </a:lnTo>
                  <a:lnTo>
                    <a:pt x="25796" y="1085865"/>
                  </a:lnTo>
                  <a:lnTo>
                    <a:pt x="14214" y="1093662"/>
                  </a:lnTo>
                  <a:lnTo>
                    <a:pt x="0" y="1096518"/>
                  </a:lnTo>
                  <a:lnTo>
                    <a:pt x="73025" y="1096518"/>
                  </a:lnTo>
                  <a:lnTo>
                    <a:pt x="67294" y="1124985"/>
                  </a:lnTo>
                  <a:lnTo>
                    <a:pt x="51657" y="1148238"/>
                  </a:lnTo>
                  <a:lnTo>
                    <a:pt x="28447" y="1163919"/>
                  </a:lnTo>
                  <a:lnTo>
                    <a:pt x="0" y="1169670"/>
                  </a:lnTo>
                  <a:lnTo>
                    <a:pt x="6666865" y="1169670"/>
                  </a:lnTo>
                  <a:lnTo>
                    <a:pt x="6695332" y="1163919"/>
                  </a:lnTo>
                  <a:lnTo>
                    <a:pt x="6718585" y="1148238"/>
                  </a:lnTo>
                  <a:lnTo>
                    <a:pt x="6734266" y="1124985"/>
                  </a:lnTo>
                  <a:lnTo>
                    <a:pt x="6740017" y="1096518"/>
                  </a:lnTo>
                  <a:lnTo>
                    <a:pt x="6740017" y="146177"/>
                  </a:lnTo>
                  <a:lnTo>
                    <a:pt x="146176" y="146177"/>
                  </a:lnTo>
                  <a:lnTo>
                    <a:pt x="131943" y="143301"/>
                  </a:lnTo>
                  <a:lnTo>
                    <a:pt x="120316" y="135461"/>
                  </a:lnTo>
                  <a:lnTo>
                    <a:pt x="112476" y="123834"/>
                  </a:lnTo>
                  <a:lnTo>
                    <a:pt x="109600" y="109601"/>
                  </a:lnTo>
                  <a:lnTo>
                    <a:pt x="112476" y="95386"/>
                  </a:lnTo>
                  <a:lnTo>
                    <a:pt x="120316" y="83804"/>
                  </a:lnTo>
                  <a:lnTo>
                    <a:pt x="131943" y="76007"/>
                  </a:lnTo>
                  <a:lnTo>
                    <a:pt x="146176" y="73152"/>
                  </a:lnTo>
                  <a:lnTo>
                    <a:pt x="6886194" y="73152"/>
                  </a:lnTo>
                  <a:lnTo>
                    <a:pt x="6880443" y="44684"/>
                  </a:lnTo>
                  <a:lnTo>
                    <a:pt x="6864762" y="21431"/>
                  </a:lnTo>
                  <a:lnTo>
                    <a:pt x="6841509" y="5750"/>
                  </a:lnTo>
                  <a:lnTo>
                    <a:pt x="6813042" y="0"/>
                  </a:lnTo>
                  <a:close/>
                </a:path>
                <a:path w="6886575" h="1169670">
                  <a:moveTo>
                    <a:pt x="6886194" y="73152"/>
                  </a:moveTo>
                  <a:lnTo>
                    <a:pt x="219201" y="73152"/>
                  </a:lnTo>
                  <a:lnTo>
                    <a:pt x="213471" y="101600"/>
                  </a:lnTo>
                  <a:lnTo>
                    <a:pt x="197834" y="124809"/>
                  </a:lnTo>
                  <a:lnTo>
                    <a:pt x="174624" y="140446"/>
                  </a:lnTo>
                  <a:lnTo>
                    <a:pt x="146176" y="146177"/>
                  </a:lnTo>
                  <a:lnTo>
                    <a:pt x="6813042" y="146177"/>
                  </a:lnTo>
                  <a:lnTo>
                    <a:pt x="6841509" y="140446"/>
                  </a:lnTo>
                  <a:lnTo>
                    <a:pt x="6864762" y="124809"/>
                  </a:lnTo>
                  <a:lnTo>
                    <a:pt x="6880443" y="101600"/>
                  </a:lnTo>
                  <a:lnTo>
                    <a:pt x="6886194" y="73152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27784" y="427863"/>
              <a:ext cx="292735" cy="1096645"/>
            </a:xfrm>
            <a:custGeom>
              <a:avLst/>
              <a:gdLst/>
              <a:ahLst/>
              <a:cxnLst/>
              <a:rect l="l" t="t" r="r" b="b"/>
              <a:pathLst>
                <a:path w="292734" h="1096645">
                  <a:moveTo>
                    <a:pt x="292353" y="0"/>
                  </a:moveTo>
                  <a:lnTo>
                    <a:pt x="219328" y="0"/>
                  </a:lnTo>
                  <a:lnTo>
                    <a:pt x="205095" y="2855"/>
                  </a:lnTo>
                  <a:lnTo>
                    <a:pt x="193468" y="10652"/>
                  </a:lnTo>
                  <a:lnTo>
                    <a:pt x="185628" y="22234"/>
                  </a:lnTo>
                  <a:lnTo>
                    <a:pt x="182753" y="36449"/>
                  </a:lnTo>
                  <a:lnTo>
                    <a:pt x="185628" y="50682"/>
                  </a:lnTo>
                  <a:lnTo>
                    <a:pt x="193468" y="62309"/>
                  </a:lnTo>
                  <a:lnTo>
                    <a:pt x="205095" y="70149"/>
                  </a:lnTo>
                  <a:lnTo>
                    <a:pt x="219328" y="73025"/>
                  </a:lnTo>
                  <a:lnTo>
                    <a:pt x="247776" y="67294"/>
                  </a:lnTo>
                  <a:lnTo>
                    <a:pt x="270986" y="51657"/>
                  </a:lnTo>
                  <a:lnTo>
                    <a:pt x="286623" y="28448"/>
                  </a:lnTo>
                  <a:lnTo>
                    <a:pt x="292353" y="0"/>
                  </a:lnTo>
                  <a:close/>
                </a:path>
                <a:path w="292734" h="1096645">
                  <a:moveTo>
                    <a:pt x="73152" y="950340"/>
                  </a:moveTo>
                  <a:lnTo>
                    <a:pt x="44684" y="956071"/>
                  </a:lnTo>
                  <a:lnTo>
                    <a:pt x="21431" y="971708"/>
                  </a:lnTo>
                  <a:lnTo>
                    <a:pt x="5750" y="994917"/>
                  </a:lnTo>
                  <a:lnTo>
                    <a:pt x="0" y="1023365"/>
                  </a:lnTo>
                  <a:lnTo>
                    <a:pt x="5750" y="1051833"/>
                  </a:lnTo>
                  <a:lnTo>
                    <a:pt x="21431" y="1075086"/>
                  </a:lnTo>
                  <a:lnTo>
                    <a:pt x="44684" y="1090767"/>
                  </a:lnTo>
                  <a:lnTo>
                    <a:pt x="73152" y="1096517"/>
                  </a:lnTo>
                  <a:lnTo>
                    <a:pt x="101600" y="1090767"/>
                  </a:lnTo>
                  <a:lnTo>
                    <a:pt x="124809" y="1075086"/>
                  </a:lnTo>
                  <a:lnTo>
                    <a:pt x="140446" y="1051833"/>
                  </a:lnTo>
                  <a:lnTo>
                    <a:pt x="146177" y="1023365"/>
                  </a:lnTo>
                  <a:lnTo>
                    <a:pt x="73152" y="1023365"/>
                  </a:lnTo>
                  <a:lnTo>
                    <a:pt x="87366" y="1020510"/>
                  </a:lnTo>
                  <a:lnTo>
                    <a:pt x="98948" y="1012713"/>
                  </a:lnTo>
                  <a:lnTo>
                    <a:pt x="106745" y="1001131"/>
                  </a:lnTo>
                  <a:lnTo>
                    <a:pt x="109601" y="986916"/>
                  </a:lnTo>
                  <a:lnTo>
                    <a:pt x="106745" y="972683"/>
                  </a:lnTo>
                  <a:lnTo>
                    <a:pt x="98948" y="961056"/>
                  </a:lnTo>
                  <a:lnTo>
                    <a:pt x="87366" y="953216"/>
                  </a:lnTo>
                  <a:lnTo>
                    <a:pt x="73152" y="950340"/>
                  </a:lnTo>
                  <a:close/>
                </a:path>
              </a:pathLst>
            </a:custGeom>
            <a:solidFill>
              <a:srgbClr val="CDB7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27784" y="354711"/>
              <a:ext cx="6959600" cy="1169670"/>
            </a:xfrm>
            <a:custGeom>
              <a:avLst/>
              <a:gdLst/>
              <a:ahLst/>
              <a:cxnLst/>
              <a:rect l="l" t="t" r="r" b="b"/>
              <a:pathLst>
                <a:path w="6959600" h="1169670">
                  <a:moveTo>
                    <a:pt x="146177" y="1023493"/>
                  </a:moveTo>
                  <a:lnTo>
                    <a:pt x="146177" y="73152"/>
                  </a:lnTo>
                  <a:lnTo>
                    <a:pt x="151927" y="44684"/>
                  </a:lnTo>
                  <a:lnTo>
                    <a:pt x="167608" y="21431"/>
                  </a:lnTo>
                  <a:lnTo>
                    <a:pt x="190861" y="5750"/>
                  </a:lnTo>
                  <a:lnTo>
                    <a:pt x="219328" y="0"/>
                  </a:lnTo>
                  <a:lnTo>
                    <a:pt x="6886194" y="0"/>
                  </a:lnTo>
                  <a:lnTo>
                    <a:pt x="6914661" y="5750"/>
                  </a:lnTo>
                  <a:lnTo>
                    <a:pt x="6937914" y="21431"/>
                  </a:lnTo>
                  <a:lnTo>
                    <a:pt x="6953595" y="44684"/>
                  </a:lnTo>
                  <a:lnTo>
                    <a:pt x="6959346" y="73152"/>
                  </a:lnTo>
                  <a:lnTo>
                    <a:pt x="6953595" y="101600"/>
                  </a:lnTo>
                  <a:lnTo>
                    <a:pt x="6937914" y="124809"/>
                  </a:lnTo>
                  <a:lnTo>
                    <a:pt x="6914661" y="140446"/>
                  </a:lnTo>
                  <a:lnTo>
                    <a:pt x="6886194" y="146177"/>
                  </a:lnTo>
                  <a:lnTo>
                    <a:pt x="6813169" y="146177"/>
                  </a:lnTo>
                  <a:lnTo>
                    <a:pt x="6813169" y="1096518"/>
                  </a:lnTo>
                  <a:lnTo>
                    <a:pt x="6807418" y="1124985"/>
                  </a:lnTo>
                  <a:lnTo>
                    <a:pt x="6791737" y="1148238"/>
                  </a:lnTo>
                  <a:lnTo>
                    <a:pt x="6768484" y="1163919"/>
                  </a:lnTo>
                  <a:lnTo>
                    <a:pt x="6740017" y="1169670"/>
                  </a:lnTo>
                  <a:lnTo>
                    <a:pt x="73152" y="1169670"/>
                  </a:lnTo>
                  <a:lnTo>
                    <a:pt x="44684" y="1163919"/>
                  </a:lnTo>
                  <a:lnTo>
                    <a:pt x="21431" y="1148238"/>
                  </a:lnTo>
                  <a:lnTo>
                    <a:pt x="5750" y="1124985"/>
                  </a:lnTo>
                  <a:lnTo>
                    <a:pt x="0" y="1096518"/>
                  </a:lnTo>
                  <a:lnTo>
                    <a:pt x="5750" y="1068070"/>
                  </a:lnTo>
                  <a:lnTo>
                    <a:pt x="21431" y="1044860"/>
                  </a:lnTo>
                  <a:lnTo>
                    <a:pt x="44684" y="1029223"/>
                  </a:lnTo>
                  <a:lnTo>
                    <a:pt x="73152" y="1023493"/>
                  </a:lnTo>
                  <a:lnTo>
                    <a:pt x="146177" y="102349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5584" y="349758"/>
              <a:ext cx="119506" cy="15608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547113" y="500888"/>
              <a:ext cx="6593840" cy="0"/>
            </a:xfrm>
            <a:custGeom>
              <a:avLst/>
              <a:gdLst/>
              <a:ahLst/>
              <a:cxnLst/>
              <a:rect l="l" t="t" r="r" b="b"/>
              <a:pathLst>
                <a:path w="6593840">
                  <a:moveTo>
                    <a:pt x="6593840" y="0"/>
                  </a:moveTo>
                  <a:lnTo>
                    <a:pt x="0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5983" y="1373250"/>
              <a:ext cx="82931" cy="15608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794255" y="586485"/>
            <a:ext cx="60305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2305" marR="5080" indent="-1920239">
              <a:lnSpc>
                <a:spcPct val="100000"/>
              </a:lnSpc>
              <a:spcBef>
                <a:spcPts val="100"/>
              </a:spcBef>
            </a:pPr>
            <a:r>
              <a:rPr sz="2400" b="1" i="1" spc="-60" dirty="0">
                <a:solidFill>
                  <a:srgbClr val="961507"/>
                </a:solidFill>
                <a:latin typeface="Times New Roman"/>
                <a:cs typeface="Times New Roman"/>
              </a:rPr>
              <a:t>АПАРАТ</a:t>
            </a:r>
            <a:r>
              <a:rPr sz="2400" b="1" i="1" spc="-3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ДЛЯ</a:t>
            </a:r>
            <a:r>
              <a:rPr sz="2400" b="1" i="1" spc="-2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35" dirty="0">
                <a:solidFill>
                  <a:srgbClr val="961507"/>
                </a:solidFill>
                <a:latin typeface="Times New Roman"/>
                <a:cs typeface="Times New Roman"/>
              </a:rPr>
              <a:t>ФІЛЬТРУВАННЯ</a:t>
            </a:r>
            <a:r>
              <a:rPr sz="2400" b="1" i="1" spc="-2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25" dirty="0">
                <a:solidFill>
                  <a:srgbClr val="961507"/>
                </a:solidFill>
                <a:latin typeface="Times New Roman"/>
                <a:cs typeface="Times New Roman"/>
              </a:rPr>
              <a:t>РОЗЧИНІВ </a:t>
            </a:r>
            <a:r>
              <a:rPr sz="2400" b="1" i="1" spc="-585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ДЛЯ</a:t>
            </a:r>
            <a:r>
              <a:rPr sz="2400" b="1" i="1" spc="-10" dirty="0">
                <a:solidFill>
                  <a:srgbClr val="961507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961507"/>
                </a:solidFill>
                <a:latin typeface="Times New Roman"/>
                <a:cs typeface="Times New Roman"/>
              </a:rPr>
              <a:t>ІН’ЄКЦІЙ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734806" y="6413246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28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9056" y="6041771"/>
            <a:ext cx="8054340" cy="458470"/>
            <a:chOff x="329056" y="6041771"/>
            <a:chExt cx="8054340" cy="458470"/>
          </a:xfrm>
        </p:grpSpPr>
        <p:sp>
          <p:nvSpPr>
            <p:cNvPr id="10" name="object 10"/>
            <p:cNvSpPr/>
            <p:nvPr/>
          </p:nvSpPr>
          <p:spPr>
            <a:xfrm>
              <a:off x="334136" y="6046851"/>
              <a:ext cx="8044180" cy="448309"/>
            </a:xfrm>
            <a:custGeom>
              <a:avLst/>
              <a:gdLst/>
              <a:ahLst/>
              <a:cxnLst/>
              <a:rect l="l" t="t" r="r" b="b"/>
              <a:pathLst>
                <a:path w="8044180" h="448310">
                  <a:moveTo>
                    <a:pt x="7968996" y="0"/>
                  </a:moveTo>
                  <a:lnTo>
                    <a:pt x="74675" y="0"/>
                  </a:lnTo>
                  <a:lnTo>
                    <a:pt x="68806" y="29064"/>
                  </a:lnTo>
                  <a:lnTo>
                    <a:pt x="52801" y="52801"/>
                  </a:lnTo>
                  <a:lnTo>
                    <a:pt x="29064" y="68806"/>
                  </a:lnTo>
                  <a:lnTo>
                    <a:pt x="0" y="74676"/>
                  </a:lnTo>
                  <a:lnTo>
                    <a:pt x="0" y="373380"/>
                  </a:lnTo>
                  <a:lnTo>
                    <a:pt x="29064" y="379249"/>
                  </a:lnTo>
                  <a:lnTo>
                    <a:pt x="52801" y="395254"/>
                  </a:lnTo>
                  <a:lnTo>
                    <a:pt x="68806" y="418991"/>
                  </a:lnTo>
                  <a:lnTo>
                    <a:pt x="74675" y="448056"/>
                  </a:lnTo>
                  <a:lnTo>
                    <a:pt x="7968996" y="448056"/>
                  </a:lnTo>
                  <a:lnTo>
                    <a:pt x="7974859" y="418991"/>
                  </a:lnTo>
                  <a:lnTo>
                    <a:pt x="7990855" y="395254"/>
                  </a:lnTo>
                  <a:lnTo>
                    <a:pt x="8014590" y="379249"/>
                  </a:lnTo>
                  <a:lnTo>
                    <a:pt x="8043672" y="373380"/>
                  </a:lnTo>
                  <a:lnTo>
                    <a:pt x="8043672" y="74676"/>
                  </a:lnTo>
                  <a:lnTo>
                    <a:pt x="8014590" y="68806"/>
                  </a:lnTo>
                  <a:lnTo>
                    <a:pt x="7990855" y="52801"/>
                  </a:lnTo>
                  <a:lnTo>
                    <a:pt x="7974859" y="29064"/>
                  </a:lnTo>
                  <a:lnTo>
                    <a:pt x="7968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4136" y="6046851"/>
              <a:ext cx="8044180" cy="448309"/>
            </a:xfrm>
            <a:custGeom>
              <a:avLst/>
              <a:gdLst/>
              <a:ahLst/>
              <a:cxnLst/>
              <a:rect l="l" t="t" r="r" b="b"/>
              <a:pathLst>
                <a:path w="8044180" h="448310">
                  <a:moveTo>
                    <a:pt x="0" y="373380"/>
                  </a:moveTo>
                  <a:lnTo>
                    <a:pt x="29064" y="379249"/>
                  </a:lnTo>
                  <a:lnTo>
                    <a:pt x="52801" y="395254"/>
                  </a:lnTo>
                  <a:lnTo>
                    <a:pt x="68806" y="418991"/>
                  </a:lnTo>
                  <a:lnTo>
                    <a:pt x="74675" y="448056"/>
                  </a:lnTo>
                  <a:lnTo>
                    <a:pt x="7968996" y="448056"/>
                  </a:lnTo>
                  <a:lnTo>
                    <a:pt x="7974859" y="418991"/>
                  </a:lnTo>
                  <a:lnTo>
                    <a:pt x="7990855" y="395254"/>
                  </a:lnTo>
                  <a:lnTo>
                    <a:pt x="8014590" y="379249"/>
                  </a:lnTo>
                  <a:lnTo>
                    <a:pt x="8043672" y="373380"/>
                  </a:lnTo>
                  <a:lnTo>
                    <a:pt x="8043672" y="74676"/>
                  </a:lnTo>
                  <a:lnTo>
                    <a:pt x="8014590" y="68806"/>
                  </a:lnTo>
                  <a:lnTo>
                    <a:pt x="7990855" y="52801"/>
                  </a:lnTo>
                  <a:lnTo>
                    <a:pt x="7974859" y="29064"/>
                  </a:lnTo>
                  <a:lnTo>
                    <a:pt x="7968996" y="0"/>
                  </a:lnTo>
                  <a:lnTo>
                    <a:pt x="74675" y="0"/>
                  </a:lnTo>
                  <a:lnTo>
                    <a:pt x="68806" y="29064"/>
                  </a:lnTo>
                  <a:lnTo>
                    <a:pt x="52801" y="52801"/>
                  </a:lnTo>
                  <a:lnTo>
                    <a:pt x="29064" y="68806"/>
                  </a:lnTo>
                  <a:lnTo>
                    <a:pt x="0" y="74676"/>
                  </a:lnTo>
                  <a:lnTo>
                    <a:pt x="0" y="37338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919985" y="6083300"/>
            <a:ext cx="495363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96920" algn="l"/>
              </a:tabLst>
            </a:pPr>
            <a:r>
              <a:rPr sz="2200" b="1" i="1" spc="-5" dirty="0">
                <a:solidFill>
                  <a:srgbClr val="CC0000"/>
                </a:solidFill>
                <a:latin typeface="Arial"/>
                <a:cs typeface="Arial"/>
              </a:rPr>
              <a:t>Стерилізація</a:t>
            </a:r>
            <a:r>
              <a:rPr sz="2200" b="1" i="1" spc="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200" b="1" i="1" spc="-15" dirty="0">
                <a:solidFill>
                  <a:srgbClr val="CC0000"/>
                </a:solidFill>
                <a:latin typeface="Arial"/>
                <a:cs typeface="Arial"/>
              </a:rPr>
              <a:t>розчину	</a:t>
            </a:r>
            <a:r>
              <a:rPr sz="2200" b="1" i="1" spc="-5" dirty="0">
                <a:solidFill>
                  <a:srgbClr val="CC0000"/>
                </a:solidFill>
                <a:latin typeface="Arial"/>
                <a:cs typeface="Arial"/>
              </a:rPr>
              <a:t>для</a:t>
            </a:r>
            <a:r>
              <a:rPr sz="2200" b="1" i="1" spc="-6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200" b="1" i="1" dirty="0">
                <a:solidFill>
                  <a:srgbClr val="CC0000"/>
                </a:solidFill>
                <a:latin typeface="Arial"/>
                <a:cs typeface="Arial"/>
              </a:rPr>
              <a:t>ін’єкцій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79654" y="721487"/>
            <a:ext cx="8582660" cy="5142865"/>
            <a:chOff x="279654" y="721487"/>
            <a:chExt cx="8582660" cy="514286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9654" y="2791206"/>
              <a:ext cx="3981450" cy="30731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63845" y="2481834"/>
              <a:ext cx="3394709" cy="321411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864226" y="726567"/>
              <a:ext cx="3992879" cy="1240155"/>
            </a:xfrm>
            <a:custGeom>
              <a:avLst/>
              <a:gdLst/>
              <a:ahLst/>
              <a:cxnLst/>
              <a:rect l="l" t="t" r="r" b="b"/>
              <a:pathLst>
                <a:path w="3992879" h="1240155">
                  <a:moveTo>
                    <a:pt x="3786251" y="0"/>
                  </a:moveTo>
                  <a:lnTo>
                    <a:pt x="206628" y="0"/>
                  </a:lnTo>
                  <a:lnTo>
                    <a:pt x="201174" y="47395"/>
                  </a:lnTo>
                  <a:lnTo>
                    <a:pt x="185636" y="90894"/>
                  </a:lnTo>
                  <a:lnTo>
                    <a:pt x="161252" y="129258"/>
                  </a:lnTo>
                  <a:lnTo>
                    <a:pt x="129258" y="161252"/>
                  </a:lnTo>
                  <a:lnTo>
                    <a:pt x="90894" y="185636"/>
                  </a:lnTo>
                  <a:lnTo>
                    <a:pt x="47395" y="201174"/>
                  </a:lnTo>
                  <a:lnTo>
                    <a:pt x="0" y="206629"/>
                  </a:lnTo>
                  <a:lnTo>
                    <a:pt x="0" y="1033145"/>
                  </a:lnTo>
                  <a:lnTo>
                    <a:pt x="47395" y="1038599"/>
                  </a:lnTo>
                  <a:lnTo>
                    <a:pt x="90894" y="1054137"/>
                  </a:lnTo>
                  <a:lnTo>
                    <a:pt x="129258" y="1078521"/>
                  </a:lnTo>
                  <a:lnTo>
                    <a:pt x="161252" y="1110515"/>
                  </a:lnTo>
                  <a:lnTo>
                    <a:pt x="185636" y="1148879"/>
                  </a:lnTo>
                  <a:lnTo>
                    <a:pt x="201174" y="1192378"/>
                  </a:lnTo>
                  <a:lnTo>
                    <a:pt x="206628" y="1239774"/>
                  </a:lnTo>
                  <a:lnTo>
                    <a:pt x="3786251" y="1239774"/>
                  </a:lnTo>
                  <a:lnTo>
                    <a:pt x="3791705" y="1192378"/>
                  </a:lnTo>
                  <a:lnTo>
                    <a:pt x="3807243" y="1148879"/>
                  </a:lnTo>
                  <a:lnTo>
                    <a:pt x="3831627" y="1110515"/>
                  </a:lnTo>
                  <a:lnTo>
                    <a:pt x="3863621" y="1078521"/>
                  </a:lnTo>
                  <a:lnTo>
                    <a:pt x="3901985" y="1054137"/>
                  </a:lnTo>
                  <a:lnTo>
                    <a:pt x="3945484" y="1038599"/>
                  </a:lnTo>
                  <a:lnTo>
                    <a:pt x="3992879" y="1033145"/>
                  </a:lnTo>
                  <a:lnTo>
                    <a:pt x="3992879" y="206629"/>
                  </a:lnTo>
                  <a:lnTo>
                    <a:pt x="3945484" y="201174"/>
                  </a:lnTo>
                  <a:lnTo>
                    <a:pt x="3901985" y="185636"/>
                  </a:lnTo>
                  <a:lnTo>
                    <a:pt x="3863621" y="161252"/>
                  </a:lnTo>
                  <a:lnTo>
                    <a:pt x="3831627" y="129258"/>
                  </a:lnTo>
                  <a:lnTo>
                    <a:pt x="3807243" y="90894"/>
                  </a:lnTo>
                  <a:lnTo>
                    <a:pt x="3791705" y="47395"/>
                  </a:lnTo>
                  <a:lnTo>
                    <a:pt x="37862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64226" y="726567"/>
              <a:ext cx="3992879" cy="1240155"/>
            </a:xfrm>
            <a:custGeom>
              <a:avLst/>
              <a:gdLst/>
              <a:ahLst/>
              <a:cxnLst/>
              <a:rect l="l" t="t" r="r" b="b"/>
              <a:pathLst>
                <a:path w="3992879" h="1240155">
                  <a:moveTo>
                    <a:pt x="0" y="1033145"/>
                  </a:moveTo>
                  <a:lnTo>
                    <a:pt x="47395" y="1038599"/>
                  </a:lnTo>
                  <a:lnTo>
                    <a:pt x="90894" y="1054137"/>
                  </a:lnTo>
                  <a:lnTo>
                    <a:pt x="129258" y="1078521"/>
                  </a:lnTo>
                  <a:lnTo>
                    <a:pt x="161252" y="1110515"/>
                  </a:lnTo>
                  <a:lnTo>
                    <a:pt x="185636" y="1148879"/>
                  </a:lnTo>
                  <a:lnTo>
                    <a:pt x="201174" y="1192378"/>
                  </a:lnTo>
                  <a:lnTo>
                    <a:pt x="206628" y="1239774"/>
                  </a:lnTo>
                  <a:lnTo>
                    <a:pt x="3786251" y="1239774"/>
                  </a:lnTo>
                  <a:lnTo>
                    <a:pt x="3791705" y="1192378"/>
                  </a:lnTo>
                  <a:lnTo>
                    <a:pt x="3807243" y="1148879"/>
                  </a:lnTo>
                  <a:lnTo>
                    <a:pt x="3831627" y="1110515"/>
                  </a:lnTo>
                  <a:lnTo>
                    <a:pt x="3863621" y="1078521"/>
                  </a:lnTo>
                  <a:lnTo>
                    <a:pt x="3901985" y="1054137"/>
                  </a:lnTo>
                  <a:lnTo>
                    <a:pt x="3945484" y="1038599"/>
                  </a:lnTo>
                  <a:lnTo>
                    <a:pt x="3992879" y="1033145"/>
                  </a:lnTo>
                  <a:lnTo>
                    <a:pt x="3992879" y="206629"/>
                  </a:lnTo>
                  <a:lnTo>
                    <a:pt x="3945484" y="201174"/>
                  </a:lnTo>
                  <a:lnTo>
                    <a:pt x="3901985" y="185636"/>
                  </a:lnTo>
                  <a:lnTo>
                    <a:pt x="3863621" y="161252"/>
                  </a:lnTo>
                  <a:lnTo>
                    <a:pt x="3831627" y="129258"/>
                  </a:lnTo>
                  <a:lnTo>
                    <a:pt x="3807243" y="90894"/>
                  </a:lnTo>
                  <a:lnTo>
                    <a:pt x="3791705" y="47395"/>
                  </a:lnTo>
                  <a:lnTo>
                    <a:pt x="3786251" y="0"/>
                  </a:lnTo>
                  <a:lnTo>
                    <a:pt x="206628" y="0"/>
                  </a:lnTo>
                  <a:lnTo>
                    <a:pt x="201174" y="47395"/>
                  </a:lnTo>
                  <a:lnTo>
                    <a:pt x="185636" y="90894"/>
                  </a:lnTo>
                  <a:lnTo>
                    <a:pt x="161252" y="129258"/>
                  </a:lnTo>
                  <a:lnTo>
                    <a:pt x="129258" y="161252"/>
                  </a:lnTo>
                  <a:lnTo>
                    <a:pt x="90894" y="185636"/>
                  </a:lnTo>
                  <a:lnTo>
                    <a:pt x="47395" y="201174"/>
                  </a:lnTo>
                  <a:lnTo>
                    <a:pt x="0" y="206629"/>
                  </a:lnTo>
                  <a:lnTo>
                    <a:pt x="0" y="1033145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100065" y="879347"/>
            <a:ext cx="3597910" cy="9455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ctr">
              <a:lnSpc>
                <a:spcPct val="100899"/>
              </a:lnSpc>
              <a:spcBef>
                <a:spcPts val="75"/>
              </a:spcBef>
              <a:tabLst>
                <a:tab pos="447675" algn="l"/>
              </a:tabLst>
            </a:pPr>
            <a:r>
              <a:rPr sz="2000" b="1" i="1" spc="-20" dirty="0">
                <a:solidFill>
                  <a:srgbClr val="CC0000"/>
                </a:solidFill>
                <a:latin typeface="Arial"/>
                <a:cs typeface="Arial"/>
              </a:rPr>
              <a:t>Подача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20" dirty="0">
                <a:solidFill>
                  <a:srgbClr val="CC0000"/>
                </a:solidFill>
                <a:latin typeface="Arial"/>
                <a:cs typeface="Arial"/>
              </a:rPr>
              <a:t>розчину</a:t>
            </a:r>
            <a:r>
              <a:rPr sz="2000" b="1" i="1" spc="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для</a:t>
            </a:r>
            <a:r>
              <a:rPr sz="2000" b="1" i="1" spc="-1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ін’єкцій </a:t>
            </a:r>
            <a:r>
              <a:rPr sz="2000" b="1" i="1" spc="-5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на	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стерилізацію</a:t>
            </a:r>
            <a:r>
              <a:rPr sz="2000" b="1" i="1" spc="-5" dirty="0">
                <a:solidFill>
                  <a:srgbClr val="CC0000"/>
                </a:solidFill>
                <a:latin typeface="Arial"/>
                <a:cs typeface="Arial"/>
              </a:rPr>
              <a:t> в </a:t>
            </a:r>
            <a:r>
              <a:rPr sz="2000" b="1" i="1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CC0000"/>
                </a:solidFill>
                <a:latin typeface="Arial"/>
                <a:cs typeface="Arial"/>
              </a:rPr>
              <a:t>стерилізатор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9945" y="352806"/>
            <a:ext cx="3962400" cy="231114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05070" y="577342"/>
            <a:ext cx="306959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 marR="5080" indent="-35560">
              <a:lnSpc>
                <a:spcPct val="100000"/>
              </a:lnSpc>
              <a:spcBef>
                <a:spcPts val="100"/>
              </a:spcBef>
            </a:pPr>
            <a:r>
              <a:rPr sz="2200" i="1" dirty="0">
                <a:solidFill>
                  <a:srgbClr val="CC0000"/>
                </a:solidFill>
                <a:latin typeface="Calibri"/>
                <a:cs typeface="Calibri"/>
              </a:rPr>
              <a:t>Пристрій</a:t>
            </a:r>
            <a:r>
              <a:rPr sz="2200" i="1" spc="-50" dirty="0">
                <a:solidFill>
                  <a:srgbClr val="CC0000"/>
                </a:solidFill>
                <a:latin typeface="Calibri"/>
                <a:cs typeface="Calibri"/>
              </a:rPr>
              <a:t> </a:t>
            </a:r>
            <a:r>
              <a:rPr sz="2200" i="1" spc="-5" dirty="0">
                <a:solidFill>
                  <a:srgbClr val="CC0000"/>
                </a:solidFill>
                <a:latin typeface="Calibri"/>
                <a:cs typeface="Calibri"/>
              </a:rPr>
              <a:t>для</a:t>
            </a:r>
            <a:r>
              <a:rPr sz="2200" i="1" spc="-35" dirty="0">
                <a:solidFill>
                  <a:srgbClr val="CC0000"/>
                </a:solidFill>
                <a:latin typeface="Calibri"/>
                <a:cs typeface="Calibri"/>
              </a:rPr>
              <a:t> </a:t>
            </a:r>
            <a:r>
              <a:rPr sz="2200" i="1" spc="-10" dirty="0">
                <a:solidFill>
                  <a:srgbClr val="CC0000"/>
                </a:solidFill>
                <a:latin typeface="Calibri"/>
                <a:cs typeface="Calibri"/>
              </a:rPr>
              <a:t>контролю </a:t>
            </a:r>
            <a:r>
              <a:rPr sz="2200" i="1" spc="-484" dirty="0">
                <a:solidFill>
                  <a:srgbClr val="CC0000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CC0000"/>
                </a:solidFill>
                <a:latin typeface="Calibri"/>
                <a:cs typeface="Calibri"/>
              </a:rPr>
              <a:t>ін’єкційних </a:t>
            </a:r>
            <a:r>
              <a:rPr sz="2200" i="1" spc="-5" dirty="0">
                <a:solidFill>
                  <a:srgbClr val="CC0000"/>
                </a:solidFill>
                <a:latin typeface="Calibri"/>
                <a:cs typeface="Calibri"/>
              </a:rPr>
              <a:t>розчинів </a:t>
            </a:r>
            <a:r>
              <a:rPr sz="2200" i="1" dirty="0">
                <a:solidFill>
                  <a:srgbClr val="CC0000"/>
                </a:solidFill>
                <a:latin typeface="Calibri"/>
                <a:cs typeface="Calibri"/>
              </a:rPr>
              <a:t>на </a:t>
            </a:r>
            <a:r>
              <a:rPr sz="2200" i="1" spc="5" dirty="0">
                <a:solidFill>
                  <a:srgbClr val="CC0000"/>
                </a:solidFill>
                <a:latin typeface="Calibri"/>
                <a:cs typeface="Calibri"/>
              </a:rPr>
              <a:t> </a:t>
            </a:r>
            <a:r>
              <a:rPr sz="2200" i="1" spc="-5" dirty="0">
                <a:solidFill>
                  <a:srgbClr val="CC0000"/>
                </a:solidFill>
                <a:latin typeface="Calibri"/>
                <a:cs typeface="Calibri"/>
              </a:rPr>
              <a:t>відсутність</a:t>
            </a:r>
            <a:r>
              <a:rPr sz="2200" i="1" spc="-45" dirty="0">
                <a:solidFill>
                  <a:srgbClr val="CC0000"/>
                </a:solidFill>
                <a:latin typeface="Calibri"/>
                <a:cs typeface="Calibri"/>
              </a:rPr>
              <a:t> </a:t>
            </a:r>
            <a:r>
              <a:rPr sz="2200" i="1" spc="-10" dirty="0">
                <a:solidFill>
                  <a:srgbClr val="CC0000"/>
                </a:solidFill>
                <a:latin typeface="Calibri"/>
                <a:cs typeface="Calibri"/>
              </a:rPr>
              <a:t>механічних</a:t>
            </a:r>
            <a:endParaRPr sz="2200">
              <a:latin typeface="Calibri"/>
              <a:cs typeface="Calibri"/>
            </a:endParaRPr>
          </a:p>
          <a:p>
            <a:pPr marL="935990">
              <a:lnSpc>
                <a:spcPct val="100000"/>
              </a:lnSpc>
            </a:pPr>
            <a:r>
              <a:rPr sz="2200" i="1" dirty="0">
                <a:solidFill>
                  <a:srgbClr val="CC0000"/>
                </a:solidFill>
                <a:latin typeface="Calibri"/>
                <a:cs typeface="Calibri"/>
              </a:rPr>
              <a:t>включень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02573" y="6494186"/>
            <a:ext cx="450850" cy="372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7314">
              <a:lnSpc>
                <a:spcPts val="279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29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46806" y="406526"/>
              <a:ext cx="3962400" cy="609600"/>
            </a:xfrm>
            <a:custGeom>
              <a:avLst/>
              <a:gdLst/>
              <a:ahLst/>
              <a:cxnLst/>
              <a:rect l="l" t="t" r="r" b="b"/>
              <a:pathLst>
                <a:path w="3962400" h="609600">
                  <a:moveTo>
                    <a:pt x="3860800" y="0"/>
                  </a:moveTo>
                  <a:lnTo>
                    <a:pt x="101600" y="0"/>
                  </a:lnTo>
                  <a:lnTo>
                    <a:pt x="93618" y="39556"/>
                  </a:lnTo>
                  <a:lnTo>
                    <a:pt x="71850" y="71850"/>
                  </a:lnTo>
                  <a:lnTo>
                    <a:pt x="39556" y="93618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39556" y="515981"/>
                  </a:lnTo>
                  <a:lnTo>
                    <a:pt x="71850" y="537749"/>
                  </a:lnTo>
                  <a:lnTo>
                    <a:pt x="93618" y="570043"/>
                  </a:lnTo>
                  <a:lnTo>
                    <a:pt x="101600" y="609600"/>
                  </a:lnTo>
                  <a:lnTo>
                    <a:pt x="3860800" y="609600"/>
                  </a:lnTo>
                  <a:lnTo>
                    <a:pt x="3868781" y="570043"/>
                  </a:lnTo>
                  <a:lnTo>
                    <a:pt x="3890549" y="537749"/>
                  </a:lnTo>
                  <a:lnTo>
                    <a:pt x="3922843" y="515981"/>
                  </a:lnTo>
                  <a:lnTo>
                    <a:pt x="3962400" y="508000"/>
                  </a:lnTo>
                  <a:lnTo>
                    <a:pt x="3962400" y="101600"/>
                  </a:lnTo>
                  <a:lnTo>
                    <a:pt x="3922843" y="93618"/>
                  </a:lnTo>
                  <a:lnTo>
                    <a:pt x="3890549" y="71850"/>
                  </a:lnTo>
                  <a:lnTo>
                    <a:pt x="3868781" y="39556"/>
                  </a:lnTo>
                  <a:lnTo>
                    <a:pt x="3860800" y="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46806" y="406526"/>
              <a:ext cx="3962400" cy="609600"/>
            </a:xfrm>
            <a:custGeom>
              <a:avLst/>
              <a:gdLst/>
              <a:ahLst/>
              <a:cxnLst/>
              <a:rect l="l" t="t" r="r" b="b"/>
              <a:pathLst>
                <a:path w="3962400" h="609600">
                  <a:moveTo>
                    <a:pt x="0" y="101600"/>
                  </a:moveTo>
                  <a:lnTo>
                    <a:pt x="39556" y="93618"/>
                  </a:lnTo>
                  <a:lnTo>
                    <a:pt x="71850" y="71850"/>
                  </a:lnTo>
                  <a:lnTo>
                    <a:pt x="93618" y="39556"/>
                  </a:lnTo>
                  <a:lnTo>
                    <a:pt x="101600" y="0"/>
                  </a:lnTo>
                  <a:lnTo>
                    <a:pt x="3860800" y="0"/>
                  </a:lnTo>
                  <a:lnTo>
                    <a:pt x="3868781" y="39556"/>
                  </a:lnTo>
                  <a:lnTo>
                    <a:pt x="3890549" y="71850"/>
                  </a:lnTo>
                  <a:lnTo>
                    <a:pt x="3922843" y="93618"/>
                  </a:lnTo>
                  <a:lnTo>
                    <a:pt x="3962400" y="101600"/>
                  </a:lnTo>
                  <a:lnTo>
                    <a:pt x="3962400" y="508000"/>
                  </a:lnTo>
                  <a:lnTo>
                    <a:pt x="3922843" y="515981"/>
                  </a:lnTo>
                  <a:lnTo>
                    <a:pt x="3890549" y="537749"/>
                  </a:lnTo>
                  <a:lnTo>
                    <a:pt x="3868781" y="570043"/>
                  </a:lnTo>
                  <a:lnTo>
                    <a:pt x="3860800" y="609600"/>
                  </a:lnTo>
                  <a:lnTo>
                    <a:pt x="101600" y="609600"/>
                  </a:lnTo>
                  <a:lnTo>
                    <a:pt x="93618" y="570043"/>
                  </a:lnTo>
                  <a:lnTo>
                    <a:pt x="71850" y="537749"/>
                  </a:lnTo>
                  <a:lnTo>
                    <a:pt x="39556" y="515981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695953" y="495808"/>
            <a:ext cx="18630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CC0000"/>
                </a:solidFill>
                <a:latin typeface="Calibri"/>
                <a:cs typeface="Calibri"/>
              </a:rPr>
              <a:t>РОЗЧИННИКИ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76300" y="1011047"/>
            <a:ext cx="8562340" cy="3836670"/>
            <a:chOff x="376300" y="1011047"/>
            <a:chExt cx="8562340" cy="383667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380" y="1016127"/>
              <a:ext cx="8551926" cy="382600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81380" y="1016127"/>
              <a:ext cx="8552180" cy="3826510"/>
            </a:xfrm>
            <a:custGeom>
              <a:avLst/>
              <a:gdLst/>
              <a:ahLst/>
              <a:cxnLst/>
              <a:rect l="l" t="t" r="r" b="b"/>
              <a:pathLst>
                <a:path w="8552180" h="3826510">
                  <a:moveTo>
                    <a:pt x="0" y="471297"/>
                  </a:moveTo>
                  <a:lnTo>
                    <a:pt x="8010" y="421650"/>
                  </a:lnTo>
                  <a:lnTo>
                    <a:pt x="30314" y="378526"/>
                  </a:lnTo>
                  <a:lnTo>
                    <a:pt x="64325" y="344515"/>
                  </a:lnTo>
                  <a:lnTo>
                    <a:pt x="107453" y="322209"/>
                  </a:lnTo>
                  <a:lnTo>
                    <a:pt x="157111" y="314198"/>
                  </a:lnTo>
                  <a:lnTo>
                    <a:pt x="8237728" y="314198"/>
                  </a:lnTo>
                  <a:lnTo>
                    <a:pt x="8237728" y="157099"/>
                  </a:lnTo>
                  <a:lnTo>
                    <a:pt x="8245739" y="107452"/>
                  </a:lnTo>
                  <a:lnTo>
                    <a:pt x="8268045" y="64328"/>
                  </a:lnTo>
                  <a:lnTo>
                    <a:pt x="8302056" y="30317"/>
                  </a:lnTo>
                  <a:lnTo>
                    <a:pt x="8345180" y="8011"/>
                  </a:lnTo>
                  <a:lnTo>
                    <a:pt x="8394827" y="0"/>
                  </a:lnTo>
                  <a:lnTo>
                    <a:pt x="8444473" y="8011"/>
                  </a:lnTo>
                  <a:lnTo>
                    <a:pt x="8487597" y="30317"/>
                  </a:lnTo>
                  <a:lnTo>
                    <a:pt x="8521608" y="64328"/>
                  </a:lnTo>
                  <a:lnTo>
                    <a:pt x="8543914" y="107452"/>
                  </a:lnTo>
                  <a:lnTo>
                    <a:pt x="8551926" y="157099"/>
                  </a:lnTo>
                  <a:lnTo>
                    <a:pt x="8551926" y="3354704"/>
                  </a:lnTo>
                  <a:lnTo>
                    <a:pt x="8543914" y="3404351"/>
                  </a:lnTo>
                  <a:lnTo>
                    <a:pt x="8521608" y="3447475"/>
                  </a:lnTo>
                  <a:lnTo>
                    <a:pt x="8487597" y="3481486"/>
                  </a:lnTo>
                  <a:lnTo>
                    <a:pt x="8444473" y="3503792"/>
                  </a:lnTo>
                  <a:lnTo>
                    <a:pt x="8394827" y="3511804"/>
                  </a:lnTo>
                  <a:lnTo>
                    <a:pt x="314223" y="3511804"/>
                  </a:lnTo>
                  <a:lnTo>
                    <a:pt x="314223" y="3668903"/>
                  </a:lnTo>
                  <a:lnTo>
                    <a:pt x="306213" y="3718549"/>
                  </a:lnTo>
                  <a:lnTo>
                    <a:pt x="283908" y="3761673"/>
                  </a:lnTo>
                  <a:lnTo>
                    <a:pt x="249898" y="3795684"/>
                  </a:lnTo>
                  <a:lnTo>
                    <a:pt x="206769" y="3817990"/>
                  </a:lnTo>
                  <a:lnTo>
                    <a:pt x="157111" y="3826002"/>
                  </a:lnTo>
                  <a:lnTo>
                    <a:pt x="107453" y="3817990"/>
                  </a:lnTo>
                  <a:lnTo>
                    <a:pt x="64325" y="3795684"/>
                  </a:lnTo>
                  <a:lnTo>
                    <a:pt x="30314" y="3761673"/>
                  </a:lnTo>
                  <a:lnTo>
                    <a:pt x="8010" y="3718549"/>
                  </a:lnTo>
                  <a:lnTo>
                    <a:pt x="0" y="3668903"/>
                  </a:lnTo>
                  <a:lnTo>
                    <a:pt x="0" y="471297"/>
                  </a:lnTo>
                  <a:close/>
                </a:path>
                <a:path w="8552180" h="3826510">
                  <a:moveTo>
                    <a:pt x="8237728" y="314198"/>
                  </a:moveTo>
                  <a:lnTo>
                    <a:pt x="8394827" y="314198"/>
                  </a:lnTo>
                  <a:lnTo>
                    <a:pt x="8444473" y="306186"/>
                  </a:lnTo>
                  <a:lnTo>
                    <a:pt x="8487597" y="283880"/>
                  </a:lnTo>
                  <a:lnTo>
                    <a:pt x="8521608" y="249869"/>
                  </a:lnTo>
                  <a:lnTo>
                    <a:pt x="8543914" y="206745"/>
                  </a:lnTo>
                  <a:lnTo>
                    <a:pt x="8551926" y="157099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4156" y="1168273"/>
              <a:ext cx="167004" cy="16700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81393" y="1408938"/>
              <a:ext cx="314325" cy="3119120"/>
            </a:xfrm>
            <a:custGeom>
              <a:avLst/>
              <a:gdLst/>
              <a:ahLst/>
              <a:cxnLst/>
              <a:rect l="l" t="t" r="r" b="b"/>
              <a:pathLst>
                <a:path w="314325" h="3119120">
                  <a:moveTo>
                    <a:pt x="157099" y="235712"/>
                  </a:moveTo>
                  <a:lnTo>
                    <a:pt x="157099" y="78486"/>
                  </a:lnTo>
                  <a:lnTo>
                    <a:pt x="180111" y="23002"/>
                  </a:lnTo>
                  <a:lnTo>
                    <a:pt x="235661" y="0"/>
                  </a:lnTo>
                  <a:lnTo>
                    <a:pt x="266238" y="6173"/>
                  </a:lnTo>
                  <a:lnTo>
                    <a:pt x="291211" y="23002"/>
                  </a:lnTo>
                  <a:lnTo>
                    <a:pt x="308048" y="47952"/>
                  </a:lnTo>
                  <a:lnTo>
                    <a:pt x="314223" y="78486"/>
                  </a:lnTo>
                  <a:lnTo>
                    <a:pt x="306213" y="128194"/>
                  </a:lnTo>
                  <a:lnTo>
                    <a:pt x="283908" y="171356"/>
                  </a:lnTo>
                  <a:lnTo>
                    <a:pt x="249898" y="205386"/>
                  </a:lnTo>
                  <a:lnTo>
                    <a:pt x="206769" y="227699"/>
                  </a:lnTo>
                  <a:lnTo>
                    <a:pt x="157111" y="235712"/>
                  </a:lnTo>
                  <a:lnTo>
                    <a:pt x="107448" y="227699"/>
                  </a:lnTo>
                  <a:lnTo>
                    <a:pt x="64319" y="205386"/>
                  </a:lnTo>
                  <a:lnTo>
                    <a:pt x="30310" y="171356"/>
                  </a:lnTo>
                  <a:lnTo>
                    <a:pt x="8008" y="128194"/>
                  </a:lnTo>
                  <a:lnTo>
                    <a:pt x="0" y="78486"/>
                  </a:lnTo>
                </a:path>
                <a:path w="314325" h="3119120">
                  <a:moveTo>
                    <a:pt x="314210" y="78486"/>
                  </a:moveTo>
                  <a:lnTo>
                    <a:pt x="314210" y="3118993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73937" y="1740493"/>
            <a:ext cx="7191375" cy="2357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5300"/>
              </a:lnSpc>
              <a:spcBef>
                <a:spcPts val="95"/>
              </a:spcBef>
              <a:buSzPct val="95000"/>
              <a:buFont typeface="Wingdings"/>
              <a:buChar char=""/>
              <a:tabLst>
                <a:tab pos="215265" algn="l"/>
                <a:tab pos="1699895" algn="l"/>
              </a:tabLst>
            </a:pP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При виготовленні</a:t>
            </a:r>
            <a:r>
              <a:rPr sz="2000" b="1" spc="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Tahoma"/>
                <a:cs typeface="Tahoma"/>
              </a:rPr>
              <a:t>парентеральних</a:t>
            </a:r>
            <a:r>
              <a:rPr sz="2000" b="1" spc="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лікарських </a:t>
            </a:r>
            <a:r>
              <a:rPr sz="20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Tahoma"/>
                <a:cs typeface="Tahoma"/>
              </a:rPr>
              <a:t>препаратів	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використовують</a:t>
            </a:r>
            <a:r>
              <a:rPr sz="20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100" b="1" spc="-65" dirty="0">
                <a:solidFill>
                  <a:srgbClr val="003300"/>
                </a:solidFill>
                <a:latin typeface="Tahoma"/>
                <a:cs typeface="Tahoma"/>
              </a:rPr>
              <a:t>воду</a:t>
            </a:r>
            <a:r>
              <a:rPr sz="2100" b="1" spc="-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100" b="1" spc="-6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2100" b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100" b="1" spc="-50" dirty="0">
                <a:solidFill>
                  <a:srgbClr val="003300"/>
                </a:solidFill>
                <a:latin typeface="Tahoma"/>
                <a:cs typeface="Tahoma"/>
              </a:rPr>
              <a:t>ін’єкцій</a:t>
            </a:r>
            <a:r>
              <a:rPr sz="2000" b="1" spc="-50" dirty="0">
                <a:solidFill>
                  <a:srgbClr val="003300"/>
                </a:solidFill>
                <a:latin typeface="Tahoma"/>
                <a:cs typeface="Tahoma"/>
              </a:rPr>
              <a:t>,</a:t>
            </a:r>
            <a:r>
              <a:rPr sz="20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100" b="1" spc="-65" dirty="0">
                <a:solidFill>
                  <a:srgbClr val="003300"/>
                </a:solidFill>
                <a:latin typeface="Tahoma"/>
                <a:cs typeface="Tahoma"/>
              </a:rPr>
              <a:t>жирні </a:t>
            </a:r>
            <a:r>
              <a:rPr sz="2100" b="1" spc="-60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100" b="1" spc="-55" dirty="0">
                <a:solidFill>
                  <a:srgbClr val="003300"/>
                </a:solidFill>
                <a:latin typeface="Tahoma"/>
                <a:cs typeface="Tahoma"/>
              </a:rPr>
              <a:t>масла</a:t>
            </a:r>
            <a:r>
              <a:rPr sz="2000" b="1" spc="-55" dirty="0">
                <a:solidFill>
                  <a:srgbClr val="003300"/>
                </a:solidFill>
                <a:latin typeface="Tahoma"/>
                <a:cs typeface="Tahoma"/>
              </a:rPr>
              <a:t>,</a:t>
            </a:r>
            <a:r>
              <a:rPr sz="2000" b="1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100" b="1" spc="-60" dirty="0">
                <a:solidFill>
                  <a:srgbClr val="003300"/>
                </a:solidFill>
                <a:latin typeface="Tahoma"/>
                <a:cs typeface="Tahoma"/>
              </a:rPr>
              <a:t>етилолеат</a:t>
            </a:r>
            <a:r>
              <a:rPr sz="2000" b="1" spc="-60" dirty="0">
                <a:solidFill>
                  <a:srgbClr val="003300"/>
                </a:solidFill>
                <a:latin typeface="Tahoma"/>
                <a:cs typeface="Tahoma"/>
              </a:rPr>
              <a:t>,</a:t>
            </a:r>
            <a:r>
              <a:rPr sz="2000" b="1" spc="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а</a:t>
            </a:r>
            <a:r>
              <a:rPr sz="20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також</a:t>
            </a:r>
            <a:r>
              <a:rPr sz="2000" b="1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100" b="1" spc="-65" dirty="0">
                <a:solidFill>
                  <a:srgbClr val="003300"/>
                </a:solidFill>
                <a:latin typeface="Tahoma"/>
                <a:cs typeface="Tahoma"/>
              </a:rPr>
              <a:t>комплексні</a:t>
            </a:r>
            <a:r>
              <a:rPr sz="2100" b="1" spc="-4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100" b="1" spc="-70" dirty="0">
                <a:solidFill>
                  <a:srgbClr val="003300"/>
                </a:solidFill>
                <a:latin typeface="Tahoma"/>
                <a:cs typeface="Tahoma"/>
              </a:rPr>
              <a:t>розчинники.</a:t>
            </a:r>
            <a:endParaRPr sz="2100">
              <a:latin typeface="Tahoma"/>
              <a:cs typeface="Tahoma"/>
            </a:endParaRPr>
          </a:p>
          <a:p>
            <a:pPr marL="215265" marR="466090" indent="-215265">
              <a:lnSpc>
                <a:spcPts val="2640"/>
              </a:lnSpc>
              <a:spcBef>
                <a:spcPts val="110"/>
              </a:spcBef>
              <a:buSzPct val="90476"/>
              <a:buFont typeface="Wingdings"/>
              <a:buChar char=""/>
              <a:tabLst>
                <a:tab pos="215265" algn="l"/>
                <a:tab pos="3700779" algn="l"/>
              </a:tabLst>
            </a:pPr>
            <a:r>
              <a:rPr sz="2100" b="1" spc="-70" dirty="0">
                <a:solidFill>
                  <a:srgbClr val="003300"/>
                </a:solidFill>
                <a:latin typeface="Tahoma"/>
                <a:cs typeface="Tahoma"/>
              </a:rPr>
              <a:t>Вода</a:t>
            </a:r>
            <a:r>
              <a:rPr sz="210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100" b="1" spc="-6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210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100" b="1" spc="-55" dirty="0">
                <a:solidFill>
                  <a:srgbClr val="003300"/>
                </a:solidFill>
                <a:latin typeface="Tahoma"/>
                <a:cs typeface="Tahoma"/>
              </a:rPr>
              <a:t>ін’єкцій</a:t>
            </a:r>
            <a:r>
              <a:rPr sz="2100" b="1" spc="-3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Tahoma"/>
                <a:cs typeface="Tahoma"/>
              </a:rPr>
              <a:t>повинна</a:t>
            </a:r>
            <a:r>
              <a:rPr sz="20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відповідати</a:t>
            </a:r>
            <a:r>
              <a:rPr sz="2000" b="1" spc="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вимогам, </a:t>
            </a:r>
            <a:r>
              <a:rPr sz="20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що</a:t>
            </a:r>
            <a:r>
              <a:rPr sz="2000" b="1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висуваються</a:t>
            </a:r>
            <a:r>
              <a:rPr sz="2000" b="1" spc="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ДФУ</a:t>
            </a:r>
            <a:r>
              <a:rPr sz="2000" b="1" spc="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2.0	до</a:t>
            </a:r>
            <a:r>
              <a:rPr sz="2000" b="1" spc="-10" dirty="0">
                <a:solidFill>
                  <a:srgbClr val="003300"/>
                </a:solidFill>
                <a:latin typeface="Tahoma"/>
                <a:cs typeface="Tahoma"/>
              </a:rPr>
              <a:t> “Вода</a:t>
            </a:r>
            <a:r>
              <a:rPr sz="20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20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ін’єкцій”.</a:t>
            </a:r>
            <a:endParaRPr sz="2000">
              <a:latin typeface="Tahoma"/>
              <a:cs typeface="Tahoma"/>
            </a:endParaRPr>
          </a:p>
          <a:p>
            <a:pPr marL="215265" marR="158750" indent="-215265">
              <a:lnSpc>
                <a:spcPts val="2640"/>
              </a:lnSpc>
              <a:buSzPct val="90476"/>
              <a:buFont typeface="Wingdings"/>
              <a:buChar char=""/>
              <a:tabLst>
                <a:tab pos="215265" algn="l"/>
              </a:tabLst>
            </a:pPr>
            <a:r>
              <a:rPr sz="2100" b="1" spc="-70" dirty="0">
                <a:solidFill>
                  <a:srgbClr val="003300"/>
                </a:solidFill>
                <a:latin typeface="Tahoma"/>
                <a:cs typeface="Tahoma"/>
              </a:rPr>
              <a:t>Вода</a:t>
            </a:r>
            <a:r>
              <a:rPr sz="2100" b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100" b="1" spc="-6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21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100" b="1" spc="-55" dirty="0">
                <a:solidFill>
                  <a:srgbClr val="003300"/>
                </a:solidFill>
                <a:latin typeface="Tahoma"/>
                <a:cs typeface="Tahoma"/>
              </a:rPr>
              <a:t>ін’єкцій</a:t>
            </a:r>
            <a:r>
              <a:rPr sz="2100" b="1" spc="-3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може</a:t>
            </a:r>
            <a:r>
              <a:rPr sz="2000" b="1" spc="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бути</a:t>
            </a:r>
            <a:r>
              <a:rPr sz="20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Tahoma"/>
                <a:cs typeface="Tahoma"/>
              </a:rPr>
              <a:t>отримана</a:t>
            </a:r>
            <a:r>
              <a:rPr sz="2000" b="1" spc="2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Tahoma"/>
                <a:cs typeface="Tahoma"/>
              </a:rPr>
              <a:t>перегонкою </a:t>
            </a:r>
            <a:r>
              <a:rPr sz="2000" b="1" spc="-57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3300"/>
                </a:solidFill>
                <a:latin typeface="Tahoma"/>
                <a:cs typeface="Tahoma"/>
              </a:rPr>
              <a:t>питної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 води в асептичних</a:t>
            </a:r>
            <a:r>
              <a:rPr sz="2000" b="1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умовах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42722" y="4683252"/>
            <a:ext cx="8183880" cy="1708785"/>
            <a:chOff x="442722" y="4683252"/>
            <a:chExt cx="8183880" cy="1708785"/>
          </a:xfrm>
        </p:grpSpPr>
        <p:sp>
          <p:nvSpPr>
            <p:cNvPr id="18" name="object 18"/>
            <p:cNvSpPr/>
            <p:nvPr/>
          </p:nvSpPr>
          <p:spPr>
            <a:xfrm>
              <a:off x="447675" y="4688205"/>
              <a:ext cx="8174355" cy="1698625"/>
            </a:xfrm>
            <a:custGeom>
              <a:avLst/>
              <a:gdLst/>
              <a:ahLst/>
              <a:cxnLst/>
              <a:rect l="l" t="t" r="r" b="b"/>
              <a:pathLst>
                <a:path w="8174355" h="1698625">
                  <a:moveTo>
                    <a:pt x="7890891" y="0"/>
                  </a:moveTo>
                  <a:lnTo>
                    <a:pt x="283083" y="0"/>
                  </a:lnTo>
                  <a:lnTo>
                    <a:pt x="237166" y="3705"/>
                  </a:lnTo>
                  <a:lnTo>
                    <a:pt x="193608" y="14432"/>
                  </a:lnTo>
                  <a:lnTo>
                    <a:pt x="152992" y="31598"/>
                  </a:lnTo>
                  <a:lnTo>
                    <a:pt x="115900" y="54620"/>
                  </a:lnTo>
                  <a:lnTo>
                    <a:pt x="82915" y="82915"/>
                  </a:lnTo>
                  <a:lnTo>
                    <a:pt x="54620" y="115900"/>
                  </a:lnTo>
                  <a:lnTo>
                    <a:pt x="31598" y="152992"/>
                  </a:lnTo>
                  <a:lnTo>
                    <a:pt x="14432" y="193608"/>
                  </a:lnTo>
                  <a:lnTo>
                    <a:pt x="3705" y="237166"/>
                  </a:lnTo>
                  <a:lnTo>
                    <a:pt x="0" y="283083"/>
                  </a:lnTo>
                  <a:lnTo>
                    <a:pt x="0" y="1415415"/>
                  </a:lnTo>
                  <a:lnTo>
                    <a:pt x="3705" y="1461331"/>
                  </a:lnTo>
                  <a:lnTo>
                    <a:pt x="14432" y="1504889"/>
                  </a:lnTo>
                  <a:lnTo>
                    <a:pt x="31598" y="1545505"/>
                  </a:lnTo>
                  <a:lnTo>
                    <a:pt x="54620" y="1582597"/>
                  </a:lnTo>
                  <a:lnTo>
                    <a:pt x="82915" y="1615582"/>
                  </a:lnTo>
                  <a:lnTo>
                    <a:pt x="115900" y="1643877"/>
                  </a:lnTo>
                  <a:lnTo>
                    <a:pt x="152992" y="1666899"/>
                  </a:lnTo>
                  <a:lnTo>
                    <a:pt x="193608" y="1684065"/>
                  </a:lnTo>
                  <a:lnTo>
                    <a:pt x="237166" y="1694792"/>
                  </a:lnTo>
                  <a:lnTo>
                    <a:pt x="283083" y="1698498"/>
                  </a:lnTo>
                  <a:lnTo>
                    <a:pt x="7890891" y="1698498"/>
                  </a:lnTo>
                  <a:lnTo>
                    <a:pt x="7936807" y="1694792"/>
                  </a:lnTo>
                  <a:lnTo>
                    <a:pt x="7980365" y="1684065"/>
                  </a:lnTo>
                  <a:lnTo>
                    <a:pt x="8020981" y="1666899"/>
                  </a:lnTo>
                  <a:lnTo>
                    <a:pt x="8058073" y="1643877"/>
                  </a:lnTo>
                  <a:lnTo>
                    <a:pt x="8091058" y="1615582"/>
                  </a:lnTo>
                  <a:lnTo>
                    <a:pt x="8119353" y="1582597"/>
                  </a:lnTo>
                  <a:lnTo>
                    <a:pt x="8142375" y="1545505"/>
                  </a:lnTo>
                  <a:lnTo>
                    <a:pt x="8159541" y="1504889"/>
                  </a:lnTo>
                  <a:lnTo>
                    <a:pt x="8170268" y="1461331"/>
                  </a:lnTo>
                  <a:lnTo>
                    <a:pt x="8173974" y="1415415"/>
                  </a:lnTo>
                  <a:lnTo>
                    <a:pt x="8173974" y="283083"/>
                  </a:lnTo>
                  <a:lnTo>
                    <a:pt x="8170268" y="237166"/>
                  </a:lnTo>
                  <a:lnTo>
                    <a:pt x="8159541" y="193608"/>
                  </a:lnTo>
                  <a:lnTo>
                    <a:pt x="8142375" y="152992"/>
                  </a:lnTo>
                  <a:lnTo>
                    <a:pt x="8119353" y="115900"/>
                  </a:lnTo>
                  <a:lnTo>
                    <a:pt x="8091058" y="82915"/>
                  </a:lnTo>
                  <a:lnTo>
                    <a:pt x="8058073" y="54620"/>
                  </a:lnTo>
                  <a:lnTo>
                    <a:pt x="8020981" y="31598"/>
                  </a:lnTo>
                  <a:lnTo>
                    <a:pt x="7980365" y="14432"/>
                  </a:lnTo>
                  <a:lnTo>
                    <a:pt x="7936807" y="3705"/>
                  </a:lnTo>
                  <a:lnTo>
                    <a:pt x="7890891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7675" y="4688205"/>
              <a:ext cx="8174355" cy="1698625"/>
            </a:xfrm>
            <a:custGeom>
              <a:avLst/>
              <a:gdLst/>
              <a:ahLst/>
              <a:cxnLst/>
              <a:rect l="l" t="t" r="r" b="b"/>
              <a:pathLst>
                <a:path w="8174355" h="1698625">
                  <a:moveTo>
                    <a:pt x="0" y="283083"/>
                  </a:moveTo>
                  <a:lnTo>
                    <a:pt x="3705" y="237166"/>
                  </a:lnTo>
                  <a:lnTo>
                    <a:pt x="14432" y="193608"/>
                  </a:lnTo>
                  <a:lnTo>
                    <a:pt x="31598" y="152992"/>
                  </a:lnTo>
                  <a:lnTo>
                    <a:pt x="54620" y="115900"/>
                  </a:lnTo>
                  <a:lnTo>
                    <a:pt x="82915" y="82915"/>
                  </a:lnTo>
                  <a:lnTo>
                    <a:pt x="115900" y="54620"/>
                  </a:lnTo>
                  <a:lnTo>
                    <a:pt x="152992" y="31598"/>
                  </a:lnTo>
                  <a:lnTo>
                    <a:pt x="193608" y="14432"/>
                  </a:lnTo>
                  <a:lnTo>
                    <a:pt x="237166" y="3705"/>
                  </a:lnTo>
                  <a:lnTo>
                    <a:pt x="283083" y="0"/>
                  </a:lnTo>
                  <a:lnTo>
                    <a:pt x="7890891" y="0"/>
                  </a:lnTo>
                  <a:lnTo>
                    <a:pt x="7936807" y="3705"/>
                  </a:lnTo>
                  <a:lnTo>
                    <a:pt x="7980365" y="14432"/>
                  </a:lnTo>
                  <a:lnTo>
                    <a:pt x="8020981" y="31598"/>
                  </a:lnTo>
                  <a:lnTo>
                    <a:pt x="8058073" y="54620"/>
                  </a:lnTo>
                  <a:lnTo>
                    <a:pt x="8091058" y="82915"/>
                  </a:lnTo>
                  <a:lnTo>
                    <a:pt x="8119353" y="115900"/>
                  </a:lnTo>
                  <a:lnTo>
                    <a:pt x="8142375" y="152992"/>
                  </a:lnTo>
                  <a:lnTo>
                    <a:pt x="8159541" y="193608"/>
                  </a:lnTo>
                  <a:lnTo>
                    <a:pt x="8170268" y="237166"/>
                  </a:lnTo>
                  <a:lnTo>
                    <a:pt x="8173974" y="283083"/>
                  </a:lnTo>
                  <a:lnTo>
                    <a:pt x="8173974" y="1415415"/>
                  </a:lnTo>
                  <a:lnTo>
                    <a:pt x="8170268" y="1461331"/>
                  </a:lnTo>
                  <a:lnTo>
                    <a:pt x="8159541" y="1504889"/>
                  </a:lnTo>
                  <a:lnTo>
                    <a:pt x="8142375" y="1545505"/>
                  </a:lnTo>
                  <a:lnTo>
                    <a:pt x="8119353" y="1582597"/>
                  </a:lnTo>
                  <a:lnTo>
                    <a:pt x="8091058" y="1615582"/>
                  </a:lnTo>
                  <a:lnTo>
                    <a:pt x="8058073" y="1643877"/>
                  </a:lnTo>
                  <a:lnTo>
                    <a:pt x="8020981" y="1666899"/>
                  </a:lnTo>
                  <a:lnTo>
                    <a:pt x="7980365" y="1684065"/>
                  </a:lnTo>
                  <a:lnTo>
                    <a:pt x="7936807" y="1694792"/>
                  </a:lnTo>
                  <a:lnTo>
                    <a:pt x="7890891" y="1698498"/>
                  </a:lnTo>
                  <a:lnTo>
                    <a:pt x="283083" y="1698498"/>
                  </a:lnTo>
                  <a:lnTo>
                    <a:pt x="237166" y="1694792"/>
                  </a:lnTo>
                  <a:lnTo>
                    <a:pt x="193608" y="1684065"/>
                  </a:lnTo>
                  <a:lnTo>
                    <a:pt x="152992" y="1666899"/>
                  </a:lnTo>
                  <a:lnTo>
                    <a:pt x="115900" y="1643877"/>
                  </a:lnTo>
                  <a:lnTo>
                    <a:pt x="82915" y="1615582"/>
                  </a:lnTo>
                  <a:lnTo>
                    <a:pt x="54620" y="1582597"/>
                  </a:lnTo>
                  <a:lnTo>
                    <a:pt x="31598" y="1545505"/>
                  </a:lnTo>
                  <a:lnTo>
                    <a:pt x="14432" y="1504889"/>
                  </a:lnTo>
                  <a:lnTo>
                    <a:pt x="3705" y="1461331"/>
                  </a:lnTo>
                  <a:lnTo>
                    <a:pt x="0" y="1415415"/>
                  </a:lnTo>
                  <a:lnTo>
                    <a:pt x="0" y="28308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07822" y="5209540"/>
            <a:ext cx="1610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0000CC"/>
                </a:solidFill>
                <a:latin typeface="Times New Roman"/>
                <a:cs typeface="Times New Roman"/>
              </a:rPr>
              <a:t>-</a:t>
            </a:r>
            <a:r>
              <a:rPr sz="2400" b="1" i="1" spc="-50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Дистиляція;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7822" y="5569965"/>
            <a:ext cx="21304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00CC"/>
                </a:solidFill>
                <a:latin typeface="Calibri"/>
                <a:cs typeface="Calibri"/>
              </a:rPr>
              <a:t>-</a:t>
            </a:r>
            <a:r>
              <a:rPr sz="2000" spc="-3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Зворотній</a:t>
            </a:r>
            <a:r>
              <a:rPr sz="2000" b="1" i="1" spc="-4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осмос;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07182" y="4834635"/>
            <a:ext cx="4545330" cy="1065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30" dirty="0">
                <a:solidFill>
                  <a:srgbClr val="FF0066"/>
                </a:solidFill>
                <a:latin typeface="Calibri"/>
                <a:cs typeface="Calibri"/>
              </a:rPr>
              <a:t>Типи</a:t>
            </a:r>
            <a:r>
              <a:rPr sz="2400" b="1" i="1" spc="-40" dirty="0">
                <a:solidFill>
                  <a:srgbClr val="FF0066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66"/>
                </a:solidFill>
                <a:latin typeface="Calibri"/>
                <a:cs typeface="Calibri"/>
              </a:rPr>
              <a:t>очищення</a:t>
            </a:r>
            <a:r>
              <a:rPr sz="2400" b="1" i="1" spc="-30" dirty="0">
                <a:solidFill>
                  <a:srgbClr val="FF0066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66"/>
                </a:solidFill>
                <a:latin typeface="Calibri"/>
                <a:cs typeface="Calibri"/>
              </a:rPr>
              <a:t>води:</a:t>
            </a:r>
            <a:endParaRPr sz="2400">
              <a:latin typeface="Calibri"/>
              <a:cs typeface="Calibri"/>
            </a:endParaRPr>
          </a:p>
          <a:p>
            <a:pPr marL="2142490">
              <a:lnSpc>
                <a:spcPts val="2860"/>
              </a:lnSpc>
              <a:spcBef>
                <a:spcPts val="70"/>
              </a:spcBef>
            </a:pPr>
            <a:r>
              <a:rPr sz="2400" b="1" i="1" dirty="0">
                <a:solidFill>
                  <a:srgbClr val="0000CC"/>
                </a:solidFill>
                <a:latin typeface="Times New Roman"/>
                <a:cs typeface="Times New Roman"/>
              </a:rPr>
              <a:t>-</a:t>
            </a:r>
            <a:r>
              <a:rPr sz="2400" b="1" i="1" spc="-155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sz="2000" b="1" i="1" spc="-150" dirty="0">
                <a:solidFill>
                  <a:srgbClr val="0000CC"/>
                </a:solidFill>
                <a:latin typeface="Calibri"/>
                <a:cs typeface="Calibri"/>
              </a:rPr>
              <a:t>У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льтрафільтраці</a:t>
            </a:r>
            <a:r>
              <a:rPr sz="2000" b="1" i="1" spc="5" dirty="0">
                <a:solidFill>
                  <a:srgbClr val="0000CC"/>
                </a:solidFill>
                <a:latin typeface="Calibri"/>
                <a:cs typeface="Calibri"/>
              </a:rPr>
              <a:t>я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L="2085339">
              <a:lnSpc>
                <a:spcPts val="2380"/>
              </a:lnSpc>
            </a:pP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-</a:t>
            </a:r>
            <a:r>
              <a:rPr sz="2000" b="1" i="1" spc="-4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Деіонізація;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7822" y="5874765"/>
            <a:ext cx="36906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0000CC"/>
                </a:solidFill>
                <a:latin typeface="Calibri"/>
                <a:cs typeface="Calibri"/>
              </a:rPr>
              <a:t>-</a:t>
            </a:r>
            <a:r>
              <a:rPr sz="2000" spc="-1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Сорбція</a:t>
            </a:r>
            <a:r>
              <a:rPr sz="2000" b="1" i="1" spc="-2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0000CC"/>
                </a:solidFill>
                <a:latin typeface="Calibri"/>
                <a:cs typeface="Calibri"/>
              </a:rPr>
              <a:t>активованим</a:t>
            </a:r>
            <a:r>
              <a:rPr sz="2000" b="1" i="1" spc="-3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00CC"/>
                </a:solidFill>
                <a:latin typeface="Calibri"/>
                <a:cs typeface="Calibri"/>
              </a:rPr>
              <a:t>вугіллям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8402573" y="6494186"/>
            <a:ext cx="450850" cy="372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7314">
              <a:lnSpc>
                <a:spcPts val="279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30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4915281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4915281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917180" y="6542023"/>
            <a:ext cx="363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006600"/>
                </a:solidFill>
                <a:latin typeface="Microsoft Sans Serif"/>
                <a:cs typeface="Microsoft Sans Serif"/>
              </a:rPr>
              <a:t>31</a:t>
            </a:r>
            <a:endParaRPr sz="24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71905" y="156971"/>
            <a:ext cx="7656195" cy="443865"/>
            <a:chOff x="771905" y="156971"/>
            <a:chExt cx="7656195" cy="443865"/>
          </a:xfrm>
        </p:grpSpPr>
        <p:sp>
          <p:nvSpPr>
            <p:cNvPr id="10" name="object 10"/>
            <p:cNvSpPr/>
            <p:nvPr/>
          </p:nvSpPr>
          <p:spPr>
            <a:xfrm>
              <a:off x="790955" y="201294"/>
              <a:ext cx="7618095" cy="380365"/>
            </a:xfrm>
            <a:custGeom>
              <a:avLst/>
              <a:gdLst/>
              <a:ahLst/>
              <a:cxnLst/>
              <a:rect l="l" t="t" r="r" b="b"/>
              <a:pathLst>
                <a:path w="7618095" h="380365">
                  <a:moveTo>
                    <a:pt x="7617714" y="0"/>
                  </a:moveTo>
                  <a:lnTo>
                    <a:pt x="7615729" y="9915"/>
                  </a:lnTo>
                  <a:lnTo>
                    <a:pt x="7610316" y="17986"/>
                  </a:lnTo>
                  <a:lnTo>
                    <a:pt x="7602283" y="23413"/>
                  </a:lnTo>
                  <a:lnTo>
                    <a:pt x="7592441" y="25400"/>
                  </a:lnTo>
                  <a:lnTo>
                    <a:pt x="25336" y="25400"/>
                  </a:lnTo>
                  <a:lnTo>
                    <a:pt x="15473" y="27386"/>
                  </a:lnTo>
                  <a:lnTo>
                    <a:pt x="7419" y="32813"/>
                  </a:lnTo>
                  <a:lnTo>
                    <a:pt x="1990" y="40884"/>
                  </a:lnTo>
                  <a:lnTo>
                    <a:pt x="0" y="50800"/>
                  </a:lnTo>
                  <a:lnTo>
                    <a:pt x="0" y="354838"/>
                  </a:lnTo>
                  <a:lnTo>
                    <a:pt x="1990" y="364680"/>
                  </a:lnTo>
                  <a:lnTo>
                    <a:pt x="7419" y="372713"/>
                  </a:lnTo>
                  <a:lnTo>
                    <a:pt x="15473" y="378126"/>
                  </a:lnTo>
                  <a:lnTo>
                    <a:pt x="25336" y="380110"/>
                  </a:lnTo>
                  <a:lnTo>
                    <a:pt x="35199" y="378126"/>
                  </a:lnTo>
                  <a:lnTo>
                    <a:pt x="43253" y="372713"/>
                  </a:lnTo>
                  <a:lnTo>
                    <a:pt x="48682" y="364680"/>
                  </a:lnTo>
                  <a:lnTo>
                    <a:pt x="50672" y="354838"/>
                  </a:lnTo>
                  <a:lnTo>
                    <a:pt x="50672" y="329438"/>
                  </a:lnTo>
                  <a:lnTo>
                    <a:pt x="7592441" y="329438"/>
                  </a:lnTo>
                  <a:lnTo>
                    <a:pt x="7602283" y="327453"/>
                  </a:lnTo>
                  <a:lnTo>
                    <a:pt x="7610316" y="322040"/>
                  </a:lnTo>
                  <a:lnTo>
                    <a:pt x="7615729" y="314007"/>
                  </a:lnTo>
                  <a:lnTo>
                    <a:pt x="7617714" y="304164"/>
                  </a:lnTo>
                  <a:lnTo>
                    <a:pt x="7617714" y="76073"/>
                  </a:lnTo>
                  <a:lnTo>
                    <a:pt x="25336" y="76073"/>
                  </a:lnTo>
                  <a:lnTo>
                    <a:pt x="25323" y="43687"/>
                  </a:lnTo>
                  <a:lnTo>
                    <a:pt x="31000" y="38100"/>
                  </a:lnTo>
                  <a:lnTo>
                    <a:pt x="7617714" y="38100"/>
                  </a:lnTo>
                  <a:lnTo>
                    <a:pt x="7617714" y="0"/>
                  </a:lnTo>
                  <a:close/>
                </a:path>
                <a:path w="7618095" h="380365">
                  <a:moveTo>
                    <a:pt x="7617714" y="38100"/>
                  </a:moveTo>
                  <a:lnTo>
                    <a:pt x="44996" y="38100"/>
                  </a:lnTo>
                  <a:lnTo>
                    <a:pt x="50672" y="43687"/>
                  </a:lnTo>
                  <a:lnTo>
                    <a:pt x="50672" y="50800"/>
                  </a:lnTo>
                  <a:lnTo>
                    <a:pt x="48682" y="60642"/>
                  </a:lnTo>
                  <a:lnTo>
                    <a:pt x="43253" y="68675"/>
                  </a:lnTo>
                  <a:lnTo>
                    <a:pt x="35199" y="74088"/>
                  </a:lnTo>
                  <a:lnTo>
                    <a:pt x="25336" y="76073"/>
                  </a:lnTo>
                  <a:lnTo>
                    <a:pt x="7617714" y="76073"/>
                  </a:lnTo>
                  <a:lnTo>
                    <a:pt x="7617714" y="38100"/>
                  </a:lnTo>
                  <a:close/>
                </a:path>
                <a:path w="7618095" h="380365">
                  <a:moveTo>
                    <a:pt x="7567041" y="7111"/>
                  </a:moveTo>
                  <a:lnTo>
                    <a:pt x="7567041" y="25400"/>
                  </a:lnTo>
                  <a:lnTo>
                    <a:pt x="7592441" y="25400"/>
                  </a:lnTo>
                  <a:lnTo>
                    <a:pt x="7592441" y="12700"/>
                  </a:lnTo>
                  <a:lnTo>
                    <a:pt x="7572756" y="12700"/>
                  </a:lnTo>
                  <a:lnTo>
                    <a:pt x="7567041" y="7111"/>
                  </a:lnTo>
                  <a:close/>
                </a:path>
                <a:path w="7618095" h="380365">
                  <a:moveTo>
                    <a:pt x="7592441" y="7111"/>
                  </a:moveTo>
                  <a:lnTo>
                    <a:pt x="7586726" y="12700"/>
                  </a:lnTo>
                  <a:lnTo>
                    <a:pt x="7592441" y="12700"/>
                  </a:lnTo>
                  <a:lnTo>
                    <a:pt x="7592441" y="7111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16279" y="176021"/>
              <a:ext cx="7592695" cy="101600"/>
            </a:xfrm>
            <a:custGeom>
              <a:avLst/>
              <a:gdLst/>
              <a:ahLst/>
              <a:cxnLst/>
              <a:rect l="l" t="t" r="r" b="b"/>
              <a:pathLst>
                <a:path w="7592695" h="101600">
                  <a:moveTo>
                    <a:pt x="19672" y="63373"/>
                  </a:moveTo>
                  <a:lnTo>
                    <a:pt x="5676" y="63373"/>
                  </a:lnTo>
                  <a:lnTo>
                    <a:pt x="0" y="68960"/>
                  </a:lnTo>
                  <a:lnTo>
                    <a:pt x="12" y="101346"/>
                  </a:lnTo>
                  <a:lnTo>
                    <a:pt x="9875" y="99361"/>
                  </a:lnTo>
                  <a:lnTo>
                    <a:pt x="17929" y="93948"/>
                  </a:lnTo>
                  <a:lnTo>
                    <a:pt x="23358" y="85915"/>
                  </a:lnTo>
                  <a:lnTo>
                    <a:pt x="25349" y="76073"/>
                  </a:lnTo>
                  <a:lnTo>
                    <a:pt x="25349" y="68960"/>
                  </a:lnTo>
                  <a:lnTo>
                    <a:pt x="19672" y="63373"/>
                  </a:lnTo>
                  <a:close/>
                </a:path>
                <a:path w="7592695" h="101600">
                  <a:moveTo>
                    <a:pt x="7592390" y="25400"/>
                  </a:moveTo>
                  <a:lnTo>
                    <a:pt x="7567117" y="25400"/>
                  </a:lnTo>
                  <a:lnTo>
                    <a:pt x="7567117" y="50673"/>
                  </a:lnTo>
                  <a:lnTo>
                    <a:pt x="7576959" y="48688"/>
                  </a:lnTo>
                  <a:lnTo>
                    <a:pt x="7584992" y="43275"/>
                  </a:lnTo>
                  <a:lnTo>
                    <a:pt x="7590405" y="35242"/>
                  </a:lnTo>
                  <a:lnTo>
                    <a:pt x="7592390" y="25400"/>
                  </a:lnTo>
                  <a:close/>
                </a:path>
                <a:path w="7592695" h="101600">
                  <a:moveTo>
                    <a:pt x="7567117" y="0"/>
                  </a:moveTo>
                  <a:lnTo>
                    <a:pt x="7557201" y="1986"/>
                  </a:lnTo>
                  <a:lnTo>
                    <a:pt x="7549130" y="7413"/>
                  </a:lnTo>
                  <a:lnTo>
                    <a:pt x="7543703" y="15484"/>
                  </a:lnTo>
                  <a:lnTo>
                    <a:pt x="7541717" y="25400"/>
                  </a:lnTo>
                  <a:lnTo>
                    <a:pt x="7541717" y="32384"/>
                  </a:lnTo>
                  <a:lnTo>
                    <a:pt x="7547432" y="37973"/>
                  </a:lnTo>
                  <a:lnTo>
                    <a:pt x="7561402" y="37973"/>
                  </a:lnTo>
                  <a:lnTo>
                    <a:pt x="7567117" y="32384"/>
                  </a:lnTo>
                  <a:lnTo>
                    <a:pt x="7567117" y="25400"/>
                  </a:lnTo>
                  <a:lnTo>
                    <a:pt x="7592390" y="25400"/>
                  </a:lnTo>
                  <a:lnTo>
                    <a:pt x="7590405" y="15484"/>
                  </a:lnTo>
                  <a:lnTo>
                    <a:pt x="7584992" y="7413"/>
                  </a:lnTo>
                  <a:lnTo>
                    <a:pt x="7576959" y="1986"/>
                  </a:lnTo>
                  <a:lnTo>
                    <a:pt x="7567117" y="0"/>
                  </a:lnTo>
                  <a:close/>
                </a:path>
              </a:pathLst>
            </a:custGeom>
            <a:solidFill>
              <a:srgbClr val="CD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90955" y="176021"/>
              <a:ext cx="7618095" cy="405765"/>
            </a:xfrm>
            <a:custGeom>
              <a:avLst/>
              <a:gdLst/>
              <a:ahLst/>
              <a:cxnLst/>
              <a:rect l="l" t="t" r="r" b="b"/>
              <a:pathLst>
                <a:path w="7618095" h="405765">
                  <a:moveTo>
                    <a:pt x="0" y="76073"/>
                  </a:moveTo>
                  <a:lnTo>
                    <a:pt x="1990" y="66157"/>
                  </a:lnTo>
                  <a:lnTo>
                    <a:pt x="7419" y="58086"/>
                  </a:lnTo>
                  <a:lnTo>
                    <a:pt x="15473" y="52659"/>
                  </a:lnTo>
                  <a:lnTo>
                    <a:pt x="25336" y="50673"/>
                  </a:lnTo>
                  <a:lnTo>
                    <a:pt x="7567041" y="50673"/>
                  </a:lnTo>
                  <a:lnTo>
                    <a:pt x="7567041" y="25273"/>
                  </a:lnTo>
                  <a:lnTo>
                    <a:pt x="7569027" y="15430"/>
                  </a:lnTo>
                  <a:lnTo>
                    <a:pt x="7574454" y="7397"/>
                  </a:lnTo>
                  <a:lnTo>
                    <a:pt x="7582525" y="1984"/>
                  </a:lnTo>
                  <a:lnTo>
                    <a:pt x="7592441" y="0"/>
                  </a:lnTo>
                  <a:lnTo>
                    <a:pt x="7602283" y="1984"/>
                  </a:lnTo>
                  <a:lnTo>
                    <a:pt x="7610316" y="7397"/>
                  </a:lnTo>
                  <a:lnTo>
                    <a:pt x="7615729" y="15430"/>
                  </a:lnTo>
                  <a:lnTo>
                    <a:pt x="7617714" y="25273"/>
                  </a:lnTo>
                  <a:lnTo>
                    <a:pt x="7617714" y="329311"/>
                  </a:lnTo>
                  <a:lnTo>
                    <a:pt x="7615729" y="339226"/>
                  </a:lnTo>
                  <a:lnTo>
                    <a:pt x="7610316" y="347297"/>
                  </a:lnTo>
                  <a:lnTo>
                    <a:pt x="7602283" y="352724"/>
                  </a:lnTo>
                  <a:lnTo>
                    <a:pt x="7592441" y="354711"/>
                  </a:lnTo>
                  <a:lnTo>
                    <a:pt x="50672" y="354711"/>
                  </a:lnTo>
                  <a:lnTo>
                    <a:pt x="50672" y="380111"/>
                  </a:lnTo>
                  <a:lnTo>
                    <a:pt x="48682" y="389953"/>
                  </a:lnTo>
                  <a:lnTo>
                    <a:pt x="43253" y="397986"/>
                  </a:lnTo>
                  <a:lnTo>
                    <a:pt x="35199" y="403399"/>
                  </a:lnTo>
                  <a:lnTo>
                    <a:pt x="25336" y="405383"/>
                  </a:lnTo>
                  <a:lnTo>
                    <a:pt x="15480" y="403399"/>
                  </a:lnTo>
                  <a:lnTo>
                    <a:pt x="7431" y="397986"/>
                  </a:lnTo>
                  <a:lnTo>
                    <a:pt x="2003" y="389953"/>
                  </a:lnTo>
                  <a:lnTo>
                    <a:pt x="12" y="380111"/>
                  </a:lnTo>
                  <a:lnTo>
                    <a:pt x="0" y="76073"/>
                  </a:lnTo>
                  <a:close/>
                </a:path>
                <a:path w="7618095" h="405765">
                  <a:moveTo>
                    <a:pt x="7567041" y="50673"/>
                  </a:moveTo>
                  <a:lnTo>
                    <a:pt x="7592441" y="50673"/>
                  </a:lnTo>
                  <a:lnTo>
                    <a:pt x="7602283" y="48688"/>
                  </a:lnTo>
                  <a:lnTo>
                    <a:pt x="7610316" y="43275"/>
                  </a:lnTo>
                  <a:lnTo>
                    <a:pt x="7615729" y="35242"/>
                  </a:lnTo>
                  <a:lnTo>
                    <a:pt x="7617714" y="25400"/>
                  </a:lnTo>
                </a:path>
                <a:path w="7618095" h="405765">
                  <a:moveTo>
                    <a:pt x="7592441" y="50673"/>
                  </a:moveTo>
                  <a:lnTo>
                    <a:pt x="7592441" y="25273"/>
                  </a:lnTo>
                  <a:lnTo>
                    <a:pt x="7592441" y="32384"/>
                  </a:lnTo>
                  <a:lnTo>
                    <a:pt x="7586726" y="37973"/>
                  </a:lnTo>
                  <a:lnTo>
                    <a:pt x="7579741" y="37973"/>
                  </a:lnTo>
                  <a:lnTo>
                    <a:pt x="7572756" y="37973"/>
                  </a:lnTo>
                  <a:lnTo>
                    <a:pt x="7567041" y="32384"/>
                  </a:lnTo>
                  <a:lnTo>
                    <a:pt x="7567041" y="25273"/>
                  </a:lnTo>
                </a:path>
              </a:pathLst>
            </a:custGeom>
            <a:ln w="38100">
              <a:solidFill>
                <a:srgbClr val="003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1918" y="220344"/>
              <a:ext cx="88760" cy="7607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41628" y="252094"/>
              <a:ext cx="0" cy="278765"/>
            </a:xfrm>
            <a:custGeom>
              <a:avLst/>
              <a:gdLst/>
              <a:ahLst/>
              <a:cxnLst/>
              <a:rect l="l" t="t" r="r" b="b"/>
              <a:pathLst>
                <a:path h="278765">
                  <a:moveTo>
                    <a:pt x="0" y="0"/>
                  </a:moveTo>
                  <a:lnTo>
                    <a:pt x="0" y="278638"/>
                  </a:lnTo>
                </a:path>
              </a:pathLst>
            </a:custGeom>
            <a:ln w="38100">
              <a:solidFill>
                <a:srgbClr val="003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742948" y="221234"/>
            <a:ext cx="6075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ОБЛАДНАННЯ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ДЛЯ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ОТРИМАННЯ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40" dirty="0">
                <a:latin typeface="Times New Roman"/>
                <a:cs typeface="Times New Roman"/>
              </a:rPr>
              <a:t>ВОДИ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ДЛЯ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ІН'ЄКЦІЙ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50948" y="755650"/>
            <a:ext cx="81661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A40020"/>
                </a:solidFill>
                <a:latin typeface="Times New Roman"/>
                <a:cs typeface="Times New Roman"/>
              </a:rPr>
              <a:t>МЕ</a:t>
            </a:r>
            <a:r>
              <a:rPr sz="1400" b="1" spc="-30" dirty="0">
                <a:solidFill>
                  <a:srgbClr val="A40020"/>
                </a:solidFill>
                <a:latin typeface="Times New Roman"/>
                <a:cs typeface="Times New Roman"/>
              </a:rPr>
              <a:t>Т</a:t>
            </a:r>
            <a:r>
              <a:rPr sz="1400" b="1" spc="-80" dirty="0">
                <a:solidFill>
                  <a:srgbClr val="A40020"/>
                </a:solidFill>
                <a:latin typeface="Times New Roman"/>
                <a:cs typeface="Times New Roman"/>
              </a:rPr>
              <a:t>О</a:t>
            </a:r>
            <a:r>
              <a:rPr sz="1400" b="1" spc="-5" dirty="0">
                <a:solidFill>
                  <a:srgbClr val="A40020"/>
                </a:solidFill>
                <a:latin typeface="Times New Roman"/>
                <a:cs typeface="Times New Roman"/>
              </a:rPr>
              <a:t>ДИ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748027" y="1529333"/>
            <a:ext cx="2313940" cy="1079500"/>
            <a:chOff x="1748027" y="1529333"/>
            <a:chExt cx="2313940" cy="1079500"/>
          </a:xfrm>
        </p:grpSpPr>
        <p:sp>
          <p:nvSpPr>
            <p:cNvPr id="18" name="object 18"/>
            <p:cNvSpPr/>
            <p:nvPr/>
          </p:nvSpPr>
          <p:spPr>
            <a:xfrm>
              <a:off x="1757552" y="1538858"/>
              <a:ext cx="2294890" cy="1060450"/>
            </a:xfrm>
            <a:custGeom>
              <a:avLst/>
              <a:gdLst/>
              <a:ahLst/>
              <a:cxnLst/>
              <a:rect l="l" t="t" r="r" b="b"/>
              <a:pathLst>
                <a:path w="2294890" h="1060450">
                  <a:moveTo>
                    <a:pt x="2294381" y="0"/>
                  </a:moveTo>
                  <a:lnTo>
                    <a:pt x="0" y="0"/>
                  </a:lnTo>
                  <a:lnTo>
                    <a:pt x="0" y="1059941"/>
                  </a:lnTo>
                  <a:lnTo>
                    <a:pt x="2294381" y="1059941"/>
                  </a:lnTo>
                  <a:lnTo>
                    <a:pt x="2294381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57552" y="1538858"/>
              <a:ext cx="2294890" cy="1060450"/>
            </a:xfrm>
            <a:custGeom>
              <a:avLst/>
              <a:gdLst/>
              <a:ahLst/>
              <a:cxnLst/>
              <a:rect l="l" t="t" r="r" b="b"/>
              <a:pathLst>
                <a:path w="2294890" h="1060450">
                  <a:moveTo>
                    <a:pt x="0" y="1059941"/>
                  </a:moveTo>
                  <a:lnTo>
                    <a:pt x="2294381" y="1059941"/>
                  </a:lnTo>
                  <a:lnTo>
                    <a:pt x="2294381" y="0"/>
                  </a:lnTo>
                  <a:lnTo>
                    <a:pt x="0" y="0"/>
                  </a:lnTo>
                  <a:lnTo>
                    <a:pt x="0" y="105994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836166" y="1564639"/>
            <a:ext cx="11474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М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ето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д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36166" y="1869439"/>
            <a:ext cx="16097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зворотнього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36166" y="2174239"/>
            <a:ext cx="9366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о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с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мо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су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202429" y="1181100"/>
            <a:ext cx="4704715" cy="1325245"/>
            <a:chOff x="4202429" y="1181100"/>
            <a:chExt cx="4704715" cy="1325245"/>
          </a:xfrm>
        </p:grpSpPr>
        <p:sp>
          <p:nvSpPr>
            <p:cNvPr id="24" name="object 24"/>
            <p:cNvSpPr/>
            <p:nvPr/>
          </p:nvSpPr>
          <p:spPr>
            <a:xfrm>
              <a:off x="4211954" y="1190625"/>
              <a:ext cx="4685665" cy="1306195"/>
            </a:xfrm>
            <a:custGeom>
              <a:avLst/>
              <a:gdLst/>
              <a:ahLst/>
              <a:cxnLst/>
              <a:rect l="l" t="t" r="r" b="b"/>
              <a:pathLst>
                <a:path w="4685665" h="1306195">
                  <a:moveTo>
                    <a:pt x="4685537" y="0"/>
                  </a:moveTo>
                  <a:lnTo>
                    <a:pt x="0" y="0"/>
                  </a:lnTo>
                  <a:lnTo>
                    <a:pt x="0" y="1306067"/>
                  </a:lnTo>
                  <a:lnTo>
                    <a:pt x="4685537" y="1306067"/>
                  </a:lnTo>
                  <a:lnTo>
                    <a:pt x="4685537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11954" y="1190625"/>
              <a:ext cx="4685665" cy="1306195"/>
            </a:xfrm>
            <a:custGeom>
              <a:avLst/>
              <a:gdLst/>
              <a:ahLst/>
              <a:cxnLst/>
              <a:rect l="l" t="t" r="r" b="b"/>
              <a:pathLst>
                <a:path w="4685665" h="1306195">
                  <a:moveTo>
                    <a:pt x="0" y="1306067"/>
                  </a:moveTo>
                  <a:lnTo>
                    <a:pt x="4685537" y="1306067"/>
                  </a:lnTo>
                  <a:lnTo>
                    <a:pt x="4685537" y="0"/>
                  </a:lnTo>
                  <a:lnTo>
                    <a:pt x="0" y="0"/>
                  </a:lnTo>
                  <a:lnTo>
                    <a:pt x="0" y="130606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290821" y="1216406"/>
            <a:ext cx="414401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20" dirty="0">
                <a:solidFill>
                  <a:srgbClr val="395208"/>
                </a:solidFill>
                <a:latin typeface="Arial"/>
                <a:cs typeface="Arial"/>
              </a:rPr>
              <a:t>Трьохстадійна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установка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«Osmocarb»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(Англія)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з </a:t>
            </a:r>
            <a:r>
              <a:rPr sz="2000" b="1" spc="-20" dirty="0">
                <a:solidFill>
                  <a:srgbClr val="395208"/>
                </a:solidFill>
                <a:latin typeface="Arial"/>
                <a:cs typeface="Arial"/>
              </a:rPr>
              <a:t>автомати- </a:t>
            </a:r>
            <a:r>
              <a:rPr sz="2000" b="1" spc="-54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395208"/>
                </a:solidFill>
                <a:latin typeface="Arial"/>
                <a:cs typeface="Arial"/>
              </a:rPr>
              <a:t>чним</a:t>
            </a:r>
            <a:r>
              <a:rPr sz="2000" b="1" spc="-2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регулюванням</a:t>
            </a:r>
            <a:r>
              <a:rPr sz="2000" b="1" spc="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роботи.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90821" y="2131060"/>
            <a:ext cx="44132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10" dirty="0">
                <a:solidFill>
                  <a:srgbClr val="395208"/>
                </a:solidFill>
                <a:latin typeface="Arial"/>
                <a:cs typeface="Arial"/>
              </a:rPr>
              <a:t>Проводить</a:t>
            </a:r>
            <a:r>
              <a:rPr sz="2000" b="1" i="1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395208"/>
                </a:solidFill>
                <a:latin typeface="Arial"/>
                <a:cs typeface="Arial"/>
              </a:rPr>
              <a:t>тонке</a:t>
            </a:r>
            <a:r>
              <a:rPr sz="2000" b="1" i="1" spc="-2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i="1" spc="-25" dirty="0">
                <a:solidFill>
                  <a:srgbClr val="395208"/>
                </a:solidFill>
                <a:latin typeface="Arial"/>
                <a:cs typeface="Arial"/>
              </a:rPr>
              <a:t>очищення</a:t>
            </a:r>
            <a:r>
              <a:rPr sz="2000" b="1" i="1" spc="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i="1" spc="-15" dirty="0">
                <a:solidFill>
                  <a:srgbClr val="395208"/>
                </a:solidFill>
                <a:latin typeface="Arial"/>
                <a:cs typeface="Arial"/>
              </a:rPr>
              <a:t>води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735835" y="2732532"/>
            <a:ext cx="2242820" cy="890905"/>
            <a:chOff x="1735835" y="2732532"/>
            <a:chExt cx="2242820" cy="890905"/>
          </a:xfrm>
        </p:grpSpPr>
        <p:sp>
          <p:nvSpPr>
            <p:cNvPr id="29" name="object 29"/>
            <p:cNvSpPr/>
            <p:nvPr/>
          </p:nvSpPr>
          <p:spPr>
            <a:xfrm>
              <a:off x="1745360" y="2742057"/>
              <a:ext cx="2223770" cy="871855"/>
            </a:xfrm>
            <a:custGeom>
              <a:avLst/>
              <a:gdLst/>
              <a:ahLst/>
              <a:cxnLst/>
              <a:rect l="l" t="t" r="r" b="b"/>
              <a:pathLst>
                <a:path w="2223770" h="871854">
                  <a:moveTo>
                    <a:pt x="2223516" y="0"/>
                  </a:moveTo>
                  <a:lnTo>
                    <a:pt x="0" y="0"/>
                  </a:lnTo>
                  <a:lnTo>
                    <a:pt x="0" y="871727"/>
                  </a:lnTo>
                  <a:lnTo>
                    <a:pt x="2223516" y="871727"/>
                  </a:lnTo>
                  <a:lnTo>
                    <a:pt x="2223516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5360" y="2742057"/>
              <a:ext cx="2223770" cy="871855"/>
            </a:xfrm>
            <a:custGeom>
              <a:avLst/>
              <a:gdLst/>
              <a:ahLst/>
              <a:cxnLst/>
              <a:rect l="l" t="t" r="r" b="b"/>
              <a:pathLst>
                <a:path w="2223770" h="871854">
                  <a:moveTo>
                    <a:pt x="0" y="871727"/>
                  </a:moveTo>
                  <a:lnTo>
                    <a:pt x="2223516" y="871727"/>
                  </a:lnTo>
                  <a:lnTo>
                    <a:pt x="2223516" y="0"/>
                  </a:lnTo>
                  <a:lnTo>
                    <a:pt x="0" y="0"/>
                  </a:lnTo>
                  <a:lnTo>
                    <a:pt x="0" y="87172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823466" y="2768092"/>
            <a:ext cx="11474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М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ето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д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23466" y="3072892"/>
            <a:ext cx="190436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іонного</a:t>
            </a:r>
            <a:r>
              <a:rPr sz="2000" b="1" spc="-2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обміну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202429" y="2589276"/>
            <a:ext cx="4704715" cy="1034415"/>
            <a:chOff x="4202429" y="2589276"/>
            <a:chExt cx="4704715" cy="1034415"/>
          </a:xfrm>
        </p:grpSpPr>
        <p:sp>
          <p:nvSpPr>
            <p:cNvPr id="34" name="object 34"/>
            <p:cNvSpPr/>
            <p:nvPr/>
          </p:nvSpPr>
          <p:spPr>
            <a:xfrm>
              <a:off x="4211954" y="2598801"/>
              <a:ext cx="4685665" cy="1015365"/>
            </a:xfrm>
            <a:custGeom>
              <a:avLst/>
              <a:gdLst/>
              <a:ahLst/>
              <a:cxnLst/>
              <a:rect l="l" t="t" r="r" b="b"/>
              <a:pathLst>
                <a:path w="4685665" h="1015364">
                  <a:moveTo>
                    <a:pt x="4685537" y="0"/>
                  </a:moveTo>
                  <a:lnTo>
                    <a:pt x="0" y="0"/>
                  </a:lnTo>
                  <a:lnTo>
                    <a:pt x="0" y="1014984"/>
                  </a:lnTo>
                  <a:lnTo>
                    <a:pt x="4685537" y="1014984"/>
                  </a:lnTo>
                  <a:lnTo>
                    <a:pt x="4685537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11954" y="2598801"/>
              <a:ext cx="4685665" cy="1015365"/>
            </a:xfrm>
            <a:custGeom>
              <a:avLst/>
              <a:gdLst/>
              <a:ahLst/>
              <a:cxnLst/>
              <a:rect l="l" t="t" r="r" b="b"/>
              <a:pathLst>
                <a:path w="4685665" h="1015364">
                  <a:moveTo>
                    <a:pt x="0" y="1014984"/>
                  </a:moveTo>
                  <a:lnTo>
                    <a:pt x="4685537" y="1014984"/>
                  </a:lnTo>
                  <a:lnTo>
                    <a:pt x="4685537" y="0"/>
                  </a:lnTo>
                  <a:lnTo>
                    <a:pt x="0" y="0"/>
                  </a:lnTo>
                  <a:lnTo>
                    <a:pt x="0" y="101498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90821" y="2625089"/>
            <a:ext cx="420814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Демінералізатор</a:t>
            </a:r>
            <a:r>
              <a:rPr sz="2000" b="1" spc="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395208"/>
                </a:solidFill>
                <a:latin typeface="Arial"/>
                <a:cs typeface="Arial"/>
              </a:rPr>
              <a:t>«ELGAMAT</a:t>
            </a:r>
            <a:r>
              <a:rPr sz="2000" b="1" spc="2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DUO </a:t>
            </a:r>
            <a:r>
              <a:rPr sz="2000" b="1" spc="-54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RAPIDS»</a:t>
            </a:r>
            <a:r>
              <a:rPr sz="2000" b="1" spc="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(Англія). Проводить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знесолювання</a:t>
            </a:r>
            <a:r>
              <a:rPr sz="2000" b="1" spc="1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води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749551" y="4040885"/>
            <a:ext cx="2227580" cy="1042669"/>
            <a:chOff x="1749551" y="4040885"/>
            <a:chExt cx="2227580" cy="1042669"/>
          </a:xfrm>
        </p:grpSpPr>
        <p:sp>
          <p:nvSpPr>
            <p:cNvPr id="38" name="object 38"/>
            <p:cNvSpPr/>
            <p:nvPr/>
          </p:nvSpPr>
          <p:spPr>
            <a:xfrm>
              <a:off x="1759076" y="4050410"/>
              <a:ext cx="2208530" cy="1023619"/>
            </a:xfrm>
            <a:custGeom>
              <a:avLst/>
              <a:gdLst/>
              <a:ahLst/>
              <a:cxnLst/>
              <a:rect l="l" t="t" r="r" b="b"/>
              <a:pathLst>
                <a:path w="2208529" h="1023620">
                  <a:moveTo>
                    <a:pt x="2208276" y="0"/>
                  </a:moveTo>
                  <a:lnTo>
                    <a:pt x="0" y="0"/>
                  </a:lnTo>
                  <a:lnTo>
                    <a:pt x="0" y="1023365"/>
                  </a:lnTo>
                  <a:lnTo>
                    <a:pt x="2208276" y="1023365"/>
                  </a:lnTo>
                  <a:lnTo>
                    <a:pt x="2208276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59076" y="4050410"/>
              <a:ext cx="2208530" cy="1023619"/>
            </a:xfrm>
            <a:custGeom>
              <a:avLst/>
              <a:gdLst/>
              <a:ahLst/>
              <a:cxnLst/>
              <a:rect l="l" t="t" r="r" b="b"/>
              <a:pathLst>
                <a:path w="2208529" h="1023620">
                  <a:moveTo>
                    <a:pt x="0" y="1023365"/>
                  </a:moveTo>
                  <a:lnTo>
                    <a:pt x="2208276" y="1023365"/>
                  </a:lnTo>
                  <a:lnTo>
                    <a:pt x="2208276" y="0"/>
                  </a:lnTo>
                  <a:lnTo>
                    <a:pt x="0" y="0"/>
                  </a:lnTo>
                  <a:lnTo>
                    <a:pt x="0" y="102336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837944" y="4076191"/>
            <a:ext cx="11474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М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ето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д</a:t>
            </a: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837944" y="4380991"/>
            <a:ext cx="12560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30" dirty="0">
                <a:solidFill>
                  <a:srgbClr val="395208"/>
                </a:solidFill>
                <a:latin typeface="Arial"/>
                <a:cs typeface="Arial"/>
              </a:rPr>
              <a:t>у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л</a:t>
            </a:r>
            <a:r>
              <a:rPr sz="2000" b="1" spc="-180" dirty="0">
                <a:solidFill>
                  <a:srgbClr val="395208"/>
                </a:solidFill>
                <a:latin typeface="Arial"/>
                <a:cs typeface="Arial"/>
              </a:rPr>
              <a:t>ь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тра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ф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і-</a:t>
            </a:r>
            <a:endParaRPr sz="2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837944" y="4685538"/>
            <a:ext cx="103949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30" dirty="0">
                <a:solidFill>
                  <a:srgbClr val="395208"/>
                </a:solidFill>
                <a:latin typeface="Arial"/>
                <a:cs typeface="Arial"/>
              </a:rPr>
              <a:t>льтрації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202429" y="3706367"/>
            <a:ext cx="4704715" cy="1377315"/>
            <a:chOff x="4202429" y="3706367"/>
            <a:chExt cx="4704715" cy="1377315"/>
          </a:xfrm>
        </p:grpSpPr>
        <p:sp>
          <p:nvSpPr>
            <p:cNvPr id="44" name="object 44"/>
            <p:cNvSpPr/>
            <p:nvPr/>
          </p:nvSpPr>
          <p:spPr>
            <a:xfrm>
              <a:off x="4211954" y="3715892"/>
              <a:ext cx="4685665" cy="1358265"/>
            </a:xfrm>
            <a:custGeom>
              <a:avLst/>
              <a:gdLst/>
              <a:ahLst/>
              <a:cxnLst/>
              <a:rect l="l" t="t" r="r" b="b"/>
              <a:pathLst>
                <a:path w="4685665" h="1358264">
                  <a:moveTo>
                    <a:pt x="4685537" y="0"/>
                  </a:moveTo>
                  <a:lnTo>
                    <a:pt x="0" y="0"/>
                  </a:lnTo>
                  <a:lnTo>
                    <a:pt x="0" y="1357884"/>
                  </a:lnTo>
                  <a:lnTo>
                    <a:pt x="4685537" y="1357884"/>
                  </a:lnTo>
                  <a:lnTo>
                    <a:pt x="4685537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211954" y="3715892"/>
              <a:ext cx="4685665" cy="1358265"/>
            </a:xfrm>
            <a:custGeom>
              <a:avLst/>
              <a:gdLst/>
              <a:ahLst/>
              <a:cxnLst/>
              <a:rect l="l" t="t" r="r" b="b"/>
              <a:pathLst>
                <a:path w="4685665" h="1358264">
                  <a:moveTo>
                    <a:pt x="0" y="1357884"/>
                  </a:moveTo>
                  <a:lnTo>
                    <a:pt x="4685537" y="1357884"/>
                  </a:lnTo>
                  <a:lnTo>
                    <a:pt x="4685537" y="0"/>
                  </a:lnTo>
                  <a:lnTo>
                    <a:pt x="0" y="0"/>
                  </a:lnTo>
                  <a:lnTo>
                    <a:pt x="0" y="135788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290821" y="3711702"/>
            <a:ext cx="4314190" cy="142748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0"/>
              </a:spcBef>
            </a:pPr>
            <a:r>
              <a:rPr sz="2000" b="1" spc="-35" dirty="0">
                <a:solidFill>
                  <a:srgbClr val="395208"/>
                </a:solidFill>
                <a:latin typeface="Arial"/>
                <a:cs typeface="Arial"/>
              </a:rPr>
              <a:t>Ультрафіолетові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модулі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«Asahi </a:t>
            </a:r>
            <a:r>
              <a:rPr sz="2000" b="1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Chemical»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 (Японія), «Hoffman</a:t>
            </a:r>
            <a:r>
              <a:rPr sz="2000" b="1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La- </a:t>
            </a:r>
            <a:r>
              <a:rPr sz="2000" b="1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roche» (Швейцарія), «Elga» (Вели- </a:t>
            </a:r>
            <a:r>
              <a:rPr sz="2000" b="1" spc="-54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кобританія) і ін.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Проводить тонке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очищення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води.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772030" y="5604128"/>
            <a:ext cx="2181860" cy="826135"/>
          </a:xfrm>
          <a:prstGeom prst="rect">
            <a:avLst/>
          </a:prstGeom>
          <a:solidFill>
            <a:srgbClr val="FFE3C8"/>
          </a:solidFill>
          <a:ln w="1905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0805" marR="735965">
              <a:lnSpc>
                <a:spcPct val="100000"/>
              </a:lnSpc>
              <a:spcBef>
                <a:spcPts val="305"/>
              </a:spcBef>
            </a:pPr>
            <a:r>
              <a:rPr sz="2000" b="1" spc="-20" dirty="0">
                <a:solidFill>
                  <a:srgbClr val="395208"/>
                </a:solidFill>
                <a:latin typeface="Arial"/>
                <a:cs typeface="Arial"/>
              </a:rPr>
              <a:t>Методом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дистиляції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277105" y="5239511"/>
            <a:ext cx="4630420" cy="1333500"/>
            <a:chOff x="4277105" y="5239511"/>
            <a:chExt cx="4630420" cy="1333500"/>
          </a:xfrm>
        </p:grpSpPr>
        <p:sp>
          <p:nvSpPr>
            <p:cNvPr id="49" name="object 49"/>
            <p:cNvSpPr/>
            <p:nvPr/>
          </p:nvSpPr>
          <p:spPr>
            <a:xfrm>
              <a:off x="4286630" y="5249036"/>
              <a:ext cx="4611370" cy="1314450"/>
            </a:xfrm>
            <a:custGeom>
              <a:avLst/>
              <a:gdLst/>
              <a:ahLst/>
              <a:cxnLst/>
              <a:rect l="l" t="t" r="r" b="b"/>
              <a:pathLst>
                <a:path w="4611370" h="1314450">
                  <a:moveTo>
                    <a:pt x="4610861" y="0"/>
                  </a:moveTo>
                  <a:lnTo>
                    <a:pt x="0" y="0"/>
                  </a:lnTo>
                  <a:lnTo>
                    <a:pt x="0" y="1314450"/>
                  </a:lnTo>
                  <a:lnTo>
                    <a:pt x="4610861" y="1314450"/>
                  </a:lnTo>
                  <a:lnTo>
                    <a:pt x="4610861" y="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286630" y="5249036"/>
              <a:ext cx="4611370" cy="1314450"/>
            </a:xfrm>
            <a:custGeom>
              <a:avLst/>
              <a:gdLst/>
              <a:ahLst/>
              <a:cxnLst/>
              <a:rect l="l" t="t" r="r" b="b"/>
              <a:pathLst>
                <a:path w="4611370" h="1314450">
                  <a:moveTo>
                    <a:pt x="0" y="1314450"/>
                  </a:moveTo>
                  <a:lnTo>
                    <a:pt x="4610861" y="1314450"/>
                  </a:lnTo>
                  <a:lnTo>
                    <a:pt x="4610861" y="0"/>
                  </a:lnTo>
                  <a:lnTo>
                    <a:pt x="0" y="0"/>
                  </a:lnTo>
                  <a:lnTo>
                    <a:pt x="0" y="131445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4364990" y="5274564"/>
            <a:ext cx="429387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Апарати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АА-1,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АЕВС-4А,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АЕВС-25,</a:t>
            </a:r>
            <a:endParaRPr sz="2000">
              <a:latin typeface="Arial"/>
              <a:cs typeface="Arial"/>
            </a:endParaRPr>
          </a:p>
          <a:p>
            <a:pPr marL="12700" marR="150495">
              <a:lnSpc>
                <a:spcPct val="100000"/>
              </a:lnSpc>
            </a:pP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ЕД-1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(Росія),</a:t>
            </a:r>
            <a:r>
              <a:rPr sz="2000" b="1" spc="-2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«Вапоникс»</a:t>
            </a:r>
            <a:r>
              <a:rPr sz="2000" b="1" spc="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(США) і </a:t>
            </a:r>
            <a:r>
              <a:rPr sz="2000" b="1" spc="-545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ін.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Проводять 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знесолювання,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перегонку</a:t>
            </a:r>
            <a:r>
              <a:rPr sz="2000" b="1" spc="1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395208"/>
                </a:solidFill>
                <a:latin typeface="Arial"/>
                <a:cs typeface="Arial"/>
              </a:rPr>
              <a:t>та</a:t>
            </a:r>
            <a:r>
              <a:rPr sz="2000" b="1" spc="-20" dirty="0">
                <a:solidFill>
                  <a:srgbClr val="39520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95208"/>
                </a:solidFill>
                <a:latin typeface="Arial"/>
                <a:cs typeface="Arial"/>
              </a:rPr>
              <a:t>стерилізацію</a:t>
            </a:r>
            <a:r>
              <a:rPr sz="2000" b="1" spc="-15" dirty="0">
                <a:solidFill>
                  <a:srgbClr val="395208"/>
                </a:solidFill>
                <a:latin typeface="Arial"/>
                <a:cs typeface="Arial"/>
              </a:rPr>
              <a:t> води.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1435608" y="760476"/>
            <a:ext cx="2851150" cy="5304155"/>
            <a:chOff x="1435608" y="760476"/>
            <a:chExt cx="2851150" cy="5304155"/>
          </a:xfrm>
        </p:grpSpPr>
        <p:sp>
          <p:nvSpPr>
            <p:cNvPr id="53" name="object 53"/>
            <p:cNvSpPr/>
            <p:nvPr/>
          </p:nvSpPr>
          <p:spPr>
            <a:xfrm>
              <a:off x="1470279" y="1768982"/>
              <a:ext cx="2816860" cy="4295775"/>
            </a:xfrm>
            <a:custGeom>
              <a:avLst/>
              <a:gdLst/>
              <a:ahLst/>
              <a:cxnLst/>
              <a:rect l="l" t="t" r="r" b="b"/>
              <a:pathLst>
                <a:path w="2816860" h="4295775">
                  <a:moveTo>
                    <a:pt x="275082" y="2630424"/>
                  </a:moveTo>
                  <a:lnTo>
                    <a:pt x="256032" y="2620899"/>
                  </a:lnTo>
                  <a:lnTo>
                    <a:pt x="198882" y="2592324"/>
                  </a:lnTo>
                  <a:lnTo>
                    <a:pt x="198882" y="2620899"/>
                  </a:lnTo>
                  <a:lnTo>
                    <a:pt x="0" y="2620899"/>
                  </a:lnTo>
                  <a:lnTo>
                    <a:pt x="0" y="2639949"/>
                  </a:lnTo>
                  <a:lnTo>
                    <a:pt x="198882" y="2639949"/>
                  </a:lnTo>
                  <a:lnTo>
                    <a:pt x="198882" y="2668524"/>
                  </a:lnTo>
                  <a:lnTo>
                    <a:pt x="256032" y="2639949"/>
                  </a:lnTo>
                  <a:lnTo>
                    <a:pt x="275082" y="2630424"/>
                  </a:lnTo>
                  <a:close/>
                </a:path>
                <a:path w="2816860" h="4295775">
                  <a:moveTo>
                    <a:pt x="275082" y="38100"/>
                  </a:moveTo>
                  <a:lnTo>
                    <a:pt x="256032" y="28575"/>
                  </a:lnTo>
                  <a:lnTo>
                    <a:pt x="198882" y="0"/>
                  </a:lnTo>
                  <a:lnTo>
                    <a:pt x="198882" y="28575"/>
                  </a:lnTo>
                  <a:lnTo>
                    <a:pt x="0" y="28575"/>
                  </a:lnTo>
                  <a:lnTo>
                    <a:pt x="0" y="47625"/>
                  </a:lnTo>
                  <a:lnTo>
                    <a:pt x="198882" y="47625"/>
                  </a:lnTo>
                  <a:lnTo>
                    <a:pt x="198882" y="76200"/>
                  </a:lnTo>
                  <a:lnTo>
                    <a:pt x="256032" y="47625"/>
                  </a:lnTo>
                  <a:lnTo>
                    <a:pt x="275082" y="38100"/>
                  </a:lnTo>
                  <a:close/>
                </a:path>
                <a:path w="2816860" h="4295775">
                  <a:moveTo>
                    <a:pt x="288798" y="1306068"/>
                  </a:moveTo>
                  <a:lnTo>
                    <a:pt x="269748" y="1296543"/>
                  </a:lnTo>
                  <a:lnTo>
                    <a:pt x="212598" y="1267968"/>
                  </a:lnTo>
                  <a:lnTo>
                    <a:pt x="212598" y="1296543"/>
                  </a:lnTo>
                  <a:lnTo>
                    <a:pt x="14478" y="1296543"/>
                  </a:lnTo>
                  <a:lnTo>
                    <a:pt x="14478" y="1315593"/>
                  </a:lnTo>
                  <a:lnTo>
                    <a:pt x="212598" y="1315593"/>
                  </a:lnTo>
                  <a:lnTo>
                    <a:pt x="212598" y="1344168"/>
                  </a:lnTo>
                  <a:lnTo>
                    <a:pt x="269748" y="1315593"/>
                  </a:lnTo>
                  <a:lnTo>
                    <a:pt x="288798" y="1306068"/>
                  </a:lnTo>
                  <a:close/>
                </a:path>
                <a:path w="2816860" h="4295775">
                  <a:moveTo>
                    <a:pt x="301752" y="4216146"/>
                  </a:moveTo>
                  <a:lnTo>
                    <a:pt x="282702" y="4206621"/>
                  </a:lnTo>
                  <a:lnTo>
                    <a:pt x="225552" y="4178046"/>
                  </a:lnTo>
                  <a:lnTo>
                    <a:pt x="225552" y="4206621"/>
                  </a:lnTo>
                  <a:lnTo>
                    <a:pt x="12954" y="4206621"/>
                  </a:lnTo>
                  <a:lnTo>
                    <a:pt x="12954" y="4225671"/>
                  </a:lnTo>
                  <a:lnTo>
                    <a:pt x="225552" y="4225671"/>
                  </a:lnTo>
                  <a:lnTo>
                    <a:pt x="225552" y="4254246"/>
                  </a:lnTo>
                  <a:lnTo>
                    <a:pt x="282702" y="4225671"/>
                  </a:lnTo>
                  <a:lnTo>
                    <a:pt x="301752" y="4216146"/>
                  </a:lnTo>
                  <a:close/>
                </a:path>
                <a:path w="2816860" h="4295775">
                  <a:moveTo>
                    <a:pt x="2796540" y="4257306"/>
                  </a:moveTo>
                  <a:lnTo>
                    <a:pt x="2777490" y="4247769"/>
                  </a:lnTo>
                  <a:lnTo>
                    <a:pt x="2720340" y="4219194"/>
                  </a:lnTo>
                  <a:lnTo>
                    <a:pt x="2720340" y="4247769"/>
                  </a:lnTo>
                  <a:lnTo>
                    <a:pt x="2527554" y="4247769"/>
                  </a:lnTo>
                  <a:lnTo>
                    <a:pt x="2527554" y="4266831"/>
                  </a:lnTo>
                  <a:lnTo>
                    <a:pt x="2720340" y="4266831"/>
                  </a:lnTo>
                  <a:lnTo>
                    <a:pt x="2720340" y="4295394"/>
                  </a:lnTo>
                  <a:lnTo>
                    <a:pt x="2777490" y="4266831"/>
                  </a:lnTo>
                  <a:lnTo>
                    <a:pt x="2796540" y="4257306"/>
                  </a:lnTo>
                  <a:close/>
                </a:path>
                <a:path w="2816860" h="4295775">
                  <a:moveTo>
                    <a:pt x="2798597" y="2801239"/>
                  </a:moveTo>
                  <a:lnTo>
                    <a:pt x="2752725" y="2801239"/>
                  </a:lnTo>
                  <a:lnTo>
                    <a:pt x="2739987" y="2801239"/>
                  </a:lnTo>
                  <a:lnTo>
                    <a:pt x="2739517" y="2829560"/>
                  </a:lnTo>
                  <a:lnTo>
                    <a:pt x="2798597" y="2801239"/>
                  </a:lnTo>
                  <a:close/>
                </a:path>
                <a:path w="2816860" h="4295775">
                  <a:moveTo>
                    <a:pt x="2816352" y="2792730"/>
                  </a:moveTo>
                  <a:lnTo>
                    <a:pt x="2740787" y="2753487"/>
                  </a:lnTo>
                  <a:lnTo>
                    <a:pt x="2740304" y="2781998"/>
                  </a:lnTo>
                  <a:lnTo>
                    <a:pt x="2527681" y="2778633"/>
                  </a:lnTo>
                  <a:lnTo>
                    <a:pt x="2527427" y="2797683"/>
                  </a:lnTo>
                  <a:lnTo>
                    <a:pt x="2739987" y="2801048"/>
                  </a:lnTo>
                  <a:lnTo>
                    <a:pt x="2752725" y="2801048"/>
                  </a:lnTo>
                  <a:lnTo>
                    <a:pt x="2799016" y="2801048"/>
                  </a:lnTo>
                  <a:lnTo>
                    <a:pt x="2816352" y="2792730"/>
                  </a:lnTo>
                  <a:close/>
                </a:path>
                <a:path w="2816860" h="4295775">
                  <a:moveTo>
                    <a:pt x="2816352" y="1279398"/>
                  </a:moveTo>
                  <a:lnTo>
                    <a:pt x="2797302" y="1269873"/>
                  </a:lnTo>
                  <a:lnTo>
                    <a:pt x="2740152" y="1241298"/>
                  </a:lnTo>
                  <a:lnTo>
                    <a:pt x="2740152" y="1269873"/>
                  </a:lnTo>
                  <a:lnTo>
                    <a:pt x="2508504" y="1269873"/>
                  </a:lnTo>
                  <a:lnTo>
                    <a:pt x="2508504" y="1288923"/>
                  </a:lnTo>
                  <a:lnTo>
                    <a:pt x="2740152" y="1288923"/>
                  </a:lnTo>
                  <a:lnTo>
                    <a:pt x="2740152" y="1317498"/>
                  </a:lnTo>
                  <a:lnTo>
                    <a:pt x="2797302" y="1288923"/>
                  </a:lnTo>
                  <a:lnTo>
                    <a:pt x="2816352" y="12793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445133" y="770001"/>
              <a:ext cx="300355" cy="5135880"/>
            </a:xfrm>
            <a:custGeom>
              <a:avLst/>
              <a:gdLst/>
              <a:ahLst/>
              <a:cxnLst/>
              <a:rect l="l" t="t" r="r" b="b"/>
              <a:pathLst>
                <a:path w="300355" h="5135880">
                  <a:moveTo>
                    <a:pt x="0" y="5135880"/>
                  </a:moveTo>
                  <a:lnTo>
                    <a:pt x="0" y="0"/>
                  </a:lnTo>
                </a:path>
                <a:path w="300355" h="5135880">
                  <a:moveTo>
                    <a:pt x="25145" y="78486"/>
                  </a:moveTo>
                  <a:lnTo>
                    <a:pt x="300228" y="784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4562094" y="717550"/>
            <a:ext cx="1703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ОБЛАДНАННЯ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735835" y="679704"/>
            <a:ext cx="4693920" cy="1202055"/>
            <a:chOff x="1735835" y="679704"/>
            <a:chExt cx="4693920" cy="1202055"/>
          </a:xfrm>
        </p:grpSpPr>
        <p:sp>
          <p:nvSpPr>
            <p:cNvPr id="57" name="object 57"/>
            <p:cNvSpPr/>
            <p:nvPr/>
          </p:nvSpPr>
          <p:spPr>
            <a:xfrm>
              <a:off x="1745360" y="689229"/>
              <a:ext cx="4674870" cy="365125"/>
            </a:xfrm>
            <a:custGeom>
              <a:avLst/>
              <a:gdLst/>
              <a:ahLst/>
              <a:cxnLst/>
              <a:rect l="l" t="t" r="r" b="b"/>
              <a:pathLst>
                <a:path w="4674870" h="365125">
                  <a:moveTo>
                    <a:pt x="1828800" y="159258"/>
                  </a:moveTo>
                  <a:lnTo>
                    <a:pt x="2650998" y="159258"/>
                  </a:lnTo>
                </a:path>
                <a:path w="4674870" h="365125">
                  <a:moveTo>
                    <a:pt x="0" y="83693"/>
                  </a:moveTo>
                  <a:lnTo>
                    <a:pt x="4415" y="61775"/>
                  </a:lnTo>
                  <a:lnTo>
                    <a:pt x="16462" y="43894"/>
                  </a:lnTo>
                  <a:lnTo>
                    <a:pt x="34343" y="31847"/>
                  </a:lnTo>
                  <a:lnTo>
                    <a:pt x="56261" y="27432"/>
                  </a:lnTo>
                  <a:lnTo>
                    <a:pt x="1772539" y="27432"/>
                  </a:lnTo>
                  <a:lnTo>
                    <a:pt x="1794456" y="31847"/>
                  </a:lnTo>
                  <a:lnTo>
                    <a:pt x="1812337" y="43894"/>
                  </a:lnTo>
                  <a:lnTo>
                    <a:pt x="1824384" y="61775"/>
                  </a:lnTo>
                  <a:lnTo>
                    <a:pt x="1828800" y="83693"/>
                  </a:lnTo>
                  <a:lnTo>
                    <a:pt x="1828800" y="308737"/>
                  </a:lnTo>
                  <a:lnTo>
                    <a:pt x="1824384" y="330654"/>
                  </a:lnTo>
                  <a:lnTo>
                    <a:pt x="1812337" y="348535"/>
                  </a:lnTo>
                  <a:lnTo>
                    <a:pt x="1794456" y="360582"/>
                  </a:lnTo>
                  <a:lnTo>
                    <a:pt x="1772539" y="364998"/>
                  </a:lnTo>
                  <a:lnTo>
                    <a:pt x="56261" y="364998"/>
                  </a:lnTo>
                  <a:lnTo>
                    <a:pt x="34343" y="360582"/>
                  </a:lnTo>
                  <a:lnTo>
                    <a:pt x="16462" y="348535"/>
                  </a:lnTo>
                  <a:lnTo>
                    <a:pt x="4415" y="330654"/>
                  </a:lnTo>
                  <a:lnTo>
                    <a:pt x="0" y="308737"/>
                  </a:lnTo>
                  <a:lnTo>
                    <a:pt x="0" y="83693"/>
                  </a:lnTo>
                  <a:close/>
                </a:path>
                <a:path w="4674870" h="365125">
                  <a:moveTo>
                    <a:pt x="2663190" y="58547"/>
                  </a:moveTo>
                  <a:lnTo>
                    <a:pt x="2667783" y="35736"/>
                  </a:lnTo>
                  <a:lnTo>
                    <a:pt x="2680319" y="17129"/>
                  </a:lnTo>
                  <a:lnTo>
                    <a:pt x="2698926" y="4593"/>
                  </a:lnTo>
                  <a:lnTo>
                    <a:pt x="2721737" y="0"/>
                  </a:lnTo>
                  <a:lnTo>
                    <a:pt x="4616323" y="0"/>
                  </a:lnTo>
                  <a:lnTo>
                    <a:pt x="4639133" y="4593"/>
                  </a:lnTo>
                  <a:lnTo>
                    <a:pt x="4657740" y="17129"/>
                  </a:lnTo>
                  <a:lnTo>
                    <a:pt x="4670276" y="35736"/>
                  </a:lnTo>
                  <a:lnTo>
                    <a:pt x="4674870" y="58547"/>
                  </a:lnTo>
                  <a:lnTo>
                    <a:pt x="4674870" y="292735"/>
                  </a:lnTo>
                  <a:lnTo>
                    <a:pt x="4670276" y="315545"/>
                  </a:lnTo>
                  <a:lnTo>
                    <a:pt x="4657740" y="334152"/>
                  </a:lnTo>
                  <a:lnTo>
                    <a:pt x="4639133" y="346688"/>
                  </a:lnTo>
                  <a:lnTo>
                    <a:pt x="4616323" y="351282"/>
                  </a:lnTo>
                  <a:lnTo>
                    <a:pt x="2721737" y="351282"/>
                  </a:lnTo>
                  <a:lnTo>
                    <a:pt x="2698926" y="346688"/>
                  </a:lnTo>
                  <a:lnTo>
                    <a:pt x="2680319" y="334152"/>
                  </a:lnTo>
                  <a:lnTo>
                    <a:pt x="2667783" y="315545"/>
                  </a:lnTo>
                  <a:lnTo>
                    <a:pt x="2663190" y="292735"/>
                  </a:lnTo>
                  <a:lnTo>
                    <a:pt x="2663190" y="5854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3354" y="1805559"/>
              <a:ext cx="228600" cy="76200"/>
            </a:xfrm>
            <a:prstGeom prst="rect">
              <a:avLst/>
            </a:prstGeom>
          </p:spPr>
        </p:pic>
      </p:grpSp>
      <p:pic>
        <p:nvPicPr>
          <p:cNvPr id="59" name="object 5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258318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258318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678180"/>
            </a:xfrm>
            <a:custGeom>
              <a:avLst/>
              <a:gdLst/>
              <a:ahLst/>
              <a:cxnLst/>
              <a:rect l="l" t="t" r="r" b="b"/>
              <a:pathLst>
                <a:path h="678180">
                  <a:moveTo>
                    <a:pt x="0" y="592074"/>
                  </a:moveTo>
                  <a:lnTo>
                    <a:pt x="0" y="677799"/>
                  </a:lnTo>
                </a:path>
                <a:path h="678180">
                  <a:moveTo>
                    <a:pt x="0" y="0"/>
                  </a:moveTo>
                  <a:lnTo>
                    <a:pt x="0" y="281177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555735" y="646988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716023" y="281177"/>
            <a:ext cx="6028690" cy="311150"/>
          </a:xfrm>
          <a:custGeom>
            <a:avLst/>
            <a:gdLst/>
            <a:ahLst/>
            <a:cxnLst/>
            <a:rect l="l" t="t" r="r" b="b"/>
            <a:pathLst>
              <a:path w="6028690" h="311150">
                <a:moveTo>
                  <a:pt x="6028182" y="0"/>
                </a:moveTo>
                <a:lnTo>
                  <a:pt x="0" y="0"/>
                </a:lnTo>
                <a:lnTo>
                  <a:pt x="0" y="310896"/>
                </a:lnTo>
                <a:lnTo>
                  <a:pt x="6028182" y="310896"/>
                </a:lnTo>
                <a:lnTo>
                  <a:pt x="6028182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57679" y="306832"/>
            <a:ext cx="53721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dirty="0">
                <a:latin typeface="Times New Roman"/>
                <a:cs typeface="Times New Roman"/>
              </a:rPr>
              <a:t>ПЕРЕВІРКА</a:t>
            </a:r>
            <a:r>
              <a:rPr sz="1600" b="1" i="1" spc="-30" dirty="0">
                <a:latin typeface="Times New Roman"/>
                <a:cs typeface="Times New Roman"/>
              </a:rPr>
              <a:t> </a:t>
            </a:r>
            <a:r>
              <a:rPr sz="1600" b="1" i="1" spc="-15" dirty="0">
                <a:latin typeface="Times New Roman"/>
                <a:cs typeface="Times New Roman"/>
              </a:rPr>
              <a:t>ЯКОСТІ</a:t>
            </a:r>
            <a:r>
              <a:rPr sz="1600" b="1" i="1" spc="-30" dirty="0">
                <a:latin typeface="Times New Roman"/>
                <a:cs typeface="Times New Roman"/>
              </a:rPr>
              <a:t> </a:t>
            </a:r>
            <a:r>
              <a:rPr sz="1600" b="1" i="1" spc="-35" dirty="0">
                <a:latin typeface="Times New Roman"/>
                <a:cs typeface="Times New Roman"/>
              </a:rPr>
              <a:t>ВОДИ</a:t>
            </a:r>
            <a:r>
              <a:rPr sz="1600" b="1" i="1" spc="-20" dirty="0">
                <a:latin typeface="Times New Roman"/>
                <a:cs typeface="Times New Roman"/>
              </a:rPr>
              <a:t> </a:t>
            </a:r>
            <a:r>
              <a:rPr sz="1600" b="1" i="1" spc="-5" dirty="0">
                <a:latin typeface="Times New Roman"/>
                <a:cs typeface="Times New Roman"/>
              </a:rPr>
              <a:t>ДЛЯ</a:t>
            </a:r>
            <a:r>
              <a:rPr sz="1600" b="1" i="1" spc="-20" dirty="0">
                <a:latin typeface="Times New Roman"/>
                <a:cs typeface="Times New Roman"/>
              </a:rPr>
              <a:t> </a:t>
            </a:r>
            <a:r>
              <a:rPr sz="1600" b="1" i="1" spc="-5" dirty="0">
                <a:latin typeface="Times New Roman"/>
                <a:cs typeface="Times New Roman"/>
              </a:rPr>
              <a:t>ІН'ЄКЦІЙ</a:t>
            </a:r>
            <a:r>
              <a:rPr sz="1600" b="1" i="1" spc="1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ЗГІДНО</a:t>
            </a:r>
            <a:r>
              <a:rPr sz="1600" b="1" i="1" spc="-25" dirty="0">
                <a:latin typeface="Times New Roman"/>
                <a:cs typeface="Times New Roman"/>
              </a:rPr>
              <a:t> </a:t>
            </a:r>
            <a:r>
              <a:rPr sz="1600" b="1" i="1" spc="-55" dirty="0">
                <a:latin typeface="Times New Roman"/>
                <a:cs typeface="Times New Roman"/>
              </a:rPr>
              <a:t>ДФУ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92377" y="1675257"/>
            <a:ext cx="1804035" cy="635000"/>
          </a:xfrm>
          <a:custGeom>
            <a:avLst/>
            <a:gdLst/>
            <a:ahLst/>
            <a:cxnLst/>
            <a:rect l="l" t="t" r="r" b="b"/>
            <a:pathLst>
              <a:path w="1804035" h="635000">
                <a:moveTo>
                  <a:pt x="1803654" y="0"/>
                </a:moveTo>
                <a:lnTo>
                  <a:pt x="0" y="0"/>
                </a:lnTo>
                <a:lnTo>
                  <a:pt x="0" y="634746"/>
                </a:lnTo>
                <a:lnTo>
                  <a:pt x="1803654" y="634746"/>
                </a:lnTo>
                <a:lnTo>
                  <a:pt x="1803654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92377" y="1675257"/>
            <a:ext cx="1804035" cy="6350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45440">
              <a:lnSpc>
                <a:spcPct val="100000"/>
              </a:lnSpc>
              <a:spcBef>
                <a:spcPts val="300"/>
              </a:spcBef>
            </a:pPr>
            <a:r>
              <a:rPr sz="2000" b="1" spc="-5" dirty="0">
                <a:solidFill>
                  <a:srgbClr val="A40020"/>
                </a:solidFill>
                <a:latin typeface="Arial"/>
                <a:cs typeface="Arial"/>
              </a:rPr>
              <a:t>Хімічний</a:t>
            </a:r>
            <a:endParaRPr sz="2000">
              <a:latin typeface="Arial"/>
              <a:cs typeface="Arial"/>
            </a:endParaRPr>
          </a:p>
          <a:p>
            <a:pPr marL="312420">
              <a:lnSpc>
                <a:spcPts val="2295"/>
              </a:lnSpc>
            </a:pPr>
            <a:r>
              <a:rPr sz="2000" b="1" spc="-15" dirty="0">
                <a:solidFill>
                  <a:srgbClr val="A40020"/>
                </a:solidFill>
                <a:latin typeface="Arial"/>
                <a:cs typeface="Arial"/>
              </a:rPr>
              <a:t>контроль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60876" y="749808"/>
            <a:ext cx="4683760" cy="1232535"/>
            <a:chOff x="3960876" y="749808"/>
            <a:chExt cx="4683760" cy="1232535"/>
          </a:xfrm>
        </p:grpSpPr>
        <p:sp>
          <p:nvSpPr>
            <p:cNvPr id="15" name="object 15"/>
            <p:cNvSpPr/>
            <p:nvPr/>
          </p:nvSpPr>
          <p:spPr>
            <a:xfrm>
              <a:off x="3970401" y="759333"/>
              <a:ext cx="4664710" cy="1213485"/>
            </a:xfrm>
            <a:custGeom>
              <a:avLst/>
              <a:gdLst/>
              <a:ahLst/>
              <a:cxnLst/>
              <a:rect l="l" t="t" r="r" b="b"/>
              <a:pathLst>
                <a:path w="4664709" h="1213485">
                  <a:moveTo>
                    <a:pt x="4664202" y="0"/>
                  </a:moveTo>
                  <a:lnTo>
                    <a:pt x="0" y="0"/>
                  </a:lnTo>
                  <a:lnTo>
                    <a:pt x="0" y="1213103"/>
                  </a:lnTo>
                  <a:lnTo>
                    <a:pt x="4664202" y="1213103"/>
                  </a:lnTo>
                  <a:lnTo>
                    <a:pt x="4664202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70401" y="759333"/>
              <a:ext cx="4664710" cy="1213485"/>
            </a:xfrm>
            <a:custGeom>
              <a:avLst/>
              <a:gdLst/>
              <a:ahLst/>
              <a:cxnLst/>
              <a:rect l="l" t="t" r="r" b="b"/>
              <a:pathLst>
                <a:path w="4664709" h="1213485">
                  <a:moveTo>
                    <a:pt x="0" y="1213103"/>
                  </a:moveTo>
                  <a:lnTo>
                    <a:pt x="4664202" y="1213103"/>
                  </a:lnTo>
                  <a:lnTo>
                    <a:pt x="4664202" y="0"/>
                  </a:lnTo>
                  <a:lnTo>
                    <a:pt x="0" y="0"/>
                  </a:lnTo>
                  <a:lnTo>
                    <a:pt x="0" y="1213103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011929" y="783589"/>
            <a:ext cx="45720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Щодня</a:t>
            </a:r>
            <a:r>
              <a:rPr sz="2000" b="1" spc="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з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496200"/>
                </a:solidFill>
                <a:latin typeface="Times New Roman"/>
                <a:cs typeface="Times New Roman"/>
              </a:rPr>
              <a:t>кожного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балона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на відсутність </a:t>
            </a:r>
            <a:r>
              <a:rPr sz="2000" b="1" spc="-484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хлоридів,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сульфатів,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солей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кальцію,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відновні</a:t>
            </a:r>
            <a:r>
              <a:rPr sz="2000" b="1" spc="-3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речовин,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35" dirty="0">
                <a:solidFill>
                  <a:srgbClr val="496200"/>
                </a:solidFill>
                <a:latin typeface="Times New Roman"/>
                <a:cs typeface="Times New Roman"/>
              </a:rPr>
              <a:t>аміаку,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вугільного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ангідриду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70401" y="2188845"/>
            <a:ext cx="4664710" cy="132334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53975" marR="266065">
              <a:lnSpc>
                <a:spcPct val="100000"/>
              </a:lnSpc>
              <a:spcBef>
                <a:spcPts val="290"/>
              </a:spcBef>
            </a:pP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Щокварталу 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повний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хімічний аналіз: </a:t>
            </a:r>
            <a:r>
              <a:rPr sz="2000" b="1" spc="-484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рН,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 кислотність</a:t>
            </a:r>
            <a:r>
              <a:rPr sz="2000" b="1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або лужність,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наявність </a:t>
            </a:r>
            <a:r>
              <a:rPr sz="2000" b="1" spc="-30" dirty="0">
                <a:solidFill>
                  <a:srgbClr val="496200"/>
                </a:solidFill>
                <a:latin typeface="Times New Roman"/>
                <a:cs typeface="Times New Roman"/>
              </a:rPr>
              <a:t>сухого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30" dirty="0">
                <a:solidFill>
                  <a:srgbClr val="496200"/>
                </a:solidFill>
                <a:latin typeface="Times New Roman"/>
                <a:cs typeface="Times New Roman"/>
              </a:rPr>
              <a:t>залишку,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нітратів,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30" dirty="0">
                <a:solidFill>
                  <a:srgbClr val="496200"/>
                </a:solidFill>
                <a:latin typeface="Times New Roman"/>
                <a:cs typeface="Times New Roman"/>
              </a:rPr>
              <a:t>нітриту,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важких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96200"/>
                </a:solidFill>
                <a:latin typeface="Times New Roman"/>
                <a:cs typeface="Times New Roman"/>
              </a:rPr>
              <a:t>металів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482852" y="3604259"/>
            <a:ext cx="2216785" cy="623570"/>
            <a:chOff x="1482852" y="3604259"/>
            <a:chExt cx="2216785" cy="623570"/>
          </a:xfrm>
        </p:grpSpPr>
        <p:sp>
          <p:nvSpPr>
            <p:cNvPr id="20" name="object 20"/>
            <p:cNvSpPr/>
            <p:nvPr/>
          </p:nvSpPr>
          <p:spPr>
            <a:xfrm>
              <a:off x="1492377" y="3613784"/>
              <a:ext cx="2197735" cy="604520"/>
            </a:xfrm>
            <a:custGeom>
              <a:avLst/>
              <a:gdLst/>
              <a:ahLst/>
              <a:cxnLst/>
              <a:rect l="l" t="t" r="r" b="b"/>
              <a:pathLst>
                <a:path w="2197735" h="604520">
                  <a:moveTo>
                    <a:pt x="2197608" y="0"/>
                  </a:moveTo>
                  <a:lnTo>
                    <a:pt x="0" y="0"/>
                  </a:lnTo>
                  <a:lnTo>
                    <a:pt x="0" y="604265"/>
                  </a:lnTo>
                  <a:lnTo>
                    <a:pt x="2197608" y="604265"/>
                  </a:lnTo>
                  <a:lnTo>
                    <a:pt x="2197608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92377" y="3613784"/>
              <a:ext cx="2197735" cy="604520"/>
            </a:xfrm>
            <a:custGeom>
              <a:avLst/>
              <a:gdLst/>
              <a:ahLst/>
              <a:cxnLst/>
              <a:rect l="l" t="t" r="r" b="b"/>
              <a:pathLst>
                <a:path w="2197735" h="604520">
                  <a:moveTo>
                    <a:pt x="0" y="604265"/>
                  </a:moveTo>
                  <a:lnTo>
                    <a:pt x="2197608" y="604265"/>
                  </a:lnTo>
                  <a:lnTo>
                    <a:pt x="2197608" y="0"/>
                  </a:lnTo>
                  <a:lnTo>
                    <a:pt x="0" y="0"/>
                  </a:lnTo>
                  <a:lnTo>
                    <a:pt x="0" y="60426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642617" y="3644900"/>
            <a:ext cx="18961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Бактеріологічний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83054" y="3888485"/>
            <a:ext cx="10160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контроль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966209" y="3682746"/>
            <a:ext cx="4853940" cy="342900"/>
            <a:chOff x="3966209" y="3682746"/>
            <a:chExt cx="4853940" cy="342900"/>
          </a:xfrm>
        </p:grpSpPr>
        <p:sp>
          <p:nvSpPr>
            <p:cNvPr id="25" name="object 25"/>
            <p:cNvSpPr/>
            <p:nvPr/>
          </p:nvSpPr>
          <p:spPr>
            <a:xfrm>
              <a:off x="3975734" y="3692271"/>
              <a:ext cx="4834890" cy="323850"/>
            </a:xfrm>
            <a:custGeom>
              <a:avLst/>
              <a:gdLst/>
              <a:ahLst/>
              <a:cxnLst/>
              <a:rect l="l" t="t" r="r" b="b"/>
              <a:pathLst>
                <a:path w="4834890" h="323850">
                  <a:moveTo>
                    <a:pt x="4834890" y="0"/>
                  </a:moveTo>
                  <a:lnTo>
                    <a:pt x="0" y="0"/>
                  </a:lnTo>
                  <a:lnTo>
                    <a:pt x="0" y="323849"/>
                  </a:lnTo>
                  <a:lnTo>
                    <a:pt x="4834890" y="323849"/>
                  </a:lnTo>
                  <a:lnTo>
                    <a:pt x="4834890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75734" y="3692271"/>
              <a:ext cx="4834890" cy="323850"/>
            </a:xfrm>
            <a:custGeom>
              <a:avLst/>
              <a:gdLst/>
              <a:ahLst/>
              <a:cxnLst/>
              <a:rect l="l" t="t" r="r" b="b"/>
              <a:pathLst>
                <a:path w="4834890" h="323850">
                  <a:moveTo>
                    <a:pt x="0" y="323849"/>
                  </a:moveTo>
                  <a:lnTo>
                    <a:pt x="4834890" y="323849"/>
                  </a:lnTo>
                  <a:lnTo>
                    <a:pt x="4834890" y="0"/>
                  </a:lnTo>
                  <a:lnTo>
                    <a:pt x="0" y="0"/>
                  </a:lnTo>
                  <a:lnTo>
                    <a:pt x="0" y="323849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016755" y="3716782"/>
            <a:ext cx="32219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6E9400"/>
                </a:solidFill>
                <a:latin typeface="Times New Roman"/>
                <a:cs typeface="Times New Roman"/>
              </a:rPr>
              <a:t>Не</a:t>
            </a:r>
            <a:r>
              <a:rPr sz="2000" b="1" spc="-10" dirty="0">
                <a:solidFill>
                  <a:srgbClr val="6E9400"/>
                </a:solidFill>
                <a:latin typeface="Times New Roman"/>
                <a:cs typeface="Times New Roman"/>
              </a:rPr>
              <a:t> рідше</a:t>
            </a:r>
            <a:r>
              <a:rPr sz="2000" b="1" spc="484" dirty="0">
                <a:solidFill>
                  <a:srgbClr val="6E94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6E9400"/>
                </a:solidFill>
                <a:latin typeface="Times New Roman"/>
                <a:cs typeface="Times New Roman"/>
              </a:rPr>
              <a:t>1 </a:t>
            </a:r>
            <a:r>
              <a:rPr sz="2000" b="1" spc="-15" dirty="0">
                <a:solidFill>
                  <a:srgbClr val="6E9400"/>
                </a:solidFill>
                <a:latin typeface="Times New Roman"/>
                <a:cs typeface="Times New Roman"/>
              </a:rPr>
              <a:t>разу</a:t>
            </a:r>
            <a:r>
              <a:rPr sz="2000" b="1" spc="-10" dirty="0">
                <a:solidFill>
                  <a:srgbClr val="6E94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6E9400"/>
                </a:solidFill>
                <a:latin typeface="Times New Roman"/>
                <a:cs typeface="Times New Roman"/>
              </a:rPr>
              <a:t>на</a:t>
            </a:r>
            <a:r>
              <a:rPr sz="2000" b="1" spc="-10" dirty="0">
                <a:solidFill>
                  <a:srgbClr val="6E94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6E9400"/>
                </a:solidFill>
                <a:latin typeface="Times New Roman"/>
                <a:cs typeface="Times New Roman"/>
              </a:rPr>
              <a:t>квартал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27428" y="4514469"/>
            <a:ext cx="1804035" cy="704850"/>
          </a:xfrm>
          <a:prstGeom prst="rect">
            <a:avLst/>
          </a:prstGeom>
          <a:solidFill>
            <a:srgbClr val="CCFFCC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238760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Контроль</a:t>
            </a:r>
            <a:r>
              <a:rPr sz="1600" b="1" spc="-6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на</a:t>
            </a:r>
            <a:endParaRPr sz="1600">
              <a:latin typeface="Tahoma"/>
              <a:cs typeface="Tahoma"/>
            </a:endParaRPr>
          </a:p>
          <a:p>
            <a:pPr marL="238760">
              <a:lnSpc>
                <a:spcPct val="100000"/>
              </a:lnSpc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пірогенність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966209" y="4208526"/>
            <a:ext cx="4678045" cy="1316990"/>
            <a:chOff x="3966209" y="4208526"/>
            <a:chExt cx="4678045" cy="1316990"/>
          </a:xfrm>
        </p:grpSpPr>
        <p:sp>
          <p:nvSpPr>
            <p:cNvPr id="30" name="object 30"/>
            <p:cNvSpPr/>
            <p:nvPr/>
          </p:nvSpPr>
          <p:spPr>
            <a:xfrm>
              <a:off x="3975734" y="4218051"/>
              <a:ext cx="4658995" cy="1297940"/>
            </a:xfrm>
            <a:custGeom>
              <a:avLst/>
              <a:gdLst/>
              <a:ahLst/>
              <a:cxnLst/>
              <a:rect l="l" t="t" r="r" b="b"/>
              <a:pathLst>
                <a:path w="4658995" h="1297939">
                  <a:moveTo>
                    <a:pt x="4658868" y="0"/>
                  </a:moveTo>
                  <a:lnTo>
                    <a:pt x="0" y="0"/>
                  </a:lnTo>
                  <a:lnTo>
                    <a:pt x="0" y="1297686"/>
                  </a:lnTo>
                  <a:lnTo>
                    <a:pt x="4658868" y="1297686"/>
                  </a:lnTo>
                  <a:lnTo>
                    <a:pt x="4658868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75734" y="4218051"/>
              <a:ext cx="4658995" cy="1297940"/>
            </a:xfrm>
            <a:custGeom>
              <a:avLst/>
              <a:gdLst/>
              <a:ahLst/>
              <a:cxnLst/>
              <a:rect l="l" t="t" r="r" b="b"/>
              <a:pathLst>
                <a:path w="4658995" h="1297939">
                  <a:moveTo>
                    <a:pt x="0" y="1297686"/>
                  </a:moveTo>
                  <a:lnTo>
                    <a:pt x="4658868" y="1297686"/>
                  </a:lnTo>
                  <a:lnTo>
                    <a:pt x="4658868" y="0"/>
                  </a:lnTo>
                  <a:lnTo>
                    <a:pt x="0" y="0"/>
                  </a:lnTo>
                  <a:lnTo>
                    <a:pt x="0" y="129768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016755" y="4243070"/>
            <a:ext cx="446722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Щокварталу,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оскільки дослідження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на </a:t>
            </a:r>
            <a:r>
              <a:rPr sz="2000" b="1" spc="-484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відновні 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речовини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з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калію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перманганатом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не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30" dirty="0">
                <a:solidFill>
                  <a:srgbClr val="496200"/>
                </a:solidFill>
                <a:latin typeface="Times New Roman"/>
                <a:cs typeface="Times New Roman"/>
              </a:rPr>
              <a:t>може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вказувати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на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відсутність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пірогенних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496200"/>
                </a:solidFill>
                <a:latin typeface="Times New Roman"/>
                <a:cs typeface="Times New Roman"/>
              </a:rPr>
              <a:t>речовин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482852" y="5286755"/>
            <a:ext cx="1823085" cy="1089025"/>
            <a:chOff x="1482852" y="5286755"/>
            <a:chExt cx="1823085" cy="1089025"/>
          </a:xfrm>
        </p:grpSpPr>
        <p:sp>
          <p:nvSpPr>
            <p:cNvPr id="34" name="object 34"/>
            <p:cNvSpPr/>
            <p:nvPr/>
          </p:nvSpPr>
          <p:spPr>
            <a:xfrm>
              <a:off x="1492377" y="5296280"/>
              <a:ext cx="1804035" cy="1069975"/>
            </a:xfrm>
            <a:custGeom>
              <a:avLst/>
              <a:gdLst/>
              <a:ahLst/>
              <a:cxnLst/>
              <a:rect l="l" t="t" r="r" b="b"/>
              <a:pathLst>
                <a:path w="1804035" h="1069975">
                  <a:moveTo>
                    <a:pt x="1803654" y="0"/>
                  </a:moveTo>
                  <a:lnTo>
                    <a:pt x="0" y="0"/>
                  </a:lnTo>
                  <a:lnTo>
                    <a:pt x="0" y="1069848"/>
                  </a:lnTo>
                  <a:lnTo>
                    <a:pt x="1803654" y="1069848"/>
                  </a:lnTo>
                  <a:lnTo>
                    <a:pt x="1803654" y="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492377" y="5296280"/>
              <a:ext cx="1804035" cy="1069975"/>
            </a:xfrm>
            <a:custGeom>
              <a:avLst/>
              <a:gdLst/>
              <a:ahLst/>
              <a:cxnLst/>
              <a:rect l="l" t="t" r="r" b="b"/>
              <a:pathLst>
                <a:path w="1804035" h="1069975">
                  <a:moveTo>
                    <a:pt x="0" y="1069848"/>
                  </a:moveTo>
                  <a:lnTo>
                    <a:pt x="1803654" y="1069848"/>
                  </a:lnTo>
                  <a:lnTo>
                    <a:pt x="1803654" y="0"/>
                  </a:lnTo>
                  <a:lnTo>
                    <a:pt x="0" y="0"/>
                  </a:lnTo>
                  <a:lnTo>
                    <a:pt x="0" y="106984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718817" y="5327903"/>
            <a:ext cx="13500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Контроль</a:t>
            </a:r>
            <a:r>
              <a:rPr sz="1600" b="1" spc="-5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на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795779" y="5571744"/>
            <a:ext cx="11976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відсутність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68348" y="5815584"/>
            <a:ext cx="12522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механічних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50644" y="6059423"/>
            <a:ext cx="10877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вклю</a:t>
            </a: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ч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ень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939921" y="5892927"/>
            <a:ext cx="4695190" cy="312420"/>
          </a:xfrm>
          <a:prstGeom prst="rect">
            <a:avLst/>
          </a:prstGeom>
          <a:solidFill>
            <a:srgbClr val="FFE3C8"/>
          </a:solidFill>
          <a:ln w="19050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53975">
              <a:lnSpc>
                <a:spcPts val="2165"/>
              </a:lnSpc>
              <a:spcBef>
                <a:spcPts val="290"/>
              </a:spcBef>
            </a:pPr>
            <a:r>
              <a:rPr sz="2000" b="1" spc="-10" dirty="0">
                <a:solidFill>
                  <a:srgbClr val="496200"/>
                </a:solidFill>
                <a:latin typeface="Times New Roman"/>
                <a:cs typeface="Times New Roman"/>
              </a:rPr>
              <a:t>Відповідно</a:t>
            </a:r>
            <a:r>
              <a:rPr sz="2000" b="1" spc="-30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496200"/>
                </a:solidFill>
                <a:latin typeface="Times New Roman"/>
                <a:cs typeface="Times New Roman"/>
              </a:rPr>
              <a:t>до</a:t>
            </a:r>
            <a:r>
              <a:rPr sz="2000" b="1" spc="-15" dirty="0">
                <a:solidFill>
                  <a:srgbClr val="496200"/>
                </a:solidFill>
                <a:latin typeface="Times New Roman"/>
                <a:cs typeface="Times New Roman"/>
              </a:rPr>
              <a:t> </a:t>
            </a:r>
            <a:r>
              <a:rPr sz="2000" b="1" spc="-65" dirty="0">
                <a:solidFill>
                  <a:srgbClr val="496200"/>
                </a:solidFill>
                <a:latin typeface="Times New Roman"/>
                <a:cs typeface="Times New Roman"/>
              </a:rPr>
              <a:t>ДФУ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229105" y="251459"/>
            <a:ext cx="6342380" cy="5788025"/>
            <a:chOff x="1229105" y="251459"/>
            <a:chExt cx="6342380" cy="5788025"/>
          </a:xfrm>
        </p:grpSpPr>
        <p:sp>
          <p:nvSpPr>
            <p:cNvPr id="42" name="object 42"/>
            <p:cNvSpPr/>
            <p:nvPr/>
          </p:nvSpPr>
          <p:spPr>
            <a:xfrm>
              <a:off x="1253108" y="451484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19">
                  <a:moveTo>
                    <a:pt x="0" y="0"/>
                  </a:moveTo>
                  <a:lnTo>
                    <a:pt x="27431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8630" y="4538852"/>
              <a:ext cx="253746" cy="762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8630" y="3831717"/>
              <a:ext cx="253746" cy="7620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3108" y="1989201"/>
              <a:ext cx="239268" cy="7620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8630" y="5766434"/>
              <a:ext cx="253746" cy="7620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296030" y="2027301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>
                  <a:moveTo>
                    <a:pt x="0" y="0"/>
                  </a:moveTo>
                  <a:lnTo>
                    <a:pt x="225552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5610" y="1354454"/>
              <a:ext cx="224789" cy="7620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5610" y="2623184"/>
              <a:ext cx="224789" cy="7620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745610" y="1392554"/>
              <a:ext cx="0" cy="1268730"/>
            </a:xfrm>
            <a:custGeom>
              <a:avLst/>
              <a:gdLst/>
              <a:ahLst/>
              <a:cxnLst/>
              <a:rect l="l" t="t" r="r" b="b"/>
              <a:pathLst>
                <a:path h="1268730">
                  <a:moveTo>
                    <a:pt x="0" y="0"/>
                  </a:moveTo>
                  <a:lnTo>
                    <a:pt x="0" y="12687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281553" y="1989200"/>
              <a:ext cx="745490" cy="4050029"/>
            </a:xfrm>
            <a:custGeom>
              <a:avLst/>
              <a:gdLst/>
              <a:ahLst/>
              <a:cxnLst/>
              <a:rect l="l" t="t" r="r" b="b"/>
              <a:pathLst>
                <a:path w="745489" h="4050029">
                  <a:moveTo>
                    <a:pt x="464058" y="38100"/>
                  </a:moveTo>
                  <a:lnTo>
                    <a:pt x="445008" y="28575"/>
                  </a:lnTo>
                  <a:lnTo>
                    <a:pt x="387858" y="0"/>
                  </a:lnTo>
                  <a:lnTo>
                    <a:pt x="387858" y="28575"/>
                  </a:lnTo>
                  <a:lnTo>
                    <a:pt x="14465" y="28575"/>
                  </a:lnTo>
                  <a:lnTo>
                    <a:pt x="14465" y="47625"/>
                  </a:lnTo>
                  <a:lnTo>
                    <a:pt x="387858" y="47625"/>
                  </a:lnTo>
                  <a:lnTo>
                    <a:pt x="387858" y="76200"/>
                  </a:lnTo>
                  <a:lnTo>
                    <a:pt x="445008" y="47625"/>
                  </a:lnTo>
                  <a:lnTo>
                    <a:pt x="464058" y="38100"/>
                  </a:lnTo>
                  <a:close/>
                </a:path>
                <a:path w="745489" h="4050029">
                  <a:moveTo>
                    <a:pt x="675132" y="4011930"/>
                  </a:moveTo>
                  <a:lnTo>
                    <a:pt x="656082" y="4002405"/>
                  </a:lnTo>
                  <a:lnTo>
                    <a:pt x="598932" y="3973830"/>
                  </a:lnTo>
                  <a:lnTo>
                    <a:pt x="598932" y="4002405"/>
                  </a:lnTo>
                  <a:lnTo>
                    <a:pt x="0" y="4002405"/>
                  </a:lnTo>
                  <a:lnTo>
                    <a:pt x="0" y="4021455"/>
                  </a:lnTo>
                  <a:lnTo>
                    <a:pt x="598932" y="4021455"/>
                  </a:lnTo>
                  <a:lnTo>
                    <a:pt x="598932" y="4050030"/>
                  </a:lnTo>
                  <a:lnTo>
                    <a:pt x="656082" y="4021455"/>
                  </a:lnTo>
                  <a:lnTo>
                    <a:pt x="675132" y="4011930"/>
                  </a:lnTo>
                  <a:close/>
                </a:path>
                <a:path w="745489" h="4050029">
                  <a:moveTo>
                    <a:pt x="745236" y="2878074"/>
                  </a:moveTo>
                  <a:lnTo>
                    <a:pt x="726186" y="2868549"/>
                  </a:lnTo>
                  <a:lnTo>
                    <a:pt x="669036" y="2839974"/>
                  </a:lnTo>
                  <a:lnTo>
                    <a:pt x="669036" y="2868549"/>
                  </a:lnTo>
                  <a:lnTo>
                    <a:pt x="70866" y="2868549"/>
                  </a:lnTo>
                  <a:lnTo>
                    <a:pt x="70866" y="2887599"/>
                  </a:lnTo>
                  <a:lnTo>
                    <a:pt x="669036" y="2887599"/>
                  </a:lnTo>
                  <a:lnTo>
                    <a:pt x="669036" y="2916174"/>
                  </a:lnTo>
                  <a:lnTo>
                    <a:pt x="726186" y="2887599"/>
                  </a:lnTo>
                  <a:lnTo>
                    <a:pt x="745236" y="28780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238630" y="260984"/>
              <a:ext cx="6323330" cy="5537200"/>
            </a:xfrm>
            <a:custGeom>
              <a:avLst/>
              <a:gdLst/>
              <a:ahLst/>
              <a:cxnLst/>
              <a:rect l="l" t="t" r="r" b="b"/>
              <a:pathLst>
                <a:path w="6323330" h="5537200">
                  <a:moveTo>
                    <a:pt x="288797" y="52832"/>
                  </a:moveTo>
                  <a:lnTo>
                    <a:pt x="292945" y="32254"/>
                  </a:lnTo>
                  <a:lnTo>
                    <a:pt x="304260" y="15462"/>
                  </a:lnTo>
                  <a:lnTo>
                    <a:pt x="321052" y="4147"/>
                  </a:lnTo>
                  <a:lnTo>
                    <a:pt x="341630" y="0"/>
                  </a:lnTo>
                  <a:lnTo>
                    <a:pt x="6270244" y="0"/>
                  </a:lnTo>
                  <a:lnTo>
                    <a:pt x="6290821" y="4147"/>
                  </a:lnTo>
                  <a:lnTo>
                    <a:pt x="6307613" y="15462"/>
                  </a:lnTo>
                  <a:lnTo>
                    <a:pt x="6318928" y="32254"/>
                  </a:lnTo>
                  <a:lnTo>
                    <a:pt x="6323076" y="52832"/>
                  </a:lnTo>
                  <a:lnTo>
                    <a:pt x="6323076" y="264160"/>
                  </a:lnTo>
                  <a:lnTo>
                    <a:pt x="6318928" y="284737"/>
                  </a:lnTo>
                  <a:lnTo>
                    <a:pt x="6307613" y="301529"/>
                  </a:lnTo>
                  <a:lnTo>
                    <a:pt x="6290821" y="312844"/>
                  </a:lnTo>
                  <a:lnTo>
                    <a:pt x="6270244" y="316992"/>
                  </a:lnTo>
                  <a:lnTo>
                    <a:pt x="341630" y="316992"/>
                  </a:lnTo>
                  <a:lnTo>
                    <a:pt x="321052" y="312844"/>
                  </a:lnTo>
                  <a:lnTo>
                    <a:pt x="304260" y="301529"/>
                  </a:lnTo>
                  <a:lnTo>
                    <a:pt x="292945" y="284737"/>
                  </a:lnTo>
                  <a:lnTo>
                    <a:pt x="288797" y="264160"/>
                  </a:lnTo>
                  <a:lnTo>
                    <a:pt x="288797" y="52832"/>
                  </a:lnTo>
                  <a:close/>
                </a:path>
                <a:path w="6323330" h="5537200">
                  <a:moveTo>
                    <a:pt x="0" y="176022"/>
                  </a:moveTo>
                  <a:lnTo>
                    <a:pt x="0" y="55366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689985" y="3815714"/>
              <a:ext cx="266700" cy="76200"/>
            </a:xfrm>
            <a:custGeom>
              <a:avLst/>
              <a:gdLst/>
              <a:ahLst/>
              <a:cxnLst/>
              <a:rect l="l" t="t" r="r" b="b"/>
              <a:pathLst>
                <a:path w="266700" h="76200">
                  <a:moveTo>
                    <a:pt x="190500" y="0"/>
                  </a:moveTo>
                  <a:lnTo>
                    <a:pt x="190500" y="76200"/>
                  </a:lnTo>
                  <a:lnTo>
                    <a:pt x="247650" y="47625"/>
                  </a:lnTo>
                  <a:lnTo>
                    <a:pt x="203200" y="47625"/>
                  </a:lnTo>
                  <a:lnTo>
                    <a:pt x="203200" y="28575"/>
                  </a:lnTo>
                  <a:lnTo>
                    <a:pt x="247650" y="28575"/>
                  </a:lnTo>
                  <a:lnTo>
                    <a:pt x="190500" y="0"/>
                  </a:lnTo>
                  <a:close/>
                </a:path>
                <a:path w="266700" h="76200">
                  <a:moveTo>
                    <a:pt x="190500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190500" y="47625"/>
                  </a:lnTo>
                  <a:lnTo>
                    <a:pt x="190500" y="28575"/>
                  </a:lnTo>
                  <a:close/>
                </a:path>
                <a:path w="266700" h="76200">
                  <a:moveTo>
                    <a:pt x="247650" y="28575"/>
                  </a:moveTo>
                  <a:lnTo>
                    <a:pt x="203200" y="28575"/>
                  </a:lnTo>
                  <a:lnTo>
                    <a:pt x="203200" y="47625"/>
                  </a:lnTo>
                  <a:lnTo>
                    <a:pt x="247650" y="47625"/>
                  </a:lnTo>
                  <a:lnTo>
                    <a:pt x="266700" y="38100"/>
                  </a:lnTo>
                  <a:lnTo>
                    <a:pt x="247650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4" name="object 5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186690"/>
                  </a:lnTo>
                  <a:lnTo>
                    <a:pt x="0" y="344043"/>
                  </a:lnTo>
                  <a:lnTo>
                    <a:pt x="0" y="775716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775716"/>
                  </a:lnTo>
                  <a:lnTo>
                    <a:pt x="8229600" y="344043"/>
                  </a:lnTo>
                  <a:lnTo>
                    <a:pt x="8229600" y="18669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520700"/>
            </a:xfrm>
            <a:custGeom>
              <a:avLst/>
              <a:gdLst/>
              <a:ahLst/>
              <a:cxnLst/>
              <a:rect l="l" t="t" r="r" b="b"/>
              <a:pathLst>
                <a:path w="3679190" h="520700">
                  <a:moveTo>
                    <a:pt x="0" y="520446"/>
                  </a:moveTo>
                  <a:lnTo>
                    <a:pt x="3678936" y="520446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520446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520700"/>
            </a:xfrm>
            <a:custGeom>
              <a:avLst/>
              <a:gdLst/>
              <a:ahLst/>
              <a:cxnLst/>
              <a:rect l="l" t="t" r="r" b="b"/>
              <a:pathLst>
                <a:path h="520700">
                  <a:moveTo>
                    <a:pt x="0" y="0"/>
                  </a:moveTo>
                  <a:lnTo>
                    <a:pt x="0" y="520446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520700"/>
            </a:xfrm>
            <a:custGeom>
              <a:avLst/>
              <a:gdLst/>
              <a:ahLst/>
              <a:cxnLst/>
              <a:rect l="l" t="t" r="r" b="b"/>
              <a:pathLst>
                <a:path w="3505200" h="520700">
                  <a:moveTo>
                    <a:pt x="0" y="520446"/>
                  </a:moveTo>
                  <a:lnTo>
                    <a:pt x="3505199" y="520446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520446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91996" y="520446"/>
              <a:ext cx="7258050" cy="589280"/>
            </a:xfrm>
            <a:custGeom>
              <a:avLst/>
              <a:gdLst/>
              <a:ahLst/>
              <a:cxnLst/>
              <a:rect l="l" t="t" r="r" b="b"/>
              <a:pathLst>
                <a:path w="7258050" h="589280">
                  <a:moveTo>
                    <a:pt x="7258050" y="0"/>
                  </a:moveTo>
                  <a:lnTo>
                    <a:pt x="0" y="0"/>
                  </a:lnTo>
                  <a:lnTo>
                    <a:pt x="0" y="589026"/>
                  </a:lnTo>
                  <a:lnTo>
                    <a:pt x="7258050" y="589026"/>
                  </a:lnTo>
                  <a:lnTo>
                    <a:pt x="725805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716276" y="552195"/>
            <a:ext cx="4810760" cy="509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Verdana"/>
                <a:cs typeface="Verdana"/>
              </a:rPr>
              <a:t>ПЕРЕВІРКА</a:t>
            </a:r>
            <a:r>
              <a:rPr sz="1600" b="1" spc="-2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ЯКОСТІ</a:t>
            </a:r>
            <a:r>
              <a:rPr sz="1600" b="1" spc="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ВОДИ ДЛЯ </a:t>
            </a:r>
            <a:r>
              <a:rPr sz="1600" b="1" spc="-5" dirty="0">
                <a:solidFill>
                  <a:srgbClr val="A40020"/>
                </a:solidFill>
                <a:latin typeface="Verdana"/>
                <a:cs typeface="Verdana"/>
              </a:rPr>
              <a:t>ІН’ЄКЦІЙ</a:t>
            </a:r>
            <a:endParaRPr sz="1600">
              <a:latin typeface="Verdana"/>
              <a:cs typeface="Verdana"/>
            </a:endParaRPr>
          </a:p>
          <a:p>
            <a:pPr marL="59055">
              <a:lnSpc>
                <a:spcPts val="1900"/>
              </a:lnSpc>
            </a:pP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за </a:t>
            </a:r>
            <a:r>
              <a:rPr sz="1600" b="1" spc="-5" dirty="0">
                <a:solidFill>
                  <a:srgbClr val="A40020"/>
                </a:solidFill>
                <a:latin typeface="Verdana"/>
                <a:cs typeface="Verdana"/>
              </a:rPr>
              <a:t>вимогам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и </a:t>
            </a:r>
            <a:r>
              <a:rPr sz="1600" b="1" spc="-15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Європейсь</a:t>
            </a:r>
            <a:r>
              <a:rPr sz="1600" b="1" spc="-5" dirty="0">
                <a:solidFill>
                  <a:srgbClr val="A40020"/>
                </a:solidFill>
                <a:latin typeface="Verdana"/>
                <a:cs typeface="Verdana"/>
              </a:rPr>
              <a:t>к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ої</a:t>
            </a:r>
            <a:r>
              <a:rPr sz="1600" b="1" spc="-15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b="1" spc="-5" dirty="0">
                <a:solidFill>
                  <a:srgbClr val="A40020"/>
                </a:solidFill>
                <a:latin typeface="Verdana"/>
                <a:cs typeface="Verdana"/>
              </a:rPr>
              <a:t>Фа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р</a:t>
            </a:r>
            <a:r>
              <a:rPr sz="1600" b="1" spc="-5" dirty="0">
                <a:solidFill>
                  <a:srgbClr val="A40020"/>
                </a:solidFill>
                <a:latin typeface="Verdana"/>
                <a:cs typeface="Verdana"/>
              </a:rPr>
              <a:t>ма</a:t>
            </a:r>
            <a:r>
              <a:rPr sz="1600" b="1" dirty="0">
                <a:solidFill>
                  <a:srgbClr val="A40020"/>
                </a:solidFill>
                <a:latin typeface="Verdana"/>
                <a:cs typeface="Verdana"/>
              </a:rPr>
              <a:t>копеЇ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82852" y="1370075"/>
            <a:ext cx="2196465" cy="643255"/>
            <a:chOff x="1482852" y="1370075"/>
            <a:chExt cx="2196465" cy="643255"/>
          </a:xfrm>
        </p:grpSpPr>
        <p:sp>
          <p:nvSpPr>
            <p:cNvPr id="12" name="object 12"/>
            <p:cNvSpPr/>
            <p:nvPr/>
          </p:nvSpPr>
          <p:spPr>
            <a:xfrm>
              <a:off x="1492377" y="1379600"/>
              <a:ext cx="2177415" cy="624205"/>
            </a:xfrm>
            <a:custGeom>
              <a:avLst/>
              <a:gdLst/>
              <a:ahLst/>
              <a:cxnLst/>
              <a:rect l="l" t="t" r="r" b="b"/>
              <a:pathLst>
                <a:path w="2177415" h="624205">
                  <a:moveTo>
                    <a:pt x="2177034" y="0"/>
                  </a:moveTo>
                  <a:lnTo>
                    <a:pt x="0" y="0"/>
                  </a:lnTo>
                  <a:lnTo>
                    <a:pt x="0" y="624077"/>
                  </a:lnTo>
                  <a:lnTo>
                    <a:pt x="2177034" y="624077"/>
                  </a:lnTo>
                  <a:lnTo>
                    <a:pt x="2177034" y="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92377" y="1379600"/>
              <a:ext cx="2177415" cy="624205"/>
            </a:xfrm>
            <a:custGeom>
              <a:avLst/>
              <a:gdLst/>
              <a:ahLst/>
              <a:cxnLst/>
              <a:rect l="l" t="t" r="r" b="b"/>
              <a:pathLst>
                <a:path w="2177415" h="624205">
                  <a:moveTo>
                    <a:pt x="0" y="624077"/>
                  </a:moveTo>
                  <a:lnTo>
                    <a:pt x="2177034" y="624077"/>
                  </a:lnTo>
                  <a:lnTo>
                    <a:pt x="2177034" y="0"/>
                  </a:lnTo>
                  <a:lnTo>
                    <a:pt x="0" y="0"/>
                  </a:lnTo>
                  <a:lnTo>
                    <a:pt x="0" y="62407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582419" y="1406652"/>
            <a:ext cx="1997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Вода</a:t>
            </a:r>
            <a:r>
              <a:rPr sz="1800" b="1" spc="-4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для</a:t>
            </a:r>
            <a:r>
              <a:rPr sz="1800" b="1" spc="-5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ін’єкцій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140708" y="1343405"/>
            <a:ext cx="4838700" cy="664210"/>
            <a:chOff x="4140708" y="1343405"/>
            <a:chExt cx="4838700" cy="664210"/>
          </a:xfrm>
        </p:grpSpPr>
        <p:sp>
          <p:nvSpPr>
            <p:cNvPr id="16" name="object 16"/>
            <p:cNvSpPr/>
            <p:nvPr/>
          </p:nvSpPr>
          <p:spPr>
            <a:xfrm>
              <a:off x="4150233" y="1352930"/>
              <a:ext cx="4819650" cy="645160"/>
            </a:xfrm>
            <a:custGeom>
              <a:avLst/>
              <a:gdLst/>
              <a:ahLst/>
              <a:cxnLst/>
              <a:rect l="l" t="t" r="r" b="b"/>
              <a:pathLst>
                <a:path w="4819650" h="645160">
                  <a:moveTo>
                    <a:pt x="4819649" y="0"/>
                  </a:moveTo>
                  <a:lnTo>
                    <a:pt x="0" y="0"/>
                  </a:lnTo>
                  <a:lnTo>
                    <a:pt x="0" y="644651"/>
                  </a:lnTo>
                  <a:lnTo>
                    <a:pt x="4819649" y="644651"/>
                  </a:lnTo>
                  <a:lnTo>
                    <a:pt x="4819649" y="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50233" y="1352930"/>
              <a:ext cx="4819650" cy="645160"/>
            </a:xfrm>
            <a:custGeom>
              <a:avLst/>
              <a:gdLst/>
              <a:ahLst/>
              <a:cxnLst/>
              <a:rect l="l" t="t" r="r" b="b"/>
              <a:pathLst>
                <a:path w="4819650" h="645160">
                  <a:moveTo>
                    <a:pt x="0" y="644651"/>
                  </a:moveTo>
                  <a:lnTo>
                    <a:pt x="4819649" y="644651"/>
                  </a:lnTo>
                  <a:lnTo>
                    <a:pt x="4819649" y="0"/>
                  </a:lnTo>
                  <a:lnTo>
                    <a:pt x="0" y="0"/>
                  </a:lnTo>
                  <a:lnTo>
                    <a:pt x="0" y="64465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228846" y="1379728"/>
            <a:ext cx="38938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95370" algn="l"/>
              </a:tabLst>
            </a:pP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Пов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нна</a:t>
            </a:r>
            <a:r>
              <a:rPr sz="1800" b="1" spc="1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і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дп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і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дати</a:t>
            </a:r>
            <a:r>
              <a:rPr sz="1800" b="1" spc="2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и</a:t>
            </a:r>
            <a:r>
              <a:rPr sz="1800" b="1" spc="-25" dirty="0">
                <a:solidFill>
                  <a:srgbClr val="496200"/>
                </a:solidFill>
                <a:latin typeface="Arial"/>
                <a:cs typeface="Arial"/>
              </a:rPr>
              <a:t>м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огам	до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«Води</a:t>
            </a:r>
            <a:r>
              <a:rPr sz="1800" b="1" spc="-3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для</a:t>
            </a:r>
            <a:r>
              <a:rPr sz="1800" b="1" spc="-3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ін'єкцій»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855" y="2548508"/>
            <a:ext cx="2176780" cy="384175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274320">
              <a:lnSpc>
                <a:spcPct val="100000"/>
              </a:lnSpc>
              <a:spcBef>
                <a:spcPts val="309"/>
              </a:spcBef>
            </a:pP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Вода</a:t>
            </a:r>
            <a:r>
              <a:rPr sz="1800" b="1" spc="-3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«in</a:t>
            </a:r>
            <a:r>
              <a:rPr sz="1800" b="1" spc="-2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bulk»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153661" y="2200655"/>
            <a:ext cx="4826000" cy="1178560"/>
            <a:chOff x="4153661" y="2200655"/>
            <a:chExt cx="4826000" cy="1178560"/>
          </a:xfrm>
        </p:grpSpPr>
        <p:sp>
          <p:nvSpPr>
            <p:cNvPr id="21" name="object 21"/>
            <p:cNvSpPr/>
            <p:nvPr/>
          </p:nvSpPr>
          <p:spPr>
            <a:xfrm>
              <a:off x="4163186" y="2210180"/>
              <a:ext cx="4806950" cy="1159510"/>
            </a:xfrm>
            <a:custGeom>
              <a:avLst/>
              <a:gdLst/>
              <a:ahLst/>
              <a:cxnLst/>
              <a:rect l="l" t="t" r="r" b="b"/>
              <a:pathLst>
                <a:path w="4806950" h="1159510">
                  <a:moveTo>
                    <a:pt x="4806695" y="0"/>
                  </a:moveTo>
                  <a:lnTo>
                    <a:pt x="0" y="0"/>
                  </a:lnTo>
                  <a:lnTo>
                    <a:pt x="0" y="1159002"/>
                  </a:lnTo>
                  <a:lnTo>
                    <a:pt x="4806695" y="1159002"/>
                  </a:lnTo>
                  <a:lnTo>
                    <a:pt x="4806695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63186" y="2210180"/>
              <a:ext cx="4806950" cy="1159510"/>
            </a:xfrm>
            <a:custGeom>
              <a:avLst/>
              <a:gdLst/>
              <a:ahLst/>
              <a:cxnLst/>
              <a:rect l="l" t="t" r="r" b="b"/>
              <a:pathLst>
                <a:path w="4806950" h="1159510">
                  <a:moveTo>
                    <a:pt x="0" y="1159002"/>
                  </a:moveTo>
                  <a:lnTo>
                    <a:pt x="4806695" y="1159002"/>
                  </a:lnTo>
                  <a:lnTo>
                    <a:pt x="4806695" y="0"/>
                  </a:lnTo>
                  <a:lnTo>
                    <a:pt x="0" y="0"/>
                  </a:lnTo>
                  <a:lnTo>
                    <a:pt x="0" y="1159002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241546" y="2236978"/>
            <a:ext cx="4608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Повинна</a:t>
            </a:r>
            <a:r>
              <a:rPr sz="1800" b="1" spc="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відповідати</a:t>
            </a:r>
            <a:r>
              <a:rPr sz="1800" b="1" spc="2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вимогам</a:t>
            </a:r>
            <a:r>
              <a:rPr sz="1800" b="1" spc="2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до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«Води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41546" y="2511297"/>
            <a:ext cx="4307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очищеної»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Нормуються: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бактеріальні </a:t>
            </a:r>
            <a:r>
              <a:rPr sz="1800" b="1" spc="-484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ендотоксини,</a:t>
            </a:r>
            <a:r>
              <a:rPr sz="1800" b="1" spc="2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нітрати,</a:t>
            </a:r>
            <a:r>
              <a:rPr sz="1800" b="1" spc="2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важкі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метали,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186433" y="503681"/>
            <a:ext cx="7573645" cy="2275205"/>
            <a:chOff x="1186433" y="503681"/>
            <a:chExt cx="7573645" cy="2275205"/>
          </a:xfrm>
        </p:grpSpPr>
        <p:sp>
          <p:nvSpPr>
            <p:cNvPr id="26" name="object 26"/>
            <p:cNvSpPr/>
            <p:nvPr/>
          </p:nvSpPr>
          <p:spPr>
            <a:xfrm>
              <a:off x="3669411" y="1646300"/>
              <a:ext cx="495300" cy="1132840"/>
            </a:xfrm>
            <a:custGeom>
              <a:avLst/>
              <a:gdLst/>
              <a:ahLst/>
              <a:cxnLst/>
              <a:rect l="l" t="t" r="r" b="b"/>
              <a:pathLst>
                <a:path w="495300" h="1132839">
                  <a:moveTo>
                    <a:pt x="495300" y="1094232"/>
                  </a:moveTo>
                  <a:lnTo>
                    <a:pt x="476250" y="1084707"/>
                  </a:lnTo>
                  <a:lnTo>
                    <a:pt x="419100" y="1056132"/>
                  </a:lnTo>
                  <a:lnTo>
                    <a:pt x="419100" y="1084707"/>
                  </a:lnTo>
                  <a:lnTo>
                    <a:pt x="13716" y="1084707"/>
                  </a:lnTo>
                  <a:lnTo>
                    <a:pt x="13716" y="1103757"/>
                  </a:lnTo>
                  <a:lnTo>
                    <a:pt x="419100" y="1103757"/>
                  </a:lnTo>
                  <a:lnTo>
                    <a:pt x="419100" y="1132332"/>
                  </a:lnTo>
                  <a:lnTo>
                    <a:pt x="476250" y="1103757"/>
                  </a:lnTo>
                  <a:lnTo>
                    <a:pt x="495300" y="1094232"/>
                  </a:lnTo>
                  <a:close/>
                </a:path>
                <a:path w="495300" h="1132839">
                  <a:moveTo>
                    <a:pt x="495300" y="38100"/>
                  </a:moveTo>
                  <a:lnTo>
                    <a:pt x="476250" y="28575"/>
                  </a:lnTo>
                  <a:lnTo>
                    <a:pt x="419100" y="0"/>
                  </a:lnTo>
                  <a:lnTo>
                    <a:pt x="419100" y="28575"/>
                  </a:lnTo>
                  <a:lnTo>
                    <a:pt x="0" y="28575"/>
                  </a:lnTo>
                  <a:lnTo>
                    <a:pt x="0" y="47625"/>
                  </a:lnTo>
                  <a:lnTo>
                    <a:pt x="419100" y="47625"/>
                  </a:lnTo>
                  <a:lnTo>
                    <a:pt x="419100" y="76200"/>
                  </a:lnTo>
                  <a:lnTo>
                    <a:pt x="476250" y="47625"/>
                  </a:lnTo>
                  <a:lnTo>
                    <a:pt x="49530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95958" y="768477"/>
              <a:ext cx="274320" cy="0"/>
            </a:xfrm>
            <a:custGeom>
              <a:avLst/>
              <a:gdLst/>
              <a:ahLst/>
              <a:cxnLst/>
              <a:rect l="l" t="t" r="r" b="b"/>
              <a:pathLst>
                <a:path w="274319">
                  <a:moveTo>
                    <a:pt x="0" y="0"/>
                  </a:moveTo>
                  <a:lnTo>
                    <a:pt x="27431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94435" y="1646300"/>
              <a:ext cx="312420" cy="1132840"/>
            </a:xfrm>
            <a:custGeom>
              <a:avLst/>
              <a:gdLst/>
              <a:ahLst/>
              <a:cxnLst/>
              <a:rect l="l" t="t" r="r" b="b"/>
              <a:pathLst>
                <a:path w="312419" h="1132839">
                  <a:moveTo>
                    <a:pt x="297942" y="38100"/>
                  </a:moveTo>
                  <a:lnTo>
                    <a:pt x="278892" y="28575"/>
                  </a:lnTo>
                  <a:lnTo>
                    <a:pt x="221742" y="0"/>
                  </a:lnTo>
                  <a:lnTo>
                    <a:pt x="221742" y="28575"/>
                  </a:lnTo>
                  <a:lnTo>
                    <a:pt x="1524" y="28575"/>
                  </a:lnTo>
                  <a:lnTo>
                    <a:pt x="1524" y="47625"/>
                  </a:lnTo>
                  <a:lnTo>
                    <a:pt x="221742" y="47625"/>
                  </a:lnTo>
                  <a:lnTo>
                    <a:pt x="221742" y="76200"/>
                  </a:lnTo>
                  <a:lnTo>
                    <a:pt x="278892" y="47625"/>
                  </a:lnTo>
                  <a:lnTo>
                    <a:pt x="297942" y="38100"/>
                  </a:lnTo>
                  <a:close/>
                </a:path>
                <a:path w="312419" h="1132839">
                  <a:moveTo>
                    <a:pt x="312420" y="1094232"/>
                  </a:moveTo>
                  <a:lnTo>
                    <a:pt x="293370" y="1084707"/>
                  </a:lnTo>
                  <a:lnTo>
                    <a:pt x="236220" y="1056132"/>
                  </a:lnTo>
                  <a:lnTo>
                    <a:pt x="236220" y="1084707"/>
                  </a:lnTo>
                  <a:lnTo>
                    <a:pt x="0" y="1084707"/>
                  </a:lnTo>
                  <a:lnTo>
                    <a:pt x="0" y="1103757"/>
                  </a:lnTo>
                  <a:lnTo>
                    <a:pt x="236220" y="1103757"/>
                  </a:lnTo>
                  <a:lnTo>
                    <a:pt x="236220" y="1132332"/>
                  </a:lnTo>
                  <a:lnTo>
                    <a:pt x="293370" y="1103757"/>
                  </a:lnTo>
                  <a:lnTo>
                    <a:pt x="312420" y="10942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95958" y="513206"/>
              <a:ext cx="7554595" cy="2214880"/>
            </a:xfrm>
            <a:custGeom>
              <a:avLst/>
              <a:gdLst/>
              <a:ahLst/>
              <a:cxnLst/>
              <a:rect l="l" t="t" r="r" b="b"/>
              <a:pathLst>
                <a:path w="7554595" h="2214880">
                  <a:moveTo>
                    <a:pt x="0" y="268223"/>
                  </a:moveTo>
                  <a:lnTo>
                    <a:pt x="0" y="2214371"/>
                  </a:lnTo>
                </a:path>
                <a:path w="7554595" h="2214880">
                  <a:moveTo>
                    <a:pt x="274319" y="99948"/>
                  </a:moveTo>
                  <a:lnTo>
                    <a:pt x="282168" y="61025"/>
                  </a:lnTo>
                  <a:lnTo>
                    <a:pt x="303577" y="29257"/>
                  </a:lnTo>
                  <a:lnTo>
                    <a:pt x="335345" y="7848"/>
                  </a:lnTo>
                  <a:lnTo>
                    <a:pt x="374269" y="0"/>
                  </a:lnTo>
                  <a:lnTo>
                    <a:pt x="7454519" y="0"/>
                  </a:lnTo>
                  <a:lnTo>
                    <a:pt x="7493442" y="7848"/>
                  </a:lnTo>
                  <a:lnTo>
                    <a:pt x="7525210" y="29257"/>
                  </a:lnTo>
                  <a:lnTo>
                    <a:pt x="7546619" y="61025"/>
                  </a:lnTo>
                  <a:lnTo>
                    <a:pt x="7554468" y="99948"/>
                  </a:lnTo>
                  <a:lnTo>
                    <a:pt x="7554468" y="499744"/>
                  </a:lnTo>
                  <a:lnTo>
                    <a:pt x="7546619" y="538668"/>
                  </a:lnTo>
                  <a:lnTo>
                    <a:pt x="7525210" y="570436"/>
                  </a:lnTo>
                  <a:lnTo>
                    <a:pt x="7493442" y="591845"/>
                  </a:lnTo>
                  <a:lnTo>
                    <a:pt x="7454519" y="599693"/>
                  </a:lnTo>
                  <a:lnTo>
                    <a:pt x="374269" y="599693"/>
                  </a:lnTo>
                  <a:lnTo>
                    <a:pt x="335345" y="591845"/>
                  </a:lnTo>
                  <a:lnTo>
                    <a:pt x="303577" y="570436"/>
                  </a:lnTo>
                  <a:lnTo>
                    <a:pt x="282168" y="538668"/>
                  </a:lnTo>
                  <a:lnTo>
                    <a:pt x="274319" y="499744"/>
                  </a:lnTo>
                  <a:lnTo>
                    <a:pt x="274319" y="9994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018157" y="4283583"/>
            <a:ext cx="6400800" cy="407670"/>
          </a:xfrm>
          <a:prstGeom prst="rect">
            <a:avLst/>
          </a:prstGeom>
          <a:solidFill>
            <a:srgbClr val="FFE3C8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Устаткування: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збірники</a:t>
            </a:r>
            <a:r>
              <a:rPr sz="1800" b="1" spc="2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типу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ЗІ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місткістю</a:t>
            </a:r>
            <a:r>
              <a:rPr sz="1800" b="1" spc="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40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і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100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л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08632" y="5785103"/>
            <a:ext cx="6419850" cy="568960"/>
            <a:chOff x="2008632" y="5785103"/>
            <a:chExt cx="6419850" cy="568960"/>
          </a:xfrm>
        </p:grpSpPr>
        <p:sp>
          <p:nvSpPr>
            <p:cNvPr id="32" name="object 32"/>
            <p:cNvSpPr/>
            <p:nvPr/>
          </p:nvSpPr>
          <p:spPr>
            <a:xfrm>
              <a:off x="2018157" y="5794628"/>
              <a:ext cx="6400800" cy="549910"/>
            </a:xfrm>
            <a:custGeom>
              <a:avLst/>
              <a:gdLst/>
              <a:ahLst/>
              <a:cxnLst/>
              <a:rect l="l" t="t" r="r" b="b"/>
              <a:pathLst>
                <a:path w="6400800" h="549910">
                  <a:moveTo>
                    <a:pt x="6400800" y="0"/>
                  </a:moveTo>
                  <a:lnTo>
                    <a:pt x="0" y="0"/>
                  </a:lnTo>
                  <a:lnTo>
                    <a:pt x="0" y="549402"/>
                  </a:lnTo>
                  <a:lnTo>
                    <a:pt x="6400800" y="549402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18157" y="5794628"/>
              <a:ext cx="6400800" cy="549910"/>
            </a:xfrm>
            <a:custGeom>
              <a:avLst/>
              <a:gdLst/>
              <a:ahLst/>
              <a:cxnLst/>
              <a:rect l="l" t="t" r="r" b="b"/>
              <a:pathLst>
                <a:path w="6400800" h="549910">
                  <a:moveTo>
                    <a:pt x="0" y="549402"/>
                  </a:moveTo>
                  <a:lnTo>
                    <a:pt x="6400800" y="549402"/>
                  </a:lnTo>
                  <a:lnTo>
                    <a:pt x="6400800" y="0"/>
                  </a:lnTo>
                  <a:lnTo>
                    <a:pt x="0" y="0"/>
                  </a:lnTo>
                  <a:lnTo>
                    <a:pt x="0" y="549402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096516" y="5821933"/>
            <a:ext cx="6940550" cy="1010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9441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При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підготовці</a:t>
            </a:r>
            <a:r>
              <a:rPr sz="1800" b="1" spc="2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запасу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води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для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ін'єкцій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її</a:t>
            </a:r>
            <a:r>
              <a:rPr sz="1800" b="1" spc="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необхідно </a:t>
            </a:r>
            <a:r>
              <a:rPr sz="1800" b="1" spc="-484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стерилізувати</a:t>
            </a:r>
            <a:endParaRPr sz="1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035"/>
              </a:spcBef>
            </a:pPr>
            <a:r>
              <a:rPr sz="2000" b="1" spc="-5" dirty="0">
                <a:solidFill>
                  <a:srgbClr val="006600"/>
                </a:solidFill>
                <a:latin typeface="Times New Roman"/>
                <a:cs typeface="Times New Roman"/>
              </a:rPr>
              <a:t>33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18157" y="4937378"/>
            <a:ext cx="6400800" cy="54991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При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t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5°-10°с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більше</a:t>
            </a:r>
            <a:r>
              <a:rPr sz="1800" b="1" spc="48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24 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годин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в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асептичних</a:t>
            </a:r>
            <a:r>
              <a:rPr sz="1800" b="1" spc="2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умовах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017776" y="3686555"/>
            <a:ext cx="6299200" cy="350520"/>
          </a:xfrm>
          <a:custGeom>
            <a:avLst/>
            <a:gdLst/>
            <a:ahLst/>
            <a:cxnLst/>
            <a:rect l="l" t="t" r="r" b="b"/>
            <a:pathLst>
              <a:path w="6299200" h="350520">
                <a:moveTo>
                  <a:pt x="6298691" y="0"/>
                </a:moveTo>
                <a:lnTo>
                  <a:pt x="0" y="0"/>
                </a:lnTo>
                <a:lnTo>
                  <a:pt x="0" y="350520"/>
                </a:lnTo>
                <a:lnTo>
                  <a:pt x="6298691" y="350520"/>
                </a:lnTo>
                <a:lnTo>
                  <a:pt x="6298691" y="0"/>
                </a:lnTo>
                <a:close/>
              </a:path>
            </a:pathLst>
          </a:custGeom>
          <a:solidFill>
            <a:srgbClr val="18FF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036778" y="3059938"/>
            <a:ext cx="6678930" cy="9537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742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алюміній, </a:t>
            </a:r>
            <a:r>
              <a:rPr sz="1800" b="1" spc="-20" dirty="0">
                <a:solidFill>
                  <a:srgbClr val="496200"/>
                </a:solidFill>
                <a:latin typeface="Arial"/>
                <a:cs typeface="Arial"/>
              </a:rPr>
              <a:t>вуглець,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електропровідність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50">
              <a:latin typeface="Arial"/>
              <a:cs typeface="Arial"/>
            </a:endParaRPr>
          </a:p>
          <a:p>
            <a:pPr marL="72390">
              <a:lnSpc>
                <a:spcPct val="100000"/>
              </a:lnSpc>
            </a:pP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ЗБЕРІГАННЯ </a:t>
            </a:r>
            <a:r>
              <a:rPr sz="1800" b="1" spc="-25" dirty="0">
                <a:solidFill>
                  <a:srgbClr val="496200"/>
                </a:solidFill>
                <a:latin typeface="Arial"/>
                <a:cs typeface="Arial"/>
              </a:rPr>
              <a:t>ВОДИ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ДЛЯ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ІН'ЄКЦІЙ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706879" y="3677411"/>
            <a:ext cx="5716905" cy="2435225"/>
            <a:chOff x="1706879" y="3677411"/>
            <a:chExt cx="5716905" cy="2435225"/>
          </a:xfrm>
        </p:grpSpPr>
        <p:sp>
          <p:nvSpPr>
            <p:cNvPr id="39" name="object 39"/>
            <p:cNvSpPr/>
            <p:nvPr/>
          </p:nvSpPr>
          <p:spPr>
            <a:xfrm>
              <a:off x="1714880" y="5174361"/>
              <a:ext cx="302260" cy="76200"/>
            </a:xfrm>
            <a:custGeom>
              <a:avLst/>
              <a:gdLst/>
              <a:ahLst/>
              <a:cxnLst/>
              <a:rect l="l" t="t" r="r" b="b"/>
              <a:pathLst>
                <a:path w="302260" h="76200">
                  <a:moveTo>
                    <a:pt x="225551" y="0"/>
                  </a:moveTo>
                  <a:lnTo>
                    <a:pt x="225551" y="76200"/>
                  </a:lnTo>
                  <a:lnTo>
                    <a:pt x="282701" y="47625"/>
                  </a:lnTo>
                  <a:lnTo>
                    <a:pt x="238251" y="47625"/>
                  </a:lnTo>
                  <a:lnTo>
                    <a:pt x="238251" y="28575"/>
                  </a:lnTo>
                  <a:lnTo>
                    <a:pt x="282701" y="28575"/>
                  </a:lnTo>
                  <a:lnTo>
                    <a:pt x="225551" y="0"/>
                  </a:lnTo>
                  <a:close/>
                </a:path>
                <a:path w="302260" h="76200">
                  <a:moveTo>
                    <a:pt x="225551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25551" y="47625"/>
                  </a:lnTo>
                  <a:lnTo>
                    <a:pt x="225551" y="28575"/>
                  </a:lnTo>
                  <a:close/>
                </a:path>
                <a:path w="302260" h="76200">
                  <a:moveTo>
                    <a:pt x="282701" y="28575"/>
                  </a:moveTo>
                  <a:lnTo>
                    <a:pt x="238251" y="28575"/>
                  </a:lnTo>
                  <a:lnTo>
                    <a:pt x="238251" y="47625"/>
                  </a:lnTo>
                  <a:lnTo>
                    <a:pt x="282701" y="47625"/>
                  </a:lnTo>
                  <a:lnTo>
                    <a:pt x="301751" y="38100"/>
                  </a:lnTo>
                  <a:lnTo>
                    <a:pt x="282701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13356" y="3832478"/>
              <a:ext cx="300355" cy="0"/>
            </a:xfrm>
            <a:custGeom>
              <a:avLst/>
              <a:gdLst/>
              <a:ahLst/>
              <a:cxnLst/>
              <a:rect l="l" t="t" r="r" b="b"/>
              <a:pathLst>
                <a:path w="300355">
                  <a:moveTo>
                    <a:pt x="0" y="0"/>
                  </a:moveTo>
                  <a:lnTo>
                    <a:pt x="30022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14881" y="4429886"/>
              <a:ext cx="299085" cy="1682750"/>
            </a:xfrm>
            <a:custGeom>
              <a:avLst/>
              <a:gdLst/>
              <a:ahLst/>
              <a:cxnLst/>
              <a:rect l="l" t="t" r="r" b="b"/>
              <a:pathLst>
                <a:path w="299085" h="1682750">
                  <a:moveTo>
                    <a:pt x="297180" y="38100"/>
                  </a:moveTo>
                  <a:lnTo>
                    <a:pt x="278130" y="28575"/>
                  </a:lnTo>
                  <a:lnTo>
                    <a:pt x="220980" y="0"/>
                  </a:lnTo>
                  <a:lnTo>
                    <a:pt x="220980" y="28575"/>
                  </a:lnTo>
                  <a:lnTo>
                    <a:pt x="0" y="28575"/>
                  </a:lnTo>
                  <a:lnTo>
                    <a:pt x="0" y="47625"/>
                  </a:lnTo>
                  <a:lnTo>
                    <a:pt x="220980" y="47625"/>
                  </a:lnTo>
                  <a:lnTo>
                    <a:pt x="220980" y="76200"/>
                  </a:lnTo>
                  <a:lnTo>
                    <a:pt x="278130" y="47625"/>
                  </a:lnTo>
                  <a:lnTo>
                    <a:pt x="297180" y="38100"/>
                  </a:lnTo>
                  <a:close/>
                </a:path>
                <a:path w="299085" h="1682750">
                  <a:moveTo>
                    <a:pt x="298704" y="1644396"/>
                  </a:moveTo>
                  <a:lnTo>
                    <a:pt x="279654" y="1634871"/>
                  </a:lnTo>
                  <a:lnTo>
                    <a:pt x="222504" y="1606308"/>
                  </a:lnTo>
                  <a:lnTo>
                    <a:pt x="222504" y="1634871"/>
                  </a:lnTo>
                  <a:lnTo>
                    <a:pt x="1524" y="1634871"/>
                  </a:lnTo>
                  <a:lnTo>
                    <a:pt x="1524" y="1653921"/>
                  </a:lnTo>
                  <a:lnTo>
                    <a:pt x="222504" y="1653921"/>
                  </a:lnTo>
                  <a:lnTo>
                    <a:pt x="222504" y="1682496"/>
                  </a:lnTo>
                  <a:lnTo>
                    <a:pt x="279654" y="1653921"/>
                  </a:lnTo>
                  <a:lnTo>
                    <a:pt x="298704" y="16443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16404" y="3686936"/>
              <a:ext cx="5697855" cy="2390775"/>
            </a:xfrm>
            <a:custGeom>
              <a:avLst/>
              <a:gdLst/>
              <a:ahLst/>
              <a:cxnLst/>
              <a:rect l="l" t="t" r="r" b="b"/>
              <a:pathLst>
                <a:path w="5697855" h="2390775">
                  <a:moveTo>
                    <a:pt x="301751" y="62102"/>
                  </a:moveTo>
                  <a:lnTo>
                    <a:pt x="306633" y="37933"/>
                  </a:lnTo>
                  <a:lnTo>
                    <a:pt x="319944" y="18192"/>
                  </a:lnTo>
                  <a:lnTo>
                    <a:pt x="339685" y="4881"/>
                  </a:lnTo>
                  <a:lnTo>
                    <a:pt x="363855" y="0"/>
                  </a:lnTo>
                  <a:lnTo>
                    <a:pt x="5635371" y="0"/>
                  </a:lnTo>
                  <a:lnTo>
                    <a:pt x="5659540" y="4881"/>
                  </a:lnTo>
                  <a:lnTo>
                    <a:pt x="5679281" y="18192"/>
                  </a:lnTo>
                  <a:lnTo>
                    <a:pt x="5692592" y="37933"/>
                  </a:lnTo>
                  <a:lnTo>
                    <a:pt x="5697474" y="62102"/>
                  </a:lnTo>
                  <a:lnTo>
                    <a:pt x="5697474" y="310514"/>
                  </a:lnTo>
                  <a:lnTo>
                    <a:pt x="5692592" y="334684"/>
                  </a:lnTo>
                  <a:lnTo>
                    <a:pt x="5679281" y="354425"/>
                  </a:lnTo>
                  <a:lnTo>
                    <a:pt x="5659540" y="367736"/>
                  </a:lnTo>
                  <a:lnTo>
                    <a:pt x="5635371" y="372618"/>
                  </a:lnTo>
                  <a:lnTo>
                    <a:pt x="363855" y="372618"/>
                  </a:lnTo>
                  <a:lnTo>
                    <a:pt x="339685" y="367736"/>
                  </a:lnTo>
                  <a:lnTo>
                    <a:pt x="319944" y="354425"/>
                  </a:lnTo>
                  <a:lnTo>
                    <a:pt x="306633" y="334684"/>
                  </a:lnTo>
                  <a:lnTo>
                    <a:pt x="301751" y="310514"/>
                  </a:lnTo>
                  <a:lnTo>
                    <a:pt x="301751" y="62102"/>
                  </a:lnTo>
                  <a:close/>
                </a:path>
                <a:path w="5697855" h="2390775">
                  <a:moveTo>
                    <a:pt x="0" y="153924"/>
                  </a:moveTo>
                  <a:lnTo>
                    <a:pt x="0" y="23903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3" name="object 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50" y="163957"/>
              <a:ext cx="7633334" cy="460375"/>
            </a:xfrm>
            <a:custGeom>
              <a:avLst/>
              <a:gdLst/>
              <a:ahLst/>
              <a:cxnLst/>
              <a:rect l="l" t="t" r="r" b="b"/>
              <a:pathLst>
                <a:path w="7633334" h="460375">
                  <a:moveTo>
                    <a:pt x="7632954" y="0"/>
                  </a:moveTo>
                  <a:lnTo>
                    <a:pt x="7630546" y="11981"/>
                  </a:lnTo>
                  <a:lnTo>
                    <a:pt x="7623984" y="21748"/>
                  </a:lnTo>
                  <a:lnTo>
                    <a:pt x="7614255" y="28324"/>
                  </a:lnTo>
                  <a:lnTo>
                    <a:pt x="7602347" y="30734"/>
                  </a:lnTo>
                  <a:lnTo>
                    <a:pt x="30670" y="30734"/>
                  </a:lnTo>
                  <a:lnTo>
                    <a:pt x="18730" y="33141"/>
                  </a:lnTo>
                  <a:lnTo>
                    <a:pt x="8982" y="39703"/>
                  </a:lnTo>
                  <a:lnTo>
                    <a:pt x="2409" y="49432"/>
                  </a:lnTo>
                  <a:lnTo>
                    <a:pt x="0" y="61341"/>
                  </a:lnTo>
                  <a:lnTo>
                    <a:pt x="0" y="429514"/>
                  </a:lnTo>
                  <a:lnTo>
                    <a:pt x="2409" y="441422"/>
                  </a:lnTo>
                  <a:lnTo>
                    <a:pt x="8982" y="451151"/>
                  </a:lnTo>
                  <a:lnTo>
                    <a:pt x="18730" y="457713"/>
                  </a:lnTo>
                  <a:lnTo>
                    <a:pt x="30670" y="460121"/>
                  </a:lnTo>
                  <a:lnTo>
                    <a:pt x="42610" y="457713"/>
                  </a:lnTo>
                  <a:lnTo>
                    <a:pt x="52358" y="451151"/>
                  </a:lnTo>
                  <a:lnTo>
                    <a:pt x="58931" y="441422"/>
                  </a:lnTo>
                  <a:lnTo>
                    <a:pt x="61340" y="429514"/>
                  </a:lnTo>
                  <a:lnTo>
                    <a:pt x="61340" y="398780"/>
                  </a:lnTo>
                  <a:lnTo>
                    <a:pt x="7602347" y="398780"/>
                  </a:lnTo>
                  <a:lnTo>
                    <a:pt x="7614255" y="396372"/>
                  </a:lnTo>
                  <a:lnTo>
                    <a:pt x="7623984" y="389810"/>
                  </a:lnTo>
                  <a:lnTo>
                    <a:pt x="7630546" y="380081"/>
                  </a:lnTo>
                  <a:lnTo>
                    <a:pt x="7632954" y="368173"/>
                  </a:lnTo>
                  <a:lnTo>
                    <a:pt x="7632954" y="92075"/>
                  </a:lnTo>
                  <a:lnTo>
                    <a:pt x="30670" y="92075"/>
                  </a:lnTo>
                  <a:lnTo>
                    <a:pt x="30670" y="52959"/>
                  </a:lnTo>
                  <a:lnTo>
                    <a:pt x="37528" y="46100"/>
                  </a:lnTo>
                  <a:lnTo>
                    <a:pt x="7632954" y="46100"/>
                  </a:lnTo>
                  <a:lnTo>
                    <a:pt x="7632954" y="0"/>
                  </a:lnTo>
                  <a:close/>
                </a:path>
                <a:path w="7633334" h="460375">
                  <a:moveTo>
                    <a:pt x="7632954" y="46100"/>
                  </a:moveTo>
                  <a:lnTo>
                    <a:pt x="54470" y="46100"/>
                  </a:lnTo>
                  <a:lnTo>
                    <a:pt x="61340" y="52959"/>
                  </a:lnTo>
                  <a:lnTo>
                    <a:pt x="61340" y="61468"/>
                  </a:lnTo>
                  <a:lnTo>
                    <a:pt x="58931" y="73376"/>
                  </a:lnTo>
                  <a:lnTo>
                    <a:pt x="52358" y="83105"/>
                  </a:lnTo>
                  <a:lnTo>
                    <a:pt x="42610" y="89667"/>
                  </a:lnTo>
                  <a:lnTo>
                    <a:pt x="30670" y="92075"/>
                  </a:lnTo>
                  <a:lnTo>
                    <a:pt x="7632954" y="92075"/>
                  </a:lnTo>
                  <a:lnTo>
                    <a:pt x="7632954" y="46100"/>
                  </a:lnTo>
                  <a:close/>
                </a:path>
                <a:path w="7633334" h="460375">
                  <a:moveTo>
                    <a:pt x="7571613" y="8509"/>
                  </a:moveTo>
                  <a:lnTo>
                    <a:pt x="7571613" y="30734"/>
                  </a:lnTo>
                  <a:lnTo>
                    <a:pt x="7602347" y="30734"/>
                  </a:lnTo>
                  <a:lnTo>
                    <a:pt x="7602347" y="15367"/>
                  </a:lnTo>
                  <a:lnTo>
                    <a:pt x="7578471" y="15367"/>
                  </a:lnTo>
                  <a:lnTo>
                    <a:pt x="7571613" y="8509"/>
                  </a:lnTo>
                  <a:close/>
                </a:path>
                <a:path w="7633334" h="460375">
                  <a:moveTo>
                    <a:pt x="7602347" y="8509"/>
                  </a:moveTo>
                  <a:lnTo>
                    <a:pt x="7595361" y="15367"/>
                  </a:lnTo>
                  <a:lnTo>
                    <a:pt x="7602347" y="15367"/>
                  </a:lnTo>
                  <a:lnTo>
                    <a:pt x="7602347" y="8509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1720" y="133349"/>
              <a:ext cx="7602855" cy="123189"/>
            </a:xfrm>
            <a:custGeom>
              <a:avLst/>
              <a:gdLst/>
              <a:ahLst/>
              <a:cxnLst/>
              <a:rect l="l" t="t" r="r" b="b"/>
              <a:pathLst>
                <a:path w="7602855" h="123189">
                  <a:moveTo>
                    <a:pt x="23799" y="76707"/>
                  </a:moveTo>
                  <a:lnTo>
                    <a:pt x="6857" y="76707"/>
                  </a:lnTo>
                  <a:lnTo>
                    <a:pt x="0" y="83566"/>
                  </a:lnTo>
                  <a:lnTo>
                    <a:pt x="0" y="122681"/>
                  </a:lnTo>
                  <a:lnTo>
                    <a:pt x="11939" y="120274"/>
                  </a:lnTo>
                  <a:lnTo>
                    <a:pt x="21688" y="113712"/>
                  </a:lnTo>
                  <a:lnTo>
                    <a:pt x="28260" y="103983"/>
                  </a:lnTo>
                  <a:lnTo>
                    <a:pt x="30670" y="92075"/>
                  </a:lnTo>
                  <a:lnTo>
                    <a:pt x="30670" y="83566"/>
                  </a:lnTo>
                  <a:lnTo>
                    <a:pt x="23799" y="76707"/>
                  </a:lnTo>
                  <a:close/>
                </a:path>
                <a:path w="7602855" h="123189">
                  <a:moveTo>
                    <a:pt x="7602283" y="30606"/>
                  </a:moveTo>
                  <a:lnTo>
                    <a:pt x="7571676" y="30606"/>
                  </a:lnTo>
                  <a:lnTo>
                    <a:pt x="7571676" y="61341"/>
                  </a:lnTo>
                  <a:lnTo>
                    <a:pt x="7583584" y="58931"/>
                  </a:lnTo>
                  <a:lnTo>
                    <a:pt x="7593314" y="52355"/>
                  </a:lnTo>
                  <a:lnTo>
                    <a:pt x="7599876" y="42588"/>
                  </a:lnTo>
                  <a:lnTo>
                    <a:pt x="7602283" y="30606"/>
                  </a:lnTo>
                  <a:close/>
                </a:path>
                <a:path w="7602855" h="123189">
                  <a:moveTo>
                    <a:pt x="7571676" y="0"/>
                  </a:moveTo>
                  <a:lnTo>
                    <a:pt x="7559694" y="2407"/>
                  </a:lnTo>
                  <a:lnTo>
                    <a:pt x="7549927" y="8969"/>
                  </a:lnTo>
                  <a:lnTo>
                    <a:pt x="7543351" y="18698"/>
                  </a:lnTo>
                  <a:lnTo>
                    <a:pt x="7540942" y="30606"/>
                  </a:lnTo>
                  <a:lnTo>
                    <a:pt x="7540942" y="39116"/>
                  </a:lnTo>
                  <a:lnTo>
                    <a:pt x="7547800" y="45974"/>
                  </a:lnTo>
                  <a:lnTo>
                    <a:pt x="7564691" y="45974"/>
                  </a:lnTo>
                  <a:lnTo>
                    <a:pt x="7571676" y="39116"/>
                  </a:lnTo>
                  <a:lnTo>
                    <a:pt x="7571676" y="30606"/>
                  </a:lnTo>
                  <a:lnTo>
                    <a:pt x="7602283" y="30606"/>
                  </a:lnTo>
                  <a:lnTo>
                    <a:pt x="7599876" y="18698"/>
                  </a:lnTo>
                  <a:lnTo>
                    <a:pt x="7593314" y="8969"/>
                  </a:lnTo>
                  <a:lnTo>
                    <a:pt x="7583584" y="2407"/>
                  </a:lnTo>
                  <a:lnTo>
                    <a:pt x="7571676" y="0"/>
                  </a:lnTo>
                  <a:close/>
                </a:path>
              </a:pathLst>
            </a:custGeom>
            <a:solidFill>
              <a:srgbClr val="CD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1050" y="133349"/>
              <a:ext cx="7633334" cy="490855"/>
            </a:xfrm>
            <a:custGeom>
              <a:avLst/>
              <a:gdLst/>
              <a:ahLst/>
              <a:cxnLst/>
              <a:rect l="l" t="t" r="r" b="b"/>
              <a:pathLst>
                <a:path w="7633334" h="490855">
                  <a:moveTo>
                    <a:pt x="0" y="92075"/>
                  </a:moveTo>
                  <a:lnTo>
                    <a:pt x="2409" y="80093"/>
                  </a:lnTo>
                  <a:lnTo>
                    <a:pt x="8982" y="70326"/>
                  </a:lnTo>
                  <a:lnTo>
                    <a:pt x="18730" y="63750"/>
                  </a:lnTo>
                  <a:lnTo>
                    <a:pt x="30670" y="61341"/>
                  </a:lnTo>
                  <a:lnTo>
                    <a:pt x="7571613" y="61341"/>
                  </a:lnTo>
                  <a:lnTo>
                    <a:pt x="7571613" y="30606"/>
                  </a:lnTo>
                  <a:lnTo>
                    <a:pt x="7574022" y="18698"/>
                  </a:lnTo>
                  <a:lnTo>
                    <a:pt x="7580598" y="8969"/>
                  </a:lnTo>
                  <a:lnTo>
                    <a:pt x="7590365" y="2407"/>
                  </a:lnTo>
                  <a:lnTo>
                    <a:pt x="7602347" y="0"/>
                  </a:lnTo>
                  <a:lnTo>
                    <a:pt x="7614255" y="2407"/>
                  </a:lnTo>
                  <a:lnTo>
                    <a:pt x="7623984" y="8969"/>
                  </a:lnTo>
                  <a:lnTo>
                    <a:pt x="7630546" y="18698"/>
                  </a:lnTo>
                  <a:lnTo>
                    <a:pt x="7632954" y="30606"/>
                  </a:lnTo>
                  <a:lnTo>
                    <a:pt x="7632954" y="398652"/>
                  </a:lnTo>
                  <a:lnTo>
                    <a:pt x="7630546" y="410634"/>
                  </a:lnTo>
                  <a:lnTo>
                    <a:pt x="7623984" y="420401"/>
                  </a:lnTo>
                  <a:lnTo>
                    <a:pt x="7614255" y="426977"/>
                  </a:lnTo>
                  <a:lnTo>
                    <a:pt x="7602347" y="429387"/>
                  </a:lnTo>
                  <a:lnTo>
                    <a:pt x="61340" y="429387"/>
                  </a:lnTo>
                  <a:lnTo>
                    <a:pt x="61340" y="460121"/>
                  </a:lnTo>
                  <a:lnTo>
                    <a:pt x="58931" y="472029"/>
                  </a:lnTo>
                  <a:lnTo>
                    <a:pt x="52358" y="481758"/>
                  </a:lnTo>
                  <a:lnTo>
                    <a:pt x="42610" y="488320"/>
                  </a:lnTo>
                  <a:lnTo>
                    <a:pt x="30670" y="490727"/>
                  </a:lnTo>
                  <a:lnTo>
                    <a:pt x="18730" y="488320"/>
                  </a:lnTo>
                  <a:lnTo>
                    <a:pt x="8982" y="481758"/>
                  </a:lnTo>
                  <a:lnTo>
                    <a:pt x="2409" y="472029"/>
                  </a:lnTo>
                  <a:lnTo>
                    <a:pt x="0" y="460121"/>
                  </a:lnTo>
                  <a:lnTo>
                    <a:pt x="0" y="92075"/>
                  </a:lnTo>
                  <a:close/>
                </a:path>
                <a:path w="7633334" h="490855">
                  <a:moveTo>
                    <a:pt x="7571613" y="61341"/>
                  </a:moveTo>
                  <a:lnTo>
                    <a:pt x="7602347" y="61341"/>
                  </a:lnTo>
                  <a:lnTo>
                    <a:pt x="7614255" y="58931"/>
                  </a:lnTo>
                  <a:lnTo>
                    <a:pt x="7623984" y="52355"/>
                  </a:lnTo>
                  <a:lnTo>
                    <a:pt x="7630546" y="42588"/>
                  </a:lnTo>
                  <a:lnTo>
                    <a:pt x="7632954" y="30606"/>
                  </a:lnTo>
                </a:path>
                <a:path w="7633334" h="490855">
                  <a:moveTo>
                    <a:pt x="7602347" y="61341"/>
                  </a:moveTo>
                  <a:lnTo>
                    <a:pt x="7602347" y="30606"/>
                  </a:lnTo>
                  <a:lnTo>
                    <a:pt x="7602347" y="39116"/>
                  </a:lnTo>
                  <a:lnTo>
                    <a:pt x="7595361" y="45974"/>
                  </a:lnTo>
                  <a:lnTo>
                    <a:pt x="7586980" y="45974"/>
                  </a:lnTo>
                  <a:lnTo>
                    <a:pt x="7578471" y="45974"/>
                  </a:lnTo>
                  <a:lnTo>
                    <a:pt x="7571613" y="39116"/>
                  </a:lnTo>
                  <a:lnTo>
                    <a:pt x="7571613" y="30606"/>
                  </a:lnTo>
                </a:path>
              </a:pathLst>
            </a:custGeom>
            <a:ln w="38100">
              <a:solidFill>
                <a:srgbClr val="003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91007"/>
              <a:ext cx="99440" cy="8407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42390" y="225424"/>
              <a:ext cx="0" cy="337820"/>
            </a:xfrm>
            <a:custGeom>
              <a:avLst/>
              <a:gdLst/>
              <a:ahLst/>
              <a:cxnLst/>
              <a:rect l="l" t="t" r="r" b="b"/>
              <a:pathLst>
                <a:path h="337820">
                  <a:moveTo>
                    <a:pt x="0" y="0"/>
                  </a:moveTo>
                  <a:lnTo>
                    <a:pt x="0" y="337312"/>
                  </a:lnTo>
                </a:path>
              </a:pathLst>
            </a:custGeom>
            <a:ln w="38100">
              <a:solidFill>
                <a:srgbClr val="0033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056638" y="236302"/>
            <a:ext cx="5110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24100" algn="l"/>
              </a:tabLst>
            </a:pPr>
            <a:r>
              <a:rPr sz="1900" spc="-75" dirty="0">
                <a:solidFill>
                  <a:srgbClr val="C00000"/>
                </a:solidFill>
              </a:rPr>
              <a:t>ХАРАКТЕРИСТИКА	ПІРОГЕННИХ</a:t>
            </a:r>
            <a:r>
              <a:rPr sz="1900" spc="-50" dirty="0">
                <a:solidFill>
                  <a:srgbClr val="C00000"/>
                </a:solidFill>
              </a:rPr>
              <a:t> </a:t>
            </a:r>
            <a:r>
              <a:rPr sz="1900" spc="-80" dirty="0">
                <a:solidFill>
                  <a:srgbClr val="C00000"/>
                </a:solidFill>
              </a:rPr>
              <a:t>РЕЧОВИН</a:t>
            </a:r>
            <a:endParaRPr sz="1900"/>
          </a:p>
        </p:txBody>
      </p:sp>
      <p:sp>
        <p:nvSpPr>
          <p:cNvPr id="14" name="object 14"/>
          <p:cNvSpPr/>
          <p:nvPr/>
        </p:nvSpPr>
        <p:spPr>
          <a:xfrm>
            <a:off x="1403603" y="832103"/>
            <a:ext cx="7150100" cy="1411605"/>
          </a:xfrm>
          <a:custGeom>
            <a:avLst/>
            <a:gdLst/>
            <a:ahLst/>
            <a:cxnLst/>
            <a:rect l="l" t="t" r="r" b="b"/>
            <a:pathLst>
              <a:path w="7150100" h="1411605">
                <a:moveTo>
                  <a:pt x="7149846" y="0"/>
                </a:moveTo>
                <a:lnTo>
                  <a:pt x="0" y="0"/>
                </a:lnTo>
                <a:lnTo>
                  <a:pt x="0" y="1411224"/>
                </a:lnTo>
                <a:lnTo>
                  <a:pt x="7149846" y="1411224"/>
                </a:lnTo>
                <a:lnTo>
                  <a:pt x="714984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549908" y="835084"/>
            <a:ext cx="6857365" cy="1253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5765" marR="398145" algn="ctr">
              <a:lnSpc>
                <a:spcPct val="1064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C00000"/>
                </a:solidFill>
                <a:latin typeface="Tahoma"/>
                <a:cs typeface="Tahoma"/>
              </a:rPr>
              <a:t>Пірогенні</a:t>
            </a:r>
            <a:r>
              <a:rPr sz="1800" b="1" spc="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Tahoma"/>
                <a:cs typeface="Tahoma"/>
              </a:rPr>
              <a:t>речовини</a:t>
            </a:r>
            <a:r>
              <a:rPr sz="1800" b="1" spc="6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(від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грецького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слова</a:t>
            </a:r>
            <a:r>
              <a:rPr sz="1800" spc="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900" spc="-55" dirty="0">
                <a:solidFill>
                  <a:srgbClr val="C00000"/>
                </a:solidFill>
                <a:latin typeface="Tahoma"/>
                <a:cs typeface="Tahoma"/>
              </a:rPr>
              <a:t>pyr</a:t>
            </a:r>
            <a:r>
              <a:rPr sz="1900" spc="-2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–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 вогонь, </a:t>
            </a:r>
            <a:r>
              <a:rPr sz="1800" spc="-54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латинського</a:t>
            </a:r>
            <a:r>
              <a:rPr sz="1800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900" spc="-50" dirty="0">
                <a:solidFill>
                  <a:srgbClr val="C00000"/>
                </a:solidFill>
                <a:latin typeface="Tahoma"/>
                <a:cs typeface="Tahoma"/>
              </a:rPr>
              <a:t>generatio</a:t>
            </a:r>
            <a:r>
              <a:rPr sz="1900" spc="-2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 народження) 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–</a:t>
            </a:r>
            <a:endParaRPr sz="1800">
              <a:latin typeface="Tahoma"/>
              <a:cs typeface="Tahoma"/>
            </a:endParaRPr>
          </a:p>
          <a:p>
            <a:pPr marL="12065" marR="5080" algn="ctr">
              <a:lnSpc>
                <a:spcPts val="2420"/>
              </a:lnSpc>
              <a:spcBef>
                <a:spcPts val="75"/>
              </a:spcBef>
            </a:pP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це</a:t>
            </a:r>
            <a:r>
              <a:rPr sz="1800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продукти</a:t>
            </a:r>
            <a:r>
              <a:rPr sz="1800" spc="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життєдіяльності</a:t>
            </a:r>
            <a:r>
              <a:rPr sz="1800" spc="-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і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 розпаду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 мікроорганізмів,</a:t>
            </a:r>
            <a:r>
              <a:rPr sz="1800" spc="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токсини, </a:t>
            </a:r>
            <a:r>
              <a:rPr sz="1800" spc="-55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C00000"/>
                </a:solidFill>
                <a:latin typeface="Tahoma"/>
                <a:cs typeface="Tahoma"/>
              </a:rPr>
              <a:t>мікробні</a:t>
            </a:r>
            <a:r>
              <a:rPr sz="1800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ahoma"/>
                <a:cs typeface="Tahoma"/>
              </a:rPr>
              <a:t>клітини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17700" y="2459354"/>
            <a:ext cx="7150734" cy="711200"/>
          </a:xfrm>
          <a:prstGeom prst="rect">
            <a:avLst/>
          </a:prstGeom>
          <a:solidFill>
            <a:srgbClr val="FFCC99"/>
          </a:solidFill>
          <a:ln w="19050">
            <a:solidFill>
              <a:srgbClr val="0000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91440" marR="563245">
              <a:lnSpc>
                <a:spcPct val="112200"/>
              </a:lnSpc>
              <a:spcBef>
                <a:spcPts val="105"/>
              </a:spcBef>
            </a:pP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За</a:t>
            </a:r>
            <a:r>
              <a:rPr sz="1800" b="1" spc="48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хімічним</a:t>
            </a:r>
            <a:r>
              <a:rPr sz="1800" b="1" spc="2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складом: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це ВМС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з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великою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молекулярною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масою,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496200"/>
                </a:solidFill>
                <a:latin typeface="Arial"/>
                <a:cs typeface="Arial"/>
              </a:rPr>
              <a:t>мають</a:t>
            </a:r>
            <a:r>
              <a:rPr sz="1800" b="1" spc="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ліпосахаридну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або ліпопептидну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природу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17700" y="3475101"/>
            <a:ext cx="3938904" cy="948055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91440" marR="492759" algn="just">
              <a:lnSpc>
                <a:spcPct val="102099"/>
              </a:lnSpc>
              <a:spcBef>
                <a:spcPts val="165"/>
              </a:spcBef>
            </a:pP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Властивості: термостабільні; </a:t>
            </a:r>
            <a:r>
              <a:rPr sz="1800" b="1" spc="-49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не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леткі;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не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переганяються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з 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водяною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парою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17700" y="4592954"/>
            <a:ext cx="3800475" cy="180213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 marR="335280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При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попаданні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в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організм: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викликають</a:t>
            </a:r>
            <a:r>
              <a:rPr sz="1800" b="1" spc="2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алергічні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реакції, </a:t>
            </a:r>
            <a:r>
              <a:rPr sz="1800" b="1" spc="-484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підвищення</a:t>
            </a:r>
            <a:r>
              <a:rPr sz="1800" b="1" spc="1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температури,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озноб,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цианоз,</a:t>
            </a:r>
            <a:r>
              <a:rPr sz="1800" b="1" spc="1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аж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до 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анафілактичного</a:t>
            </a:r>
            <a:r>
              <a:rPr sz="1800" b="1" spc="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шоку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і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ле-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тального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496200"/>
                </a:solidFill>
                <a:latin typeface="Arial"/>
                <a:cs typeface="Arial"/>
              </a:rPr>
              <a:t>результату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05830" y="3448430"/>
            <a:ext cx="3105150" cy="1017269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 marR="158750">
              <a:lnSpc>
                <a:spcPct val="100000"/>
              </a:lnSpc>
              <a:spcBef>
                <a:spcPts val="310"/>
              </a:spcBef>
            </a:pPr>
            <a:r>
              <a:rPr sz="1800" b="1" spc="-20" dirty="0">
                <a:solidFill>
                  <a:srgbClr val="496200"/>
                </a:solidFill>
                <a:latin typeface="Arial"/>
                <a:cs typeface="Arial"/>
              </a:rPr>
              <a:t>Термічна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стерилізація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 не </a:t>
            </a:r>
            <a:r>
              <a:rPr sz="1800" b="1" spc="-484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звільняє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воду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і </a:t>
            </a: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розчини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від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пірогенних</a:t>
            </a:r>
            <a:r>
              <a:rPr sz="1800" b="1" spc="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речовин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04307" y="4931283"/>
            <a:ext cx="3105150" cy="133985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257810">
              <a:lnSpc>
                <a:spcPct val="100000"/>
              </a:lnSpc>
              <a:spcBef>
                <a:spcPts val="310"/>
              </a:spcBef>
            </a:pPr>
            <a:r>
              <a:rPr sz="1800" b="1" spc="-15" dirty="0">
                <a:solidFill>
                  <a:srgbClr val="496200"/>
                </a:solidFill>
                <a:latin typeface="Arial"/>
                <a:cs typeface="Arial"/>
              </a:rPr>
              <a:t>Токсичність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пояснюється наявністю </a:t>
            </a:r>
            <a:r>
              <a:rPr sz="1800" b="1" spc="-49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200"/>
                </a:solidFill>
                <a:latin typeface="Arial"/>
                <a:cs typeface="Arial"/>
              </a:rPr>
              <a:t>в них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фосфатних </a:t>
            </a:r>
            <a:r>
              <a:rPr sz="1800" b="1" spc="-5" dirty="0">
                <a:solidFill>
                  <a:srgbClr val="4962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200"/>
                </a:solidFill>
                <a:latin typeface="Arial"/>
                <a:cs typeface="Arial"/>
              </a:rPr>
              <a:t>угрупувань.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018032" y="803909"/>
            <a:ext cx="7545705" cy="4618355"/>
            <a:chOff x="1018032" y="803909"/>
            <a:chExt cx="7545705" cy="4618355"/>
          </a:xfrm>
        </p:grpSpPr>
        <p:sp>
          <p:nvSpPr>
            <p:cNvPr id="22" name="object 22"/>
            <p:cNvSpPr/>
            <p:nvPr/>
          </p:nvSpPr>
          <p:spPr>
            <a:xfrm>
              <a:off x="5217795" y="5345811"/>
              <a:ext cx="273685" cy="76200"/>
            </a:xfrm>
            <a:custGeom>
              <a:avLst/>
              <a:gdLst/>
              <a:ahLst/>
              <a:cxnLst/>
              <a:rect l="l" t="t" r="r" b="b"/>
              <a:pathLst>
                <a:path w="273685" h="76200">
                  <a:moveTo>
                    <a:pt x="197357" y="0"/>
                  </a:moveTo>
                  <a:lnTo>
                    <a:pt x="197357" y="76200"/>
                  </a:lnTo>
                  <a:lnTo>
                    <a:pt x="254507" y="47625"/>
                  </a:lnTo>
                  <a:lnTo>
                    <a:pt x="210057" y="47625"/>
                  </a:lnTo>
                  <a:lnTo>
                    <a:pt x="210057" y="28575"/>
                  </a:lnTo>
                  <a:lnTo>
                    <a:pt x="254507" y="28575"/>
                  </a:lnTo>
                  <a:lnTo>
                    <a:pt x="197357" y="0"/>
                  </a:lnTo>
                  <a:close/>
                </a:path>
                <a:path w="273685" h="76200">
                  <a:moveTo>
                    <a:pt x="197357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197357" y="47625"/>
                  </a:lnTo>
                  <a:lnTo>
                    <a:pt x="197357" y="28575"/>
                  </a:lnTo>
                  <a:close/>
                </a:path>
                <a:path w="273685" h="76200">
                  <a:moveTo>
                    <a:pt x="254507" y="28575"/>
                  </a:moveTo>
                  <a:lnTo>
                    <a:pt x="210057" y="28575"/>
                  </a:lnTo>
                  <a:lnTo>
                    <a:pt x="210057" y="47625"/>
                  </a:lnTo>
                  <a:lnTo>
                    <a:pt x="254507" y="47625"/>
                  </a:lnTo>
                  <a:lnTo>
                    <a:pt x="273557" y="38100"/>
                  </a:lnTo>
                  <a:lnTo>
                    <a:pt x="254507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38987" y="813434"/>
              <a:ext cx="7515225" cy="1420495"/>
            </a:xfrm>
            <a:custGeom>
              <a:avLst/>
              <a:gdLst/>
              <a:ahLst/>
              <a:cxnLst/>
              <a:rect l="l" t="t" r="r" b="b"/>
              <a:pathLst>
                <a:path w="7515225" h="1420495">
                  <a:moveTo>
                    <a:pt x="0" y="680465"/>
                  </a:moveTo>
                  <a:lnTo>
                    <a:pt x="364997" y="680465"/>
                  </a:lnTo>
                </a:path>
                <a:path w="7515225" h="1420495">
                  <a:moveTo>
                    <a:pt x="368046" y="236727"/>
                  </a:moveTo>
                  <a:lnTo>
                    <a:pt x="372857" y="189035"/>
                  </a:lnTo>
                  <a:lnTo>
                    <a:pt x="386657" y="144607"/>
                  </a:lnTo>
                  <a:lnTo>
                    <a:pt x="408490" y="104396"/>
                  </a:lnTo>
                  <a:lnTo>
                    <a:pt x="437403" y="69357"/>
                  </a:lnTo>
                  <a:lnTo>
                    <a:pt x="472442" y="40444"/>
                  </a:lnTo>
                  <a:lnTo>
                    <a:pt x="512653" y="18611"/>
                  </a:lnTo>
                  <a:lnTo>
                    <a:pt x="557081" y="4811"/>
                  </a:lnTo>
                  <a:lnTo>
                    <a:pt x="604774" y="0"/>
                  </a:lnTo>
                  <a:lnTo>
                    <a:pt x="7278115" y="0"/>
                  </a:lnTo>
                  <a:lnTo>
                    <a:pt x="7325808" y="4811"/>
                  </a:lnTo>
                  <a:lnTo>
                    <a:pt x="7370236" y="18611"/>
                  </a:lnTo>
                  <a:lnTo>
                    <a:pt x="7410447" y="40444"/>
                  </a:lnTo>
                  <a:lnTo>
                    <a:pt x="7445486" y="69357"/>
                  </a:lnTo>
                  <a:lnTo>
                    <a:pt x="7474399" y="104396"/>
                  </a:lnTo>
                  <a:lnTo>
                    <a:pt x="7496232" y="144607"/>
                  </a:lnTo>
                  <a:lnTo>
                    <a:pt x="7510032" y="189035"/>
                  </a:lnTo>
                  <a:lnTo>
                    <a:pt x="7514844" y="236727"/>
                  </a:lnTo>
                  <a:lnTo>
                    <a:pt x="7514844" y="1183639"/>
                  </a:lnTo>
                  <a:lnTo>
                    <a:pt x="7510032" y="1231332"/>
                  </a:lnTo>
                  <a:lnTo>
                    <a:pt x="7496232" y="1275760"/>
                  </a:lnTo>
                  <a:lnTo>
                    <a:pt x="7474399" y="1315971"/>
                  </a:lnTo>
                  <a:lnTo>
                    <a:pt x="7445486" y="1351010"/>
                  </a:lnTo>
                  <a:lnTo>
                    <a:pt x="7410447" y="1379923"/>
                  </a:lnTo>
                  <a:lnTo>
                    <a:pt x="7370236" y="1401756"/>
                  </a:lnTo>
                  <a:lnTo>
                    <a:pt x="7325808" y="1415556"/>
                  </a:lnTo>
                  <a:lnTo>
                    <a:pt x="7278115" y="1420367"/>
                  </a:lnTo>
                  <a:lnTo>
                    <a:pt x="604774" y="1420367"/>
                  </a:lnTo>
                  <a:lnTo>
                    <a:pt x="557081" y="1415556"/>
                  </a:lnTo>
                  <a:lnTo>
                    <a:pt x="512653" y="1401756"/>
                  </a:lnTo>
                  <a:lnTo>
                    <a:pt x="472442" y="1379923"/>
                  </a:lnTo>
                  <a:lnTo>
                    <a:pt x="437403" y="1351010"/>
                  </a:lnTo>
                  <a:lnTo>
                    <a:pt x="408490" y="1315971"/>
                  </a:lnTo>
                  <a:lnTo>
                    <a:pt x="386657" y="1275760"/>
                  </a:lnTo>
                  <a:lnTo>
                    <a:pt x="372857" y="1231332"/>
                  </a:lnTo>
                  <a:lnTo>
                    <a:pt x="368046" y="1183639"/>
                  </a:lnTo>
                  <a:lnTo>
                    <a:pt x="368046" y="23672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27557" y="2732150"/>
              <a:ext cx="394335" cy="2642235"/>
            </a:xfrm>
            <a:custGeom>
              <a:avLst/>
              <a:gdLst/>
              <a:ahLst/>
              <a:cxnLst/>
              <a:rect l="l" t="t" r="r" b="b"/>
              <a:pathLst>
                <a:path w="394334" h="2642235">
                  <a:moveTo>
                    <a:pt x="384048" y="2603754"/>
                  </a:moveTo>
                  <a:lnTo>
                    <a:pt x="364998" y="2594229"/>
                  </a:lnTo>
                  <a:lnTo>
                    <a:pt x="307848" y="2565654"/>
                  </a:lnTo>
                  <a:lnTo>
                    <a:pt x="307848" y="2594229"/>
                  </a:lnTo>
                  <a:lnTo>
                    <a:pt x="4572" y="2594229"/>
                  </a:lnTo>
                  <a:lnTo>
                    <a:pt x="4572" y="2613279"/>
                  </a:lnTo>
                  <a:lnTo>
                    <a:pt x="307848" y="2613279"/>
                  </a:lnTo>
                  <a:lnTo>
                    <a:pt x="307848" y="2641854"/>
                  </a:lnTo>
                  <a:lnTo>
                    <a:pt x="364998" y="2613279"/>
                  </a:lnTo>
                  <a:lnTo>
                    <a:pt x="384048" y="2603754"/>
                  </a:lnTo>
                  <a:close/>
                </a:path>
                <a:path w="394334" h="2642235">
                  <a:moveTo>
                    <a:pt x="393954" y="38100"/>
                  </a:moveTo>
                  <a:lnTo>
                    <a:pt x="374904" y="28575"/>
                  </a:lnTo>
                  <a:lnTo>
                    <a:pt x="317754" y="0"/>
                  </a:lnTo>
                  <a:lnTo>
                    <a:pt x="317754" y="28575"/>
                  </a:lnTo>
                  <a:lnTo>
                    <a:pt x="0" y="28575"/>
                  </a:lnTo>
                  <a:lnTo>
                    <a:pt x="0" y="47625"/>
                  </a:lnTo>
                  <a:lnTo>
                    <a:pt x="317754" y="47625"/>
                  </a:lnTo>
                  <a:lnTo>
                    <a:pt x="317754" y="76200"/>
                  </a:lnTo>
                  <a:lnTo>
                    <a:pt x="374904" y="47625"/>
                  </a:lnTo>
                  <a:lnTo>
                    <a:pt x="393954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27557" y="1505330"/>
              <a:ext cx="0" cy="3813175"/>
            </a:xfrm>
            <a:custGeom>
              <a:avLst/>
              <a:gdLst/>
              <a:ahLst/>
              <a:cxnLst/>
              <a:rect l="l" t="t" r="r" b="b"/>
              <a:pathLst>
                <a:path h="3813175">
                  <a:moveTo>
                    <a:pt x="0" y="0"/>
                  </a:moveTo>
                  <a:lnTo>
                    <a:pt x="0" y="38130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56478" y="3901058"/>
              <a:ext cx="140208" cy="7620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032129" y="3904106"/>
              <a:ext cx="394335" cy="76200"/>
            </a:xfrm>
            <a:custGeom>
              <a:avLst/>
              <a:gdLst/>
              <a:ahLst/>
              <a:cxnLst/>
              <a:rect l="l" t="t" r="r" b="b"/>
              <a:pathLst>
                <a:path w="394334" h="76200">
                  <a:moveTo>
                    <a:pt x="317754" y="0"/>
                  </a:moveTo>
                  <a:lnTo>
                    <a:pt x="317754" y="76200"/>
                  </a:lnTo>
                  <a:lnTo>
                    <a:pt x="374904" y="47625"/>
                  </a:lnTo>
                  <a:lnTo>
                    <a:pt x="330454" y="47625"/>
                  </a:lnTo>
                  <a:lnTo>
                    <a:pt x="330454" y="28575"/>
                  </a:lnTo>
                  <a:lnTo>
                    <a:pt x="374904" y="28575"/>
                  </a:lnTo>
                  <a:lnTo>
                    <a:pt x="317754" y="0"/>
                  </a:lnTo>
                  <a:close/>
                </a:path>
                <a:path w="394334" h="76200">
                  <a:moveTo>
                    <a:pt x="317754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317754" y="47625"/>
                  </a:lnTo>
                  <a:lnTo>
                    <a:pt x="317754" y="28575"/>
                  </a:lnTo>
                  <a:close/>
                </a:path>
                <a:path w="394334" h="76200">
                  <a:moveTo>
                    <a:pt x="374904" y="28575"/>
                  </a:moveTo>
                  <a:lnTo>
                    <a:pt x="330454" y="28575"/>
                  </a:lnTo>
                  <a:lnTo>
                    <a:pt x="330454" y="47625"/>
                  </a:lnTo>
                  <a:lnTo>
                    <a:pt x="374904" y="47625"/>
                  </a:lnTo>
                  <a:lnTo>
                    <a:pt x="393954" y="38100"/>
                  </a:lnTo>
                  <a:lnTo>
                    <a:pt x="374904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8467852" y="6454562"/>
            <a:ext cx="516255" cy="41148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72720">
              <a:lnSpc>
                <a:spcPct val="100000"/>
              </a:lnSpc>
              <a:spcBef>
                <a:spcPts val="22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34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53" y="0"/>
            <a:ext cx="9099550" cy="6872605"/>
            <a:chOff x="51053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199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2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5967" y="492251"/>
              <a:ext cx="7939278" cy="580567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1831" y="3562731"/>
              <a:ext cx="8609330" cy="2212975"/>
            </a:xfrm>
            <a:custGeom>
              <a:avLst/>
              <a:gdLst/>
              <a:ahLst/>
              <a:cxnLst/>
              <a:rect l="l" t="t" r="r" b="b"/>
              <a:pathLst>
                <a:path w="8609330" h="2212975">
                  <a:moveTo>
                    <a:pt x="8609076" y="0"/>
                  </a:moveTo>
                  <a:lnTo>
                    <a:pt x="8456131" y="19302"/>
                  </a:lnTo>
                  <a:lnTo>
                    <a:pt x="8252201" y="43955"/>
                  </a:lnTo>
                  <a:lnTo>
                    <a:pt x="8048266" y="67371"/>
                  </a:lnTo>
                  <a:lnTo>
                    <a:pt x="7844329" y="89548"/>
                  </a:lnTo>
                  <a:lnTo>
                    <a:pt x="7640390" y="110485"/>
                  </a:lnTo>
                  <a:lnTo>
                    <a:pt x="7436450" y="130181"/>
                  </a:lnTo>
                  <a:lnTo>
                    <a:pt x="7232510" y="148636"/>
                  </a:lnTo>
                  <a:lnTo>
                    <a:pt x="7028570" y="165847"/>
                  </a:lnTo>
                  <a:lnTo>
                    <a:pt x="6824633" y="181816"/>
                  </a:lnTo>
                  <a:lnTo>
                    <a:pt x="6620698" y="196539"/>
                  </a:lnTo>
                  <a:lnTo>
                    <a:pt x="6416766" y="210018"/>
                  </a:lnTo>
                  <a:lnTo>
                    <a:pt x="6212840" y="222250"/>
                  </a:lnTo>
                  <a:lnTo>
                    <a:pt x="7289038" y="420243"/>
                  </a:lnTo>
                  <a:lnTo>
                    <a:pt x="7187866" y="429105"/>
                  </a:lnTo>
                  <a:lnTo>
                    <a:pt x="6985524" y="445912"/>
                  </a:lnTo>
                  <a:lnTo>
                    <a:pt x="6783182" y="461497"/>
                  </a:lnTo>
                  <a:lnTo>
                    <a:pt x="6580841" y="475860"/>
                  </a:lnTo>
                  <a:lnTo>
                    <a:pt x="6378501" y="489000"/>
                  </a:lnTo>
                  <a:lnTo>
                    <a:pt x="6176161" y="500918"/>
                  </a:lnTo>
                  <a:lnTo>
                    <a:pt x="5973822" y="511613"/>
                  </a:lnTo>
                  <a:lnTo>
                    <a:pt x="5771483" y="521087"/>
                  </a:lnTo>
                  <a:lnTo>
                    <a:pt x="5569145" y="529337"/>
                  </a:lnTo>
                  <a:lnTo>
                    <a:pt x="5366807" y="536366"/>
                  </a:lnTo>
                  <a:lnTo>
                    <a:pt x="5164470" y="542172"/>
                  </a:lnTo>
                  <a:lnTo>
                    <a:pt x="4962133" y="546756"/>
                  </a:lnTo>
                  <a:lnTo>
                    <a:pt x="4759795" y="550117"/>
                  </a:lnTo>
                  <a:lnTo>
                    <a:pt x="4557459" y="552257"/>
                  </a:lnTo>
                  <a:lnTo>
                    <a:pt x="4355122" y="553173"/>
                  </a:lnTo>
                  <a:lnTo>
                    <a:pt x="4152785" y="552868"/>
                  </a:lnTo>
                  <a:lnTo>
                    <a:pt x="3950448" y="551340"/>
                  </a:lnTo>
                  <a:lnTo>
                    <a:pt x="3748111" y="548589"/>
                  </a:lnTo>
                  <a:lnTo>
                    <a:pt x="3545774" y="544617"/>
                  </a:lnTo>
                  <a:lnTo>
                    <a:pt x="3343436" y="539422"/>
                  </a:lnTo>
                  <a:lnTo>
                    <a:pt x="3141099" y="533004"/>
                  </a:lnTo>
                  <a:lnTo>
                    <a:pt x="2938761" y="525365"/>
                  </a:lnTo>
                  <a:lnTo>
                    <a:pt x="2736422" y="516503"/>
                  </a:lnTo>
                  <a:lnTo>
                    <a:pt x="2534084" y="506418"/>
                  </a:lnTo>
                  <a:lnTo>
                    <a:pt x="2331744" y="495112"/>
                  </a:lnTo>
                  <a:lnTo>
                    <a:pt x="2129404" y="482582"/>
                  </a:lnTo>
                  <a:lnTo>
                    <a:pt x="1927064" y="468831"/>
                  </a:lnTo>
                  <a:lnTo>
                    <a:pt x="1724722" y="453857"/>
                  </a:lnTo>
                  <a:lnTo>
                    <a:pt x="1522380" y="437661"/>
                  </a:lnTo>
                  <a:lnTo>
                    <a:pt x="1320038" y="420243"/>
                  </a:lnTo>
                  <a:lnTo>
                    <a:pt x="2396236" y="222250"/>
                  </a:lnTo>
                  <a:lnTo>
                    <a:pt x="2243291" y="213192"/>
                  </a:lnTo>
                  <a:lnTo>
                    <a:pt x="2039363" y="200026"/>
                  </a:lnTo>
                  <a:lnTo>
                    <a:pt x="1835431" y="185613"/>
                  </a:lnTo>
                  <a:lnTo>
                    <a:pt x="1631497" y="169956"/>
                  </a:lnTo>
                  <a:lnTo>
                    <a:pt x="1427561" y="153055"/>
                  </a:lnTo>
                  <a:lnTo>
                    <a:pt x="1223624" y="134911"/>
                  </a:lnTo>
                  <a:lnTo>
                    <a:pt x="1019686" y="115525"/>
                  </a:lnTo>
                  <a:lnTo>
                    <a:pt x="815747" y="94898"/>
                  </a:lnTo>
                  <a:lnTo>
                    <a:pt x="611809" y="73031"/>
                  </a:lnTo>
                  <a:lnTo>
                    <a:pt x="407871" y="49925"/>
                  </a:lnTo>
                  <a:lnTo>
                    <a:pt x="203934" y="25581"/>
                  </a:lnTo>
                  <a:lnTo>
                    <a:pt x="0" y="0"/>
                  </a:lnTo>
                  <a:lnTo>
                    <a:pt x="1076134" y="950849"/>
                  </a:lnTo>
                  <a:lnTo>
                    <a:pt x="0" y="1659636"/>
                  </a:lnTo>
                  <a:lnTo>
                    <a:pt x="101545" y="1672524"/>
                  </a:lnTo>
                  <a:lnTo>
                    <a:pt x="304633" y="1697382"/>
                  </a:lnTo>
                  <a:lnTo>
                    <a:pt x="507720" y="1721013"/>
                  </a:lnTo>
                  <a:lnTo>
                    <a:pt x="710804" y="1743417"/>
                  </a:lnTo>
                  <a:lnTo>
                    <a:pt x="913885" y="1764595"/>
                  </a:lnTo>
                  <a:lnTo>
                    <a:pt x="1116963" y="1784547"/>
                  </a:lnTo>
                  <a:lnTo>
                    <a:pt x="1320038" y="1803273"/>
                  </a:lnTo>
                  <a:lnTo>
                    <a:pt x="1320038" y="2079879"/>
                  </a:lnTo>
                  <a:lnTo>
                    <a:pt x="1421209" y="2088741"/>
                  </a:lnTo>
                  <a:lnTo>
                    <a:pt x="1623551" y="2105548"/>
                  </a:lnTo>
                  <a:lnTo>
                    <a:pt x="1825893" y="2121133"/>
                  </a:lnTo>
                  <a:lnTo>
                    <a:pt x="2028234" y="2135496"/>
                  </a:lnTo>
                  <a:lnTo>
                    <a:pt x="2230574" y="2148636"/>
                  </a:lnTo>
                  <a:lnTo>
                    <a:pt x="2432914" y="2160554"/>
                  </a:lnTo>
                  <a:lnTo>
                    <a:pt x="2635253" y="2171249"/>
                  </a:lnTo>
                  <a:lnTo>
                    <a:pt x="2837592" y="2180723"/>
                  </a:lnTo>
                  <a:lnTo>
                    <a:pt x="3039930" y="2188973"/>
                  </a:lnTo>
                  <a:lnTo>
                    <a:pt x="3242268" y="2196002"/>
                  </a:lnTo>
                  <a:lnTo>
                    <a:pt x="3444605" y="2201808"/>
                  </a:lnTo>
                  <a:lnTo>
                    <a:pt x="3646942" y="2206392"/>
                  </a:lnTo>
                  <a:lnTo>
                    <a:pt x="3849280" y="2209753"/>
                  </a:lnTo>
                  <a:lnTo>
                    <a:pt x="4051616" y="2211893"/>
                  </a:lnTo>
                  <a:lnTo>
                    <a:pt x="4253953" y="2212809"/>
                  </a:lnTo>
                  <a:lnTo>
                    <a:pt x="4456290" y="2212504"/>
                  </a:lnTo>
                  <a:lnTo>
                    <a:pt x="4658627" y="2210976"/>
                  </a:lnTo>
                  <a:lnTo>
                    <a:pt x="4860964" y="2208225"/>
                  </a:lnTo>
                  <a:lnTo>
                    <a:pt x="5063301" y="2204253"/>
                  </a:lnTo>
                  <a:lnTo>
                    <a:pt x="5265639" y="2199058"/>
                  </a:lnTo>
                  <a:lnTo>
                    <a:pt x="5467976" y="2192640"/>
                  </a:lnTo>
                  <a:lnTo>
                    <a:pt x="5670314" y="2185001"/>
                  </a:lnTo>
                  <a:lnTo>
                    <a:pt x="5872653" y="2176139"/>
                  </a:lnTo>
                  <a:lnTo>
                    <a:pt x="6074991" y="2166054"/>
                  </a:lnTo>
                  <a:lnTo>
                    <a:pt x="6277331" y="2154748"/>
                  </a:lnTo>
                  <a:lnTo>
                    <a:pt x="6479671" y="2142218"/>
                  </a:lnTo>
                  <a:lnTo>
                    <a:pt x="6682011" y="2128467"/>
                  </a:lnTo>
                  <a:lnTo>
                    <a:pt x="6884353" y="2113493"/>
                  </a:lnTo>
                  <a:lnTo>
                    <a:pt x="7086695" y="2097297"/>
                  </a:lnTo>
                  <a:lnTo>
                    <a:pt x="7289038" y="2079879"/>
                  </a:lnTo>
                  <a:lnTo>
                    <a:pt x="7289038" y="1803273"/>
                  </a:lnTo>
                  <a:lnTo>
                    <a:pt x="7390562" y="1794063"/>
                  </a:lnTo>
                  <a:lnTo>
                    <a:pt x="7593622" y="1774725"/>
                  </a:lnTo>
                  <a:lnTo>
                    <a:pt x="7796696" y="1754160"/>
                  </a:lnTo>
                  <a:lnTo>
                    <a:pt x="7999781" y="1732368"/>
                  </a:lnTo>
                  <a:lnTo>
                    <a:pt x="8202875" y="1709350"/>
                  </a:lnTo>
                  <a:lnTo>
                    <a:pt x="8405974" y="1685106"/>
                  </a:lnTo>
                  <a:lnTo>
                    <a:pt x="8609076" y="1659636"/>
                  </a:lnTo>
                  <a:lnTo>
                    <a:pt x="7532878" y="950849"/>
                  </a:lnTo>
                  <a:lnTo>
                    <a:pt x="860907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91868" y="3784981"/>
              <a:ext cx="5969000" cy="331470"/>
            </a:xfrm>
            <a:custGeom>
              <a:avLst/>
              <a:gdLst/>
              <a:ahLst/>
              <a:cxnLst/>
              <a:rect l="l" t="t" r="r" b="b"/>
              <a:pathLst>
                <a:path w="5969000" h="331470">
                  <a:moveTo>
                    <a:pt x="1076198" y="276590"/>
                  </a:moveTo>
                  <a:lnTo>
                    <a:pt x="1635955" y="303833"/>
                  </a:lnTo>
                  <a:lnTo>
                    <a:pt x="2297501" y="323945"/>
                  </a:lnTo>
                  <a:lnTo>
                    <a:pt x="2959055" y="330984"/>
                  </a:lnTo>
                  <a:lnTo>
                    <a:pt x="3009944" y="330984"/>
                  </a:lnTo>
                  <a:lnTo>
                    <a:pt x="2984499" y="330962"/>
                  </a:lnTo>
                  <a:lnTo>
                    <a:pt x="2326904" y="324506"/>
                  </a:lnTo>
                  <a:lnTo>
                    <a:pt x="1669307" y="305139"/>
                  </a:lnTo>
                  <a:lnTo>
                    <a:pt x="1076198" y="276590"/>
                  </a:lnTo>
                  <a:close/>
                </a:path>
                <a:path w="5969000" h="331470">
                  <a:moveTo>
                    <a:pt x="4892802" y="276590"/>
                  </a:moveTo>
                  <a:lnTo>
                    <a:pt x="4299692" y="305139"/>
                  </a:lnTo>
                  <a:lnTo>
                    <a:pt x="3642095" y="324506"/>
                  </a:lnTo>
                  <a:lnTo>
                    <a:pt x="2984499" y="330962"/>
                  </a:lnTo>
                  <a:lnTo>
                    <a:pt x="3024471" y="330962"/>
                  </a:lnTo>
                  <a:lnTo>
                    <a:pt x="3671498" y="323945"/>
                  </a:lnTo>
                  <a:lnTo>
                    <a:pt x="4333044" y="303833"/>
                  </a:lnTo>
                  <a:lnTo>
                    <a:pt x="4892802" y="276606"/>
                  </a:lnTo>
                  <a:close/>
                </a:path>
                <a:path w="5969000" h="331470">
                  <a:moveTo>
                    <a:pt x="1076198" y="0"/>
                  </a:moveTo>
                  <a:lnTo>
                    <a:pt x="0" y="197993"/>
                  </a:lnTo>
                  <a:lnTo>
                    <a:pt x="455270" y="235465"/>
                  </a:lnTo>
                  <a:lnTo>
                    <a:pt x="1076198" y="276590"/>
                  </a:lnTo>
                  <a:lnTo>
                    <a:pt x="1076198" y="0"/>
                  </a:lnTo>
                  <a:close/>
                </a:path>
                <a:path w="5969000" h="331470">
                  <a:moveTo>
                    <a:pt x="4892802" y="0"/>
                  </a:moveTo>
                  <a:lnTo>
                    <a:pt x="4892802" y="276590"/>
                  </a:lnTo>
                  <a:lnTo>
                    <a:pt x="5513729" y="235465"/>
                  </a:lnTo>
                  <a:lnTo>
                    <a:pt x="5969000" y="197993"/>
                  </a:lnTo>
                  <a:lnTo>
                    <a:pt x="4892802" y="0"/>
                  </a:lnTo>
                  <a:close/>
                </a:path>
              </a:pathLst>
            </a:custGeom>
            <a:solidFill>
              <a:srgbClr val="CDCD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1831" y="3562731"/>
              <a:ext cx="8609330" cy="2212975"/>
            </a:xfrm>
            <a:custGeom>
              <a:avLst/>
              <a:gdLst/>
              <a:ahLst/>
              <a:cxnLst/>
              <a:rect l="l" t="t" r="r" b="b"/>
              <a:pathLst>
                <a:path w="8609330" h="2212975">
                  <a:moveTo>
                    <a:pt x="0" y="0"/>
                  </a:moveTo>
                  <a:lnTo>
                    <a:pt x="50983" y="6511"/>
                  </a:lnTo>
                  <a:lnTo>
                    <a:pt x="101967" y="12945"/>
                  </a:lnTo>
                  <a:lnTo>
                    <a:pt x="152951" y="19302"/>
                  </a:lnTo>
                  <a:lnTo>
                    <a:pt x="203934" y="25581"/>
                  </a:lnTo>
                  <a:lnTo>
                    <a:pt x="254918" y="31783"/>
                  </a:lnTo>
                  <a:lnTo>
                    <a:pt x="305903" y="37908"/>
                  </a:lnTo>
                  <a:lnTo>
                    <a:pt x="356887" y="43955"/>
                  </a:lnTo>
                  <a:lnTo>
                    <a:pt x="407871" y="49925"/>
                  </a:lnTo>
                  <a:lnTo>
                    <a:pt x="458855" y="55818"/>
                  </a:lnTo>
                  <a:lnTo>
                    <a:pt x="509840" y="61633"/>
                  </a:lnTo>
                  <a:lnTo>
                    <a:pt x="560824" y="67371"/>
                  </a:lnTo>
                  <a:lnTo>
                    <a:pt x="611809" y="73031"/>
                  </a:lnTo>
                  <a:lnTo>
                    <a:pt x="662793" y="78614"/>
                  </a:lnTo>
                  <a:lnTo>
                    <a:pt x="713778" y="84120"/>
                  </a:lnTo>
                  <a:lnTo>
                    <a:pt x="764763" y="89548"/>
                  </a:lnTo>
                  <a:lnTo>
                    <a:pt x="815747" y="94898"/>
                  </a:lnTo>
                  <a:lnTo>
                    <a:pt x="866732" y="100171"/>
                  </a:lnTo>
                  <a:lnTo>
                    <a:pt x="917717" y="105367"/>
                  </a:lnTo>
                  <a:lnTo>
                    <a:pt x="968701" y="110485"/>
                  </a:lnTo>
                  <a:lnTo>
                    <a:pt x="1019686" y="115525"/>
                  </a:lnTo>
                  <a:lnTo>
                    <a:pt x="1070670" y="120488"/>
                  </a:lnTo>
                  <a:lnTo>
                    <a:pt x="1121655" y="125373"/>
                  </a:lnTo>
                  <a:lnTo>
                    <a:pt x="1172640" y="130181"/>
                  </a:lnTo>
                  <a:lnTo>
                    <a:pt x="1223624" y="134911"/>
                  </a:lnTo>
                  <a:lnTo>
                    <a:pt x="1274608" y="139564"/>
                  </a:lnTo>
                  <a:lnTo>
                    <a:pt x="1325593" y="144138"/>
                  </a:lnTo>
                  <a:lnTo>
                    <a:pt x="1376577" y="148636"/>
                  </a:lnTo>
                  <a:lnTo>
                    <a:pt x="1427561" y="153055"/>
                  </a:lnTo>
                  <a:lnTo>
                    <a:pt x="1478545" y="157397"/>
                  </a:lnTo>
                  <a:lnTo>
                    <a:pt x="1529529" y="161661"/>
                  </a:lnTo>
                  <a:lnTo>
                    <a:pt x="1580513" y="165847"/>
                  </a:lnTo>
                  <a:lnTo>
                    <a:pt x="1631497" y="169956"/>
                  </a:lnTo>
                  <a:lnTo>
                    <a:pt x="1682481" y="173987"/>
                  </a:lnTo>
                  <a:lnTo>
                    <a:pt x="1733464" y="177940"/>
                  </a:lnTo>
                  <a:lnTo>
                    <a:pt x="1784448" y="181816"/>
                  </a:lnTo>
                  <a:lnTo>
                    <a:pt x="1835431" y="185613"/>
                  </a:lnTo>
                  <a:lnTo>
                    <a:pt x="1886414" y="189333"/>
                  </a:lnTo>
                  <a:lnTo>
                    <a:pt x="1937397" y="192975"/>
                  </a:lnTo>
                  <a:lnTo>
                    <a:pt x="1988380" y="196539"/>
                  </a:lnTo>
                  <a:lnTo>
                    <a:pt x="2039363" y="200026"/>
                  </a:lnTo>
                  <a:lnTo>
                    <a:pt x="2090345" y="203434"/>
                  </a:lnTo>
                  <a:lnTo>
                    <a:pt x="2141327" y="206765"/>
                  </a:lnTo>
                  <a:lnTo>
                    <a:pt x="2192309" y="210018"/>
                  </a:lnTo>
                  <a:lnTo>
                    <a:pt x="2243291" y="213192"/>
                  </a:lnTo>
                  <a:lnTo>
                    <a:pt x="2294273" y="216289"/>
                  </a:lnTo>
                  <a:lnTo>
                    <a:pt x="2345254" y="219308"/>
                  </a:lnTo>
                  <a:lnTo>
                    <a:pt x="2396236" y="222250"/>
                  </a:lnTo>
                  <a:lnTo>
                    <a:pt x="1320038" y="420243"/>
                  </a:lnTo>
                  <a:lnTo>
                    <a:pt x="1370623" y="424712"/>
                  </a:lnTo>
                  <a:lnTo>
                    <a:pt x="1421209" y="429105"/>
                  </a:lnTo>
                  <a:lnTo>
                    <a:pt x="1471795" y="433421"/>
                  </a:lnTo>
                  <a:lnTo>
                    <a:pt x="1522380" y="437661"/>
                  </a:lnTo>
                  <a:lnTo>
                    <a:pt x="1572966" y="441825"/>
                  </a:lnTo>
                  <a:lnTo>
                    <a:pt x="1623551" y="445912"/>
                  </a:lnTo>
                  <a:lnTo>
                    <a:pt x="1674137" y="449923"/>
                  </a:lnTo>
                  <a:lnTo>
                    <a:pt x="1724722" y="453857"/>
                  </a:lnTo>
                  <a:lnTo>
                    <a:pt x="1775308" y="457715"/>
                  </a:lnTo>
                  <a:lnTo>
                    <a:pt x="1825893" y="461497"/>
                  </a:lnTo>
                  <a:lnTo>
                    <a:pt x="1876478" y="465202"/>
                  </a:lnTo>
                  <a:lnTo>
                    <a:pt x="1927064" y="468831"/>
                  </a:lnTo>
                  <a:lnTo>
                    <a:pt x="1977649" y="472383"/>
                  </a:lnTo>
                  <a:lnTo>
                    <a:pt x="2028234" y="475860"/>
                  </a:lnTo>
                  <a:lnTo>
                    <a:pt x="2078819" y="479259"/>
                  </a:lnTo>
                  <a:lnTo>
                    <a:pt x="2129404" y="482582"/>
                  </a:lnTo>
                  <a:lnTo>
                    <a:pt x="2179989" y="485829"/>
                  </a:lnTo>
                  <a:lnTo>
                    <a:pt x="2230574" y="489000"/>
                  </a:lnTo>
                  <a:lnTo>
                    <a:pt x="2281159" y="492094"/>
                  </a:lnTo>
                  <a:lnTo>
                    <a:pt x="2331744" y="495112"/>
                  </a:lnTo>
                  <a:lnTo>
                    <a:pt x="2382329" y="498053"/>
                  </a:lnTo>
                  <a:lnTo>
                    <a:pt x="2432914" y="500918"/>
                  </a:lnTo>
                  <a:lnTo>
                    <a:pt x="2483499" y="503706"/>
                  </a:lnTo>
                  <a:lnTo>
                    <a:pt x="2534084" y="506418"/>
                  </a:lnTo>
                  <a:lnTo>
                    <a:pt x="2584668" y="509054"/>
                  </a:lnTo>
                  <a:lnTo>
                    <a:pt x="2635253" y="511613"/>
                  </a:lnTo>
                  <a:lnTo>
                    <a:pt x="2685838" y="514096"/>
                  </a:lnTo>
                  <a:lnTo>
                    <a:pt x="2736422" y="516503"/>
                  </a:lnTo>
                  <a:lnTo>
                    <a:pt x="2787007" y="518833"/>
                  </a:lnTo>
                  <a:lnTo>
                    <a:pt x="2837592" y="521087"/>
                  </a:lnTo>
                  <a:lnTo>
                    <a:pt x="2888176" y="523264"/>
                  </a:lnTo>
                  <a:lnTo>
                    <a:pt x="2938761" y="525365"/>
                  </a:lnTo>
                  <a:lnTo>
                    <a:pt x="2989345" y="527389"/>
                  </a:lnTo>
                  <a:lnTo>
                    <a:pt x="3039930" y="529337"/>
                  </a:lnTo>
                  <a:lnTo>
                    <a:pt x="3090514" y="531209"/>
                  </a:lnTo>
                  <a:lnTo>
                    <a:pt x="3141099" y="533004"/>
                  </a:lnTo>
                  <a:lnTo>
                    <a:pt x="3191683" y="534723"/>
                  </a:lnTo>
                  <a:lnTo>
                    <a:pt x="3242268" y="536366"/>
                  </a:lnTo>
                  <a:lnTo>
                    <a:pt x="3292852" y="537932"/>
                  </a:lnTo>
                  <a:lnTo>
                    <a:pt x="3343436" y="539422"/>
                  </a:lnTo>
                  <a:lnTo>
                    <a:pt x="3394021" y="540835"/>
                  </a:lnTo>
                  <a:lnTo>
                    <a:pt x="3444605" y="542172"/>
                  </a:lnTo>
                  <a:lnTo>
                    <a:pt x="3495190" y="543433"/>
                  </a:lnTo>
                  <a:lnTo>
                    <a:pt x="3545774" y="544617"/>
                  </a:lnTo>
                  <a:lnTo>
                    <a:pt x="3596358" y="545725"/>
                  </a:lnTo>
                  <a:lnTo>
                    <a:pt x="3646942" y="546756"/>
                  </a:lnTo>
                  <a:lnTo>
                    <a:pt x="3697527" y="547711"/>
                  </a:lnTo>
                  <a:lnTo>
                    <a:pt x="3748111" y="548589"/>
                  </a:lnTo>
                  <a:lnTo>
                    <a:pt x="3798695" y="549392"/>
                  </a:lnTo>
                  <a:lnTo>
                    <a:pt x="3849280" y="550117"/>
                  </a:lnTo>
                  <a:lnTo>
                    <a:pt x="3899864" y="550767"/>
                  </a:lnTo>
                  <a:lnTo>
                    <a:pt x="3950448" y="551340"/>
                  </a:lnTo>
                  <a:lnTo>
                    <a:pt x="4001032" y="551836"/>
                  </a:lnTo>
                  <a:lnTo>
                    <a:pt x="4051616" y="552257"/>
                  </a:lnTo>
                  <a:lnTo>
                    <a:pt x="4102201" y="552600"/>
                  </a:lnTo>
                  <a:lnTo>
                    <a:pt x="4152785" y="552868"/>
                  </a:lnTo>
                  <a:lnTo>
                    <a:pt x="4203369" y="553059"/>
                  </a:lnTo>
                  <a:lnTo>
                    <a:pt x="4253953" y="553173"/>
                  </a:lnTo>
                  <a:lnTo>
                    <a:pt x="4304537" y="553212"/>
                  </a:lnTo>
                  <a:lnTo>
                    <a:pt x="4355122" y="553173"/>
                  </a:lnTo>
                  <a:lnTo>
                    <a:pt x="4405706" y="553059"/>
                  </a:lnTo>
                  <a:lnTo>
                    <a:pt x="4456290" y="552868"/>
                  </a:lnTo>
                  <a:lnTo>
                    <a:pt x="4506874" y="552600"/>
                  </a:lnTo>
                  <a:lnTo>
                    <a:pt x="4557459" y="552257"/>
                  </a:lnTo>
                  <a:lnTo>
                    <a:pt x="4608043" y="551836"/>
                  </a:lnTo>
                  <a:lnTo>
                    <a:pt x="4658627" y="551340"/>
                  </a:lnTo>
                  <a:lnTo>
                    <a:pt x="4709211" y="550767"/>
                  </a:lnTo>
                  <a:lnTo>
                    <a:pt x="4759795" y="550117"/>
                  </a:lnTo>
                  <a:lnTo>
                    <a:pt x="4810380" y="549392"/>
                  </a:lnTo>
                  <a:lnTo>
                    <a:pt x="4860964" y="548589"/>
                  </a:lnTo>
                  <a:lnTo>
                    <a:pt x="4911548" y="547711"/>
                  </a:lnTo>
                  <a:lnTo>
                    <a:pt x="4962133" y="546756"/>
                  </a:lnTo>
                  <a:lnTo>
                    <a:pt x="5012717" y="545725"/>
                  </a:lnTo>
                  <a:lnTo>
                    <a:pt x="5063301" y="544617"/>
                  </a:lnTo>
                  <a:lnTo>
                    <a:pt x="5113885" y="543433"/>
                  </a:lnTo>
                  <a:lnTo>
                    <a:pt x="5164470" y="542172"/>
                  </a:lnTo>
                  <a:lnTo>
                    <a:pt x="5215054" y="540835"/>
                  </a:lnTo>
                  <a:lnTo>
                    <a:pt x="5265639" y="539422"/>
                  </a:lnTo>
                  <a:lnTo>
                    <a:pt x="5316223" y="537932"/>
                  </a:lnTo>
                  <a:lnTo>
                    <a:pt x="5366807" y="536366"/>
                  </a:lnTo>
                  <a:lnTo>
                    <a:pt x="5417392" y="534723"/>
                  </a:lnTo>
                  <a:lnTo>
                    <a:pt x="5467976" y="533004"/>
                  </a:lnTo>
                  <a:lnTo>
                    <a:pt x="5518561" y="531209"/>
                  </a:lnTo>
                  <a:lnTo>
                    <a:pt x="5569145" y="529337"/>
                  </a:lnTo>
                  <a:lnTo>
                    <a:pt x="5619730" y="527389"/>
                  </a:lnTo>
                  <a:lnTo>
                    <a:pt x="5670314" y="525365"/>
                  </a:lnTo>
                  <a:lnTo>
                    <a:pt x="5720899" y="523264"/>
                  </a:lnTo>
                  <a:lnTo>
                    <a:pt x="5771483" y="521087"/>
                  </a:lnTo>
                  <a:lnTo>
                    <a:pt x="5822068" y="518833"/>
                  </a:lnTo>
                  <a:lnTo>
                    <a:pt x="5872653" y="516503"/>
                  </a:lnTo>
                  <a:lnTo>
                    <a:pt x="5923237" y="514096"/>
                  </a:lnTo>
                  <a:lnTo>
                    <a:pt x="5973822" y="511613"/>
                  </a:lnTo>
                  <a:lnTo>
                    <a:pt x="6024407" y="509054"/>
                  </a:lnTo>
                  <a:lnTo>
                    <a:pt x="6074991" y="506418"/>
                  </a:lnTo>
                  <a:lnTo>
                    <a:pt x="6125576" y="503706"/>
                  </a:lnTo>
                  <a:lnTo>
                    <a:pt x="6176161" y="500918"/>
                  </a:lnTo>
                  <a:lnTo>
                    <a:pt x="6226746" y="498053"/>
                  </a:lnTo>
                  <a:lnTo>
                    <a:pt x="6277331" y="495112"/>
                  </a:lnTo>
                  <a:lnTo>
                    <a:pt x="6327916" y="492094"/>
                  </a:lnTo>
                  <a:lnTo>
                    <a:pt x="6378501" y="489000"/>
                  </a:lnTo>
                  <a:lnTo>
                    <a:pt x="6429086" y="485829"/>
                  </a:lnTo>
                  <a:lnTo>
                    <a:pt x="6479671" y="482582"/>
                  </a:lnTo>
                  <a:lnTo>
                    <a:pt x="6530256" y="479259"/>
                  </a:lnTo>
                  <a:lnTo>
                    <a:pt x="6580841" y="475860"/>
                  </a:lnTo>
                  <a:lnTo>
                    <a:pt x="6631426" y="472383"/>
                  </a:lnTo>
                  <a:lnTo>
                    <a:pt x="6682011" y="468831"/>
                  </a:lnTo>
                  <a:lnTo>
                    <a:pt x="6732597" y="465202"/>
                  </a:lnTo>
                  <a:lnTo>
                    <a:pt x="6783182" y="461497"/>
                  </a:lnTo>
                  <a:lnTo>
                    <a:pt x="6833767" y="457715"/>
                  </a:lnTo>
                  <a:lnTo>
                    <a:pt x="6884353" y="453857"/>
                  </a:lnTo>
                  <a:lnTo>
                    <a:pt x="6934938" y="449923"/>
                  </a:lnTo>
                  <a:lnTo>
                    <a:pt x="6985524" y="445912"/>
                  </a:lnTo>
                  <a:lnTo>
                    <a:pt x="7036109" y="441825"/>
                  </a:lnTo>
                  <a:lnTo>
                    <a:pt x="7086695" y="437661"/>
                  </a:lnTo>
                  <a:lnTo>
                    <a:pt x="7137280" y="433421"/>
                  </a:lnTo>
                  <a:lnTo>
                    <a:pt x="7187866" y="429105"/>
                  </a:lnTo>
                  <a:lnTo>
                    <a:pt x="7238452" y="424712"/>
                  </a:lnTo>
                  <a:lnTo>
                    <a:pt x="7289038" y="420243"/>
                  </a:lnTo>
                  <a:lnTo>
                    <a:pt x="6212840" y="222250"/>
                  </a:lnTo>
                  <a:lnTo>
                    <a:pt x="6263821" y="219308"/>
                  </a:lnTo>
                  <a:lnTo>
                    <a:pt x="6314802" y="216289"/>
                  </a:lnTo>
                  <a:lnTo>
                    <a:pt x="6365784" y="213192"/>
                  </a:lnTo>
                  <a:lnTo>
                    <a:pt x="6416766" y="210018"/>
                  </a:lnTo>
                  <a:lnTo>
                    <a:pt x="6467749" y="206765"/>
                  </a:lnTo>
                  <a:lnTo>
                    <a:pt x="6518731" y="203434"/>
                  </a:lnTo>
                  <a:lnTo>
                    <a:pt x="6569714" y="200026"/>
                  </a:lnTo>
                  <a:lnTo>
                    <a:pt x="6620698" y="196539"/>
                  </a:lnTo>
                  <a:lnTo>
                    <a:pt x="6671681" y="192975"/>
                  </a:lnTo>
                  <a:lnTo>
                    <a:pt x="6722665" y="189333"/>
                  </a:lnTo>
                  <a:lnTo>
                    <a:pt x="6773649" y="185613"/>
                  </a:lnTo>
                  <a:lnTo>
                    <a:pt x="6824633" y="181816"/>
                  </a:lnTo>
                  <a:lnTo>
                    <a:pt x="6875617" y="177940"/>
                  </a:lnTo>
                  <a:lnTo>
                    <a:pt x="6926601" y="173987"/>
                  </a:lnTo>
                  <a:lnTo>
                    <a:pt x="6977586" y="169956"/>
                  </a:lnTo>
                  <a:lnTo>
                    <a:pt x="7028570" y="165847"/>
                  </a:lnTo>
                  <a:lnTo>
                    <a:pt x="7079555" y="161661"/>
                  </a:lnTo>
                  <a:lnTo>
                    <a:pt x="7130540" y="157397"/>
                  </a:lnTo>
                  <a:lnTo>
                    <a:pt x="7181525" y="153055"/>
                  </a:lnTo>
                  <a:lnTo>
                    <a:pt x="7232510" y="148636"/>
                  </a:lnTo>
                  <a:lnTo>
                    <a:pt x="7283495" y="144138"/>
                  </a:lnTo>
                  <a:lnTo>
                    <a:pt x="7334480" y="139564"/>
                  </a:lnTo>
                  <a:lnTo>
                    <a:pt x="7385465" y="134911"/>
                  </a:lnTo>
                  <a:lnTo>
                    <a:pt x="7436450" y="130181"/>
                  </a:lnTo>
                  <a:lnTo>
                    <a:pt x="7487435" y="125373"/>
                  </a:lnTo>
                  <a:lnTo>
                    <a:pt x="7538420" y="120488"/>
                  </a:lnTo>
                  <a:lnTo>
                    <a:pt x="7589405" y="115525"/>
                  </a:lnTo>
                  <a:lnTo>
                    <a:pt x="7640390" y="110485"/>
                  </a:lnTo>
                  <a:lnTo>
                    <a:pt x="7691375" y="105367"/>
                  </a:lnTo>
                  <a:lnTo>
                    <a:pt x="7742360" y="100171"/>
                  </a:lnTo>
                  <a:lnTo>
                    <a:pt x="7793345" y="94898"/>
                  </a:lnTo>
                  <a:lnTo>
                    <a:pt x="7844329" y="89548"/>
                  </a:lnTo>
                  <a:lnTo>
                    <a:pt x="7895314" y="84120"/>
                  </a:lnTo>
                  <a:lnTo>
                    <a:pt x="7946298" y="78614"/>
                  </a:lnTo>
                  <a:lnTo>
                    <a:pt x="7997282" y="73031"/>
                  </a:lnTo>
                  <a:lnTo>
                    <a:pt x="8048266" y="67371"/>
                  </a:lnTo>
                  <a:lnTo>
                    <a:pt x="8099250" y="61633"/>
                  </a:lnTo>
                  <a:lnTo>
                    <a:pt x="8150234" y="55818"/>
                  </a:lnTo>
                  <a:lnTo>
                    <a:pt x="8201217" y="49925"/>
                  </a:lnTo>
                  <a:lnTo>
                    <a:pt x="8252201" y="43955"/>
                  </a:lnTo>
                  <a:lnTo>
                    <a:pt x="8303184" y="37908"/>
                  </a:lnTo>
                  <a:lnTo>
                    <a:pt x="8354166" y="31783"/>
                  </a:lnTo>
                  <a:lnTo>
                    <a:pt x="8405149" y="25581"/>
                  </a:lnTo>
                  <a:lnTo>
                    <a:pt x="8456131" y="19302"/>
                  </a:lnTo>
                  <a:lnTo>
                    <a:pt x="8507113" y="12945"/>
                  </a:lnTo>
                  <a:lnTo>
                    <a:pt x="8558094" y="6511"/>
                  </a:lnTo>
                  <a:lnTo>
                    <a:pt x="8609076" y="0"/>
                  </a:lnTo>
                  <a:lnTo>
                    <a:pt x="7532878" y="950849"/>
                  </a:lnTo>
                  <a:lnTo>
                    <a:pt x="8609076" y="1659636"/>
                  </a:lnTo>
                  <a:lnTo>
                    <a:pt x="8558300" y="1666118"/>
                  </a:lnTo>
                  <a:lnTo>
                    <a:pt x="8507524" y="1672524"/>
                  </a:lnTo>
                  <a:lnTo>
                    <a:pt x="8456749" y="1678853"/>
                  </a:lnTo>
                  <a:lnTo>
                    <a:pt x="8405974" y="1685106"/>
                  </a:lnTo>
                  <a:lnTo>
                    <a:pt x="8355199" y="1691282"/>
                  </a:lnTo>
                  <a:lnTo>
                    <a:pt x="8304424" y="1697382"/>
                  </a:lnTo>
                  <a:lnTo>
                    <a:pt x="8253649" y="1703404"/>
                  </a:lnTo>
                  <a:lnTo>
                    <a:pt x="8202875" y="1709350"/>
                  </a:lnTo>
                  <a:lnTo>
                    <a:pt x="8152101" y="1715220"/>
                  </a:lnTo>
                  <a:lnTo>
                    <a:pt x="8101327" y="1721013"/>
                  </a:lnTo>
                  <a:lnTo>
                    <a:pt x="8050554" y="1726729"/>
                  </a:lnTo>
                  <a:lnTo>
                    <a:pt x="7999781" y="1732368"/>
                  </a:lnTo>
                  <a:lnTo>
                    <a:pt x="7949009" y="1737931"/>
                  </a:lnTo>
                  <a:lnTo>
                    <a:pt x="7898237" y="1743417"/>
                  </a:lnTo>
                  <a:lnTo>
                    <a:pt x="7847466" y="1748827"/>
                  </a:lnTo>
                  <a:lnTo>
                    <a:pt x="7796696" y="1754160"/>
                  </a:lnTo>
                  <a:lnTo>
                    <a:pt x="7745926" y="1759416"/>
                  </a:lnTo>
                  <a:lnTo>
                    <a:pt x="7695157" y="1764595"/>
                  </a:lnTo>
                  <a:lnTo>
                    <a:pt x="7644389" y="1769698"/>
                  </a:lnTo>
                  <a:lnTo>
                    <a:pt x="7593622" y="1774725"/>
                  </a:lnTo>
                  <a:lnTo>
                    <a:pt x="7542855" y="1779674"/>
                  </a:lnTo>
                  <a:lnTo>
                    <a:pt x="7492090" y="1784547"/>
                  </a:lnTo>
                  <a:lnTo>
                    <a:pt x="7441325" y="1789343"/>
                  </a:lnTo>
                  <a:lnTo>
                    <a:pt x="7390562" y="1794063"/>
                  </a:lnTo>
                  <a:lnTo>
                    <a:pt x="7339799" y="1798706"/>
                  </a:lnTo>
                  <a:lnTo>
                    <a:pt x="7289038" y="1803273"/>
                  </a:lnTo>
                  <a:lnTo>
                    <a:pt x="7289038" y="2079879"/>
                  </a:lnTo>
                  <a:lnTo>
                    <a:pt x="7238452" y="2084348"/>
                  </a:lnTo>
                  <a:lnTo>
                    <a:pt x="7187866" y="2088741"/>
                  </a:lnTo>
                  <a:lnTo>
                    <a:pt x="7137280" y="2093057"/>
                  </a:lnTo>
                  <a:lnTo>
                    <a:pt x="7086695" y="2097297"/>
                  </a:lnTo>
                  <a:lnTo>
                    <a:pt x="7036109" y="2101461"/>
                  </a:lnTo>
                  <a:lnTo>
                    <a:pt x="6985524" y="2105548"/>
                  </a:lnTo>
                  <a:lnTo>
                    <a:pt x="6934938" y="2109559"/>
                  </a:lnTo>
                  <a:lnTo>
                    <a:pt x="6884353" y="2113493"/>
                  </a:lnTo>
                  <a:lnTo>
                    <a:pt x="6833767" y="2117351"/>
                  </a:lnTo>
                  <a:lnTo>
                    <a:pt x="6783182" y="2121133"/>
                  </a:lnTo>
                  <a:lnTo>
                    <a:pt x="6732597" y="2124838"/>
                  </a:lnTo>
                  <a:lnTo>
                    <a:pt x="6682011" y="2128467"/>
                  </a:lnTo>
                  <a:lnTo>
                    <a:pt x="6631426" y="2132019"/>
                  </a:lnTo>
                  <a:lnTo>
                    <a:pt x="6580841" y="2135496"/>
                  </a:lnTo>
                  <a:lnTo>
                    <a:pt x="6530256" y="2138895"/>
                  </a:lnTo>
                  <a:lnTo>
                    <a:pt x="6479671" y="2142218"/>
                  </a:lnTo>
                  <a:lnTo>
                    <a:pt x="6429086" y="2145465"/>
                  </a:lnTo>
                  <a:lnTo>
                    <a:pt x="6378501" y="2148636"/>
                  </a:lnTo>
                  <a:lnTo>
                    <a:pt x="6327916" y="2151730"/>
                  </a:lnTo>
                  <a:lnTo>
                    <a:pt x="6277331" y="2154748"/>
                  </a:lnTo>
                  <a:lnTo>
                    <a:pt x="6226746" y="2157689"/>
                  </a:lnTo>
                  <a:lnTo>
                    <a:pt x="6176161" y="2160554"/>
                  </a:lnTo>
                  <a:lnTo>
                    <a:pt x="6125576" y="2163342"/>
                  </a:lnTo>
                  <a:lnTo>
                    <a:pt x="6074991" y="2166054"/>
                  </a:lnTo>
                  <a:lnTo>
                    <a:pt x="6024407" y="2168690"/>
                  </a:lnTo>
                  <a:lnTo>
                    <a:pt x="5973822" y="2171249"/>
                  </a:lnTo>
                  <a:lnTo>
                    <a:pt x="5923237" y="2173732"/>
                  </a:lnTo>
                  <a:lnTo>
                    <a:pt x="5872653" y="2176139"/>
                  </a:lnTo>
                  <a:lnTo>
                    <a:pt x="5822068" y="2178469"/>
                  </a:lnTo>
                  <a:lnTo>
                    <a:pt x="5771483" y="2180723"/>
                  </a:lnTo>
                  <a:lnTo>
                    <a:pt x="5720899" y="2182900"/>
                  </a:lnTo>
                  <a:lnTo>
                    <a:pt x="5670314" y="2185001"/>
                  </a:lnTo>
                  <a:lnTo>
                    <a:pt x="5619730" y="2187025"/>
                  </a:lnTo>
                  <a:lnTo>
                    <a:pt x="5569145" y="2188973"/>
                  </a:lnTo>
                  <a:lnTo>
                    <a:pt x="5518561" y="2190845"/>
                  </a:lnTo>
                  <a:lnTo>
                    <a:pt x="5467976" y="2192640"/>
                  </a:lnTo>
                  <a:lnTo>
                    <a:pt x="5417392" y="2194359"/>
                  </a:lnTo>
                  <a:lnTo>
                    <a:pt x="5366807" y="2196002"/>
                  </a:lnTo>
                  <a:lnTo>
                    <a:pt x="5316223" y="2197568"/>
                  </a:lnTo>
                  <a:lnTo>
                    <a:pt x="5265639" y="2199058"/>
                  </a:lnTo>
                  <a:lnTo>
                    <a:pt x="5215054" y="2200471"/>
                  </a:lnTo>
                  <a:lnTo>
                    <a:pt x="5164470" y="2201808"/>
                  </a:lnTo>
                  <a:lnTo>
                    <a:pt x="5113885" y="2203069"/>
                  </a:lnTo>
                  <a:lnTo>
                    <a:pt x="5063301" y="2204253"/>
                  </a:lnTo>
                  <a:lnTo>
                    <a:pt x="5012717" y="2205361"/>
                  </a:lnTo>
                  <a:lnTo>
                    <a:pt x="4962133" y="2206392"/>
                  </a:lnTo>
                  <a:lnTo>
                    <a:pt x="4911548" y="2207347"/>
                  </a:lnTo>
                  <a:lnTo>
                    <a:pt x="4860964" y="2208225"/>
                  </a:lnTo>
                  <a:lnTo>
                    <a:pt x="4810380" y="2209028"/>
                  </a:lnTo>
                  <a:lnTo>
                    <a:pt x="4759795" y="2209753"/>
                  </a:lnTo>
                  <a:lnTo>
                    <a:pt x="4709211" y="2210403"/>
                  </a:lnTo>
                  <a:lnTo>
                    <a:pt x="4658627" y="2210976"/>
                  </a:lnTo>
                  <a:lnTo>
                    <a:pt x="4608043" y="2211472"/>
                  </a:lnTo>
                  <a:lnTo>
                    <a:pt x="4557459" y="2211893"/>
                  </a:lnTo>
                  <a:lnTo>
                    <a:pt x="4506874" y="2212236"/>
                  </a:lnTo>
                  <a:lnTo>
                    <a:pt x="4456290" y="2212504"/>
                  </a:lnTo>
                  <a:lnTo>
                    <a:pt x="4405706" y="2212695"/>
                  </a:lnTo>
                  <a:lnTo>
                    <a:pt x="4355122" y="2212809"/>
                  </a:lnTo>
                  <a:lnTo>
                    <a:pt x="4304538" y="2212848"/>
                  </a:lnTo>
                  <a:lnTo>
                    <a:pt x="4253953" y="2212809"/>
                  </a:lnTo>
                  <a:lnTo>
                    <a:pt x="4203369" y="2212695"/>
                  </a:lnTo>
                  <a:lnTo>
                    <a:pt x="4152785" y="2212504"/>
                  </a:lnTo>
                  <a:lnTo>
                    <a:pt x="4102201" y="2212236"/>
                  </a:lnTo>
                  <a:lnTo>
                    <a:pt x="4051616" y="2211893"/>
                  </a:lnTo>
                  <a:lnTo>
                    <a:pt x="4001032" y="2211472"/>
                  </a:lnTo>
                  <a:lnTo>
                    <a:pt x="3950448" y="2210976"/>
                  </a:lnTo>
                  <a:lnTo>
                    <a:pt x="3899864" y="2210403"/>
                  </a:lnTo>
                  <a:lnTo>
                    <a:pt x="3849280" y="2209753"/>
                  </a:lnTo>
                  <a:lnTo>
                    <a:pt x="3798695" y="2209028"/>
                  </a:lnTo>
                  <a:lnTo>
                    <a:pt x="3748111" y="2208225"/>
                  </a:lnTo>
                  <a:lnTo>
                    <a:pt x="3697527" y="2207347"/>
                  </a:lnTo>
                  <a:lnTo>
                    <a:pt x="3646942" y="2206392"/>
                  </a:lnTo>
                  <a:lnTo>
                    <a:pt x="3596358" y="2205361"/>
                  </a:lnTo>
                  <a:lnTo>
                    <a:pt x="3545774" y="2204253"/>
                  </a:lnTo>
                  <a:lnTo>
                    <a:pt x="3495190" y="2203069"/>
                  </a:lnTo>
                  <a:lnTo>
                    <a:pt x="3444605" y="2201808"/>
                  </a:lnTo>
                  <a:lnTo>
                    <a:pt x="3394021" y="2200471"/>
                  </a:lnTo>
                  <a:lnTo>
                    <a:pt x="3343436" y="2199058"/>
                  </a:lnTo>
                  <a:lnTo>
                    <a:pt x="3292852" y="2197568"/>
                  </a:lnTo>
                  <a:lnTo>
                    <a:pt x="3242268" y="2196002"/>
                  </a:lnTo>
                  <a:lnTo>
                    <a:pt x="3191683" y="2194359"/>
                  </a:lnTo>
                  <a:lnTo>
                    <a:pt x="3141099" y="2192640"/>
                  </a:lnTo>
                  <a:lnTo>
                    <a:pt x="3090514" y="2190845"/>
                  </a:lnTo>
                  <a:lnTo>
                    <a:pt x="3039930" y="2188973"/>
                  </a:lnTo>
                  <a:lnTo>
                    <a:pt x="2989345" y="2187025"/>
                  </a:lnTo>
                  <a:lnTo>
                    <a:pt x="2938761" y="2185001"/>
                  </a:lnTo>
                  <a:lnTo>
                    <a:pt x="2888176" y="2182900"/>
                  </a:lnTo>
                  <a:lnTo>
                    <a:pt x="2837592" y="2180723"/>
                  </a:lnTo>
                  <a:lnTo>
                    <a:pt x="2787007" y="2178469"/>
                  </a:lnTo>
                  <a:lnTo>
                    <a:pt x="2736422" y="2176139"/>
                  </a:lnTo>
                  <a:lnTo>
                    <a:pt x="2685838" y="2173732"/>
                  </a:lnTo>
                  <a:lnTo>
                    <a:pt x="2635253" y="2171249"/>
                  </a:lnTo>
                  <a:lnTo>
                    <a:pt x="2584668" y="2168690"/>
                  </a:lnTo>
                  <a:lnTo>
                    <a:pt x="2534084" y="2166054"/>
                  </a:lnTo>
                  <a:lnTo>
                    <a:pt x="2483499" y="2163342"/>
                  </a:lnTo>
                  <a:lnTo>
                    <a:pt x="2432914" y="2160554"/>
                  </a:lnTo>
                  <a:lnTo>
                    <a:pt x="2382329" y="2157689"/>
                  </a:lnTo>
                  <a:lnTo>
                    <a:pt x="2331744" y="2154748"/>
                  </a:lnTo>
                  <a:lnTo>
                    <a:pt x="2281159" y="2151730"/>
                  </a:lnTo>
                  <a:lnTo>
                    <a:pt x="2230574" y="2148636"/>
                  </a:lnTo>
                  <a:lnTo>
                    <a:pt x="2179989" y="2145465"/>
                  </a:lnTo>
                  <a:lnTo>
                    <a:pt x="2129404" y="2142218"/>
                  </a:lnTo>
                  <a:lnTo>
                    <a:pt x="2078819" y="2138895"/>
                  </a:lnTo>
                  <a:lnTo>
                    <a:pt x="2028234" y="2135496"/>
                  </a:lnTo>
                  <a:lnTo>
                    <a:pt x="1977649" y="2132019"/>
                  </a:lnTo>
                  <a:lnTo>
                    <a:pt x="1927064" y="2128467"/>
                  </a:lnTo>
                  <a:lnTo>
                    <a:pt x="1876478" y="2124838"/>
                  </a:lnTo>
                  <a:lnTo>
                    <a:pt x="1825893" y="2121133"/>
                  </a:lnTo>
                  <a:lnTo>
                    <a:pt x="1775308" y="2117351"/>
                  </a:lnTo>
                  <a:lnTo>
                    <a:pt x="1724722" y="2113493"/>
                  </a:lnTo>
                  <a:lnTo>
                    <a:pt x="1674137" y="2109559"/>
                  </a:lnTo>
                  <a:lnTo>
                    <a:pt x="1623551" y="2105548"/>
                  </a:lnTo>
                  <a:lnTo>
                    <a:pt x="1572966" y="2101461"/>
                  </a:lnTo>
                  <a:lnTo>
                    <a:pt x="1522380" y="2097297"/>
                  </a:lnTo>
                  <a:lnTo>
                    <a:pt x="1471795" y="2093057"/>
                  </a:lnTo>
                  <a:lnTo>
                    <a:pt x="1421209" y="2088741"/>
                  </a:lnTo>
                  <a:lnTo>
                    <a:pt x="1370623" y="2084348"/>
                  </a:lnTo>
                  <a:lnTo>
                    <a:pt x="1320038" y="2079879"/>
                  </a:lnTo>
                  <a:lnTo>
                    <a:pt x="1320038" y="1803273"/>
                  </a:lnTo>
                  <a:lnTo>
                    <a:pt x="1269269" y="1798706"/>
                  </a:lnTo>
                  <a:lnTo>
                    <a:pt x="1218501" y="1794063"/>
                  </a:lnTo>
                  <a:lnTo>
                    <a:pt x="1167732" y="1789343"/>
                  </a:lnTo>
                  <a:lnTo>
                    <a:pt x="1116963" y="1784547"/>
                  </a:lnTo>
                  <a:lnTo>
                    <a:pt x="1066194" y="1779674"/>
                  </a:lnTo>
                  <a:lnTo>
                    <a:pt x="1015424" y="1774725"/>
                  </a:lnTo>
                  <a:lnTo>
                    <a:pt x="964654" y="1769698"/>
                  </a:lnTo>
                  <a:lnTo>
                    <a:pt x="913885" y="1764595"/>
                  </a:lnTo>
                  <a:lnTo>
                    <a:pt x="863115" y="1759416"/>
                  </a:lnTo>
                  <a:lnTo>
                    <a:pt x="812344" y="1754160"/>
                  </a:lnTo>
                  <a:lnTo>
                    <a:pt x="761574" y="1748827"/>
                  </a:lnTo>
                  <a:lnTo>
                    <a:pt x="710804" y="1743417"/>
                  </a:lnTo>
                  <a:lnTo>
                    <a:pt x="660033" y="1737931"/>
                  </a:lnTo>
                  <a:lnTo>
                    <a:pt x="609262" y="1732368"/>
                  </a:lnTo>
                  <a:lnTo>
                    <a:pt x="558491" y="1726729"/>
                  </a:lnTo>
                  <a:lnTo>
                    <a:pt x="507720" y="1721013"/>
                  </a:lnTo>
                  <a:lnTo>
                    <a:pt x="456948" y="1715220"/>
                  </a:lnTo>
                  <a:lnTo>
                    <a:pt x="406177" y="1709350"/>
                  </a:lnTo>
                  <a:lnTo>
                    <a:pt x="355405" y="1703404"/>
                  </a:lnTo>
                  <a:lnTo>
                    <a:pt x="304633" y="1697382"/>
                  </a:lnTo>
                  <a:lnTo>
                    <a:pt x="253861" y="1691282"/>
                  </a:lnTo>
                  <a:lnTo>
                    <a:pt x="203089" y="1685106"/>
                  </a:lnTo>
                  <a:lnTo>
                    <a:pt x="152317" y="1678853"/>
                  </a:lnTo>
                  <a:lnTo>
                    <a:pt x="101545" y="1672524"/>
                  </a:lnTo>
                  <a:lnTo>
                    <a:pt x="50772" y="1666118"/>
                  </a:lnTo>
                  <a:lnTo>
                    <a:pt x="0" y="1659636"/>
                  </a:lnTo>
                  <a:lnTo>
                    <a:pt x="1076134" y="950849"/>
                  </a:lnTo>
                  <a:lnTo>
                    <a:pt x="0" y="0"/>
                  </a:lnTo>
                  <a:close/>
                </a:path>
                <a:path w="8609330" h="2212975">
                  <a:moveTo>
                    <a:pt x="1320038" y="1803273"/>
                  </a:moveTo>
                  <a:lnTo>
                    <a:pt x="1320038" y="420243"/>
                  </a:lnTo>
                </a:path>
                <a:path w="8609330" h="2212975">
                  <a:moveTo>
                    <a:pt x="7289038" y="420243"/>
                  </a:moveTo>
                  <a:lnTo>
                    <a:pt x="7289038" y="1803273"/>
                  </a:lnTo>
                </a:path>
                <a:path w="8609330" h="2212975">
                  <a:moveTo>
                    <a:pt x="2396236" y="222250"/>
                  </a:moveTo>
                  <a:lnTo>
                    <a:pt x="2396236" y="498856"/>
                  </a:lnTo>
                </a:path>
                <a:path w="8609330" h="2212975">
                  <a:moveTo>
                    <a:pt x="6212840" y="498856"/>
                  </a:moveTo>
                  <a:lnTo>
                    <a:pt x="6212840" y="22225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932176" y="4102353"/>
            <a:ext cx="308800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0000"/>
                </a:solidFill>
                <a:latin typeface="Tahoma"/>
                <a:cs typeface="Tahoma"/>
              </a:rPr>
              <a:t>СТЕРИЛІЗАЦІЯ</a:t>
            </a:r>
            <a:r>
              <a:rPr sz="2800" b="1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ahoma"/>
                <a:cs typeface="Tahoma"/>
              </a:rPr>
              <a:t>-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11808" y="4529835"/>
            <a:ext cx="59245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це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 процес</a:t>
            </a:r>
            <a:r>
              <a:rPr sz="1800" b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повного</a:t>
            </a:r>
            <a:r>
              <a:rPr sz="1800" b="1" spc="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знищення</a:t>
            </a:r>
            <a:r>
              <a:rPr sz="1800" b="1" spc="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мікроорганізмів</a:t>
            </a:r>
            <a:r>
              <a:rPr sz="1800" b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і</a:t>
            </a:r>
            <a:r>
              <a:rPr sz="1800" b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їх </a:t>
            </a:r>
            <a:r>
              <a:rPr sz="1800" b="1" spc="-5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спор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 в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лікарських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речовинах,</a:t>
            </a:r>
            <a:r>
              <a:rPr sz="1800" b="1" spc="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лікарських</a:t>
            </a:r>
            <a:endParaRPr sz="1800">
              <a:latin typeface="Tahoma"/>
              <a:cs typeface="Tahoma"/>
            </a:endParaRPr>
          </a:p>
          <a:p>
            <a:pPr marL="367665" marR="355600" algn="ctr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формах,на</a:t>
            </a:r>
            <a:r>
              <a:rPr sz="1800" b="1" spc="-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посуді,</a:t>
            </a:r>
            <a:r>
              <a:rPr sz="1800" b="1" spc="-3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допоміжних</a:t>
            </a:r>
            <a:r>
              <a:rPr sz="1800" b="1" spc="-3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матеріалах, </a:t>
            </a:r>
            <a:r>
              <a:rPr sz="1800" b="1" spc="-509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інструментах</a:t>
            </a:r>
            <a:r>
              <a:rPr sz="1800" b="1" spc="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і</a:t>
            </a:r>
            <a:r>
              <a:rPr sz="1800" b="1" spc="-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апаратах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467852" y="6454562"/>
            <a:ext cx="516255" cy="41148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72720">
              <a:lnSpc>
                <a:spcPct val="100000"/>
              </a:lnSpc>
              <a:spcBef>
                <a:spcPts val="22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92124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72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503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063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7123" y="1981580"/>
            <a:ext cx="1600200" cy="4876800"/>
          </a:xfrm>
          <a:custGeom>
            <a:avLst/>
            <a:gdLst/>
            <a:ahLst/>
            <a:cxnLst/>
            <a:rect l="l" t="t" r="r" b="b"/>
            <a:pathLst>
              <a:path w="1600200" h="4876800">
                <a:moveTo>
                  <a:pt x="0" y="4876418"/>
                </a:moveTo>
                <a:lnTo>
                  <a:pt x="1600200" y="4876418"/>
                </a:lnTo>
                <a:lnTo>
                  <a:pt x="1600200" y="0"/>
                </a:lnTo>
                <a:lnTo>
                  <a:pt x="0" y="0"/>
                </a:lnTo>
                <a:lnTo>
                  <a:pt x="0" y="4876418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07123" y="1297305"/>
            <a:ext cx="1600200" cy="136525"/>
          </a:xfrm>
          <a:custGeom>
            <a:avLst/>
            <a:gdLst/>
            <a:ahLst/>
            <a:cxnLst/>
            <a:rect l="l" t="t" r="r" b="b"/>
            <a:pathLst>
              <a:path w="1600200" h="136525">
                <a:moveTo>
                  <a:pt x="0" y="136398"/>
                </a:moveTo>
                <a:lnTo>
                  <a:pt x="1600200" y="136398"/>
                </a:lnTo>
                <a:lnTo>
                  <a:pt x="1600200" y="0"/>
                </a:lnTo>
                <a:lnTo>
                  <a:pt x="0" y="0"/>
                </a:lnTo>
                <a:lnTo>
                  <a:pt x="0" y="136398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07123" y="752094"/>
            <a:ext cx="1600200" cy="1270"/>
          </a:xfrm>
          <a:custGeom>
            <a:avLst/>
            <a:gdLst/>
            <a:ahLst/>
            <a:cxnLst/>
            <a:rect l="l" t="t" r="r" b="b"/>
            <a:pathLst>
              <a:path w="1600200" h="1270">
                <a:moveTo>
                  <a:pt x="0" y="1142"/>
                </a:moveTo>
                <a:lnTo>
                  <a:pt x="1600200" y="1142"/>
                </a:lnTo>
                <a:lnTo>
                  <a:pt x="1600200" y="0"/>
                </a:lnTo>
                <a:lnTo>
                  <a:pt x="0" y="0"/>
                </a:lnTo>
                <a:lnTo>
                  <a:pt x="0" y="1142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07123" y="0"/>
            <a:ext cx="1600200" cy="189865"/>
          </a:xfrm>
          <a:custGeom>
            <a:avLst/>
            <a:gdLst/>
            <a:ahLst/>
            <a:cxnLst/>
            <a:rect l="l" t="t" r="r" b="b"/>
            <a:pathLst>
              <a:path w="1600200" h="189865">
                <a:moveTo>
                  <a:pt x="0" y="189738"/>
                </a:moveTo>
                <a:lnTo>
                  <a:pt x="1600200" y="189738"/>
                </a:lnTo>
                <a:lnTo>
                  <a:pt x="1600200" y="0"/>
                </a:lnTo>
                <a:lnTo>
                  <a:pt x="0" y="0"/>
                </a:lnTo>
                <a:lnTo>
                  <a:pt x="0" y="189738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31124" y="0"/>
            <a:ext cx="913130" cy="6858000"/>
          </a:xfrm>
          <a:custGeom>
            <a:avLst/>
            <a:gdLst/>
            <a:ahLst/>
            <a:cxnLst/>
            <a:rect l="l" t="t" r="r" b="b"/>
            <a:pathLst>
              <a:path w="913129" h="6858000">
                <a:moveTo>
                  <a:pt x="912863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12863" y="6858000"/>
                </a:lnTo>
                <a:lnTo>
                  <a:pt x="912863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87723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14" name="object 14"/>
            <p:cNvSpPr/>
            <p:nvPr/>
          </p:nvSpPr>
          <p:spPr>
            <a:xfrm>
              <a:off x="2973324" y="0"/>
              <a:ext cx="990600" cy="6858000"/>
            </a:xfrm>
            <a:custGeom>
              <a:avLst/>
              <a:gdLst/>
              <a:ahLst/>
              <a:cxnLst/>
              <a:rect l="l" t="t" r="r" b="b"/>
              <a:pathLst>
                <a:path w="990600" h="6858000">
                  <a:moveTo>
                    <a:pt x="990600" y="0"/>
                  </a:moveTo>
                  <a:lnTo>
                    <a:pt x="457200" y="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6858000"/>
                  </a:lnTo>
                  <a:lnTo>
                    <a:pt x="228600" y="6858000"/>
                  </a:lnTo>
                  <a:lnTo>
                    <a:pt x="457200" y="6858000"/>
                  </a:lnTo>
                  <a:lnTo>
                    <a:pt x="990600" y="68580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532" y="3487140"/>
              <a:ext cx="9078595" cy="2715260"/>
            </a:xfrm>
            <a:custGeom>
              <a:avLst/>
              <a:gdLst/>
              <a:ahLst/>
              <a:cxnLst/>
              <a:rect l="l" t="t" r="r" b="b"/>
              <a:pathLst>
                <a:path w="9078595" h="2715260">
                  <a:moveTo>
                    <a:pt x="0" y="2664536"/>
                  </a:moveTo>
                  <a:lnTo>
                    <a:pt x="44897" y="2667234"/>
                  </a:lnTo>
                  <a:lnTo>
                    <a:pt x="89827" y="2669925"/>
                  </a:lnTo>
                  <a:lnTo>
                    <a:pt x="134821" y="2672603"/>
                  </a:lnTo>
                  <a:lnTo>
                    <a:pt x="179912" y="2675259"/>
                  </a:lnTo>
                  <a:lnTo>
                    <a:pt x="225132" y="2677888"/>
                  </a:lnTo>
                  <a:lnTo>
                    <a:pt x="270512" y="2680482"/>
                  </a:lnTo>
                  <a:lnTo>
                    <a:pt x="316086" y="2683034"/>
                  </a:lnTo>
                  <a:lnTo>
                    <a:pt x="361886" y="2685538"/>
                  </a:lnTo>
                  <a:lnTo>
                    <a:pt x="407943" y="2687987"/>
                  </a:lnTo>
                  <a:lnTo>
                    <a:pt x="454290" y="2690372"/>
                  </a:lnTo>
                  <a:lnTo>
                    <a:pt x="500959" y="2692689"/>
                  </a:lnTo>
                  <a:lnTo>
                    <a:pt x="547982" y="2694929"/>
                  </a:lnTo>
                  <a:lnTo>
                    <a:pt x="595392" y="2697086"/>
                  </a:lnTo>
                  <a:lnTo>
                    <a:pt x="643221" y="2699153"/>
                  </a:lnTo>
                  <a:lnTo>
                    <a:pt x="691501" y="2701122"/>
                  </a:lnTo>
                  <a:lnTo>
                    <a:pt x="740264" y="2702987"/>
                  </a:lnTo>
                  <a:lnTo>
                    <a:pt x="789542" y="2704742"/>
                  </a:lnTo>
                  <a:lnTo>
                    <a:pt x="839368" y="2706378"/>
                  </a:lnTo>
                  <a:lnTo>
                    <a:pt x="889773" y="2707889"/>
                  </a:lnTo>
                  <a:lnTo>
                    <a:pt x="940791" y="2709269"/>
                  </a:lnTo>
                  <a:lnTo>
                    <a:pt x="992453" y="2710510"/>
                  </a:lnTo>
                  <a:lnTo>
                    <a:pt x="1044791" y="2711605"/>
                  </a:lnTo>
                  <a:lnTo>
                    <a:pt x="1097838" y="2712547"/>
                  </a:lnTo>
                  <a:lnTo>
                    <a:pt x="1151625" y="2713330"/>
                  </a:lnTo>
                  <a:lnTo>
                    <a:pt x="1206186" y="2713946"/>
                  </a:lnTo>
                  <a:lnTo>
                    <a:pt x="1261552" y="2714389"/>
                  </a:lnTo>
                  <a:lnTo>
                    <a:pt x="1317756" y="2714651"/>
                  </a:lnTo>
                  <a:lnTo>
                    <a:pt x="1374829" y="2714726"/>
                  </a:lnTo>
                  <a:lnTo>
                    <a:pt x="1432804" y="2714606"/>
                  </a:lnTo>
                  <a:lnTo>
                    <a:pt x="1491713" y="2714286"/>
                  </a:lnTo>
                  <a:lnTo>
                    <a:pt x="1551589" y="2713757"/>
                  </a:lnTo>
                  <a:lnTo>
                    <a:pt x="1612463" y="2713013"/>
                  </a:lnTo>
                  <a:lnTo>
                    <a:pt x="1674368" y="2712047"/>
                  </a:lnTo>
                  <a:lnTo>
                    <a:pt x="1717496" y="2711301"/>
                  </a:lnTo>
                  <a:lnTo>
                    <a:pt x="1761028" y="2710546"/>
                  </a:lnTo>
                  <a:lnTo>
                    <a:pt x="1804957" y="2709778"/>
                  </a:lnTo>
                  <a:lnTo>
                    <a:pt x="1849280" y="2708992"/>
                  </a:lnTo>
                  <a:lnTo>
                    <a:pt x="1893993" y="2708184"/>
                  </a:lnTo>
                  <a:lnTo>
                    <a:pt x="1939090" y="2707350"/>
                  </a:lnTo>
                  <a:lnTo>
                    <a:pt x="1984567" y="2706486"/>
                  </a:lnTo>
                  <a:lnTo>
                    <a:pt x="2030419" y="2705587"/>
                  </a:lnTo>
                  <a:lnTo>
                    <a:pt x="2076643" y="2704649"/>
                  </a:lnTo>
                  <a:lnTo>
                    <a:pt x="2123233" y="2703669"/>
                  </a:lnTo>
                  <a:lnTo>
                    <a:pt x="2170185" y="2702642"/>
                  </a:lnTo>
                  <a:lnTo>
                    <a:pt x="2217495" y="2701563"/>
                  </a:lnTo>
                  <a:lnTo>
                    <a:pt x="2265158" y="2700429"/>
                  </a:lnTo>
                  <a:lnTo>
                    <a:pt x="2313169" y="2699235"/>
                  </a:lnTo>
                  <a:lnTo>
                    <a:pt x="2361525" y="2697978"/>
                  </a:lnTo>
                  <a:lnTo>
                    <a:pt x="2410220" y="2696652"/>
                  </a:lnTo>
                  <a:lnTo>
                    <a:pt x="2459250" y="2695255"/>
                  </a:lnTo>
                  <a:lnTo>
                    <a:pt x="2508610" y="2693781"/>
                  </a:lnTo>
                  <a:lnTo>
                    <a:pt x="2558297" y="2692226"/>
                  </a:lnTo>
                  <a:lnTo>
                    <a:pt x="2608305" y="2690587"/>
                  </a:lnTo>
                  <a:lnTo>
                    <a:pt x="2658630" y="2688859"/>
                  </a:lnTo>
                  <a:lnTo>
                    <a:pt x="2709267" y="2687037"/>
                  </a:lnTo>
                  <a:lnTo>
                    <a:pt x="2760213" y="2685119"/>
                  </a:lnTo>
                  <a:lnTo>
                    <a:pt x="2811462" y="2683098"/>
                  </a:lnTo>
                  <a:lnTo>
                    <a:pt x="2863010" y="2680973"/>
                  </a:lnTo>
                  <a:lnTo>
                    <a:pt x="2914853" y="2678737"/>
                  </a:lnTo>
                  <a:lnTo>
                    <a:pt x="2966985" y="2676387"/>
                  </a:lnTo>
                  <a:lnTo>
                    <a:pt x="3019403" y="2673919"/>
                  </a:lnTo>
                  <a:lnTo>
                    <a:pt x="3072102" y="2671329"/>
                  </a:lnTo>
                  <a:lnTo>
                    <a:pt x="3125077" y="2668612"/>
                  </a:lnTo>
                  <a:lnTo>
                    <a:pt x="3178324" y="2665764"/>
                  </a:lnTo>
                  <a:lnTo>
                    <a:pt x="3231839" y="2662781"/>
                  </a:lnTo>
                  <a:lnTo>
                    <a:pt x="3285617" y="2659659"/>
                  </a:lnTo>
                  <a:lnTo>
                    <a:pt x="3339653" y="2656393"/>
                  </a:lnTo>
                  <a:lnTo>
                    <a:pt x="3393943" y="2652980"/>
                  </a:lnTo>
                  <a:lnTo>
                    <a:pt x="3448482" y="2649415"/>
                  </a:lnTo>
                  <a:lnTo>
                    <a:pt x="3503266" y="2645695"/>
                  </a:lnTo>
                  <a:lnTo>
                    <a:pt x="3558291" y="2641814"/>
                  </a:lnTo>
                  <a:lnTo>
                    <a:pt x="3613552" y="2637769"/>
                  </a:lnTo>
                  <a:lnTo>
                    <a:pt x="3669044" y="2633555"/>
                  </a:lnTo>
                  <a:lnTo>
                    <a:pt x="3724762" y="2629169"/>
                  </a:lnTo>
                  <a:lnTo>
                    <a:pt x="3780704" y="2624605"/>
                  </a:lnTo>
                  <a:lnTo>
                    <a:pt x="3836863" y="2619861"/>
                  </a:lnTo>
                  <a:lnTo>
                    <a:pt x="3893235" y="2614931"/>
                  </a:lnTo>
                  <a:lnTo>
                    <a:pt x="3949817" y="2609812"/>
                  </a:lnTo>
                  <a:lnTo>
                    <a:pt x="4006602" y="2604499"/>
                  </a:lnTo>
                  <a:lnTo>
                    <a:pt x="4063588" y="2598989"/>
                  </a:lnTo>
                  <a:lnTo>
                    <a:pt x="4120768" y="2593276"/>
                  </a:lnTo>
                  <a:lnTo>
                    <a:pt x="4166137" y="2588638"/>
                  </a:lnTo>
                  <a:lnTo>
                    <a:pt x="4212100" y="2583873"/>
                  </a:lnTo>
                  <a:lnTo>
                    <a:pt x="4258634" y="2578985"/>
                  </a:lnTo>
                  <a:lnTo>
                    <a:pt x="4305717" y="2573976"/>
                  </a:lnTo>
                  <a:lnTo>
                    <a:pt x="4353327" y="2568847"/>
                  </a:lnTo>
                  <a:lnTo>
                    <a:pt x="4401442" y="2563601"/>
                  </a:lnTo>
                  <a:lnTo>
                    <a:pt x="4450040" y="2558239"/>
                  </a:lnTo>
                  <a:lnTo>
                    <a:pt x="4499098" y="2552763"/>
                  </a:lnTo>
                  <a:lnTo>
                    <a:pt x="4548593" y="2547177"/>
                  </a:lnTo>
                  <a:lnTo>
                    <a:pt x="4598504" y="2541481"/>
                  </a:lnTo>
                  <a:lnTo>
                    <a:pt x="4648809" y="2535678"/>
                  </a:lnTo>
                  <a:lnTo>
                    <a:pt x="4699484" y="2529769"/>
                  </a:lnTo>
                  <a:lnTo>
                    <a:pt x="4750508" y="2523758"/>
                  </a:lnTo>
                  <a:lnTo>
                    <a:pt x="4801858" y="2517645"/>
                  </a:lnTo>
                  <a:lnTo>
                    <a:pt x="4853512" y="2511433"/>
                  </a:lnTo>
                  <a:lnTo>
                    <a:pt x="4905448" y="2505124"/>
                  </a:lnTo>
                  <a:lnTo>
                    <a:pt x="4957644" y="2498720"/>
                  </a:lnTo>
                  <a:lnTo>
                    <a:pt x="5010077" y="2492223"/>
                  </a:lnTo>
                  <a:lnTo>
                    <a:pt x="5062725" y="2485635"/>
                  </a:lnTo>
                  <a:lnTo>
                    <a:pt x="5115565" y="2478959"/>
                  </a:lnTo>
                  <a:lnTo>
                    <a:pt x="5168575" y="2472195"/>
                  </a:lnTo>
                  <a:lnTo>
                    <a:pt x="5221734" y="2465347"/>
                  </a:lnTo>
                  <a:lnTo>
                    <a:pt x="5275018" y="2458415"/>
                  </a:lnTo>
                  <a:lnTo>
                    <a:pt x="5328406" y="2451403"/>
                  </a:lnTo>
                  <a:lnTo>
                    <a:pt x="5381875" y="2444313"/>
                  </a:lnTo>
                  <a:lnTo>
                    <a:pt x="5435403" y="2437145"/>
                  </a:lnTo>
                  <a:lnTo>
                    <a:pt x="5488967" y="2429903"/>
                  </a:lnTo>
                  <a:lnTo>
                    <a:pt x="5542545" y="2422589"/>
                  </a:lnTo>
                  <a:lnTo>
                    <a:pt x="5596116" y="2415204"/>
                  </a:lnTo>
                  <a:lnTo>
                    <a:pt x="5649656" y="2407750"/>
                  </a:lnTo>
                  <a:lnTo>
                    <a:pt x="5703143" y="2400230"/>
                  </a:lnTo>
                  <a:lnTo>
                    <a:pt x="5756556" y="2392646"/>
                  </a:lnTo>
                  <a:lnTo>
                    <a:pt x="5809871" y="2384999"/>
                  </a:lnTo>
                  <a:lnTo>
                    <a:pt x="5863067" y="2377292"/>
                  </a:lnTo>
                  <a:lnTo>
                    <a:pt x="5916120" y="2369527"/>
                  </a:lnTo>
                  <a:lnTo>
                    <a:pt x="5969010" y="2361705"/>
                  </a:lnTo>
                  <a:lnTo>
                    <a:pt x="6021714" y="2353829"/>
                  </a:lnTo>
                  <a:lnTo>
                    <a:pt x="6074208" y="2345901"/>
                  </a:lnTo>
                  <a:lnTo>
                    <a:pt x="6126472" y="2337923"/>
                  </a:lnTo>
                  <a:lnTo>
                    <a:pt x="6178482" y="2329897"/>
                  </a:lnTo>
                  <a:lnTo>
                    <a:pt x="6230217" y="2321825"/>
                  </a:lnTo>
                  <a:lnTo>
                    <a:pt x="6281654" y="2313709"/>
                  </a:lnTo>
                  <a:lnTo>
                    <a:pt x="6332771" y="2305551"/>
                  </a:lnTo>
                  <a:lnTo>
                    <a:pt x="6383545" y="2297352"/>
                  </a:lnTo>
                  <a:lnTo>
                    <a:pt x="6433954" y="2289117"/>
                  </a:lnTo>
                  <a:lnTo>
                    <a:pt x="6483977" y="2280845"/>
                  </a:lnTo>
                  <a:lnTo>
                    <a:pt x="6533590" y="2272539"/>
                  </a:lnTo>
                  <a:lnTo>
                    <a:pt x="6582771" y="2264202"/>
                  </a:lnTo>
                  <a:lnTo>
                    <a:pt x="6631499" y="2255835"/>
                  </a:lnTo>
                  <a:lnTo>
                    <a:pt x="6679750" y="2247440"/>
                  </a:lnTo>
                  <a:lnTo>
                    <a:pt x="6727503" y="2239020"/>
                  </a:lnTo>
                  <a:lnTo>
                    <a:pt x="6774735" y="2230576"/>
                  </a:lnTo>
                  <a:lnTo>
                    <a:pt x="6821423" y="2222110"/>
                  </a:lnTo>
                  <a:lnTo>
                    <a:pt x="6867547" y="2213625"/>
                  </a:lnTo>
                  <a:lnTo>
                    <a:pt x="6913082" y="2205123"/>
                  </a:lnTo>
                  <a:lnTo>
                    <a:pt x="6958008" y="2196605"/>
                  </a:lnTo>
                  <a:lnTo>
                    <a:pt x="7002301" y="2188074"/>
                  </a:lnTo>
                  <a:lnTo>
                    <a:pt x="7045940" y="2179531"/>
                  </a:lnTo>
                  <a:lnTo>
                    <a:pt x="7088902" y="2170980"/>
                  </a:lnTo>
                  <a:lnTo>
                    <a:pt x="7131164" y="2162420"/>
                  </a:lnTo>
                  <a:lnTo>
                    <a:pt x="7172706" y="2153856"/>
                  </a:lnTo>
                  <a:lnTo>
                    <a:pt x="7233990" y="2140933"/>
                  </a:lnTo>
                  <a:lnTo>
                    <a:pt x="7295292" y="2127661"/>
                  </a:lnTo>
                  <a:lnTo>
                    <a:pt x="7356561" y="2114062"/>
                  </a:lnTo>
                  <a:lnTo>
                    <a:pt x="7417744" y="2100154"/>
                  </a:lnTo>
                  <a:lnTo>
                    <a:pt x="7478789" y="2085956"/>
                  </a:lnTo>
                  <a:lnTo>
                    <a:pt x="7539643" y="2071490"/>
                  </a:lnTo>
                  <a:lnTo>
                    <a:pt x="7600255" y="2056774"/>
                  </a:lnTo>
                  <a:lnTo>
                    <a:pt x="7660572" y="2041828"/>
                  </a:lnTo>
                  <a:lnTo>
                    <a:pt x="7720543" y="2026672"/>
                  </a:lnTo>
                  <a:lnTo>
                    <a:pt x="7780114" y="2011325"/>
                  </a:lnTo>
                  <a:lnTo>
                    <a:pt x="7839234" y="1995807"/>
                  </a:lnTo>
                  <a:lnTo>
                    <a:pt x="7897850" y="1980137"/>
                  </a:lnTo>
                  <a:lnTo>
                    <a:pt x="7955910" y="1964336"/>
                  </a:lnTo>
                  <a:lnTo>
                    <a:pt x="8013363" y="1948423"/>
                  </a:lnTo>
                  <a:lnTo>
                    <a:pt x="8070155" y="1932417"/>
                  </a:lnTo>
                  <a:lnTo>
                    <a:pt x="8126235" y="1916338"/>
                  </a:lnTo>
                  <a:lnTo>
                    <a:pt x="8181550" y="1900206"/>
                  </a:lnTo>
                  <a:lnTo>
                    <a:pt x="8236049" y="1884041"/>
                  </a:lnTo>
                  <a:lnTo>
                    <a:pt x="8289678" y="1867862"/>
                  </a:lnTo>
                  <a:lnTo>
                    <a:pt x="8342386" y="1851688"/>
                  </a:lnTo>
                  <a:lnTo>
                    <a:pt x="8394121" y="1835540"/>
                  </a:lnTo>
                  <a:lnTo>
                    <a:pt x="8444830" y="1819436"/>
                  </a:lnTo>
                  <a:lnTo>
                    <a:pt x="8494462" y="1803398"/>
                  </a:lnTo>
                  <a:lnTo>
                    <a:pt x="8542963" y="1787444"/>
                  </a:lnTo>
                  <a:lnTo>
                    <a:pt x="8590282" y="1771593"/>
                  </a:lnTo>
                  <a:lnTo>
                    <a:pt x="8636367" y="1755867"/>
                  </a:lnTo>
                  <a:lnTo>
                    <a:pt x="8681165" y="1740283"/>
                  </a:lnTo>
                  <a:lnTo>
                    <a:pt x="8724624" y="1724863"/>
                  </a:lnTo>
                  <a:lnTo>
                    <a:pt x="8766692" y="1709625"/>
                  </a:lnTo>
                  <a:lnTo>
                    <a:pt x="8807316" y="1694589"/>
                  </a:lnTo>
                  <a:lnTo>
                    <a:pt x="8846446" y="1679775"/>
                  </a:lnTo>
                  <a:lnTo>
                    <a:pt x="8884027" y="1665202"/>
                  </a:lnTo>
                  <a:lnTo>
                    <a:pt x="8920009" y="1650890"/>
                  </a:lnTo>
                  <a:lnTo>
                    <a:pt x="8986963" y="1623129"/>
                  </a:lnTo>
                  <a:lnTo>
                    <a:pt x="9046892" y="1596648"/>
                  </a:lnTo>
                  <a:lnTo>
                    <a:pt x="9074091" y="1583937"/>
                  </a:lnTo>
                  <a:lnTo>
                    <a:pt x="9078468" y="1581802"/>
                  </a:lnTo>
                </a:path>
                <a:path w="9078595" h="2715260">
                  <a:moveTo>
                    <a:pt x="0" y="870737"/>
                  </a:moveTo>
                  <a:lnTo>
                    <a:pt x="35919" y="851722"/>
                  </a:lnTo>
                  <a:lnTo>
                    <a:pt x="71982" y="832709"/>
                  </a:lnTo>
                  <a:lnTo>
                    <a:pt x="108333" y="813699"/>
                  </a:lnTo>
                  <a:lnTo>
                    <a:pt x="145116" y="794694"/>
                  </a:lnTo>
                  <a:lnTo>
                    <a:pt x="182474" y="775696"/>
                  </a:lnTo>
                  <a:lnTo>
                    <a:pt x="220551" y="756707"/>
                  </a:lnTo>
                  <a:lnTo>
                    <a:pt x="259492" y="737728"/>
                  </a:lnTo>
                  <a:lnTo>
                    <a:pt x="299440" y="718761"/>
                  </a:lnTo>
                  <a:lnTo>
                    <a:pt x="340539" y="699807"/>
                  </a:lnTo>
                  <a:lnTo>
                    <a:pt x="382933" y="680870"/>
                  </a:lnTo>
                  <a:lnTo>
                    <a:pt x="426766" y="661949"/>
                  </a:lnTo>
                  <a:lnTo>
                    <a:pt x="472181" y="643047"/>
                  </a:lnTo>
                  <a:lnTo>
                    <a:pt x="519323" y="624166"/>
                  </a:lnTo>
                  <a:lnTo>
                    <a:pt x="568335" y="605307"/>
                  </a:lnTo>
                  <a:lnTo>
                    <a:pt x="619361" y="586473"/>
                  </a:lnTo>
                  <a:lnTo>
                    <a:pt x="672546" y="567664"/>
                  </a:lnTo>
                  <a:lnTo>
                    <a:pt x="728032" y="548882"/>
                  </a:lnTo>
                  <a:lnTo>
                    <a:pt x="785965" y="530130"/>
                  </a:lnTo>
                  <a:lnTo>
                    <a:pt x="846487" y="511409"/>
                  </a:lnTo>
                  <a:lnTo>
                    <a:pt x="909743" y="492720"/>
                  </a:lnTo>
                  <a:lnTo>
                    <a:pt x="975877" y="474065"/>
                  </a:lnTo>
                  <a:lnTo>
                    <a:pt x="1045032" y="455447"/>
                  </a:lnTo>
                  <a:lnTo>
                    <a:pt x="1082442" y="445590"/>
                  </a:lnTo>
                  <a:lnTo>
                    <a:pt x="1120581" y="435534"/>
                  </a:lnTo>
                  <a:lnTo>
                    <a:pt x="1159438" y="425295"/>
                  </a:lnTo>
                  <a:lnTo>
                    <a:pt x="1199000" y="414888"/>
                  </a:lnTo>
                  <a:lnTo>
                    <a:pt x="1239256" y="404329"/>
                  </a:lnTo>
                  <a:lnTo>
                    <a:pt x="1280195" y="393635"/>
                  </a:lnTo>
                  <a:lnTo>
                    <a:pt x="1321804" y="382821"/>
                  </a:lnTo>
                  <a:lnTo>
                    <a:pt x="1364074" y="371902"/>
                  </a:lnTo>
                  <a:lnTo>
                    <a:pt x="1406991" y="360895"/>
                  </a:lnTo>
                  <a:lnTo>
                    <a:pt x="1450545" y="349816"/>
                  </a:lnTo>
                  <a:lnTo>
                    <a:pt x="1494724" y="338681"/>
                  </a:lnTo>
                  <a:lnTo>
                    <a:pt x="1539516" y="327504"/>
                  </a:lnTo>
                  <a:lnTo>
                    <a:pt x="1584910" y="316303"/>
                  </a:lnTo>
                  <a:lnTo>
                    <a:pt x="1630895" y="305093"/>
                  </a:lnTo>
                  <a:lnTo>
                    <a:pt x="1677458" y="293890"/>
                  </a:lnTo>
                  <a:lnTo>
                    <a:pt x="1724589" y="282710"/>
                  </a:lnTo>
                  <a:lnTo>
                    <a:pt x="1772276" y="271568"/>
                  </a:lnTo>
                  <a:lnTo>
                    <a:pt x="1820507" y="260481"/>
                  </a:lnTo>
                  <a:lnTo>
                    <a:pt x="1869271" y="249464"/>
                  </a:lnTo>
                  <a:lnTo>
                    <a:pt x="1918556" y="238533"/>
                  </a:lnTo>
                  <a:lnTo>
                    <a:pt x="1968350" y="227704"/>
                  </a:lnTo>
                  <a:lnTo>
                    <a:pt x="2018643" y="216994"/>
                  </a:lnTo>
                  <a:lnTo>
                    <a:pt x="2069423" y="206417"/>
                  </a:lnTo>
                  <a:lnTo>
                    <a:pt x="2120677" y="195989"/>
                  </a:lnTo>
                  <a:lnTo>
                    <a:pt x="2172396" y="185728"/>
                  </a:lnTo>
                  <a:lnTo>
                    <a:pt x="2224566" y="175647"/>
                  </a:lnTo>
                  <a:lnTo>
                    <a:pt x="2277177" y="165764"/>
                  </a:lnTo>
                  <a:lnTo>
                    <a:pt x="2330217" y="156094"/>
                  </a:lnTo>
                  <a:lnTo>
                    <a:pt x="2383675" y="146653"/>
                  </a:lnTo>
                  <a:lnTo>
                    <a:pt x="2437538" y="137456"/>
                  </a:lnTo>
                  <a:lnTo>
                    <a:pt x="2491796" y="128521"/>
                  </a:lnTo>
                  <a:lnTo>
                    <a:pt x="2546437" y="119862"/>
                  </a:lnTo>
                  <a:lnTo>
                    <a:pt x="2601449" y="111495"/>
                  </a:lnTo>
                  <a:lnTo>
                    <a:pt x="2656822" y="103436"/>
                  </a:lnTo>
                  <a:lnTo>
                    <a:pt x="2712542" y="95702"/>
                  </a:lnTo>
                  <a:lnTo>
                    <a:pt x="2768600" y="88307"/>
                  </a:lnTo>
                  <a:lnTo>
                    <a:pt x="2824982" y="81269"/>
                  </a:lnTo>
                  <a:lnTo>
                    <a:pt x="2881679" y="74602"/>
                  </a:lnTo>
                  <a:lnTo>
                    <a:pt x="2938678" y="68322"/>
                  </a:lnTo>
                  <a:lnTo>
                    <a:pt x="2995967" y="62446"/>
                  </a:lnTo>
                  <a:lnTo>
                    <a:pt x="3053536" y="56990"/>
                  </a:lnTo>
                  <a:lnTo>
                    <a:pt x="3111373" y="51968"/>
                  </a:lnTo>
                  <a:lnTo>
                    <a:pt x="3155803" y="48359"/>
                  </a:lnTo>
                  <a:lnTo>
                    <a:pt x="3200573" y="44877"/>
                  </a:lnTo>
                  <a:lnTo>
                    <a:pt x="3245678" y="41521"/>
                  </a:lnTo>
                  <a:lnTo>
                    <a:pt x="3291111" y="38292"/>
                  </a:lnTo>
                  <a:lnTo>
                    <a:pt x="3336868" y="35191"/>
                  </a:lnTo>
                  <a:lnTo>
                    <a:pt x="3382943" y="32217"/>
                  </a:lnTo>
                  <a:lnTo>
                    <a:pt x="3429330" y="29372"/>
                  </a:lnTo>
                  <a:lnTo>
                    <a:pt x="3476023" y="26655"/>
                  </a:lnTo>
                  <a:lnTo>
                    <a:pt x="3523018" y="24067"/>
                  </a:lnTo>
                  <a:lnTo>
                    <a:pt x="3570308" y="21609"/>
                  </a:lnTo>
                  <a:lnTo>
                    <a:pt x="3617888" y="19281"/>
                  </a:lnTo>
                  <a:lnTo>
                    <a:pt x="3665752" y="17084"/>
                  </a:lnTo>
                  <a:lnTo>
                    <a:pt x="3713896" y="15017"/>
                  </a:lnTo>
                  <a:lnTo>
                    <a:pt x="3762312" y="13081"/>
                  </a:lnTo>
                  <a:lnTo>
                    <a:pt x="3810996" y="11277"/>
                  </a:lnTo>
                  <a:lnTo>
                    <a:pt x="3859942" y="9605"/>
                  </a:lnTo>
                  <a:lnTo>
                    <a:pt x="3909144" y="8066"/>
                  </a:lnTo>
                  <a:lnTo>
                    <a:pt x="3958598" y="6659"/>
                  </a:lnTo>
                  <a:lnTo>
                    <a:pt x="4008297" y="5386"/>
                  </a:lnTo>
                  <a:lnTo>
                    <a:pt x="4058235" y="4247"/>
                  </a:lnTo>
                  <a:lnTo>
                    <a:pt x="4108408" y="3241"/>
                  </a:lnTo>
                  <a:lnTo>
                    <a:pt x="4158810" y="2371"/>
                  </a:lnTo>
                  <a:lnTo>
                    <a:pt x="4209434" y="1636"/>
                  </a:lnTo>
                  <a:lnTo>
                    <a:pt x="4260276" y="1036"/>
                  </a:lnTo>
                  <a:lnTo>
                    <a:pt x="4311330" y="572"/>
                  </a:lnTo>
                  <a:lnTo>
                    <a:pt x="4362591" y="244"/>
                  </a:lnTo>
                  <a:lnTo>
                    <a:pt x="4414052" y="53"/>
                  </a:lnTo>
                  <a:lnTo>
                    <a:pt x="4465708" y="0"/>
                  </a:lnTo>
                  <a:lnTo>
                    <a:pt x="4517554" y="83"/>
                  </a:lnTo>
                  <a:lnTo>
                    <a:pt x="4569585" y="305"/>
                  </a:lnTo>
                  <a:lnTo>
                    <a:pt x="4621793" y="666"/>
                  </a:lnTo>
                  <a:lnTo>
                    <a:pt x="4674175" y="1165"/>
                  </a:lnTo>
                  <a:lnTo>
                    <a:pt x="4726724" y="1804"/>
                  </a:lnTo>
                  <a:lnTo>
                    <a:pt x="4779435" y="2583"/>
                  </a:lnTo>
                  <a:lnTo>
                    <a:pt x="4832302" y="3501"/>
                  </a:lnTo>
                  <a:lnTo>
                    <a:pt x="4885320" y="4560"/>
                  </a:lnTo>
                  <a:lnTo>
                    <a:pt x="4938483" y="5761"/>
                  </a:lnTo>
                  <a:lnTo>
                    <a:pt x="4991785" y="7102"/>
                  </a:lnTo>
                  <a:lnTo>
                    <a:pt x="5045222" y="8586"/>
                  </a:lnTo>
                  <a:lnTo>
                    <a:pt x="5098787" y="10212"/>
                  </a:lnTo>
                  <a:lnTo>
                    <a:pt x="5152475" y="11981"/>
                  </a:lnTo>
                  <a:lnTo>
                    <a:pt x="5206280" y="13893"/>
                  </a:lnTo>
                  <a:lnTo>
                    <a:pt x="5260196" y="15948"/>
                  </a:lnTo>
                  <a:lnTo>
                    <a:pt x="5314219" y="18147"/>
                  </a:lnTo>
                  <a:lnTo>
                    <a:pt x="5368342" y="20491"/>
                  </a:lnTo>
                  <a:lnTo>
                    <a:pt x="5422561" y="22980"/>
                  </a:lnTo>
                  <a:lnTo>
                    <a:pt x="5476868" y="25614"/>
                  </a:lnTo>
                  <a:lnTo>
                    <a:pt x="5531260" y="28394"/>
                  </a:lnTo>
                  <a:lnTo>
                    <a:pt x="5585730" y="31320"/>
                  </a:lnTo>
                  <a:lnTo>
                    <a:pt x="5640273" y="34392"/>
                  </a:lnTo>
                  <a:lnTo>
                    <a:pt x="5694882" y="37612"/>
                  </a:lnTo>
                  <a:lnTo>
                    <a:pt x="5749554" y="40979"/>
                  </a:lnTo>
                  <a:lnTo>
                    <a:pt x="5804281" y="44493"/>
                  </a:lnTo>
                  <a:lnTo>
                    <a:pt x="5859059" y="48156"/>
                  </a:lnTo>
                  <a:lnTo>
                    <a:pt x="5913882" y="51968"/>
                  </a:lnTo>
                  <a:lnTo>
                    <a:pt x="5961497" y="55457"/>
                  </a:lnTo>
                  <a:lnTo>
                    <a:pt x="6010054" y="59249"/>
                  </a:lnTo>
                  <a:lnTo>
                    <a:pt x="6059512" y="63334"/>
                  </a:lnTo>
                  <a:lnTo>
                    <a:pt x="6109828" y="67703"/>
                  </a:lnTo>
                  <a:lnTo>
                    <a:pt x="6160963" y="72347"/>
                  </a:lnTo>
                  <a:lnTo>
                    <a:pt x="6212875" y="77254"/>
                  </a:lnTo>
                  <a:lnTo>
                    <a:pt x="6265523" y="82416"/>
                  </a:lnTo>
                  <a:lnTo>
                    <a:pt x="6318865" y="87822"/>
                  </a:lnTo>
                  <a:lnTo>
                    <a:pt x="6372861" y="93463"/>
                  </a:lnTo>
                  <a:lnTo>
                    <a:pt x="6427469" y="99330"/>
                  </a:lnTo>
                  <a:lnTo>
                    <a:pt x="6482648" y="105411"/>
                  </a:lnTo>
                  <a:lnTo>
                    <a:pt x="6538356" y="111698"/>
                  </a:lnTo>
                  <a:lnTo>
                    <a:pt x="6594554" y="118181"/>
                  </a:lnTo>
                  <a:lnTo>
                    <a:pt x="6651199" y="124849"/>
                  </a:lnTo>
                  <a:lnTo>
                    <a:pt x="6708250" y="131694"/>
                  </a:lnTo>
                  <a:lnTo>
                    <a:pt x="6765667" y="138705"/>
                  </a:lnTo>
                  <a:lnTo>
                    <a:pt x="6823407" y="145873"/>
                  </a:lnTo>
                  <a:lnTo>
                    <a:pt x="6881430" y="153187"/>
                  </a:lnTo>
                  <a:lnTo>
                    <a:pt x="6939695" y="160638"/>
                  </a:lnTo>
                  <a:lnTo>
                    <a:pt x="6998160" y="168217"/>
                  </a:lnTo>
                  <a:lnTo>
                    <a:pt x="7056785" y="175913"/>
                  </a:lnTo>
                  <a:lnTo>
                    <a:pt x="7115528" y="183716"/>
                  </a:lnTo>
                  <a:lnTo>
                    <a:pt x="7174347" y="191618"/>
                  </a:lnTo>
                  <a:lnTo>
                    <a:pt x="7233203" y="199607"/>
                  </a:lnTo>
                  <a:lnTo>
                    <a:pt x="7292053" y="207675"/>
                  </a:lnTo>
                  <a:lnTo>
                    <a:pt x="7350856" y="215811"/>
                  </a:lnTo>
                  <a:lnTo>
                    <a:pt x="7409571" y="224006"/>
                  </a:lnTo>
                  <a:lnTo>
                    <a:pt x="7468158" y="232250"/>
                  </a:lnTo>
                  <a:lnTo>
                    <a:pt x="7526574" y="240533"/>
                  </a:lnTo>
                  <a:lnTo>
                    <a:pt x="7584779" y="248845"/>
                  </a:lnTo>
                  <a:lnTo>
                    <a:pt x="7642732" y="257177"/>
                  </a:lnTo>
                  <a:lnTo>
                    <a:pt x="7700390" y="265519"/>
                  </a:lnTo>
                  <a:lnTo>
                    <a:pt x="7757714" y="273860"/>
                  </a:lnTo>
                  <a:lnTo>
                    <a:pt x="7814662" y="282192"/>
                  </a:lnTo>
                  <a:lnTo>
                    <a:pt x="7871193" y="290504"/>
                  </a:lnTo>
                  <a:lnTo>
                    <a:pt x="7927265" y="298787"/>
                  </a:lnTo>
                  <a:lnTo>
                    <a:pt x="7982838" y="307031"/>
                  </a:lnTo>
                  <a:lnTo>
                    <a:pt x="8037870" y="315226"/>
                  </a:lnTo>
                  <a:lnTo>
                    <a:pt x="8092320" y="323362"/>
                  </a:lnTo>
                  <a:lnTo>
                    <a:pt x="8146147" y="331430"/>
                  </a:lnTo>
                  <a:lnTo>
                    <a:pt x="8199310" y="339419"/>
                  </a:lnTo>
                  <a:lnTo>
                    <a:pt x="8251767" y="347321"/>
                  </a:lnTo>
                  <a:lnTo>
                    <a:pt x="8303478" y="355124"/>
                  </a:lnTo>
                  <a:lnTo>
                    <a:pt x="8354400" y="362820"/>
                  </a:lnTo>
                  <a:lnTo>
                    <a:pt x="8404494" y="370399"/>
                  </a:lnTo>
                  <a:lnTo>
                    <a:pt x="8453718" y="377850"/>
                  </a:lnTo>
                  <a:lnTo>
                    <a:pt x="8502030" y="385164"/>
                  </a:lnTo>
                  <a:lnTo>
                    <a:pt x="8549389" y="392332"/>
                  </a:lnTo>
                  <a:lnTo>
                    <a:pt x="8595755" y="399343"/>
                  </a:lnTo>
                  <a:lnTo>
                    <a:pt x="8641087" y="406188"/>
                  </a:lnTo>
                  <a:lnTo>
                    <a:pt x="8685342" y="412856"/>
                  </a:lnTo>
                  <a:lnTo>
                    <a:pt x="8728479" y="419339"/>
                  </a:lnTo>
                  <a:lnTo>
                    <a:pt x="8770459" y="425626"/>
                  </a:lnTo>
                  <a:lnTo>
                    <a:pt x="8811239" y="431707"/>
                  </a:lnTo>
                  <a:lnTo>
                    <a:pt x="8850778" y="437574"/>
                  </a:lnTo>
                  <a:lnTo>
                    <a:pt x="8889035" y="443215"/>
                  </a:lnTo>
                  <a:lnTo>
                    <a:pt x="8961538" y="453783"/>
                  </a:lnTo>
                  <a:lnTo>
                    <a:pt x="9028420" y="463334"/>
                  </a:lnTo>
                  <a:lnTo>
                    <a:pt x="9059649" y="467703"/>
                  </a:lnTo>
                  <a:lnTo>
                    <a:pt x="9078468" y="470291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102" y="5641085"/>
              <a:ext cx="3004820" cy="1210945"/>
            </a:xfrm>
            <a:custGeom>
              <a:avLst/>
              <a:gdLst/>
              <a:ahLst/>
              <a:cxnLst/>
              <a:rect l="l" t="t" r="r" b="b"/>
              <a:pathLst>
                <a:path w="3004820" h="1210945">
                  <a:moveTo>
                    <a:pt x="0" y="0"/>
                  </a:moveTo>
                  <a:lnTo>
                    <a:pt x="51723" y="23508"/>
                  </a:lnTo>
                  <a:lnTo>
                    <a:pt x="103439" y="47010"/>
                  </a:lnTo>
                  <a:lnTo>
                    <a:pt x="155141" y="70498"/>
                  </a:lnTo>
                  <a:lnTo>
                    <a:pt x="206822" y="93966"/>
                  </a:lnTo>
                  <a:lnTo>
                    <a:pt x="258475" y="117407"/>
                  </a:lnTo>
                  <a:lnTo>
                    <a:pt x="310093" y="140815"/>
                  </a:lnTo>
                  <a:lnTo>
                    <a:pt x="361669" y="164182"/>
                  </a:lnTo>
                  <a:lnTo>
                    <a:pt x="413196" y="187502"/>
                  </a:lnTo>
                  <a:lnTo>
                    <a:pt x="464667" y="210769"/>
                  </a:lnTo>
                  <a:lnTo>
                    <a:pt x="516075" y="233974"/>
                  </a:lnTo>
                  <a:lnTo>
                    <a:pt x="567413" y="257113"/>
                  </a:lnTo>
                  <a:lnTo>
                    <a:pt x="618673" y="280178"/>
                  </a:lnTo>
                  <a:lnTo>
                    <a:pt x="669850" y="303162"/>
                  </a:lnTo>
                  <a:lnTo>
                    <a:pt x="720936" y="326058"/>
                  </a:lnTo>
                  <a:lnTo>
                    <a:pt x="771924" y="348861"/>
                  </a:lnTo>
                  <a:lnTo>
                    <a:pt x="822807" y="371563"/>
                  </a:lnTo>
                  <a:lnTo>
                    <a:pt x="873578" y="394157"/>
                  </a:lnTo>
                  <a:lnTo>
                    <a:pt x="924230" y="416636"/>
                  </a:lnTo>
                  <a:lnTo>
                    <a:pt x="974756" y="438995"/>
                  </a:lnTo>
                  <a:lnTo>
                    <a:pt x="1025149" y="461226"/>
                  </a:lnTo>
                  <a:lnTo>
                    <a:pt x="1075402" y="483322"/>
                  </a:lnTo>
                  <a:lnTo>
                    <a:pt x="1125508" y="505278"/>
                  </a:lnTo>
                  <a:lnTo>
                    <a:pt x="1175460" y="527085"/>
                  </a:lnTo>
                  <a:lnTo>
                    <a:pt x="1225251" y="548738"/>
                  </a:lnTo>
                  <a:lnTo>
                    <a:pt x="1274874" y="570229"/>
                  </a:lnTo>
                  <a:lnTo>
                    <a:pt x="1324322" y="591552"/>
                  </a:lnTo>
                  <a:lnTo>
                    <a:pt x="1373588" y="612700"/>
                  </a:lnTo>
                  <a:lnTo>
                    <a:pt x="1422665" y="633667"/>
                  </a:lnTo>
                  <a:lnTo>
                    <a:pt x="1471547" y="654446"/>
                  </a:lnTo>
                  <a:lnTo>
                    <a:pt x="1520225" y="675029"/>
                  </a:lnTo>
                  <a:lnTo>
                    <a:pt x="1568693" y="695411"/>
                  </a:lnTo>
                  <a:lnTo>
                    <a:pt x="1616944" y="715584"/>
                  </a:lnTo>
                  <a:lnTo>
                    <a:pt x="1664972" y="735542"/>
                  </a:lnTo>
                  <a:lnTo>
                    <a:pt x="1712768" y="755278"/>
                  </a:lnTo>
                  <a:lnTo>
                    <a:pt x="1760327" y="774786"/>
                  </a:lnTo>
                  <a:lnTo>
                    <a:pt x="1807640" y="794058"/>
                  </a:lnTo>
                  <a:lnTo>
                    <a:pt x="1854702" y="813088"/>
                  </a:lnTo>
                  <a:lnTo>
                    <a:pt x="1901505" y="831869"/>
                  </a:lnTo>
                  <a:lnTo>
                    <a:pt x="1948041" y="850395"/>
                  </a:lnTo>
                  <a:lnTo>
                    <a:pt x="1994305" y="868659"/>
                  </a:lnTo>
                  <a:lnTo>
                    <a:pt x="2040289" y="886653"/>
                  </a:lnTo>
                  <a:lnTo>
                    <a:pt x="2085986" y="904372"/>
                  </a:lnTo>
                  <a:lnTo>
                    <a:pt x="2131389" y="921808"/>
                  </a:lnTo>
                  <a:lnTo>
                    <a:pt x="2176491" y="938955"/>
                  </a:lnTo>
                  <a:lnTo>
                    <a:pt x="2221286" y="955806"/>
                  </a:lnTo>
                  <a:lnTo>
                    <a:pt x="2265765" y="972355"/>
                  </a:lnTo>
                  <a:lnTo>
                    <a:pt x="2309922" y="988594"/>
                  </a:lnTo>
                  <a:lnTo>
                    <a:pt x="2353751" y="1004518"/>
                  </a:lnTo>
                  <a:lnTo>
                    <a:pt x="2397243" y="1020118"/>
                  </a:lnTo>
                  <a:lnTo>
                    <a:pt x="2440393" y="1035389"/>
                  </a:lnTo>
                  <a:lnTo>
                    <a:pt x="2483193" y="1050324"/>
                  </a:lnTo>
                  <a:lnTo>
                    <a:pt x="2525636" y="1064916"/>
                  </a:lnTo>
                  <a:lnTo>
                    <a:pt x="2567715" y="1079158"/>
                  </a:lnTo>
                  <a:lnTo>
                    <a:pt x="2609423" y="1093043"/>
                  </a:lnTo>
                  <a:lnTo>
                    <a:pt x="2650753" y="1106566"/>
                  </a:lnTo>
                  <a:lnTo>
                    <a:pt x="2691698" y="1119718"/>
                  </a:lnTo>
                  <a:lnTo>
                    <a:pt x="2732252" y="1132494"/>
                  </a:lnTo>
                  <a:lnTo>
                    <a:pt x="2772406" y="1144887"/>
                  </a:lnTo>
                  <a:lnTo>
                    <a:pt x="2812155" y="1156890"/>
                  </a:lnTo>
                  <a:lnTo>
                    <a:pt x="2851491" y="1168496"/>
                  </a:lnTo>
                  <a:lnTo>
                    <a:pt x="2890407" y="1179698"/>
                  </a:lnTo>
                  <a:lnTo>
                    <a:pt x="2928896" y="1190490"/>
                  </a:lnTo>
                  <a:lnTo>
                    <a:pt x="2966951" y="1200865"/>
                  </a:lnTo>
                  <a:lnTo>
                    <a:pt x="3004566" y="1210817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532" y="5284470"/>
              <a:ext cx="9078595" cy="1467485"/>
            </a:xfrm>
            <a:custGeom>
              <a:avLst/>
              <a:gdLst/>
              <a:ahLst/>
              <a:cxnLst/>
              <a:rect l="l" t="t" r="r" b="b"/>
              <a:pathLst>
                <a:path w="9078595" h="1467484">
                  <a:moveTo>
                    <a:pt x="0" y="0"/>
                  </a:moveTo>
                  <a:lnTo>
                    <a:pt x="37323" y="13040"/>
                  </a:lnTo>
                  <a:lnTo>
                    <a:pt x="74768" y="26102"/>
                  </a:lnTo>
                  <a:lnTo>
                    <a:pt x="112457" y="39209"/>
                  </a:lnTo>
                  <a:lnTo>
                    <a:pt x="150510" y="52381"/>
                  </a:lnTo>
                  <a:lnTo>
                    <a:pt x="189049" y="65641"/>
                  </a:lnTo>
                  <a:lnTo>
                    <a:pt x="228196" y="79010"/>
                  </a:lnTo>
                  <a:lnTo>
                    <a:pt x="268072" y="92511"/>
                  </a:lnTo>
                  <a:lnTo>
                    <a:pt x="308798" y="106166"/>
                  </a:lnTo>
                  <a:lnTo>
                    <a:pt x="350497" y="119996"/>
                  </a:lnTo>
                  <a:lnTo>
                    <a:pt x="393290" y="134024"/>
                  </a:lnTo>
                  <a:lnTo>
                    <a:pt x="437298" y="148271"/>
                  </a:lnTo>
                  <a:lnTo>
                    <a:pt x="482642" y="162760"/>
                  </a:lnTo>
                  <a:lnTo>
                    <a:pt x="529445" y="177511"/>
                  </a:lnTo>
                  <a:lnTo>
                    <a:pt x="577827" y="192548"/>
                  </a:lnTo>
                  <a:lnTo>
                    <a:pt x="627911" y="207892"/>
                  </a:lnTo>
                  <a:lnTo>
                    <a:pt x="679817" y="223566"/>
                  </a:lnTo>
                  <a:lnTo>
                    <a:pt x="733668" y="239590"/>
                  </a:lnTo>
                  <a:lnTo>
                    <a:pt x="789584" y="255987"/>
                  </a:lnTo>
                  <a:lnTo>
                    <a:pt x="847687" y="272779"/>
                  </a:lnTo>
                  <a:lnTo>
                    <a:pt x="908100" y="289988"/>
                  </a:lnTo>
                  <a:lnTo>
                    <a:pt x="970942" y="307635"/>
                  </a:lnTo>
                  <a:lnTo>
                    <a:pt x="1036337" y="325744"/>
                  </a:lnTo>
                  <a:lnTo>
                    <a:pt x="1104404" y="344335"/>
                  </a:lnTo>
                  <a:lnTo>
                    <a:pt x="1142874" y="354783"/>
                  </a:lnTo>
                  <a:lnTo>
                    <a:pt x="1182216" y="365482"/>
                  </a:lnTo>
                  <a:lnTo>
                    <a:pt x="1222405" y="376420"/>
                  </a:lnTo>
                  <a:lnTo>
                    <a:pt x="1263418" y="387587"/>
                  </a:lnTo>
                  <a:lnTo>
                    <a:pt x="1305230" y="398970"/>
                  </a:lnTo>
                  <a:lnTo>
                    <a:pt x="1347817" y="410558"/>
                  </a:lnTo>
                  <a:lnTo>
                    <a:pt x="1391155" y="422339"/>
                  </a:lnTo>
                  <a:lnTo>
                    <a:pt x="1435221" y="434301"/>
                  </a:lnTo>
                  <a:lnTo>
                    <a:pt x="1479990" y="446435"/>
                  </a:lnTo>
                  <a:lnTo>
                    <a:pt x="1525438" y="458726"/>
                  </a:lnTo>
                  <a:lnTo>
                    <a:pt x="1571541" y="471165"/>
                  </a:lnTo>
                  <a:lnTo>
                    <a:pt x="1618274" y="483740"/>
                  </a:lnTo>
                  <a:lnTo>
                    <a:pt x="1665615" y="496438"/>
                  </a:lnTo>
                  <a:lnTo>
                    <a:pt x="1713539" y="509249"/>
                  </a:lnTo>
                  <a:lnTo>
                    <a:pt x="1762022" y="522161"/>
                  </a:lnTo>
                  <a:lnTo>
                    <a:pt x="1811039" y="535163"/>
                  </a:lnTo>
                  <a:lnTo>
                    <a:pt x="1860567" y="548242"/>
                  </a:lnTo>
                  <a:lnTo>
                    <a:pt x="1910582" y="561388"/>
                  </a:lnTo>
                  <a:lnTo>
                    <a:pt x="1961060" y="574589"/>
                  </a:lnTo>
                  <a:lnTo>
                    <a:pt x="2011976" y="587832"/>
                  </a:lnTo>
                  <a:lnTo>
                    <a:pt x="2063307" y="601108"/>
                  </a:lnTo>
                  <a:lnTo>
                    <a:pt x="2115028" y="614404"/>
                  </a:lnTo>
                  <a:lnTo>
                    <a:pt x="2167116" y="627708"/>
                  </a:lnTo>
                  <a:lnTo>
                    <a:pt x="2219546" y="641010"/>
                  </a:lnTo>
                  <a:lnTo>
                    <a:pt x="2272294" y="654297"/>
                  </a:lnTo>
                  <a:lnTo>
                    <a:pt x="2325337" y="667558"/>
                  </a:lnTo>
                  <a:lnTo>
                    <a:pt x="2378650" y="680782"/>
                  </a:lnTo>
                  <a:lnTo>
                    <a:pt x="2432210" y="693956"/>
                  </a:lnTo>
                  <a:lnTo>
                    <a:pt x="2485992" y="707070"/>
                  </a:lnTo>
                  <a:lnTo>
                    <a:pt x="2539971" y="720112"/>
                  </a:lnTo>
                  <a:lnTo>
                    <a:pt x="2594125" y="733070"/>
                  </a:lnTo>
                  <a:lnTo>
                    <a:pt x="2648429" y="745933"/>
                  </a:lnTo>
                  <a:lnTo>
                    <a:pt x="2702859" y="758689"/>
                  </a:lnTo>
                  <a:lnTo>
                    <a:pt x="2757391" y="771327"/>
                  </a:lnTo>
                  <a:lnTo>
                    <a:pt x="2812001" y="783835"/>
                  </a:lnTo>
                  <a:lnTo>
                    <a:pt x="2866664" y="796202"/>
                  </a:lnTo>
                  <a:lnTo>
                    <a:pt x="2921358" y="808416"/>
                  </a:lnTo>
                  <a:lnTo>
                    <a:pt x="2976057" y="820465"/>
                  </a:lnTo>
                  <a:lnTo>
                    <a:pt x="3030738" y="832339"/>
                  </a:lnTo>
                  <a:lnTo>
                    <a:pt x="3085376" y="844024"/>
                  </a:lnTo>
                  <a:lnTo>
                    <a:pt x="3139949" y="855511"/>
                  </a:lnTo>
                  <a:lnTo>
                    <a:pt x="3194431" y="866787"/>
                  </a:lnTo>
                  <a:lnTo>
                    <a:pt x="3240390" y="876174"/>
                  </a:lnTo>
                  <a:lnTo>
                    <a:pt x="3286814" y="885572"/>
                  </a:lnTo>
                  <a:lnTo>
                    <a:pt x="3333683" y="894977"/>
                  </a:lnTo>
                  <a:lnTo>
                    <a:pt x="3380978" y="904385"/>
                  </a:lnTo>
                  <a:lnTo>
                    <a:pt x="3428679" y="913795"/>
                  </a:lnTo>
                  <a:lnTo>
                    <a:pt x="3476766" y="923202"/>
                  </a:lnTo>
                  <a:lnTo>
                    <a:pt x="3525219" y="932602"/>
                  </a:lnTo>
                  <a:lnTo>
                    <a:pt x="3574020" y="941993"/>
                  </a:lnTo>
                  <a:lnTo>
                    <a:pt x="3623148" y="951370"/>
                  </a:lnTo>
                  <a:lnTo>
                    <a:pt x="3672583" y="960731"/>
                  </a:lnTo>
                  <a:lnTo>
                    <a:pt x="3722307" y="970072"/>
                  </a:lnTo>
                  <a:lnTo>
                    <a:pt x="3772299" y="979390"/>
                  </a:lnTo>
                  <a:lnTo>
                    <a:pt x="3822539" y="988681"/>
                  </a:lnTo>
                  <a:lnTo>
                    <a:pt x="3873008" y="997942"/>
                  </a:lnTo>
                  <a:lnTo>
                    <a:pt x="3923686" y="1007169"/>
                  </a:lnTo>
                  <a:lnTo>
                    <a:pt x="3974554" y="1016359"/>
                  </a:lnTo>
                  <a:lnTo>
                    <a:pt x="4025592" y="1025508"/>
                  </a:lnTo>
                  <a:lnTo>
                    <a:pt x="4076780" y="1034614"/>
                  </a:lnTo>
                  <a:lnTo>
                    <a:pt x="4128098" y="1043673"/>
                  </a:lnTo>
                  <a:lnTo>
                    <a:pt x="4179528" y="1052680"/>
                  </a:lnTo>
                  <a:lnTo>
                    <a:pt x="4231048" y="1061634"/>
                  </a:lnTo>
                  <a:lnTo>
                    <a:pt x="4282641" y="1070530"/>
                  </a:lnTo>
                  <a:lnTo>
                    <a:pt x="4334285" y="1079365"/>
                  </a:lnTo>
                  <a:lnTo>
                    <a:pt x="4385961" y="1088135"/>
                  </a:lnTo>
                  <a:lnTo>
                    <a:pt x="4437649" y="1096838"/>
                  </a:lnTo>
                  <a:lnTo>
                    <a:pt x="4489331" y="1105470"/>
                  </a:lnTo>
                  <a:lnTo>
                    <a:pt x="4540986" y="1114027"/>
                  </a:lnTo>
                  <a:lnTo>
                    <a:pt x="4592594" y="1122505"/>
                  </a:lnTo>
                  <a:lnTo>
                    <a:pt x="4644136" y="1130903"/>
                  </a:lnTo>
                  <a:lnTo>
                    <a:pt x="4695592" y="1139215"/>
                  </a:lnTo>
                  <a:lnTo>
                    <a:pt x="4746942" y="1147439"/>
                  </a:lnTo>
                  <a:lnTo>
                    <a:pt x="4798168" y="1155572"/>
                  </a:lnTo>
                  <a:lnTo>
                    <a:pt x="4849248" y="1163609"/>
                  </a:lnTo>
                  <a:lnTo>
                    <a:pt x="4900164" y="1171548"/>
                  </a:lnTo>
                  <a:lnTo>
                    <a:pt x="4950896" y="1179384"/>
                  </a:lnTo>
                  <a:lnTo>
                    <a:pt x="5001424" y="1187116"/>
                  </a:lnTo>
                  <a:lnTo>
                    <a:pt x="5051729" y="1194738"/>
                  </a:lnTo>
                  <a:lnTo>
                    <a:pt x="5101790" y="1202248"/>
                  </a:lnTo>
                  <a:lnTo>
                    <a:pt x="5151588" y="1209643"/>
                  </a:lnTo>
                  <a:lnTo>
                    <a:pt x="5201104" y="1216918"/>
                  </a:lnTo>
                  <a:lnTo>
                    <a:pt x="5250317" y="1224071"/>
                  </a:lnTo>
                  <a:lnTo>
                    <a:pt x="5299209" y="1231098"/>
                  </a:lnTo>
                  <a:lnTo>
                    <a:pt x="5347759" y="1237995"/>
                  </a:lnTo>
                  <a:lnTo>
                    <a:pt x="5395947" y="1244760"/>
                  </a:lnTo>
                  <a:lnTo>
                    <a:pt x="5443755" y="1251389"/>
                  </a:lnTo>
                  <a:lnTo>
                    <a:pt x="5491162" y="1257878"/>
                  </a:lnTo>
                  <a:lnTo>
                    <a:pt x="5538149" y="1264224"/>
                  </a:lnTo>
                  <a:lnTo>
                    <a:pt x="5584696" y="1270423"/>
                  </a:lnTo>
                  <a:lnTo>
                    <a:pt x="5630783" y="1276473"/>
                  </a:lnTo>
                  <a:lnTo>
                    <a:pt x="5676392" y="1282369"/>
                  </a:lnTo>
                  <a:lnTo>
                    <a:pt x="5731811" y="1289363"/>
                  </a:lnTo>
                  <a:lnTo>
                    <a:pt x="5787409" y="1296155"/>
                  </a:lnTo>
                  <a:lnTo>
                    <a:pt x="5843151" y="1302751"/>
                  </a:lnTo>
                  <a:lnTo>
                    <a:pt x="5899002" y="1309154"/>
                  </a:lnTo>
                  <a:lnTo>
                    <a:pt x="5954929" y="1315370"/>
                  </a:lnTo>
                  <a:lnTo>
                    <a:pt x="6010898" y="1321401"/>
                  </a:lnTo>
                  <a:lnTo>
                    <a:pt x="6066874" y="1327252"/>
                  </a:lnTo>
                  <a:lnTo>
                    <a:pt x="6122823" y="1332927"/>
                  </a:lnTo>
                  <a:lnTo>
                    <a:pt x="6178712" y="1338430"/>
                  </a:lnTo>
                  <a:lnTo>
                    <a:pt x="6234506" y="1343766"/>
                  </a:lnTo>
                  <a:lnTo>
                    <a:pt x="6290170" y="1348938"/>
                  </a:lnTo>
                  <a:lnTo>
                    <a:pt x="6345672" y="1353951"/>
                  </a:lnTo>
                  <a:lnTo>
                    <a:pt x="6400976" y="1358809"/>
                  </a:lnTo>
                  <a:lnTo>
                    <a:pt x="6456049" y="1363515"/>
                  </a:lnTo>
                  <a:lnTo>
                    <a:pt x="6510856" y="1368075"/>
                  </a:lnTo>
                  <a:lnTo>
                    <a:pt x="6565363" y="1372492"/>
                  </a:lnTo>
                  <a:lnTo>
                    <a:pt x="6619537" y="1376770"/>
                  </a:lnTo>
                  <a:lnTo>
                    <a:pt x="6673343" y="1380913"/>
                  </a:lnTo>
                  <a:lnTo>
                    <a:pt x="6726747" y="1384927"/>
                  </a:lnTo>
                  <a:lnTo>
                    <a:pt x="6779715" y="1388814"/>
                  </a:lnTo>
                  <a:lnTo>
                    <a:pt x="6832213" y="1392578"/>
                  </a:lnTo>
                  <a:lnTo>
                    <a:pt x="6884206" y="1396225"/>
                  </a:lnTo>
                  <a:lnTo>
                    <a:pt x="6935661" y="1399758"/>
                  </a:lnTo>
                  <a:lnTo>
                    <a:pt x="6986543" y="1403181"/>
                  </a:lnTo>
                  <a:lnTo>
                    <a:pt x="7036818" y="1406499"/>
                  </a:lnTo>
                  <a:lnTo>
                    <a:pt x="7086453" y="1409715"/>
                  </a:lnTo>
                  <a:lnTo>
                    <a:pt x="7135412" y="1412834"/>
                  </a:lnTo>
                  <a:lnTo>
                    <a:pt x="7183663" y="1415860"/>
                  </a:lnTo>
                  <a:lnTo>
                    <a:pt x="7231170" y="1418796"/>
                  </a:lnTo>
                  <a:lnTo>
                    <a:pt x="7277900" y="1421648"/>
                  </a:lnTo>
                  <a:lnTo>
                    <a:pt x="7323819" y="1424419"/>
                  </a:lnTo>
                  <a:lnTo>
                    <a:pt x="7368892" y="1427113"/>
                  </a:lnTo>
                  <a:lnTo>
                    <a:pt x="7413086" y="1429735"/>
                  </a:lnTo>
                  <a:lnTo>
                    <a:pt x="7456365" y="1432289"/>
                  </a:lnTo>
                  <a:lnTo>
                    <a:pt x="7498697" y="1434778"/>
                  </a:lnTo>
                  <a:lnTo>
                    <a:pt x="7540047" y="1437207"/>
                  </a:lnTo>
                  <a:lnTo>
                    <a:pt x="7580380" y="1439580"/>
                  </a:lnTo>
                  <a:lnTo>
                    <a:pt x="7619663" y="1441901"/>
                  </a:lnTo>
                  <a:lnTo>
                    <a:pt x="7657862" y="1444175"/>
                  </a:lnTo>
                  <a:lnTo>
                    <a:pt x="7694943" y="1446405"/>
                  </a:lnTo>
                  <a:lnTo>
                    <a:pt x="7730871" y="1448596"/>
                  </a:lnTo>
                  <a:lnTo>
                    <a:pt x="7812458" y="1453393"/>
                  </a:lnTo>
                  <a:lnTo>
                    <a:pt x="7887182" y="1457352"/>
                  </a:lnTo>
                  <a:lnTo>
                    <a:pt x="7955617" y="1460537"/>
                  </a:lnTo>
                  <a:lnTo>
                    <a:pt x="8018335" y="1463014"/>
                  </a:lnTo>
                  <a:lnTo>
                    <a:pt x="8075908" y="1464848"/>
                  </a:lnTo>
                  <a:lnTo>
                    <a:pt x="8128910" y="1466105"/>
                  </a:lnTo>
                  <a:lnTo>
                    <a:pt x="8177913" y="1466849"/>
                  </a:lnTo>
                  <a:lnTo>
                    <a:pt x="8223490" y="1467146"/>
                  </a:lnTo>
                  <a:lnTo>
                    <a:pt x="8266214" y="1467062"/>
                  </a:lnTo>
                  <a:lnTo>
                    <a:pt x="8306657" y="1466660"/>
                  </a:lnTo>
                  <a:lnTo>
                    <a:pt x="8345393" y="1466008"/>
                  </a:lnTo>
                  <a:lnTo>
                    <a:pt x="8420033" y="1464209"/>
                  </a:lnTo>
                  <a:lnTo>
                    <a:pt x="8457083" y="1463194"/>
                  </a:lnTo>
                  <a:lnTo>
                    <a:pt x="8494716" y="1462189"/>
                  </a:lnTo>
                  <a:lnTo>
                    <a:pt x="8533505" y="1461258"/>
                  </a:lnTo>
                  <a:lnTo>
                    <a:pt x="8574024" y="1460468"/>
                  </a:lnTo>
                  <a:lnTo>
                    <a:pt x="8636600" y="1459103"/>
                  </a:lnTo>
                  <a:lnTo>
                    <a:pt x="8696102" y="1457203"/>
                  </a:lnTo>
                  <a:lnTo>
                    <a:pt x="8752836" y="1454821"/>
                  </a:lnTo>
                  <a:lnTo>
                    <a:pt x="8807112" y="1452011"/>
                  </a:lnTo>
                  <a:lnTo>
                    <a:pt x="8859235" y="1448826"/>
                  </a:lnTo>
                  <a:lnTo>
                    <a:pt x="8909514" y="1445320"/>
                  </a:lnTo>
                  <a:lnTo>
                    <a:pt x="8958256" y="1441547"/>
                  </a:lnTo>
                  <a:lnTo>
                    <a:pt x="9005768" y="1437559"/>
                  </a:lnTo>
                  <a:lnTo>
                    <a:pt x="9052357" y="1433412"/>
                  </a:lnTo>
                  <a:lnTo>
                    <a:pt x="9078468" y="1430996"/>
                  </a:lnTo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15134" y="5137796"/>
              <a:ext cx="6929120" cy="1714500"/>
            </a:xfrm>
            <a:custGeom>
              <a:avLst/>
              <a:gdLst/>
              <a:ahLst/>
              <a:cxnLst/>
              <a:rect l="l" t="t" r="r" b="b"/>
              <a:pathLst>
                <a:path w="6929120" h="1714500">
                  <a:moveTo>
                    <a:pt x="0" y="1714106"/>
                  </a:moveTo>
                  <a:lnTo>
                    <a:pt x="32478" y="1677497"/>
                  </a:lnTo>
                  <a:lnTo>
                    <a:pt x="65062" y="1640914"/>
                  </a:lnTo>
                  <a:lnTo>
                    <a:pt x="97858" y="1604384"/>
                  </a:lnTo>
                  <a:lnTo>
                    <a:pt x="130969" y="1567934"/>
                  </a:lnTo>
                  <a:lnTo>
                    <a:pt x="164502" y="1531589"/>
                  </a:lnTo>
                  <a:lnTo>
                    <a:pt x="198562" y="1495377"/>
                  </a:lnTo>
                  <a:lnTo>
                    <a:pt x="233255" y="1459322"/>
                  </a:lnTo>
                  <a:lnTo>
                    <a:pt x="268686" y="1423453"/>
                  </a:lnTo>
                  <a:lnTo>
                    <a:pt x="304961" y="1387795"/>
                  </a:lnTo>
                  <a:lnTo>
                    <a:pt x="342185" y="1352374"/>
                  </a:lnTo>
                  <a:lnTo>
                    <a:pt x="380462" y="1317217"/>
                  </a:lnTo>
                  <a:lnTo>
                    <a:pt x="419900" y="1282350"/>
                  </a:lnTo>
                  <a:lnTo>
                    <a:pt x="460603" y="1247800"/>
                  </a:lnTo>
                  <a:lnTo>
                    <a:pt x="502677" y="1213592"/>
                  </a:lnTo>
                  <a:lnTo>
                    <a:pt x="546227" y="1179754"/>
                  </a:lnTo>
                  <a:lnTo>
                    <a:pt x="583948" y="1151601"/>
                  </a:lnTo>
                  <a:lnTo>
                    <a:pt x="623105" y="1123264"/>
                  </a:lnTo>
                  <a:lnTo>
                    <a:pt x="663556" y="1094817"/>
                  </a:lnTo>
                  <a:lnTo>
                    <a:pt x="705161" y="1066334"/>
                  </a:lnTo>
                  <a:lnTo>
                    <a:pt x="747779" y="1037887"/>
                  </a:lnTo>
                  <a:lnTo>
                    <a:pt x="791271" y="1009550"/>
                  </a:lnTo>
                  <a:lnTo>
                    <a:pt x="835494" y="981396"/>
                  </a:lnTo>
                  <a:lnTo>
                    <a:pt x="880309" y="953499"/>
                  </a:lnTo>
                  <a:lnTo>
                    <a:pt x="925576" y="925932"/>
                  </a:lnTo>
                  <a:lnTo>
                    <a:pt x="971152" y="898768"/>
                  </a:lnTo>
                  <a:lnTo>
                    <a:pt x="1016899" y="872080"/>
                  </a:lnTo>
                  <a:lnTo>
                    <a:pt x="1062674" y="845942"/>
                  </a:lnTo>
                  <a:lnTo>
                    <a:pt x="1108339" y="820427"/>
                  </a:lnTo>
                  <a:lnTo>
                    <a:pt x="1153751" y="795608"/>
                  </a:lnTo>
                  <a:lnTo>
                    <a:pt x="1198771" y="771558"/>
                  </a:lnTo>
                  <a:lnTo>
                    <a:pt x="1243258" y="748352"/>
                  </a:lnTo>
                  <a:lnTo>
                    <a:pt x="1287072" y="726062"/>
                  </a:lnTo>
                  <a:lnTo>
                    <a:pt x="1330070" y="704761"/>
                  </a:lnTo>
                  <a:lnTo>
                    <a:pt x="1376865" y="682170"/>
                  </a:lnTo>
                  <a:lnTo>
                    <a:pt x="1421746" y="661046"/>
                  </a:lnTo>
                  <a:lnTo>
                    <a:pt x="1465124" y="641231"/>
                  </a:lnTo>
                  <a:lnTo>
                    <a:pt x="1507406" y="622570"/>
                  </a:lnTo>
                  <a:lnTo>
                    <a:pt x="1549003" y="604906"/>
                  </a:lnTo>
                  <a:lnTo>
                    <a:pt x="1590322" y="588083"/>
                  </a:lnTo>
                  <a:lnTo>
                    <a:pt x="1631773" y="571945"/>
                  </a:lnTo>
                  <a:lnTo>
                    <a:pt x="1673764" y="556333"/>
                  </a:lnTo>
                  <a:lnTo>
                    <a:pt x="1716705" y="541093"/>
                  </a:lnTo>
                  <a:lnTo>
                    <a:pt x="1761005" y="526068"/>
                  </a:lnTo>
                  <a:lnTo>
                    <a:pt x="1807072" y="511101"/>
                  </a:lnTo>
                  <a:lnTo>
                    <a:pt x="1855315" y="496035"/>
                  </a:lnTo>
                  <a:lnTo>
                    <a:pt x="1906143" y="480715"/>
                  </a:lnTo>
                  <a:lnTo>
                    <a:pt x="1959965" y="464984"/>
                  </a:lnTo>
                  <a:lnTo>
                    <a:pt x="2017190" y="448684"/>
                  </a:lnTo>
                  <a:lnTo>
                    <a:pt x="2078228" y="431661"/>
                  </a:lnTo>
                  <a:lnTo>
                    <a:pt x="2118257" y="420773"/>
                  </a:lnTo>
                  <a:lnTo>
                    <a:pt x="2160550" y="409587"/>
                  </a:lnTo>
                  <a:lnTo>
                    <a:pt x="2204913" y="398139"/>
                  </a:lnTo>
                  <a:lnTo>
                    <a:pt x="2251151" y="386466"/>
                  </a:lnTo>
                  <a:lnTo>
                    <a:pt x="2299069" y="374604"/>
                  </a:lnTo>
                  <a:lnTo>
                    <a:pt x="2348473" y="362591"/>
                  </a:lnTo>
                  <a:lnTo>
                    <a:pt x="2399168" y="350461"/>
                  </a:lnTo>
                  <a:lnTo>
                    <a:pt x="2450960" y="338253"/>
                  </a:lnTo>
                  <a:lnTo>
                    <a:pt x="2503654" y="326003"/>
                  </a:lnTo>
                  <a:lnTo>
                    <a:pt x="2557056" y="313747"/>
                  </a:lnTo>
                  <a:lnTo>
                    <a:pt x="2610971" y="301521"/>
                  </a:lnTo>
                  <a:lnTo>
                    <a:pt x="2665204" y="289363"/>
                  </a:lnTo>
                  <a:lnTo>
                    <a:pt x="2719562" y="277308"/>
                  </a:lnTo>
                  <a:lnTo>
                    <a:pt x="2773849" y="265394"/>
                  </a:lnTo>
                  <a:lnTo>
                    <a:pt x="2827871" y="253656"/>
                  </a:lnTo>
                  <a:lnTo>
                    <a:pt x="2881434" y="242132"/>
                  </a:lnTo>
                  <a:lnTo>
                    <a:pt x="2934342" y="230858"/>
                  </a:lnTo>
                  <a:lnTo>
                    <a:pt x="2986402" y="219871"/>
                  </a:lnTo>
                  <a:lnTo>
                    <a:pt x="3037419" y="209207"/>
                  </a:lnTo>
                  <a:lnTo>
                    <a:pt x="3087198" y="198902"/>
                  </a:lnTo>
                  <a:lnTo>
                    <a:pt x="3135545" y="188993"/>
                  </a:lnTo>
                  <a:lnTo>
                    <a:pt x="3182266" y="179518"/>
                  </a:lnTo>
                  <a:lnTo>
                    <a:pt x="3227165" y="170511"/>
                  </a:lnTo>
                  <a:lnTo>
                    <a:pt x="3270048" y="162010"/>
                  </a:lnTo>
                  <a:lnTo>
                    <a:pt x="3310721" y="154052"/>
                  </a:lnTo>
                  <a:lnTo>
                    <a:pt x="3348990" y="146673"/>
                  </a:lnTo>
                  <a:lnTo>
                    <a:pt x="3418406" y="133599"/>
                  </a:lnTo>
                  <a:lnTo>
                    <a:pt x="3479570" y="122528"/>
                  </a:lnTo>
                  <a:lnTo>
                    <a:pt x="3533862" y="113218"/>
                  </a:lnTo>
                  <a:lnTo>
                    <a:pt x="3582659" y="105424"/>
                  </a:lnTo>
                  <a:lnTo>
                    <a:pt x="3627342" y="98904"/>
                  </a:lnTo>
                  <a:lnTo>
                    <a:pt x="3669289" y="93416"/>
                  </a:lnTo>
                  <a:lnTo>
                    <a:pt x="3709879" y="88717"/>
                  </a:lnTo>
                  <a:lnTo>
                    <a:pt x="3750491" y="84563"/>
                  </a:lnTo>
                  <a:lnTo>
                    <a:pt x="3792504" y="80713"/>
                  </a:lnTo>
                  <a:lnTo>
                    <a:pt x="3837298" y="76923"/>
                  </a:lnTo>
                  <a:lnTo>
                    <a:pt x="3886251" y="72951"/>
                  </a:lnTo>
                  <a:lnTo>
                    <a:pt x="3940742" y="68553"/>
                  </a:lnTo>
                  <a:lnTo>
                    <a:pt x="4002151" y="63488"/>
                  </a:lnTo>
                  <a:lnTo>
                    <a:pt x="4043676" y="60084"/>
                  </a:lnTo>
                  <a:lnTo>
                    <a:pt x="4087243" y="56666"/>
                  </a:lnTo>
                  <a:lnTo>
                    <a:pt x="4132660" y="53244"/>
                  </a:lnTo>
                  <a:lnTo>
                    <a:pt x="4179734" y="49831"/>
                  </a:lnTo>
                  <a:lnTo>
                    <a:pt x="4228274" y="46438"/>
                  </a:lnTo>
                  <a:lnTo>
                    <a:pt x="4278086" y="43077"/>
                  </a:lnTo>
                  <a:lnTo>
                    <a:pt x="4328978" y="39757"/>
                  </a:lnTo>
                  <a:lnTo>
                    <a:pt x="4380758" y="36492"/>
                  </a:lnTo>
                  <a:lnTo>
                    <a:pt x="4433235" y="33293"/>
                  </a:lnTo>
                  <a:lnTo>
                    <a:pt x="4486215" y="30171"/>
                  </a:lnTo>
                  <a:lnTo>
                    <a:pt x="4539506" y="27137"/>
                  </a:lnTo>
                  <a:lnTo>
                    <a:pt x="4592916" y="24203"/>
                  </a:lnTo>
                  <a:lnTo>
                    <a:pt x="4646253" y="21380"/>
                  </a:lnTo>
                  <a:lnTo>
                    <a:pt x="4699324" y="18680"/>
                  </a:lnTo>
                  <a:lnTo>
                    <a:pt x="4751937" y="16114"/>
                  </a:lnTo>
                  <a:lnTo>
                    <a:pt x="4803901" y="13694"/>
                  </a:lnTo>
                  <a:lnTo>
                    <a:pt x="4855021" y="11431"/>
                  </a:lnTo>
                  <a:lnTo>
                    <a:pt x="4905107" y="9337"/>
                  </a:lnTo>
                  <a:lnTo>
                    <a:pt x="4953966" y="7422"/>
                  </a:lnTo>
                  <a:lnTo>
                    <a:pt x="5001406" y="5699"/>
                  </a:lnTo>
                  <a:lnTo>
                    <a:pt x="5047234" y="4179"/>
                  </a:lnTo>
                  <a:lnTo>
                    <a:pt x="5311743" y="0"/>
                  </a:lnTo>
                  <a:lnTo>
                    <a:pt x="5586825" y="464"/>
                  </a:lnTo>
                  <a:lnTo>
                    <a:pt x="5802899" y="2786"/>
                  </a:lnTo>
                  <a:lnTo>
                    <a:pt x="5890387" y="4179"/>
                  </a:lnTo>
                  <a:lnTo>
                    <a:pt x="6496050" y="4179"/>
                  </a:lnTo>
                  <a:lnTo>
                    <a:pt x="6558382" y="6085"/>
                  </a:lnTo>
                  <a:lnTo>
                    <a:pt x="6618712" y="8711"/>
                  </a:lnTo>
                  <a:lnTo>
                    <a:pt x="6676344" y="11849"/>
                  </a:lnTo>
                  <a:lnTo>
                    <a:pt x="6730587" y="15291"/>
                  </a:lnTo>
                  <a:lnTo>
                    <a:pt x="6780745" y="18828"/>
                  </a:lnTo>
                  <a:lnTo>
                    <a:pt x="6826126" y="22252"/>
                  </a:lnTo>
                  <a:lnTo>
                    <a:pt x="6866037" y="25355"/>
                  </a:lnTo>
                  <a:lnTo>
                    <a:pt x="6899783" y="27928"/>
                  </a:lnTo>
                  <a:lnTo>
                    <a:pt x="6928865" y="30127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7715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77159" y="2750058"/>
              <a:ext cx="2118995" cy="2874010"/>
            </a:xfrm>
            <a:custGeom>
              <a:avLst/>
              <a:gdLst/>
              <a:ahLst/>
              <a:cxnLst/>
              <a:rect l="l" t="t" r="r" b="b"/>
              <a:pathLst>
                <a:path w="2118995" h="2874010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  <a:path w="2118995" h="2874010">
                  <a:moveTo>
                    <a:pt x="727837" y="1669795"/>
                  </a:moveTo>
                  <a:lnTo>
                    <a:pt x="1417955" y="1266824"/>
                  </a:lnTo>
                  <a:lnTo>
                    <a:pt x="2118487" y="1671192"/>
                  </a:lnTo>
                  <a:lnTo>
                    <a:pt x="2114677" y="2470530"/>
                  </a:lnTo>
                  <a:lnTo>
                    <a:pt x="1424432" y="2873476"/>
                  </a:lnTo>
                  <a:lnTo>
                    <a:pt x="723900" y="2469006"/>
                  </a:lnTo>
                  <a:lnTo>
                    <a:pt x="727837" y="16697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10584" y="14832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4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1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4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10584" y="14832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4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1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58109" y="21640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1"/>
                  </a:lnTo>
                  <a:lnTo>
                    <a:pt x="0" y="1202182"/>
                  </a:lnTo>
                  <a:lnTo>
                    <a:pt x="700532" y="1606677"/>
                  </a:lnTo>
                  <a:lnTo>
                    <a:pt x="1390777" y="1203706"/>
                  </a:lnTo>
                  <a:lnTo>
                    <a:pt x="1394587" y="404368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58109" y="21640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1"/>
                  </a:moveTo>
                  <a:lnTo>
                    <a:pt x="694055" y="0"/>
                  </a:lnTo>
                  <a:lnTo>
                    <a:pt x="1394587" y="404368"/>
                  </a:lnTo>
                  <a:lnTo>
                    <a:pt x="1390777" y="1203706"/>
                  </a:lnTo>
                  <a:lnTo>
                    <a:pt x="700532" y="1606677"/>
                  </a:lnTo>
                  <a:lnTo>
                    <a:pt x="0" y="1202182"/>
                  </a:lnTo>
                  <a:lnTo>
                    <a:pt x="3937" y="40297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44009" y="5274183"/>
              <a:ext cx="1395095" cy="1584325"/>
            </a:xfrm>
            <a:custGeom>
              <a:avLst/>
              <a:gdLst/>
              <a:ahLst/>
              <a:cxnLst/>
              <a:rect l="l" t="t" r="r" b="b"/>
              <a:pathLst>
                <a:path w="1395095" h="1584325">
                  <a:moveTo>
                    <a:pt x="694054" y="0"/>
                  </a:moveTo>
                  <a:lnTo>
                    <a:pt x="3937" y="402958"/>
                  </a:lnTo>
                  <a:lnTo>
                    <a:pt x="0" y="1202220"/>
                  </a:lnTo>
                  <a:lnTo>
                    <a:pt x="660966" y="1583815"/>
                  </a:lnTo>
                  <a:lnTo>
                    <a:pt x="739656" y="1583815"/>
                  </a:lnTo>
                  <a:lnTo>
                    <a:pt x="1390777" y="1203667"/>
                  </a:lnTo>
                  <a:lnTo>
                    <a:pt x="1394587" y="404406"/>
                  </a:lnTo>
                  <a:lnTo>
                    <a:pt x="694054" y="0"/>
                  </a:lnTo>
                  <a:close/>
                </a:path>
              </a:pathLst>
            </a:custGeom>
            <a:solidFill>
              <a:srgbClr val="FFFFFF">
                <a:alpha val="588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644009" y="5274183"/>
              <a:ext cx="1395095" cy="1584325"/>
            </a:xfrm>
            <a:custGeom>
              <a:avLst/>
              <a:gdLst/>
              <a:ahLst/>
              <a:cxnLst/>
              <a:rect l="l" t="t" r="r" b="b"/>
              <a:pathLst>
                <a:path w="1395095" h="1584325">
                  <a:moveTo>
                    <a:pt x="3937" y="402958"/>
                  </a:moveTo>
                  <a:lnTo>
                    <a:pt x="694054" y="0"/>
                  </a:lnTo>
                  <a:lnTo>
                    <a:pt x="1394587" y="404406"/>
                  </a:lnTo>
                  <a:lnTo>
                    <a:pt x="1390777" y="1203667"/>
                  </a:lnTo>
                  <a:lnTo>
                    <a:pt x="739656" y="1583815"/>
                  </a:lnTo>
                </a:path>
                <a:path w="1395095" h="1584325">
                  <a:moveTo>
                    <a:pt x="660966" y="1583815"/>
                  </a:moveTo>
                  <a:lnTo>
                    <a:pt x="0" y="1202220"/>
                  </a:lnTo>
                  <a:lnTo>
                    <a:pt x="3937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214" y="4007358"/>
              <a:ext cx="802005" cy="1607185"/>
            </a:xfrm>
            <a:custGeom>
              <a:avLst/>
              <a:gdLst/>
              <a:ahLst/>
              <a:cxnLst/>
              <a:rect l="l" t="t" r="r" b="b"/>
              <a:pathLst>
                <a:path w="802005" h="1607185">
                  <a:moveTo>
                    <a:pt x="101349" y="0"/>
                  </a:moveTo>
                  <a:lnTo>
                    <a:pt x="0" y="62865"/>
                  </a:lnTo>
                  <a:lnTo>
                    <a:pt x="3425" y="1545971"/>
                  </a:lnTo>
                  <a:lnTo>
                    <a:pt x="107750" y="1606651"/>
                  </a:lnTo>
                  <a:lnTo>
                    <a:pt x="797982" y="1203706"/>
                  </a:lnTo>
                  <a:lnTo>
                    <a:pt x="801869" y="404368"/>
                  </a:lnTo>
                  <a:lnTo>
                    <a:pt x="101349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4214" y="4007358"/>
              <a:ext cx="802005" cy="1607185"/>
            </a:xfrm>
            <a:custGeom>
              <a:avLst/>
              <a:gdLst/>
              <a:ahLst/>
              <a:cxnLst/>
              <a:rect l="l" t="t" r="r" b="b"/>
              <a:pathLst>
                <a:path w="802005" h="1607185">
                  <a:moveTo>
                    <a:pt x="0" y="62865"/>
                  </a:moveTo>
                  <a:lnTo>
                    <a:pt x="101349" y="0"/>
                  </a:lnTo>
                  <a:lnTo>
                    <a:pt x="801869" y="404368"/>
                  </a:lnTo>
                  <a:lnTo>
                    <a:pt x="797982" y="1203706"/>
                  </a:lnTo>
                  <a:lnTo>
                    <a:pt x="107750" y="1606651"/>
                  </a:lnTo>
                  <a:lnTo>
                    <a:pt x="3425" y="1545971"/>
                  </a:lnTo>
                  <a:lnTo>
                    <a:pt x="0" y="6286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05346" y="5293233"/>
              <a:ext cx="1395095" cy="1565275"/>
            </a:xfrm>
            <a:custGeom>
              <a:avLst/>
              <a:gdLst/>
              <a:ahLst/>
              <a:cxnLst/>
              <a:rect l="l" t="t" r="r" b="b"/>
              <a:pathLst>
                <a:path w="1395095" h="1565275">
                  <a:moveTo>
                    <a:pt x="3898" y="402958"/>
                  </a:moveTo>
                  <a:lnTo>
                    <a:pt x="694118" y="0"/>
                  </a:lnTo>
                  <a:lnTo>
                    <a:pt x="1394599" y="404406"/>
                  </a:lnTo>
                  <a:lnTo>
                    <a:pt x="1390789" y="1203667"/>
                  </a:lnTo>
                  <a:lnTo>
                    <a:pt x="772277" y="1564765"/>
                  </a:lnTo>
                </a:path>
                <a:path w="1395095" h="1565275">
                  <a:moveTo>
                    <a:pt x="627956" y="1564765"/>
                  </a:moveTo>
                  <a:lnTo>
                    <a:pt x="0" y="1202220"/>
                  </a:lnTo>
                  <a:lnTo>
                    <a:pt x="3898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33934" y="27405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118" y="0"/>
                  </a:moveTo>
                  <a:lnTo>
                    <a:pt x="3886" y="402970"/>
                  </a:lnTo>
                  <a:lnTo>
                    <a:pt x="0" y="1202181"/>
                  </a:lnTo>
                  <a:lnTo>
                    <a:pt x="700506" y="1606677"/>
                  </a:lnTo>
                  <a:lnTo>
                    <a:pt x="1390777" y="1203705"/>
                  </a:lnTo>
                  <a:lnTo>
                    <a:pt x="1394586" y="404367"/>
                  </a:lnTo>
                  <a:lnTo>
                    <a:pt x="694118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33934" y="27405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86" y="402970"/>
                  </a:moveTo>
                  <a:lnTo>
                    <a:pt x="694118" y="0"/>
                  </a:lnTo>
                  <a:lnTo>
                    <a:pt x="1394586" y="404367"/>
                  </a:lnTo>
                  <a:lnTo>
                    <a:pt x="1390777" y="1203705"/>
                  </a:lnTo>
                  <a:lnTo>
                    <a:pt x="700506" y="1606677"/>
                  </a:lnTo>
                  <a:lnTo>
                    <a:pt x="0" y="1202181"/>
                  </a:lnTo>
                  <a:lnTo>
                    <a:pt x="3886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57821" y="40168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98" y="402971"/>
                  </a:moveTo>
                  <a:lnTo>
                    <a:pt x="694067" y="0"/>
                  </a:lnTo>
                  <a:lnTo>
                    <a:pt x="1394599" y="404368"/>
                  </a:lnTo>
                  <a:lnTo>
                    <a:pt x="1390789" y="1203706"/>
                  </a:lnTo>
                  <a:lnTo>
                    <a:pt x="700544" y="1606651"/>
                  </a:lnTo>
                  <a:lnTo>
                    <a:pt x="0" y="1202182"/>
                  </a:lnTo>
                  <a:lnTo>
                    <a:pt x="3898" y="402971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691259" y="5302758"/>
              <a:ext cx="1395095" cy="1555750"/>
            </a:xfrm>
            <a:custGeom>
              <a:avLst/>
              <a:gdLst/>
              <a:ahLst/>
              <a:cxnLst/>
              <a:rect l="l" t="t" r="r" b="b"/>
              <a:pathLst>
                <a:path w="1395095" h="1555750">
                  <a:moveTo>
                    <a:pt x="3937" y="402958"/>
                  </a:moveTo>
                  <a:lnTo>
                    <a:pt x="694055" y="0"/>
                  </a:lnTo>
                  <a:lnTo>
                    <a:pt x="1394587" y="404406"/>
                  </a:lnTo>
                  <a:lnTo>
                    <a:pt x="1390777" y="1203667"/>
                  </a:lnTo>
                  <a:lnTo>
                    <a:pt x="788600" y="1555240"/>
                  </a:lnTo>
                </a:path>
                <a:path w="1395095" h="1555750">
                  <a:moveTo>
                    <a:pt x="611471" y="1555240"/>
                  </a:moveTo>
                  <a:lnTo>
                    <a:pt x="0" y="1202220"/>
                  </a:lnTo>
                  <a:lnTo>
                    <a:pt x="3937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1030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1030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76871" y="14546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98" y="402970"/>
                  </a:moveTo>
                  <a:lnTo>
                    <a:pt x="694067" y="0"/>
                  </a:lnTo>
                  <a:lnTo>
                    <a:pt x="1394599" y="404367"/>
                  </a:lnTo>
                  <a:lnTo>
                    <a:pt x="1390789" y="1203705"/>
                  </a:lnTo>
                  <a:lnTo>
                    <a:pt x="700544" y="1606677"/>
                  </a:lnTo>
                  <a:lnTo>
                    <a:pt x="0" y="1202181"/>
                  </a:lnTo>
                  <a:lnTo>
                    <a:pt x="3898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987158" y="40359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1"/>
                  </a:lnTo>
                  <a:lnTo>
                    <a:pt x="0" y="1202182"/>
                  </a:lnTo>
                  <a:lnTo>
                    <a:pt x="700532" y="1606651"/>
                  </a:lnTo>
                  <a:lnTo>
                    <a:pt x="1390777" y="1203706"/>
                  </a:lnTo>
                  <a:lnTo>
                    <a:pt x="1394587" y="404368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987158" y="4035933"/>
              <a:ext cx="2138045" cy="2822575"/>
            </a:xfrm>
            <a:custGeom>
              <a:avLst/>
              <a:gdLst/>
              <a:ahLst/>
              <a:cxnLst/>
              <a:rect l="l" t="t" r="r" b="b"/>
              <a:pathLst>
                <a:path w="2138045" h="2822575">
                  <a:moveTo>
                    <a:pt x="3937" y="402971"/>
                  </a:moveTo>
                  <a:lnTo>
                    <a:pt x="694055" y="0"/>
                  </a:lnTo>
                  <a:lnTo>
                    <a:pt x="1394587" y="404368"/>
                  </a:lnTo>
                  <a:lnTo>
                    <a:pt x="1390777" y="1203706"/>
                  </a:lnTo>
                  <a:lnTo>
                    <a:pt x="700532" y="1606651"/>
                  </a:lnTo>
                  <a:lnTo>
                    <a:pt x="0" y="1202182"/>
                  </a:lnTo>
                  <a:lnTo>
                    <a:pt x="3937" y="402971"/>
                  </a:lnTo>
                  <a:close/>
                </a:path>
                <a:path w="2138045" h="2822575">
                  <a:moveTo>
                    <a:pt x="746887" y="1679308"/>
                  </a:moveTo>
                  <a:lnTo>
                    <a:pt x="1437005" y="1276350"/>
                  </a:lnTo>
                  <a:lnTo>
                    <a:pt x="2137537" y="1680756"/>
                  </a:lnTo>
                  <a:lnTo>
                    <a:pt x="2133727" y="2480017"/>
                  </a:lnTo>
                  <a:lnTo>
                    <a:pt x="1547868" y="2822064"/>
                  </a:lnTo>
                </a:path>
                <a:path w="2138045" h="2822575">
                  <a:moveTo>
                    <a:pt x="1337919" y="2822064"/>
                  </a:moveTo>
                  <a:lnTo>
                    <a:pt x="742950" y="2478570"/>
                  </a:lnTo>
                  <a:lnTo>
                    <a:pt x="746887" y="167930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730108" y="27595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730108" y="27595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463533" y="4043867"/>
              <a:ext cx="680720" cy="1587500"/>
            </a:xfrm>
            <a:custGeom>
              <a:avLst/>
              <a:gdLst/>
              <a:ahLst/>
              <a:cxnLst/>
              <a:rect l="l" t="t" r="r" b="b"/>
              <a:pathLst>
                <a:path w="680720" h="1587500">
                  <a:moveTo>
                    <a:pt x="680466" y="0"/>
                  </a:moveTo>
                  <a:lnTo>
                    <a:pt x="3937" y="395036"/>
                  </a:lnTo>
                  <a:lnTo>
                    <a:pt x="0" y="1194247"/>
                  </a:lnTo>
                  <a:lnTo>
                    <a:pt x="680466" y="1587131"/>
                  </a:lnTo>
                  <a:lnTo>
                    <a:pt x="680466" y="0"/>
                  </a:lnTo>
                  <a:close/>
                </a:path>
              </a:pathLst>
            </a:custGeom>
            <a:solidFill>
              <a:srgbClr val="FFFFFF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463533" y="1500692"/>
              <a:ext cx="680720" cy="4130675"/>
            </a:xfrm>
            <a:custGeom>
              <a:avLst/>
              <a:gdLst/>
              <a:ahLst/>
              <a:cxnLst/>
              <a:rect l="l" t="t" r="r" b="b"/>
              <a:pathLst>
                <a:path w="680720" h="4130675">
                  <a:moveTo>
                    <a:pt x="3937" y="2938211"/>
                  </a:moveTo>
                  <a:lnTo>
                    <a:pt x="680466" y="2543174"/>
                  </a:lnTo>
                </a:path>
                <a:path w="680720" h="4130675">
                  <a:moveTo>
                    <a:pt x="680466" y="4130306"/>
                  </a:moveTo>
                  <a:lnTo>
                    <a:pt x="0" y="3737422"/>
                  </a:lnTo>
                  <a:lnTo>
                    <a:pt x="3937" y="2938211"/>
                  </a:lnTo>
                </a:path>
                <a:path w="680720" h="4130675">
                  <a:moveTo>
                    <a:pt x="3937" y="395036"/>
                  </a:moveTo>
                  <a:lnTo>
                    <a:pt x="680466" y="0"/>
                  </a:lnTo>
                </a:path>
                <a:path w="680720" h="4130675">
                  <a:moveTo>
                    <a:pt x="680466" y="1587155"/>
                  </a:moveTo>
                  <a:lnTo>
                    <a:pt x="0" y="1194247"/>
                  </a:lnTo>
                  <a:lnTo>
                    <a:pt x="3937" y="39503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8046720" y="0"/>
                  </a:lnTo>
                  <a:lnTo>
                    <a:pt x="8046720" y="208026"/>
                  </a:lnTo>
                  <a:lnTo>
                    <a:pt x="8046720" y="344043"/>
                  </a:lnTo>
                  <a:lnTo>
                    <a:pt x="4948428" y="344043"/>
                  </a:lnTo>
                  <a:lnTo>
                    <a:pt x="4948428" y="208026"/>
                  </a:lnTo>
                  <a:lnTo>
                    <a:pt x="4948428" y="0"/>
                  </a:lnTo>
                  <a:lnTo>
                    <a:pt x="0" y="0"/>
                  </a:lnTo>
                  <a:lnTo>
                    <a:pt x="0" y="208026"/>
                  </a:lnTo>
                  <a:lnTo>
                    <a:pt x="0" y="344043"/>
                  </a:lnTo>
                  <a:lnTo>
                    <a:pt x="0" y="418338"/>
                  </a:lnTo>
                  <a:lnTo>
                    <a:pt x="0" y="5812155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5812155"/>
                  </a:lnTo>
                  <a:lnTo>
                    <a:pt x="8229600" y="418338"/>
                  </a:lnTo>
                  <a:lnTo>
                    <a:pt x="8229600" y="344043"/>
                  </a:lnTo>
                  <a:lnTo>
                    <a:pt x="8229600" y="208026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16279" y="189738"/>
              <a:ext cx="3524250" cy="352425"/>
            </a:xfrm>
            <a:custGeom>
              <a:avLst/>
              <a:gdLst/>
              <a:ahLst/>
              <a:cxnLst/>
              <a:rect l="l" t="t" r="r" b="b"/>
              <a:pathLst>
                <a:path w="3524250" h="352425">
                  <a:moveTo>
                    <a:pt x="3524250" y="0"/>
                  </a:moveTo>
                  <a:lnTo>
                    <a:pt x="0" y="0"/>
                  </a:lnTo>
                  <a:lnTo>
                    <a:pt x="0" y="352043"/>
                  </a:lnTo>
                  <a:lnTo>
                    <a:pt x="3524250" y="352043"/>
                  </a:lnTo>
                  <a:lnTo>
                    <a:pt x="352425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207769" y="221234"/>
            <a:ext cx="25412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МЕТОДИ</a:t>
            </a:r>
            <a:r>
              <a:rPr sz="1600" b="1" spc="-6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СТЕРИЛІЗАЦІЇ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89406" y="1260728"/>
            <a:ext cx="1681480" cy="365125"/>
          </a:xfrm>
          <a:custGeom>
            <a:avLst/>
            <a:gdLst/>
            <a:ahLst/>
            <a:cxnLst/>
            <a:rect l="l" t="t" r="r" b="b"/>
            <a:pathLst>
              <a:path w="1681480" h="365125">
                <a:moveTo>
                  <a:pt x="1680972" y="0"/>
                </a:moveTo>
                <a:lnTo>
                  <a:pt x="0" y="0"/>
                </a:lnTo>
                <a:lnTo>
                  <a:pt x="0" y="364998"/>
                </a:lnTo>
                <a:lnTo>
                  <a:pt x="1680972" y="364998"/>
                </a:lnTo>
                <a:lnTo>
                  <a:pt x="1680972" y="0"/>
                </a:lnTo>
                <a:close/>
              </a:path>
            </a:pathLst>
          </a:custGeom>
          <a:solidFill>
            <a:srgbClr val="8AFF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589406" y="1260728"/>
            <a:ext cx="1681480" cy="36512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382905">
              <a:lnSpc>
                <a:spcPct val="100000"/>
              </a:lnSpc>
              <a:spcBef>
                <a:spcPts val="350"/>
              </a:spcBef>
            </a:pPr>
            <a:r>
              <a:rPr sz="2000" b="1" spc="-5" dirty="0">
                <a:solidFill>
                  <a:srgbClr val="C00000"/>
                </a:solidFill>
                <a:latin typeface="Tahoma"/>
                <a:cs typeface="Tahoma"/>
              </a:rPr>
              <a:t>Хімічні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55879" y="3773804"/>
            <a:ext cx="1667510" cy="359410"/>
          </a:xfrm>
          <a:custGeom>
            <a:avLst/>
            <a:gdLst/>
            <a:ahLst/>
            <a:cxnLst/>
            <a:rect l="l" t="t" r="r" b="b"/>
            <a:pathLst>
              <a:path w="1667510" h="359410">
                <a:moveTo>
                  <a:pt x="1667256" y="0"/>
                </a:moveTo>
                <a:lnTo>
                  <a:pt x="0" y="0"/>
                </a:lnTo>
                <a:lnTo>
                  <a:pt x="0" y="358902"/>
                </a:lnTo>
                <a:lnTo>
                  <a:pt x="1667256" y="358902"/>
                </a:lnTo>
                <a:lnTo>
                  <a:pt x="1667256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555879" y="3773804"/>
            <a:ext cx="1667510" cy="35941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335280">
              <a:lnSpc>
                <a:spcPct val="100000"/>
              </a:lnSpc>
              <a:spcBef>
                <a:spcPts val="350"/>
              </a:spcBef>
            </a:pPr>
            <a:r>
              <a:rPr sz="2000" b="1" spc="-5" dirty="0">
                <a:solidFill>
                  <a:srgbClr val="C00000"/>
                </a:solidFill>
                <a:latin typeface="Tahoma"/>
                <a:cs typeface="Tahoma"/>
              </a:rPr>
              <a:t>Фізичні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602741" y="6022847"/>
            <a:ext cx="1573530" cy="474980"/>
            <a:chOff x="602741" y="6022847"/>
            <a:chExt cx="1573530" cy="474980"/>
          </a:xfrm>
        </p:grpSpPr>
        <p:sp>
          <p:nvSpPr>
            <p:cNvPr id="55" name="object 55"/>
            <p:cNvSpPr/>
            <p:nvPr/>
          </p:nvSpPr>
          <p:spPr>
            <a:xfrm>
              <a:off x="612266" y="6032372"/>
              <a:ext cx="1554480" cy="455930"/>
            </a:xfrm>
            <a:custGeom>
              <a:avLst/>
              <a:gdLst/>
              <a:ahLst/>
              <a:cxnLst/>
              <a:rect l="l" t="t" r="r" b="b"/>
              <a:pathLst>
                <a:path w="1554480" h="455929">
                  <a:moveTo>
                    <a:pt x="1554480" y="0"/>
                  </a:moveTo>
                  <a:lnTo>
                    <a:pt x="0" y="0"/>
                  </a:lnTo>
                  <a:lnTo>
                    <a:pt x="0" y="455675"/>
                  </a:lnTo>
                  <a:lnTo>
                    <a:pt x="1554480" y="455675"/>
                  </a:lnTo>
                  <a:lnTo>
                    <a:pt x="1554480" y="0"/>
                  </a:lnTo>
                  <a:close/>
                </a:path>
              </a:pathLst>
            </a:custGeom>
            <a:solidFill>
              <a:srgbClr val="99FF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12266" y="6032372"/>
              <a:ext cx="1554480" cy="455930"/>
            </a:xfrm>
            <a:custGeom>
              <a:avLst/>
              <a:gdLst/>
              <a:ahLst/>
              <a:cxnLst/>
              <a:rect l="l" t="t" r="r" b="b"/>
              <a:pathLst>
                <a:path w="1554480" h="455929">
                  <a:moveTo>
                    <a:pt x="0" y="455675"/>
                  </a:moveTo>
                  <a:lnTo>
                    <a:pt x="1554480" y="455675"/>
                  </a:lnTo>
                  <a:lnTo>
                    <a:pt x="1554480" y="0"/>
                  </a:lnTo>
                  <a:lnTo>
                    <a:pt x="0" y="0"/>
                  </a:lnTo>
                  <a:lnTo>
                    <a:pt x="0" y="45567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653287" y="6064503"/>
            <a:ext cx="13462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C00000"/>
                </a:solidFill>
                <a:latin typeface="Tahoma"/>
                <a:cs typeface="Tahoma"/>
              </a:rPr>
              <a:t>Механ</a:t>
            </a:r>
            <a:r>
              <a:rPr sz="2000" b="1" spc="-15" dirty="0">
                <a:solidFill>
                  <a:srgbClr val="C00000"/>
                </a:solidFill>
                <a:latin typeface="Tahoma"/>
                <a:cs typeface="Tahoma"/>
              </a:rPr>
              <a:t>і</a:t>
            </a:r>
            <a:r>
              <a:rPr sz="2000" b="1" spc="-5" dirty="0">
                <a:solidFill>
                  <a:srgbClr val="C00000"/>
                </a:solidFill>
                <a:latin typeface="Tahoma"/>
                <a:cs typeface="Tahoma"/>
              </a:rPr>
              <a:t>чні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740532" y="766952"/>
            <a:ext cx="2280285" cy="528955"/>
          </a:xfrm>
          <a:prstGeom prst="rect">
            <a:avLst/>
          </a:prstGeom>
          <a:solidFill>
            <a:srgbClr val="E9DFE8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73685" marR="268605" indent="237490">
              <a:lnSpc>
                <a:spcPct val="100000"/>
              </a:lnSpc>
              <a:spcBef>
                <a:spcPts val="310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Консервація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лікарських</a:t>
            </a:r>
            <a:r>
              <a:rPr sz="16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форм</a:t>
            </a:r>
            <a:endParaRPr sz="16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755010" y="1378838"/>
            <a:ext cx="2277745" cy="548005"/>
          </a:xfrm>
          <a:prstGeom prst="rect">
            <a:avLst/>
          </a:prstGeom>
          <a:solidFill>
            <a:srgbClr val="E9DFE8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591185" marR="50165" indent="-535940">
              <a:lnSpc>
                <a:spcPct val="100000"/>
              </a:lnSpc>
              <a:spcBef>
                <a:spcPts val="315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Стерилізація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газами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розчинами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711576" y="4263009"/>
            <a:ext cx="2305050" cy="365125"/>
          </a:xfrm>
          <a:prstGeom prst="rect">
            <a:avLst/>
          </a:prstGeom>
          <a:solidFill>
            <a:srgbClr val="FFA366"/>
          </a:solidFill>
          <a:ln w="19050">
            <a:solidFill>
              <a:srgbClr val="000000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41020">
              <a:lnSpc>
                <a:spcPct val="100000"/>
              </a:lnSpc>
              <a:spcBef>
                <a:spcPts val="95"/>
              </a:spcBef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Радіаційна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726054" y="3251834"/>
            <a:ext cx="2294890" cy="881380"/>
          </a:xfrm>
          <a:prstGeom prst="rect">
            <a:avLst/>
          </a:prstGeom>
          <a:solidFill>
            <a:srgbClr val="FFA366"/>
          </a:solidFill>
          <a:ln w="19050">
            <a:solidFill>
              <a:srgbClr val="000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337185" marR="328930" indent="74930">
              <a:lnSpc>
                <a:spcPct val="100000"/>
              </a:lnSpc>
              <a:spcBef>
                <a:spcPts val="309"/>
              </a:spcBef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Стерилізація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УФ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проміням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2627757" y="2322957"/>
            <a:ext cx="2394585" cy="657225"/>
          </a:xfrm>
          <a:custGeom>
            <a:avLst/>
            <a:gdLst/>
            <a:ahLst/>
            <a:cxnLst/>
            <a:rect l="l" t="t" r="r" b="b"/>
            <a:pathLst>
              <a:path w="2394585" h="657225">
                <a:moveTo>
                  <a:pt x="2394204" y="0"/>
                </a:moveTo>
                <a:lnTo>
                  <a:pt x="0" y="0"/>
                </a:lnTo>
                <a:lnTo>
                  <a:pt x="0" y="656844"/>
                </a:lnTo>
                <a:lnTo>
                  <a:pt x="2394204" y="656844"/>
                </a:lnTo>
                <a:lnTo>
                  <a:pt x="2394204" y="0"/>
                </a:lnTo>
                <a:close/>
              </a:path>
            </a:pathLst>
          </a:custGeom>
          <a:solidFill>
            <a:srgbClr val="FFA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2627757" y="2322957"/>
            <a:ext cx="2394585" cy="65722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35585">
              <a:lnSpc>
                <a:spcPct val="100000"/>
              </a:lnSpc>
              <a:spcBef>
                <a:spcPts val="310"/>
              </a:spcBef>
            </a:pP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Термічна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(теплова)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2745485" y="6045708"/>
            <a:ext cx="2339340" cy="384175"/>
            <a:chOff x="2745485" y="6045708"/>
            <a:chExt cx="2339340" cy="384175"/>
          </a:xfrm>
        </p:grpSpPr>
        <p:sp>
          <p:nvSpPr>
            <p:cNvPr id="65" name="object 65"/>
            <p:cNvSpPr/>
            <p:nvPr/>
          </p:nvSpPr>
          <p:spPr>
            <a:xfrm>
              <a:off x="2755010" y="6055233"/>
              <a:ext cx="2320290" cy="365125"/>
            </a:xfrm>
            <a:custGeom>
              <a:avLst/>
              <a:gdLst/>
              <a:ahLst/>
              <a:cxnLst/>
              <a:rect l="l" t="t" r="r" b="b"/>
              <a:pathLst>
                <a:path w="2320290" h="365125">
                  <a:moveTo>
                    <a:pt x="2320290" y="0"/>
                  </a:moveTo>
                  <a:lnTo>
                    <a:pt x="0" y="0"/>
                  </a:lnTo>
                  <a:lnTo>
                    <a:pt x="0" y="364997"/>
                  </a:lnTo>
                  <a:lnTo>
                    <a:pt x="2320290" y="364997"/>
                  </a:lnTo>
                  <a:lnTo>
                    <a:pt x="2320290" y="0"/>
                  </a:lnTo>
                  <a:close/>
                </a:path>
              </a:pathLst>
            </a:custGeom>
            <a:solidFill>
              <a:srgbClr val="FFA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755010" y="6055233"/>
              <a:ext cx="2320290" cy="365125"/>
            </a:xfrm>
            <a:custGeom>
              <a:avLst/>
              <a:gdLst/>
              <a:ahLst/>
              <a:cxnLst/>
              <a:rect l="l" t="t" r="r" b="b"/>
              <a:pathLst>
                <a:path w="2320290" h="365125">
                  <a:moveTo>
                    <a:pt x="0" y="364997"/>
                  </a:moveTo>
                  <a:lnTo>
                    <a:pt x="2320290" y="364997"/>
                  </a:lnTo>
                  <a:lnTo>
                    <a:pt x="2320290" y="0"/>
                  </a:lnTo>
                  <a:lnTo>
                    <a:pt x="0" y="0"/>
                  </a:lnTo>
                  <a:lnTo>
                    <a:pt x="0" y="36499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3115055" y="6082283"/>
            <a:ext cx="159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Філ</a:t>
            </a:r>
            <a:r>
              <a:rPr sz="1800" b="1" spc="-160" dirty="0">
                <a:solidFill>
                  <a:srgbClr val="003300"/>
                </a:solidFill>
                <a:latin typeface="Arial"/>
                <a:cs typeface="Arial"/>
              </a:rPr>
              <a:t>ь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ання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711576" y="4967859"/>
            <a:ext cx="2321560" cy="829944"/>
          </a:xfrm>
          <a:prstGeom prst="rect">
            <a:avLst/>
          </a:prstGeom>
          <a:solidFill>
            <a:srgbClr val="FFA366"/>
          </a:solidFill>
          <a:ln w="19050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144780" marR="137795" indent="635" algn="ctr">
              <a:lnSpc>
                <a:spcPct val="100000"/>
              </a:lnSpc>
              <a:spcBef>
                <a:spcPts val="210"/>
              </a:spcBef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Стерилізація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струмами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високої </a:t>
            </a:r>
            <a:r>
              <a:rPr sz="1800" b="1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частоти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5277611" y="743712"/>
            <a:ext cx="3627120" cy="563245"/>
            <a:chOff x="5277611" y="743712"/>
            <a:chExt cx="3627120" cy="563245"/>
          </a:xfrm>
        </p:grpSpPr>
        <p:sp>
          <p:nvSpPr>
            <p:cNvPr id="70" name="object 70"/>
            <p:cNvSpPr/>
            <p:nvPr/>
          </p:nvSpPr>
          <p:spPr>
            <a:xfrm>
              <a:off x="5287136" y="753237"/>
              <a:ext cx="3608070" cy="544195"/>
            </a:xfrm>
            <a:custGeom>
              <a:avLst/>
              <a:gdLst/>
              <a:ahLst/>
              <a:cxnLst/>
              <a:rect l="l" t="t" r="r" b="b"/>
              <a:pathLst>
                <a:path w="3608070" h="544194">
                  <a:moveTo>
                    <a:pt x="3608070" y="0"/>
                  </a:moveTo>
                  <a:lnTo>
                    <a:pt x="0" y="0"/>
                  </a:lnTo>
                  <a:lnTo>
                    <a:pt x="0" y="544068"/>
                  </a:lnTo>
                  <a:lnTo>
                    <a:pt x="3608070" y="544068"/>
                  </a:lnTo>
                  <a:lnTo>
                    <a:pt x="3608070" y="0"/>
                  </a:lnTo>
                  <a:close/>
                </a:path>
              </a:pathLst>
            </a:custGeom>
            <a:solidFill>
              <a:srgbClr val="F8F9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287136" y="753237"/>
              <a:ext cx="3608070" cy="544195"/>
            </a:xfrm>
            <a:custGeom>
              <a:avLst/>
              <a:gdLst/>
              <a:ahLst/>
              <a:cxnLst/>
              <a:rect l="l" t="t" r="r" b="b"/>
              <a:pathLst>
                <a:path w="3608070" h="544194">
                  <a:moveTo>
                    <a:pt x="0" y="544068"/>
                  </a:moveTo>
                  <a:lnTo>
                    <a:pt x="3608070" y="544068"/>
                  </a:lnTo>
                  <a:lnTo>
                    <a:pt x="3608070" y="0"/>
                  </a:lnTo>
                  <a:lnTo>
                    <a:pt x="0" y="0"/>
                  </a:lnTo>
                  <a:lnTo>
                    <a:pt x="0" y="54406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5328158" y="779525"/>
            <a:ext cx="33172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За рахунок бактеріостатичної дії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консервантів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5405628" y="189737"/>
            <a:ext cx="3098800" cy="562610"/>
          </a:xfrm>
          <a:custGeom>
            <a:avLst/>
            <a:gdLst/>
            <a:ahLst/>
            <a:cxnLst/>
            <a:rect l="l" t="t" r="r" b="b"/>
            <a:pathLst>
              <a:path w="3098800" h="562610">
                <a:moveTo>
                  <a:pt x="3098292" y="0"/>
                </a:moveTo>
                <a:lnTo>
                  <a:pt x="0" y="0"/>
                </a:lnTo>
                <a:lnTo>
                  <a:pt x="0" y="562355"/>
                </a:lnTo>
                <a:lnTo>
                  <a:pt x="3098292" y="562355"/>
                </a:lnTo>
                <a:lnTo>
                  <a:pt x="3098292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5447029" y="216661"/>
            <a:ext cx="245554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Відбувається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знищення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447029" y="460501"/>
            <a:ext cx="170624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мікроорганізмів: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5279135" y="1424177"/>
            <a:ext cx="3640454" cy="567055"/>
            <a:chOff x="5279135" y="1424177"/>
            <a:chExt cx="3640454" cy="567055"/>
          </a:xfrm>
        </p:grpSpPr>
        <p:sp>
          <p:nvSpPr>
            <p:cNvPr id="77" name="object 77"/>
            <p:cNvSpPr/>
            <p:nvPr/>
          </p:nvSpPr>
          <p:spPr>
            <a:xfrm>
              <a:off x="5288660" y="1433702"/>
              <a:ext cx="3621404" cy="548005"/>
            </a:xfrm>
            <a:custGeom>
              <a:avLst/>
              <a:gdLst/>
              <a:ahLst/>
              <a:cxnLst/>
              <a:rect l="l" t="t" r="r" b="b"/>
              <a:pathLst>
                <a:path w="3621404" h="548005">
                  <a:moveTo>
                    <a:pt x="3621023" y="0"/>
                  </a:moveTo>
                  <a:lnTo>
                    <a:pt x="0" y="0"/>
                  </a:lnTo>
                  <a:lnTo>
                    <a:pt x="0" y="547877"/>
                  </a:lnTo>
                  <a:lnTo>
                    <a:pt x="3621023" y="547877"/>
                  </a:lnTo>
                  <a:lnTo>
                    <a:pt x="3621023" y="0"/>
                  </a:lnTo>
                  <a:close/>
                </a:path>
              </a:pathLst>
            </a:custGeom>
            <a:solidFill>
              <a:srgbClr val="F6F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288660" y="1433702"/>
              <a:ext cx="3621404" cy="548005"/>
            </a:xfrm>
            <a:custGeom>
              <a:avLst/>
              <a:gdLst/>
              <a:ahLst/>
              <a:cxnLst/>
              <a:rect l="l" t="t" r="r" b="b"/>
              <a:pathLst>
                <a:path w="3621404" h="548005">
                  <a:moveTo>
                    <a:pt x="0" y="547877"/>
                  </a:moveTo>
                  <a:lnTo>
                    <a:pt x="3621023" y="547877"/>
                  </a:lnTo>
                  <a:lnTo>
                    <a:pt x="3621023" y="0"/>
                  </a:lnTo>
                  <a:lnTo>
                    <a:pt x="0" y="0"/>
                  </a:lnTo>
                  <a:lnTo>
                    <a:pt x="0" y="54787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5329682" y="1460499"/>
            <a:ext cx="29756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рахунок</a:t>
            </a:r>
            <a:r>
              <a:rPr sz="16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бактерицидної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дії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антисептиків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5264658" y="2165604"/>
            <a:ext cx="3655060" cy="824230"/>
            <a:chOff x="5264658" y="2165604"/>
            <a:chExt cx="3655060" cy="824230"/>
          </a:xfrm>
        </p:grpSpPr>
        <p:sp>
          <p:nvSpPr>
            <p:cNvPr id="81" name="object 81"/>
            <p:cNvSpPr/>
            <p:nvPr/>
          </p:nvSpPr>
          <p:spPr>
            <a:xfrm>
              <a:off x="5274183" y="2175129"/>
              <a:ext cx="3636010" cy="805180"/>
            </a:xfrm>
            <a:custGeom>
              <a:avLst/>
              <a:gdLst/>
              <a:ahLst/>
              <a:cxnLst/>
              <a:rect l="l" t="t" r="r" b="b"/>
              <a:pathLst>
                <a:path w="3636009" h="805180">
                  <a:moveTo>
                    <a:pt x="3635501" y="0"/>
                  </a:moveTo>
                  <a:lnTo>
                    <a:pt x="0" y="0"/>
                  </a:lnTo>
                  <a:lnTo>
                    <a:pt x="0" y="804672"/>
                  </a:lnTo>
                  <a:lnTo>
                    <a:pt x="3635501" y="804672"/>
                  </a:lnTo>
                  <a:lnTo>
                    <a:pt x="3635501" y="0"/>
                  </a:lnTo>
                  <a:close/>
                </a:path>
              </a:pathLst>
            </a:custGeom>
            <a:solidFill>
              <a:srgbClr val="F8F9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274183" y="2175129"/>
              <a:ext cx="3636010" cy="805180"/>
            </a:xfrm>
            <a:custGeom>
              <a:avLst/>
              <a:gdLst/>
              <a:ahLst/>
              <a:cxnLst/>
              <a:rect l="l" t="t" r="r" b="b"/>
              <a:pathLst>
                <a:path w="3636009" h="805180">
                  <a:moveTo>
                    <a:pt x="0" y="804672"/>
                  </a:moveTo>
                  <a:lnTo>
                    <a:pt x="3635501" y="804672"/>
                  </a:lnTo>
                  <a:lnTo>
                    <a:pt x="3635501" y="0"/>
                  </a:lnTo>
                  <a:lnTo>
                    <a:pt x="0" y="0"/>
                  </a:lnTo>
                  <a:lnTo>
                    <a:pt x="0" y="804672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 txBox="1"/>
          <p:nvPr/>
        </p:nvSpPr>
        <p:spPr>
          <a:xfrm>
            <a:off x="5315458" y="2203450"/>
            <a:ext cx="328612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Під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впливом</a:t>
            </a:r>
            <a:r>
              <a:rPr sz="14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високої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температури</a:t>
            </a:r>
            <a:r>
              <a:rPr sz="14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315458" y="2416810"/>
            <a:ext cx="343027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рахунок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 коагуляції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білків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руйнування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315458" y="2630424"/>
            <a:ext cx="24231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ферментів</a:t>
            </a:r>
            <a:r>
              <a:rPr sz="14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мікроорганізмів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5266182" y="3086861"/>
            <a:ext cx="3640454" cy="939800"/>
            <a:chOff x="5266182" y="3086861"/>
            <a:chExt cx="3640454" cy="939800"/>
          </a:xfrm>
        </p:grpSpPr>
        <p:sp>
          <p:nvSpPr>
            <p:cNvPr id="87" name="object 87"/>
            <p:cNvSpPr/>
            <p:nvPr/>
          </p:nvSpPr>
          <p:spPr>
            <a:xfrm>
              <a:off x="5275707" y="3096386"/>
              <a:ext cx="3621404" cy="920750"/>
            </a:xfrm>
            <a:custGeom>
              <a:avLst/>
              <a:gdLst/>
              <a:ahLst/>
              <a:cxnLst/>
              <a:rect l="l" t="t" r="r" b="b"/>
              <a:pathLst>
                <a:path w="3621404" h="920750">
                  <a:moveTo>
                    <a:pt x="3621023" y="0"/>
                  </a:moveTo>
                  <a:lnTo>
                    <a:pt x="0" y="0"/>
                  </a:lnTo>
                  <a:lnTo>
                    <a:pt x="0" y="920495"/>
                  </a:lnTo>
                  <a:lnTo>
                    <a:pt x="3621023" y="920495"/>
                  </a:lnTo>
                  <a:lnTo>
                    <a:pt x="3621023" y="0"/>
                  </a:lnTo>
                  <a:close/>
                </a:path>
              </a:pathLst>
            </a:custGeom>
            <a:solidFill>
              <a:srgbClr val="F6F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275707" y="3096386"/>
              <a:ext cx="3621404" cy="920750"/>
            </a:xfrm>
            <a:custGeom>
              <a:avLst/>
              <a:gdLst/>
              <a:ahLst/>
              <a:cxnLst/>
              <a:rect l="l" t="t" r="r" b="b"/>
              <a:pathLst>
                <a:path w="3621404" h="920750">
                  <a:moveTo>
                    <a:pt x="0" y="920495"/>
                  </a:moveTo>
                  <a:lnTo>
                    <a:pt x="3621023" y="920495"/>
                  </a:lnTo>
                  <a:lnTo>
                    <a:pt x="3621023" y="0"/>
                  </a:lnTo>
                  <a:lnTo>
                    <a:pt x="0" y="0"/>
                  </a:lnTo>
                  <a:lnTo>
                    <a:pt x="0" y="92049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5316982" y="3124454"/>
            <a:ext cx="330835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Під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впливом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003300"/>
                </a:solidFill>
                <a:latin typeface="Arial"/>
                <a:cs typeface="Arial"/>
              </a:rPr>
              <a:t>УФ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 -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променів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(довжина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5316982" y="3337813"/>
            <a:ext cx="282448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хвилі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менше 300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нм)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 за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 рахунок</a:t>
            </a:r>
            <a:endParaRPr sz="14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316982" y="3551173"/>
            <a:ext cx="34759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фотохімічного</a:t>
            </a:r>
            <a:r>
              <a:rPr sz="14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порушення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ферментних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316982" y="3764533"/>
            <a:ext cx="227139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систем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мікробної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клітини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5266182" y="4099559"/>
            <a:ext cx="3640454" cy="740410"/>
            <a:chOff x="5266182" y="4099559"/>
            <a:chExt cx="3640454" cy="740410"/>
          </a:xfrm>
        </p:grpSpPr>
        <p:sp>
          <p:nvSpPr>
            <p:cNvPr id="94" name="object 94"/>
            <p:cNvSpPr/>
            <p:nvPr/>
          </p:nvSpPr>
          <p:spPr>
            <a:xfrm>
              <a:off x="5275707" y="4109084"/>
              <a:ext cx="3621404" cy="721360"/>
            </a:xfrm>
            <a:custGeom>
              <a:avLst/>
              <a:gdLst/>
              <a:ahLst/>
              <a:cxnLst/>
              <a:rect l="l" t="t" r="r" b="b"/>
              <a:pathLst>
                <a:path w="3621404" h="721360">
                  <a:moveTo>
                    <a:pt x="3621023" y="0"/>
                  </a:moveTo>
                  <a:lnTo>
                    <a:pt x="0" y="0"/>
                  </a:lnTo>
                  <a:lnTo>
                    <a:pt x="0" y="720851"/>
                  </a:lnTo>
                  <a:lnTo>
                    <a:pt x="3621023" y="720851"/>
                  </a:lnTo>
                  <a:lnTo>
                    <a:pt x="3621023" y="0"/>
                  </a:lnTo>
                  <a:close/>
                </a:path>
              </a:pathLst>
            </a:custGeom>
            <a:solidFill>
              <a:srgbClr val="F8F9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275707" y="4109084"/>
              <a:ext cx="3621404" cy="721360"/>
            </a:xfrm>
            <a:custGeom>
              <a:avLst/>
              <a:gdLst/>
              <a:ahLst/>
              <a:cxnLst/>
              <a:rect l="l" t="t" r="r" b="b"/>
              <a:pathLst>
                <a:path w="3621404" h="721360">
                  <a:moveTo>
                    <a:pt x="0" y="720851"/>
                  </a:moveTo>
                  <a:lnTo>
                    <a:pt x="3621023" y="720851"/>
                  </a:lnTo>
                  <a:lnTo>
                    <a:pt x="3621023" y="0"/>
                  </a:lnTo>
                  <a:lnTo>
                    <a:pt x="0" y="0"/>
                  </a:lnTo>
                  <a:lnTo>
                    <a:pt x="0" y="72085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5316982" y="4137405"/>
            <a:ext cx="223075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Під</a:t>
            </a:r>
            <a:r>
              <a:rPr sz="14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впливом 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іонізуючого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316982" y="4350765"/>
            <a:ext cx="31724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випромінювання</a:t>
            </a:r>
            <a:r>
              <a:rPr sz="14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003300"/>
                </a:solidFill>
                <a:latin typeface="Arial"/>
                <a:cs typeface="Arial"/>
              </a:rPr>
              <a:t>результаті</a:t>
            </a:r>
            <a:r>
              <a:rPr sz="14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дії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316982" y="4564126"/>
            <a:ext cx="267144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метаболічні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процеси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в клітині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5264658" y="4908803"/>
            <a:ext cx="3640454" cy="1156335"/>
            <a:chOff x="5264658" y="4908803"/>
            <a:chExt cx="3640454" cy="1156335"/>
          </a:xfrm>
        </p:grpSpPr>
        <p:sp>
          <p:nvSpPr>
            <p:cNvPr id="100" name="object 100"/>
            <p:cNvSpPr/>
            <p:nvPr/>
          </p:nvSpPr>
          <p:spPr>
            <a:xfrm>
              <a:off x="5274183" y="4918328"/>
              <a:ext cx="3621404" cy="1137285"/>
            </a:xfrm>
            <a:custGeom>
              <a:avLst/>
              <a:gdLst/>
              <a:ahLst/>
              <a:cxnLst/>
              <a:rect l="l" t="t" r="r" b="b"/>
              <a:pathLst>
                <a:path w="3621404" h="1137285">
                  <a:moveTo>
                    <a:pt x="3621024" y="0"/>
                  </a:moveTo>
                  <a:lnTo>
                    <a:pt x="0" y="0"/>
                  </a:lnTo>
                  <a:lnTo>
                    <a:pt x="0" y="1136904"/>
                  </a:lnTo>
                  <a:lnTo>
                    <a:pt x="3621024" y="1136904"/>
                  </a:lnTo>
                  <a:lnTo>
                    <a:pt x="3621024" y="0"/>
                  </a:lnTo>
                  <a:close/>
                </a:path>
              </a:pathLst>
            </a:custGeom>
            <a:solidFill>
              <a:srgbClr val="F6FA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274183" y="4918328"/>
              <a:ext cx="3621404" cy="1137285"/>
            </a:xfrm>
            <a:custGeom>
              <a:avLst/>
              <a:gdLst/>
              <a:ahLst/>
              <a:cxnLst/>
              <a:rect l="l" t="t" r="r" b="b"/>
              <a:pathLst>
                <a:path w="3621404" h="1137285">
                  <a:moveTo>
                    <a:pt x="0" y="1136904"/>
                  </a:moveTo>
                  <a:lnTo>
                    <a:pt x="3621024" y="1136904"/>
                  </a:lnTo>
                  <a:lnTo>
                    <a:pt x="3621024" y="0"/>
                  </a:lnTo>
                  <a:lnTo>
                    <a:pt x="0" y="0"/>
                  </a:lnTo>
                  <a:lnTo>
                    <a:pt x="0" y="11369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 txBox="1"/>
          <p:nvPr/>
        </p:nvSpPr>
        <p:spPr>
          <a:xfrm>
            <a:off x="5315458" y="4946903"/>
            <a:ext cx="331533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Під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впливом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електромагнітного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поля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315458" y="5160264"/>
            <a:ext cx="330454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рахунок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зміни</a:t>
            </a:r>
            <a:r>
              <a:rPr sz="14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орієнтації</a:t>
            </a:r>
            <a:r>
              <a:rPr sz="14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молекул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5315458" y="5373370"/>
            <a:ext cx="29210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поглинання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енергії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відбувається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315458" y="5587238"/>
            <a:ext cx="28536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швидкий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нагрів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речовини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його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315458" y="5800597"/>
            <a:ext cx="113347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стерилізація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5263134" y="6136385"/>
            <a:ext cx="3656329" cy="567690"/>
            <a:chOff x="5263134" y="6136385"/>
            <a:chExt cx="3656329" cy="567690"/>
          </a:xfrm>
        </p:grpSpPr>
        <p:sp>
          <p:nvSpPr>
            <p:cNvPr id="108" name="object 108"/>
            <p:cNvSpPr/>
            <p:nvPr/>
          </p:nvSpPr>
          <p:spPr>
            <a:xfrm>
              <a:off x="5272659" y="6145910"/>
              <a:ext cx="3637279" cy="548640"/>
            </a:xfrm>
            <a:custGeom>
              <a:avLst/>
              <a:gdLst/>
              <a:ahLst/>
              <a:cxnLst/>
              <a:rect l="l" t="t" r="r" b="b"/>
              <a:pathLst>
                <a:path w="3637279" h="548640">
                  <a:moveTo>
                    <a:pt x="3637025" y="0"/>
                  </a:moveTo>
                  <a:lnTo>
                    <a:pt x="0" y="0"/>
                  </a:lnTo>
                  <a:lnTo>
                    <a:pt x="0" y="548640"/>
                  </a:lnTo>
                  <a:lnTo>
                    <a:pt x="3637025" y="548640"/>
                  </a:lnTo>
                  <a:lnTo>
                    <a:pt x="3637025" y="0"/>
                  </a:lnTo>
                  <a:close/>
                </a:path>
              </a:pathLst>
            </a:custGeom>
            <a:solidFill>
              <a:srgbClr val="FFFF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272659" y="6145910"/>
              <a:ext cx="3637279" cy="548640"/>
            </a:xfrm>
            <a:custGeom>
              <a:avLst/>
              <a:gdLst/>
              <a:ahLst/>
              <a:cxnLst/>
              <a:rect l="l" t="t" r="r" b="b"/>
              <a:pathLst>
                <a:path w="3637279" h="548640">
                  <a:moveTo>
                    <a:pt x="0" y="548640"/>
                  </a:moveTo>
                  <a:lnTo>
                    <a:pt x="3637025" y="548640"/>
                  </a:lnTo>
                  <a:lnTo>
                    <a:pt x="3637025" y="0"/>
                  </a:lnTo>
                  <a:lnTo>
                    <a:pt x="0" y="0"/>
                  </a:lnTo>
                  <a:lnTo>
                    <a:pt x="0" y="548640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 txBox="1"/>
          <p:nvPr/>
        </p:nvSpPr>
        <p:spPr>
          <a:xfrm>
            <a:off x="5313679" y="6174232"/>
            <a:ext cx="351155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Мікроорганізми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повністю</a:t>
            </a:r>
            <a:r>
              <a:rPr sz="14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видаляються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5313679" y="6387591"/>
            <a:ext cx="8782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4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розчину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2" name="object 112"/>
          <p:cNvGrpSpPr/>
          <p:nvPr/>
        </p:nvGrpSpPr>
        <p:grpSpPr>
          <a:xfrm>
            <a:off x="244602" y="216408"/>
            <a:ext cx="8660130" cy="6075045"/>
            <a:chOff x="244602" y="216408"/>
            <a:chExt cx="8660130" cy="6075045"/>
          </a:xfrm>
        </p:grpSpPr>
        <p:sp>
          <p:nvSpPr>
            <p:cNvPr id="113" name="object 113"/>
            <p:cNvSpPr/>
            <p:nvPr/>
          </p:nvSpPr>
          <p:spPr>
            <a:xfrm>
              <a:off x="5018150" y="1642744"/>
              <a:ext cx="254635" cy="76200"/>
            </a:xfrm>
            <a:custGeom>
              <a:avLst/>
              <a:gdLst/>
              <a:ahLst/>
              <a:cxnLst/>
              <a:rect l="l" t="t" r="r" b="b"/>
              <a:pathLst>
                <a:path w="254635" h="76200">
                  <a:moveTo>
                    <a:pt x="178562" y="0"/>
                  </a:moveTo>
                  <a:lnTo>
                    <a:pt x="178371" y="28626"/>
                  </a:lnTo>
                  <a:lnTo>
                    <a:pt x="191008" y="28701"/>
                  </a:lnTo>
                  <a:lnTo>
                    <a:pt x="191008" y="47751"/>
                  </a:lnTo>
                  <a:lnTo>
                    <a:pt x="178243" y="47751"/>
                  </a:lnTo>
                  <a:lnTo>
                    <a:pt x="178053" y="76200"/>
                  </a:lnTo>
                  <a:lnTo>
                    <a:pt x="235911" y="47751"/>
                  </a:lnTo>
                  <a:lnTo>
                    <a:pt x="191008" y="47751"/>
                  </a:lnTo>
                  <a:lnTo>
                    <a:pt x="236066" y="47675"/>
                  </a:lnTo>
                  <a:lnTo>
                    <a:pt x="254508" y="38607"/>
                  </a:lnTo>
                  <a:lnTo>
                    <a:pt x="178562" y="0"/>
                  </a:lnTo>
                  <a:close/>
                </a:path>
                <a:path w="254635" h="76200">
                  <a:moveTo>
                    <a:pt x="178371" y="28626"/>
                  </a:moveTo>
                  <a:lnTo>
                    <a:pt x="178244" y="47675"/>
                  </a:lnTo>
                  <a:lnTo>
                    <a:pt x="191008" y="47751"/>
                  </a:lnTo>
                  <a:lnTo>
                    <a:pt x="191008" y="28701"/>
                  </a:lnTo>
                  <a:lnTo>
                    <a:pt x="178371" y="28626"/>
                  </a:lnTo>
                  <a:close/>
                </a:path>
                <a:path w="254635" h="76200">
                  <a:moveTo>
                    <a:pt x="0" y="27558"/>
                  </a:moveTo>
                  <a:lnTo>
                    <a:pt x="0" y="46608"/>
                  </a:lnTo>
                  <a:lnTo>
                    <a:pt x="178244" y="47675"/>
                  </a:lnTo>
                  <a:lnTo>
                    <a:pt x="178371" y="28626"/>
                  </a:lnTo>
                  <a:lnTo>
                    <a:pt x="0" y="275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853" y="1009523"/>
              <a:ext cx="225678" cy="76200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97454" y="1682369"/>
              <a:ext cx="243077" cy="76200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2270378" y="1440561"/>
              <a:ext cx="220979" cy="1905"/>
            </a:xfrm>
            <a:custGeom>
              <a:avLst/>
              <a:gdLst/>
              <a:ahLst/>
              <a:cxnLst/>
              <a:rect l="l" t="t" r="r" b="b"/>
              <a:pathLst>
                <a:path w="220980" h="1905">
                  <a:moveTo>
                    <a:pt x="0" y="0"/>
                  </a:moveTo>
                  <a:lnTo>
                    <a:pt x="220979" y="1524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284856" y="6214973"/>
              <a:ext cx="426720" cy="76200"/>
            </a:xfrm>
            <a:custGeom>
              <a:avLst/>
              <a:gdLst/>
              <a:ahLst/>
              <a:cxnLst/>
              <a:rect l="l" t="t" r="r" b="b"/>
              <a:pathLst>
                <a:path w="426719" h="76200">
                  <a:moveTo>
                    <a:pt x="350488" y="47630"/>
                  </a:moveTo>
                  <a:lnTo>
                    <a:pt x="350393" y="76200"/>
                  </a:lnTo>
                  <a:lnTo>
                    <a:pt x="407958" y="47675"/>
                  </a:lnTo>
                  <a:lnTo>
                    <a:pt x="363219" y="47675"/>
                  </a:lnTo>
                  <a:lnTo>
                    <a:pt x="350488" y="47630"/>
                  </a:lnTo>
                  <a:close/>
                </a:path>
                <a:path w="426719" h="76200">
                  <a:moveTo>
                    <a:pt x="350551" y="28580"/>
                  </a:moveTo>
                  <a:lnTo>
                    <a:pt x="350488" y="47630"/>
                  </a:lnTo>
                  <a:lnTo>
                    <a:pt x="363219" y="47675"/>
                  </a:lnTo>
                  <a:lnTo>
                    <a:pt x="363219" y="28625"/>
                  </a:lnTo>
                  <a:lnTo>
                    <a:pt x="350551" y="28580"/>
                  </a:lnTo>
                  <a:close/>
                </a:path>
                <a:path w="426719" h="76200">
                  <a:moveTo>
                    <a:pt x="350647" y="0"/>
                  </a:moveTo>
                  <a:lnTo>
                    <a:pt x="350551" y="28580"/>
                  </a:lnTo>
                  <a:lnTo>
                    <a:pt x="363219" y="28625"/>
                  </a:lnTo>
                  <a:lnTo>
                    <a:pt x="363219" y="47675"/>
                  </a:lnTo>
                  <a:lnTo>
                    <a:pt x="407958" y="47675"/>
                  </a:lnTo>
                  <a:lnTo>
                    <a:pt x="426719" y="38379"/>
                  </a:lnTo>
                  <a:lnTo>
                    <a:pt x="350647" y="0"/>
                  </a:lnTo>
                  <a:close/>
                </a:path>
                <a:path w="426719" h="76200">
                  <a:moveTo>
                    <a:pt x="0" y="27330"/>
                  </a:moveTo>
                  <a:lnTo>
                    <a:pt x="0" y="46380"/>
                  </a:lnTo>
                  <a:lnTo>
                    <a:pt x="350488" y="47630"/>
                  </a:lnTo>
                  <a:lnTo>
                    <a:pt x="350551" y="28580"/>
                  </a:lnTo>
                  <a:lnTo>
                    <a:pt x="0" y="27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54127" y="225933"/>
              <a:ext cx="8641080" cy="527050"/>
            </a:xfrm>
            <a:custGeom>
              <a:avLst/>
              <a:gdLst/>
              <a:ahLst/>
              <a:cxnLst/>
              <a:rect l="l" t="t" r="r" b="b"/>
              <a:pathLst>
                <a:path w="8641080" h="527050">
                  <a:moveTo>
                    <a:pt x="436625" y="101473"/>
                  </a:moveTo>
                  <a:lnTo>
                    <a:pt x="441247" y="78569"/>
                  </a:lnTo>
                  <a:lnTo>
                    <a:pt x="453848" y="59880"/>
                  </a:lnTo>
                  <a:lnTo>
                    <a:pt x="472539" y="47287"/>
                  </a:lnTo>
                  <a:lnTo>
                    <a:pt x="495427" y="42672"/>
                  </a:lnTo>
                  <a:lnTo>
                    <a:pt x="3945509" y="42672"/>
                  </a:lnTo>
                  <a:lnTo>
                    <a:pt x="3968412" y="47287"/>
                  </a:lnTo>
                  <a:lnTo>
                    <a:pt x="3987101" y="59880"/>
                  </a:lnTo>
                  <a:lnTo>
                    <a:pt x="3999694" y="78569"/>
                  </a:lnTo>
                  <a:lnTo>
                    <a:pt x="4004310" y="101473"/>
                  </a:lnTo>
                  <a:lnTo>
                    <a:pt x="4004310" y="336677"/>
                  </a:lnTo>
                  <a:lnTo>
                    <a:pt x="3999694" y="359580"/>
                  </a:lnTo>
                  <a:lnTo>
                    <a:pt x="3987101" y="378269"/>
                  </a:lnTo>
                  <a:lnTo>
                    <a:pt x="3968412" y="390862"/>
                  </a:lnTo>
                  <a:lnTo>
                    <a:pt x="3945509" y="395478"/>
                  </a:lnTo>
                  <a:lnTo>
                    <a:pt x="495427" y="395478"/>
                  </a:lnTo>
                  <a:lnTo>
                    <a:pt x="472539" y="390862"/>
                  </a:lnTo>
                  <a:lnTo>
                    <a:pt x="453848" y="378269"/>
                  </a:lnTo>
                  <a:lnTo>
                    <a:pt x="441247" y="359580"/>
                  </a:lnTo>
                  <a:lnTo>
                    <a:pt x="436625" y="336677"/>
                  </a:lnTo>
                  <a:lnTo>
                    <a:pt x="436625" y="101473"/>
                  </a:lnTo>
                  <a:close/>
                </a:path>
                <a:path w="8641080" h="527050">
                  <a:moveTo>
                    <a:pt x="4903470" y="87757"/>
                  </a:moveTo>
                  <a:lnTo>
                    <a:pt x="4910359" y="53578"/>
                  </a:lnTo>
                  <a:lnTo>
                    <a:pt x="4929155" y="25685"/>
                  </a:lnTo>
                  <a:lnTo>
                    <a:pt x="4957048" y="6889"/>
                  </a:lnTo>
                  <a:lnTo>
                    <a:pt x="4991227" y="0"/>
                  </a:lnTo>
                  <a:lnTo>
                    <a:pt x="8553323" y="0"/>
                  </a:lnTo>
                  <a:lnTo>
                    <a:pt x="8587501" y="6889"/>
                  </a:lnTo>
                  <a:lnTo>
                    <a:pt x="8615394" y="25685"/>
                  </a:lnTo>
                  <a:lnTo>
                    <a:pt x="8634190" y="53578"/>
                  </a:lnTo>
                  <a:lnTo>
                    <a:pt x="8641080" y="87757"/>
                  </a:lnTo>
                  <a:lnTo>
                    <a:pt x="8641080" y="438785"/>
                  </a:lnTo>
                  <a:lnTo>
                    <a:pt x="8634190" y="472963"/>
                  </a:lnTo>
                  <a:lnTo>
                    <a:pt x="8615394" y="500856"/>
                  </a:lnTo>
                  <a:lnTo>
                    <a:pt x="8587501" y="519652"/>
                  </a:lnTo>
                  <a:lnTo>
                    <a:pt x="8553323" y="526542"/>
                  </a:lnTo>
                  <a:lnTo>
                    <a:pt x="4991227" y="526542"/>
                  </a:lnTo>
                  <a:lnTo>
                    <a:pt x="4957048" y="519652"/>
                  </a:lnTo>
                  <a:lnTo>
                    <a:pt x="4929155" y="500856"/>
                  </a:lnTo>
                  <a:lnTo>
                    <a:pt x="4910359" y="472963"/>
                  </a:lnTo>
                  <a:lnTo>
                    <a:pt x="4903470" y="438785"/>
                  </a:lnTo>
                  <a:lnTo>
                    <a:pt x="4903470" y="87757"/>
                  </a:lnTo>
                  <a:close/>
                </a:path>
                <a:path w="8641080" h="527050">
                  <a:moveTo>
                    <a:pt x="0" y="198120"/>
                  </a:moveTo>
                  <a:lnTo>
                    <a:pt x="435102" y="1981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68605" y="1426083"/>
              <a:ext cx="322580" cy="76200"/>
            </a:xfrm>
            <a:custGeom>
              <a:avLst/>
              <a:gdLst/>
              <a:ahLst/>
              <a:cxnLst/>
              <a:rect l="l" t="t" r="r" b="b"/>
              <a:pathLst>
                <a:path w="322580" h="76200">
                  <a:moveTo>
                    <a:pt x="246126" y="0"/>
                  </a:moveTo>
                  <a:lnTo>
                    <a:pt x="246126" y="76200"/>
                  </a:lnTo>
                  <a:lnTo>
                    <a:pt x="303276" y="47625"/>
                  </a:lnTo>
                  <a:lnTo>
                    <a:pt x="258826" y="47625"/>
                  </a:lnTo>
                  <a:lnTo>
                    <a:pt x="258826" y="28575"/>
                  </a:lnTo>
                  <a:lnTo>
                    <a:pt x="303276" y="28575"/>
                  </a:lnTo>
                  <a:lnTo>
                    <a:pt x="246126" y="0"/>
                  </a:lnTo>
                  <a:close/>
                </a:path>
                <a:path w="322580" h="76200">
                  <a:moveTo>
                    <a:pt x="246126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46126" y="47625"/>
                  </a:lnTo>
                  <a:lnTo>
                    <a:pt x="246126" y="28575"/>
                  </a:lnTo>
                  <a:close/>
                </a:path>
                <a:path w="322580" h="76200">
                  <a:moveTo>
                    <a:pt x="303276" y="28575"/>
                  </a:moveTo>
                  <a:lnTo>
                    <a:pt x="258826" y="28575"/>
                  </a:lnTo>
                  <a:lnTo>
                    <a:pt x="258826" y="47625"/>
                  </a:lnTo>
                  <a:lnTo>
                    <a:pt x="303276" y="47625"/>
                  </a:lnTo>
                  <a:lnTo>
                    <a:pt x="322326" y="38100"/>
                  </a:lnTo>
                  <a:lnTo>
                    <a:pt x="303276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503550" y="1042035"/>
              <a:ext cx="0" cy="674370"/>
            </a:xfrm>
            <a:custGeom>
              <a:avLst/>
              <a:gdLst/>
              <a:ahLst/>
              <a:cxnLst/>
              <a:rect l="l" t="t" r="r" b="b"/>
              <a:pathLst>
                <a:path h="674369">
                  <a:moveTo>
                    <a:pt x="0" y="0"/>
                  </a:moveTo>
                  <a:lnTo>
                    <a:pt x="0" y="6743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92882" y="2576703"/>
              <a:ext cx="224028" cy="76200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5023357" y="1000252"/>
              <a:ext cx="268605" cy="76200"/>
            </a:xfrm>
            <a:custGeom>
              <a:avLst/>
              <a:gdLst/>
              <a:ahLst/>
              <a:cxnLst/>
              <a:rect l="l" t="t" r="r" b="b"/>
              <a:pathLst>
                <a:path w="268604" h="76200">
                  <a:moveTo>
                    <a:pt x="192531" y="0"/>
                  </a:moveTo>
                  <a:lnTo>
                    <a:pt x="192246" y="28591"/>
                  </a:lnTo>
                  <a:lnTo>
                    <a:pt x="204977" y="28701"/>
                  </a:lnTo>
                  <a:lnTo>
                    <a:pt x="204724" y="47751"/>
                  </a:lnTo>
                  <a:lnTo>
                    <a:pt x="192054" y="47751"/>
                  </a:lnTo>
                  <a:lnTo>
                    <a:pt x="191769" y="76200"/>
                  </a:lnTo>
                  <a:lnTo>
                    <a:pt x="249919" y="47751"/>
                  </a:lnTo>
                  <a:lnTo>
                    <a:pt x="204724" y="47751"/>
                  </a:lnTo>
                  <a:lnTo>
                    <a:pt x="250144" y="47641"/>
                  </a:lnTo>
                  <a:lnTo>
                    <a:pt x="268350" y="38735"/>
                  </a:lnTo>
                  <a:lnTo>
                    <a:pt x="192531" y="0"/>
                  </a:lnTo>
                  <a:close/>
                </a:path>
                <a:path w="268604" h="76200">
                  <a:moveTo>
                    <a:pt x="192246" y="28591"/>
                  </a:moveTo>
                  <a:lnTo>
                    <a:pt x="192055" y="47641"/>
                  </a:lnTo>
                  <a:lnTo>
                    <a:pt x="204724" y="47751"/>
                  </a:lnTo>
                  <a:lnTo>
                    <a:pt x="204977" y="28701"/>
                  </a:lnTo>
                  <a:lnTo>
                    <a:pt x="192246" y="28591"/>
                  </a:lnTo>
                  <a:close/>
                </a:path>
                <a:path w="268604" h="76200">
                  <a:moveTo>
                    <a:pt x="253" y="26924"/>
                  </a:moveTo>
                  <a:lnTo>
                    <a:pt x="0" y="45974"/>
                  </a:lnTo>
                  <a:lnTo>
                    <a:pt x="192055" y="47641"/>
                  </a:lnTo>
                  <a:lnTo>
                    <a:pt x="192246" y="28591"/>
                  </a:lnTo>
                  <a:lnTo>
                    <a:pt x="253" y="269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81453" y="3481959"/>
              <a:ext cx="224028" cy="76200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273177" y="3920109"/>
              <a:ext cx="322580" cy="76200"/>
            </a:xfrm>
            <a:custGeom>
              <a:avLst/>
              <a:gdLst/>
              <a:ahLst/>
              <a:cxnLst/>
              <a:rect l="l" t="t" r="r" b="b"/>
              <a:pathLst>
                <a:path w="322580" h="76200">
                  <a:moveTo>
                    <a:pt x="246126" y="0"/>
                  </a:moveTo>
                  <a:lnTo>
                    <a:pt x="246126" y="76200"/>
                  </a:lnTo>
                  <a:lnTo>
                    <a:pt x="303276" y="47625"/>
                  </a:lnTo>
                  <a:lnTo>
                    <a:pt x="258826" y="47625"/>
                  </a:lnTo>
                  <a:lnTo>
                    <a:pt x="258826" y="28575"/>
                  </a:lnTo>
                  <a:lnTo>
                    <a:pt x="303276" y="28575"/>
                  </a:lnTo>
                  <a:lnTo>
                    <a:pt x="246126" y="0"/>
                  </a:lnTo>
                  <a:close/>
                </a:path>
                <a:path w="322580" h="76200">
                  <a:moveTo>
                    <a:pt x="246126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46126" y="47625"/>
                  </a:lnTo>
                  <a:lnTo>
                    <a:pt x="246126" y="28575"/>
                  </a:lnTo>
                  <a:close/>
                </a:path>
                <a:path w="322580" h="76200">
                  <a:moveTo>
                    <a:pt x="303276" y="28575"/>
                  </a:moveTo>
                  <a:lnTo>
                    <a:pt x="258826" y="28575"/>
                  </a:lnTo>
                  <a:lnTo>
                    <a:pt x="258826" y="47625"/>
                  </a:lnTo>
                  <a:lnTo>
                    <a:pt x="303276" y="47625"/>
                  </a:lnTo>
                  <a:lnTo>
                    <a:pt x="322326" y="38100"/>
                  </a:lnTo>
                  <a:lnTo>
                    <a:pt x="303276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265806" y="3981830"/>
              <a:ext cx="211454" cy="0"/>
            </a:xfrm>
            <a:custGeom>
              <a:avLst/>
              <a:gdLst/>
              <a:ahLst/>
              <a:cxnLst/>
              <a:rect l="l" t="t" r="r" b="b"/>
              <a:pathLst>
                <a:path w="211455">
                  <a:moveTo>
                    <a:pt x="0" y="0"/>
                  </a:moveTo>
                  <a:lnTo>
                    <a:pt x="21107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0404" y="2562352"/>
              <a:ext cx="253873" cy="76200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86787" y="4416933"/>
              <a:ext cx="223265" cy="76200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26405" y="4410202"/>
              <a:ext cx="253873" cy="7620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76881" y="5237606"/>
              <a:ext cx="250698" cy="76200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28056" y="5224144"/>
              <a:ext cx="253745" cy="76200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254127" y="422529"/>
              <a:ext cx="0" cy="5810250"/>
            </a:xfrm>
            <a:custGeom>
              <a:avLst/>
              <a:gdLst/>
              <a:ahLst/>
              <a:cxnLst/>
              <a:rect l="l" t="t" r="r" b="b"/>
              <a:pathLst>
                <a:path h="5810250">
                  <a:moveTo>
                    <a:pt x="0" y="0"/>
                  </a:moveTo>
                  <a:lnTo>
                    <a:pt x="0" y="58102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73177" y="6199250"/>
              <a:ext cx="308610" cy="76200"/>
            </a:xfrm>
            <a:custGeom>
              <a:avLst/>
              <a:gdLst/>
              <a:ahLst/>
              <a:cxnLst/>
              <a:rect l="l" t="t" r="r" b="b"/>
              <a:pathLst>
                <a:path w="308609" h="76200">
                  <a:moveTo>
                    <a:pt x="232410" y="0"/>
                  </a:moveTo>
                  <a:lnTo>
                    <a:pt x="232410" y="76200"/>
                  </a:lnTo>
                  <a:lnTo>
                    <a:pt x="289560" y="47625"/>
                  </a:lnTo>
                  <a:lnTo>
                    <a:pt x="245110" y="47625"/>
                  </a:lnTo>
                  <a:lnTo>
                    <a:pt x="245110" y="28575"/>
                  </a:lnTo>
                  <a:lnTo>
                    <a:pt x="289560" y="28575"/>
                  </a:lnTo>
                  <a:lnTo>
                    <a:pt x="232410" y="0"/>
                  </a:lnTo>
                  <a:close/>
                </a:path>
                <a:path w="308609" h="76200">
                  <a:moveTo>
                    <a:pt x="232410" y="28575"/>
                  </a:moveTo>
                  <a:lnTo>
                    <a:pt x="0" y="28575"/>
                  </a:lnTo>
                  <a:lnTo>
                    <a:pt x="0" y="47625"/>
                  </a:lnTo>
                  <a:lnTo>
                    <a:pt x="232410" y="47625"/>
                  </a:lnTo>
                  <a:lnTo>
                    <a:pt x="232410" y="28575"/>
                  </a:lnTo>
                  <a:close/>
                </a:path>
                <a:path w="308609" h="76200">
                  <a:moveTo>
                    <a:pt x="289560" y="28575"/>
                  </a:moveTo>
                  <a:lnTo>
                    <a:pt x="245110" y="28575"/>
                  </a:lnTo>
                  <a:lnTo>
                    <a:pt x="245110" y="47625"/>
                  </a:lnTo>
                  <a:lnTo>
                    <a:pt x="289560" y="47625"/>
                  </a:lnTo>
                  <a:lnTo>
                    <a:pt x="308610" y="38100"/>
                  </a:lnTo>
                  <a:lnTo>
                    <a:pt x="289560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489834" y="2616327"/>
              <a:ext cx="0" cy="2645410"/>
            </a:xfrm>
            <a:custGeom>
              <a:avLst/>
              <a:gdLst/>
              <a:ahLst/>
              <a:cxnLst/>
              <a:rect l="l" t="t" r="r" b="b"/>
              <a:pathLst>
                <a:path h="2645410">
                  <a:moveTo>
                    <a:pt x="0" y="0"/>
                  </a:moveTo>
                  <a:lnTo>
                    <a:pt x="0" y="26449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24881" y="6181801"/>
              <a:ext cx="253872" cy="76200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5013579" y="3493642"/>
              <a:ext cx="254635" cy="76200"/>
            </a:xfrm>
            <a:custGeom>
              <a:avLst/>
              <a:gdLst/>
              <a:ahLst/>
              <a:cxnLst/>
              <a:rect l="l" t="t" r="r" b="b"/>
              <a:pathLst>
                <a:path w="254635" h="76200">
                  <a:moveTo>
                    <a:pt x="178562" y="0"/>
                  </a:moveTo>
                  <a:lnTo>
                    <a:pt x="178371" y="28626"/>
                  </a:lnTo>
                  <a:lnTo>
                    <a:pt x="191008" y="28702"/>
                  </a:lnTo>
                  <a:lnTo>
                    <a:pt x="191008" y="47752"/>
                  </a:lnTo>
                  <a:lnTo>
                    <a:pt x="178243" y="47752"/>
                  </a:lnTo>
                  <a:lnTo>
                    <a:pt x="178054" y="76200"/>
                  </a:lnTo>
                  <a:lnTo>
                    <a:pt x="235911" y="47752"/>
                  </a:lnTo>
                  <a:lnTo>
                    <a:pt x="191008" y="47752"/>
                  </a:lnTo>
                  <a:lnTo>
                    <a:pt x="236066" y="47675"/>
                  </a:lnTo>
                  <a:lnTo>
                    <a:pt x="254508" y="38608"/>
                  </a:lnTo>
                  <a:lnTo>
                    <a:pt x="178562" y="0"/>
                  </a:lnTo>
                  <a:close/>
                </a:path>
                <a:path w="254635" h="76200">
                  <a:moveTo>
                    <a:pt x="178371" y="28626"/>
                  </a:moveTo>
                  <a:lnTo>
                    <a:pt x="178244" y="47675"/>
                  </a:lnTo>
                  <a:lnTo>
                    <a:pt x="191008" y="47752"/>
                  </a:lnTo>
                  <a:lnTo>
                    <a:pt x="191008" y="28702"/>
                  </a:lnTo>
                  <a:lnTo>
                    <a:pt x="178371" y="28626"/>
                  </a:lnTo>
                  <a:close/>
                </a:path>
                <a:path w="254635" h="76200">
                  <a:moveTo>
                    <a:pt x="0" y="27559"/>
                  </a:moveTo>
                  <a:lnTo>
                    <a:pt x="0" y="46609"/>
                  </a:lnTo>
                  <a:lnTo>
                    <a:pt x="178244" y="47675"/>
                  </a:lnTo>
                  <a:lnTo>
                    <a:pt x="178371" y="28626"/>
                  </a:lnTo>
                  <a:lnTo>
                    <a:pt x="0" y="275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6" name="object 1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137" name="object 137"/>
          <p:cNvSpPr txBox="1"/>
          <p:nvPr/>
        </p:nvSpPr>
        <p:spPr>
          <a:xfrm>
            <a:off x="3050794" y="6532540"/>
            <a:ext cx="525780" cy="3860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1017663"/>
                  </a:moveTo>
                  <a:lnTo>
                    <a:pt x="0" y="1017663"/>
                  </a:lnTo>
                  <a:lnTo>
                    <a:pt x="0" y="5704713"/>
                  </a:lnTo>
                  <a:lnTo>
                    <a:pt x="0" y="5844921"/>
                  </a:lnTo>
                  <a:lnTo>
                    <a:pt x="0" y="6185154"/>
                  </a:lnTo>
                  <a:lnTo>
                    <a:pt x="3292221" y="6185154"/>
                  </a:lnTo>
                  <a:lnTo>
                    <a:pt x="3292221" y="5844921"/>
                  </a:lnTo>
                  <a:lnTo>
                    <a:pt x="8189595" y="5844921"/>
                  </a:lnTo>
                  <a:lnTo>
                    <a:pt x="8189595" y="6185154"/>
                  </a:lnTo>
                  <a:lnTo>
                    <a:pt x="8229600" y="6185154"/>
                  </a:lnTo>
                  <a:lnTo>
                    <a:pt x="8229600" y="5844921"/>
                  </a:lnTo>
                  <a:lnTo>
                    <a:pt x="8229600" y="5704713"/>
                  </a:lnTo>
                  <a:lnTo>
                    <a:pt x="8229600" y="1017663"/>
                  </a:lnTo>
                  <a:close/>
                </a:path>
                <a:path w="8229600" h="6185534">
                  <a:moveTo>
                    <a:pt x="8229600" y="659892"/>
                  </a:moveTo>
                  <a:lnTo>
                    <a:pt x="3215259" y="659892"/>
                  </a:lnTo>
                  <a:lnTo>
                    <a:pt x="3215259" y="344043"/>
                  </a:lnTo>
                  <a:lnTo>
                    <a:pt x="3215259" y="76212"/>
                  </a:lnTo>
                  <a:lnTo>
                    <a:pt x="3215259" y="0"/>
                  </a:lnTo>
                  <a:lnTo>
                    <a:pt x="0" y="0"/>
                  </a:lnTo>
                  <a:lnTo>
                    <a:pt x="0" y="76212"/>
                  </a:lnTo>
                  <a:lnTo>
                    <a:pt x="0" y="344043"/>
                  </a:lnTo>
                  <a:lnTo>
                    <a:pt x="0" y="659892"/>
                  </a:lnTo>
                  <a:lnTo>
                    <a:pt x="0" y="1017651"/>
                  </a:lnTo>
                  <a:lnTo>
                    <a:pt x="8229600" y="1017651"/>
                  </a:lnTo>
                  <a:lnTo>
                    <a:pt x="8229600" y="6598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217804"/>
            </a:xfrm>
            <a:custGeom>
              <a:avLst/>
              <a:gdLst/>
              <a:ahLst/>
              <a:cxnLst/>
              <a:rect l="l" t="t" r="r" b="b"/>
              <a:pathLst>
                <a:path w="3679190" h="217804">
                  <a:moveTo>
                    <a:pt x="0" y="217550"/>
                  </a:moveTo>
                  <a:lnTo>
                    <a:pt x="3678936" y="217550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21755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217804"/>
            </a:xfrm>
            <a:custGeom>
              <a:avLst/>
              <a:gdLst/>
              <a:ahLst/>
              <a:cxnLst/>
              <a:rect l="l" t="t" r="r" b="b"/>
              <a:pathLst>
                <a:path h="217804">
                  <a:moveTo>
                    <a:pt x="0" y="0"/>
                  </a:moveTo>
                  <a:lnTo>
                    <a:pt x="0" y="217550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217804"/>
            </a:xfrm>
            <a:custGeom>
              <a:avLst/>
              <a:gdLst/>
              <a:ahLst/>
              <a:cxnLst/>
              <a:rect l="l" t="t" r="r" b="b"/>
              <a:pathLst>
                <a:path w="3505200" h="217804">
                  <a:moveTo>
                    <a:pt x="0" y="217550"/>
                  </a:moveTo>
                  <a:lnTo>
                    <a:pt x="3505199" y="217550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217550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55548" y="409956"/>
              <a:ext cx="2286000" cy="584200"/>
            </a:xfrm>
            <a:custGeom>
              <a:avLst/>
              <a:gdLst/>
              <a:ahLst/>
              <a:cxnLst/>
              <a:rect l="l" t="t" r="r" b="b"/>
              <a:pathLst>
                <a:path w="2286000" h="584200">
                  <a:moveTo>
                    <a:pt x="2286000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2286000" y="583691"/>
                  </a:lnTo>
                  <a:lnTo>
                    <a:pt x="22860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00886" y="441959"/>
            <a:ext cx="119570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10" dirty="0">
                <a:solidFill>
                  <a:srgbClr val="C00000"/>
                </a:solidFill>
                <a:latin typeface="Tahoma"/>
                <a:cs typeface="Tahoma"/>
              </a:rPr>
              <a:t>ТЕРМІЧНА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5710" y="701039"/>
            <a:ext cx="172529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10" dirty="0">
                <a:solidFill>
                  <a:srgbClr val="C00000"/>
                </a:solidFill>
                <a:latin typeface="Tahoma"/>
                <a:cs typeface="Tahoma"/>
              </a:rPr>
              <a:t>СТЕРИЛІЗАЦІЯ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2628" y="1656207"/>
            <a:ext cx="2019300" cy="882650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345"/>
              </a:spcBef>
            </a:pPr>
            <a:r>
              <a:rPr sz="1700" b="1" spc="-10" dirty="0">
                <a:solidFill>
                  <a:srgbClr val="C00000"/>
                </a:solidFill>
                <a:latin typeface="Tahoma"/>
                <a:cs typeface="Tahoma"/>
              </a:rPr>
              <a:t>СТЕРИЛІЗАЦІЯ</a:t>
            </a:r>
            <a:endParaRPr sz="1700">
              <a:latin typeface="Tahoma"/>
              <a:cs typeface="Tahoma"/>
            </a:endParaRPr>
          </a:p>
          <a:p>
            <a:pPr marL="142875">
              <a:lnSpc>
                <a:spcPct val="100000"/>
              </a:lnSpc>
              <a:spcBef>
                <a:spcPts val="5"/>
              </a:spcBef>
            </a:pPr>
            <a:r>
              <a:rPr sz="1700" b="1" spc="-10" dirty="0">
                <a:solidFill>
                  <a:srgbClr val="C00000"/>
                </a:solidFill>
                <a:latin typeface="Tahoma"/>
                <a:cs typeface="Tahoma"/>
              </a:rPr>
              <a:t>СУХИМ</a:t>
            </a:r>
            <a:r>
              <a:rPr sz="1700" b="1" spc="-7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700" b="1" spc="-5" dirty="0">
                <a:solidFill>
                  <a:srgbClr val="C00000"/>
                </a:solidFill>
                <a:latin typeface="Tahoma"/>
                <a:cs typeface="Tahoma"/>
              </a:rPr>
              <a:t>ЖАРОМ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75507" y="1515236"/>
            <a:ext cx="4821555" cy="883919"/>
          </a:xfrm>
          <a:prstGeom prst="rect">
            <a:avLst/>
          </a:prstGeom>
          <a:solidFill>
            <a:srgbClr val="F8F9B8"/>
          </a:solidFill>
          <a:ln w="1905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82550" marR="78105" algn="ctr">
              <a:lnSpc>
                <a:spcPct val="100000"/>
              </a:lnSpc>
              <a:spcBef>
                <a:spcPts val="305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Здійснюється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сухим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гарячим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повітрям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в </a:t>
            </a:r>
            <a:r>
              <a:rPr sz="1800" b="1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повітряних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стерилізаторах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при 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температурі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180-200°с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08150" y="3429380"/>
            <a:ext cx="1767205" cy="647700"/>
          </a:xfrm>
          <a:custGeom>
            <a:avLst/>
            <a:gdLst/>
            <a:ahLst/>
            <a:cxnLst/>
            <a:rect l="l" t="t" r="r" b="b"/>
            <a:pathLst>
              <a:path w="1767205" h="647700">
                <a:moveTo>
                  <a:pt x="1767077" y="0"/>
                </a:moveTo>
                <a:lnTo>
                  <a:pt x="0" y="0"/>
                </a:lnTo>
                <a:lnTo>
                  <a:pt x="0" y="647700"/>
                </a:lnTo>
                <a:lnTo>
                  <a:pt x="1767077" y="647700"/>
                </a:lnTo>
                <a:lnTo>
                  <a:pt x="1767077" y="0"/>
                </a:lnTo>
                <a:close/>
              </a:path>
            </a:pathLst>
          </a:custGeom>
          <a:solidFill>
            <a:srgbClr val="FFFF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208150" y="3429380"/>
            <a:ext cx="1767205" cy="6477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533400" marR="153670" indent="-373380">
              <a:lnSpc>
                <a:spcPct val="100000"/>
              </a:lnSpc>
              <a:spcBef>
                <a:spcPts val="350"/>
              </a:spcBef>
            </a:pPr>
            <a:r>
              <a:rPr sz="1700" b="1" spc="-10" dirty="0">
                <a:solidFill>
                  <a:srgbClr val="333399"/>
                </a:solidFill>
                <a:latin typeface="Tahoma"/>
                <a:cs typeface="Tahoma"/>
              </a:rPr>
              <a:t>Стериліз</a:t>
            </a:r>
            <a:r>
              <a:rPr sz="1700" b="1" spc="-15" dirty="0">
                <a:solidFill>
                  <a:srgbClr val="333399"/>
                </a:solidFill>
                <a:latin typeface="Tahoma"/>
                <a:cs typeface="Tahoma"/>
              </a:rPr>
              <a:t>а</a:t>
            </a:r>
            <a:r>
              <a:rPr sz="1700" b="1" spc="-5" dirty="0">
                <a:solidFill>
                  <a:srgbClr val="333399"/>
                </a:solidFill>
                <a:latin typeface="Tahoma"/>
                <a:cs typeface="Tahoma"/>
              </a:rPr>
              <a:t>ція  </a:t>
            </a:r>
            <a:r>
              <a:rPr sz="1700" b="1" spc="-10" dirty="0">
                <a:solidFill>
                  <a:srgbClr val="333399"/>
                </a:solidFill>
                <a:latin typeface="Tahoma"/>
                <a:cs typeface="Tahoma"/>
              </a:rPr>
              <a:t>паром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662934" y="208025"/>
            <a:ext cx="5070475" cy="1153160"/>
            <a:chOff x="3662934" y="208025"/>
            <a:chExt cx="5070475" cy="1153160"/>
          </a:xfrm>
        </p:grpSpPr>
        <p:sp>
          <p:nvSpPr>
            <p:cNvPr id="17" name="object 17"/>
            <p:cNvSpPr/>
            <p:nvPr/>
          </p:nvSpPr>
          <p:spPr>
            <a:xfrm>
              <a:off x="3672459" y="217550"/>
              <a:ext cx="5051425" cy="1134110"/>
            </a:xfrm>
            <a:custGeom>
              <a:avLst/>
              <a:gdLst/>
              <a:ahLst/>
              <a:cxnLst/>
              <a:rect l="l" t="t" r="r" b="b"/>
              <a:pathLst>
                <a:path w="5051425" h="1134110">
                  <a:moveTo>
                    <a:pt x="5051298" y="0"/>
                  </a:moveTo>
                  <a:lnTo>
                    <a:pt x="0" y="0"/>
                  </a:lnTo>
                  <a:lnTo>
                    <a:pt x="0" y="1133856"/>
                  </a:lnTo>
                  <a:lnTo>
                    <a:pt x="5051298" y="1133856"/>
                  </a:lnTo>
                  <a:lnTo>
                    <a:pt x="5051298" y="0"/>
                  </a:lnTo>
                  <a:close/>
                </a:path>
              </a:pathLst>
            </a:custGeom>
            <a:solidFill>
              <a:srgbClr val="FCFD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72459" y="217550"/>
              <a:ext cx="5051425" cy="1134110"/>
            </a:xfrm>
            <a:custGeom>
              <a:avLst/>
              <a:gdLst/>
              <a:ahLst/>
              <a:cxnLst/>
              <a:rect l="l" t="t" r="r" b="b"/>
              <a:pathLst>
                <a:path w="5051425" h="1134110">
                  <a:moveTo>
                    <a:pt x="0" y="1133856"/>
                  </a:moveTo>
                  <a:lnTo>
                    <a:pt x="5051298" y="1133856"/>
                  </a:lnTo>
                  <a:lnTo>
                    <a:pt x="5051298" y="0"/>
                  </a:lnTo>
                  <a:lnTo>
                    <a:pt x="0" y="0"/>
                  </a:lnTo>
                  <a:lnTo>
                    <a:pt x="0" y="113385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3873500" y="244093"/>
            <a:ext cx="46456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Контроль ефективності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здійснюється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за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95597" y="518921"/>
            <a:ext cx="4601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допомогою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контрольно-вимірювальних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93134" y="793241"/>
            <a:ext cx="4405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приладів,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хімічних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біологічних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тестів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75507" y="2538602"/>
            <a:ext cx="4878705" cy="1127125"/>
          </a:xfrm>
          <a:prstGeom prst="rect">
            <a:avLst/>
          </a:prstGeom>
          <a:solidFill>
            <a:srgbClr val="FFFFAE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432434" marR="426084" algn="ctr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Здійснюється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насиченою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водяною </a:t>
            </a:r>
            <a:r>
              <a:rPr sz="1800" b="1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парою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під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тиском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0,11мПа</a:t>
            </a:r>
            <a:endParaRPr sz="1800">
              <a:latin typeface="Arial"/>
              <a:cs typeface="Arial"/>
            </a:endParaRPr>
          </a:p>
          <a:p>
            <a:pPr marL="246379" marR="240029" algn="ctr">
              <a:lnSpc>
                <a:spcPct val="100000"/>
              </a:lnSpc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(1,1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кгс/см2)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температурі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120°С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або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0,20мпа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(2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кгс/см2)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температурі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132°С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97483" y="4964048"/>
            <a:ext cx="1795780" cy="504190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64465">
              <a:lnSpc>
                <a:spcPct val="100000"/>
              </a:lnSpc>
              <a:spcBef>
                <a:spcPts val="355"/>
              </a:spcBef>
            </a:pPr>
            <a:r>
              <a:rPr sz="1700" b="1" spc="-5" dirty="0">
                <a:solidFill>
                  <a:srgbClr val="A40020"/>
                </a:solidFill>
                <a:latin typeface="Tahoma"/>
                <a:cs typeface="Tahoma"/>
              </a:rPr>
              <a:t>Тиндалізація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665982" y="3816858"/>
            <a:ext cx="4869180" cy="843280"/>
            <a:chOff x="3665982" y="3816858"/>
            <a:chExt cx="4869180" cy="843280"/>
          </a:xfrm>
        </p:grpSpPr>
        <p:sp>
          <p:nvSpPr>
            <p:cNvPr id="25" name="object 25"/>
            <p:cNvSpPr/>
            <p:nvPr/>
          </p:nvSpPr>
          <p:spPr>
            <a:xfrm>
              <a:off x="3675507" y="3826383"/>
              <a:ext cx="4850130" cy="824230"/>
            </a:xfrm>
            <a:custGeom>
              <a:avLst/>
              <a:gdLst/>
              <a:ahLst/>
              <a:cxnLst/>
              <a:rect l="l" t="t" r="r" b="b"/>
              <a:pathLst>
                <a:path w="4850130" h="824229">
                  <a:moveTo>
                    <a:pt x="4850129" y="0"/>
                  </a:moveTo>
                  <a:lnTo>
                    <a:pt x="0" y="0"/>
                  </a:lnTo>
                  <a:lnTo>
                    <a:pt x="0" y="823721"/>
                  </a:lnTo>
                  <a:lnTo>
                    <a:pt x="4850129" y="823721"/>
                  </a:lnTo>
                  <a:lnTo>
                    <a:pt x="4850129" y="0"/>
                  </a:lnTo>
                  <a:close/>
                </a:path>
              </a:pathLst>
            </a:custGeom>
            <a:solidFill>
              <a:srgbClr val="FFFF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75507" y="3826383"/>
              <a:ext cx="4850130" cy="824230"/>
            </a:xfrm>
            <a:custGeom>
              <a:avLst/>
              <a:gdLst/>
              <a:ahLst/>
              <a:cxnLst/>
              <a:rect l="l" t="t" r="r" b="b"/>
              <a:pathLst>
                <a:path w="4850130" h="824229">
                  <a:moveTo>
                    <a:pt x="0" y="823721"/>
                  </a:moveTo>
                  <a:lnTo>
                    <a:pt x="4850129" y="823721"/>
                  </a:lnTo>
                  <a:lnTo>
                    <a:pt x="4850129" y="0"/>
                  </a:lnTo>
                  <a:lnTo>
                    <a:pt x="0" y="0"/>
                  </a:lnTo>
                  <a:lnTo>
                    <a:pt x="0" y="82372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770884" y="3853179"/>
            <a:ext cx="46596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Здійснюється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текучою парою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при 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температурі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100°с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в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стерилізаторах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типу </a:t>
            </a:r>
            <a:r>
              <a:rPr sz="1800" b="1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С-60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 ін.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665982" y="4767834"/>
            <a:ext cx="4888230" cy="1115695"/>
            <a:chOff x="3665982" y="4767834"/>
            <a:chExt cx="4888230" cy="1115695"/>
          </a:xfrm>
        </p:grpSpPr>
        <p:sp>
          <p:nvSpPr>
            <p:cNvPr id="29" name="object 29"/>
            <p:cNvSpPr/>
            <p:nvPr/>
          </p:nvSpPr>
          <p:spPr>
            <a:xfrm>
              <a:off x="3675507" y="4777359"/>
              <a:ext cx="4869180" cy="1096645"/>
            </a:xfrm>
            <a:custGeom>
              <a:avLst/>
              <a:gdLst/>
              <a:ahLst/>
              <a:cxnLst/>
              <a:rect l="l" t="t" r="r" b="b"/>
              <a:pathLst>
                <a:path w="4869180" h="1096645">
                  <a:moveTo>
                    <a:pt x="4869179" y="0"/>
                  </a:moveTo>
                  <a:lnTo>
                    <a:pt x="0" y="0"/>
                  </a:lnTo>
                  <a:lnTo>
                    <a:pt x="0" y="1096517"/>
                  </a:lnTo>
                  <a:lnTo>
                    <a:pt x="4869179" y="1096517"/>
                  </a:lnTo>
                  <a:lnTo>
                    <a:pt x="486917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75507" y="4777359"/>
              <a:ext cx="4869180" cy="1096645"/>
            </a:xfrm>
            <a:custGeom>
              <a:avLst/>
              <a:gdLst/>
              <a:ahLst/>
              <a:cxnLst/>
              <a:rect l="l" t="t" r="r" b="b"/>
              <a:pathLst>
                <a:path w="4869180" h="1096645">
                  <a:moveTo>
                    <a:pt x="0" y="1096517"/>
                  </a:moveTo>
                  <a:lnTo>
                    <a:pt x="4869179" y="1096517"/>
                  </a:lnTo>
                  <a:lnTo>
                    <a:pt x="4869179" y="0"/>
                  </a:lnTo>
                  <a:lnTo>
                    <a:pt x="0" y="0"/>
                  </a:lnTo>
                  <a:lnTo>
                    <a:pt x="0" y="109651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119117" y="4804155"/>
            <a:ext cx="39820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17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Дробова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стерилізація.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Нагрівання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розчину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при t =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60-65°с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по 1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годині </a:t>
            </a:r>
            <a:r>
              <a:rPr sz="1800" b="1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протягом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5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днів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або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t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=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70-80°с </a:t>
            </a:r>
            <a:r>
              <a:rPr sz="1800" b="1" spc="-4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протягом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3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днів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197102" y="6169152"/>
            <a:ext cx="1802130" cy="386715"/>
            <a:chOff x="1197102" y="6169152"/>
            <a:chExt cx="1802130" cy="386715"/>
          </a:xfrm>
        </p:grpSpPr>
        <p:sp>
          <p:nvSpPr>
            <p:cNvPr id="33" name="object 33"/>
            <p:cNvSpPr/>
            <p:nvPr/>
          </p:nvSpPr>
          <p:spPr>
            <a:xfrm>
              <a:off x="1206627" y="6178677"/>
              <a:ext cx="1783080" cy="367665"/>
            </a:xfrm>
            <a:custGeom>
              <a:avLst/>
              <a:gdLst/>
              <a:ahLst/>
              <a:cxnLst/>
              <a:rect l="l" t="t" r="r" b="b"/>
              <a:pathLst>
                <a:path w="1783080" h="367665">
                  <a:moveTo>
                    <a:pt x="1783080" y="0"/>
                  </a:moveTo>
                  <a:lnTo>
                    <a:pt x="0" y="0"/>
                  </a:lnTo>
                  <a:lnTo>
                    <a:pt x="0" y="367284"/>
                  </a:lnTo>
                  <a:lnTo>
                    <a:pt x="1783080" y="367284"/>
                  </a:lnTo>
                  <a:lnTo>
                    <a:pt x="178308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206627" y="6178677"/>
              <a:ext cx="1783080" cy="367665"/>
            </a:xfrm>
            <a:custGeom>
              <a:avLst/>
              <a:gdLst/>
              <a:ahLst/>
              <a:cxnLst/>
              <a:rect l="l" t="t" r="r" b="b"/>
              <a:pathLst>
                <a:path w="1783080" h="367665">
                  <a:moveTo>
                    <a:pt x="0" y="367284"/>
                  </a:moveTo>
                  <a:lnTo>
                    <a:pt x="1783080" y="367284"/>
                  </a:lnTo>
                  <a:lnTo>
                    <a:pt x="1783080" y="0"/>
                  </a:lnTo>
                  <a:lnTo>
                    <a:pt x="0" y="0"/>
                  </a:lnTo>
                  <a:lnTo>
                    <a:pt x="0" y="36728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334008" y="6211315"/>
            <a:ext cx="152908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5" dirty="0">
                <a:solidFill>
                  <a:srgbClr val="006600"/>
                </a:solidFill>
                <a:latin typeface="Tahoma"/>
                <a:cs typeface="Tahoma"/>
              </a:rPr>
              <a:t>Пастеризація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739896" y="6028944"/>
            <a:ext cx="4916805" cy="701040"/>
            <a:chOff x="3739896" y="6028944"/>
            <a:chExt cx="4916805" cy="701040"/>
          </a:xfrm>
        </p:grpSpPr>
        <p:sp>
          <p:nvSpPr>
            <p:cNvPr id="37" name="object 37"/>
            <p:cNvSpPr/>
            <p:nvPr/>
          </p:nvSpPr>
          <p:spPr>
            <a:xfrm>
              <a:off x="3749421" y="6038469"/>
              <a:ext cx="4897755" cy="681990"/>
            </a:xfrm>
            <a:custGeom>
              <a:avLst/>
              <a:gdLst/>
              <a:ahLst/>
              <a:cxnLst/>
              <a:rect l="l" t="t" r="r" b="b"/>
              <a:pathLst>
                <a:path w="4897755" h="681990">
                  <a:moveTo>
                    <a:pt x="4897374" y="0"/>
                  </a:moveTo>
                  <a:lnTo>
                    <a:pt x="0" y="0"/>
                  </a:lnTo>
                  <a:lnTo>
                    <a:pt x="0" y="681989"/>
                  </a:lnTo>
                  <a:lnTo>
                    <a:pt x="4897374" y="681989"/>
                  </a:lnTo>
                  <a:lnTo>
                    <a:pt x="489737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749421" y="6038469"/>
              <a:ext cx="4897755" cy="681990"/>
            </a:xfrm>
            <a:custGeom>
              <a:avLst/>
              <a:gdLst/>
              <a:ahLst/>
              <a:cxnLst/>
              <a:rect l="l" t="t" r="r" b="b"/>
              <a:pathLst>
                <a:path w="4897755" h="681990">
                  <a:moveTo>
                    <a:pt x="0" y="681989"/>
                  </a:moveTo>
                  <a:lnTo>
                    <a:pt x="4897374" y="681989"/>
                  </a:lnTo>
                  <a:lnTo>
                    <a:pt x="4897374" y="0"/>
                  </a:lnTo>
                  <a:lnTo>
                    <a:pt x="0" y="0"/>
                  </a:lnTo>
                  <a:lnTo>
                    <a:pt x="0" y="681989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3910838" y="6065520"/>
            <a:ext cx="457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03650" algn="l"/>
              </a:tabLst>
            </a:pP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Одноразове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нагрівання</a:t>
            </a:r>
            <a:r>
              <a:rPr sz="18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розчину	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18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t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62753" y="6339840"/>
            <a:ext cx="2870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80°С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протягом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30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хвилин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36854" y="406908"/>
            <a:ext cx="2950210" cy="5986780"/>
            <a:chOff x="736854" y="406908"/>
            <a:chExt cx="2950210" cy="5986780"/>
          </a:xfrm>
        </p:grpSpPr>
        <p:sp>
          <p:nvSpPr>
            <p:cNvPr id="42" name="object 42"/>
            <p:cNvSpPr/>
            <p:nvPr/>
          </p:nvSpPr>
          <p:spPr>
            <a:xfrm>
              <a:off x="756246" y="680338"/>
              <a:ext cx="2916555" cy="1333500"/>
            </a:xfrm>
            <a:custGeom>
              <a:avLst/>
              <a:gdLst/>
              <a:ahLst/>
              <a:cxnLst/>
              <a:rect l="l" t="t" r="r" b="b"/>
              <a:pathLst>
                <a:path w="2916554" h="1333500">
                  <a:moveTo>
                    <a:pt x="450380" y="1295146"/>
                  </a:moveTo>
                  <a:lnTo>
                    <a:pt x="374307" y="1256792"/>
                  </a:lnTo>
                  <a:lnTo>
                    <a:pt x="374205" y="1285328"/>
                  </a:lnTo>
                  <a:lnTo>
                    <a:pt x="76" y="1284097"/>
                  </a:lnTo>
                  <a:lnTo>
                    <a:pt x="0" y="1303147"/>
                  </a:lnTo>
                  <a:lnTo>
                    <a:pt x="374142" y="1304378"/>
                  </a:lnTo>
                  <a:lnTo>
                    <a:pt x="374053" y="1332992"/>
                  </a:lnTo>
                  <a:lnTo>
                    <a:pt x="431673" y="1304417"/>
                  </a:lnTo>
                  <a:lnTo>
                    <a:pt x="450380" y="1295146"/>
                  </a:lnTo>
                  <a:close/>
                </a:path>
                <a:path w="2916554" h="1333500">
                  <a:moveTo>
                    <a:pt x="2909354" y="1295146"/>
                  </a:moveTo>
                  <a:lnTo>
                    <a:pt x="2890304" y="1285621"/>
                  </a:lnTo>
                  <a:lnTo>
                    <a:pt x="2833154" y="1257046"/>
                  </a:lnTo>
                  <a:lnTo>
                    <a:pt x="2833154" y="1285621"/>
                  </a:lnTo>
                  <a:lnTo>
                    <a:pt x="2501671" y="1285621"/>
                  </a:lnTo>
                  <a:lnTo>
                    <a:pt x="2501671" y="1304671"/>
                  </a:lnTo>
                  <a:lnTo>
                    <a:pt x="2833154" y="1304671"/>
                  </a:lnTo>
                  <a:lnTo>
                    <a:pt x="2833154" y="1333246"/>
                  </a:lnTo>
                  <a:lnTo>
                    <a:pt x="2890304" y="1304671"/>
                  </a:lnTo>
                  <a:lnTo>
                    <a:pt x="2909354" y="1295146"/>
                  </a:lnTo>
                  <a:close/>
                </a:path>
                <a:path w="2916554" h="1333500">
                  <a:moveTo>
                    <a:pt x="2916212" y="37846"/>
                  </a:moveTo>
                  <a:lnTo>
                    <a:pt x="2897505" y="28575"/>
                  </a:lnTo>
                  <a:lnTo>
                    <a:pt x="2839885" y="0"/>
                  </a:lnTo>
                  <a:lnTo>
                    <a:pt x="2839974" y="28625"/>
                  </a:lnTo>
                  <a:lnTo>
                    <a:pt x="2501671" y="29845"/>
                  </a:lnTo>
                  <a:lnTo>
                    <a:pt x="2501671" y="48895"/>
                  </a:lnTo>
                  <a:lnTo>
                    <a:pt x="2840037" y="47675"/>
                  </a:lnTo>
                  <a:lnTo>
                    <a:pt x="2840139" y="76200"/>
                  </a:lnTo>
                  <a:lnTo>
                    <a:pt x="2916212" y="378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46379" y="740283"/>
              <a:ext cx="0" cy="5615305"/>
            </a:xfrm>
            <a:custGeom>
              <a:avLst/>
              <a:gdLst/>
              <a:ahLst/>
              <a:cxnLst/>
              <a:rect l="l" t="t" r="r" b="b"/>
              <a:pathLst>
                <a:path h="5615305">
                  <a:moveTo>
                    <a:pt x="0" y="0"/>
                  </a:moveTo>
                  <a:lnTo>
                    <a:pt x="0" y="56151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83077" y="3202050"/>
              <a:ext cx="384810" cy="76200"/>
            </a:xfrm>
            <a:custGeom>
              <a:avLst/>
              <a:gdLst/>
              <a:ahLst/>
              <a:cxnLst/>
              <a:rect l="l" t="t" r="r" b="b"/>
              <a:pathLst>
                <a:path w="384810" h="76200">
                  <a:moveTo>
                    <a:pt x="308578" y="47574"/>
                  </a:moveTo>
                  <a:lnTo>
                    <a:pt x="308483" y="76200"/>
                  </a:lnTo>
                  <a:lnTo>
                    <a:pt x="366112" y="47625"/>
                  </a:lnTo>
                  <a:lnTo>
                    <a:pt x="321310" y="47625"/>
                  </a:lnTo>
                  <a:lnTo>
                    <a:pt x="308578" y="47574"/>
                  </a:lnTo>
                  <a:close/>
                </a:path>
                <a:path w="384810" h="76200">
                  <a:moveTo>
                    <a:pt x="308641" y="28524"/>
                  </a:moveTo>
                  <a:lnTo>
                    <a:pt x="308578" y="47574"/>
                  </a:lnTo>
                  <a:lnTo>
                    <a:pt x="321310" y="47625"/>
                  </a:lnTo>
                  <a:lnTo>
                    <a:pt x="321310" y="28575"/>
                  </a:lnTo>
                  <a:lnTo>
                    <a:pt x="308641" y="28524"/>
                  </a:lnTo>
                  <a:close/>
                </a:path>
                <a:path w="384810" h="76200">
                  <a:moveTo>
                    <a:pt x="308737" y="0"/>
                  </a:moveTo>
                  <a:lnTo>
                    <a:pt x="308641" y="28524"/>
                  </a:lnTo>
                  <a:lnTo>
                    <a:pt x="321310" y="28575"/>
                  </a:lnTo>
                  <a:lnTo>
                    <a:pt x="321310" y="47625"/>
                  </a:lnTo>
                  <a:lnTo>
                    <a:pt x="366112" y="47625"/>
                  </a:lnTo>
                  <a:lnTo>
                    <a:pt x="384810" y="38353"/>
                  </a:lnTo>
                  <a:lnTo>
                    <a:pt x="308737" y="0"/>
                  </a:lnTo>
                  <a:close/>
                </a:path>
                <a:path w="384810" h="76200">
                  <a:moveTo>
                    <a:pt x="0" y="27304"/>
                  </a:moveTo>
                  <a:lnTo>
                    <a:pt x="0" y="46354"/>
                  </a:lnTo>
                  <a:lnTo>
                    <a:pt x="308578" y="47574"/>
                  </a:lnTo>
                  <a:lnTo>
                    <a:pt x="308641" y="28524"/>
                  </a:lnTo>
                  <a:lnTo>
                    <a:pt x="0" y="273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57453" y="416433"/>
              <a:ext cx="2329815" cy="3921760"/>
            </a:xfrm>
            <a:custGeom>
              <a:avLst/>
              <a:gdLst/>
              <a:ahLst/>
              <a:cxnLst/>
              <a:rect l="l" t="t" r="r" b="b"/>
              <a:pathLst>
                <a:path w="2329815" h="3921760">
                  <a:moveTo>
                    <a:pt x="2329434" y="2822447"/>
                  </a:moveTo>
                  <a:lnTo>
                    <a:pt x="2329434" y="3921252"/>
                  </a:lnTo>
                </a:path>
                <a:path w="2329815" h="3921760">
                  <a:moveTo>
                    <a:pt x="2017776" y="3357372"/>
                  </a:moveTo>
                  <a:lnTo>
                    <a:pt x="2327148" y="3358896"/>
                  </a:lnTo>
                </a:path>
                <a:path w="2329815" h="3921760">
                  <a:moveTo>
                    <a:pt x="0" y="96265"/>
                  </a:moveTo>
                  <a:lnTo>
                    <a:pt x="7565" y="58775"/>
                  </a:lnTo>
                  <a:lnTo>
                    <a:pt x="28197" y="28178"/>
                  </a:lnTo>
                  <a:lnTo>
                    <a:pt x="58796" y="7558"/>
                  </a:lnTo>
                  <a:lnTo>
                    <a:pt x="96265" y="0"/>
                  </a:lnTo>
                  <a:lnTo>
                    <a:pt x="2189734" y="0"/>
                  </a:lnTo>
                  <a:lnTo>
                    <a:pt x="2227224" y="7558"/>
                  </a:lnTo>
                  <a:lnTo>
                    <a:pt x="2257821" y="28178"/>
                  </a:lnTo>
                  <a:lnTo>
                    <a:pt x="2278441" y="58775"/>
                  </a:lnTo>
                  <a:lnTo>
                    <a:pt x="2286000" y="96265"/>
                  </a:lnTo>
                  <a:lnTo>
                    <a:pt x="2286000" y="481329"/>
                  </a:lnTo>
                  <a:lnTo>
                    <a:pt x="2278441" y="518820"/>
                  </a:lnTo>
                  <a:lnTo>
                    <a:pt x="2257821" y="549417"/>
                  </a:lnTo>
                  <a:lnTo>
                    <a:pt x="2227224" y="570037"/>
                  </a:lnTo>
                  <a:lnTo>
                    <a:pt x="2189734" y="577595"/>
                  </a:lnTo>
                  <a:lnTo>
                    <a:pt x="96265" y="577595"/>
                  </a:lnTo>
                  <a:lnTo>
                    <a:pt x="58796" y="570037"/>
                  </a:lnTo>
                  <a:lnTo>
                    <a:pt x="28197" y="549417"/>
                  </a:lnTo>
                  <a:lnTo>
                    <a:pt x="7565" y="518820"/>
                  </a:lnTo>
                  <a:lnTo>
                    <a:pt x="0" y="481329"/>
                  </a:lnTo>
                  <a:lnTo>
                    <a:pt x="0" y="9626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275456" y="4305427"/>
              <a:ext cx="411480" cy="76200"/>
            </a:xfrm>
            <a:custGeom>
              <a:avLst/>
              <a:gdLst/>
              <a:ahLst/>
              <a:cxnLst/>
              <a:rect l="l" t="t" r="r" b="b"/>
              <a:pathLst>
                <a:path w="411479" h="76200">
                  <a:moveTo>
                    <a:pt x="335248" y="47578"/>
                  </a:moveTo>
                  <a:lnTo>
                    <a:pt x="335152" y="76200"/>
                  </a:lnTo>
                  <a:lnTo>
                    <a:pt x="392782" y="47625"/>
                  </a:lnTo>
                  <a:lnTo>
                    <a:pt x="347979" y="47625"/>
                  </a:lnTo>
                  <a:lnTo>
                    <a:pt x="335248" y="47578"/>
                  </a:lnTo>
                  <a:close/>
                </a:path>
                <a:path w="411479" h="76200">
                  <a:moveTo>
                    <a:pt x="335311" y="28528"/>
                  </a:moveTo>
                  <a:lnTo>
                    <a:pt x="335248" y="47578"/>
                  </a:lnTo>
                  <a:lnTo>
                    <a:pt x="347979" y="47625"/>
                  </a:lnTo>
                  <a:lnTo>
                    <a:pt x="347979" y="28575"/>
                  </a:lnTo>
                  <a:lnTo>
                    <a:pt x="335311" y="28528"/>
                  </a:lnTo>
                  <a:close/>
                </a:path>
                <a:path w="411479" h="76200">
                  <a:moveTo>
                    <a:pt x="335406" y="0"/>
                  </a:moveTo>
                  <a:lnTo>
                    <a:pt x="335311" y="28528"/>
                  </a:lnTo>
                  <a:lnTo>
                    <a:pt x="347979" y="28575"/>
                  </a:lnTo>
                  <a:lnTo>
                    <a:pt x="347979" y="47625"/>
                  </a:lnTo>
                  <a:lnTo>
                    <a:pt x="392782" y="47625"/>
                  </a:lnTo>
                  <a:lnTo>
                    <a:pt x="411479" y="38354"/>
                  </a:lnTo>
                  <a:lnTo>
                    <a:pt x="335406" y="0"/>
                  </a:lnTo>
                  <a:close/>
                </a:path>
                <a:path w="411479" h="76200">
                  <a:moveTo>
                    <a:pt x="0" y="27305"/>
                  </a:moveTo>
                  <a:lnTo>
                    <a:pt x="0" y="46355"/>
                  </a:lnTo>
                  <a:lnTo>
                    <a:pt x="335248" y="47578"/>
                  </a:lnTo>
                  <a:lnTo>
                    <a:pt x="335311" y="28528"/>
                  </a:lnTo>
                  <a:lnTo>
                    <a:pt x="0" y="273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46379" y="731901"/>
              <a:ext cx="211454" cy="0"/>
            </a:xfrm>
            <a:custGeom>
              <a:avLst/>
              <a:gdLst/>
              <a:ahLst/>
              <a:cxnLst/>
              <a:rect l="l" t="t" r="r" b="b"/>
              <a:pathLst>
                <a:path w="211455">
                  <a:moveTo>
                    <a:pt x="0" y="0"/>
                  </a:moveTo>
                  <a:lnTo>
                    <a:pt x="21107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46340" y="3714877"/>
              <a:ext cx="2934335" cy="2678430"/>
            </a:xfrm>
            <a:custGeom>
              <a:avLst/>
              <a:gdLst/>
              <a:ahLst/>
              <a:cxnLst/>
              <a:rect l="l" t="t" r="r" b="b"/>
              <a:pathLst>
                <a:path w="2934335" h="2678429">
                  <a:moveTo>
                    <a:pt x="451142" y="2640584"/>
                  </a:moveTo>
                  <a:lnTo>
                    <a:pt x="375069" y="2602230"/>
                  </a:lnTo>
                  <a:lnTo>
                    <a:pt x="374967" y="2630805"/>
                  </a:lnTo>
                  <a:lnTo>
                    <a:pt x="76" y="2629535"/>
                  </a:lnTo>
                  <a:lnTo>
                    <a:pt x="0" y="2648585"/>
                  </a:lnTo>
                  <a:lnTo>
                    <a:pt x="374904" y="2649855"/>
                  </a:lnTo>
                  <a:lnTo>
                    <a:pt x="374815" y="2678430"/>
                  </a:lnTo>
                  <a:lnTo>
                    <a:pt x="432358" y="2649893"/>
                  </a:lnTo>
                  <a:lnTo>
                    <a:pt x="451142" y="2640584"/>
                  </a:lnTo>
                  <a:close/>
                </a:path>
                <a:path w="2934335" h="2678429">
                  <a:moveTo>
                    <a:pt x="451142" y="1585976"/>
                  </a:moveTo>
                  <a:lnTo>
                    <a:pt x="375069" y="1547622"/>
                  </a:lnTo>
                  <a:lnTo>
                    <a:pt x="374967" y="1576158"/>
                  </a:lnTo>
                  <a:lnTo>
                    <a:pt x="76" y="1574927"/>
                  </a:lnTo>
                  <a:lnTo>
                    <a:pt x="0" y="1593977"/>
                  </a:lnTo>
                  <a:lnTo>
                    <a:pt x="374904" y="1595208"/>
                  </a:lnTo>
                  <a:lnTo>
                    <a:pt x="374815" y="1623822"/>
                  </a:lnTo>
                  <a:lnTo>
                    <a:pt x="432435" y="1595247"/>
                  </a:lnTo>
                  <a:lnTo>
                    <a:pt x="451142" y="1585976"/>
                  </a:lnTo>
                  <a:close/>
                </a:path>
                <a:path w="2934335" h="2678429">
                  <a:moveTo>
                    <a:pt x="465620" y="38354"/>
                  </a:moveTo>
                  <a:lnTo>
                    <a:pt x="389547" y="0"/>
                  </a:lnTo>
                  <a:lnTo>
                    <a:pt x="389445" y="28536"/>
                  </a:lnTo>
                  <a:lnTo>
                    <a:pt x="14554" y="27305"/>
                  </a:lnTo>
                  <a:lnTo>
                    <a:pt x="14478" y="46355"/>
                  </a:lnTo>
                  <a:lnTo>
                    <a:pt x="389382" y="47586"/>
                  </a:lnTo>
                  <a:lnTo>
                    <a:pt x="389293" y="76200"/>
                  </a:lnTo>
                  <a:lnTo>
                    <a:pt x="446913" y="47625"/>
                  </a:lnTo>
                  <a:lnTo>
                    <a:pt x="465620" y="38354"/>
                  </a:lnTo>
                  <a:close/>
                </a:path>
                <a:path w="2934335" h="2678429">
                  <a:moveTo>
                    <a:pt x="2857563" y="2620988"/>
                  </a:moveTo>
                  <a:lnTo>
                    <a:pt x="2244890" y="2619629"/>
                  </a:lnTo>
                  <a:lnTo>
                    <a:pt x="2244890" y="2638679"/>
                  </a:lnTo>
                  <a:lnTo>
                    <a:pt x="2857500" y="2640038"/>
                  </a:lnTo>
                  <a:lnTo>
                    <a:pt x="2857563" y="2620988"/>
                  </a:lnTo>
                  <a:close/>
                </a:path>
                <a:path w="2934335" h="2678429">
                  <a:moveTo>
                    <a:pt x="2926118" y="1569974"/>
                  </a:moveTo>
                  <a:lnTo>
                    <a:pt x="2850045" y="1531747"/>
                  </a:lnTo>
                  <a:lnTo>
                    <a:pt x="2849943" y="1560296"/>
                  </a:lnTo>
                  <a:lnTo>
                    <a:pt x="2250986" y="1558925"/>
                  </a:lnTo>
                  <a:lnTo>
                    <a:pt x="2250986" y="1577975"/>
                  </a:lnTo>
                  <a:lnTo>
                    <a:pt x="2849880" y="1579346"/>
                  </a:lnTo>
                  <a:lnTo>
                    <a:pt x="2849791" y="1607947"/>
                  </a:lnTo>
                  <a:lnTo>
                    <a:pt x="2907220" y="1579372"/>
                  </a:lnTo>
                  <a:lnTo>
                    <a:pt x="2926118" y="1569974"/>
                  </a:lnTo>
                  <a:close/>
                </a:path>
                <a:path w="2934335" h="2678429">
                  <a:moveTo>
                    <a:pt x="2933738" y="2630678"/>
                  </a:moveTo>
                  <a:lnTo>
                    <a:pt x="2914459" y="2620988"/>
                  </a:lnTo>
                  <a:lnTo>
                    <a:pt x="2857665" y="2592413"/>
                  </a:lnTo>
                  <a:lnTo>
                    <a:pt x="2857563" y="2620988"/>
                  </a:lnTo>
                  <a:lnTo>
                    <a:pt x="2857500" y="2640038"/>
                  </a:lnTo>
                  <a:lnTo>
                    <a:pt x="2857411" y="2668613"/>
                  </a:lnTo>
                  <a:lnTo>
                    <a:pt x="2914853" y="2640063"/>
                  </a:lnTo>
                  <a:lnTo>
                    <a:pt x="2933738" y="26306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9" name="object 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3050794" y="6532540"/>
            <a:ext cx="525780" cy="3860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37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76212"/>
                  </a:lnTo>
                  <a:lnTo>
                    <a:pt x="0" y="90297"/>
                  </a:lnTo>
                  <a:lnTo>
                    <a:pt x="0" y="344043"/>
                  </a:lnTo>
                  <a:lnTo>
                    <a:pt x="0" y="659892"/>
                  </a:lnTo>
                  <a:lnTo>
                    <a:pt x="0" y="98412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984123"/>
                  </a:lnTo>
                  <a:lnTo>
                    <a:pt x="8229600" y="659892"/>
                  </a:lnTo>
                  <a:lnTo>
                    <a:pt x="3215259" y="659892"/>
                  </a:lnTo>
                  <a:lnTo>
                    <a:pt x="3215259" y="344043"/>
                  </a:lnTo>
                  <a:lnTo>
                    <a:pt x="8229600" y="344043"/>
                  </a:lnTo>
                  <a:lnTo>
                    <a:pt x="8229600" y="90297"/>
                  </a:lnTo>
                  <a:lnTo>
                    <a:pt x="8229600" y="76212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424180"/>
            </a:xfrm>
            <a:custGeom>
              <a:avLst/>
              <a:gdLst/>
              <a:ahLst/>
              <a:cxnLst/>
              <a:rect l="l" t="t" r="r" b="b"/>
              <a:pathLst>
                <a:path w="3679190" h="424180">
                  <a:moveTo>
                    <a:pt x="0" y="424052"/>
                  </a:moveTo>
                  <a:lnTo>
                    <a:pt x="3678936" y="424052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424052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424180"/>
            </a:xfrm>
            <a:custGeom>
              <a:avLst/>
              <a:gdLst/>
              <a:ahLst/>
              <a:cxnLst/>
              <a:rect l="l" t="t" r="r" b="b"/>
              <a:pathLst>
                <a:path h="424180">
                  <a:moveTo>
                    <a:pt x="0" y="0"/>
                  </a:moveTo>
                  <a:lnTo>
                    <a:pt x="0" y="424052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424180"/>
            </a:xfrm>
            <a:custGeom>
              <a:avLst/>
              <a:gdLst/>
              <a:ahLst/>
              <a:cxnLst/>
              <a:rect l="l" t="t" r="r" b="b"/>
              <a:pathLst>
                <a:path w="3505200" h="424180">
                  <a:moveTo>
                    <a:pt x="0" y="424052"/>
                  </a:moveTo>
                  <a:lnTo>
                    <a:pt x="3505199" y="424052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424052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236457" y="6396735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38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62355" y="409955"/>
            <a:ext cx="2679700" cy="584200"/>
          </a:xfrm>
          <a:custGeom>
            <a:avLst/>
            <a:gdLst/>
            <a:ahLst/>
            <a:cxnLst/>
            <a:rect l="l" t="t" r="r" b="b"/>
            <a:pathLst>
              <a:path w="2679700" h="584200">
                <a:moveTo>
                  <a:pt x="2679192" y="0"/>
                </a:moveTo>
                <a:lnTo>
                  <a:pt x="0" y="0"/>
                </a:lnTo>
                <a:lnTo>
                  <a:pt x="0" y="583691"/>
                </a:lnTo>
                <a:lnTo>
                  <a:pt x="2679192" y="583691"/>
                </a:lnTo>
                <a:lnTo>
                  <a:pt x="267919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92987" y="441959"/>
            <a:ext cx="221742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10" dirty="0">
                <a:solidFill>
                  <a:srgbClr val="003300"/>
                </a:solidFill>
                <a:latin typeface="Tahoma"/>
                <a:cs typeface="Tahoma"/>
              </a:rPr>
              <a:t>СТЕРИЛІЗАЦІЯ</a:t>
            </a:r>
            <a:r>
              <a:rPr sz="1700" b="1" spc="-1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1700" b="1" spc="-5" dirty="0">
                <a:solidFill>
                  <a:srgbClr val="003300"/>
                </a:solidFill>
                <a:latin typeface="Tahoma"/>
                <a:cs typeface="Tahoma"/>
              </a:rPr>
              <a:t>УФ-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32103" y="1349502"/>
            <a:ext cx="2694940" cy="683260"/>
            <a:chOff x="832103" y="1349502"/>
            <a:chExt cx="2694940" cy="683260"/>
          </a:xfrm>
        </p:grpSpPr>
        <p:sp>
          <p:nvSpPr>
            <p:cNvPr id="13" name="object 13"/>
            <p:cNvSpPr/>
            <p:nvPr/>
          </p:nvSpPr>
          <p:spPr>
            <a:xfrm>
              <a:off x="841628" y="1359027"/>
              <a:ext cx="2675890" cy="664210"/>
            </a:xfrm>
            <a:custGeom>
              <a:avLst/>
              <a:gdLst/>
              <a:ahLst/>
              <a:cxnLst/>
              <a:rect l="l" t="t" r="r" b="b"/>
              <a:pathLst>
                <a:path w="2675890" h="664210">
                  <a:moveTo>
                    <a:pt x="2675382" y="0"/>
                  </a:moveTo>
                  <a:lnTo>
                    <a:pt x="0" y="0"/>
                  </a:lnTo>
                  <a:lnTo>
                    <a:pt x="0" y="663701"/>
                  </a:lnTo>
                  <a:lnTo>
                    <a:pt x="2675382" y="663701"/>
                  </a:lnTo>
                  <a:lnTo>
                    <a:pt x="2675382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41628" y="1359027"/>
              <a:ext cx="2675890" cy="664210"/>
            </a:xfrm>
            <a:custGeom>
              <a:avLst/>
              <a:gdLst/>
              <a:ahLst/>
              <a:cxnLst/>
              <a:rect l="l" t="t" r="r" b="b"/>
              <a:pathLst>
                <a:path w="2675890" h="664210">
                  <a:moveTo>
                    <a:pt x="0" y="663701"/>
                  </a:moveTo>
                  <a:lnTo>
                    <a:pt x="2675382" y="663701"/>
                  </a:lnTo>
                  <a:lnTo>
                    <a:pt x="2675382" y="0"/>
                  </a:lnTo>
                  <a:lnTo>
                    <a:pt x="0" y="0"/>
                  </a:lnTo>
                  <a:lnTo>
                    <a:pt x="0" y="66370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54731" y="701039"/>
            <a:ext cx="264287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5435" algn="l"/>
                <a:tab pos="2629535" algn="l"/>
              </a:tabLst>
            </a:pPr>
            <a:r>
              <a:rPr sz="1700" u="heavy" spc="-5" dirty="0">
                <a:solidFill>
                  <a:srgbClr val="0033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700" b="1" u="heavy" spc="-5" dirty="0">
                <a:solidFill>
                  <a:srgbClr val="003300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випромінюванням	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1889" y="1391412"/>
            <a:ext cx="205358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Застосовується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5952" y="1696212"/>
            <a:ext cx="25857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для</a:t>
            </a:r>
            <a:r>
              <a:rPr sz="2000" b="1" spc="-2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знезараження: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662934" y="414527"/>
            <a:ext cx="5259070" cy="913130"/>
            <a:chOff x="3662934" y="414527"/>
            <a:chExt cx="5259070" cy="913130"/>
          </a:xfrm>
        </p:grpSpPr>
        <p:sp>
          <p:nvSpPr>
            <p:cNvPr id="19" name="object 19"/>
            <p:cNvSpPr/>
            <p:nvPr/>
          </p:nvSpPr>
          <p:spPr>
            <a:xfrm>
              <a:off x="3672459" y="424052"/>
              <a:ext cx="5240020" cy="894080"/>
            </a:xfrm>
            <a:custGeom>
              <a:avLst/>
              <a:gdLst/>
              <a:ahLst/>
              <a:cxnLst/>
              <a:rect l="l" t="t" r="r" b="b"/>
              <a:pathLst>
                <a:path w="5240020" h="894080">
                  <a:moveTo>
                    <a:pt x="5239512" y="0"/>
                  </a:moveTo>
                  <a:lnTo>
                    <a:pt x="0" y="0"/>
                  </a:lnTo>
                  <a:lnTo>
                    <a:pt x="0" y="893826"/>
                  </a:lnTo>
                  <a:lnTo>
                    <a:pt x="5239512" y="893826"/>
                  </a:lnTo>
                  <a:lnTo>
                    <a:pt x="5239512" y="0"/>
                  </a:lnTo>
                  <a:close/>
                </a:path>
              </a:pathLst>
            </a:custGeom>
            <a:solidFill>
              <a:srgbClr val="FFC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72459" y="424052"/>
              <a:ext cx="5240020" cy="894080"/>
            </a:xfrm>
            <a:custGeom>
              <a:avLst/>
              <a:gdLst/>
              <a:ahLst/>
              <a:cxnLst/>
              <a:rect l="l" t="t" r="r" b="b"/>
              <a:pathLst>
                <a:path w="5240020" h="894080">
                  <a:moveTo>
                    <a:pt x="0" y="893826"/>
                  </a:moveTo>
                  <a:lnTo>
                    <a:pt x="5239512" y="893826"/>
                  </a:lnTo>
                  <a:lnTo>
                    <a:pt x="5239512" y="0"/>
                  </a:lnTo>
                  <a:lnTo>
                    <a:pt x="0" y="0"/>
                  </a:lnTo>
                  <a:lnTo>
                    <a:pt x="0" y="89382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3713479" y="455675"/>
            <a:ext cx="4966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Устаткування:</a:t>
            </a:r>
            <a:r>
              <a:rPr sz="2000" dirty="0"/>
              <a:t> </a:t>
            </a:r>
            <a:r>
              <a:rPr sz="2000" spc="-5" dirty="0"/>
              <a:t>бактерицидні</a:t>
            </a:r>
            <a:r>
              <a:rPr sz="2000" dirty="0"/>
              <a:t> </a:t>
            </a:r>
            <a:r>
              <a:rPr sz="2000" spc="-5" dirty="0"/>
              <a:t>увіолеві</a:t>
            </a:r>
            <a:endParaRPr sz="2000"/>
          </a:p>
        </p:txBody>
      </p:sp>
      <p:sp>
        <p:nvSpPr>
          <p:cNvPr id="22" name="object 22"/>
          <p:cNvSpPr txBox="1"/>
          <p:nvPr/>
        </p:nvSpPr>
        <p:spPr>
          <a:xfrm>
            <a:off x="3713479" y="760475"/>
            <a:ext cx="46520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лампи</a:t>
            </a:r>
            <a:r>
              <a:rPr sz="200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БУВ-15,</a:t>
            </a:r>
            <a:r>
              <a:rPr sz="2000" b="1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БУВ-30,</a:t>
            </a:r>
            <a:r>
              <a:rPr sz="2000" b="1" spc="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БУВ-60</a:t>
            </a:r>
            <a:r>
              <a:rPr sz="20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03300"/>
                </a:solidFill>
                <a:latin typeface="Tahoma"/>
                <a:cs typeface="Tahoma"/>
              </a:rPr>
              <a:t>і ін.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34359" y="1800225"/>
            <a:ext cx="4958715" cy="1654810"/>
          </a:xfrm>
          <a:prstGeom prst="rect">
            <a:avLst/>
          </a:prstGeom>
          <a:solidFill>
            <a:srgbClr val="FFA366"/>
          </a:solidFill>
          <a:ln w="19050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53340" marR="443865">
              <a:lnSpc>
                <a:spcPct val="100000"/>
              </a:lnSpc>
              <a:spcBef>
                <a:spcPts val="204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Настінні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стельові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бактерицидні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опромінювачі.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Пересувні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бактерицидні </a:t>
            </a:r>
            <a:r>
              <a:rPr sz="1800" b="1" spc="-48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опромінювачі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великої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потужності,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що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складаються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з 6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ламп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БУВ-30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забезпечують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велику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швидкість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стерилізації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0407" y="5265801"/>
            <a:ext cx="2190750" cy="1154430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433070" marR="386715" indent="-39370" algn="just">
              <a:lnSpc>
                <a:spcPct val="105900"/>
              </a:lnSpc>
              <a:spcBef>
                <a:spcPts val="280"/>
              </a:spcBef>
            </a:pPr>
            <a:r>
              <a:rPr sz="1700" b="1" spc="-10" dirty="0">
                <a:solidFill>
                  <a:srgbClr val="A40020"/>
                </a:solidFill>
                <a:latin typeface="Tahoma"/>
                <a:cs typeface="Tahoma"/>
              </a:rPr>
              <a:t>Доп</a:t>
            </a:r>
            <a:r>
              <a:rPr sz="1700" b="1" spc="-5" dirty="0">
                <a:solidFill>
                  <a:srgbClr val="A40020"/>
                </a:solidFill>
                <a:latin typeface="Tahoma"/>
                <a:cs typeface="Tahoma"/>
              </a:rPr>
              <a:t>оміжних  матеріалів і </a:t>
            </a:r>
            <a:r>
              <a:rPr sz="1700" b="1" spc="-484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700" b="1" spc="-5" dirty="0">
                <a:solidFill>
                  <a:srgbClr val="A40020"/>
                </a:solidFill>
                <a:latin typeface="Tahoma"/>
                <a:cs typeface="Tahoma"/>
              </a:rPr>
              <a:t>аптечного</a:t>
            </a:r>
            <a:endParaRPr sz="1700">
              <a:latin typeface="Tahoma"/>
              <a:cs typeface="Tahoma"/>
            </a:endParaRPr>
          </a:p>
          <a:p>
            <a:pPr marL="539115">
              <a:lnSpc>
                <a:spcPct val="100000"/>
              </a:lnSpc>
              <a:spcBef>
                <a:spcPts val="75"/>
              </a:spcBef>
            </a:pPr>
            <a:r>
              <a:rPr sz="1700" b="1" spc="-5" dirty="0">
                <a:solidFill>
                  <a:srgbClr val="A40020"/>
                </a:solidFill>
                <a:latin typeface="Tahoma"/>
                <a:cs typeface="Tahoma"/>
              </a:rPr>
              <a:t>інвентаря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48075" y="3657980"/>
            <a:ext cx="4944745" cy="65532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Апарати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 із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зануреними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незануреними</a:t>
            </a:r>
            <a:endParaRPr sz="1800">
              <a:latin typeface="Arial"/>
              <a:cs typeface="Arial"/>
            </a:endParaRPr>
          </a:p>
          <a:p>
            <a:pPr marL="53975">
              <a:lnSpc>
                <a:spcPct val="100000"/>
              </a:lnSpc>
            </a:pP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джерелами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УФ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опромінення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36854" y="680338"/>
            <a:ext cx="2935605" cy="5191125"/>
            <a:chOff x="736854" y="680338"/>
            <a:chExt cx="2935605" cy="5191125"/>
          </a:xfrm>
        </p:grpSpPr>
        <p:sp>
          <p:nvSpPr>
            <p:cNvPr id="27" name="object 27"/>
            <p:cNvSpPr/>
            <p:nvPr/>
          </p:nvSpPr>
          <p:spPr>
            <a:xfrm>
              <a:off x="3257930" y="680338"/>
              <a:ext cx="414655" cy="76200"/>
            </a:xfrm>
            <a:custGeom>
              <a:avLst/>
              <a:gdLst/>
              <a:ahLst/>
              <a:cxnLst/>
              <a:rect l="l" t="t" r="r" b="b"/>
              <a:pathLst>
                <a:path w="414654" h="76200">
                  <a:moveTo>
                    <a:pt x="395830" y="28575"/>
                  </a:moveTo>
                  <a:lnTo>
                    <a:pt x="351028" y="28575"/>
                  </a:lnTo>
                  <a:lnTo>
                    <a:pt x="351028" y="47625"/>
                  </a:lnTo>
                  <a:lnTo>
                    <a:pt x="338359" y="47670"/>
                  </a:lnTo>
                  <a:lnTo>
                    <a:pt x="338455" y="76200"/>
                  </a:lnTo>
                  <a:lnTo>
                    <a:pt x="414528" y="37846"/>
                  </a:lnTo>
                  <a:lnTo>
                    <a:pt x="395830" y="28575"/>
                  </a:lnTo>
                  <a:close/>
                </a:path>
                <a:path w="414654" h="76200">
                  <a:moveTo>
                    <a:pt x="338296" y="28621"/>
                  </a:moveTo>
                  <a:lnTo>
                    <a:pt x="0" y="29845"/>
                  </a:lnTo>
                  <a:lnTo>
                    <a:pt x="0" y="48895"/>
                  </a:lnTo>
                  <a:lnTo>
                    <a:pt x="338359" y="47670"/>
                  </a:lnTo>
                  <a:lnTo>
                    <a:pt x="338296" y="28621"/>
                  </a:lnTo>
                  <a:close/>
                </a:path>
                <a:path w="414654" h="76200">
                  <a:moveTo>
                    <a:pt x="351028" y="28575"/>
                  </a:moveTo>
                  <a:lnTo>
                    <a:pt x="338296" y="28621"/>
                  </a:lnTo>
                  <a:lnTo>
                    <a:pt x="338359" y="47670"/>
                  </a:lnTo>
                  <a:lnTo>
                    <a:pt x="351028" y="47625"/>
                  </a:lnTo>
                  <a:lnTo>
                    <a:pt x="351028" y="28575"/>
                  </a:lnTo>
                  <a:close/>
                </a:path>
                <a:path w="414654" h="76200">
                  <a:moveTo>
                    <a:pt x="338201" y="0"/>
                  </a:moveTo>
                  <a:lnTo>
                    <a:pt x="338296" y="28621"/>
                  </a:lnTo>
                  <a:lnTo>
                    <a:pt x="395830" y="28575"/>
                  </a:lnTo>
                  <a:lnTo>
                    <a:pt x="3382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46379" y="1673733"/>
              <a:ext cx="222885" cy="4188460"/>
            </a:xfrm>
            <a:custGeom>
              <a:avLst/>
              <a:gdLst/>
              <a:ahLst/>
              <a:cxnLst/>
              <a:rect l="l" t="t" r="r" b="b"/>
              <a:pathLst>
                <a:path w="222884" h="4188460">
                  <a:moveTo>
                    <a:pt x="0" y="7619"/>
                  </a:moveTo>
                  <a:lnTo>
                    <a:pt x="0" y="4187952"/>
                  </a:lnTo>
                </a:path>
                <a:path w="222884" h="4188460">
                  <a:moveTo>
                    <a:pt x="12953" y="0"/>
                  </a:moveTo>
                  <a:lnTo>
                    <a:pt x="22250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057781" y="1000886"/>
              <a:ext cx="76200" cy="337820"/>
            </a:xfrm>
            <a:custGeom>
              <a:avLst/>
              <a:gdLst/>
              <a:ahLst/>
              <a:cxnLst/>
              <a:rect l="l" t="t" r="r" b="b"/>
              <a:pathLst>
                <a:path w="76200" h="337819">
                  <a:moveTo>
                    <a:pt x="31750" y="261365"/>
                  </a:moveTo>
                  <a:lnTo>
                    <a:pt x="0" y="261365"/>
                  </a:lnTo>
                  <a:lnTo>
                    <a:pt x="38100" y="337565"/>
                  </a:lnTo>
                  <a:lnTo>
                    <a:pt x="69850" y="274065"/>
                  </a:lnTo>
                  <a:lnTo>
                    <a:pt x="31750" y="274065"/>
                  </a:lnTo>
                  <a:lnTo>
                    <a:pt x="31750" y="261365"/>
                  </a:lnTo>
                  <a:close/>
                </a:path>
                <a:path w="76200" h="337819">
                  <a:moveTo>
                    <a:pt x="44450" y="0"/>
                  </a:moveTo>
                  <a:lnTo>
                    <a:pt x="31750" y="0"/>
                  </a:lnTo>
                  <a:lnTo>
                    <a:pt x="31750" y="274065"/>
                  </a:lnTo>
                  <a:lnTo>
                    <a:pt x="44450" y="274065"/>
                  </a:lnTo>
                  <a:lnTo>
                    <a:pt x="44450" y="0"/>
                  </a:lnTo>
                  <a:close/>
                </a:path>
                <a:path w="76200" h="337819">
                  <a:moveTo>
                    <a:pt x="76200" y="261365"/>
                  </a:moveTo>
                  <a:lnTo>
                    <a:pt x="44450" y="261365"/>
                  </a:lnTo>
                  <a:lnTo>
                    <a:pt x="44450" y="274065"/>
                  </a:lnTo>
                  <a:lnTo>
                    <a:pt x="69850" y="274065"/>
                  </a:lnTo>
                  <a:lnTo>
                    <a:pt x="76200" y="2613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937260" y="2340101"/>
          <a:ext cx="2447924" cy="10035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0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7358">
                <a:tc rowSpan="2">
                  <a:txBody>
                    <a:bodyPr/>
                    <a:lstStyle/>
                    <a:p>
                      <a:pPr marL="6762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b="1" spc="-1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Повітря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5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64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358">
                <a:tc rowSpan="2">
                  <a:txBody>
                    <a:bodyPr/>
                    <a:lstStyle/>
                    <a:p>
                      <a:pPr marL="4787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700" b="1" spc="-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Приміщень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5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7377" y="2817748"/>
            <a:ext cx="238506" cy="7620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955928" y="3783710"/>
            <a:ext cx="2218690" cy="393700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700" b="1" spc="-10" dirty="0">
                <a:solidFill>
                  <a:srgbClr val="A40020"/>
                </a:solidFill>
                <a:latin typeface="Tahoma"/>
                <a:cs typeface="Tahoma"/>
              </a:rPr>
              <a:t>Води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55928" y="4664583"/>
            <a:ext cx="2204085" cy="394335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607695">
              <a:lnSpc>
                <a:spcPct val="100000"/>
              </a:lnSpc>
              <a:spcBef>
                <a:spcPts val="350"/>
              </a:spcBef>
            </a:pPr>
            <a:r>
              <a:rPr sz="1700" b="1" spc="-10" dirty="0">
                <a:solidFill>
                  <a:srgbClr val="A40020"/>
                </a:solidFill>
                <a:latin typeface="Tahoma"/>
                <a:cs typeface="Tahoma"/>
              </a:rPr>
              <a:t>Рецептів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53409" y="4556378"/>
            <a:ext cx="4939665" cy="631825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310"/>
              </a:spcBef>
            </a:pP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Апарат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знезараження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46379" y="2498979"/>
            <a:ext cx="2897505" cy="2367280"/>
            <a:chOff x="746379" y="2498979"/>
            <a:chExt cx="2897505" cy="2367280"/>
          </a:xfrm>
        </p:grpSpPr>
        <p:sp>
          <p:nvSpPr>
            <p:cNvPr id="36" name="object 36"/>
            <p:cNvSpPr/>
            <p:nvPr/>
          </p:nvSpPr>
          <p:spPr>
            <a:xfrm>
              <a:off x="3165729" y="3930777"/>
              <a:ext cx="478155" cy="76200"/>
            </a:xfrm>
            <a:custGeom>
              <a:avLst/>
              <a:gdLst/>
              <a:ahLst/>
              <a:cxnLst/>
              <a:rect l="l" t="t" r="r" b="b"/>
              <a:pathLst>
                <a:path w="478154" h="76200">
                  <a:moveTo>
                    <a:pt x="401573" y="0"/>
                  </a:moveTo>
                  <a:lnTo>
                    <a:pt x="401573" y="76200"/>
                  </a:lnTo>
                  <a:lnTo>
                    <a:pt x="465073" y="44450"/>
                  </a:lnTo>
                  <a:lnTo>
                    <a:pt x="414273" y="44450"/>
                  </a:lnTo>
                  <a:lnTo>
                    <a:pt x="414273" y="31750"/>
                  </a:lnTo>
                  <a:lnTo>
                    <a:pt x="465073" y="31750"/>
                  </a:lnTo>
                  <a:lnTo>
                    <a:pt x="401573" y="0"/>
                  </a:lnTo>
                  <a:close/>
                </a:path>
                <a:path w="478154" h="76200">
                  <a:moveTo>
                    <a:pt x="401573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01573" y="44450"/>
                  </a:lnTo>
                  <a:lnTo>
                    <a:pt x="401573" y="31750"/>
                  </a:lnTo>
                  <a:close/>
                </a:path>
                <a:path w="478154" h="76200">
                  <a:moveTo>
                    <a:pt x="465073" y="31750"/>
                  </a:moveTo>
                  <a:lnTo>
                    <a:pt x="414273" y="31750"/>
                  </a:lnTo>
                  <a:lnTo>
                    <a:pt x="414273" y="44450"/>
                  </a:lnTo>
                  <a:lnTo>
                    <a:pt x="465073" y="44450"/>
                  </a:lnTo>
                  <a:lnTo>
                    <a:pt x="477773" y="38100"/>
                  </a:lnTo>
                  <a:lnTo>
                    <a:pt x="465073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6379" y="3930777"/>
              <a:ext cx="197358" cy="762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0951" y="3089529"/>
              <a:ext cx="197358" cy="762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3237" y="2498979"/>
              <a:ext cx="196596" cy="762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0951" y="4789551"/>
              <a:ext cx="197358" cy="76200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3643503" y="5672709"/>
            <a:ext cx="4949190" cy="365125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310"/>
              </a:spcBef>
            </a:pP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Лампи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БУВ-30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,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БУВ-60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и</a:t>
            </a:r>
            <a:r>
              <a:rPr sz="18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др.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756284" y="4807077"/>
            <a:ext cx="2893060" cy="1103630"/>
            <a:chOff x="756284" y="4807077"/>
            <a:chExt cx="2893060" cy="1103630"/>
          </a:xfrm>
        </p:grpSpPr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6284" y="5822061"/>
              <a:ext cx="223265" cy="7620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158109" y="4807077"/>
              <a:ext cx="490855" cy="1103630"/>
            </a:xfrm>
            <a:custGeom>
              <a:avLst/>
              <a:gdLst/>
              <a:ahLst/>
              <a:cxnLst/>
              <a:rect l="l" t="t" r="r" b="b"/>
              <a:pathLst>
                <a:path w="490854" h="1103629">
                  <a:moveTo>
                    <a:pt x="477774" y="38100"/>
                  </a:moveTo>
                  <a:lnTo>
                    <a:pt x="465074" y="31750"/>
                  </a:lnTo>
                  <a:lnTo>
                    <a:pt x="401574" y="0"/>
                  </a:lnTo>
                  <a:lnTo>
                    <a:pt x="401574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401574" y="44450"/>
                  </a:lnTo>
                  <a:lnTo>
                    <a:pt x="401574" y="76200"/>
                  </a:lnTo>
                  <a:lnTo>
                    <a:pt x="465074" y="44450"/>
                  </a:lnTo>
                  <a:lnTo>
                    <a:pt x="477774" y="38100"/>
                  </a:lnTo>
                  <a:close/>
                </a:path>
                <a:path w="490854" h="1103629">
                  <a:moveTo>
                    <a:pt x="490728" y="1065276"/>
                  </a:moveTo>
                  <a:lnTo>
                    <a:pt x="478028" y="1058926"/>
                  </a:lnTo>
                  <a:lnTo>
                    <a:pt x="414528" y="1027176"/>
                  </a:lnTo>
                  <a:lnTo>
                    <a:pt x="414528" y="1058926"/>
                  </a:lnTo>
                  <a:lnTo>
                    <a:pt x="12192" y="1058926"/>
                  </a:lnTo>
                  <a:lnTo>
                    <a:pt x="12192" y="1071626"/>
                  </a:lnTo>
                  <a:lnTo>
                    <a:pt x="414528" y="1071626"/>
                  </a:lnTo>
                  <a:lnTo>
                    <a:pt x="414528" y="1103376"/>
                  </a:lnTo>
                  <a:lnTo>
                    <a:pt x="478028" y="1071626"/>
                  </a:lnTo>
                  <a:lnTo>
                    <a:pt x="490728" y="10652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5" name="object 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53" y="0"/>
            <a:ext cx="9099550" cy="6872605"/>
            <a:chOff x="51053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199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2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3237" y="453771"/>
              <a:ext cx="7804784" cy="863600"/>
            </a:xfrm>
            <a:custGeom>
              <a:avLst/>
              <a:gdLst/>
              <a:ahLst/>
              <a:cxnLst/>
              <a:rect l="l" t="t" r="r" b="b"/>
              <a:pathLst>
                <a:path w="7804784" h="863600">
                  <a:moveTo>
                    <a:pt x="7660513" y="0"/>
                  </a:moveTo>
                  <a:lnTo>
                    <a:pt x="143890" y="0"/>
                  </a:lnTo>
                  <a:lnTo>
                    <a:pt x="136554" y="45493"/>
                  </a:lnTo>
                  <a:lnTo>
                    <a:pt x="116126" y="84994"/>
                  </a:lnTo>
                  <a:lnTo>
                    <a:pt x="84978" y="116137"/>
                  </a:lnTo>
                  <a:lnTo>
                    <a:pt x="45478" y="136558"/>
                  </a:lnTo>
                  <a:lnTo>
                    <a:pt x="0" y="143890"/>
                  </a:lnTo>
                  <a:lnTo>
                    <a:pt x="0" y="719454"/>
                  </a:lnTo>
                  <a:lnTo>
                    <a:pt x="45478" y="726787"/>
                  </a:lnTo>
                  <a:lnTo>
                    <a:pt x="84978" y="747208"/>
                  </a:lnTo>
                  <a:lnTo>
                    <a:pt x="116126" y="778351"/>
                  </a:lnTo>
                  <a:lnTo>
                    <a:pt x="136554" y="817852"/>
                  </a:lnTo>
                  <a:lnTo>
                    <a:pt x="143890" y="863345"/>
                  </a:lnTo>
                  <a:lnTo>
                    <a:pt x="7660513" y="863345"/>
                  </a:lnTo>
                  <a:lnTo>
                    <a:pt x="7667845" y="817852"/>
                  </a:lnTo>
                  <a:lnTo>
                    <a:pt x="7688266" y="778351"/>
                  </a:lnTo>
                  <a:lnTo>
                    <a:pt x="7719409" y="747208"/>
                  </a:lnTo>
                  <a:lnTo>
                    <a:pt x="7758910" y="726787"/>
                  </a:lnTo>
                  <a:lnTo>
                    <a:pt x="7804404" y="719454"/>
                  </a:lnTo>
                  <a:lnTo>
                    <a:pt x="7804404" y="143890"/>
                  </a:lnTo>
                  <a:lnTo>
                    <a:pt x="7758910" y="136558"/>
                  </a:lnTo>
                  <a:lnTo>
                    <a:pt x="7719409" y="116137"/>
                  </a:lnTo>
                  <a:lnTo>
                    <a:pt x="7688266" y="84994"/>
                  </a:lnTo>
                  <a:lnTo>
                    <a:pt x="7667845" y="45493"/>
                  </a:lnTo>
                  <a:lnTo>
                    <a:pt x="7660513" y="0"/>
                  </a:lnTo>
                  <a:close/>
                </a:path>
              </a:pathLst>
            </a:custGeom>
            <a:solidFill>
              <a:srgbClr val="FFE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3237" y="453771"/>
              <a:ext cx="7804784" cy="863600"/>
            </a:xfrm>
            <a:custGeom>
              <a:avLst/>
              <a:gdLst/>
              <a:ahLst/>
              <a:cxnLst/>
              <a:rect l="l" t="t" r="r" b="b"/>
              <a:pathLst>
                <a:path w="7804784" h="863600">
                  <a:moveTo>
                    <a:pt x="0" y="143890"/>
                  </a:moveTo>
                  <a:lnTo>
                    <a:pt x="45478" y="136558"/>
                  </a:lnTo>
                  <a:lnTo>
                    <a:pt x="84978" y="116137"/>
                  </a:lnTo>
                  <a:lnTo>
                    <a:pt x="116126" y="84994"/>
                  </a:lnTo>
                  <a:lnTo>
                    <a:pt x="136554" y="45493"/>
                  </a:lnTo>
                  <a:lnTo>
                    <a:pt x="143890" y="0"/>
                  </a:lnTo>
                  <a:lnTo>
                    <a:pt x="7660513" y="0"/>
                  </a:lnTo>
                  <a:lnTo>
                    <a:pt x="7667845" y="45493"/>
                  </a:lnTo>
                  <a:lnTo>
                    <a:pt x="7688266" y="84994"/>
                  </a:lnTo>
                  <a:lnTo>
                    <a:pt x="7719409" y="116137"/>
                  </a:lnTo>
                  <a:lnTo>
                    <a:pt x="7758910" y="136558"/>
                  </a:lnTo>
                  <a:lnTo>
                    <a:pt x="7804404" y="143890"/>
                  </a:lnTo>
                  <a:lnTo>
                    <a:pt x="7804404" y="719454"/>
                  </a:lnTo>
                  <a:lnTo>
                    <a:pt x="7758910" y="726787"/>
                  </a:lnTo>
                  <a:lnTo>
                    <a:pt x="7719409" y="747208"/>
                  </a:lnTo>
                  <a:lnTo>
                    <a:pt x="7688266" y="778351"/>
                  </a:lnTo>
                  <a:lnTo>
                    <a:pt x="7667845" y="817852"/>
                  </a:lnTo>
                  <a:lnTo>
                    <a:pt x="7660513" y="863345"/>
                  </a:lnTo>
                  <a:lnTo>
                    <a:pt x="143890" y="863345"/>
                  </a:lnTo>
                  <a:lnTo>
                    <a:pt x="136554" y="817852"/>
                  </a:lnTo>
                  <a:lnTo>
                    <a:pt x="116126" y="778351"/>
                  </a:lnTo>
                  <a:lnTo>
                    <a:pt x="84978" y="747208"/>
                  </a:lnTo>
                  <a:lnTo>
                    <a:pt x="45478" y="726787"/>
                  </a:lnTo>
                  <a:lnTo>
                    <a:pt x="0" y="719454"/>
                  </a:lnTo>
                  <a:lnTo>
                    <a:pt x="0" y="14389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3237" y="1386459"/>
              <a:ext cx="7804404" cy="476783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53237" y="1386459"/>
              <a:ext cx="7804784" cy="4768215"/>
            </a:xfrm>
            <a:custGeom>
              <a:avLst/>
              <a:gdLst/>
              <a:ahLst/>
              <a:cxnLst/>
              <a:rect l="l" t="t" r="r" b="b"/>
              <a:pathLst>
                <a:path w="7804784" h="4768215">
                  <a:moveTo>
                    <a:pt x="0" y="587375"/>
                  </a:moveTo>
                  <a:lnTo>
                    <a:pt x="5170" y="542496"/>
                  </a:lnTo>
                  <a:lnTo>
                    <a:pt x="19899" y="501286"/>
                  </a:lnTo>
                  <a:lnTo>
                    <a:pt x="43012" y="464924"/>
                  </a:lnTo>
                  <a:lnTo>
                    <a:pt x="73333" y="434588"/>
                  </a:lnTo>
                  <a:lnTo>
                    <a:pt x="109687" y="411459"/>
                  </a:lnTo>
                  <a:lnTo>
                    <a:pt x="150899" y="396717"/>
                  </a:lnTo>
                  <a:lnTo>
                    <a:pt x="195795" y="391540"/>
                  </a:lnTo>
                  <a:lnTo>
                    <a:pt x="7412863" y="391540"/>
                  </a:lnTo>
                  <a:lnTo>
                    <a:pt x="7412863" y="195833"/>
                  </a:lnTo>
                  <a:lnTo>
                    <a:pt x="7418032" y="150915"/>
                  </a:lnTo>
                  <a:lnTo>
                    <a:pt x="7432756" y="109690"/>
                  </a:lnTo>
                  <a:lnTo>
                    <a:pt x="7455860" y="73329"/>
                  </a:lnTo>
                  <a:lnTo>
                    <a:pt x="7486169" y="43007"/>
                  </a:lnTo>
                  <a:lnTo>
                    <a:pt x="7522506" y="19896"/>
                  </a:lnTo>
                  <a:lnTo>
                    <a:pt x="7563699" y="5169"/>
                  </a:lnTo>
                  <a:lnTo>
                    <a:pt x="7608569" y="0"/>
                  </a:lnTo>
                  <a:lnTo>
                    <a:pt x="7653488" y="5169"/>
                  </a:lnTo>
                  <a:lnTo>
                    <a:pt x="7694713" y="19896"/>
                  </a:lnTo>
                  <a:lnTo>
                    <a:pt x="7731074" y="43007"/>
                  </a:lnTo>
                  <a:lnTo>
                    <a:pt x="7761396" y="73329"/>
                  </a:lnTo>
                  <a:lnTo>
                    <a:pt x="7784507" y="109690"/>
                  </a:lnTo>
                  <a:lnTo>
                    <a:pt x="7799234" y="150915"/>
                  </a:lnTo>
                  <a:lnTo>
                    <a:pt x="7804404" y="195833"/>
                  </a:lnTo>
                  <a:lnTo>
                    <a:pt x="7804404" y="4180458"/>
                  </a:lnTo>
                  <a:lnTo>
                    <a:pt x="7799234" y="4225354"/>
                  </a:lnTo>
                  <a:lnTo>
                    <a:pt x="7784507" y="4266567"/>
                  </a:lnTo>
                  <a:lnTo>
                    <a:pt x="7761396" y="4302921"/>
                  </a:lnTo>
                  <a:lnTo>
                    <a:pt x="7731074" y="4333242"/>
                  </a:lnTo>
                  <a:lnTo>
                    <a:pt x="7694713" y="4356354"/>
                  </a:lnTo>
                  <a:lnTo>
                    <a:pt x="7653488" y="4371084"/>
                  </a:lnTo>
                  <a:lnTo>
                    <a:pt x="7608569" y="4376254"/>
                  </a:lnTo>
                  <a:lnTo>
                    <a:pt x="391591" y="4376242"/>
                  </a:lnTo>
                  <a:lnTo>
                    <a:pt x="391591" y="4572038"/>
                  </a:lnTo>
                  <a:lnTo>
                    <a:pt x="386420" y="4616934"/>
                  </a:lnTo>
                  <a:lnTo>
                    <a:pt x="371689" y="4658146"/>
                  </a:lnTo>
                  <a:lnTo>
                    <a:pt x="348575" y="4694500"/>
                  </a:lnTo>
                  <a:lnTo>
                    <a:pt x="318253" y="4724821"/>
                  </a:lnTo>
                  <a:lnTo>
                    <a:pt x="281898" y="4747934"/>
                  </a:lnTo>
                  <a:lnTo>
                    <a:pt x="240687" y="4762663"/>
                  </a:lnTo>
                  <a:lnTo>
                    <a:pt x="195795" y="4767833"/>
                  </a:lnTo>
                  <a:lnTo>
                    <a:pt x="150899" y="4762663"/>
                  </a:lnTo>
                  <a:lnTo>
                    <a:pt x="109687" y="4747934"/>
                  </a:lnTo>
                  <a:lnTo>
                    <a:pt x="73333" y="4724821"/>
                  </a:lnTo>
                  <a:lnTo>
                    <a:pt x="43012" y="4694500"/>
                  </a:lnTo>
                  <a:lnTo>
                    <a:pt x="19899" y="4658146"/>
                  </a:lnTo>
                  <a:lnTo>
                    <a:pt x="5170" y="4616934"/>
                  </a:lnTo>
                  <a:lnTo>
                    <a:pt x="0" y="4572038"/>
                  </a:lnTo>
                  <a:lnTo>
                    <a:pt x="0" y="587375"/>
                  </a:lnTo>
                  <a:close/>
                </a:path>
                <a:path w="7804784" h="4768215">
                  <a:moveTo>
                    <a:pt x="7412863" y="391540"/>
                  </a:moveTo>
                  <a:lnTo>
                    <a:pt x="7608569" y="391540"/>
                  </a:lnTo>
                  <a:lnTo>
                    <a:pt x="7653488" y="386371"/>
                  </a:lnTo>
                  <a:lnTo>
                    <a:pt x="7694713" y="371647"/>
                  </a:lnTo>
                  <a:lnTo>
                    <a:pt x="7731074" y="348543"/>
                  </a:lnTo>
                  <a:lnTo>
                    <a:pt x="7761396" y="318234"/>
                  </a:lnTo>
                  <a:lnTo>
                    <a:pt x="7784507" y="281897"/>
                  </a:lnTo>
                  <a:lnTo>
                    <a:pt x="7799234" y="240704"/>
                  </a:lnTo>
                  <a:lnTo>
                    <a:pt x="7804404" y="195833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61147" y="1577340"/>
              <a:ext cx="205612" cy="20561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53237" y="1875916"/>
              <a:ext cx="391795" cy="3886835"/>
            </a:xfrm>
            <a:custGeom>
              <a:avLst/>
              <a:gdLst/>
              <a:ahLst/>
              <a:cxnLst/>
              <a:rect l="l" t="t" r="r" b="b"/>
              <a:pathLst>
                <a:path w="391794" h="3886835">
                  <a:moveTo>
                    <a:pt x="195795" y="293750"/>
                  </a:moveTo>
                  <a:lnTo>
                    <a:pt x="195795" y="97917"/>
                  </a:lnTo>
                  <a:lnTo>
                    <a:pt x="203488" y="59793"/>
                  </a:lnTo>
                  <a:lnTo>
                    <a:pt x="255583" y="7691"/>
                  </a:lnTo>
                  <a:lnTo>
                    <a:pt x="293687" y="0"/>
                  </a:lnTo>
                  <a:lnTo>
                    <a:pt x="331793" y="7691"/>
                  </a:lnTo>
                  <a:lnTo>
                    <a:pt x="362913" y="28670"/>
                  </a:lnTo>
                  <a:lnTo>
                    <a:pt x="383896" y="59793"/>
                  </a:lnTo>
                  <a:lnTo>
                    <a:pt x="391591" y="97917"/>
                  </a:lnTo>
                  <a:lnTo>
                    <a:pt x="386420" y="142795"/>
                  </a:lnTo>
                  <a:lnTo>
                    <a:pt x="371689" y="184005"/>
                  </a:lnTo>
                  <a:lnTo>
                    <a:pt x="348575" y="220367"/>
                  </a:lnTo>
                  <a:lnTo>
                    <a:pt x="318253" y="250703"/>
                  </a:lnTo>
                  <a:lnTo>
                    <a:pt x="281898" y="273832"/>
                  </a:lnTo>
                  <a:lnTo>
                    <a:pt x="240687" y="288574"/>
                  </a:lnTo>
                  <a:lnTo>
                    <a:pt x="195795" y="293750"/>
                  </a:lnTo>
                  <a:lnTo>
                    <a:pt x="150899" y="288574"/>
                  </a:lnTo>
                  <a:lnTo>
                    <a:pt x="109687" y="273832"/>
                  </a:lnTo>
                  <a:lnTo>
                    <a:pt x="73333" y="250703"/>
                  </a:lnTo>
                  <a:lnTo>
                    <a:pt x="43012" y="220367"/>
                  </a:lnTo>
                  <a:lnTo>
                    <a:pt x="19899" y="184005"/>
                  </a:lnTo>
                  <a:lnTo>
                    <a:pt x="5170" y="142795"/>
                  </a:lnTo>
                  <a:lnTo>
                    <a:pt x="0" y="97917"/>
                  </a:lnTo>
                </a:path>
                <a:path w="391794" h="3886835">
                  <a:moveTo>
                    <a:pt x="391591" y="97917"/>
                  </a:moveTo>
                  <a:lnTo>
                    <a:pt x="391591" y="388678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223517" y="551433"/>
            <a:ext cx="7386955" cy="5962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38935" marR="822325" indent="-1331595">
              <a:lnSpc>
                <a:spcPct val="100000"/>
              </a:lnSpc>
              <a:spcBef>
                <a:spcPts val="95"/>
              </a:spcBef>
            </a:pPr>
            <a:r>
              <a:rPr sz="2000" b="1" i="1" spc="-5" dirty="0">
                <a:solidFill>
                  <a:srgbClr val="C00000"/>
                </a:solidFill>
                <a:latin typeface="Calibri"/>
                <a:cs typeface="Calibri"/>
              </a:rPr>
              <a:t>ПРИ</a:t>
            </a:r>
            <a:r>
              <a:rPr sz="2000" b="1" i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C00000"/>
                </a:solidFill>
                <a:latin typeface="Calibri"/>
                <a:cs typeface="Calibri"/>
              </a:rPr>
              <a:t>СТЕРИЛІЗАЦІЇ</a:t>
            </a:r>
            <a:r>
              <a:rPr sz="2000" b="1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C00000"/>
                </a:solidFill>
                <a:latin typeface="Calibri"/>
                <a:cs typeface="Calibri"/>
              </a:rPr>
              <a:t>УФ-ВИПРОМІНЮВАННЯМ</a:t>
            </a:r>
            <a:r>
              <a:rPr sz="2000" b="1" i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i="1" spc="-15" dirty="0">
                <a:solidFill>
                  <a:srgbClr val="C00000"/>
                </a:solidFill>
                <a:latin typeface="Calibri"/>
                <a:cs typeface="Calibri"/>
              </a:rPr>
              <a:t>НЕОБХІДНО </a:t>
            </a:r>
            <a:r>
              <a:rPr sz="2000" b="1" i="1" spc="-43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i="1" spc="-25" dirty="0">
                <a:solidFill>
                  <a:srgbClr val="C00000"/>
                </a:solidFill>
                <a:latin typeface="Calibri"/>
                <a:cs typeface="Calibri"/>
              </a:rPr>
              <a:t>ДОТРИМУВАТИ</a:t>
            </a:r>
            <a:r>
              <a:rPr sz="2000" b="1" i="1" spc="-5" dirty="0">
                <a:solidFill>
                  <a:srgbClr val="C00000"/>
                </a:solidFill>
                <a:latin typeface="Calibri"/>
                <a:cs typeface="Calibri"/>
              </a:rPr>
              <a:t> ПЕВНІ</a:t>
            </a:r>
            <a:r>
              <a:rPr sz="2000" b="1" i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i="1" spc="-20" dirty="0">
                <a:solidFill>
                  <a:srgbClr val="C00000"/>
                </a:solidFill>
                <a:latin typeface="Calibri"/>
                <a:cs typeface="Calibri"/>
              </a:rPr>
              <a:t>ПРАВИЛА</a:t>
            </a:r>
            <a:r>
              <a:rPr sz="2000" b="1" i="1" spc="-20" dirty="0">
                <a:solidFill>
                  <a:srgbClr val="FF0066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Calibri"/>
              <a:cs typeface="Calibri"/>
            </a:endParaRPr>
          </a:p>
          <a:p>
            <a:pPr marL="12700" marR="1094740">
              <a:lnSpc>
                <a:spcPct val="120000"/>
              </a:lnSpc>
              <a:buClr>
                <a:srgbClr val="000000"/>
              </a:buClr>
              <a:buFont typeface="Wingdings"/>
              <a:buChar char=""/>
              <a:tabLst>
                <a:tab pos="323215" algn="l"/>
                <a:tab pos="1881505" algn="l"/>
                <a:tab pos="3085465" algn="l"/>
              </a:tabLst>
            </a:pP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Категорично забороняється дивитися на </a:t>
            </a:r>
            <a:r>
              <a:rPr sz="2200" b="1" spc="-63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включену	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лампу,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так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як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може бути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опік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кон’юнктиви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очей	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та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 шкіри.</a:t>
            </a:r>
            <a:endParaRPr sz="2200">
              <a:latin typeface="Tahoma"/>
              <a:cs typeface="Tahoma"/>
            </a:endParaRPr>
          </a:p>
          <a:p>
            <a:pPr marL="317500" indent="-304800">
              <a:lnSpc>
                <a:spcPct val="100000"/>
              </a:lnSpc>
              <a:spcBef>
                <a:spcPts val="530"/>
              </a:spcBef>
              <a:buFont typeface="Wingdings"/>
              <a:buChar char=""/>
              <a:tabLst>
                <a:tab pos="317500" algn="l"/>
              </a:tabLst>
            </a:pP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При</a:t>
            </a:r>
            <a:r>
              <a:rPr sz="220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виготовленні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ліків</a:t>
            </a:r>
            <a:r>
              <a:rPr sz="220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в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 поле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УФ</a:t>
            </a:r>
            <a:r>
              <a:rPr sz="22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–</a:t>
            </a:r>
            <a:endParaRPr sz="2200">
              <a:latin typeface="Tahoma"/>
              <a:cs typeface="Tahoma"/>
            </a:endParaRPr>
          </a:p>
          <a:p>
            <a:pPr marL="12700" marR="869950" algn="just">
              <a:lnSpc>
                <a:spcPct val="120000"/>
              </a:lnSpc>
            </a:pP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випромінювання</a:t>
            </a:r>
            <a:r>
              <a:rPr sz="22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потрібно захищати руки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 2%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розчином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або 2%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маззю</a:t>
            </a:r>
            <a:r>
              <a:rPr sz="2200" b="1" spc="95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95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новокаїну </a:t>
            </a:r>
            <a:r>
              <a:rPr sz="2200" b="1" spc="-63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або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 параамінобензойної</a:t>
            </a:r>
            <a:r>
              <a:rPr sz="2200" b="1" spc="5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кислоти.</a:t>
            </a:r>
            <a:endParaRPr sz="2200">
              <a:latin typeface="Tahoma"/>
              <a:cs typeface="Tahoma"/>
            </a:endParaRPr>
          </a:p>
          <a:p>
            <a:pPr marL="12700" marR="943610" algn="just">
              <a:lnSpc>
                <a:spcPct val="120000"/>
              </a:lnSpc>
              <a:buFont typeface="Wingdings"/>
              <a:buChar char=""/>
              <a:tabLst>
                <a:tab pos="317500" algn="l"/>
              </a:tabLst>
            </a:pP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Необхідно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провітрювати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приміщення для </a:t>
            </a:r>
            <a:r>
              <a:rPr sz="2200" b="1" spc="-63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видалення</a:t>
            </a:r>
            <a:r>
              <a:rPr sz="2200" b="1" spc="64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оксидів азоту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і</a:t>
            </a: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 озону,</a:t>
            </a:r>
            <a:r>
              <a:rPr sz="2200" b="1" spc="-1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003300"/>
                </a:solidFill>
                <a:latin typeface="Tahoma"/>
                <a:cs typeface="Tahoma"/>
              </a:rPr>
              <a:t>що</a:t>
            </a:r>
            <a:endParaRPr sz="2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2200" b="1" spc="-5" dirty="0">
                <a:solidFill>
                  <a:srgbClr val="003300"/>
                </a:solidFill>
                <a:latin typeface="Tahoma"/>
                <a:cs typeface="Tahoma"/>
              </a:rPr>
              <a:t>утворюються</a:t>
            </a:r>
            <a:endParaRPr sz="2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39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7830680" y="0"/>
                  </a:lnTo>
                  <a:lnTo>
                    <a:pt x="7830680" y="344043"/>
                  </a:lnTo>
                  <a:lnTo>
                    <a:pt x="7830680" y="659892"/>
                  </a:lnTo>
                  <a:lnTo>
                    <a:pt x="3374517" y="659892"/>
                  </a:lnTo>
                  <a:lnTo>
                    <a:pt x="3374517" y="344043"/>
                  </a:lnTo>
                  <a:lnTo>
                    <a:pt x="7830680" y="344043"/>
                  </a:lnTo>
                  <a:lnTo>
                    <a:pt x="7830680" y="0"/>
                  </a:lnTo>
                  <a:lnTo>
                    <a:pt x="0" y="0"/>
                  </a:lnTo>
                  <a:lnTo>
                    <a:pt x="0" y="76212"/>
                  </a:lnTo>
                  <a:lnTo>
                    <a:pt x="0" y="85737"/>
                  </a:lnTo>
                  <a:lnTo>
                    <a:pt x="0" y="344043"/>
                  </a:lnTo>
                  <a:lnTo>
                    <a:pt x="0" y="659892"/>
                  </a:lnTo>
                  <a:lnTo>
                    <a:pt x="0" y="727329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76212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419734"/>
            </a:xfrm>
            <a:custGeom>
              <a:avLst/>
              <a:gdLst/>
              <a:ahLst/>
              <a:cxnLst/>
              <a:rect l="l" t="t" r="r" b="b"/>
              <a:pathLst>
                <a:path w="3679190" h="419734">
                  <a:moveTo>
                    <a:pt x="0" y="419481"/>
                  </a:moveTo>
                  <a:lnTo>
                    <a:pt x="3678936" y="419481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419481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419734"/>
            </a:xfrm>
            <a:custGeom>
              <a:avLst/>
              <a:gdLst/>
              <a:ahLst/>
              <a:cxnLst/>
              <a:rect l="l" t="t" r="r" b="b"/>
              <a:pathLst>
                <a:path h="419734">
                  <a:moveTo>
                    <a:pt x="0" y="0"/>
                  </a:moveTo>
                  <a:lnTo>
                    <a:pt x="0" y="419481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419734"/>
            </a:xfrm>
            <a:custGeom>
              <a:avLst/>
              <a:gdLst/>
              <a:ahLst/>
              <a:cxnLst/>
              <a:rect l="l" t="t" r="r" b="b"/>
              <a:pathLst>
                <a:path w="3505200" h="419734">
                  <a:moveTo>
                    <a:pt x="0" y="419481"/>
                  </a:moveTo>
                  <a:lnTo>
                    <a:pt x="3505199" y="41948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41948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205723" y="646988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40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55547" y="409955"/>
            <a:ext cx="2286000" cy="584200"/>
          </a:xfrm>
          <a:custGeom>
            <a:avLst/>
            <a:gdLst/>
            <a:ahLst/>
            <a:cxnLst/>
            <a:rect l="l" t="t" r="r" b="b"/>
            <a:pathLst>
              <a:path w="2286000" h="584200">
                <a:moveTo>
                  <a:pt x="2286000" y="0"/>
                </a:moveTo>
                <a:lnTo>
                  <a:pt x="0" y="0"/>
                </a:lnTo>
                <a:lnTo>
                  <a:pt x="0" y="583691"/>
                </a:lnTo>
                <a:lnTo>
                  <a:pt x="2286000" y="583691"/>
                </a:lnTo>
                <a:lnTo>
                  <a:pt x="2286000" y="0"/>
                </a:lnTo>
                <a:close/>
              </a:path>
            </a:pathLst>
          </a:custGeom>
          <a:solidFill>
            <a:srgbClr val="B3E1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56867" y="441959"/>
            <a:ext cx="148336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10" dirty="0">
                <a:solidFill>
                  <a:srgbClr val="FF0000"/>
                </a:solidFill>
                <a:latin typeface="Tahoma"/>
                <a:cs typeface="Tahoma"/>
              </a:rPr>
              <a:t>РАДІАЦІЙНА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35710" y="701039"/>
            <a:ext cx="172529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b="1" spc="-10" dirty="0">
                <a:solidFill>
                  <a:srgbClr val="FF0000"/>
                </a:solidFill>
                <a:latin typeface="Tahoma"/>
                <a:cs typeface="Tahoma"/>
              </a:rPr>
              <a:t>СТЕРИЛІЗАЦІЯ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4152" y="1221105"/>
            <a:ext cx="6903084" cy="608330"/>
          </a:xfrm>
          <a:prstGeom prst="rect">
            <a:avLst/>
          </a:prstGeom>
          <a:solidFill>
            <a:srgbClr val="CCFF99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751964" marR="89535" indent="-1658620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Ефективність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стерилізації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залежить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від: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наявності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вологи,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кисню,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рН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середовища,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температури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і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ін.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01159" y="1949576"/>
            <a:ext cx="3422650" cy="57531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5510" marR="291465" indent="-607060">
              <a:lnSpc>
                <a:spcPct val="80000"/>
              </a:lnSpc>
              <a:spcBef>
                <a:spcPts val="315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Високий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ступінь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інактивації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мікроорганізмів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18285" y="3064382"/>
            <a:ext cx="2468245" cy="647700"/>
          </a:xfrm>
          <a:custGeom>
            <a:avLst/>
            <a:gdLst/>
            <a:ahLst/>
            <a:cxnLst/>
            <a:rect l="l" t="t" r="r" b="b"/>
            <a:pathLst>
              <a:path w="2468245" h="647700">
                <a:moveTo>
                  <a:pt x="2468117" y="0"/>
                </a:moveTo>
                <a:lnTo>
                  <a:pt x="0" y="0"/>
                </a:lnTo>
                <a:lnTo>
                  <a:pt x="0" y="647700"/>
                </a:lnTo>
                <a:lnTo>
                  <a:pt x="2468117" y="647700"/>
                </a:lnTo>
                <a:lnTo>
                  <a:pt x="2468117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518285" y="3064382"/>
            <a:ext cx="2468245" cy="6477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742950" marR="737235" indent="70485">
              <a:lnSpc>
                <a:spcPct val="100000"/>
              </a:lnSpc>
              <a:spcBef>
                <a:spcPts val="345"/>
              </a:spcBef>
            </a:pP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Основні </a:t>
            </a:r>
            <a:r>
              <a:rPr sz="1600" b="1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п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е</a:t>
            </a: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реваги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822191" y="409955"/>
            <a:ext cx="4475480" cy="661035"/>
            <a:chOff x="3822191" y="409955"/>
            <a:chExt cx="4475480" cy="661035"/>
          </a:xfrm>
        </p:grpSpPr>
        <p:sp>
          <p:nvSpPr>
            <p:cNvPr id="18" name="object 18"/>
            <p:cNvSpPr/>
            <p:nvPr/>
          </p:nvSpPr>
          <p:spPr>
            <a:xfrm>
              <a:off x="3831716" y="419480"/>
              <a:ext cx="4456430" cy="641985"/>
            </a:xfrm>
            <a:custGeom>
              <a:avLst/>
              <a:gdLst/>
              <a:ahLst/>
              <a:cxnLst/>
              <a:rect l="l" t="t" r="r" b="b"/>
              <a:pathLst>
                <a:path w="4456430" h="641985">
                  <a:moveTo>
                    <a:pt x="4456175" y="0"/>
                  </a:moveTo>
                  <a:lnTo>
                    <a:pt x="0" y="0"/>
                  </a:lnTo>
                  <a:lnTo>
                    <a:pt x="0" y="641603"/>
                  </a:lnTo>
                  <a:lnTo>
                    <a:pt x="4456175" y="641603"/>
                  </a:lnTo>
                  <a:lnTo>
                    <a:pt x="4456175" y="0"/>
                  </a:lnTo>
                  <a:close/>
                </a:path>
              </a:pathLst>
            </a:custGeom>
            <a:solidFill>
              <a:srgbClr val="B3E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31716" y="419480"/>
              <a:ext cx="4456430" cy="641985"/>
            </a:xfrm>
            <a:custGeom>
              <a:avLst/>
              <a:gdLst/>
              <a:ahLst/>
              <a:cxnLst/>
              <a:rect l="l" t="t" r="r" b="b"/>
              <a:pathLst>
                <a:path w="4456430" h="641985">
                  <a:moveTo>
                    <a:pt x="0" y="641603"/>
                  </a:moveTo>
                  <a:lnTo>
                    <a:pt x="4456175" y="641603"/>
                  </a:lnTo>
                  <a:lnTo>
                    <a:pt x="4456175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028694" y="446023"/>
            <a:ext cx="4061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0" marR="5080" indent="-131445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Arial"/>
                <a:cs typeface="Arial"/>
              </a:rPr>
              <a:t>Устаткування: </a:t>
            </a:r>
            <a:r>
              <a:rPr sz="1800" spc="-5" dirty="0">
                <a:latin typeface="Arial"/>
                <a:cs typeface="Arial"/>
              </a:rPr>
              <a:t>радіаційні </a:t>
            </a:r>
            <a:r>
              <a:rPr sz="1800" spc="-10" dirty="0">
                <a:latin typeface="Arial"/>
                <a:cs typeface="Arial"/>
              </a:rPr>
              <a:t>установки </a:t>
            </a:r>
            <a:r>
              <a:rPr sz="1800" spc="-49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різного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типу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05730" y="2664332"/>
            <a:ext cx="3421379" cy="647700"/>
          </a:xfrm>
          <a:prstGeom prst="rect">
            <a:avLst/>
          </a:prstGeom>
          <a:solidFill>
            <a:srgbClr val="FFFFAE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096010" marR="385445" indent="-704215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Ефективність</a:t>
            </a:r>
            <a:r>
              <a:rPr sz="16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16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низькій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температурі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58036" y="5378577"/>
            <a:ext cx="2188845" cy="67818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358140" marR="62230" indent="-287020">
              <a:lnSpc>
                <a:spcPct val="100000"/>
              </a:lnSpc>
              <a:spcBef>
                <a:spcPts val="315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Застосовується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для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знезараження: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17160" y="3445383"/>
            <a:ext cx="3395979" cy="639445"/>
          </a:xfrm>
          <a:prstGeom prst="rect">
            <a:avLst/>
          </a:prstGeom>
          <a:solidFill>
            <a:srgbClr val="CCFFCC"/>
          </a:solidFill>
          <a:ln w="1905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281430" marR="363220" indent="-912494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Можливість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автоматизації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процесу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18684" y="4211954"/>
            <a:ext cx="3379470" cy="675640"/>
          </a:xfrm>
          <a:prstGeom prst="rect">
            <a:avLst/>
          </a:prstGeom>
          <a:solidFill>
            <a:srgbClr val="E68200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250315" marR="505459" indent="-737870">
              <a:lnSpc>
                <a:spcPct val="100000"/>
              </a:lnSpc>
              <a:spcBef>
                <a:spcPts val="315"/>
              </a:spcBef>
            </a:pP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Стерилізація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виробів в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упаковці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93210" y="5018151"/>
            <a:ext cx="4505325" cy="1194435"/>
          </a:xfrm>
          <a:prstGeom prst="rect">
            <a:avLst/>
          </a:prstGeom>
          <a:solidFill>
            <a:srgbClr val="DFC1FF"/>
          </a:solidFill>
          <a:ln w="1905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334645" marR="326390" indent="-1905" algn="ctr">
              <a:lnSpc>
                <a:spcPct val="100000"/>
              </a:lnSpc>
              <a:spcBef>
                <a:spcPts val="315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Вати,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перев'язувального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матеріалу,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виробів з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пластмаси,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різних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апаратів,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приладів,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біологічних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 бактерійних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препаратів,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антибіотиків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36854" y="406908"/>
            <a:ext cx="3983354" cy="5384800"/>
            <a:chOff x="736854" y="406908"/>
            <a:chExt cx="3983354" cy="5384800"/>
          </a:xfrm>
        </p:grpSpPr>
        <p:sp>
          <p:nvSpPr>
            <p:cNvPr id="27" name="object 27"/>
            <p:cNvSpPr/>
            <p:nvPr/>
          </p:nvSpPr>
          <p:spPr>
            <a:xfrm>
              <a:off x="757783" y="674369"/>
              <a:ext cx="3074035" cy="873760"/>
            </a:xfrm>
            <a:custGeom>
              <a:avLst/>
              <a:gdLst/>
              <a:ahLst/>
              <a:cxnLst/>
              <a:rect l="l" t="t" r="r" b="b"/>
              <a:pathLst>
                <a:path w="3074035" h="873760">
                  <a:moveTo>
                    <a:pt x="477799" y="835533"/>
                  </a:moveTo>
                  <a:lnTo>
                    <a:pt x="401726" y="797179"/>
                  </a:lnTo>
                  <a:lnTo>
                    <a:pt x="401624" y="825715"/>
                  </a:lnTo>
                  <a:lnTo>
                    <a:pt x="50" y="824484"/>
                  </a:lnTo>
                  <a:lnTo>
                    <a:pt x="0" y="843534"/>
                  </a:lnTo>
                  <a:lnTo>
                    <a:pt x="401561" y="844765"/>
                  </a:lnTo>
                  <a:lnTo>
                    <a:pt x="401472" y="873379"/>
                  </a:lnTo>
                  <a:lnTo>
                    <a:pt x="459092" y="844804"/>
                  </a:lnTo>
                  <a:lnTo>
                    <a:pt x="477799" y="835533"/>
                  </a:lnTo>
                  <a:close/>
                </a:path>
                <a:path w="3074035" h="873760">
                  <a:moveTo>
                    <a:pt x="3073933" y="36957"/>
                  </a:moveTo>
                  <a:lnTo>
                    <a:pt x="3056001" y="28321"/>
                  </a:lnTo>
                  <a:lnTo>
                    <a:pt x="2997225" y="0"/>
                  </a:lnTo>
                  <a:lnTo>
                    <a:pt x="2997593" y="28511"/>
                  </a:lnTo>
                  <a:lnTo>
                    <a:pt x="2500007" y="35814"/>
                  </a:lnTo>
                  <a:lnTo>
                    <a:pt x="2500274" y="54864"/>
                  </a:lnTo>
                  <a:lnTo>
                    <a:pt x="2997847" y="47561"/>
                  </a:lnTo>
                  <a:lnTo>
                    <a:pt x="2998241" y="76200"/>
                  </a:lnTo>
                  <a:lnTo>
                    <a:pt x="3073933" y="369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46379" y="740283"/>
              <a:ext cx="0" cy="4997450"/>
            </a:xfrm>
            <a:custGeom>
              <a:avLst/>
              <a:gdLst/>
              <a:ahLst/>
              <a:cxnLst/>
              <a:rect l="l" t="t" r="r" b="b"/>
              <a:pathLst>
                <a:path h="4997450">
                  <a:moveTo>
                    <a:pt x="0" y="0"/>
                  </a:moveTo>
                  <a:lnTo>
                    <a:pt x="0" y="49971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99584" y="2958972"/>
              <a:ext cx="410845" cy="76200"/>
            </a:xfrm>
            <a:custGeom>
              <a:avLst/>
              <a:gdLst/>
              <a:ahLst/>
              <a:cxnLst/>
              <a:rect l="l" t="t" r="r" b="b"/>
              <a:pathLst>
                <a:path w="410845" h="76200">
                  <a:moveTo>
                    <a:pt x="334486" y="47578"/>
                  </a:moveTo>
                  <a:lnTo>
                    <a:pt x="334390" y="76200"/>
                  </a:lnTo>
                  <a:lnTo>
                    <a:pt x="392020" y="47625"/>
                  </a:lnTo>
                  <a:lnTo>
                    <a:pt x="347217" y="47625"/>
                  </a:lnTo>
                  <a:lnTo>
                    <a:pt x="334486" y="47578"/>
                  </a:lnTo>
                  <a:close/>
                </a:path>
                <a:path w="410845" h="76200">
                  <a:moveTo>
                    <a:pt x="334549" y="28528"/>
                  </a:moveTo>
                  <a:lnTo>
                    <a:pt x="334486" y="47578"/>
                  </a:lnTo>
                  <a:lnTo>
                    <a:pt x="347217" y="47625"/>
                  </a:lnTo>
                  <a:lnTo>
                    <a:pt x="347217" y="28575"/>
                  </a:lnTo>
                  <a:lnTo>
                    <a:pt x="334549" y="28528"/>
                  </a:lnTo>
                  <a:close/>
                </a:path>
                <a:path w="410845" h="76200">
                  <a:moveTo>
                    <a:pt x="334644" y="0"/>
                  </a:moveTo>
                  <a:lnTo>
                    <a:pt x="334549" y="28528"/>
                  </a:lnTo>
                  <a:lnTo>
                    <a:pt x="347217" y="28575"/>
                  </a:lnTo>
                  <a:lnTo>
                    <a:pt x="347217" y="47625"/>
                  </a:lnTo>
                  <a:lnTo>
                    <a:pt x="392020" y="47625"/>
                  </a:lnTo>
                  <a:lnTo>
                    <a:pt x="410717" y="38353"/>
                  </a:lnTo>
                  <a:lnTo>
                    <a:pt x="334644" y="0"/>
                  </a:lnTo>
                  <a:close/>
                </a:path>
                <a:path w="410845" h="76200">
                  <a:moveTo>
                    <a:pt x="0" y="27304"/>
                  </a:moveTo>
                  <a:lnTo>
                    <a:pt x="0" y="46354"/>
                  </a:lnTo>
                  <a:lnTo>
                    <a:pt x="334486" y="47578"/>
                  </a:lnTo>
                  <a:lnTo>
                    <a:pt x="334549" y="28528"/>
                  </a:lnTo>
                  <a:lnTo>
                    <a:pt x="0" y="273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57453" y="416433"/>
              <a:ext cx="3343910" cy="4129404"/>
            </a:xfrm>
            <a:custGeom>
              <a:avLst/>
              <a:gdLst/>
              <a:ahLst/>
              <a:cxnLst/>
              <a:rect l="l" t="t" r="r" b="b"/>
              <a:pathLst>
                <a:path w="3343910" h="4129404">
                  <a:moveTo>
                    <a:pt x="3343656" y="1806702"/>
                  </a:moveTo>
                  <a:lnTo>
                    <a:pt x="3343656" y="4129278"/>
                  </a:lnTo>
                </a:path>
                <a:path w="3343910" h="4129404">
                  <a:moveTo>
                    <a:pt x="3034284" y="2989326"/>
                  </a:moveTo>
                  <a:lnTo>
                    <a:pt x="3343656" y="2990850"/>
                  </a:lnTo>
                </a:path>
                <a:path w="3343910" h="4129404">
                  <a:moveTo>
                    <a:pt x="0" y="96265"/>
                  </a:moveTo>
                  <a:lnTo>
                    <a:pt x="7565" y="58775"/>
                  </a:lnTo>
                  <a:lnTo>
                    <a:pt x="28197" y="28178"/>
                  </a:lnTo>
                  <a:lnTo>
                    <a:pt x="58796" y="7558"/>
                  </a:lnTo>
                  <a:lnTo>
                    <a:pt x="96265" y="0"/>
                  </a:lnTo>
                  <a:lnTo>
                    <a:pt x="2189734" y="0"/>
                  </a:lnTo>
                  <a:lnTo>
                    <a:pt x="2227224" y="7558"/>
                  </a:lnTo>
                  <a:lnTo>
                    <a:pt x="2257821" y="28178"/>
                  </a:lnTo>
                  <a:lnTo>
                    <a:pt x="2278441" y="58775"/>
                  </a:lnTo>
                  <a:lnTo>
                    <a:pt x="2286000" y="96265"/>
                  </a:lnTo>
                  <a:lnTo>
                    <a:pt x="2286000" y="481329"/>
                  </a:lnTo>
                  <a:lnTo>
                    <a:pt x="2278441" y="518820"/>
                  </a:lnTo>
                  <a:lnTo>
                    <a:pt x="2257821" y="549417"/>
                  </a:lnTo>
                  <a:lnTo>
                    <a:pt x="2227224" y="570037"/>
                  </a:lnTo>
                  <a:lnTo>
                    <a:pt x="2189734" y="577595"/>
                  </a:lnTo>
                  <a:lnTo>
                    <a:pt x="96265" y="577595"/>
                  </a:lnTo>
                  <a:lnTo>
                    <a:pt x="58796" y="570037"/>
                  </a:lnTo>
                  <a:lnTo>
                    <a:pt x="28197" y="549417"/>
                  </a:lnTo>
                  <a:lnTo>
                    <a:pt x="7565" y="518820"/>
                  </a:lnTo>
                  <a:lnTo>
                    <a:pt x="0" y="481329"/>
                  </a:lnTo>
                  <a:lnTo>
                    <a:pt x="0" y="9626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89679" y="3711829"/>
              <a:ext cx="426084" cy="76200"/>
            </a:xfrm>
            <a:custGeom>
              <a:avLst/>
              <a:gdLst/>
              <a:ahLst/>
              <a:cxnLst/>
              <a:rect l="l" t="t" r="r" b="b"/>
              <a:pathLst>
                <a:path w="426085" h="76200">
                  <a:moveTo>
                    <a:pt x="349726" y="47580"/>
                  </a:moveTo>
                  <a:lnTo>
                    <a:pt x="349631" y="76200"/>
                  </a:lnTo>
                  <a:lnTo>
                    <a:pt x="407260" y="47625"/>
                  </a:lnTo>
                  <a:lnTo>
                    <a:pt x="362458" y="47625"/>
                  </a:lnTo>
                  <a:lnTo>
                    <a:pt x="349726" y="47580"/>
                  </a:lnTo>
                  <a:close/>
                </a:path>
                <a:path w="426085" h="76200">
                  <a:moveTo>
                    <a:pt x="349789" y="28530"/>
                  </a:moveTo>
                  <a:lnTo>
                    <a:pt x="349726" y="47580"/>
                  </a:lnTo>
                  <a:lnTo>
                    <a:pt x="362458" y="47625"/>
                  </a:lnTo>
                  <a:lnTo>
                    <a:pt x="362458" y="28575"/>
                  </a:lnTo>
                  <a:lnTo>
                    <a:pt x="349789" y="28530"/>
                  </a:lnTo>
                  <a:close/>
                </a:path>
                <a:path w="426085" h="76200">
                  <a:moveTo>
                    <a:pt x="349885" y="0"/>
                  </a:moveTo>
                  <a:lnTo>
                    <a:pt x="349789" y="28530"/>
                  </a:lnTo>
                  <a:lnTo>
                    <a:pt x="362458" y="28575"/>
                  </a:lnTo>
                  <a:lnTo>
                    <a:pt x="362458" y="47625"/>
                  </a:lnTo>
                  <a:lnTo>
                    <a:pt x="407260" y="47625"/>
                  </a:lnTo>
                  <a:lnTo>
                    <a:pt x="425958" y="38354"/>
                  </a:lnTo>
                  <a:lnTo>
                    <a:pt x="349885" y="0"/>
                  </a:lnTo>
                  <a:close/>
                </a:path>
                <a:path w="426085" h="76200">
                  <a:moveTo>
                    <a:pt x="0" y="27305"/>
                  </a:moveTo>
                  <a:lnTo>
                    <a:pt x="0" y="46355"/>
                  </a:lnTo>
                  <a:lnTo>
                    <a:pt x="349726" y="47580"/>
                  </a:lnTo>
                  <a:lnTo>
                    <a:pt x="349789" y="28530"/>
                  </a:lnTo>
                  <a:lnTo>
                    <a:pt x="0" y="273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6379" y="731901"/>
              <a:ext cx="211454" cy="0"/>
            </a:xfrm>
            <a:custGeom>
              <a:avLst/>
              <a:gdLst/>
              <a:ahLst/>
              <a:cxnLst/>
              <a:rect l="l" t="t" r="r" b="b"/>
              <a:pathLst>
                <a:path w="211455">
                  <a:moveTo>
                    <a:pt x="0" y="0"/>
                  </a:moveTo>
                  <a:lnTo>
                    <a:pt x="21107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46366" y="2170302"/>
              <a:ext cx="3974465" cy="3621404"/>
            </a:xfrm>
            <a:custGeom>
              <a:avLst/>
              <a:gdLst/>
              <a:ahLst/>
              <a:cxnLst/>
              <a:rect l="l" t="t" r="r" b="b"/>
              <a:pathLst>
                <a:path w="3974465" h="3621404">
                  <a:moveTo>
                    <a:pt x="336816" y="3583178"/>
                  </a:moveTo>
                  <a:lnTo>
                    <a:pt x="324116" y="3576828"/>
                  </a:lnTo>
                  <a:lnTo>
                    <a:pt x="260616" y="3545078"/>
                  </a:lnTo>
                  <a:lnTo>
                    <a:pt x="260616" y="3576828"/>
                  </a:lnTo>
                  <a:lnTo>
                    <a:pt x="12" y="3576828"/>
                  </a:lnTo>
                  <a:lnTo>
                    <a:pt x="12" y="3589528"/>
                  </a:lnTo>
                  <a:lnTo>
                    <a:pt x="260616" y="3589528"/>
                  </a:lnTo>
                  <a:lnTo>
                    <a:pt x="260616" y="3621278"/>
                  </a:lnTo>
                  <a:lnTo>
                    <a:pt x="324116" y="3589528"/>
                  </a:lnTo>
                  <a:lnTo>
                    <a:pt x="336816" y="3583178"/>
                  </a:lnTo>
                  <a:close/>
                </a:path>
                <a:path w="3974465" h="3621404">
                  <a:moveTo>
                    <a:pt x="770394" y="1217930"/>
                  </a:moveTo>
                  <a:lnTo>
                    <a:pt x="694321" y="1179703"/>
                  </a:lnTo>
                  <a:lnTo>
                    <a:pt x="694220" y="1208265"/>
                  </a:lnTo>
                  <a:lnTo>
                    <a:pt x="25" y="1206881"/>
                  </a:lnTo>
                  <a:lnTo>
                    <a:pt x="0" y="1225931"/>
                  </a:lnTo>
                  <a:lnTo>
                    <a:pt x="694156" y="1227315"/>
                  </a:lnTo>
                  <a:lnTo>
                    <a:pt x="694067" y="1255903"/>
                  </a:lnTo>
                  <a:lnTo>
                    <a:pt x="751497" y="1227328"/>
                  </a:lnTo>
                  <a:lnTo>
                    <a:pt x="770394" y="1217930"/>
                  </a:lnTo>
                  <a:close/>
                </a:path>
                <a:path w="3974465" h="3621404">
                  <a:moveTo>
                    <a:pt x="2859036" y="3575558"/>
                  </a:moveTo>
                  <a:lnTo>
                    <a:pt x="2846336" y="3569208"/>
                  </a:lnTo>
                  <a:lnTo>
                    <a:pt x="2782836" y="3537458"/>
                  </a:lnTo>
                  <a:lnTo>
                    <a:pt x="2782836" y="3569208"/>
                  </a:lnTo>
                  <a:lnTo>
                    <a:pt x="2508516" y="3569208"/>
                  </a:lnTo>
                  <a:lnTo>
                    <a:pt x="2508516" y="3581908"/>
                  </a:lnTo>
                  <a:lnTo>
                    <a:pt x="2782836" y="3581908"/>
                  </a:lnTo>
                  <a:lnTo>
                    <a:pt x="2782836" y="3613658"/>
                  </a:lnTo>
                  <a:lnTo>
                    <a:pt x="2846336" y="3581908"/>
                  </a:lnTo>
                  <a:lnTo>
                    <a:pt x="2859036" y="3575558"/>
                  </a:lnTo>
                  <a:close/>
                </a:path>
                <a:path w="3974465" h="3621404">
                  <a:moveTo>
                    <a:pt x="3972318" y="2371598"/>
                  </a:moveTo>
                  <a:lnTo>
                    <a:pt x="3896245" y="2333244"/>
                  </a:lnTo>
                  <a:lnTo>
                    <a:pt x="3896144" y="2361781"/>
                  </a:lnTo>
                  <a:lnTo>
                    <a:pt x="3560838" y="2360549"/>
                  </a:lnTo>
                  <a:lnTo>
                    <a:pt x="3560838" y="2379599"/>
                  </a:lnTo>
                  <a:lnTo>
                    <a:pt x="3896080" y="2380831"/>
                  </a:lnTo>
                  <a:lnTo>
                    <a:pt x="3895991" y="2409444"/>
                  </a:lnTo>
                  <a:lnTo>
                    <a:pt x="3953611" y="2380869"/>
                  </a:lnTo>
                  <a:lnTo>
                    <a:pt x="3972318" y="2371598"/>
                  </a:lnTo>
                  <a:close/>
                </a:path>
                <a:path w="3974465" h="3621404">
                  <a:moveTo>
                    <a:pt x="3973842" y="38354"/>
                  </a:moveTo>
                  <a:lnTo>
                    <a:pt x="3897769" y="0"/>
                  </a:lnTo>
                  <a:lnTo>
                    <a:pt x="3897668" y="28536"/>
                  </a:lnTo>
                  <a:lnTo>
                    <a:pt x="3562362" y="27305"/>
                  </a:lnTo>
                  <a:lnTo>
                    <a:pt x="3562362" y="46355"/>
                  </a:lnTo>
                  <a:lnTo>
                    <a:pt x="3897604" y="47586"/>
                  </a:lnTo>
                  <a:lnTo>
                    <a:pt x="3897515" y="76200"/>
                  </a:lnTo>
                  <a:lnTo>
                    <a:pt x="3955135" y="47625"/>
                  </a:lnTo>
                  <a:lnTo>
                    <a:pt x="3973842" y="383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104394"/>
                  </a:lnTo>
                  <a:lnTo>
                    <a:pt x="0" y="344043"/>
                  </a:lnTo>
                  <a:lnTo>
                    <a:pt x="0" y="533400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533400"/>
                  </a:lnTo>
                  <a:lnTo>
                    <a:pt x="8229600" y="344043"/>
                  </a:lnTo>
                  <a:lnTo>
                    <a:pt x="8229600" y="104394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438150"/>
            </a:xfrm>
            <a:custGeom>
              <a:avLst/>
              <a:gdLst/>
              <a:ahLst/>
              <a:cxnLst/>
              <a:rect l="l" t="t" r="r" b="b"/>
              <a:pathLst>
                <a:path h="438150">
                  <a:moveTo>
                    <a:pt x="0" y="0"/>
                  </a:moveTo>
                  <a:lnTo>
                    <a:pt x="0" y="438150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25727" y="429386"/>
              <a:ext cx="6042660" cy="464820"/>
            </a:xfrm>
            <a:custGeom>
              <a:avLst/>
              <a:gdLst/>
              <a:ahLst/>
              <a:cxnLst/>
              <a:rect l="l" t="t" r="r" b="b"/>
              <a:pathLst>
                <a:path w="6042659" h="464819">
                  <a:moveTo>
                    <a:pt x="0" y="77470"/>
                  </a:moveTo>
                  <a:lnTo>
                    <a:pt x="6086" y="47309"/>
                  </a:lnTo>
                  <a:lnTo>
                    <a:pt x="22685" y="22685"/>
                  </a:lnTo>
                  <a:lnTo>
                    <a:pt x="47309" y="6086"/>
                  </a:lnTo>
                  <a:lnTo>
                    <a:pt x="77470" y="0"/>
                  </a:lnTo>
                  <a:lnTo>
                    <a:pt x="5965190" y="0"/>
                  </a:lnTo>
                  <a:lnTo>
                    <a:pt x="5995350" y="6086"/>
                  </a:lnTo>
                  <a:lnTo>
                    <a:pt x="6019974" y="22685"/>
                  </a:lnTo>
                  <a:lnTo>
                    <a:pt x="6036573" y="47309"/>
                  </a:lnTo>
                  <a:lnTo>
                    <a:pt x="6042659" y="77470"/>
                  </a:lnTo>
                  <a:lnTo>
                    <a:pt x="6042659" y="387350"/>
                  </a:lnTo>
                  <a:lnTo>
                    <a:pt x="6036573" y="417510"/>
                  </a:lnTo>
                  <a:lnTo>
                    <a:pt x="6019974" y="442134"/>
                  </a:lnTo>
                  <a:lnTo>
                    <a:pt x="5995350" y="458733"/>
                  </a:lnTo>
                  <a:lnTo>
                    <a:pt x="5965190" y="464820"/>
                  </a:lnTo>
                  <a:lnTo>
                    <a:pt x="77470" y="464820"/>
                  </a:lnTo>
                  <a:lnTo>
                    <a:pt x="47309" y="458733"/>
                  </a:lnTo>
                  <a:lnTo>
                    <a:pt x="22685" y="442134"/>
                  </a:lnTo>
                  <a:lnTo>
                    <a:pt x="6086" y="417510"/>
                  </a:lnTo>
                  <a:lnTo>
                    <a:pt x="0" y="387350"/>
                  </a:lnTo>
                  <a:lnTo>
                    <a:pt x="0" y="7747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92504" y="1189100"/>
              <a:ext cx="3430904" cy="578485"/>
            </a:xfrm>
            <a:custGeom>
              <a:avLst/>
              <a:gdLst/>
              <a:ahLst/>
              <a:cxnLst/>
              <a:rect l="l" t="t" r="r" b="b"/>
              <a:pathLst>
                <a:path w="3430904" h="578485">
                  <a:moveTo>
                    <a:pt x="3430524" y="0"/>
                  </a:moveTo>
                  <a:lnTo>
                    <a:pt x="0" y="0"/>
                  </a:lnTo>
                  <a:lnTo>
                    <a:pt x="0" y="578358"/>
                  </a:lnTo>
                  <a:lnTo>
                    <a:pt x="3430524" y="578358"/>
                  </a:lnTo>
                  <a:lnTo>
                    <a:pt x="3430524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92505" y="1189100"/>
            <a:ext cx="3430904" cy="578485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 marR="380365">
              <a:lnSpc>
                <a:spcPct val="100000"/>
              </a:lnSpc>
              <a:spcBef>
                <a:spcPts val="315"/>
              </a:spcBef>
            </a:pPr>
            <a:r>
              <a:rPr sz="1600" b="1" spc="-10" dirty="0">
                <a:latin typeface="Arial"/>
                <a:cs typeface="Arial"/>
              </a:rPr>
              <a:t>Стерилізація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фільтруванням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через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дрібнопористі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фільтри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45177" y="1055750"/>
            <a:ext cx="3675379" cy="1069975"/>
          </a:xfrm>
          <a:prstGeom prst="rect">
            <a:avLst/>
          </a:prstGeom>
          <a:solidFill>
            <a:srgbClr val="CCFFFF"/>
          </a:solidFill>
          <a:ln w="990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 marR="680720">
              <a:lnSpc>
                <a:spcPct val="100000"/>
              </a:lnSpc>
              <a:spcBef>
                <a:spcPts val="315"/>
              </a:spcBef>
            </a:pPr>
            <a:r>
              <a:rPr sz="1600" b="1" spc="-5" dirty="0">
                <a:latin typeface="Arial"/>
                <a:cs typeface="Arial"/>
              </a:rPr>
              <a:t>Мікроорганізми </a:t>
            </a:r>
            <a:r>
              <a:rPr sz="1600" b="1" dirty="0">
                <a:latin typeface="Arial"/>
                <a:cs typeface="Arial"/>
              </a:rPr>
              <a:t>повністю 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видаляються </a:t>
            </a:r>
            <a:r>
              <a:rPr sz="1600" b="1" dirty="0">
                <a:latin typeface="Arial"/>
                <a:cs typeface="Arial"/>
              </a:rPr>
              <a:t>з </a:t>
            </a:r>
            <a:r>
              <a:rPr sz="1600" b="1" spc="-25" dirty="0">
                <a:latin typeface="Arial"/>
                <a:cs typeface="Arial"/>
              </a:rPr>
              <a:t>розчину, </a:t>
            </a:r>
            <a:r>
              <a:rPr sz="1600" b="1" dirty="0">
                <a:latin typeface="Arial"/>
                <a:cs typeface="Arial"/>
              </a:rPr>
              <a:t>тим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самим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забезпечуючи</a:t>
            </a:r>
            <a:r>
              <a:rPr sz="1600" b="1" spc="-10" dirty="0">
                <a:latin typeface="Arial"/>
                <a:cs typeface="Arial"/>
              </a:rPr>
              <a:t> його </a:t>
            </a:r>
            <a:r>
              <a:rPr sz="1600" b="1" spc="-5" dirty="0">
                <a:latin typeface="Arial"/>
                <a:cs typeface="Arial"/>
              </a:rPr>
              <a:t> стерильність</a:t>
            </a:r>
            <a:r>
              <a:rPr sz="1600" b="1" dirty="0">
                <a:latin typeface="Arial"/>
                <a:cs typeface="Arial"/>
              </a:rPr>
              <a:t> і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апірогенність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9258" y="2324480"/>
            <a:ext cx="2393950" cy="373380"/>
          </a:xfrm>
          <a:prstGeom prst="rect">
            <a:avLst/>
          </a:prstGeom>
          <a:solidFill>
            <a:srgbClr val="FFFF99"/>
          </a:solidFill>
          <a:ln w="990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71780">
              <a:lnSpc>
                <a:spcPct val="100000"/>
              </a:lnSpc>
              <a:spcBef>
                <a:spcPts val="305"/>
              </a:spcBef>
            </a:pPr>
            <a:r>
              <a:rPr sz="18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Глибинні </a:t>
            </a: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фільтри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37634" y="2306954"/>
            <a:ext cx="2437130" cy="387350"/>
          </a:xfrm>
          <a:prstGeom prst="rect">
            <a:avLst/>
          </a:prstGeom>
          <a:solidFill>
            <a:srgbClr val="FFFF99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300"/>
              </a:spcBef>
            </a:pPr>
            <a:r>
              <a:rPr sz="1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Мембранні</a:t>
            </a:r>
            <a:r>
              <a:rPr sz="18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фільтри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05803" y="2173604"/>
            <a:ext cx="1714500" cy="1905000"/>
          </a:xfrm>
          <a:prstGeom prst="rect">
            <a:avLst/>
          </a:prstGeom>
          <a:solidFill>
            <a:srgbClr val="FF99FF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71145">
              <a:lnSpc>
                <a:spcPct val="100000"/>
              </a:lnSpc>
              <a:spcBef>
                <a:spcPts val="300"/>
              </a:spcBef>
            </a:pPr>
            <a:r>
              <a:rPr sz="1700" spc="-5" dirty="0">
                <a:latin typeface="Times New Roman"/>
                <a:cs typeface="Times New Roman"/>
              </a:rPr>
              <a:t>-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ahoma"/>
                <a:cs typeface="Tahoma"/>
              </a:rPr>
              <a:t>Мілліпор</a:t>
            </a:r>
            <a:endParaRPr sz="1600">
              <a:latin typeface="Tahoma"/>
              <a:cs typeface="Tahoma"/>
            </a:endParaRPr>
          </a:p>
          <a:p>
            <a:pPr marL="409575" indent="-138430">
              <a:lnSpc>
                <a:spcPct val="100000"/>
              </a:lnSpc>
              <a:spcBef>
                <a:spcPts val="50"/>
              </a:spcBef>
              <a:buChar char="-"/>
              <a:tabLst>
                <a:tab pos="409575" algn="l"/>
              </a:tabLst>
            </a:pPr>
            <a:r>
              <a:rPr sz="1600" dirty="0">
                <a:latin typeface="Tahoma"/>
                <a:cs typeface="Tahoma"/>
              </a:rPr>
              <a:t>Сарторіус</a:t>
            </a:r>
            <a:endParaRPr sz="1600">
              <a:latin typeface="Tahoma"/>
              <a:cs typeface="Tahoma"/>
            </a:endParaRPr>
          </a:p>
          <a:p>
            <a:pPr marL="409575" indent="-138430">
              <a:lnSpc>
                <a:spcPct val="100000"/>
              </a:lnSpc>
              <a:buChar char="-"/>
              <a:tabLst>
                <a:tab pos="409575" algn="l"/>
              </a:tabLst>
            </a:pPr>
            <a:r>
              <a:rPr sz="1600" spc="-5" dirty="0">
                <a:latin typeface="Tahoma"/>
                <a:cs typeface="Tahoma"/>
              </a:rPr>
              <a:t>Сінпор</a:t>
            </a:r>
            <a:endParaRPr sz="1600">
              <a:latin typeface="Tahoma"/>
              <a:cs typeface="Tahoma"/>
            </a:endParaRPr>
          </a:p>
          <a:p>
            <a:pPr marL="409575" indent="-138430">
              <a:lnSpc>
                <a:spcPct val="100000"/>
              </a:lnSpc>
              <a:buChar char="-"/>
              <a:tabLst>
                <a:tab pos="409575" algn="l"/>
              </a:tabLst>
            </a:pPr>
            <a:r>
              <a:rPr sz="1600" dirty="0">
                <a:latin typeface="Tahoma"/>
                <a:cs typeface="Tahoma"/>
              </a:rPr>
              <a:t>Дюрапор</a:t>
            </a:r>
            <a:endParaRPr sz="1600">
              <a:latin typeface="Tahoma"/>
              <a:cs typeface="Tahoma"/>
            </a:endParaRPr>
          </a:p>
          <a:p>
            <a:pPr marL="409575" indent="-138430">
              <a:lnSpc>
                <a:spcPct val="100000"/>
              </a:lnSpc>
              <a:buChar char="-"/>
              <a:tabLst>
                <a:tab pos="409575" algn="l"/>
              </a:tabLst>
            </a:pPr>
            <a:r>
              <a:rPr sz="1600" spc="-5" dirty="0">
                <a:latin typeface="Tahoma"/>
                <a:cs typeface="Tahoma"/>
              </a:rPr>
              <a:t>Владипор</a:t>
            </a:r>
            <a:endParaRPr sz="1600">
              <a:latin typeface="Tahoma"/>
              <a:cs typeface="Tahoma"/>
            </a:endParaRPr>
          </a:p>
          <a:p>
            <a:pPr marL="409575" indent="-138430">
              <a:lnSpc>
                <a:spcPct val="100000"/>
              </a:lnSpc>
              <a:buChar char="-"/>
              <a:tabLst>
                <a:tab pos="409575" algn="l"/>
              </a:tabLst>
            </a:pPr>
            <a:r>
              <a:rPr sz="1600" dirty="0">
                <a:latin typeface="Tahoma"/>
                <a:cs typeface="Tahoma"/>
              </a:rPr>
              <a:t>МФА-3,</a:t>
            </a:r>
            <a:endParaRPr sz="1600">
              <a:latin typeface="Tahoma"/>
              <a:cs typeface="Tahoma"/>
            </a:endParaRPr>
          </a:p>
          <a:p>
            <a:pPr marL="271145">
              <a:lnSpc>
                <a:spcPct val="100000"/>
              </a:lnSpc>
            </a:pPr>
            <a:r>
              <a:rPr sz="1600" dirty="0">
                <a:latin typeface="Tahoma"/>
                <a:cs typeface="Tahoma"/>
              </a:rPr>
              <a:t>-МФА-4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6988" y="2977007"/>
            <a:ext cx="2781300" cy="1978660"/>
            <a:chOff x="546988" y="2977007"/>
            <a:chExt cx="2781300" cy="1978660"/>
          </a:xfrm>
        </p:grpSpPr>
        <p:sp>
          <p:nvSpPr>
            <p:cNvPr id="17" name="object 17"/>
            <p:cNvSpPr/>
            <p:nvPr/>
          </p:nvSpPr>
          <p:spPr>
            <a:xfrm>
              <a:off x="552068" y="2982087"/>
              <a:ext cx="2771140" cy="1968500"/>
            </a:xfrm>
            <a:custGeom>
              <a:avLst/>
              <a:gdLst/>
              <a:ahLst/>
              <a:cxnLst/>
              <a:rect l="l" t="t" r="r" b="b"/>
              <a:pathLst>
                <a:path w="2771140" h="1968500">
                  <a:moveTo>
                    <a:pt x="2770632" y="0"/>
                  </a:moveTo>
                  <a:lnTo>
                    <a:pt x="0" y="0"/>
                  </a:lnTo>
                  <a:lnTo>
                    <a:pt x="0" y="1968245"/>
                  </a:lnTo>
                  <a:lnTo>
                    <a:pt x="2770632" y="1968245"/>
                  </a:lnTo>
                  <a:lnTo>
                    <a:pt x="2770632" y="0"/>
                  </a:lnTo>
                  <a:close/>
                </a:path>
              </a:pathLst>
            </a:custGeom>
            <a:solidFill>
              <a:srgbClr val="FFC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2068" y="2982087"/>
              <a:ext cx="2771140" cy="1968500"/>
            </a:xfrm>
            <a:custGeom>
              <a:avLst/>
              <a:gdLst/>
              <a:ahLst/>
              <a:cxnLst/>
              <a:rect l="l" t="t" r="r" b="b"/>
              <a:pathLst>
                <a:path w="2771140" h="1968500">
                  <a:moveTo>
                    <a:pt x="0" y="1968245"/>
                  </a:moveTo>
                  <a:lnTo>
                    <a:pt x="2770632" y="1968245"/>
                  </a:lnTo>
                  <a:lnTo>
                    <a:pt x="2770632" y="0"/>
                  </a:lnTo>
                  <a:lnTo>
                    <a:pt x="0" y="0"/>
                  </a:lnTo>
                  <a:lnTo>
                    <a:pt x="0" y="196824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10259" y="3007868"/>
            <a:ext cx="177990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Times New Roman"/>
                <a:cs typeface="Times New Roman"/>
              </a:rPr>
              <a:t>-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Arial"/>
                <a:cs typeface="Arial"/>
              </a:rPr>
              <a:t>характеризують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4560" y="3267710"/>
            <a:ext cx="21012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7495" algn="l"/>
              </a:tabLst>
            </a:pPr>
            <a:r>
              <a:rPr sz="1600" b="1" spc="-5" dirty="0">
                <a:latin typeface="Arial"/>
                <a:cs typeface="Arial"/>
              </a:rPr>
              <a:t>сорбційним</a:t>
            </a:r>
            <a:r>
              <a:rPr sz="1600" b="1" spc="47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і	</a:t>
            </a:r>
            <a:r>
              <a:rPr sz="1600" b="1" spc="-5" dirty="0">
                <a:latin typeface="Arial"/>
                <a:cs typeface="Arial"/>
              </a:rPr>
              <a:t>інер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-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0259" y="3511550"/>
            <a:ext cx="198373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6015" algn="l"/>
              </a:tabLst>
            </a:pPr>
            <a:r>
              <a:rPr sz="1600" b="1" dirty="0">
                <a:latin typeface="Arial"/>
                <a:cs typeface="Arial"/>
              </a:rPr>
              <a:t>ціо</a:t>
            </a:r>
            <a:r>
              <a:rPr sz="1600" b="1" spc="-5" dirty="0">
                <a:latin typeface="Arial"/>
                <a:cs typeface="Arial"/>
              </a:rPr>
              <a:t>н</a:t>
            </a:r>
            <a:r>
              <a:rPr sz="1600" b="1" dirty="0">
                <a:latin typeface="Arial"/>
                <a:cs typeface="Arial"/>
              </a:rPr>
              <a:t>ними	м</a:t>
            </a:r>
            <a:r>
              <a:rPr sz="1600" b="1" spc="-25" dirty="0">
                <a:latin typeface="Arial"/>
                <a:cs typeface="Arial"/>
              </a:rPr>
              <a:t>е</a:t>
            </a:r>
            <a:r>
              <a:rPr sz="1600" b="1" spc="-5" dirty="0">
                <a:latin typeface="Arial"/>
                <a:cs typeface="Arial"/>
              </a:rPr>
              <a:t>х</a:t>
            </a:r>
            <a:r>
              <a:rPr sz="1600" b="1" spc="-10" dirty="0">
                <a:latin typeface="Arial"/>
                <a:cs typeface="Arial"/>
              </a:rPr>
              <a:t>а</a:t>
            </a:r>
            <a:r>
              <a:rPr sz="1600" b="1" dirty="0">
                <a:latin typeface="Arial"/>
                <a:cs typeface="Arial"/>
              </a:rPr>
              <a:t>ні</a:t>
            </a:r>
            <a:r>
              <a:rPr sz="1600" b="1" spc="-5" dirty="0">
                <a:latin typeface="Arial"/>
                <a:cs typeface="Arial"/>
              </a:rPr>
              <a:t>з</a:t>
            </a:r>
            <a:r>
              <a:rPr sz="1600" b="1" dirty="0">
                <a:latin typeface="Arial"/>
                <a:cs typeface="Arial"/>
              </a:rPr>
              <a:t>-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0259" y="3755390"/>
            <a:ext cx="17081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Arial"/>
                <a:cs typeface="Arial"/>
              </a:rPr>
              <a:t>мами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утримання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0259" y="3999229"/>
            <a:ext cx="10115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ча</a:t>
            </a:r>
            <a:r>
              <a:rPr sz="1600" b="1" spc="-10" dirty="0">
                <a:latin typeface="Arial"/>
                <a:cs typeface="Arial"/>
              </a:rPr>
              <a:t>с</a:t>
            </a:r>
            <a:r>
              <a:rPr sz="1600" b="1" dirty="0">
                <a:latin typeface="Arial"/>
                <a:cs typeface="Arial"/>
              </a:rPr>
              <a:t>тинок;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0259" y="4243070"/>
            <a:ext cx="163448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Microsoft Sans Serif"/>
                <a:cs typeface="Microsoft Sans Serif"/>
              </a:rPr>
              <a:t>-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b="1" spc="-5" dirty="0">
                <a:latin typeface="Arial"/>
                <a:cs typeface="Arial"/>
              </a:rPr>
              <a:t>складаються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з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0259" y="4486910"/>
            <a:ext cx="131826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30" dirty="0">
                <a:latin typeface="Arial"/>
                <a:cs typeface="Arial"/>
              </a:rPr>
              <a:t>в</a:t>
            </a:r>
            <a:r>
              <a:rPr sz="1600" b="1" spc="-45" dirty="0">
                <a:latin typeface="Arial"/>
                <a:cs typeface="Arial"/>
              </a:rPr>
              <a:t>о</a:t>
            </a:r>
            <a:r>
              <a:rPr sz="1600" b="1" spc="-25" dirty="0">
                <a:latin typeface="Arial"/>
                <a:cs typeface="Arial"/>
              </a:rPr>
              <a:t>л</a:t>
            </a:r>
            <a:r>
              <a:rPr sz="1600" b="1" dirty="0">
                <a:latin typeface="Arial"/>
                <a:cs typeface="Arial"/>
              </a:rPr>
              <a:t>окнистих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0259" y="4730750"/>
            <a:ext cx="110363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latin typeface="Arial"/>
                <a:cs typeface="Arial"/>
              </a:rPr>
              <a:t>м</a:t>
            </a:r>
            <a:r>
              <a:rPr sz="1600" b="1" spc="-5" dirty="0">
                <a:latin typeface="Arial"/>
                <a:cs typeface="Arial"/>
              </a:rPr>
              <a:t>ате</a:t>
            </a:r>
            <a:r>
              <a:rPr sz="1600" b="1" spc="-10" dirty="0">
                <a:latin typeface="Arial"/>
                <a:cs typeface="Arial"/>
              </a:rPr>
              <a:t>р</a:t>
            </a:r>
            <a:r>
              <a:rPr sz="1600" b="1" dirty="0">
                <a:latin typeface="Arial"/>
                <a:cs typeface="Arial"/>
              </a:rPr>
              <a:t>іалів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61384" y="2967608"/>
            <a:ext cx="3124200" cy="1847850"/>
          </a:xfrm>
          <a:prstGeom prst="rect">
            <a:avLst/>
          </a:prstGeom>
          <a:solidFill>
            <a:srgbClr val="CCFFFF"/>
          </a:solidFill>
          <a:ln w="990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70510" marR="126364">
              <a:lnSpc>
                <a:spcPct val="100200"/>
              </a:lnSpc>
              <a:spcBef>
                <a:spcPts val="295"/>
              </a:spcBef>
              <a:tabLst>
                <a:tab pos="1302385" algn="l"/>
                <a:tab pos="1953895" algn="l"/>
              </a:tabLst>
            </a:pPr>
            <a:r>
              <a:rPr sz="1700" spc="-5" dirty="0">
                <a:latin typeface="Times New Roman"/>
                <a:cs typeface="Times New Roman"/>
              </a:rPr>
              <a:t>- </a:t>
            </a:r>
            <a:r>
              <a:rPr sz="1600" b="1" spc="-10" dirty="0">
                <a:latin typeface="Arial"/>
                <a:cs typeface="Arial"/>
              </a:rPr>
              <a:t>характеризуються </a:t>
            </a:r>
            <a:r>
              <a:rPr sz="1600" b="1" spc="-5" dirty="0">
                <a:latin typeface="Arial"/>
                <a:cs typeface="Arial"/>
              </a:rPr>
              <a:t> ситовим	</a:t>
            </a:r>
            <a:r>
              <a:rPr sz="1600" b="1" spc="-15" dirty="0">
                <a:latin typeface="Arial"/>
                <a:cs typeface="Arial"/>
              </a:rPr>
              <a:t>механізмом 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25" dirty="0">
                <a:latin typeface="Arial"/>
                <a:cs typeface="Arial"/>
              </a:rPr>
              <a:t>з</a:t>
            </a:r>
            <a:r>
              <a:rPr sz="1600" b="1" spc="-5" dirty="0">
                <a:latin typeface="Arial"/>
                <a:cs typeface="Arial"/>
              </a:rPr>
              <a:t>атри</a:t>
            </a:r>
            <a:r>
              <a:rPr sz="1600" b="1" spc="-30" dirty="0">
                <a:latin typeface="Arial"/>
                <a:cs typeface="Arial"/>
              </a:rPr>
              <a:t>м</a:t>
            </a:r>
            <a:r>
              <a:rPr sz="1600" b="1" spc="-5" dirty="0">
                <a:latin typeface="Arial"/>
                <a:cs typeface="Arial"/>
              </a:rPr>
              <a:t>ан</a:t>
            </a:r>
            <a:r>
              <a:rPr sz="1600" b="1" spc="-10" dirty="0">
                <a:latin typeface="Arial"/>
                <a:cs typeface="Arial"/>
              </a:rPr>
              <a:t>н</a:t>
            </a:r>
            <a:r>
              <a:rPr sz="1600" b="1" dirty="0">
                <a:latin typeface="Arial"/>
                <a:cs typeface="Arial"/>
              </a:rPr>
              <a:t>я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та	п</a:t>
            </a:r>
            <a:r>
              <a:rPr sz="1600" b="1" spc="-30" dirty="0">
                <a:latin typeface="Arial"/>
                <a:cs typeface="Arial"/>
              </a:rPr>
              <a:t>о</a:t>
            </a:r>
            <a:r>
              <a:rPr sz="1600" b="1" spc="-5" dirty="0">
                <a:latin typeface="Arial"/>
                <a:cs typeface="Arial"/>
              </a:rPr>
              <a:t>стій</a:t>
            </a:r>
            <a:r>
              <a:rPr sz="1600" b="1" spc="-10" dirty="0">
                <a:latin typeface="Arial"/>
                <a:cs typeface="Arial"/>
              </a:rPr>
              <a:t>н</a:t>
            </a:r>
            <a:r>
              <a:rPr sz="1600" b="1" dirty="0">
                <a:latin typeface="Arial"/>
                <a:cs typeface="Arial"/>
              </a:rPr>
              <a:t>им  </a:t>
            </a:r>
            <a:r>
              <a:rPr sz="1600" b="1" spc="-15" dirty="0">
                <a:latin typeface="Arial"/>
                <a:cs typeface="Arial"/>
              </a:rPr>
              <a:t>розміром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пор;</a:t>
            </a:r>
            <a:endParaRPr sz="1600">
              <a:latin typeface="Arial"/>
              <a:cs typeface="Arial"/>
            </a:endParaRPr>
          </a:p>
          <a:p>
            <a:pPr marL="384810" marR="361950" indent="-114300">
              <a:lnSpc>
                <a:spcPct val="100000"/>
              </a:lnSpc>
            </a:pPr>
            <a:r>
              <a:rPr sz="1600" dirty="0">
                <a:latin typeface="Microsoft Sans Serif"/>
                <a:cs typeface="Microsoft Sans Serif"/>
              </a:rPr>
              <a:t>-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b="1" spc="-5" dirty="0">
                <a:latin typeface="Arial"/>
                <a:cs typeface="Arial"/>
              </a:rPr>
              <a:t>тонкі пластини </a:t>
            </a:r>
            <a:r>
              <a:rPr sz="1600" b="1" dirty="0">
                <a:latin typeface="Arial"/>
                <a:cs typeface="Arial"/>
              </a:rPr>
              <a:t>з 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полімерного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матеріалу,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розмір</a:t>
            </a:r>
            <a:r>
              <a:rPr sz="1600" b="1" dirty="0">
                <a:latin typeface="Arial"/>
                <a:cs typeface="Arial"/>
              </a:rPr>
              <a:t> пор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–</a:t>
            </a:r>
            <a:r>
              <a:rPr sz="1600" b="1" spc="-5" dirty="0">
                <a:latin typeface="Arial"/>
                <a:cs typeface="Arial"/>
              </a:rPr>
              <a:t> 0,3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мкм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660398" y="438150"/>
            <a:ext cx="5974080" cy="2529840"/>
            <a:chOff x="1660398" y="438150"/>
            <a:chExt cx="5974080" cy="2529840"/>
          </a:xfrm>
        </p:grpSpPr>
        <p:sp>
          <p:nvSpPr>
            <p:cNvPr id="29" name="object 29"/>
            <p:cNvSpPr/>
            <p:nvPr/>
          </p:nvSpPr>
          <p:spPr>
            <a:xfrm>
              <a:off x="3537585" y="900302"/>
              <a:ext cx="1289050" cy="628650"/>
            </a:xfrm>
            <a:custGeom>
              <a:avLst/>
              <a:gdLst/>
              <a:ahLst/>
              <a:cxnLst/>
              <a:rect l="l" t="t" r="r" b="b"/>
              <a:pathLst>
                <a:path w="1289050" h="628650">
                  <a:moveTo>
                    <a:pt x="76200" y="192024"/>
                  </a:moveTo>
                  <a:lnTo>
                    <a:pt x="44450" y="192024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192024"/>
                  </a:lnTo>
                  <a:lnTo>
                    <a:pt x="0" y="192024"/>
                  </a:lnTo>
                  <a:lnTo>
                    <a:pt x="38100" y="268224"/>
                  </a:lnTo>
                  <a:lnTo>
                    <a:pt x="69850" y="204724"/>
                  </a:lnTo>
                  <a:lnTo>
                    <a:pt x="76200" y="192024"/>
                  </a:lnTo>
                  <a:close/>
                </a:path>
                <a:path w="1289050" h="628650">
                  <a:moveTo>
                    <a:pt x="1288542" y="590550"/>
                  </a:moveTo>
                  <a:lnTo>
                    <a:pt x="1275842" y="584200"/>
                  </a:lnTo>
                  <a:lnTo>
                    <a:pt x="1212342" y="552450"/>
                  </a:lnTo>
                  <a:lnTo>
                    <a:pt x="1212342" y="584200"/>
                  </a:lnTo>
                  <a:lnTo>
                    <a:pt x="895350" y="584200"/>
                  </a:lnTo>
                  <a:lnTo>
                    <a:pt x="895350" y="596900"/>
                  </a:lnTo>
                  <a:lnTo>
                    <a:pt x="1212342" y="596900"/>
                  </a:lnTo>
                  <a:lnTo>
                    <a:pt x="1212342" y="628650"/>
                  </a:lnTo>
                  <a:lnTo>
                    <a:pt x="1275842" y="596900"/>
                  </a:lnTo>
                  <a:lnTo>
                    <a:pt x="1288542" y="590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00809" y="1772030"/>
              <a:ext cx="2489200" cy="196850"/>
            </a:xfrm>
            <a:custGeom>
              <a:avLst/>
              <a:gdLst/>
              <a:ahLst/>
              <a:cxnLst/>
              <a:rect l="l" t="t" r="r" b="b"/>
              <a:pathLst>
                <a:path w="2489200" h="196850">
                  <a:moveTo>
                    <a:pt x="1195578" y="0"/>
                  </a:moveTo>
                  <a:lnTo>
                    <a:pt x="1195578" y="196596"/>
                  </a:lnTo>
                </a:path>
                <a:path w="2489200" h="196850">
                  <a:moveTo>
                    <a:pt x="0" y="196596"/>
                  </a:moveTo>
                  <a:lnTo>
                    <a:pt x="2488692" y="196596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62709" y="1956434"/>
              <a:ext cx="4933950" cy="614680"/>
            </a:xfrm>
            <a:custGeom>
              <a:avLst/>
              <a:gdLst/>
              <a:ahLst/>
              <a:cxnLst/>
              <a:rect l="l" t="t" r="r" b="b"/>
              <a:pathLst>
                <a:path w="4933950" h="614680">
                  <a:moveTo>
                    <a:pt x="76200" y="275844"/>
                  </a:moveTo>
                  <a:lnTo>
                    <a:pt x="44450" y="275844"/>
                  </a:lnTo>
                  <a:lnTo>
                    <a:pt x="44450" y="26670"/>
                  </a:lnTo>
                  <a:lnTo>
                    <a:pt x="31750" y="26670"/>
                  </a:lnTo>
                  <a:lnTo>
                    <a:pt x="31750" y="275844"/>
                  </a:lnTo>
                  <a:lnTo>
                    <a:pt x="0" y="275844"/>
                  </a:lnTo>
                  <a:lnTo>
                    <a:pt x="38100" y="352044"/>
                  </a:lnTo>
                  <a:lnTo>
                    <a:pt x="69850" y="288544"/>
                  </a:lnTo>
                  <a:lnTo>
                    <a:pt x="76200" y="275844"/>
                  </a:lnTo>
                  <a:close/>
                </a:path>
                <a:path w="4933950" h="614680">
                  <a:moveTo>
                    <a:pt x="2564892" y="261366"/>
                  </a:moveTo>
                  <a:lnTo>
                    <a:pt x="2533142" y="261366"/>
                  </a:lnTo>
                  <a:lnTo>
                    <a:pt x="2533142" y="0"/>
                  </a:lnTo>
                  <a:lnTo>
                    <a:pt x="2520442" y="0"/>
                  </a:lnTo>
                  <a:lnTo>
                    <a:pt x="2520442" y="261366"/>
                  </a:lnTo>
                  <a:lnTo>
                    <a:pt x="2488692" y="261366"/>
                  </a:lnTo>
                  <a:lnTo>
                    <a:pt x="2526792" y="337566"/>
                  </a:lnTo>
                  <a:lnTo>
                    <a:pt x="2558542" y="274066"/>
                  </a:lnTo>
                  <a:lnTo>
                    <a:pt x="2564892" y="261366"/>
                  </a:lnTo>
                  <a:close/>
                </a:path>
                <a:path w="4933950" h="614680">
                  <a:moveTo>
                    <a:pt x="4933950" y="576072"/>
                  </a:moveTo>
                  <a:lnTo>
                    <a:pt x="4921250" y="569722"/>
                  </a:lnTo>
                  <a:lnTo>
                    <a:pt x="4857750" y="537972"/>
                  </a:lnTo>
                  <a:lnTo>
                    <a:pt x="4857750" y="569722"/>
                  </a:lnTo>
                  <a:lnTo>
                    <a:pt x="4511802" y="569722"/>
                  </a:lnTo>
                  <a:lnTo>
                    <a:pt x="4511802" y="582422"/>
                  </a:lnTo>
                  <a:lnTo>
                    <a:pt x="4857750" y="582422"/>
                  </a:lnTo>
                  <a:lnTo>
                    <a:pt x="4857750" y="614172"/>
                  </a:lnTo>
                  <a:lnTo>
                    <a:pt x="4921250" y="582422"/>
                  </a:lnTo>
                  <a:lnTo>
                    <a:pt x="4933950" y="5760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9208" y="2702432"/>
              <a:ext cx="76200" cy="25222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864233" y="2700908"/>
              <a:ext cx="76200" cy="266700"/>
            </a:xfrm>
            <a:custGeom>
              <a:avLst/>
              <a:gdLst/>
              <a:ahLst/>
              <a:cxnLst/>
              <a:rect l="l" t="t" r="r" b="b"/>
              <a:pathLst>
                <a:path w="76200" h="266700">
                  <a:moveTo>
                    <a:pt x="31750" y="190500"/>
                  </a:moveTo>
                  <a:lnTo>
                    <a:pt x="0" y="190500"/>
                  </a:lnTo>
                  <a:lnTo>
                    <a:pt x="38100" y="266700"/>
                  </a:lnTo>
                  <a:lnTo>
                    <a:pt x="69850" y="203200"/>
                  </a:lnTo>
                  <a:lnTo>
                    <a:pt x="31750" y="203200"/>
                  </a:lnTo>
                  <a:lnTo>
                    <a:pt x="31750" y="190500"/>
                  </a:lnTo>
                  <a:close/>
                </a:path>
                <a:path w="76200" h="266700">
                  <a:moveTo>
                    <a:pt x="44450" y="0"/>
                  </a:moveTo>
                  <a:lnTo>
                    <a:pt x="31750" y="0"/>
                  </a:lnTo>
                  <a:lnTo>
                    <a:pt x="31750" y="203200"/>
                  </a:lnTo>
                  <a:lnTo>
                    <a:pt x="44450" y="203200"/>
                  </a:lnTo>
                  <a:lnTo>
                    <a:pt x="44450" y="0"/>
                  </a:lnTo>
                  <a:close/>
                </a:path>
                <a:path w="76200" h="266700">
                  <a:moveTo>
                    <a:pt x="76200" y="190500"/>
                  </a:moveTo>
                  <a:lnTo>
                    <a:pt x="44450" y="190500"/>
                  </a:lnTo>
                  <a:lnTo>
                    <a:pt x="44450" y="203200"/>
                  </a:lnTo>
                  <a:lnTo>
                    <a:pt x="69850" y="203200"/>
                  </a:lnTo>
                  <a:lnTo>
                    <a:pt x="76200" y="190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60398" y="438150"/>
              <a:ext cx="5974080" cy="429259"/>
            </a:xfrm>
            <a:custGeom>
              <a:avLst/>
              <a:gdLst/>
              <a:ahLst/>
              <a:cxnLst/>
              <a:rect l="l" t="t" r="r" b="b"/>
              <a:pathLst>
                <a:path w="5974080" h="429259">
                  <a:moveTo>
                    <a:pt x="5974080" y="0"/>
                  </a:moveTo>
                  <a:lnTo>
                    <a:pt x="0" y="0"/>
                  </a:lnTo>
                  <a:lnTo>
                    <a:pt x="0" y="429005"/>
                  </a:lnTo>
                  <a:lnTo>
                    <a:pt x="5974080" y="429005"/>
                  </a:lnTo>
                  <a:lnTo>
                    <a:pt x="5974080" y="0"/>
                  </a:lnTo>
                  <a:close/>
                </a:path>
              </a:pathLst>
            </a:custGeom>
            <a:solidFill>
              <a:srgbClr val="FFDB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2291079" y="464312"/>
            <a:ext cx="4712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solidFill>
                  <a:srgbClr val="A40020"/>
                </a:solidFill>
                <a:latin typeface="Times New Roman"/>
                <a:cs typeface="Times New Roman"/>
              </a:rPr>
              <a:t>МЕХАНІЧНІ</a:t>
            </a:r>
            <a:r>
              <a:rPr sz="2000" spc="-1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A40020"/>
                </a:solidFill>
                <a:latin typeface="Times New Roman"/>
                <a:cs typeface="Times New Roman"/>
              </a:rPr>
              <a:t>МЕТОДИ</a:t>
            </a:r>
            <a:r>
              <a:rPr sz="2000" spc="-15" dirty="0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A40020"/>
                </a:solidFill>
                <a:latin typeface="Times New Roman"/>
                <a:cs typeface="Times New Roman"/>
              </a:rPr>
              <a:t>СТЕРИЛІЗАЦІЇ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13179" y="4816982"/>
            <a:ext cx="3902710" cy="281305"/>
          </a:xfrm>
          <a:custGeom>
            <a:avLst/>
            <a:gdLst/>
            <a:ahLst/>
            <a:cxnLst/>
            <a:rect l="l" t="t" r="r" b="b"/>
            <a:pathLst>
              <a:path w="3902710" h="281304">
                <a:moveTo>
                  <a:pt x="76200" y="190500"/>
                </a:moveTo>
                <a:lnTo>
                  <a:pt x="44450" y="190500"/>
                </a:lnTo>
                <a:lnTo>
                  <a:pt x="44450" y="0"/>
                </a:lnTo>
                <a:lnTo>
                  <a:pt x="31750" y="0"/>
                </a:lnTo>
                <a:lnTo>
                  <a:pt x="31750" y="190500"/>
                </a:lnTo>
                <a:lnTo>
                  <a:pt x="0" y="190500"/>
                </a:lnTo>
                <a:lnTo>
                  <a:pt x="38100" y="266700"/>
                </a:lnTo>
                <a:lnTo>
                  <a:pt x="69850" y="203200"/>
                </a:lnTo>
                <a:lnTo>
                  <a:pt x="76200" y="190500"/>
                </a:lnTo>
                <a:close/>
              </a:path>
              <a:path w="3902710" h="281304">
                <a:moveTo>
                  <a:pt x="3902202" y="204978"/>
                </a:moveTo>
                <a:lnTo>
                  <a:pt x="3870452" y="204978"/>
                </a:lnTo>
                <a:lnTo>
                  <a:pt x="3870452" y="14478"/>
                </a:lnTo>
                <a:lnTo>
                  <a:pt x="3857752" y="14478"/>
                </a:lnTo>
                <a:lnTo>
                  <a:pt x="3857752" y="204978"/>
                </a:lnTo>
                <a:lnTo>
                  <a:pt x="3826002" y="204978"/>
                </a:lnTo>
                <a:lnTo>
                  <a:pt x="3864102" y="281178"/>
                </a:lnTo>
                <a:lnTo>
                  <a:pt x="3895852" y="217678"/>
                </a:lnTo>
                <a:lnTo>
                  <a:pt x="3902202" y="2049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52069" y="5080634"/>
            <a:ext cx="3023870" cy="1405890"/>
          </a:xfrm>
          <a:prstGeom prst="rect">
            <a:avLst/>
          </a:prstGeom>
          <a:solidFill>
            <a:srgbClr val="DAFF8F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216535">
              <a:lnSpc>
                <a:spcPct val="100000"/>
              </a:lnSpc>
              <a:spcBef>
                <a:spcPts val="310"/>
              </a:spcBef>
            </a:pPr>
            <a:r>
              <a:rPr sz="1600" b="1" spc="-10" dirty="0">
                <a:latin typeface="Arial"/>
                <a:cs typeface="Arial"/>
              </a:rPr>
              <a:t>Недоліки: </a:t>
            </a:r>
            <a:r>
              <a:rPr sz="1600" b="1" spc="-5" dirty="0">
                <a:latin typeface="Arial"/>
                <a:cs typeface="Arial"/>
              </a:rPr>
              <a:t>при </a:t>
            </a:r>
            <a:r>
              <a:rPr sz="1600" b="1" spc="-15" dirty="0">
                <a:latin typeface="Arial"/>
                <a:cs typeface="Arial"/>
              </a:rPr>
              <a:t>тривалому 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фільтруванні</a:t>
            </a:r>
            <a:r>
              <a:rPr sz="1600" b="1" spc="-10" dirty="0">
                <a:latin typeface="Arial"/>
                <a:cs typeface="Arial"/>
              </a:rPr>
              <a:t> можливе </a:t>
            </a:r>
            <a:r>
              <a:rPr sz="1600" b="1" spc="-5" dirty="0">
                <a:latin typeface="Arial"/>
                <a:cs typeface="Arial"/>
              </a:rPr>
              <a:t> проростання </a:t>
            </a:r>
            <a:r>
              <a:rPr sz="1600" b="1" dirty="0">
                <a:latin typeface="Arial"/>
                <a:cs typeface="Arial"/>
              </a:rPr>
              <a:t>мікро- 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організмів </a:t>
            </a:r>
            <a:r>
              <a:rPr sz="1600" b="1" dirty="0">
                <a:latin typeface="Arial"/>
                <a:cs typeface="Arial"/>
              </a:rPr>
              <a:t>і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попадання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їх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у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фільтрат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937634" y="5098160"/>
            <a:ext cx="3508375" cy="1146810"/>
          </a:xfrm>
          <a:prstGeom prst="rect">
            <a:avLst/>
          </a:prstGeom>
          <a:solidFill>
            <a:srgbClr val="C4DDF8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marR="295275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latin typeface="Arial"/>
                <a:cs typeface="Arial"/>
              </a:rPr>
              <a:t>Вказані </a:t>
            </a:r>
            <a:r>
              <a:rPr sz="1600" b="1" spc="-10" dirty="0">
                <a:latin typeface="Arial"/>
                <a:cs typeface="Arial"/>
              </a:rPr>
              <a:t>недоліки </a:t>
            </a:r>
            <a:r>
              <a:rPr sz="1600" b="1" spc="-5" dirty="0">
                <a:latin typeface="Arial"/>
                <a:cs typeface="Arial"/>
              </a:rPr>
              <a:t>відсутні. 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Використовують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у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поєднанні</a:t>
            </a:r>
            <a:r>
              <a:rPr sz="1600" b="1" dirty="0">
                <a:latin typeface="Arial"/>
                <a:cs typeface="Arial"/>
              </a:rPr>
              <a:t> з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перед</a:t>
            </a:r>
            <a:r>
              <a:rPr sz="1600" b="1" spc="-15" dirty="0">
                <a:latin typeface="Arial"/>
                <a:cs typeface="Arial"/>
              </a:rPr>
              <a:t> фільтрами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9" name="object 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8530335" y="6496726"/>
            <a:ext cx="425450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7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41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202554" y="1397127"/>
            <a:ext cx="3274695" cy="1556385"/>
          </a:xfrm>
          <a:prstGeom prst="rect">
            <a:avLst/>
          </a:prstGeom>
          <a:solidFill>
            <a:srgbClr val="CCFFCC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 marR="196850">
              <a:lnSpc>
                <a:spcPct val="100000"/>
              </a:lnSpc>
              <a:spcBef>
                <a:spcPts val="310"/>
              </a:spcBef>
            </a:pPr>
            <a:r>
              <a:rPr sz="1800" b="1" spc="10" dirty="0">
                <a:latin typeface="Arial"/>
                <a:cs typeface="Arial"/>
              </a:rPr>
              <a:t>Це </a:t>
            </a:r>
            <a:r>
              <a:rPr sz="1800" b="1" spc="-5" dirty="0">
                <a:latin typeface="Arial"/>
                <a:cs typeface="Arial"/>
              </a:rPr>
              <a:t>сторонні </a:t>
            </a:r>
            <a:r>
              <a:rPr sz="1800" b="1" spc="-15" dirty="0">
                <a:latin typeface="Arial"/>
                <a:cs typeface="Arial"/>
              </a:rPr>
              <a:t>рухомі 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нерозчинні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частинки,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за </a:t>
            </a:r>
            <a:r>
              <a:rPr sz="1800" b="1" spc="-10" dirty="0">
                <a:latin typeface="Arial"/>
                <a:cs typeface="Arial"/>
              </a:rPr>
              <a:t> винятком бульбашок </a:t>
            </a:r>
            <a:r>
              <a:rPr sz="1800" b="1" spc="-35" dirty="0">
                <a:latin typeface="Arial"/>
                <a:cs typeface="Arial"/>
              </a:rPr>
              <a:t>газу,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випадково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присутніх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 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розчинах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693798" y="1719707"/>
            <a:ext cx="2466340" cy="741680"/>
            <a:chOff x="1693798" y="1719707"/>
            <a:chExt cx="2466340" cy="741680"/>
          </a:xfrm>
        </p:grpSpPr>
        <p:sp>
          <p:nvSpPr>
            <p:cNvPr id="10" name="object 10"/>
            <p:cNvSpPr/>
            <p:nvPr/>
          </p:nvSpPr>
          <p:spPr>
            <a:xfrm>
              <a:off x="1698878" y="1724787"/>
              <a:ext cx="2456180" cy="731520"/>
            </a:xfrm>
            <a:custGeom>
              <a:avLst/>
              <a:gdLst/>
              <a:ahLst/>
              <a:cxnLst/>
              <a:rect l="l" t="t" r="r" b="b"/>
              <a:pathLst>
                <a:path w="2456179" h="731519">
                  <a:moveTo>
                    <a:pt x="2334006" y="0"/>
                  </a:moveTo>
                  <a:lnTo>
                    <a:pt x="121919" y="0"/>
                  </a:lnTo>
                  <a:lnTo>
                    <a:pt x="74473" y="9584"/>
                  </a:lnTo>
                  <a:lnTo>
                    <a:pt x="35718" y="35718"/>
                  </a:lnTo>
                  <a:lnTo>
                    <a:pt x="9584" y="74473"/>
                  </a:lnTo>
                  <a:lnTo>
                    <a:pt x="0" y="121920"/>
                  </a:lnTo>
                  <a:lnTo>
                    <a:pt x="0" y="609600"/>
                  </a:lnTo>
                  <a:lnTo>
                    <a:pt x="9584" y="657046"/>
                  </a:lnTo>
                  <a:lnTo>
                    <a:pt x="35718" y="695801"/>
                  </a:lnTo>
                  <a:lnTo>
                    <a:pt x="74473" y="721935"/>
                  </a:lnTo>
                  <a:lnTo>
                    <a:pt x="121919" y="731520"/>
                  </a:lnTo>
                  <a:lnTo>
                    <a:pt x="2334006" y="731520"/>
                  </a:lnTo>
                  <a:lnTo>
                    <a:pt x="2381452" y="721935"/>
                  </a:lnTo>
                  <a:lnTo>
                    <a:pt x="2420207" y="695801"/>
                  </a:lnTo>
                  <a:lnTo>
                    <a:pt x="2446341" y="657046"/>
                  </a:lnTo>
                  <a:lnTo>
                    <a:pt x="2455925" y="609600"/>
                  </a:lnTo>
                  <a:lnTo>
                    <a:pt x="2455925" y="121920"/>
                  </a:lnTo>
                  <a:lnTo>
                    <a:pt x="2446341" y="74473"/>
                  </a:lnTo>
                  <a:lnTo>
                    <a:pt x="2420207" y="35718"/>
                  </a:lnTo>
                  <a:lnTo>
                    <a:pt x="2381452" y="9584"/>
                  </a:lnTo>
                  <a:lnTo>
                    <a:pt x="2334006" y="0"/>
                  </a:lnTo>
                  <a:close/>
                </a:path>
              </a:pathLst>
            </a:custGeom>
            <a:solidFill>
              <a:srgbClr val="FFC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98878" y="1724787"/>
              <a:ext cx="2456180" cy="731520"/>
            </a:xfrm>
            <a:custGeom>
              <a:avLst/>
              <a:gdLst/>
              <a:ahLst/>
              <a:cxnLst/>
              <a:rect l="l" t="t" r="r" b="b"/>
              <a:pathLst>
                <a:path w="2456179" h="731519">
                  <a:moveTo>
                    <a:pt x="0" y="121920"/>
                  </a:moveTo>
                  <a:lnTo>
                    <a:pt x="9584" y="74473"/>
                  </a:lnTo>
                  <a:lnTo>
                    <a:pt x="35718" y="35718"/>
                  </a:lnTo>
                  <a:lnTo>
                    <a:pt x="74473" y="9584"/>
                  </a:lnTo>
                  <a:lnTo>
                    <a:pt x="121919" y="0"/>
                  </a:lnTo>
                  <a:lnTo>
                    <a:pt x="2334006" y="0"/>
                  </a:lnTo>
                  <a:lnTo>
                    <a:pt x="2381452" y="9584"/>
                  </a:lnTo>
                  <a:lnTo>
                    <a:pt x="2420207" y="35718"/>
                  </a:lnTo>
                  <a:lnTo>
                    <a:pt x="2446341" y="74473"/>
                  </a:lnTo>
                  <a:lnTo>
                    <a:pt x="2455925" y="121920"/>
                  </a:lnTo>
                  <a:lnTo>
                    <a:pt x="2455925" y="609600"/>
                  </a:lnTo>
                  <a:lnTo>
                    <a:pt x="2446341" y="657046"/>
                  </a:lnTo>
                  <a:lnTo>
                    <a:pt x="2420207" y="695801"/>
                  </a:lnTo>
                  <a:lnTo>
                    <a:pt x="2381452" y="721935"/>
                  </a:lnTo>
                  <a:lnTo>
                    <a:pt x="2334006" y="731520"/>
                  </a:lnTo>
                  <a:lnTo>
                    <a:pt x="121919" y="731520"/>
                  </a:lnTo>
                  <a:lnTo>
                    <a:pt x="74473" y="721935"/>
                  </a:lnTo>
                  <a:lnTo>
                    <a:pt x="35718" y="695801"/>
                  </a:lnTo>
                  <a:lnTo>
                    <a:pt x="9584" y="657046"/>
                  </a:lnTo>
                  <a:lnTo>
                    <a:pt x="0" y="609600"/>
                  </a:lnTo>
                  <a:lnTo>
                    <a:pt x="0" y="12192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141473" y="1792224"/>
            <a:ext cx="15703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660066"/>
                </a:solidFill>
                <a:latin typeface="Tahoma"/>
                <a:cs typeface="Tahoma"/>
              </a:rPr>
              <a:t>МЕХАНІЧНІ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43176" y="2097024"/>
            <a:ext cx="17672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660066"/>
                </a:solidFill>
                <a:latin typeface="Tahoma"/>
                <a:cs typeface="Tahoma"/>
              </a:rPr>
              <a:t>ВКЛЮЧЕННЯ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345054" y="2960751"/>
            <a:ext cx="2737485" cy="430530"/>
          </a:xfrm>
          <a:custGeom>
            <a:avLst/>
            <a:gdLst/>
            <a:ahLst/>
            <a:cxnLst/>
            <a:rect l="l" t="t" r="r" b="b"/>
            <a:pathLst>
              <a:path w="2737485" h="430529">
                <a:moveTo>
                  <a:pt x="2737104" y="0"/>
                </a:moveTo>
                <a:lnTo>
                  <a:pt x="0" y="0"/>
                </a:lnTo>
                <a:lnTo>
                  <a:pt x="0" y="430529"/>
                </a:lnTo>
                <a:lnTo>
                  <a:pt x="2737104" y="430529"/>
                </a:lnTo>
                <a:lnTo>
                  <a:pt x="2737104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345054" y="2960751"/>
            <a:ext cx="2737485" cy="430530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350"/>
              </a:spcBef>
            </a:pPr>
            <a:r>
              <a:rPr sz="2000" b="1" spc="-10" dirty="0">
                <a:solidFill>
                  <a:srgbClr val="FF0000"/>
                </a:solidFill>
                <a:latin typeface="Tahoma"/>
                <a:cs typeface="Tahoma"/>
              </a:rPr>
              <a:t>Методи</a:t>
            </a:r>
            <a:r>
              <a:rPr sz="2000" b="1" spc="-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ahoma"/>
                <a:cs typeface="Tahoma"/>
              </a:rPr>
              <a:t>контролю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33679" y="4011803"/>
            <a:ext cx="3407410" cy="705485"/>
            <a:chOff x="733679" y="4011803"/>
            <a:chExt cx="3407410" cy="705485"/>
          </a:xfrm>
        </p:grpSpPr>
        <p:sp>
          <p:nvSpPr>
            <p:cNvPr id="17" name="object 17"/>
            <p:cNvSpPr/>
            <p:nvPr/>
          </p:nvSpPr>
          <p:spPr>
            <a:xfrm>
              <a:off x="738759" y="4016883"/>
              <a:ext cx="3397250" cy="695325"/>
            </a:xfrm>
            <a:custGeom>
              <a:avLst/>
              <a:gdLst/>
              <a:ahLst/>
              <a:cxnLst/>
              <a:rect l="l" t="t" r="r" b="b"/>
              <a:pathLst>
                <a:path w="3397250" h="695325">
                  <a:moveTo>
                    <a:pt x="3281171" y="0"/>
                  </a:moveTo>
                  <a:lnTo>
                    <a:pt x="115824" y="0"/>
                  </a:lnTo>
                  <a:lnTo>
                    <a:pt x="70739" y="9096"/>
                  </a:lnTo>
                  <a:lnTo>
                    <a:pt x="33923" y="33909"/>
                  </a:lnTo>
                  <a:lnTo>
                    <a:pt x="9101" y="70723"/>
                  </a:lnTo>
                  <a:lnTo>
                    <a:pt x="0" y="115824"/>
                  </a:lnTo>
                  <a:lnTo>
                    <a:pt x="0" y="579120"/>
                  </a:lnTo>
                  <a:lnTo>
                    <a:pt x="9101" y="624220"/>
                  </a:lnTo>
                  <a:lnTo>
                    <a:pt x="33923" y="661035"/>
                  </a:lnTo>
                  <a:lnTo>
                    <a:pt x="70739" y="685847"/>
                  </a:lnTo>
                  <a:lnTo>
                    <a:pt x="115824" y="694944"/>
                  </a:lnTo>
                  <a:lnTo>
                    <a:pt x="3281171" y="694944"/>
                  </a:lnTo>
                  <a:lnTo>
                    <a:pt x="3326272" y="685847"/>
                  </a:lnTo>
                  <a:lnTo>
                    <a:pt x="3363086" y="661035"/>
                  </a:lnTo>
                  <a:lnTo>
                    <a:pt x="3387899" y="624220"/>
                  </a:lnTo>
                  <a:lnTo>
                    <a:pt x="3396995" y="579120"/>
                  </a:lnTo>
                  <a:lnTo>
                    <a:pt x="3396995" y="115824"/>
                  </a:lnTo>
                  <a:lnTo>
                    <a:pt x="3387899" y="70723"/>
                  </a:lnTo>
                  <a:lnTo>
                    <a:pt x="3363086" y="33909"/>
                  </a:lnTo>
                  <a:lnTo>
                    <a:pt x="3326272" y="9096"/>
                  </a:lnTo>
                  <a:lnTo>
                    <a:pt x="3281171" y="0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8759" y="4016883"/>
              <a:ext cx="3397250" cy="695325"/>
            </a:xfrm>
            <a:custGeom>
              <a:avLst/>
              <a:gdLst/>
              <a:ahLst/>
              <a:cxnLst/>
              <a:rect l="l" t="t" r="r" b="b"/>
              <a:pathLst>
                <a:path w="3397250" h="695325">
                  <a:moveTo>
                    <a:pt x="0" y="115824"/>
                  </a:moveTo>
                  <a:lnTo>
                    <a:pt x="9101" y="70723"/>
                  </a:lnTo>
                  <a:lnTo>
                    <a:pt x="33923" y="33909"/>
                  </a:lnTo>
                  <a:lnTo>
                    <a:pt x="70739" y="9096"/>
                  </a:lnTo>
                  <a:lnTo>
                    <a:pt x="115824" y="0"/>
                  </a:lnTo>
                  <a:lnTo>
                    <a:pt x="3281171" y="0"/>
                  </a:lnTo>
                  <a:lnTo>
                    <a:pt x="3326272" y="9096"/>
                  </a:lnTo>
                  <a:lnTo>
                    <a:pt x="3363086" y="33909"/>
                  </a:lnTo>
                  <a:lnTo>
                    <a:pt x="3387899" y="70723"/>
                  </a:lnTo>
                  <a:lnTo>
                    <a:pt x="3396995" y="115824"/>
                  </a:lnTo>
                  <a:lnTo>
                    <a:pt x="3396995" y="579120"/>
                  </a:lnTo>
                  <a:lnTo>
                    <a:pt x="3387899" y="624220"/>
                  </a:lnTo>
                  <a:lnTo>
                    <a:pt x="3363086" y="661035"/>
                  </a:lnTo>
                  <a:lnTo>
                    <a:pt x="3326272" y="685847"/>
                  </a:lnTo>
                  <a:lnTo>
                    <a:pt x="3281171" y="694944"/>
                  </a:lnTo>
                  <a:lnTo>
                    <a:pt x="115824" y="694944"/>
                  </a:lnTo>
                  <a:lnTo>
                    <a:pt x="70739" y="685847"/>
                  </a:lnTo>
                  <a:lnTo>
                    <a:pt x="33923" y="661035"/>
                  </a:lnTo>
                  <a:lnTo>
                    <a:pt x="9101" y="624220"/>
                  </a:lnTo>
                  <a:lnTo>
                    <a:pt x="0" y="579120"/>
                  </a:lnTo>
                  <a:lnTo>
                    <a:pt x="0" y="11582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93216" y="4077716"/>
            <a:ext cx="2691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Невидимі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неозброєним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97913" y="4352035"/>
            <a:ext cx="1680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Arial"/>
                <a:cs typeface="Arial"/>
              </a:rPr>
              <a:t>оком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частинки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678554" y="2029586"/>
            <a:ext cx="4300220" cy="2673985"/>
            <a:chOff x="3678554" y="2029586"/>
            <a:chExt cx="4300220" cy="2673985"/>
          </a:xfrm>
        </p:grpSpPr>
        <p:sp>
          <p:nvSpPr>
            <p:cNvPr id="22" name="object 22"/>
            <p:cNvSpPr/>
            <p:nvPr/>
          </p:nvSpPr>
          <p:spPr>
            <a:xfrm>
              <a:off x="3678555" y="2029586"/>
              <a:ext cx="1524000" cy="923925"/>
            </a:xfrm>
            <a:custGeom>
              <a:avLst/>
              <a:gdLst/>
              <a:ahLst/>
              <a:cxnLst/>
              <a:rect l="l" t="t" r="r" b="b"/>
              <a:pathLst>
                <a:path w="1524000" h="923925">
                  <a:moveTo>
                    <a:pt x="76200" y="847344"/>
                  </a:moveTo>
                  <a:lnTo>
                    <a:pt x="44450" y="847344"/>
                  </a:lnTo>
                  <a:lnTo>
                    <a:pt x="44450" y="431292"/>
                  </a:lnTo>
                  <a:lnTo>
                    <a:pt x="31750" y="431292"/>
                  </a:lnTo>
                  <a:lnTo>
                    <a:pt x="31750" y="847344"/>
                  </a:lnTo>
                  <a:lnTo>
                    <a:pt x="0" y="847344"/>
                  </a:lnTo>
                  <a:lnTo>
                    <a:pt x="38100" y="923544"/>
                  </a:lnTo>
                  <a:lnTo>
                    <a:pt x="69850" y="860044"/>
                  </a:lnTo>
                  <a:lnTo>
                    <a:pt x="76200" y="847344"/>
                  </a:lnTo>
                  <a:close/>
                </a:path>
                <a:path w="1524000" h="923925">
                  <a:moveTo>
                    <a:pt x="1524000" y="38100"/>
                  </a:moveTo>
                  <a:lnTo>
                    <a:pt x="1511300" y="31750"/>
                  </a:lnTo>
                  <a:lnTo>
                    <a:pt x="1447800" y="0"/>
                  </a:lnTo>
                  <a:lnTo>
                    <a:pt x="1447800" y="31750"/>
                  </a:lnTo>
                  <a:lnTo>
                    <a:pt x="487680" y="31750"/>
                  </a:lnTo>
                  <a:lnTo>
                    <a:pt x="487680" y="44450"/>
                  </a:lnTo>
                  <a:lnTo>
                    <a:pt x="1447800" y="44450"/>
                  </a:lnTo>
                  <a:lnTo>
                    <a:pt x="1447800" y="76200"/>
                  </a:lnTo>
                  <a:lnTo>
                    <a:pt x="1511300" y="44450"/>
                  </a:lnTo>
                  <a:lnTo>
                    <a:pt x="152400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75606" y="4031360"/>
              <a:ext cx="3497579" cy="666750"/>
            </a:xfrm>
            <a:custGeom>
              <a:avLst/>
              <a:gdLst/>
              <a:ahLst/>
              <a:cxnLst/>
              <a:rect l="l" t="t" r="r" b="b"/>
              <a:pathLst>
                <a:path w="3497579" h="666750">
                  <a:moveTo>
                    <a:pt x="3386454" y="0"/>
                  </a:moveTo>
                  <a:lnTo>
                    <a:pt x="111125" y="0"/>
                  </a:lnTo>
                  <a:lnTo>
                    <a:pt x="67883" y="8737"/>
                  </a:lnTo>
                  <a:lnTo>
                    <a:pt x="32559" y="32559"/>
                  </a:lnTo>
                  <a:lnTo>
                    <a:pt x="8737" y="67883"/>
                  </a:lnTo>
                  <a:lnTo>
                    <a:pt x="0" y="111125"/>
                  </a:lnTo>
                  <a:lnTo>
                    <a:pt x="0" y="555625"/>
                  </a:lnTo>
                  <a:lnTo>
                    <a:pt x="8737" y="598866"/>
                  </a:lnTo>
                  <a:lnTo>
                    <a:pt x="32559" y="634190"/>
                  </a:lnTo>
                  <a:lnTo>
                    <a:pt x="67883" y="658012"/>
                  </a:lnTo>
                  <a:lnTo>
                    <a:pt x="111125" y="666750"/>
                  </a:lnTo>
                  <a:lnTo>
                    <a:pt x="3386454" y="666750"/>
                  </a:lnTo>
                  <a:lnTo>
                    <a:pt x="3429696" y="658012"/>
                  </a:lnTo>
                  <a:lnTo>
                    <a:pt x="3465020" y="634190"/>
                  </a:lnTo>
                  <a:lnTo>
                    <a:pt x="3488842" y="598866"/>
                  </a:lnTo>
                  <a:lnTo>
                    <a:pt x="3497579" y="555625"/>
                  </a:lnTo>
                  <a:lnTo>
                    <a:pt x="3497579" y="111125"/>
                  </a:lnTo>
                  <a:lnTo>
                    <a:pt x="3488842" y="67883"/>
                  </a:lnTo>
                  <a:lnTo>
                    <a:pt x="3465020" y="32559"/>
                  </a:lnTo>
                  <a:lnTo>
                    <a:pt x="3429696" y="8737"/>
                  </a:lnTo>
                  <a:lnTo>
                    <a:pt x="3386454" y="0"/>
                  </a:lnTo>
                  <a:close/>
                </a:path>
              </a:pathLst>
            </a:custGeom>
            <a:solidFill>
              <a:srgbClr val="E1C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475606" y="4031360"/>
              <a:ext cx="3497579" cy="666750"/>
            </a:xfrm>
            <a:custGeom>
              <a:avLst/>
              <a:gdLst/>
              <a:ahLst/>
              <a:cxnLst/>
              <a:rect l="l" t="t" r="r" b="b"/>
              <a:pathLst>
                <a:path w="3497579" h="666750">
                  <a:moveTo>
                    <a:pt x="0" y="111125"/>
                  </a:moveTo>
                  <a:lnTo>
                    <a:pt x="8737" y="67883"/>
                  </a:lnTo>
                  <a:lnTo>
                    <a:pt x="32559" y="32559"/>
                  </a:lnTo>
                  <a:lnTo>
                    <a:pt x="67883" y="8737"/>
                  </a:lnTo>
                  <a:lnTo>
                    <a:pt x="111125" y="0"/>
                  </a:lnTo>
                  <a:lnTo>
                    <a:pt x="3386454" y="0"/>
                  </a:lnTo>
                  <a:lnTo>
                    <a:pt x="3429696" y="8737"/>
                  </a:lnTo>
                  <a:lnTo>
                    <a:pt x="3465020" y="32559"/>
                  </a:lnTo>
                  <a:lnTo>
                    <a:pt x="3488842" y="67883"/>
                  </a:lnTo>
                  <a:lnTo>
                    <a:pt x="3497579" y="111125"/>
                  </a:lnTo>
                  <a:lnTo>
                    <a:pt x="3497579" y="555625"/>
                  </a:lnTo>
                  <a:lnTo>
                    <a:pt x="3488842" y="598866"/>
                  </a:lnTo>
                  <a:lnTo>
                    <a:pt x="3465020" y="634190"/>
                  </a:lnTo>
                  <a:lnTo>
                    <a:pt x="3429696" y="658012"/>
                  </a:lnTo>
                  <a:lnTo>
                    <a:pt x="3386454" y="666750"/>
                  </a:lnTo>
                  <a:lnTo>
                    <a:pt x="111125" y="666750"/>
                  </a:lnTo>
                  <a:lnTo>
                    <a:pt x="67883" y="658012"/>
                  </a:lnTo>
                  <a:lnTo>
                    <a:pt x="32559" y="634190"/>
                  </a:lnTo>
                  <a:lnTo>
                    <a:pt x="8737" y="598866"/>
                  </a:lnTo>
                  <a:lnTo>
                    <a:pt x="0" y="555625"/>
                  </a:lnTo>
                  <a:lnTo>
                    <a:pt x="0" y="11112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703317" y="4090416"/>
            <a:ext cx="30410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4569" marR="5080" indent="-99250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Видимі </a:t>
            </a:r>
            <a:r>
              <a:rPr sz="1800" b="1" spc="-10" dirty="0">
                <a:latin typeface="Arial"/>
                <a:cs typeface="Arial"/>
              </a:rPr>
              <a:t>неозброєним </a:t>
            </a:r>
            <a:r>
              <a:rPr sz="1800" b="1" spc="-15" dirty="0">
                <a:latin typeface="Arial"/>
                <a:cs typeface="Arial"/>
              </a:rPr>
              <a:t>оком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частинки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33679" y="5074030"/>
            <a:ext cx="1939925" cy="400685"/>
            <a:chOff x="733679" y="5074030"/>
            <a:chExt cx="1939925" cy="400685"/>
          </a:xfrm>
        </p:grpSpPr>
        <p:sp>
          <p:nvSpPr>
            <p:cNvPr id="27" name="object 27"/>
            <p:cNvSpPr/>
            <p:nvPr/>
          </p:nvSpPr>
          <p:spPr>
            <a:xfrm>
              <a:off x="738759" y="5079110"/>
              <a:ext cx="1929764" cy="390525"/>
            </a:xfrm>
            <a:custGeom>
              <a:avLst/>
              <a:gdLst/>
              <a:ahLst/>
              <a:cxnLst/>
              <a:rect l="l" t="t" r="r" b="b"/>
              <a:pathLst>
                <a:path w="1929764" h="390525">
                  <a:moveTo>
                    <a:pt x="1929383" y="0"/>
                  </a:moveTo>
                  <a:lnTo>
                    <a:pt x="0" y="0"/>
                  </a:lnTo>
                  <a:lnTo>
                    <a:pt x="0" y="390144"/>
                  </a:lnTo>
                  <a:lnTo>
                    <a:pt x="1929383" y="390144"/>
                  </a:lnTo>
                  <a:lnTo>
                    <a:pt x="1929383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38759" y="5079110"/>
              <a:ext cx="1929764" cy="390525"/>
            </a:xfrm>
            <a:custGeom>
              <a:avLst/>
              <a:gdLst/>
              <a:ahLst/>
              <a:cxnLst/>
              <a:rect l="l" t="t" r="r" b="b"/>
              <a:pathLst>
                <a:path w="1929764" h="390525">
                  <a:moveTo>
                    <a:pt x="0" y="390144"/>
                  </a:moveTo>
                  <a:lnTo>
                    <a:pt x="1929383" y="390144"/>
                  </a:lnTo>
                  <a:lnTo>
                    <a:pt x="1929383" y="0"/>
                  </a:lnTo>
                  <a:lnTo>
                    <a:pt x="0" y="0"/>
                  </a:lnTo>
                  <a:lnTo>
                    <a:pt x="0" y="390144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43712" y="5110479"/>
            <a:ext cx="192468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3300"/>
                </a:solidFill>
                <a:latin typeface="Tahoma"/>
                <a:cs typeface="Tahoma"/>
              </a:rPr>
              <a:t>Фотометричний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38680" y="5640704"/>
            <a:ext cx="2059305" cy="622935"/>
          </a:xfrm>
          <a:prstGeom prst="rect">
            <a:avLst/>
          </a:prstGeom>
          <a:solidFill>
            <a:srgbClr val="FFE6CD"/>
          </a:solidFill>
          <a:ln w="9905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003300"/>
                </a:solidFill>
                <a:latin typeface="Tahoma"/>
                <a:cs typeface="Tahoma"/>
              </a:rPr>
              <a:t>Мембрано-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600" b="1" dirty="0">
                <a:solidFill>
                  <a:srgbClr val="003300"/>
                </a:solidFill>
                <a:latin typeface="Tahoma"/>
                <a:cs typeface="Tahoma"/>
              </a:rPr>
              <a:t>мікроскопічний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88945" y="5085207"/>
            <a:ext cx="2353945" cy="387350"/>
          </a:xfrm>
          <a:prstGeom prst="rect">
            <a:avLst/>
          </a:prstGeom>
          <a:solidFill>
            <a:srgbClr val="EFE0FF"/>
          </a:solidFill>
          <a:ln w="9905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003300"/>
                </a:solidFill>
                <a:latin typeface="Tahoma"/>
                <a:cs typeface="Tahoma"/>
              </a:rPr>
              <a:t>Кондуктометричний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02554" y="5747384"/>
            <a:ext cx="2437765" cy="371475"/>
          </a:xfrm>
          <a:prstGeom prst="rect">
            <a:avLst/>
          </a:prstGeom>
          <a:solidFill>
            <a:srgbClr val="E0FFE0"/>
          </a:solidFill>
          <a:ln w="9905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350"/>
              </a:spcBef>
            </a:pPr>
            <a:r>
              <a:rPr sz="1600" b="1" spc="-5" dirty="0">
                <a:solidFill>
                  <a:srgbClr val="003300"/>
                </a:solidFill>
                <a:latin typeface="Tahoma"/>
                <a:cs typeface="Tahoma"/>
              </a:rPr>
              <a:t>Інструментальний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26960" y="5060060"/>
            <a:ext cx="1427480" cy="384175"/>
          </a:xfrm>
          <a:prstGeom prst="rect">
            <a:avLst/>
          </a:prstGeom>
          <a:solidFill>
            <a:srgbClr val="A7FFFF"/>
          </a:solidFill>
          <a:ln w="990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345"/>
              </a:spcBef>
            </a:pPr>
            <a:r>
              <a:rPr sz="1600" b="1" dirty="0">
                <a:solidFill>
                  <a:srgbClr val="003300"/>
                </a:solidFill>
                <a:latin typeface="Tahoma"/>
                <a:cs typeface="Tahoma"/>
              </a:rPr>
              <a:t>Візуальний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31925" y="454151"/>
            <a:ext cx="7341234" cy="708025"/>
            <a:chOff x="931925" y="454151"/>
            <a:chExt cx="7341234" cy="708025"/>
          </a:xfrm>
        </p:grpSpPr>
        <p:sp>
          <p:nvSpPr>
            <p:cNvPr id="35" name="object 35"/>
            <p:cNvSpPr/>
            <p:nvPr/>
          </p:nvSpPr>
          <p:spPr>
            <a:xfrm>
              <a:off x="941450" y="463676"/>
              <a:ext cx="7322184" cy="688975"/>
            </a:xfrm>
            <a:custGeom>
              <a:avLst/>
              <a:gdLst/>
              <a:ahLst/>
              <a:cxnLst/>
              <a:rect l="l" t="t" r="r" b="b"/>
              <a:pathLst>
                <a:path w="7322184" h="688975">
                  <a:moveTo>
                    <a:pt x="7207250" y="0"/>
                  </a:moveTo>
                  <a:lnTo>
                    <a:pt x="114808" y="0"/>
                  </a:lnTo>
                  <a:lnTo>
                    <a:pt x="70117" y="9026"/>
                  </a:lnTo>
                  <a:lnTo>
                    <a:pt x="33624" y="33639"/>
                  </a:lnTo>
                  <a:lnTo>
                    <a:pt x="9021" y="70133"/>
                  </a:lnTo>
                  <a:lnTo>
                    <a:pt x="0" y="114808"/>
                  </a:lnTo>
                  <a:lnTo>
                    <a:pt x="0" y="574039"/>
                  </a:lnTo>
                  <a:lnTo>
                    <a:pt x="9021" y="618714"/>
                  </a:lnTo>
                  <a:lnTo>
                    <a:pt x="33624" y="655208"/>
                  </a:lnTo>
                  <a:lnTo>
                    <a:pt x="70117" y="679821"/>
                  </a:lnTo>
                  <a:lnTo>
                    <a:pt x="114808" y="688848"/>
                  </a:lnTo>
                  <a:lnTo>
                    <a:pt x="7207250" y="688848"/>
                  </a:lnTo>
                  <a:lnTo>
                    <a:pt x="7251924" y="679821"/>
                  </a:lnTo>
                  <a:lnTo>
                    <a:pt x="7288418" y="655208"/>
                  </a:lnTo>
                  <a:lnTo>
                    <a:pt x="7313031" y="618714"/>
                  </a:lnTo>
                  <a:lnTo>
                    <a:pt x="7322058" y="574039"/>
                  </a:lnTo>
                  <a:lnTo>
                    <a:pt x="7322058" y="114808"/>
                  </a:lnTo>
                  <a:lnTo>
                    <a:pt x="7313031" y="70133"/>
                  </a:lnTo>
                  <a:lnTo>
                    <a:pt x="7288418" y="33639"/>
                  </a:lnTo>
                  <a:lnTo>
                    <a:pt x="7251924" y="9026"/>
                  </a:lnTo>
                  <a:lnTo>
                    <a:pt x="720725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41450" y="463676"/>
              <a:ext cx="7322184" cy="688975"/>
            </a:xfrm>
            <a:custGeom>
              <a:avLst/>
              <a:gdLst/>
              <a:ahLst/>
              <a:cxnLst/>
              <a:rect l="l" t="t" r="r" b="b"/>
              <a:pathLst>
                <a:path w="7322184" h="688975">
                  <a:moveTo>
                    <a:pt x="0" y="114808"/>
                  </a:moveTo>
                  <a:lnTo>
                    <a:pt x="9021" y="70133"/>
                  </a:lnTo>
                  <a:lnTo>
                    <a:pt x="33624" y="33639"/>
                  </a:lnTo>
                  <a:lnTo>
                    <a:pt x="70117" y="9026"/>
                  </a:lnTo>
                  <a:lnTo>
                    <a:pt x="114808" y="0"/>
                  </a:lnTo>
                  <a:lnTo>
                    <a:pt x="7207250" y="0"/>
                  </a:lnTo>
                  <a:lnTo>
                    <a:pt x="7251924" y="9026"/>
                  </a:lnTo>
                  <a:lnTo>
                    <a:pt x="7288418" y="33639"/>
                  </a:lnTo>
                  <a:lnTo>
                    <a:pt x="7313031" y="70133"/>
                  </a:lnTo>
                  <a:lnTo>
                    <a:pt x="7322058" y="114808"/>
                  </a:lnTo>
                  <a:lnTo>
                    <a:pt x="7322058" y="574039"/>
                  </a:lnTo>
                  <a:lnTo>
                    <a:pt x="7313031" y="618714"/>
                  </a:lnTo>
                  <a:lnTo>
                    <a:pt x="7288418" y="655208"/>
                  </a:lnTo>
                  <a:lnTo>
                    <a:pt x="7251924" y="679821"/>
                  </a:lnTo>
                  <a:lnTo>
                    <a:pt x="7207250" y="688848"/>
                  </a:lnTo>
                  <a:lnTo>
                    <a:pt x="114808" y="688848"/>
                  </a:lnTo>
                  <a:lnTo>
                    <a:pt x="70117" y="679821"/>
                  </a:lnTo>
                  <a:lnTo>
                    <a:pt x="33624" y="655208"/>
                  </a:lnTo>
                  <a:lnTo>
                    <a:pt x="9021" y="618714"/>
                  </a:lnTo>
                  <a:lnTo>
                    <a:pt x="0" y="574039"/>
                  </a:lnTo>
                  <a:lnTo>
                    <a:pt x="0" y="11480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1468627" y="528320"/>
            <a:ext cx="6267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A40020"/>
                </a:solidFill>
              </a:rPr>
              <a:t>КЛАСИФІКАЦІЯ</a:t>
            </a:r>
            <a:r>
              <a:rPr sz="1800" spc="20" dirty="0">
                <a:solidFill>
                  <a:srgbClr val="A40020"/>
                </a:solidFill>
              </a:rPr>
              <a:t> </a:t>
            </a:r>
            <a:r>
              <a:rPr sz="1800" spc="-5" dirty="0">
                <a:solidFill>
                  <a:srgbClr val="A40020"/>
                </a:solidFill>
              </a:rPr>
              <a:t>МЕТОДІВ</a:t>
            </a:r>
            <a:r>
              <a:rPr sz="1800" spc="5" dirty="0">
                <a:solidFill>
                  <a:srgbClr val="A40020"/>
                </a:solidFill>
              </a:rPr>
              <a:t> </a:t>
            </a:r>
            <a:r>
              <a:rPr sz="1800" spc="-5" dirty="0">
                <a:solidFill>
                  <a:srgbClr val="A40020"/>
                </a:solidFill>
              </a:rPr>
              <a:t>КОНТРОЛЮ</a:t>
            </a:r>
            <a:r>
              <a:rPr sz="1800" spc="-20" dirty="0">
                <a:solidFill>
                  <a:srgbClr val="A40020"/>
                </a:solidFill>
              </a:rPr>
              <a:t> </a:t>
            </a:r>
            <a:r>
              <a:rPr sz="1800" spc="-5" dirty="0">
                <a:solidFill>
                  <a:srgbClr val="A40020"/>
                </a:solidFill>
              </a:rPr>
              <a:t>МЕХАНІЧНИХ</a:t>
            </a:r>
            <a:endParaRPr sz="1800"/>
          </a:p>
        </p:txBody>
      </p:sp>
      <p:sp>
        <p:nvSpPr>
          <p:cNvPr id="38" name="object 38"/>
          <p:cNvSpPr txBox="1"/>
          <p:nvPr/>
        </p:nvSpPr>
        <p:spPr>
          <a:xfrm>
            <a:off x="2247645" y="802640"/>
            <a:ext cx="4710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ВКЛЮЧЕНЬ</a:t>
            </a:r>
            <a:r>
              <a:rPr sz="1800" b="1" spc="-2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A40020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ІН’ЄКЦІЙНИХ</a:t>
            </a:r>
            <a:r>
              <a:rPr sz="1800" b="1" spc="1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РОЗЧИНАХ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397127" y="3404234"/>
            <a:ext cx="6229350" cy="2349500"/>
            <a:chOff x="1397127" y="3404234"/>
            <a:chExt cx="6229350" cy="2349500"/>
          </a:xfrm>
        </p:grpSpPr>
        <p:sp>
          <p:nvSpPr>
            <p:cNvPr id="40" name="object 40"/>
            <p:cNvSpPr/>
            <p:nvPr/>
          </p:nvSpPr>
          <p:spPr>
            <a:xfrm>
              <a:off x="1786509" y="3404234"/>
              <a:ext cx="4121150" cy="283210"/>
            </a:xfrm>
            <a:custGeom>
              <a:avLst/>
              <a:gdLst/>
              <a:ahLst/>
              <a:cxnLst/>
              <a:rect l="l" t="t" r="r" b="b"/>
              <a:pathLst>
                <a:path w="4121150" h="283210">
                  <a:moveTo>
                    <a:pt x="1927098" y="0"/>
                  </a:moveTo>
                  <a:lnTo>
                    <a:pt x="1927098" y="268223"/>
                  </a:lnTo>
                </a:path>
                <a:path w="4121150" h="283210">
                  <a:moveTo>
                    <a:pt x="0" y="282701"/>
                  </a:moveTo>
                  <a:lnTo>
                    <a:pt x="4120896" y="282701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397127" y="3686936"/>
              <a:ext cx="6229350" cy="2066925"/>
            </a:xfrm>
            <a:custGeom>
              <a:avLst/>
              <a:gdLst/>
              <a:ahLst/>
              <a:cxnLst/>
              <a:rect l="l" t="t" r="r" b="b"/>
              <a:pathLst>
                <a:path w="6229350" h="2066925">
                  <a:moveTo>
                    <a:pt x="76200" y="1315974"/>
                  </a:moveTo>
                  <a:lnTo>
                    <a:pt x="44450" y="1315974"/>
                  </a:lnTo>
                  <a:lnTo>
                    <a:pt x="44450" y="1026414"/>
                  </a:lnTo>
                  <a:lnTo>
                    <a:pt x="31750" y="1026414"/>
                  </a:lnTo>
                  <a:lnTo>
                    <a:pt x="31750" y="1315974"/>
                  </a:lnTo>
                  <a:lnTo>
                    <a:pt x="0" y="1315974"/>
                  </a:lnTo>
                  <a:lnTo>
                    <a:pt x="38100" y="1392174"/>
                  </a:lnTo>
                  <a:lnTo>
                    <a:pt x="69850" y="1328674"/>
                  </a:lnTo>
                  <a:lnTo>
                    <a:pt x="76200" y="1315974"/>
                  </a:lnTo>
                  <a:close/>
                </a:path>
                <a:path w="6229350" h="2066925">
                  <a:moveTo>
                    <a:pt x="427482" y="259842"/>
                  </a:moveTo>
                  <a:lnTo>
                    <a:pt x="395732" y="259842"/>
                  </a:lnTo>
                  <a:lnTo>
                    <a:pt x="395732" y="0"/>
                  </a:lnTo>
                  <a:lnTo>
                    <a:pt x="383032" y="0"/>
                  </a:lnTo>
                  <a:lnTo>
                    <a:pt x="383032" y="259842"/>
                  </a:lnTo>
                  <a:lnTo>
                    <a:pt x="351282" y="259842"/>
                  </a:lnTo>
                  <a:lnTo>
                    <a:pt x="389382" y="336042"/>
                  </a:lnTo>
                  <a:lnTo>
                    <a:pt x="421132" y="272542"/>
                  </a:lnTo>
                  <a:lnTo>
                    <a:pt x="427482" y="259842"/>
                  </a:lnTo>
                  <a:close/>
                </a:path>
                <a:path w="6229350" h="2066925">
                  <a:moveTo>
                    <a:pt x="1328928" y="1877568"/>
                  </a:moveTo>
                  <a:lnTo>
                    <a:pt x="1297178" y="1877568"/>
                  </a:lnTo>
                  <a:lnTo>
                    <a:pt x="1297178" y="1026414"/>
                  </a:lnTo>
                  <a:lnTo>
                    <a:pt x="1284478" y="1026414"/>
                  </a:lnTo>
                  <a:lnTo>
                    <a:pt x="1284478" y="1877568"/>
                  </a:lnTo>
                  <a:lnTo>
                    <a:pt x="1252728" y="1877568"/>
                  </a:lnTo>
                  <a:lnTo>
                    <a:pt x="1290828" y="1953768"/>
                  </a:lnTo>
                  <a:lnTo>
                    <a:pt x="1322578" y="1890268"/>
                  </a:lnTo>
                  <a:lnTo>
                    <a:pt x="1328928" y="1877568"/>
                  </a:lnTo>
                  <a:close/>
                </a:path>
                <a:path w="6229350" h="2066925">
                  <a:moveTo>
                    <a:pt x="2458974" y="1320546"/>
                  </a:moveTo>
                  <a:lnTo>
                    <a:pt x="2427224" y="1320546"/>
                  </a:lnTo>
                  <a:lnTo>
                    <a:pt x="2427224" y="1031748"/>
                  </a:lnTo>
                  <a:lnTo>
                    <a:pt x="2414524" y="1031748"/>
                  </a:lnTo>
                  <a:lnTo>
                    <a:pt x="2414524" y="1320546"/>
                  </a:lnTo>
                  <a:lnTo>
                    <a:pt x="2382774" y="1320546"/>
                  </a:lnTo>
                  <a:lnTo>
                    <a:pt x="2420874" y="1396746"/>
                  </a:lnTo>
                  <a:lnTo>
                    <a:pt x="2452624" y="1333246"/>
                  </a:lnTo>
                  <a:lnTo>
                    <a:pt x="2458974" y="1320546"/>
                  </a:lnTo>
                  <a:close/>
                </a:path>
                <a:path w="6229350" h="2066925">
                  <a:moveTo>
                    <a:pt x="4540758" y="264414"/>
                  </a:moveTo>
                  <a:lnTo>
                    <a:pt x="4509008" y="264414"/>
                  </a:lnTo>
                  <a:lnTo>
                    <a:pt x="4509008" y="4572"/>
                  </a:lnTo>
                  <a:lnTo>
                    <a:pt x="4496308" y="4572"/>
                  </a:lnTo>
                  <a:lnTo>
                    <a:pt x="4496308" y="264414"/>
                  </a:lnTo>
                  <a:lnTo>
                    <a:pt x="4464558" y="264414"/>
                  </a:lnTo>
                  <a:lnTo>
                    <a:pt x="4502658" y="340614"/>
                  </a:lnTo>
                  <a:lnTo>
                    <a:pt x="4534408" y="277114"/>
                  </a:lnTo>
                  <a:lnTo>
                    <a:pt x="4540758" y="264414"/>
                  </a:lnTo>
                  <a:close/>
                </a:path>
                <a:path w="6229350" h="2066925">
                  <a:moveTo>
                    <a:pt x="4788408" y="1990344"/>
                  </a:moveTo>
                  <a:lnTo>
                    <a:pt x="4756658" y="1990344"/>
                  </a:lnTo>
                  <a:lnTo>
                    <a:pt x="4756658" y="998220"/>
                  </a:lnTo>
                  <a:lnTo>
                    <a:pt x="4743958" y="998220"/>
                  </a:lnTo>
                  <a:lnTo>
                    <a:pt x="4743958" y="1990344"/>
                  </a:lnTo>
                  <a:lnTo>
                    <a:pt x="4712208" y="1990344"/>
                  </a:lnTo>
                  <a:lnTo>
                    <a:pt x="4750308" y="2066544"/>
                  </a:lnTo>
                  <a:lnTo>
                    <a:pt x="4782058" y="2003044"/>
                  </a:lnTo>
                  <a:lnTo>
                    <a:pt x="4788408" y="1990344"/>
                  </a:lnTo>
                  <a:close/>
                </a:path>
                <a:path w="6229350" h="2066925">
                  <a:moveTo>
                    <a:pt x="6229350" y="1291590"/>
                  </a:moveTo>
                  <a:lnTo>
                    <a:pt x="6197600" y="1291590"/>
                  </a:lnTo>
                  <a:lnTo>
                    <a:pt x="6197600" y="1002792"/>
                  </a:lnTo>
                  <a:lnTo>
                    <a:pt x="6184900" y="1002792"/>
                  </a:lnTo>
                  <a:lnTo>
                    <a:pt x="6184900" y="1291590"/>
                  </a:lnTo>
                  <a:lnTo>
                    <a:pt x="6153150" y="1291590"/>
                  </a:lnTo>
                  <a:lnTo>
                    <a:pt x="6191250" y="1367790"/>
                  </a:lnTo>
                  <a:lnTo>
                    <a:pt x="6223000" y="1304290"/>
                  </a:lnTo>
                  <a:lnTo>
                    <a:pt x="6229350" y="12915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8530335" y="6496726"/>
            <a:ext cx="425450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7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42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091169" y="6396735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43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19505" y="457200"/>
            <a:ext cx="8007350" cy="5946775"/>
            <a:chOff x="619505" y="457200"/>
            <a:chExt cx="8007350" cy="594677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4458" y="1155573"/>
              <a:ext cx="7997190" cy="524332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24458" y="1155573"/>
              <a:ext cx="7997190" cy="5243830"/>
            </a:xfrm>
            <a:custGeom>
              <a:avLst/>
              <a:gdLst/>
              <a:ahLst/>
              <a:cxnLst/>
              <a:rect l="l" t="t" r="r" b="b"/>
              <a:pathLst>
                <a:path w="7997190" h="5243830">
                  <a:moveTo>
                    <a:pt x="0" y="645922"/>
                  </a:moveTo>
                  <a:lnTo>
                    <a:pt x="5686" y="596568"/>
                  </a:lnTo>
                  <a:lnTo>
                    <a:pt x="21883" y="551260"/>
                  </a:lnTo>
                  <a:lnTo>
                    <a:pt x="47300" y="511291"/>
                  </a:lnTo>
                  <a:lnTo>
                    <a:pt x="80643" y="477953"/>
                  </a:lnTo>
                  <a:lnTo>
                    <a:pt x="120622" y="452539"/>
                  </a:lnTo>
                  <a:lnTo>
                    <a:pt x="165943" y="436343"/>
                  </a:lnTo>
                  <a:lnTo>
                    <a:pt x="215315" y="430656"/>
                  </a:lnTo>
                  <a:lnTo>
                    <a:pt x="7566533" y="430656"/>
                  </a:lnTo>
                  <a:lnTo>
                    <a:pt x="7566533" y="215264"/>
                  </a:lnTo>
                  <a:lnTo>
                    <a:pt x="7572219" y="165911"/>
                  </a:lnTo>
                  <a:lnTo>
                    <a:pt x="7588418" y="120603"/>
                  </a:lnTo>
                  <a:lnTo>
                    <a:pt x="7613839" y="80634"/>
                  </a:lnTo>
                  <a:lnTo>
                    <a:pt x="7647190" y="47296"/>
                  </a:lnTo>
                  <a:lnTo>
                    <a:pt x="7687182" y="21882"/>
                  </a:lnTo>
                  <a:lnTo>
                    <a:pt x="7732524" y="5686"/>
                  </a:lnTo>
                  <a:lnTo>
                    <a:pt x="7781925" y="0"/>
                  </a:lnTo>
                  <a:lnTo>
                    <a:pt x="7831278" y="5686"/>
                  </a:lnTo>
                  <a:lnTo>
                    <a:pt x="7876586" y="21882"/>
                  </a:lnTo>
                  <a:lnTo>
                    <a:pt x="7916555" y="47296"/>
                  </a:lnTo>
                  <a:lnTo>
                    <a:pt x="7949893" y="80634"/>
                  </a:lnTo>
                  <a:lnTo>
                    <a:pt x="7975307" y="120603"/>
                  </a:lnTo>
                  <a:lnTo>
                    <a:pt x="7991503" y="165911"/>
                  </a:lnTo>
                  <a:lnTo>
                    <a:pt x="7997190" y="215264"/>
                  </a:lnTo>
                  <a:lnTo>
                    <a:pt x="7997190" y="4597374"/>
                  </a:lnTo>
                  <a:lnTo>
                    <a:pt x="7991503" y="4646742"/>
                  </a:lnTo>
                  <a:lnTo>
                    <a:pt x="7975307" y="4692062"/>
                  </a:lnTo>
                  <a:lnTo>
                    <a:pt x="7949893" y="4732041"/>
                  </a:lnTo>
                  <a:lnTo>
                    <a:pt x="7916555" y="4765386"/>
                  </a:lnTo>
                  <a:lnTo>
                    <a:pt x="7876586" y="4790804"/>
                  </a:lnTo>
                  <a:lnTo>
                    <a:pt x="7831278" y="4807003"/>
                  </a:lnTo>
                  <a:lnTo>
                    <a:pt x="7781925" y="4812690"/>
                  </a:lnTo>
                  <a:lnTo>
                    <a:pt x="430631" y="4812690"/>
                  </a:lnTo>
                  <a:lnTo>
                    <a:pt x="430631" y="5028006"/>
                  </a:lnTo>
                  <a:lnTo>
                    <a:pt x="424945" y="5077374"/>
                  </a:lnTo>
                  <a:lnTo>
                    <a:pt x="408748" y="5122694"/>
                  </a:lnTo>
                  <a:lnTo>
                    <a:pt x="383332" y="5162672"/>
                  </a:lnTo>
                  <a:lnTo>
                    <a:pt x="349990" y="5196017"/>
                  </a:lnTo>
                  <a:lnTo>
                    <a:pt x="310013" y="5221436"/>
                  </a:lnTo>
                  <a:lnTo>
                    <a:pt x="264695" y="5237635"/>
                  </a:lnTo>
                  <a:lnTo>
                    <a:pt x="215328" y="5243322"/>
                  </a:lnTo>
                  <a:lnTo>
                    <a:pt x="165956" y="5237635"/>
                  </a:lnTo>
                  <a:lnTo>
                    <a:pt x="120634" y="5221436"/>
                  </a:lnTo>
                  <a:lnTo>
                    <a:pt x="80656" y="5196017"/>
                  </a:lnTo>
                  <a:lnTo>
                    <a:pt x="47312" y="5162672"/>
                  </a:lnTo>
                  <a:lnTo>
                    <a:pt x="21896" y="5122694"/>
                  </a:lnTo>
                  <a:lnTo>
                    <a:pt x="5698" y="5077374"/>
                  </a:lnTo>
                  <a:lnTo>
                    <a:pt x="12" y="5028006"/>
                  </a:lnTo>
                  <a:lnTo>
                    <a:pt x="0" y="645922"/>
                  </a:lnTo>
                  <a:close/>
                </a:path>
                <a:path w="7997190" h="5243830">
                  <a:moveTo>
                    <a:pt x="7566533" y="430656"/>
                  </a:moveTo>
                  <a:lnTo>
                    <a:pt x="7781925" y="430656"/>
                  </a:lnTo>
                  <a:lnTo>
                    <a:pt x="7831278" y="424970"/>
                  </a:lnTo>
                  <a:lnTo>
                    <a:pt x="7876586" y="408771"/>
                  </a:lnTo>
                  <a:lnTo>
                    <a:pt x="7916555" y="383350"/>
                  </a:lnTo>
                  <a:lnTo>
                    <a:pt x="7949893" y="349999"/>
                  </a:lnTo>
                  <a:lnTo>
                    <a:pt x="7975307" y="310007"/>
                  </a:lnTo>
                  <a:lnTo>
                    <a:pt x="7991503" y="264665"/>
                  </a:lnTo>
                  <a:lnTo>
                    <a:pt x="7997190" y="21526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86038" y="1365885"/>
              <a:ext cx="225297" cy="22529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24471" y="1693799"/>
              <a:ext cx="431165" cy="4274820"/>
            </a:xfrm>
            <a:custGeom>
              <a:avLst/>
              <a:gdLst/>
              <a:ahLst/>
              <a:cxnLst/>
              <a:rect l="l" t="t" r="r" b="b"/>
              <a:pathLst>
                <a:path w="431165" h="4274820">
                  <a:moveTo>
                    <a:pt x="215303" y="323088"/>
                  </a:moveTo>
                  <a:lnTo>
                    <a:pt x="215303" y="107696"/>
                  </a:lnTo>
                  <a:lnTo>
                    <a:pt x="223762" y="65793"/>
                  </a:lnTo>
                  <a:lnTo>
                    <a:pt x="246834" y="31559"/>
                  </a:lnTo>
                  <a:lnTo>
                    <a:pt x="281054" y="8469"/>
                  </a:lnTo>
                  <a:lnTo>
                    <a:pt x="322961" y="0"/>
                  </a:lnTo>
                  <a:lnTo>
                    <a:pt x="364867" y="8469"/>
                  </a:lnTo>
                  <a:lnTo>
                    <a:pt x="399087" y="31559"/>
                  </a:lnTo>
                  <a:lnTo>
                    <a:pt x="422159" y="65793"/>
                  </a:lnTo>
                  <a:lnTo>
                    <a:pt x="430618" y="107696"/>
                  </a:lnTo>
                  <a:lnTo>
                    <a:pt x="424932" y="157096"/>
                  </a:lnTo>
                  <a:lnTo>
                    <a:pt x="408735" y="202437"/>
                  </a:lnTo>
                  <a:lnTo>
                    <a:pt x="383319" y="242430"/>
                  </a:lnTo>
                  <a:lnTo>
                    <a:pt x="349977" y="275781"/>
                  </a:lnTo>
                  <a:lnTo>
                    <a:pt x="310001" y="301202"/>
                  </a:lnTo>
                  <a:lnTo>
                    <a:pt x="264683" y="317401"/>
                  </a:lnTo>
                  <a:lnTo>
                    <a:pt x="215315" y="323088"/>
                  </a:lnTo>
                  <a:lnTo>
                    <a:pt x="165943" y="317401"/>
                  </a:lnTo>
                  <a:lnTo>
                    <a:pt x="120622" y="301202"/>
                  </a:lnTo>
                  <a:lnTo>
                    <a:pt x="80643" y="275781"/>
                  </a:lnTo>
                  <a:lnTo>
                    <a:pt x="47300" y="242430"/>
                  </a:lnTo>
                  <a:lnTo>
                    <a:pt x="21883" y="202438"/>
                  </a:lnTo>
                  <a:lnTo>
                    <a:pt x="5686" y="157096"/>
                  </a:lnTo>
                  <a:lnTo>
                    <a:pt x="0" y="107696"/>
                  </a:lnTo>
                </a:path>
                <a:path w="431165" h="4274820">
                  <a:moveTo>
                    <a:pt x="430618" y="107696"/>
                  </a:moveTo>
                  <a:lnTo>
                    <a:pt x="430618" y="4274464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40104" y="466725"/>
              <a:ext cx="7520305" cy="688975"/>
            </a:xfrm>
            <a:custGeom>
              <a:avLst/>
              <a:gdLst/>
              <a:ahLst/>
              <a:cxnLst/>
              <a:rect l="l" t="t" r="r" b="b"/>
              <a:pathLst>
                <a:path w="7520305" h="688975">
                  <a:moveTo>
                    <a:pt x="7405370" y="0"/>
                  </a:moveTo>
                  <a:lnTo>
                    <a:pt x="114807" y="0"/>
                  </a:lnTo>
                  <a:lnTo>
                    <a:pt x="70117" y="9026"/>
                  </a:lnTo>
                  <a:lnTo>
                    <a:pt x="33624" y="33639"/>
                  </a:lnTo>
                  <a:lnTo>
                    <a:pt x="9021" y="70133"/>
                  </a:lnTo>
                  <a:lnTo>
                    <a:pt x="0" y="114808"/>
                  </a:lnTo>
                  <a:lnTo>
                    <a:pt x="0" y="574039"/>
                  </a:lnTo>
                  <a:lnTo>
                    <a:pt x="9021" y="618714"/>
                  </a:lnTo>
                  <a:lnTo>
                    <a:pt x="33624" y="655208"/>
                  </a:lnTo>
                  <a:lnTo>
                    <a:pt x="70117" y="679821"/>
                  </a:lnTo>
                  <a:lnTo>
                    <a:pt x="114807" y="688848"/>
                  </a:lnTo>
                  <a:lnTo>
                    <a:pt x="7405370" y="688848"/>
                  </a:lnTo>
                  <a:lnTo>
                    <a:pt x="7450044" y="679821"/>
                  </a:lnTo>
                  <a:lnTo>
                    <a:pt x="7486538" y="655208"/>
                  </a:lnTo>
                  <a:lnTo>
                    <a:pt x="7511151" y="618714"/>
                  </a:lnTo>
                  <a:lnTo>
                    <a:pt x="7520178" y="574039"/>
                  </a:lnTo>
                  <a:lnTo>
                    <a:pt x="7520178" y="114808"/>
                  </a:lnTo>
                  <a:lnTo>
                    <a:pt x="7511151" y="70133"/>
                  </a:lnTo>
                  <a:lnTo>
                    <a:pt x="7486538" y="33639"/>
                  </a:lnTo>
                  <a:lnTo>
                    <a:pt x="7450044" y="9026"/>
                  </a:lnTo>
                  <a:lnTo>
                    <a:pt x="740537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40104" y="466725"/>
              <a:ext cx="7520305" cy="688975"/>
            </a:xfrm>
            <a:custGeom>
              <a:avLst/>
              <a:gdLst/>
              <a:ahLst/>
              <a:cxnLst/>
              <a:rect l="l" t="t" r="r" b="b"/>
              <a:pathLst>
                <a:path w="7520305" h="688975">
                  <a:moveTo>
                    <a:pt x="0" y="114808"/>
                  </a:moveTo>
                  <a:lnTo>
                    <a:pt x="9021" y="70133"/>
                  </a:lnTo>
                  <a:lnTo>
                    <a:pt x="33624" y="33639"/>
                  </a:lnTo>
                  <a:lnTo>
                    <a:pt x="70117" y="9026"/>
                  </a:lnTo>
                  <a:lnTo>
                    <a:pt x="114807" y="0"/>
                  </a:lnTo>
                  <a:lnTo>
                    <a:pt x="7405370" y="0"/>
                  </a:lnTo>
                  <a:lnTo>
                    <a:pt x="7450044" y="9026"/>
                  </a:lnTo>
                  <a:lnTo>
                    <a:pt x="7486538" y="33639"/>
                  </a:lnTo>
                  <a:lnTo>
                    <a:pt x="7511151" y="70133"/>
                  </a:lnTo>
                  <a:lnTo>
                    <a:pt x="7520178" y="114808"/>
                  </a:lnTo>
                  <a:lnTo>
                    <a:pt x="7520178" y="574039"/>
                  </a:lnTo>
                  <a:lnTo>
                    <a:pt x="7511151" y="618714"/>
                  </a:lnTo>
                  <a:lnTo>
                    <a:pt x="7486538" y="655208"/>
                  </a:lnTo>
                  <a:lnTo>
                    <a:pt x="7450044" y="679821"/>
                  </a:lnTo>
                  <a:lnTo>
                    <a:pt x="7405370" y="688848"/>
                  </a:lnTo>
                  <a:lnTo>
                    <a:pt x="114807" y="688848"/>
                  </a:lnTo>
                  <a:lnTo>
                    <a:pt x="70117" y="679821"/>
                  </a:lnTo>
                  <a:lnTo>
                    <a:pt x="33624" y="655208"/>
                  </a:lnTo>
                  <a:lnTo>
                    <a:pt x="9021" y="618714"/>
                  </a:lnTo>
                  <a:lnTo>
                    <a:pt x="0" y="574039"/>
                  </a:lnTo>
                  <a:lnTo>
                    <a:pt x="0" y="11480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466341" y="531367"/>
            <a:ext cx="6267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A40020"/>
                </a:solidFill>
              </a:rPr>
              <a:t>КЛАСИФІКАЦІЯ</a:t>
            </a:r>
            <a:r>
              <a:rPr sz="1800" spc="20" dirty="0">
                <a:solidFill>
                  <a:srgbClr val="A40020"/>
                </a:solidFill>
              </a:rPr>
              <a:t> </a:t>
            </a:r>
            <a:r>
              <a:rPr sz="1800" spc="-5" dirty="0">
                <a:solidFill>
                  <a:srgbClr val="A40020"/>
                </a:solidFill>
              </a:rPr>
              <a:t>МЕТОДІВ</a:t>
            </a:r>
            <a:r>
              <a:rPr sz="1800" spc="5" dirty="0">
                <a:solidFill>
                  <a:srgbClr val="A40020"/>
                </a:solidFill>
              </a:rPr>
              <a:t> </a:t>
            </a:r>
            <a:r>
              <a:rPr sz="1800" spc="-5" dirty="0">
                <a:solidFill>
                  <a:srgbClr val="A40020"/>
                </a:solidFill>
              </a:rPr>
              <a:t>КОНТРОЛЮ</a:t>
            </a:r>
            <a:r>
              <a:rPr sz="1800" spc="-20" dirty="0">
                <a:solidFill>
                  <a:srgbClr val="A40020"/>
                </a:solidFill>
              </a:rPr>
              <a:t> </a:t>
            </a:r>
            <a:r>
              <a:rPr sz="1800" spc="-5" dirty="0">
                <a:solidFill>
                  <a:srgbClr val="A40020"/>
                </a:solidFill>
              </a:rPr>
              <a:t>МЕХАНІЧНИХ</a:t>
            </a:r>
            <a:endParaRPr sz="1800"/>
          </a:p>
        </p:txBody>
      </p:sp>
      <p:sp>
        <p:nvSpPr>
          <p:cNvPr id="17" name="object 17"/>
          <p:cNvSpPr txBox="1"/>
          <p:nvPr/>
        </p:nvSpPr>
        <p:spPr>
          <a:xfrm>
            <a:off x="1133602" y="805941"/>
            <a:ext cx="7155815" cy="4560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13995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ВКЛЮЧЕНЬ</a:t>
            </a:r>
            <a:r>
              <a:rPr sz="1800" b="1" spc="-2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A40020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ІН’ЄКЦІЙНИХ</a:t>
            </a:r>
            <a:r>
              <a:rPr sz="1800" b="1" spc="1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РОЗЧИНАХ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>
              <a:latin typeface="Tahoma"/>
              <a:cs typeface="Tahoma"/>
            </a:endParaRPr>
          </a:p>
          <a:p>
            <a:pPr marL="12700" marR="5080">
              <a:lnSpc>
                <a:spcPct val="121900"/>
              </a:lnSpc>
              <a:buClr>
                <a:srgbClr val="000000"/>
              </a:buClr>
              <a:buSzPct val="112500"/>
              <a:buFont typeface="Wingdings"/>
              <a:buChar char=""/>
              <a:tabLst>
                <a:tab pos="460375" algn="l"/>
                <a:tab pos="461009" algn="l"/>
              </a:tabLst>
            </a:pPr>
            <a:r>
              <a:rPr sz="1600" b="1" i="1" u="heavy" spc="-10" dirty="0">
                <a:solidFill>
                  <a:srgbClr val="790000"/>
                </a:solidFill>
                <a:uFill>
                  <a:solidFill>
                    <a:srgbClr val="790000"/>
                  </a:solidFill>
                </a:uFill>
                <a:latin typeface="Arial"/>
                <a:cs typeface="Arial"/>
              </a:rPr>
              <a:t>Візуальний</a:t>
            </a:r>
            <a:r>
              <a:rPr sz="1600" b="1" i="1" spc="-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790000"/>
                </a:solidFill>
                <a:latin typeface="Arial"/>
                <a:cs typeface="Arial"/>
              </a:rPr>
              <a:t>метод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дозволяє встановити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вид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форму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частинки, </a:t>
            </a:r>
            <a:r>
              <a:rPr sz="1600" b="1" i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розпізнавати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бульбашки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35" dirty="0">
                <a:solidFill>
                  <a:srgbClr val="003300"/>
                </a:solidFill>
                <a:latin typeface="Arial"/>
                <a:cs typeface="Arial"/>
              </a:rPr>
              <a:t>газу,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неможливе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при</a:t>
            </a:r>
            <a:r>
              <a:rPr sz="1600" b="1" i="1" spc="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інструмента-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льному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контролю.</a:t>
            </a:r>
            <a:endParaRPr sz="1600">
              <a:latin typeface="Arial"/>
              <a:cs typeface="Arial"/>
            </a:endParaRPr>
          </a:p>
          <a:p>
            <a:pPr marL="12700" marR="169545">
              <a:lnSpc>
                <a:spcPct val="120000"/>
              </a:lnSpc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b="1" i="1" u="heavy" spc="-5" dirty="0">
                <a:solidFill>
                  <a:srgbClr val="790000"/>
                </a:solidFill>
                <a:uFill>
                  <a:solidFill>
                    <a:srgbClr val="790000"/>
                  </a:solidFill>
                </a:uFill>
                <a:latin typeface="Arial"/>
                <a:cs typeface="Arial"/>
              </a:rPr>
              <a:t>Недолік методу</a:t>
            </a:r>
            <a:r>
              <a:rPr sz="1600" b="1" i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залежить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від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цілого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ряду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чинників: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розмір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частинок;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ступінь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контрастності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частинок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фону;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якість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світла;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тривалість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спостереження;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тип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освітлення;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збільшення; </a:t>
            </a:r>
            <a:r>
              <a:rPr sz="1600" b="1" i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особисті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характеристики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контролера (гострота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30" dirty="0">
                <a:solidFill>
                  <a:srgbClr val="003300"/>
                </a:solidFill>
                <a:latin typeface="Arial"/>
                <a:cs typeface="Arial"/>
              </a:rPr>
              <a:t>зору,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досвід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роботи).</a:t>
            </a:r>
            <a:endParaRPr sz="1600">
              <a:latin typeface="Arial"/>
              <a:cs typeface="Arial"/>
            </a:endParaRPr>
          </a:p>
          <a:p>
            <a:pPr marL="346075" indent="-334010">
              <a:lnSpc>
                <a:spcPct val="100000"/>
              </a:lnSpc>
              <a:spcBef>
                <a:spcPts val="385"/>
              </a:spcBef>
              <a:buClr>
                <a:srgbClr val="003300"/>
              </a:buClr>
              <a:buFont typeface="Wingdings"/>
              <a:buChar char=""/>
              <a:tabLst>
                <a:tab pos="346075" algn="l"/>
                <a:tab pos="346710" algn="l"/>
              </a:tabLst>
            </a:pPr>
            <a:r>
              <a:rPr sz="1600" b="1" i="1" dirty="0">
                <a:solidFill>
                  <a:srgbClr val="790000"/>
                </a:solidFill>
                <a:latin typeface="Arial"/>
                <a:cs typeface="Arial"/>
              </a:rPr>
              <a:t>Мембранно-мікроскопічний</a:t>
            </a:r>
            <a:r>
              <a:rPr sz="1600" b="1" i="1" spc="-3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метод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дозволяє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визначити</a:t>
            </a:r>
            <a:endParaRPr sz="1600">
              <a:latin typeface="Arial"/>
              <a:cs typeface="Arial"/>
            </a:endParaRPr>
          </a:p>
          <a:p>
            <a:pPr marL="12700" marR="189230">
              <a:lnSpc>
                <a:spcPct val="120000"/>
              </a:lnSpc>
            </a:pP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максимальний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розмір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частинок видимих і невидимих,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встановити </a:t>
            </a:r>
            <a:r>
              <a:rPr sz="1600" b="1" i="1" spc="-43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їх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походження. Бульбашки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газу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не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впливають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на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контроль.</a:t>
            </a:r>
            <a:endParaRPr sz="1600">
              <a:latin typeface="Arial"/>
              <a:cs typeface="Arial"/>
            </a:endParaRPr>
          </a:p>
          <a:p>
            <a:pPr marL="174625" indent="-162560">
              <a:lnSpc>
                <a:spcPct val="100000"/>
              </a:lnSpc>
              <a:spcBef>
                <a:spcPts val="384"/>
              </a:spcBef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b="1" i="1" u="heavy" spc="-5" dirty="0">
                <a:solidFill>
                  <a:srgbClr val="790000"/>
                </a:solidFill>
                <a:uFill>
                  <a:solidFill>
                    <a:srgbClr val="790000"/>
                  </a:solidFill>
                </a:uFill>
                <a:latin typeface="Arial"/>
                <a:cs typeface="Arial"/>
              </a:rPr>
              <a:t>Недолік методу</a:t>
            </a:r>
            <a:r>
              <a:rPr sz="1600" b="1" i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790000"/>
                </a:solidFill>
                <a:latin typeface="Arial"/>
                <a:cs typeface="Arial"/>
              </a:rPr>
              <a:t>-</a:t>
            </a:r>
            <a:r>
              <a:rPr sz="1600" b="1" i="1" spc="1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велика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ємкість,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високі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вимоги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кваліфікації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контролера,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значний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час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аналізу.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5476875"/>
                  </a:lnTo>
                  <a:lnTo>
                    <a:pt x="0" y="5633847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5633847"/>
                  </a:lnTo>
                  <a:lnTo>
                    <a:pt x="8229600" y="5476875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557259" y="648258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44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18972" y="275843"/>
            <a:ext cx="7340600" cy="708660"/>
            <a:chOff x="918972" y="275843"/>
            <a:chExt cx="7340600" cy="708660"/>
          </a:xfrm>
        </p:grpSpPr>
        <p:sp>
          <p:nvSpPr>
            <p:cNvPr id="10" name="object 10"/>
            <p:cNvSpPr/>
            <p:nvPr/>
          </p:nvSpPr>
          <p:spPr>
            <a:xfrm>
              <a:off x="928497" y="285368"/>
              <a:ext cx="7321550" cy="689610"/>
            </a:xfrm>
            <a:custGeom>
              <a:avLst/>
              <a:gdLst/>
              <a:ahLst/>
              <a:cxnLst/>
              <a:rect l="l" t="t" r="r" b="b"/>
              <a:pathLst>
                <a:path w="7321550" h="689610">
                  <a:moveTo>
                    <a:pt x="7206360" y="0"/>
                  </a:moveTo>
                  <a:lnTo>
                    <a:pt x="114934" y="0"/>
                  </a:lnTo>
                  <a:lnTo>
                    <a:pt x="70198" y="9028"/>
                  </a:lnTo>
                  <a:lnTo>
                    <a:pt x="33664" y="33654"/>
                  </a:lnTo>
                  <a:lnTo>
                    <a:pt x="9032" y="70187"/>
                  </a:lnTo>
                  <a:lnTo>
                    <a:pt x="0" y="114934"/>
                  </a:lnTo>
                  <a:lnTo>
                    <a:pt x="0" y="574675"/>
                  </a:lnTo>
                  <a:lnTo>
                    <a:pt x="9032" y="619422"/>
                  </a:lnTo>
                  <a:lnTo>
                    <a:pt x="33664" y="655954"/>
                  </a:lnTo>
                  <a:lnTo>
                    <a:pt x="70198" y="680581"/>
                  </a:lnTo>
                  <a:lnTo>
                    <a:pt x="114934" y="689609"/>
                  </a:lnTo>
                  <a:lnTo>
                    <a:pt x="7206360" y="689609"/>
                  </a:lnTo>
                  <a:lnTo>
                    <a:pt x="7251108" y="680581"/>
                  </a:lnTo>
                  <a:lnTo>
                    <a:pt x="7287641" y="655954"/>
                  </a:lnTo>
                  <a:lnTo>
                    <a:pt x="7312267" y="619422"/>
                  </a:lnTo>
                  <a:lnTo>
                    <a:pt x="7321296" y="574675"/>
                  </a:lnTo>
                  <a:lnTo>
                    <a:pt x="7321296" y="114934"/>
                  </a:lnTo>
                  <a:lnTo>
                    <a:pt x="7312267" y="70187"/>
                  </a:lnTo>
                  <a:lnTo>
                    <a:pt x="7287640" y="33654"/>
                  </a:lnTo>
                  <a:lnTo>
                    <a:pt x="7251108" y="9028"/>
                  </a:lnTo>
                  <a:lnTo>
                    <a:pt x="720636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28497" y="285368"/>
              <a:ext cx="7321550" cy="689610"/>
            </a:xfrm>
            <a:custGeom>
              <a:avLst/>
              <a:gdLst/>
              <a:ahLst/>
              <a:cxnLst/>
              <a:rect l="l" t="t" r="r" b="b"/>
              <a:pathLst>
                <a:path w="7321550" h="689610">
                  <a:moveTo>
                    <a:pt x="0" y="114934"/>
                  </a:moveTo>
                  <a:lnTo>
                    <a:pt x="9032" y="70187"/>
                  </a:lnTo>
                  <a:lnTo>
                    <a:pt x="33664" y="33654"/>
                  </a:lnTo>
                  <a:lnTo>
                    <a:pt x="70198" y="9028"/>
                  </a:lnTo>
                  <a:lnTo>
                    <a:pt x="114934" y="0"/>
                  </a:lnTo>
                  <a:lnTo>
                    <a:pt x="7206360" y="0"/>
                  </a:lnTo>
                  <a:lnTo>
                    <a:pt x="7251108" y="9028"/>
                  </a:lnTo>
                  <a:lnTo>
                    <a:pt x="7287640" y="33654"/>
                  </a:lnTo>
                  <a:lnTo>
                    <a:pt x="7312267" y="70187"/>
                  </a:lnTo>
                  <a:lnTo>
                    <a:pt x="7321296" y="114934"/>
                  </a:lnTo>
                  <a:lnTo>
                    <a:pt x="7321296" y="574675"/>
                  </a:lnTo>
                  <a:lnTo>
                    <a:pt x="7312267" y="619422"/>
                  </a:lnTo>
                  <a:lnTo>
                    <a:pt x="7287641" y="655954"/>
                  </a:lnTo>
                  <a:lnTo>
                    <a:pt x="7251108" y="680581"/>
                  </a:lnTo>
                  <a:lnTo>
                    <a:pt x="7206360" y="689609"/>
                  </a:lnTo>
                  <a:lnTo>
                    <a:pt x="114934" y="689609"/>
                  </a:lnTo>
                  <a:lnTo>
                    <a:pt x="70198" y="680581"/>
                  </a:lnTo>
                  <a:lnTo>
                    <a:pt x="33664" y="655954"/>
                  </a:lnTo>
                  <a:lnTo>
                    <a:pt x="9032" y="619422"/>
                  </a:lnTo>
                  <a:lnTo>
                    <a:pt x="0" y="574675"/>
                  </a:lnTo>
                  <a:lnTo>
                    <a:pt x="0" y="11493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55419" y="350520"/>
            <a:ext cx="6267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A40020"/>
                </a:solidFill>
              </a:rPr>
              <a:t>КЛАСИФІКАЦІЯ</a:t>
            </a:r>
            <a:r>
              <a:rPr sz="1800" spc="5" dirty="0">
                <a:solidFill>
                  <a:srgbClr val="A40020"/>
                </a:solidFill>
              </a:rPr>
              <a:t> </a:t>
            </a:r>
            <a:r>
              <a:rPr sz="1800" spc="-5" dirty="0">
                <a:solidFill>
                  <a:srgbClr val="A40020"/>
                </a:solidFill>
              </a:rPr>
              <a:t>МЕТОДІВ</a:t>
            </a:r>
            <a:r>
              <a:rPr sz="1800" spc="-15" dirty="0">
                <a:solidFill>
                  <a:srgbClr val="A40020"/>
                </a:solidFill>
              </a:rPr>
              <a:t> </a:t>
            </a:r>
            <a:r>
              <a:rPr sz="1800" spc="-5" dirty="0">
                <a:solidFill>
                  <a:srgbClr val="A40020"/>
                </a:solidFill>
              </a:rPr>
              <a:t>КОНТРОЛЮ</a:t>
            </a:r>
            <a:r>
              <a:rPr sz="1800" spc="-10" dirty="0">
                <a:solidFill>
                  <a:srgbClr val="A40020"/>
                </a:solidFill>
              </a:rPr>
              <a:t> </a:t>
            </a:r>
            <a:r>
              <a:rPr sz="1800" spc="-5" dirty="0">
                <a:solidFill>
                  <a:srgbClr val="A40020"/>
                </a:solidFill>
              </a:rPr>
              <a:t>МЕХАНІЧНИХ</a:t>
            </a:r>
            <a:endParaRPr sz="1800"/>
          </a:p>
        </p:txBody>
      </p:sp>
      <p:sp>
        <p:nvSpPr>
          <p:cNvPr id="13" name="object 13"/>
          <p:cNvSpPr txBox="1"/>
          <p:nvPr/>
        </p:nvSpPr>
        <p:spPr>
          <a:xfrm>
            <a:off x="2234183" y="624840"/>
            <a:ext cx="4710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ВКЛЮЧЕНЬ</a:t>
            </a:r>
            <a:r>
              <a:rPr sz="1800" b="1" spc="-2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A40020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ІН’ЄКЦІЙНИХ</a:t>
            </a:r>
            <a:r>
              <a:rPr sz="1800" b="1" spc="1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РОЗЧИНАХ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10945" y="1335024"/>
            <a:ext cx="1478280" cy="435609"/>
          </a:xfrm>
          <a:custGeom>
            <a:avLst/>
            <a:gdLst/>
            <a:ahLst/>
            <a:cxnLst/>
            <a:rect l="l" t="t" r="r" b="b"/>
            <a:pathLst>
              <a:path w="1478280" h="435610">
                <a:moveTo>
                  <a:pt x="1478280" y="0"/>
                </a:moveTo>
                <a:lnTo>
                  <a:pt x="0" y="0"/>
                </a:lnTo>
                <a:lnTo>
                  <a:pt x="0" y="435101"/>
                </a:lnTo>
                <a:lnTo>
                  <a:pt x="1478280" y="435101"/>
                </a:lnTo>
                <a:lnTo>
                  <a:pt x="147828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40232" y="1366774"/>
            <a:ext cx="12198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Візуальний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53258" y="1137285"/>
            <a:ext cx="2882900" cy="1001394"/>
          </a:xfrm>
          <a:prstGeom prst="rect">
            <a:avLst/>
          </a:prstGeom>
          <a:solidFill>
            <a:srgbClr val="F4DCE8"/>
          </a:solidFill>
          <a:ln w="990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 algn="just">
              <a:lnSpc>
                <a:spcPct val="100000"/>
              </a:lnSpc>
              <a:spcBef>
                <a:spcPts val="310"/>
              </a:spcBef>
            </a:pP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Застосовується</a:t>
            </a:r>
            <a:r>
              <a:rPr sz="1600" b="1" i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60-х</a:t>
            </a:r>
            <a:endParaRPr sz="1600">
              <a:latin typeface="Arial"/>
              <a:cs typeface="Arial"/>
            </a:endParaRPr>
          </a:p>
          <a:p>
            <a:pPr marL="90805" marR="109855" algn="just">
              <a:lnSpc>
                <a:spcPct val="100000"/>
              </a:lnSpc>
            </a:pP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років.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Контроль проводи- </a:t>
            </a:r>
            <a:r>
              <a:rPr sz="1600" b="1" i="1" spc="-434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ться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на чорному і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білому </a:t>
            </a:r>
            <a:r>
              <a:rPr sz="1600" b="1" i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фоні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692775" y="993521"/>
            <a:ext cx="2861945" cy="1150620"/>
            <a:chOff x="5692775" y="993521"/>
            <a:chExt cx="2861945" cy="1150620"/>
          </a:xfrm>
        </p:grpSpPr>
        <p:sp>
          <p:nvSpPr>
            <p:cNvPr id="18" name="object 18"/>
            <p:cNvSpPr/>
            <p:nvPr/>
          </p:nvSpPr>
          <p:spPr>
            <a:xfrm>
              <a:off x="5697855" y="998601"/>
              <a:ext cx="2851785" cy="1140460"/>
            </a:xfrm>
            <a:custGeom>
              <a:avLst/>
              <a:gdLst/>
              <a:ahLst/>
              <a:cxnLst/>
              <a:rect l="l" t="t" r="r" b="b"/>
              <a:pathLst>
                <a:path w="2851784" h="1140460">
                  <a:moveTo>
                    <a:pt x="2851404" y="0"/>
                  </a:moveTo>
                  <a:lnTo>
                    <a:pt x="0" y="0"/>
                  </a:lnTo>
                  <a:lnTo>
                    <a:pt x="0" y="1139952"/>
                  </a:lnTo>
                  <a:lnTo>
                    <a:pt x="2851404" y="1139952"/>
                  </a:lnTo>
                  <a:lnTo>
                    <a:pt x="2851404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97855" y="998601"/>
              <a:ext cx="2851785" cy="1140460"/>
            </a:xfrm>
            <a:custGeom>
              <a:avLst/>
              <a:gdLst/>
              <a:ahLst/>
              <a:cxnLst/>
              <a:rect l="l" t="t" r="r" b="b"/>
              <a:pathLst>
                <a:path w="2851784" h="1140460">
                  <a:moveTo>
                    <a:pt x="0" y="1139952"/>
                  </a:moveTo>
                  <a:lnTo>
                    <a:pt x="2851404" y="1139952"/>
                  </a:lnTo>
                  <a:lnTo>
                    <a:pt x="2851404" y="0"/>
                  </a:lnTo>
                  <a:lnTo>
                    <a:pt x="0" y="0"/>
                  </a:lnTo>
                  <a:lnTo>
                    <a:pt x="0" y="113995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02808" y="1027176"/>
            <a:ext cx="28416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marR="41846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Прилад </a:t>
            </a:r>
            <a:r>
              <a:rPr sz="1200" b="1" spc="-5" dirty="0">
                <a:latin typeface="Arial"/>
                <a:cs typeface="Arial"/>
              </a:rPr>
              <a:t>складається </a:t>
            </a:r>
            <a:r>
              <a:rPr sz="1200" b="1" dirty="0">
                <a:latin typeface="Arial"/>
                <a:cs typeface="Arial"/>
              </a:rPr>
              <a:t>з </a:t>
            </a:r>
            <a:r>
              <a:rPr sz="1200" b="1" spc="-5" dirty="0">
                <a:latin typeface="Arial"/>
                <a:cs typeface="Arial"/>
              </a:rPr>
              <a:t>екрану </a:t>
            </a:r>
            <a:r>
              <a:rPr sz="1200" b="1" dirty="0">
                <a:latin typeface="Arial"/>
                <a:cs typeface="Arial"/>
              </a:rPr>
              <a:t>і </a:t>
            </a:r>
            <a:r>
              <a:rPr sz="1200" b="1" spc="-32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лампи</a:t>
            </a:r>
            <a:r>
              <a:rPr sz="1200" b="1" spc="-10" dirty="0">
                <a:latin typeface="Arial"/>
                <a:cs typeface="Arial"/>
              </a:rPr>
              <a:t> освітлення.</a:t>
            </a:r>
            <a:endParaRPr sz="1200">
              <a:latin typeface="Arial"/>
              <a:cs typeface="Arial"/>
            </a:endParaRPr>
          </a:p>
          <a:p>
            <a:pPr marL="86360" marR="100965">
              <a:lnSpc>
                <a:spcPct val="100000"/>
              </a:lnSpc>
            </a:pPr>
            <a:r>
              <a:rPr sz="1200" b="1" spc="-15" dirty="0">
                <a:latin typeface="Arial"/>
                <a:cs typeface="Arial"/>
              </a:rPr>
              <a:t>Використовують</a:t>
            </a:r>
            <a:r>
              <a:rPr sz="1200" b="1" spc="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напівавтоматичні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системи:</a:t>
            </a:r>
            <a:r>
              <a:rPr sz="1200" b="1" spc="-5" dirty="0">
                <a:latin typeface="Arial"/>
                <a:cs typeface="Arial"/>
              </a:rPr>
              <a:t> “Capsulit”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(Італія),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“Seidenader”,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“Visomar”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(Німеччина)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12826" y="2549651"/>
            <a:ext cx="1983105" cy="643255"/>
          </a:xfrm>
          <a:custGeom>
            <a:avLst/>
            <a:gdLst/>
            <a:ahLst/>
            <a:cxnLst/>
            <a:rect l="l" t="t" r="r" b="b"/>
            <a:pathLst>
              <a:path w="1983105" h="643255">
                <a:moveTo>
                  <a:pt x="1982724" y="0"/>
                </a:moveTo>
                <a:lnTo>
                  <a:pt x="0" y="0"/>
                </a:lnTo>
                <a:lnTo>
                  <a:pt x="0" y="643127"/>
                </a:lnTo>
                <a:lnTo>
                  <a:pt x="1982724" y="643127"/>
                </a:lnTo>
                <a:lnTo>
                  <a:pt x="1982724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85876" y="2580894"/>
            <a:ext cx="143700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Інструмента-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7638" y="2825242"/>
            <a:ext cx="6731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льний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493898" y="2259202"/>
            <a:ext cx="2866390" cy="1207770"/>
            <a:chOff x="2493898" y="2259202"/>
            <a:chExt cx="2866390" cy="1207770"/>
          </a:xfrm>
        </p:grpSpPr>
        <p:sp>
          <p:nvSpPr>
            <p:cNvPr id="25" name="object 25"/>
            <p:cNvSpPr/>
            <p:nvPr/>
          </p:nvSpPr>
          <p:spPr>
            <a:xfrm>
              <a:off x="2498978" y="2264282"/>
              <a:ext cx="2856230" cy="1197610"/>
            </a:xfrm>
            <a:custGeom>
              <a:avLst/>
              <a:gdLst/>
              <a:ahLst/>
              <a:cxnLst/>
              <a:rect l="l" t="t" r="r" b="b"/>
              <a:pathLst>
                <a:path w="2856229" h="1197610">
                  <a:moveTo>
                    <a:pt x="2855975" y="0"/>
                  </a:moveTo>
                  <a:lnTo>
                    <a:pt x="0" y="0"/>
                  </a:lnTo>
                  <a:lnTo>
                    <a:pt x="0" y="1197102"/>
                  </a:lnTo>
                  <a:lnTo>
                    <a:pt x="2855975" y="1197102"/>
                  </a:lnTo>
                  <a:lnTo>
                    <a:pt x="2855975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98978" y="2264282"/>
              <a:ext cx="2856230" cy="1197610"/>
            </a:xfrm>
            <a:custGeom>
              <a:avLst/>
              <a:gdLst/>
              <a:ahLst/>
              <a:cxnLst/>
              <a:rect l="l" t="t" r="r" b="b"/>
              <a:pathLst>
                <a:path w="2856229" h="1197610">
                  <a:moveTo>
                    <a:pt x="0" y="1197102"/>
                  </a:moveTo>
                  <a:lnTo>
                    <a:pt x="2855975" y="1197102"/>
                  </a:lnTo>
                  <a:lnTo>
                    <a:pt x="2855975" y="0"/>
                  </a:lnTo>
                  <a:lnTo>
                    <a:pt x="0" y="0"/>
                  </a:lnTo>
                  <a:lnTo>
                    <a:pt x="0" y="1197102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577592" y="2290825"/>
            <a:ext cx="203263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Засновані</a:t>
            </a:r>
            <a:r>
              <a:rPr sz="1600" b="1" i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600" b="1" i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різних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77592" y="2534412"/>
            <a:ext cx="243522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принципах</a:t>
            </a:r>
            <a:r>
              <a:rPr sz="1600" b="1" i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дії: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блокува-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577592" y="2778760"/>
            <a:ext cx="256159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ння</a:t>
            </a:r>
            <a:r>
              <a:rPr sz="1600" b="1" i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світла,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розсіювання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77592" y="3022599"/>
            <a:ext cx="20212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світла,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телевізійні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577592" y="3266440"/>
            <a:ext cx="114109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технології</a:t>
            </a:r>
            <a:endParaRPr sz="1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12333" y="2236851"/>
            <a:ext cx="2837180" cy="1058545"/>
          </a:xfrm>
          <a:prstGeom prst="rect">
            <a:avLst/>
          </a:prstGeom>
          <a:solidFill>
            <a:srgbClr val="CCFFCC"/>
          </a:solidFill>
          <a:ln w="990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 marR="195580">
              <a:lnSpc>
                <a:spcPct val="99800"/>
              </a:lnSpc>
              <a:spcBef>
                <a:spcPts val="325"/>
              </a:spcBef>
            </a:pPr>
            <a:r>
              <a:rPr sz="1200" b="1" spc="-15" dirty="0">
                <a:latin typeface="Arial"/>
                <a:cs typeface="Arial"/>
              </a:rPr>
              <a:t>Використовують</a:t>
            </a:r>
            <a:r>
              <a:rPr sz="1200" b="1" spc="3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електронні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автоматичні</a:t>
            </a:r>
            <a:r>
              <a:rPr sz="1200" b="1" spc="4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системи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“Autoscan”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(фірма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“Lesko”,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США),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“Eisai 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“(фірма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“Eisai”, </a:t>
            </a:r>
            <a:r>
              <a:rPr sz="1200" b="1" spc="-5" dirty="0">
                <a:latin typeface="Arial"/>
                <a:cs typeface="Arial"/>
              </a:rPr>
              <a:t>Японія),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“Compur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“(фірма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“Bayer”,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Німеччина)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і </a:t>
            </a:r>
            <a:r>
              <a:rPr sz="1200" b="1" spc="-5" dirty="0">
                <a:latin typeface="Arial"/>
                <a:cs typeface="Arial"/>
              </a:rPr>
              <a:t>ін</a:t>
            </a:r>
            <a:r>
              <a:rPr sz="1400" b="1" i="1" spc="-5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50570" y="1544447"/>
            <a:ext cx="5469890" cy="2829560"/>
            <a:chOff x="250570" y="1544447"/>
            <a:chExt cx="5469890" cy="2829560"/>
          </a:xfrm>
        </p:grpSpPr>
        <p:sp>
          <p:nvSpPr>
            <p:cNvPr id="34" name="object 34"/>
            <p:cNvSpPr/>
            <p:nvPr/>
          </p:nvSpPr>
          <p:spPr>
            <a:xfrm>
              <a:off x="255650" y="1549527"/>
              <a:ext cx="241935" cy="1232535"/>
            </a:xfrm>
            <a:custGeom>
              <a:avLst/>
              <a:gdLst/>
              <a:ahLst/>
              <a:cxnLst/>
              <a:rect l="l" t="t" r="r" b="b"/>
              <a:pathLst>
                <a:path w="241934" h="1232535">
                  <a:moveTo>
                    <a:pt x="17526" y="1232153"/>
                  </a:moveTo>
                  <a:lnTo>
                    <a:pt x="241554" y="1232153"/>
                  </a:lnTo>
                </a:path>
                <a:path w="241934" h="1232535">
                  <a:moveTo>
                    <a:pt x="0" y="0"/>
                  </a:moveTo>
                  <a:lnTo>
                    <a:pt x="0" y="121158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53430" y="2829686"/>
              <a:ext cx="367030" cy="76200"/>
            </a:xfrm>
            <a:custGeom>
              <a:avLst/>
              <a:gdLst/>
              <a:ahLst/>
              <a:cxnLst/>
              <a:rect l="l" t="t" r="r" b="b"/>
              <a:pathLst>
                <a:path w="367029" h="76200">
                  <a:moveTo>
                    <a:pt x="290322" y="0"/>
                  </a:moveTo>
                  <a:lnTo>
                    <a:pt x="290322" y="76200"/>
                  </a:lnTo>
                  <a:lnTo>
                    <a:pt x="353822" y="44450"/>
                  </a:lnTo>
                  <a:lnTo>
                    <a:pt x="303022" y="44450"/>
                  </a:lnTo>
                  <a:lnTo>
                    <a:pt x="303022" y="31750"/>
                  </a:lnTo>
                  <a:lnTo>
                    <a:pt x="353822" y="31750"/>
                  </a:lnTo>
                  <a:lnTo>
                    <a:pt x="290322" y="0"/>
                  </a:lnTo>
                  <a:close/>
                </a:path>
                <a:path w="367029" h="76200">
                  <a:moveTo>
                    <a:pt x="290322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90322" y="44450"/>
                  </a:lnTo>
                  <a:lnTo>
                    <a:pt x="290322" y="31750"/>
                  </a:lnTo>
                  <a:close/>
                </a:path>
                <a:path w="367029" h="76200">
                  <a:moveTo>
                    <a:pt x="353822" y="31750"/>
                  </a:moveTo>
                  <a:lnTo>
                    <a:pt x="303022" y="31750"/>
                  </a:lnTo>
                  <a:lnTo>
                    <a:pt x="303022" y="44450"/>
                  </a:lnTo>
                  <a:lnTo>
                    <a:pt x="353822" y="44450"/>
                  </a:lnTo>
                  <a:lnTo>
                    <a:pt x="366522" y="38100"/>
                  </a:lnTo>
                  <a:lnTo>
                    <a:pt x="353822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9005" y="3824477"/>
              <a:ext cx="1884045" cy="549910"/>
            </a:xfrm>
            <a:custGeom>
              <a:avLst/>
              <a:gdLst/>
              <a:ahLst/>
              <a:cxnLst/>
              <a:rect l="l" t="t" r="r" b="b"/>
              <a:pathLst>
                <a:path w="1884045" h="549910">
                  <a:moveTo>
                    <a:pt x="1883664" y="0"/>
                  </a:moveTo>
                  <a:lnTo>
                    <a:pt x="0" y="0"/>
                  </a:lnTo>
                  <a:lnTo>
                    <a:pt x="0" y="549402"/>
                  </a:lnTo>
                  <a:lnTo>
                    <a:pt x="1883664" y="549402"/>
                  </a:lnTo>
                  <a:lnTo>
                    <a:pt x="188366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508000" y="3892041"/>
            <a:ext cx="172529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Фотометричний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14527" y="4914900"/>
            <a:ext cx="1490980" cy="549910"/>
          </a:xfrm>
          <a:custGeom>
            <a:avLst/>
            <a:gdLst/>
            <a:ahLst/>
            <a:cxnLst/>
            <a:rect l="l" t="t" r="r" b="b"/>
            <a:pathLst>
              <a:path w="1490980" h="549910">
                <a:moveTo>
                  <a:pt x="1490472" y="0"/>
                </a:moveTo>
                <a:lnTo>
                  <a:pt x="0" y="0"/>
                </a:lnTo>
                <a:lnTo>
                  <a:pt x="0" y="549402"/>
                </a:lnTo>
                <a:lnTo>
                  <a:pt x="1490472" y="549402"/>
                </a:lnTo>
                <a:lnTo>
                  <a:pt x="1490472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601218" y="4922520"/>
            <a:ext cx="111696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Кондукто-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65404" y="5141976"/>
            <a:ext cx="118999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метричний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42722" y="5702046"/>
            <a:ext cx="1301115" cy="624840"/>
          </a:xfrm>
          <a:custGeom>
            <a:avLst/>
            <a:gdLst/>
            <a:ahLst/>
            <a:cxnLst/>
            <a:rect l="l" t="t" r="r" b="b"/>
            <a:pathLst>
              <a:path w="1301114" h="624839">
                <a:moveTo>
                  <a:pt x="1300734" y="0"/>
                </a:moveTo>
                <a:lnTo>
                  <a:pt x="0" y="0"/>
                </a:lnTo>
                <a:lnTo>
                  <a:pt x="0" y="624839"/>
                </a:lnTo>
                <a:lnTo>
                  <a:pt x="1300734" y="624839"/>
                </a:lnTo>
                <a:lnTo>
                  <a:pt x="1300734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34416" y="5709920"/>
            <a:ext cx="11188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Ме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мбрано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62609" y="5929376"/>
            <a:ext cx="10617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мікроско-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22630" y="6148832"/>
            <a:ext cx="74168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пічний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2433701" y="3599560"/>
            <a:ext cx="2832100" cy="1004569"/>
            <a:chOff x="2433701" y="3599560"/>
            <a:chExt cx="2832100" cy="1004569"/>
          </a:xfrm>
        </p:grpSpPr>
        <p:sp>
          <p:nvSpPr>
            <p:cNvPr id="46" name="object 46"/>
            <p:cNvSpPr/>
            <p:nvPr/>
          </p:nvSpPr>
          <p:spPr>
            <a:xfrm>
              <a:off x="2438781" y="3604640"/>
              <a:ext cx="2821940" cy="994410"/>
            </a:xfrm>
            <a:custGeom>
              <a:avLst/>
              <a:gdLst/>
              <a:ahLst/>
              <a:cxnLst/>
              <a:rect l="l" t="t" r="r" b="b"/>
              <a:pathLst>
                <a:path w="2821940" h="994410">
                  <a:moveTo>
                    <a:pt x="2821686" y="0"/>
                  </a:moveTo>
                  <a:lnTo>
                    <a:pt x="0" y="0"/>
                  </a:lnTo>
                  <a:lnTo>
                    <a:pt x="0" y="994410"/>
                  </a:lnTo>
                  <a:lnTo>
                    <a:pt x="2821686" y="994410"/>
                  </a:lnTo>
                  <a:lnTo>
                    <a:pt x="2821686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438781" y="3604640"/>
              <a:ext cx="2821940" cy="994410"/>
            </a:xfrm>
            <a:custGeom>
              <a:avLst/>
              <a:gdLst/>
              <a:ahLst/>
              <a:cxnLst/>
              <a:rect l="l" t="t" r="r" b="b"/>
              <a:pathLst>
                <a:path w="2821940" h="994410">
                  <a:moveTo>
                    <a:pt x="0" y="994410"/>
                  </a:moveTo>
                  <a:lnTo>
                    <a:pt x="2821686" y="994410"/>
                  </a:lnTo>
                  <a:lnTo>
                    <a:pt x="2821686" y="0"/>
                  </a:lnTo>
                  <a:lnTo>
                    <a:pt x="0" y="0"/>
                  </a:lnTo>
                  <a:lnTo>
                    <a:pt x="0" y="99441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2517394" y="3633215"/>
            <a:ext cx="21932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Заснований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принципі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517394" y="3846321"/>
            <a:ext cx="25971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абсорбції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частинками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світла,</a:t>
            </a:r>
            <a:endParaRPr sz="14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517394" y="4060189"/>
            <a:ext cx="226885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крізь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яке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вони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проходять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517394" y="4273550"/>
            <a:ext cx="177863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(блокування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світла)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5439028" y="3599560"/>
            <a:ext cx="3115310" cy="1004569"/>
            <a:chOff x="5439028" y="3599560"/>
            <a:chExt cx="3115310" cy="1004569"/>
          </a:xfrm>
        </p:grpSpPr>
        <p:sp>
          <p:nvSpPr>
            <p:cNvPr id="53" name="object 53"/>
            <p:cNvSpPr/>
            <p:nvPr/>
          </p:nvSpPr>
          <p:spPr>
            <a:xfrm>
              <a:off x="5444108" y="3604640"/>
              <a:ext cx="3105150" cy="994410"/>
            </a:xfrm>
            <a:custGeom>
              <a:avLst/>
              <a:gdLst/>
              <a:ahLst/>
              <a:cxnLst/>
              <a:rect l="l" t="t" r="r" b="b"/>
              <a:pathLst>
                <a:path w="3105150" h="994410">
                  <a:moveTo>
                    <a:pt x="3105150" y="0"/>
                  </a:moveTo>
                  <a:lnTo>
                    <a:pt x="0" y="0"/>
                  </a:lnTo>
                  <a:lnTo>
                    <a:pt x="0" y="994410"/>
                  </a:lnTo>
                  <a:lnTo>
                    <a:pt x="3105150" y="994410"/>
                  </a:lnTo>
                  <a:lnTo>
                    <a:pt x="310515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444108" y="3604640"/>
              <a:ext cx="3105150" cy="994410"/>
            </a:xfrm>
            <a:custGeom>
              <a:avLst/>
              <a:gdLst/>
              <a:ahLst/>
              <a:cxnLst/>
              <a:rect l="l" t="t" r="r" b="b"/>
              <a:pathLst>
                <a:path w="3105150" h="994410">
                  <a:moveTo>
                    <a:pt x="0" y="994410"/>
                  </a:moveTo>
                  <a:lnTo>
                    <a:pt x="3105150" y="994410"/>
                  </a:lnTo>
                  <a:lnTo>
                    <a:pt x="3105150" y="0"/>
                  </a:lnTo>
                  <a:lnTo>
                    <a:pt x="0" y="0"/>
                  </a:lnTo>
                  <a:lnTo>
                    <a:pt x="0" y="99441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522721" y="3633216"/>
            <a:ext cx="2268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Arial"/>
                <a:cs typeface="Arial"/>
              </a:rPr>
              <a:t>Використовують</a:t>
            </a:r>
            <a:r>
              <a:rPr sz="1200" b="1" spc="40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автоматичні</a:t>
            </a:r>
            <a:endParaRPr sz="12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522721" y="3815841"/>
            <a:ext cx="26650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лічильники: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“Hiac/royco”,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“Climet”,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latin typeface="Arial"/>
                <a:cs typeface="Arial"/>
              </a:rPr>
              <a:t>“PMS”,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“Accusizer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780”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(США);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Arial"/>
                <a:cs typeface="Arial"/>
              </a:rPr>
              <a:t>“Kratel”,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“Fritsch”,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“Grimm”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522721" y="4364990"/>
            <a:ext cx="277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(Німеччина);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“Аналітпрібор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“(Грузія)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2096897" y="4671695"/>
            <a:ext cx="3168650" cy="1036319"/>
            <a:chOff x="2096897" y="4671695"/>
            <a:chExt cx="3168650" cy="1036319"/>
          </a:xfrm>
        </p:grpSpPr>
        <p:sp>
          <p:nvSpPr>
            <p:cNvPr id="59" name="object 59"/>
            <p:cNvSpPr/>
            <p:nvPr/>
          </p:nvSpPr>
          <p:spPr>
            <a:xfrm>
              <a:off x="2101977" y="4676775"/>
              <a:ext cx="3158490" cy="1026160"/>
            </a:xfrm>
            <a:custGeom>
              <a:avLst/>
              <a:gdLst/>
              <a:ahLst/>
              <a:cxnLst/>
              <a:rect l="l" t="t" r="r" b="b"/>
              <a:pathLst>
                <a:path w="3158490" h="1026160">
                  <a:moveTo>
                    <a:pt x="3158490" y="0"/>
                  </a:moveTo>
                  <a:lnTo>
                    <a:pt x="0" y="0"/>
                  </a:lnTo>
                  <a:lnTo>
                    <a:pt x="0" y="1025652"/>
                  </a:lnTo>
                  <a:lnTo>
                    <a:pt x="3158490" y="1025652"/>
                  </a:lnTo>
                  <a:lnTo>
                    <a:pt x="3158490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101977" y="4676775"/>
              <a:ext cx="3158490" cy="1026160"/>
            </a:xfrm>
            <a:custGeom>
              <a:avLst/>
              <a:gdLst/>
              <a:ahLst/>
              <a:cxnLst/>
              <a:rect l="l" t="t" r="r" b="b"/>
              <a:pathLst>
                <a:path w="3158490" h="1026160">
                  <a:moveTo>
                    <a:pt x="0" y="1025652"/>
                  </a:moveTo>
                  <a:lnTo>
                    <a:pt x="3158490" y="1025652"/>
                  </a:lnTo>
                  <a:lnTo>
                    <a:pt x="3158490" y="0"/>
                  </a:lnTo>
                  <a:lnTo>
                    <a:pt x="0" y="0"/>
                  </a:lnTo>
                  <a:lnTo>
                    <a:pt x="0" y="102565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2180844" y="4705603"/>
            <a:ext cx="25527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Заснований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кондуктомет-</a:t>
            </a:r>
            <a:endParaRPr sz="14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180844" y="4918964"/>
            <a:ext cx="28778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ричному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принципі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вимірювання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180844" y="5132323"/>
            <a:ext cx="249618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(або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принципі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заміщення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180844" y="5345429"/>
            <a:ext cx="11277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електроліту)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531992" y="4819522"/>
            <a:ext cx="3022600" cy="996315"/>
            <a:chOff x="5531992" y="4819522"/>
            <a:chExt cx="3022600" cy="996315"/>
          </a:xfrm>
        </p:grpSpPr>
        <p:sp>
          <p:nvSpPr>
            <p:cNvPr id="66" name="object 66"/>
            <p:cNvSpPr/>
            <p:nvPr/>
          </p:nvSpPr>
          <p:spPr>
            <a:xfrm>
              <a:off x="5537072" y="4824602"/>
              <a:ext cx="3012440" cy="986155"/>
            </a:xfrm>
            <a:custGeom>
              <a:avLst/>
              <a:gdLst/>
              <a:ahLst/>
              <a:cxnLst/>
              <a:rect l="l" t="t" r="r" b="b"/>
              <a:pathLst>
                <a:path w="3012440" h="986154">
                  <a:moveTo>
                    <a:pt x="3012186" y="0"/>
                  </a:moveTo>
                  <a:lnTo>
                    <a:pt x="0" y="0"/>
                  </a:lnTo>
                  <a:lnTo>
                    <a:pt x="0" y="986028"/>
                  </a:lnTo>
                  <a:lnTo>
                    <a:pt x="3012186" y="986028"/>
                  </a:lnTo>
                  <a:lnTo>
                    <a:pt x="3012186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537072" y="4824602"/>
              <a:ext cx="3012440" cy="986155"/>
            </a:xfrm>
            <a:custGeom>
              <a:avLst/>
              <a:gdLst/>
              <a:ahLst/>
              <a:cxnLst/>
              <a:rect l="l" t="t" r="r" b="b"/>
              <a:pathLst>
                <a:path w="3012440" h="986154">
                  <a:moveTo>
                    <a:pt x="0" y="986028"/>
                  </a:moveTo>
                  <a:lnTo>
                    <a:pt x="3012186" y="986028"/>
                  </a:lnTo>
                  <a:lnTo>
                    <a:pt x="3012186" y="0"/>
                  </a:lnTo>
                  <a:lnTo>
                    <a:pt x="0" y="0"/>
                  </a:lnTo>
                  <a:lnTo>
                    <a:pt x="0" y="98602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5615685" y="4853432"/>
            <a:ext cx="28213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Arial"/>
                <a:cs typeface="Arial"/>
              </a:rPr>
              <a:t>Використовують</a:t>
            </a:r>
            <a:r>
              <a:rPr sz="1200" b="1" spc="35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автоматичні 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лічильники </a:t>
            </a:r>
            <a:r>
              <a:rPr sz="1200" b="1" dirty="0">
                <a:latin typeface="Arial"/>
                <a:cs typeface="Arial"/>
              </a:rPr>
              <a:t>“Coulter” (Франція), 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“Пікоськел”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(Угорщина),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“Цитометр”,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“Cg-2” (Німеччина), </a:t>
            </a:r>
            <a:r>
              <a:rPr sz="1200" b="1" spc="-10" dirty="0">
                <a:latin typeface="Arial"/>
                <a:cs typeface="Arial"/>
              </a:rPr>
              <a:t>“Целлоськоп </a:t>
            </a:r>
            <a:r>
              <a:rPr sz="1200" b="1" spc="-5" dirty="0">
                <a:latin typeface="Arial"/>
                <a:cs typeface="Arial"/>
              </a:rPr>
              <a:t> “(Швеція).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1955926" y="5805551"/>
            <a:ext cx="3388360" cy="888365"/>
            <a:chOff x="1955926" y="5805551"/>
            <a:chExt cx="3388360" cy="888365"/>
          </a:xfrm>
        </p:grpSpPr>
        <p:sp>
          <p:nvSpPr>
            <p:cNvPr id="70" name="object 70"/>
            <p:cNvSpPr/>
            <p:nvPr/>
          </p:nvSpPr>
          <p:spPr>
            <a:xfrm>
              <a:off x="1961006" y="5810631"/>
              <a:ext cx="3378200" cy="878205"/>
            </a:xfrm>
            <a:custGeom>
              <a:avLst/>
              <a:gdLst/>
              <a:ahLst/>
              <a:cxnLst/>
              <a:rect l="l" t="t" r="r" b="b"/>
              <a:pathLst>
                <a:path w="3378200" h="878204">
                  <a:moveTo>
                    <a:pt x="3377946" y="0"/>
                  </a:moveTo>
                  <a:lnTo>
                    <a:pt x="0" y="0"/>
                  </a:lnTo>
                  <a:lnTo>
                    <a:pt x="0" y="877824"/>
                  </a:lnTo>
                  <a:lnTo>
                    <a:pt x="3377946" y="877824"/>
                  </a:lnTo>
                  <a:lnTo>
                    <a:pt x="3377946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961006" y="5810631"/>
              <a:ext cx="3378200" cy="878205"/>
            </a:xfrm>
            <a:custGeom>
              <a:avLst/>
              <a:gdLst/>
              <a:ahLst/>
              <a:cxnLst/>
              <a:rect l="l" t="t" r="r" b="b"/>
              <a:pathLst>
                <a:path w="3378200" h="878204">
                  <a:moveTo>
                    <a:pt x="0" y="877824"/>
                  </a:moveTo>
                  <a:lnTo>
                    <a:pt x="3377946" y="877824"/>
                  </a:lnTo>
                  <a:lnTo>
                    <a:pt x="3377946" y="0"/>
                  </a:lnTo>
                  <a:lnTo>
                    <a:pt x="0" y="0"/>
                  </a:lnTo>
                  <a:lnTo>
                    <a:pt x="0" y="87782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2039366" y="5839205"/>
            <a:ext cx="3103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Заснований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на </a:t>
            </a:r>
            <a:r>
              <a:rPr sz="1200" b="1" spc="-15" dirty="0">
                <a:latin typeface="Arial"/>
                <a:cs typeface="Arial"/>
              </a:rPr>
              <a:t>фільтрації</a:t>
            </a:r>
            <a:r>
              <a:rPr sz="1200" b="1" spc="20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розчину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через</a:t>
            </a:r>
            <a:endParaRPr sz="12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039366" y="6022085"/>
            <a:ext cx="25831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розкреслену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на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клітки мембрану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і</a:t>
            </a:r>
            <a:endParaRPr sz="12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039366" y="6204966"/>
            <a:ext cx="2372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підрахунку частинок,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які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на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ній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039366" y="6387846"/>
            <a:ext cx="958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залишилися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5572378" y="5962522"/>
            <a:ext cx="2981960" cy="688340"/>
            <a:chOff x="5572378" y="5962522"/>
            <a:chExt cx="2981960" cy="688340"/>
          </a:xfrm>
        </p:grpSpPr>
        <p:sp>
          <p:nvSpPr>
            <p:cNvPr id="77" name="object 77"/>
            <p:cNvSpPr/>
            <p:nvPr/>
          </p:nvSpPr>
          <p:spPr>
            <a:xfrm>
              <a:off x="5577458" y="5967602"/>
              <a:ext cx="2971800" cy="678180"/>
            </a:xfrm>
            <a:custGeom>
              <a:avLst/>
              <a:gdLst/>
              <a:ahLst/>
              <a:cxnLst/>
              <a:rect l="l" t="t" r="r" b="b"/>
              <a:pathLst>
                <a:path w="2971800" h="678179">
                  <a:moveTo>
                    <a:pt x="2971800" y="0"/>
                  </a:moveTo>
                  <a:lnTo>
                    <a:pt x="0" y="0"/>
                  </a:lnTo>
                  <a:lnTo>
                    <a:pt x="0" y="678180"/>
                  </a:lnTo>
                  <a:lnTo>
                    <a:pt x="2971800" y="678180"/>
                  </a:lnTo>
                  <a:lnTo>
                    <a:pt x="2971800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577458" y="5967602"/>
              <a:ext cx="2971800" cy="678180"/>
            </a:xfrm>
            <a:custGeom>
              <a:avLst/>
              <a:gdLst/>
              <a:ahLst/>
              <a:cxnLst/>
              <a:rect l="l" t="t" r="r" b="b"/>
              <a:pathLst>
                <a:path w="2971800" h="678179">
                  <a:moveTo>
                    <a:pt x="0" y="678180"/>
                  </a:moveTo>
                  <a:lnTo>
                    <a:pt x="2971800" y="678180"/>
                  </a:lnTo>
                  <a:lnTo>
                    <a:pt x="2971800" y="0"/>
                  </a:lnTo>
                  <a:lnTo>
                    <a:pt x="0" y="0"/>
                  </a:lnTo>
                  <a:lnTo>
                    <a:pt x="0" y="67818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5656071" y="5996432"/>
            <a:ext cx="2521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Arial"/>
                <a:cs typeface="Arial"/>
              </a:rPr>
              <a:t>Використовують</a:t>
            </a:r>
            <a:r>
              <a:rPr sz="1200" b="1" spc="25" dirty="0">
                <a:latin typeface="Arial"/>
                <a:cs typeface="Arial"/>
              </a:rPr>
              <a:t> </a:t>
            </a:r>
            <a:r>
              <a:rPr sz="1200" b="1" spc="-15" dirty="0">
                <a:latin typeface="Arial"/>
                <a:cs typeface="Arial"/>
              </a:rPr>
              <a:t>автоматизовані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системи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“РМС”, “Omnicon-a”,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“Accucount”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(США)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і ін.)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235458" y="1317497"/>
            <a:ext cx="5461000" cy="5333365"/>
            <a:chOff x="235458" y="1317497"/>
            <a:chExt cx="5461000" cy="5333365"/>
          </a:xfrm>
        </p:grpSpPr>
        <p:pic>
          <p:nvPicPr>
            <p:cNvPr id="81" name="object 8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9909" y="4069461"/>
              <a:ext cx="133350" cy="7620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3836" y="6247257"/>
              <a:ext cx="217169" cy="76200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246507" y="1322450"/>
              <a:ext cx="2063750" cy="5323840"/>
            </a:xfrm>
            <a:custGeom>
              <a:avLst/>
              <a:gdLst/>
              <a:ahLst/>
              <a:cxnLst/>
              <a:rect l="l" t="t" r="r" b="b"/>
              <a:pathLst>
                <a:path w="2063750" h="5323840">
                  <a:moveTo>
                    <a:pt x="0" y="2776728"/>
                  </a:moveTo>
                  <a:lnTo>
                    <a:pt x="182880" y="2776728"/>
                  </a:lnTo>
                </a:path>
                <a:path w="2063750" h="5323840">
                  <a:moveTo>
                    <a:pt x="14478" y="3867150"/>
                  </a:moveTo>
                  <a:lnTo>
                    <a:pt x="168402" y="3867150"/>
                  </a:lnTo>
                </a:path>
                <a:path w="2063750" h="5323840">
                  <a:moveTo>
                    <a:pt x="14478" y="4993386"/>
                  </a:moveTo>
                  <a:lnTo>
                    <a:pt x="196596" y="4993386"/>
                  </a:lnTo>
                </a:path>
                <a:path w="2063750" h="5323840">
                  <a:moveTo>
                    <a:pt x="471678" y="76200"/>
                  </a:moveTo>
                  <a:lnTo>
                    <a:pt x="477665" y="46559"/>
                  </a:lnTo>
                  <a:lnTo>
                    <a:pt x="493995" y="22336"/>
                  </a:lnTo>
                  <a:lnTo>
                    <a:pt x="518215" y="5994"/>
                  </a:lnTo>
                  <a:lnTo>
                    <a:pt x="547878" y="0"/>
                  </a:lnTo>
                  <a:lnTo>
                    <a:pt x="1885950" y="0"/>
                  </a:lnTo>
                  <a:lnTo>
                    <a:pt x="1915590" y="5994"/>
                  </a:lnTo>
                  <a:lnTo>
                    <a:pt x="1939813" y="22336"/>
                  </a:lnTo>
                  <a:lnTo>
                    <a:pt x="1956155" y="46559"/>
                  </a:lnTo>
                  <a:lnTo>
                    <a:pt x="1962150" y="76200"/>
                  </a:lnTo>
                  <a:lnTo>
                    <a:pt x="1962150" y="381000"/>
                  </a:lnTo>
                  <a:lnTo>
                    <a:pt x="1956155" y="410640"/>
                  </a:lnTo>
                  <a:lnTo>
                    <a:pt x="1939813" y="434863"/>
                  </a:lnTo>
                  <a:lnTo>
                    <a:pt x="1915590" y="451205"/>
                  </a:lnTo>
                  <a:lnTo>
                    <a:pt x="1885950" y="457200"/>
                  </a:lnTo>
                  <a:lnTo>
                    <a:pt x="547878" y="457200"/>
                  </a:lnTo>
                  <a:lnTo>
                    <a:pt x="518215" y="451205"/>
                  </a:lnTo>
                  <a:lnTo>
                    <a:pt x="493995" y="434863"/>
                  </a:lnTo>
                  <a:lnTo>
                    <a:pt x="477665" y="410640"/>
                  </a:lnTo>
                  <a:lnTo>
                    <a:pt x="471678" y="381000"/>
                  </a:lnTo>
                  <a:lnTo>
                    <a:pt x="471678" y="76200"/>
                  </a:lnTo>
                  <a:close/>
                </a:path>
                <a:path w="2063750" h="5323840">
                  <a:moveTo>
                    <a:pt x="364236" y="1347977"/>
                  </a:moveTo>
                  <a:lnTo>
                    <a:pt x="374057" y="1299358"/>
                  </a:lnTo>
                  <a:lnTo>
                    <a:pt x="400840" y="1259633"/>
                  </a:lnTo>
                  <a:lnTo>
                    <a:pt x="440563" y="1232838"/>
                  </a:lnTo>
                  <a:lnTo>
                    <a:pt x="489203" y="1223010"/>
                  </a:lnTo>
                  <a:lnTo>
                    <a:pt x="1837182" y="1223010"/>
                  </a:lnTo>
                  <a:lnTo>
                    <a:pt x="1885801" y="1232838"/>
                  </a:lnTo>
                  <a:lnTo>
                    <a:pt x="1925526" y="1259633"/>
                  </a:lnTo>
                  <a:lnTo>
                    <a:pt x="1952321" y="1299358"/>
                  </a:lnTo>
                  <a:lnTo>
                    <a:pt x="1962150" y="1347977"/>
                  </a:lnTo>
                  <a:lnTo>
                    <a:pt x="1962150" y="1847850"/>
                  </a:lnTo>
                  <a:lnTo>
                    <a:pt x="1952321" y="1896469"/>
                  </a:lnTo>
                  <a:lnTo>
                    <a:pt x="1925526" y="1936194"/>
                  </a:lnTo>
                  <a:lnTo>
                    <a:pt x="1885801" y="1962989"/>
                  </a:lnTo>
                  <a:lnTo>
                    <a:pt x="1837182" y="1972818"/>
                  </a:lnTo>
                  <a:lnTo>
                    <a:pt x="489203" y="1972818"/>
                  </a:lnTo>
                  <a:lnTo>
                    <a:pt x="440563" y="1962989"/>
                  </a:lnTo>
                  <a:lnTo>
                    <a:pt x="400840" y="1936194"/>
                  </a:lnTo>
                  <a:lnTo>
                    <a:pt x="374057" y="1896469"/>
                  </a:lnTo>
                  <a:lnTo>
                    <a:pt x="364236" y="1847850"/>
                  </a:lnTo>
                  <a:lnTo>
                    <a:pt x="364236" y="1347977"/>
                  </a:lnTo>
                  <a:close/>
                </a:path>
                <a:path w="2063750" h="5323840">
                  <a:moveTo>
                    <a:pt x="190499" y="2593975"/>
                  </a:moveTo>
                  <a:lnTo>
                    <a:pt x="197695" y="2558343"/>
                  </a:lnTo>
                  <a:lnTo>
                    <a:pt x="217319" y="2529236"/>
                  </a:lnTo>
                  <a:lnTo>
                    <a:pt x="246424" y="2509607"/>
                  </a:lnTo>
                  <a:lnTo>
                    <a:pt x="282066" y="2502408"/>
                  </a:lnTo>
                  <a:lnTo>
                    <a:pt x="1971929" y="2502408"/>
                  </a:lnTo>
                  <a:lnTo>
                    <a:pt x="2007560" y="2509607"/>
                  </a:lnTo>
                  <a:lnTo>
                    <a:pt x="2036667" y="2529236"/>
                  </a:lnTo>
                  <a:lnTo>
                    <a:pt x="2056296" y="2558343"/>
                  </a:lnTo>
                  <a:lnTo>
                    <a:pt x="2063495" y="2593975"/>
                  </a:lnTo>
                  <a:lnTo>
                    <a:pt x="2063495" y="2960243"/>
                  </a:lnTo>
                  <a:lnTo>
                    <a:pt x="2056296" y="2995874"/>
                  </a:lnTo>
                  <a:lnTo>
                    <a:pt x="2036667" y="3024981"/>
                  </a:lnTo>
                  <a:lnTo>
                    <a:pt x="2007560" y="3044610"/>
                  </a:lnTo>
                  <a:lnTo>
                    <a:pt x="1971929" y="3051810"/>
                  </a:lnTo>
                  <a:lnTo>
                    <a:pt x="282066" y="3051810"/>
                  </a:lnTo>
                  <a:lnTo>
                    <a:pt x="246424" y="3044610"/>
                  </a:lnTo>
                  <a:lnTo>
                    <a:pt x="217319" y="3024981"/>
                  </a:lnTo>
                  <a:lnTo>
                    <a:pt x="197695" y="2995874"/>
                  </a:lnTo>
                  <a:lnTo>
                    <a:pt x="190499" y="2960243"/>
                  </a:lnTo>
                  <a:lnTo>
                    <a:pt x="190499" y="2593975"/>
                  </a:lnTo>
                  <a:close/>
                </a:path>
                <a:path w="2063750" h="5323840">
                  <a:moveTo>
                    <a:pt x="176022" y="3684397"/>
                  </a:moveTo>
                  <a:lnTo>
                    <a:pt x="183217" y="3648765"/>
                  </a:lnTo>
                  <a:lnTo>
                    <a:pt x="202841" y="3619658"/>
                  </a:lnTo>
                  <a:lnTo>
                    <a:pt x="231946" y="3600029"/>
                  </a:lnTo>
                  <a:lnTo>
                    <a:pt x="267588" y="3592829"/>
                  </a:lnTo>
                  <a:lnTo>
                    <a:pt x="1574927" y="3592829"/>
                  </a:lnTo>
                  <a:lnTo>
                    <a:pt x="1610558" y="3600029"/>
                  </a:lnTo>
                  <a:lnTo>
                    <a:pt x="1639665" y="3619658"/>
                  </a:lnTo>
                  <a:lnTo>
                    <a:pt x="1659294" y="3648765"/>
                  </a:lnTo>
                  <a:lnTo>
                    <a:pt x="1666494" y="3684397"/>
                  </a:lnTo>
                  <a:lnTo>
                    <a:pt x="1666494" y="4050665"/>
                  </a:lnTo>
                  <a:lnTo>
                    <a:pt x="1659294" y="4086296"/>
                  </a:lnTo>
                  <a:lnTo>
                    <a:pt x="1639665" y="4115403"/>
                  </a:lnTo>
                  <a:lnTo>
                    <a:pt x="1610558" y="4135032"/>
                  </a:lnTo>
                  <a:lnTo>
                    <a:pt x="1574927" y="4142232"/>
                  </a:lnTo>
                  <a:lnTo>
                    <a:pt x="267588" y="4142232"/>
                  </a:lnTo>
                  <a:lnTo>
                    <a:pt x="231946" y="4135032"/>
                  </a:lnTo>
                  <a:lnTo>
                    <a:pt x="202841" y="4115403"/>
                  </a:lnTo>
                  <a:lnTo>
                    <a:pt x="183217" y="4086296"/>
                  </a:lnTo>
                  <a:lnTo>
                    <a:pt x="176022" y="4050665"/>
                  </a:lnTo>
                  <a:lnTo>
                    <a:pt x="176022" y="3684397"/>
                  </a:lnTo>
                  <a:close/>
                </a:path>
                <a:path w="2063750" h="5323840">
                  <a:moveTo>
                    <a:pt x="204977" y="4590542"/>
                  </a:moveTo>
                  <a:lnTo>
                    <a:pt x="212450" y="4544220"/>
                  </a:lnTo>
                  <a:lnTo>
                    <a:pt x="233256" y="4503988"/>
                  </a:lnTo>
                  <a:lnTo>
                    <a:pt x="264982" y="4472262"/>
                  </a:lnTo>
                  <a:lnTo>
                    <a:pt x="305214" y="4451456"/>
                  </a:lnTo>
                  <a:lnTo>
                    <a:pt x="351536" y="4443984"/>
                  </a:lnTo>
                  <a:lnTo>
                    <a:pt x="1458976" y="4443984"/>
                  </a:lnTo>
                  <a:lnTo>
                    <a:pt x="1505283" y="4451456"/>
                  </a:lnTo>
                  <a:lnTo>
                    <a:pt x="1545512" y="4472262"/>
                  </a:lnTo>
                  <a:lnTo>
                    <a:pt x="1577244" y="4503988"/>
                  </a:lnTo>
                  <a:lnTo>
                    <a:pt x="1598058" y="4544220"/>
                  </a:lnTo>
                  <a:lnTo>
                    <a:pt x="1605534" y="4590542"/>
                  </a:lnTo>
                  <a:lnTo>
                    <a:pt x="1605534" y="5176774"/>
                  </a:lnTo>
                  <a:lnTo>
                    <a:pt x="1598058" y="5223095"/>
                  </a:lnTo>
                  <a:lnTo>
                    <a:pt x="1577244" y="5263327"/>
                  </a:lnTo>
                  <a:lnTo>
                    <a:pt x="1545512" y="5295053"/>
                  </a:lnTo>
                  <a:lnTo>
                    <a:pt x="1505283" y="5315859"/>
                  </a:lnTo>
                  <a:lnTo>
                    <a:pt x="1458976" y="5323332"/>
                  </a:lnTo>
                  <a:lnTo>
                    <a:pt x="351536" y="5323332"/>
                  </a:lnTo>
                  <a:lnTo>
                    <a:pt x="305214" y="5315859"/>
                  </a:lnTo>
                  <a:lnTo>
                    <a:pt x="264982" y="5295053"/>
                  </a:lnTo>
                  <a:lnTo>
                    <a:pt x="233256" y="5263327"/>
                  </a:lnTo>
                  <a:lnTo>
                    <a:pt x="212450" y="5223095"/>
                  </a:lnTo>
                  <a:lnTo>
                    <a:pt x="204977" y="5176774"/>
                  </a:lnTo>
                  <a:lnTo>
                    <a:pt x="204977" y="459054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372480" y="1568576"/>
              <a:ext cx="323850" cy="76200"/>
            </a:xfrm>
            <a:custGeom>
              <a:avLst/>
              <a:gdLst/>
              <a:ahLst/>
              <a:cxnLst/>
              <a:rect l="l" t="t" r="r" b="b"/>
              <a:pathLst>
                <a:path w="323850" h="76200">
                  <a:moveTo>
                    <a:pt x="247650" y="0"/>
                  </a:moveTo>
                  <a:lnTo>
                    <a:pt x="247650" y="76200"/>
                  </a:lnTo>
                  <a:lnTo>
                    <a:pt x="311150" y="44450"/>
                  </a:lnTo>
                  <a:lnTo>
                    <a:pt x="260350" y="44450"/>
                  </a:lnTo>
                  <a:lnTo>
                    <a:pt x="260350" y="31750"/>
                  </a:lnTo>
                  <a:lnTo>
                    <a:pt x="311150" y="31750"/>
                  </a:lnTo>
                  <a:lnTo>
                    <a:pt x="247650" y="0"/>
                  </a:lnTo>
                  <a:close/>
                </a:path>
                <a:path w="323850" h="76200">
                  <a:moveTo>
                    <a:pt x="24765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47650" y="44450"/>
                  </a:lnTo>
                  <a:lnTo>
                    <a:pt x="247650" y="31750"/>
                  </a:lnTo>
                  <a:close/>
                </a:path>
                <a:path w="323850" h="76200">
                  <a:moveTo>
                    <a:pt x="311150" y="31750"/>
                  </a:moveTo>
                  <a:lnTo>
                    <a:pt x="260350" y="31750"/>
                  </a:lnTo>
                  <a:lnTo>
                    <a:pt x="260350" y="44450"/>
                  </a:lnTo>
                  <a:lnTo>
                    <a:pt x="311150" y="44450"/>
                  </a:lnTo>
                  <a:lnTo>
                    <a:pt x="323850" y="38100"/>
                  </a:lnTo>
                  <a:lnTo>
                    <a:pt x="311150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7608" y="1512061"/>
              <a:ext cx="188594" cy="74929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91968" y="2840481"/>
              <a:ext cx="161289" cy="75945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254127" y="1535810"/>
              <a:ext cx="449580" cy="0"/>
            </a:xfrm>
            <a:custGeom>
              <a:avLst/>
              <a:gdLst/>
              <a:ahLst/>
              <a:cxnLst/>
              <a:rect l="l" t="t" r="r" b="b"/>
              <a:pathLst>
                <a:path w="449580">
                  <a:moveTo>
                    <a:pt x="0" y="0"/>
                  </a:moveTo>
                  <a:lnTo>
                    <a:pt x="449579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60467" y="4058030"/>
              <a:ext cx="183642" cy="76200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5260340" y="5150231"/>
              <a:ext cx="317500" cy="76200"/>
            </a:xfrm>
            <a:custGeom>
              <a:avLst/>
              <a:gdLst/>
              <a:ahLst/>
              <a:cxnLst/>
              <a:rect l="l" t="t" r="r" b="b"/>
              <a:pathLst>
                <a:path w="317500" h="76200">
                  <a:moveTo>
                    <a:pt x="301500" y="31794"/>
                  </a:moveTo>
                  <a:lnTo>
                    <a:pt x="241087" y="31794"/>
                  </a:lnTo>
                  <a:lnTo>
                    <a:pt x="253746" y="32131"/>
                  </a:lnTo>
                  <a:lnTo>
                    <a:pt x="253492" y="44831"/>
                  </a:lnTo>
                  <a:lnTo>
                    <a:pt x="240739" y="44831"/>
                  </a:lnTo>
                  <a:lnTo>
                    <a:pt x="239902" y="76200"/>
                  </a:lnTo>
                  <a:lnTo>
                    <a:pt x="307059" y="44831"/>
                  </a:lnTo>
                  <a:lnTo>
                    <a:pt x="253492" y="44831"/>
                  </a:lnTo>
                  <a:lnTo>
                    <a:pt x="240748" y="44492"/>
                  </a:lnTo>
                  <a:lnTo>
                    <a:pt x="307783" y="44492"/>
                  </a:lnTo>
                  <a:lnTo>
                    <a:pt x="317119" y="40132"/>
                  </a:lnTo>
                  <a:lnTo>
                    <a:pt x="301500" y="31794"/>
                  </a:lnTo>
                  <a:close/>
                </a:path>
                <a:path w="317500" h="76200">
                  <a:moveTo>
                    <a:pt x="241935" y="0"/>
                  </a:moveTo>
                  <a:lnTo>
                    <a:pt x="240748" y="44492"/>
                  </a:lnTo>
                  <a:lnTo>
                    <a:pt x="253492" y="44831"/>
                  </a:lnTo>
                  <a:lnTo>
                    <a:pt x="253746" y="32131"/>
                  </a:lnTo>
                  <a:lnTo>
                    <a:pt x="241087" y="31794"/>
                  </a:lnTo>
                  <a:lnTo>
                    <a:pt x="301500" y="31794"/>
                  </a:lnTo>
                  <a:lnTo>
                    <a:pt x="241935" y="0"/>
                  </a:lnTo>
                  <a:close/>
                </a:path>
                <a:path w="317500" h="76200">
                  <a:moveTo>
                    <a:pt x="254" y="25400"/>
                  </a:moveTo>
                  <a:lnTo>
                    <a:pt x="0" y="38100"/>
                  </a:lnTo>
                  <a:lnTo>
                    <a:pt x="240748" y="44492"/>
                  </a:lnTo>
                  <a:lnTo>
                    <a:pt x="241087" y="31794"/>
                  </a:lnTo>
                  <a:lnTo>
                    <a:pt x="254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43143" y="6261620"/>
              <a:ext cx="184022" cy="74955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16811" y="5143881"/>
              <a:ext cx="188975" cy="76200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240411" y="4109084"/>
              <a:ext cx="0" cy="2193925"/>
            </a:xfrm>
            <a:custGeom>
              <a:avLst/>
              <a:gdLst/>
              <a:ahLst/>
              <a:cxnLst/>
              <a:rect l="l" t="t" r="r" b="b"/>
              <a:pathLst>
                <a:path h="2193925">
                  <a:moveTo>
                    <a:pt x="0" y="0"/>
                  </a:moveTo>
                  <a:lnTo>
                    <a:pt x="0" y="2193797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3" name="object 9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8887" y="289179"/>
              <a:ext cx="3298825" cy="688975"/>
            </a:xfrm>
            <a:custGeom>
              <a:avLst/>
              <a:gdLst/>
              <a:ahLst/>
              <a:cxnLst/>
              <a:rect l="l" t="t" r="r" b="b"/>
              <a:pathLst>
                <a:path w="3298825" h="688975">
                  <a:moveTo>
                    <a:pt x="3183890" y="0"/>
                  </a:moveTo>
                  <a:lnTo>
                    <a:pt x="114808" y="0"/>
                  </a:lnTo>
                  <a:lnTo>
                    <a:pt x="70117" y="9026"/>
                  </a:lnTo>
                  <a:lnTo>
                    <a:pt x="33624" y="33639"/>
                  </a:lnTo>
                  <a:lnTo>
                    <a:pt x="9021" y="70133"/>
                  </a:lnTo>
                  <a:lnTo>
                    <a:pt x="0" y="114808"/>
                  </a:lnTo>
                  <a:lnTo>
                    <a:pt x="0" y="574040"/>
                  </a:lnTo>
                  <a:lnTo>
                    <a:pt x="9021" y="618714"/>
                  </a:lnTo>
                  <a:lnTo>
                    <a:pt x="33624" y="655208"/>
                  </a:lnTo>
                  <a:lnTo>
                    <a:pt x="70117" y="679821"/>
                  </a:lnTo>
                  <a:lnTo>
                    <a:pt x="114808" y="688848"/>
                  </a:lnTo>
                  <a:lnTo>
                    <a:pt x="3183890" y="688848"/>
                  </a:lnTo>
                  <a:lnTo>
                    <a:pt x="3228564" y="679821"/>
                  </a:lnTo>
                  <a:lnTo>
                    <a:pt x="3265058" y="655208"/>
                  </a:lnTo>
                  <a:lnTo>
                    <a:pt x="3289671" y="618714"/>
                  </a:lnTo>
                  <a:lnTo>
                    <a:pt x="3298698" y="574040"/>
                  </a:lnTo>
                  <a:lnTo>
                    <a:pt x="3298698" y="114808"/>
                  </a:lnTo>
                  <a:lnTo>
                    <a:pt x="3289671" y="70133"/>
                  </a:lnTo>
                  <a:lnTo>
                    <a:pt x="3265058" y="33639"/>
                  </a:lnTo>
                  <a:lnTo>
                    <a:pt x="3228564" y="9026"/>
                  </a:lnTo>
                  <a:lnTo>
                    <a:pt x="318389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8887" y="289179"/>
              <a:ext cx="3298825" cy="688975"/>
            </a:xfrm>
            <a:custGeom>
              <a:avLst/>
              <a:gdLst/>
              <a:ahLst/>
              <a:cxnLst/>
              <a:rect l="l" t="t" r="r" b="b"/>
              <a:pathLst>
                <a:path w="3298825" h="688975">
                  <a:moveTo>
                    <a:pt x="0" y="114808"/>
                  </a:moveTo>
                  <a:lnTo>
                    <a:pt x="9021" y="70133"/>
                  </a:lnTo>
                  <a:lnTo>
                    <a:pt x="33624" y="33639"/>
                  </a:lnTo>
                  <a:lnTo>
                    <a:pt x="70117" y="9026"/>
                  </a:lnTo>
                  <a:lnTo>
                    <a:pt x="114808" y="0"/>
                  </a:lnTo>
                  <a:lnTo>
                    <a:pt x="3183890" y="0"/>
                  </a:lnTo>
                  <a:lnTo>
                    <a:pt x="3228564" y="9026"/>
                  </a:lnTo>
                  <a:lnTo>
                    <a:pt x="3265058" y="33639"/>
                  </a:lnTo>
                  <a:lnTo>
                    <a:pt x="3289671" y="70133"/>
                  </a:lnTo>
                  <a:lnTo>
                    <a:pt x="3298698" y="114808"/>
                  </a:lnTo>
                  <a:lnTo>
                    <a:pt x="3298698" y="574040"/>
                  </a:lnTo>
                  <a:lnTo>
                    <a:pt x="3289671" y="618714"/>
                  </a:lnTo>
                  <a:lnTo>
                    <a:pt x="3265058" y="655208"/>
                  </a:lnTo>
                  <a:lnTo>
                    <a:pt x="3228564" y="679821"/>
                  </a:lnTo>
                  <a:lnTo>
                    <a:pt x="3183890" y="688848"/>
                  </a:lnTo>
                  <a:lnTo>
                    <a:pt x="114808" y="688848"/>
                  </a:lnTo>
                  <a:lnTo>
                    <a:pt x="70117" y="679821"/>
                  </a:lnTo>
                  <a:lnTo>
                    <a:pt x="33624" y="655208"/>
                  </a:lnTo>
                  <a:lnTo>
                    <a:pt x="9021" y="618714"/>
                  </a:lnTo>
                  <a:lnTo>
                    <a:pt x="0" y="574040"/>
                  </a:lnTo>
                  <a:lnTo>
                    <a:pt x="0" y="11480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84962" y="354076"/>
            <a:ext cx="2606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</a:rPr>
              <a:t>ТЕХНЛОГІЧНА</a:t>
            </a:r>
            <a:r>
              <a:rPr sz="1800" spc="-25" dirty="0">
                <a:solidFill>
                  <a:srgbClr val="FF0000"/>
                </a:solidFill>
              </a:rPr>
              <a:t> </a:t>
            </a:r>
            <a:r>
              <a:rPr sz="1800" spc="-5" dirty="0">
                <a:solidFill>
                  <a:srgbClr val="FF0000"/>
                </a:solidFill>
              </a:rPr>
              <a:t>СХЕМА</a:t>
            </a:r>
            <a:endParaRPr sz="1800"/>
          </a:p>
        </p:txBody>
      </p:sp>
      <p:grpSp>
        <p:nvGrpSpPr>
          <p:cNvPr id="11" name="object 11"/>
          <p:cNvGrpSpPr/>
          <p:nvPr/>
        </p:nvGrpSpPr>
        <p:grpSpPr>
          <a:xfrm>
            <a:off x="4482846" y="286511"/>
            <a:ext cx="3121660" cy="708025"/>
            <a:chOff x="4482846" y="286511"/>
            <a:chExt cx="3121660" cy="708025"/>
          </a:xfrm>
        </p:grpSpPr>
        <p:sp>
          <p:nvSpPr>
            <p:cNvPr id="12" name="object 12"/>
            <p:cNvSpPr/>
            <p:nvPr/>
          </p:nvSpPr>
          <p:spPr>
            <a:xfrm>
              <a:off x="4492371" y="296036"/>
              <a:ext cx="3102610" cy="688975"/>
            </a:xfrm>
            <a:custGeom>
              <a:avLst/>
              <a:gdLst/>
              <a:ahLst/>
              <a:cxnLst/>
              <a:rect l="l" t="t" r="r" b="b"/>
              <a:pathLst>
                <a:path w="3102609" h="688975">
                  <a:moveTo>
                    <a:pt x="2987294" y="0"/>
                  </a:moveTo>
                  <a:lnTo>
                    <a:pt x="114807" y="0"/>
                  </a:lnTo>
                  <a:lnTo>
                    <a:pt x="70133" y="9026"/>
                  </a:lnTo>
                  <a:lnTo>
                    <a:pt x="33639" y="33639"/>
                  </a:lnTo>
                  <a:lnTo>
                    <a:pt x="9026" y="70133"/>
                  </a:lnTo>
                  <a:lnTo>
                    <a:pt x="0" y="114808"/>
                  </a:lnTo>
                  <a:lnTo>
                    <a:pt x="0" y="574040"/>
                  </a:lnTo>
                  <a:lnTo>
                    <a:pt x="9026" y="618714"/>
                  </a:lnTo>
                  <a:lnTo>
                    <a:pt x="33639" y="655208"/>
                  </a:lnTo>
                  <a:lnTo>
                    <a:pt x="70133" y="679821"/>
                  </a:lnTo>
                  <a:lnTo>
                    <a:pt x="114807" y="688848"/>
                  </a:lnTo>
                  <a:lnTo>
                    <a:pt x="2987294" y="688848"/>
                  </a:lnTo>
                  <a:lnTo>
                    <a:pt x="3031968" y="679821"/>
                  </a:lnTo>
                  <a:lnTo>
                    <a:pt x="3068462" y="655208"/>
                  </a:lnTo>
                  <a:lnTo>
                    <a:pt x="3093075" y="618714"/>
                  </a:lnTo>
                  <a:lnTo>
                    <a:pt x="3102102" y="574040"/>
                  </a:lnTo>
                  <a:lnTo>
                    <a:pt x="3102102" y="114808"/>
                  </a:lnTo>
                  <a:lnTo>
                    <a:pt x="3093075" y="70133"/>
                  </a:lnTo>
                  <a:lnTo>
                    <a:pt x="3068462" y="33639"/>
                  </a:lnTo>
                  <a:lnTo>
                    <a:pt x="3031968" y="9026"/>
                  </a:lnTo>
                  <a:lnTo>
                    <a:pt x="2987294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92371" y="296036"/>
              <a:ext cx="3102610" cy="688975"/>
            </a:xfrm>
            <a:custGeom>
              <a:avLst/>
              <a:gdLst/>
              <a:ahLst/>
              <a:cxnLst/>
              <a:rect l="l" t="t" r="r" b="b"/>
              <a:pathLst>
                <a:path w="3102609" h="688975">
                  <a:moveTo>
                    <a:pt x="0" y="114808"/>
                  </a:moveTo>
                  <a:lnTo>
                    <a:pt x="9026" y="70133"/>
                  </a:lnTo>
                  <a:lnTo>
                    <a:pt x="33639" y="33639"/>
                  </a:lnTo>
                  <a:lnTo>
                    <a:pt x="70133" y="9026"/>
                  </a:lnTo>
                  <a:lnTo>
                    <a:pt x="114807" y="0"/>
                  </a:lnTo>
                  <a:lnTo>
                    <a:pt x="2987294" y="0"/>
                  </a:lnTo>
                  <a:lnTo>
                    <a:pt x="3031968" y="9026"/>
                  </a:lnTo>
                  <a:lnTo>
                    <a:pt x="3068462" y="33639"/>
                  </a:lnTo>
                  <a:lnTo>
                    <a:pt x="3093075" y="70133"/>
                  </a:lnTo>
                  <a:lnTo>
                    <a:pt x="3102102" y="114808"/>
                  </a:lnTo>
                  <a:lnTo>
                    <a:pt x="3102102" y="574040"/>
                  </a:lnTo>
                  <a:lnTo>
                    <a:pt x="3093075" y="618714"/>
                  </a:lnTo>
                  <a:lnTo>
                    <a:pt x="3068462" y="655208"/>
                  </a:lnTo>
                  <a:lnTo>
                    <a:pt x="3031968" y="679821"/>
                  </a:lnTo>
                  <a:lnTo>
                    <a:pt x="2987294" y="688848"/>
                  </a:lnTo>
                  <a:lnTo>
                    <a:pt x="114807" y="688848"/>
                  </a:lnTo>
                  <a:lnTo>
                    <a:pt x="70133" y="679821"/>
                  </a:lnTo>
                  <a:lnTo>
                    <a:pt x="33639" y="655208"/>
                  </a:lnTo>
                  <a:lnTo>
                    <a:pt x="9026" y="618714"/>
                  </a:lnTo>
                  <a:lnTo>
                    <a:pt x="0" y="574040"/>
                  </a:lnTo>
                  <a:lnTo>
                    <a:pt x="0" y="11480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134864" y="360426"/>
            <a:ext cx="1817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ПОСТАДІЙНИЙ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4344" y="634746"/>
            <a:ext cx="6220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28745" algn="l"/>
              </a:tabLst>
            </a:pPr>
            <a:r>
              <a:rPr sz="2700" b="1" spc="-7" baseline="1543" dirty="0">
                <a:solidFill>
                  <a:srgbClr val="FF0000"/>
                </a:solidFill>
                <a:latin typeface="Tahoma"/>
                <a:cs typeface="Tahoma"/>
              </a:rPr>
              <a:t>ВИРОБНИЦТВА	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КОНТРОЛЬ</a:t>
            </a:r>
            <a:r>
              <a:rPr sz="1800" b="1" spc="-8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ahoma"/>
                <a:cs typeface="Tahoma"/>
              </a:rPr>
              <a:t>ЯКОСТІ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31520" y="984885"/>
            <a:ext cx="6383020" cy="1062355"/>
            <a:chOff x="231520" y="984885"/>
            <a:chExt cx="6383020" cy="1062355"/>
          </a:xfrm>
        </p:grpSpPr>
        <p:sp>
          <p:nvSpPr>
            <p:cNvPr id="17" name="object 17"/>
            <p:cNvSpPr/>
            <p:nvPr/>
          </p:nvSpPr>
          <p:spPr>
            <a:xfrm>
              <a:off x="1805559" y="984885"/>
              <a:ext cx="76200" cy="268605"/>
            </a:xfrm>
            <a:custGeom>
              <a:avLst/>
              <a:gdLst/>
              <a:ahLst/>
              <a:cxnLst/>
              <a:rect l="l" t="t" r="r" b="b"/>
              <a:pathLst>
                <a:path w="76200" h="268605">
                  <a:moveTo>
                    <a:pt x="31750" y="192024"/>
                  </a:moveTo>
                  <a:lnTo>
                    <a:pt x="0" y="192024"/>
                  </a:lnTo>
                  <a:lnTo>
                    <a:pt x="38100" y="268224"/>
                  </a:lnTo>
                  <a:lnTo>
                    <a:pt x="69850" y="204724"/>
                  </a:lnTo>
                  <a:lnTo>
                    <a:pt x="31750" y="204724"/>
                  </a:lnTo>
                  <a:lnTo>
                    <a:pt x="31750" y="192024"/>
                  </a:lnTo>
                  <a:close/>
                </a:path>
                <a:path w="76200" h="268605">
                  <a:moveTo>
                    <a:pt x="44450" y="0"/>
                  </a:moveTo>
                  <a:lnTo>
                    <a:pt x="31750" y="0"/>
                  </a:lnTo>
                  <a:lnTo>
                    <a:pt x="31750" y="204724"/>
                  </a:lnTo>
                  <a:lnTo>
                    <a:pt x="44450" y="204724"/>
                  </a:lnTo>
                  <a:lnTo>
                    <a:pt x="44450" y="0"/>
                  </a:lnTo>
                  <a:close/>
                </a:path>
                <a:path w="76200" h="268605">
                  <a:moveTo>
                    <a:pt x="76200" y="192024"/>
                  </a:moveTo>
                  <a:lnTo>
                    <a:pt x="44450" y="192024"/>
                  </a:lnTo>
                  <a:lnTo>
                    <a:pt x="44450" y="204724"/>
                  </a:lnTo>
                  <a:lnTo>
                    <a:pt x="69850" y="204724"/>
                  </a:lnTo>
                  <a:lnTo>
                    <a:pt x="76200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6600" y="1254633"/>
              <a:ext cx="6372860" cy="787400"/>
            </a:xfrm>
            <a:custGeom>
              <a:avLst/>
              <a:gdLst/>
              <a:ahLst/>
              <a:cxnLst/>
              <a:rect l="l" t="t" r="r" b="b"/>
              <a:pathLst>
                <a:path w="6372859" h="787400">
                  <a:moveTo>
                    <a:pt x="6372606" y="0"/>
                  </a:moveTo>
                  <a:lnTo>
                    <a:pt x="0" y="0"/>
                  </a:lnTo>
                  <a:lnTo>
                    <a:pt x="0" y="787146"/>
                  </a:lnTo>
                  <a:lnTo>
                    <a:pt x="6372606" y="787146"/>
                  </a:lnTo>
                  <a:lnTo>
                    <a:pt x="6372606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6600" y="1254633"/>
              <a:ext cx="6372860" cy="787400"/>
            </a:xfrm>
            <a:custGeom>
              <a:avLst/>
              <a:gdLst/>
              <a:ahLst/>
              <a:cxnLst/>
              <a:rect l="l" t="t" r="r" b="b"/>
              <a:pathLst>
                <a:path w="6372859" h="787400">
                  <a:moveTo>
                    <a:pt x="0" y="787146"/>
                  </a:moveTo>
                  <a:lnTo>
                    <a:pt x="6372606" y="787146"/>
                  </a:lnTo>
                  <a:lnTo>
                    <a:pt x="6372606" y="0"/>
                  </a:lnTo>
                  <a:lnTo>
                    <a:pt x="0" y="0"/>
                  </a:lnTo>
                  <a:lnTo>
                    <a:pt x="0" y="78714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15213" y="1282700"/>
            <a:ext cx="61233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790000"/>
                </a:solidFill>
                <a:latin typeface="Arial"/>
                <a:cs typeface="Arial"/>
              </a:rPr>
              <a:t>Підготовчі</a:t>
            </a:r>
            <a:r>
              <a:rPr sz="1400" b="1" spc="4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роботи</a:t>
            </a:r>
            <a:r>
              <a:rPr sz="1400" b="1" spc="3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(підготовка</a:t>
            </a:r>
            <a:r>
              <a:rPr sz="1400" b="1" spc="4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приміщення,</a:t>
            </a:r>
            <a:r>
              <a:rPr sz="1400" b="1" spc="2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790000"/>
                </a:solidFill>
                <a:latin typeface="Arial"/>
                <a:cs typeface="Arial"/>
              </a:rPr>
              <a:t>персоналу,</a:t>
            </a:r>
            <a:r>
              <a:rPr sz="1400" b="1" spc="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устаткування,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5213" y="1496059"/>
            <a:ext cx="55264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матеріалів;</a:t>
            </a:r>
            <a:r>
              <a:rPr sz="1400" b="1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розчинників,</a:t>
            </a:r>
            <a:r>
              <a:rPr sz="1400" b="1" spc="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лікарських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і допоміжних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5213" y="1709419"/>
            <a:ext cx="34925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речовин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(відважування,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відмірювання)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613779" y="1265555"/>
            <a:ext cx="2310130" cy="557530"/>
            <a:chOff x="6613779" y="1265555"/>
            <a:chExt cx="2310130" cy="557530"/>
          </a:xfrm>
        </p:grpSpPr>
        <p:sp>
          <p:nvSpPr>
            <p:cNvPr id="24" name="object 24"/>
            <p:cNvSpPr/>
            <p:nvPr/>
          </p:nvSpPr>
          <p:spPr>
            <a:xfrm>
              <a:off x="6613779" y="1651635"/>
              <a:ext cx="321310" cy="76200"/>
            </a:xfrm>
            <a:custGeom>
              <a:avLst/>
              <a:gdLst/>
              <a:ahLst/>
              <a:cxnLst/>
              <a:rect l="l" t="t" r="r" b="b"/>
              <a:pathLst>
                <a:path w="321309" h="76200">
                  <a:moveTo>
                    <a:pt x="244601" y="0"/>
                  </a:moveTo>
                  <a:lnTo>
                    <a:pt x="244601" y="76200"/>
                  </a:lnTo>
                  <a:lnTo>
                    <a:pt x="308101" y="44450"/>
                  </a:lnTo>
                  <a:lnTo>
                    <a:pt x="257301" y="44450"/>
                  </a:lnTo>
                  <a:lnTo>
                    <a:pt x="257301" y="31750"/>
                  </a:lnTo>
                  <a:lnTo>
                    <a:pt x="308101" y="31750"/>
                  </a:lnTo>
                  <a:lnTo>
                    <a:pt x="244601" y="0"/>
                  </a:lnTo>
                  <a:close/>
                </a:path>
                <a:path w="321309" h="76200">
                  <a:moveTo>
                    <a:pt x="244601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44601" y="44450"/>
                  </a:lnTo>
                  <a:lnTo>
                    <a:pt x="244601" y="31750"/>
                  </a:lnTo>
                  <a:close/>
                </a:path>
                <a:path w="321309" h="76200">
                  <a:moveTo>
                    <a:pt x="308101" y="31750"/>
                  </a:moveTo>
                  <a:lnTo>
                    <a:pt x="257301" y="31750"/>
                  </a:lnTo>
                  <a:lnTo>
                    <a:pt x="257301" y="44450"/>
                  </a:lnTo>
                  <a:lnTo>
                    <a:pt x="308101" y="44450"/>
                  </a:lnTo>
                  <a:lnTo>
                    <a:pt x="320801" y="38100"/>
                  </a:lnTo>
                  <a:lnTo>
                    <a:pt x="308101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934581" y="1270635"/>
              <a:ext cx="1984375" cy="547370"/>
            </a:xfrm>
            <a:custGeom>
              <a:avLst/>
              <a:gdLst/>
              <a:ahLst/>
              <a:cxnLst/>
              <a:rect l="l" t="t" r="r" b="b"/>
              <a:pathLst>
                <a:path w="1984375" h="547369">
                  <a:moveTo>
                    <a:pt x="1984248" y="0"/>
                  </a:moveTo>
                  <a:lnTo>
                    <a:pt x="0" y="0"/>
                  </a:lnTo>
                  <a:lnTo>
                    <a:pt x="0" y="547115"/>
                  </a:lnTo>
                  <a:lnTo>
                    <a:pt x="1984248" y="547115"/>
                  </a:lnTo>
                  <a:lnTo>
                    <a:pt x="1984248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934581" y="1270635"/>
              <a:ext cx="1984375" cy="547370"/>
            </a:xfrm>
            <a:custGeom>
              <a:avLst/>
              <a:gdLst/>
              <a:ahLst/>
              <a:cxnLst/>
              <a:rect l="l" t="t" r="r" b="b"/>
              <a:pathLst>
                <a:path w="1984375" h="547369">
                  <a:moveTo>
                    <a:pt x="0" y="547115"/>
                  </a:moveTo>
                  <a:lnTo>
                    <a:pt x="1984248" y="547115"/>
                  </a:lnTo>
                  <a:lnTo>
                    <a:pt x="1984248" y="0"/>
                  </a:lnTo>
                  <a:lnTo>
                    <a:pt x="0" y="0"/>
                  </a:lnTo>
                  <a:lnTo>
                    <a:pt x="0" y="547115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094981" y="1302512"/>
            <a:ext cx="1663064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Tahoma"/>
                <a:cs typeface="Tahoma"/>
              </a:rPr>
              <a:t>Мікробіологічний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82078" y="1515871"/>
            <a:ext cx="88963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ко</a:t>
            </a:r>
            <a:r>
              <a:rPr sz="1400" b="1" spc="-10" dirty="0">
                <a:latin typeface="Tahoma"/>
                <a:cs typeface="Tahoma"/>
              </a:rPr>
              <a:t>нтроль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31520" y="2043302"/>
            <a:ext cx="6384290" cy="943610"/>
            <a:chOff x="231520" y="2043302"/>
            <a:chExt cx="6384290" cy="943610"/>
          </a:xfrm>
        </p:grpSpPr>
        <p:sp>
          <p:nvSpPr>
            <p:cNvPr id="30" name="object 30"/>
            <p:cNvSpPr/>
            <p:nvPr/>
          </p:nvSpPr>
          <p:spPr>
            <a:xfrm>
              <a:off x="1810131" y="2043302"/>
              <a:ext cx="76200" cy="268605"/>
            </a:xfrm>
            <a:custGeom>
              <a:avLst/>
              <a:gdLst/>
              <a:ahLst/>
              <a:cxnLst/>
              <a:rect l="l" t="t" r="r" b="b"/>
              <a:pathLst>
                <a:path w="76200" h="268605">
                  <a:moveTo>
                    <a:pt x="31750" y="192024"/>
                  </a:moveTo>
                  <a:lnTo>
                    <a:pt x="0" y="192024"/>
                  </a:lnTo>
                  <a:lnTo>
                    <a:pt x="38100" y="268224"/>
                  </a:lnTo>
                  <a:lnTo>
                    <a:pt x="69850" y="204724"/>
                  </a:lnTo>
                  <a:lnTo>
                    <a:pt x="31750" y="204724"/>
                  </a:lnTo>
                  <a:lnTo>
                    <a:pt x="31750" y="192024"/>
                  </a:lnTo>
                  <a:close/>
                </a:path>
                <a:path w="76200" h="268605">
                  <a:moveTo>
                    <a:pt x="44450" y="0"/>
                  </a:moveTo>
                  <a:lnTo>
                    <a:pt x="31750" y="0"/>
                  </a:lnTo>
                  <a:lnTo>
                    <a:pt x="31750" y="204724"/>
                  </a:lnTo>
                  <a:lnTo>
                    <a:pt x="44450" y="204724"/>
                  </a:lnTo>
                  <a:lnTo>
                    <a:pt x="44450" y="0"/>
                  </a:lnTo>
                  <a:close/>
                </a:path>
                <a:path w="76200" h="268605">
                  <a:moveTo>
                    <a:pt x="76200" y="192024"/>
                  </a:moveTo>
                  <a:lnTo>
                    <a:pt x="44450" y="192024"/>
                  </a:lnTo>
                  <a:lnTo>
                    <a:pt x="44450" y="204724"/>
                  </a:lnTo>
                  <a:lnTo>
                    <a:pt x="69850" y="204724"/>
                  </a:lnTo>
                  <a:lnTo>
                    <a:pt x="76200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36600" y="2236088"/>
              <a:ext cx="6374130" cy="745490"/>
            </a:xfrm>
            <a:custGeom>
              <a:avLst/>
              <a:gdLst/>
              <a:ahLst/>
              <a:cxnLst/>
              <a:rect l="l" t="t" r="r" b="b"/>
              <a:pathLst>
                <a:path w="6374130" h="745489">
                  <a:moveTo>
                    <a:pt x="6374130" y="0"/>
                  </a:moveTo>
                  <a:lnTo>
                    <a:pt x="0" y="0"/>
                  </a:lnTo>
                  <a:lnTo>
                    <a:pt x="0" y="745236"/>
                  </a:lnTo>
                  <a:lnTo>
                    <a:pt x="6374130" y="745236"/>
                  </a:lnTo>
                  <a:lnTo>
                    <a:pt x="637413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36600" y="2236088"/>
              <a:ext cx="6374130" cy="745490"/>
            </a:xfrm>
            <a:custGeom>
              <a:avLst/>
              <a:gdLst/>
              <a:ahLst/>
              <a:cxnLst/>
              <a:rect l="l" t="t" r="r" b="b"/>
              <a:pathLst>
                <a:path w="6374130" h="745489">
                  <a:moveTo>
                    <a:pt x="0" y="745236"/>
                  </a:moveTo>
                  <a:lnTo>
                    <a:pt x="6374130" y="745236"/>
                  </a:lnTo>
                  <a:lnTo>
                    <a:pt x="6374130" y="0"/>
                  </a:lnTo>
                  <a:lnTo>
                    <a:pt x="0" y="0"/>
                  </a:lnTo>
                  <a:lnTo>
                    <a:pt x="0" y="74523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15213" y="2263902"/>
            <a:ext cx="54400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Приготування</a:t>
            </a:r>
            <a:r>
              <a:rPr sz="1400" b="1" spc="2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розчину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(розчинення</a:t>
            </a:r>
            <a:r>
              <a:rPr sz="1400" b="1" spc="1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речовин,</a:t>
            </a:r>
            <a:r>
              <a:rPr sz="1400" b="1" spc="1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якщо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необхідне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5213" y="2477769"/>
            <a:ext cx="553847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додавання</a:t>
            </a:r>
            <a:r>
              <a:rPr sz="1400" b="1" spc="1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стабілізатора,</a:t>
            </a:r>
            <a:r>
              <a:rPr sz="1400" b="1" spc="3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ізотонування,</a:t>
            </a:r>
            <a:r>
              <a:rPr sz="1400" b="1" spc="3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отримання</a:t>
            </a:r>
            <a:r>
              <a:rPr sz="1400" b="1" spc="4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потрібного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15213" y="2691130"/>
            <a:ext cx="66865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об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'є</a:t>
            </a:r>
            <a:r>
              <a:rPr sz="1400" b="1" spc="-25" dirty="0">
                <a:solidFill>
                  <a:srgbClr val="790000"/>
                </a:solidFill>
                <a:latin typeface="Arial"/>
                <a:cs typeface="Arial"/>
              </a:rPr>
              <a:t>му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618351" y="1992502"/>
            <a:ext cx="1849120" cy="1091565"/>
            <a:chOff x="6618351" y="1992502"/>
            <a:chExt cx="1849120" cy="1091565"/>
          </a:xfrm>
        </p:grpSpPr>
        <p:sp>
          <p:nvSpPr>
            <p:cNvPr id="37" name="object 37"/>
            <p:cNvSpPr/>
            <p:nvPr/>
          </p:nvSpPr>
          <p:spPr>
            <a:xfrm>
              <a:off x="6618351" y="2570606"/>
              <a:ext cx="321310" cy="76200"/>
            </a:xfrm>
            <a:custGeom>
              <a:avLst/>
              <a:gdLst/>
              <a:ahLst/>
              <a:cxnLst/>
              <a:rect l="l" t="t" r="r" b="b"/>
              <a:pathLst>
                <a:path w="321309" h="76200">
                  <a:moveTo>
                    <a:pt x="244601" y="0"/>
                  </a:moveTo>
                  <a:lnTo>
                    <a:pt x="244601" y="76200"/>
                  </a:lnTo>
                  <a:lnTo>
                    <a:pt x="308101" y="44450"/>
                  </a:lnTo>
                  <a:lnTo>
                    <a:pt x="257301" y="44450"/>
                  </a:lnTo>
                  <a:lnTo>
                    <a:pt x="257301" y="31750"/>
                  </a:lnTo>
                  <a:lnTo>
                    <a:pt x="308101" y="31750"/>
                  </a:lnTo>
                  <a:lnTo>
                    <a:pt x="244601" y="0"/>
                  </a:lnTo>
                  <a:close/>
                </a:path>
                <a:path w="321309" h="76200">
                  <a:moveTo>
                    <a:pt x="244601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44601" y="44450"/>
                  </a:lnTo>
                  <a:lnTo>
                    <a:pt x="244601" y="31750"/>
                  </a:lnTo>
                  <a:close/>
                </a:path>
                <a:path w="321309" h="76200">
                  <a:moveTo>
                    <a:pt x="308101" y="31750"/>
                  </a:moveTo>
                  <a:lnTo>
                    <a:pt x="257301" y="31750"/>
                  </a:lnTo>
                  <a:lnTo>
                    <a:pt x="257301" y="44450"/>
                  </a:lnTo>
                  <a:lnTo>
                    <a:pt x="308101" y="44450"/>
                  </a:lnTo>
                  <a:lnTo>
                    <a:pt x="320801" y="38100"/>
                  </a:lnTo>
                  <a:lnTo>
                    <a:pt x="308101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946011" y="1997582"/>
              <a:ext cx="1516380" cy="1081405"/>
            </a:xfrm>
            <a:custGeom>
              <a:avLst/>
              <a:gdLst/>
              <a:ahLst/>
              <a:cxnLst/>
              <a:rect l="l" t="t" r="r" b="b"/>
              <a:pathLst>
                <a:path w="1516379" h="1081405">
                  <a:moveTo>
                    <a:pt x="1516379" y="0"/>
                  </a:moveTo>
                  <a:lnTo>
                    <a:pt x="0" y="0"/>
                  </a:lnTo>
                  <a:lnTo>
                    <a:pt x="0" y="1081277"/>
                  </a:lnTo>
                  <a:lnTo>
                    <a:pt x="1516379" y="1081277"/>
                  </a:lnTo>
                  <a:lnTo>
                    <a:pt x="151637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946011" y="1997582"/>
              <a:ext cx="1516380" cy="1081405"/>
            </a:xfrm>
            <a:custGeom>
              <a:avLst/>
              <a:gdLst/>
              <a:ahLst/>
              <a:cxnLst/>
              <a:rect l="l" t="t" r="r" b="b"/>
              <a:pathLst>
                <a:path w="1516379" h="1081405">
                  <a:moveTo>
                    <a:pt x="0" y="1081277"/>
                  </a:moveTo>
                  <a:lnTo>
                    <a:pt x="1516379" y="1081277"/>
                  </a:lnTo>
                  <a:lnTo>
                    <a:pt x="1516379" y="0"/>
                  </a:lnTo>
                  <a:lnTo>
                    <a:pt x="0" y="0"/>
                  </a:lnTo>
                  <a:lnTo>
                    <a:pt x="0" y="108127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129780" y="2029460"/>
            <a:ext cx="114808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Опитува</a:t>
            </a:r>
            <a:r>
              <a:rPr sz="1400" b="1" spc="-15" dirty="0">
                <a:latin typeface="Tahoma"/>
                <a:cs typeface="Tahoma"/>
              </a:rPr>
              <a:t>н</a:t>
            </a:r>
            <a:r>
              <a:rPr sz="1400" b="1" spc="-5" dirty="0">
                <a:latin typeface="Tahoma"/>
                <a:cs typeface="Tahoma"/>
              </a:rPr>
              <a:t>ий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171690" y="2242819"/>
            <a:ext cx="10642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контроль </a:t>
            </a:r>
            <a:r>
              <a:rPr sz="1400" b="1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П</a:t>
            </a:r>
            <a:r>
              <a:rPr sz="1400" b="1" spc="-10" dirty="0">
                <a:latin typeface="Tahoma"/>
                <a:cs typeface="Tahoma"/>
              </a:rPr>
              <a:t>е</a:t>
            </a:r>
            <a:r>
              <a:rPr sz="1400" b="1" spc="-5" dirty="0">
                <a:latin typeface="Tahoma"/>
                <a:cs typeface="Tahoma"/>
              </a:rPr>
              <a:t>рвинни</a:t>
            </a:r>
            <a:r>
              <a:rPr sz="1400" b="1" dirty="0">
                <a:latin typeface="Tahoma"/>
                <a:cs typeface="Tahoma"/>
              </a:rPr>
              <a:t>й  </a:t>
            </a:r>
            <a:r>
              <a:rPr sz="1400" b="1" spc="-5" dirty="0">
                <a:latin typeface="Tahoma"/>
                <a:cs typeface="Tahoma"/>
              </a:rPr>
              <a:t>хімічний </a:t>
            </a:r>
            <a:r>
              <a:rPr sz="1400" b="1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контроль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31520" y="3170554"/>
            <a:ext cx="6368415" cy="756285"/>
            <a:chOff x="231520" y="3170554"/>
            <a:chExt cx="6368415" cy="756285"/>
          </a:xfrm>
        </p:grpSpPr>
        <p:sp>
          <p:nvSpPr>
            <p:cNvPr id="43" name="object 43"/>
            <p:cNvSpPr/>
            <p:nvPr/>
          </p:nvSpPr>
          <p:spPr>
            <a:xfrm>
              <a:off x="236600" y="3175634"/>
              <a:ext cx="6358255" cy="746125"/>
            </a:xfrm>
            <a:custGeom>
              <a:avLst/>
              <a:gdLst/>
              <a:ahLst/>
              <a:cxnLst/>
              <a:rect l="l" t="t" r="r" b="b"/>
              <a:pathLst>
                <a:path w="6358255" h="746125">
                  <a:moveTo>
                    <a:pt x="6358128" y="0"/>
                  </a:moveTo>
                  <a:lnTo>
                    <a:pt x="0" y="0"/>
                  </a:lnTo>
                  <a:lnTo>
                    <a:pt x="0" y="745997"/>
                  </a:lnTo>
                  <a:lnTo>
                    <a:pt x="6358128" y="745997"/>
                  </a:lnTo>
                  <a:lnTo>
                    <a:pt x="6358128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36600" y="3175634"/>
              <a:ext cx="6358255" cy="746125"/>
            </a:xfrm>
            <a:custGeom>
              <a:avLst/>
              <a:gdLst/>
              <a:ahLst/>
              <a:cxnLst/>
              <a:rect l="l" t="t" r="r" b="b"/>
              <a:pathLst>
                <a:path w="6358255" h="746125">
                  <a:moveTo>
                    <a:pt x="0" y="745997"/>
                  </a:moveTo>
                  <a:lnTo>
                    <a:pt x="6358128" y="745997"/>
                  </a:lnTo>
                  <a:lnTo>
                    <a:pt x="6358128" y="0"/>
                  </a:lnTo>
                  <a:lnTo>
                    <a:pt x="0" y="0"/>
                  </a:lnTo>
                  <a:lnTo>
                    <a:pt x="0" y="74599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315213" y="3203701"/>
            <a:ext cx="581088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790000"/>
                </a:solidFill>
                <a:latin typeface="Arial"/>
                <a:cs typeface="Arial"/>
              </a:rPr>
              <a:t>Фільтрування</a:t>
            </a:r>
            <a:r>
              <a:rPr sz="1400" b="1" spc="3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і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фасування</a:t>
            </a:r>
            <a:r>
              <a:rPr sz="1400" b="1" spc="4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розчину</a:t>
            </a:r>
            <a:r>
              <a:rPr sz="1400" b="1" spc="1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(закупорювання,</a:t>
            </a:r>
            <a:r>
              <a:rPr sz="1400" b="1" spc="2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маркування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15213" y="3417061"/>
            <a:ext cx="53060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(шляхом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напису</a:t>
            </a:r>
            <a:r>
              <a:rPr sz="1400" b="1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або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 штампування</a:t>
            </a:r>
            <a:r>
              <a:rPr sz="1400" b="1" spc="3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на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кришці,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використання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15213" y="3630421"/>
            <a:ext cx="379793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металевих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жетонів</a:t>
            </a:r>
            <a:r>
              <a:rPr sz="1400" b="1" spc="1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або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іншими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методами))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822195" y="3011297"/>
            <a:ext cx="6645275" cy="1186815"/>
            <a:chOff x="1822195" y="3011297"/>
            <a:chExt cx="6645275" cy="1186815"/>
          </a:xfrm>
        </p:grpSpPr>
        <p:pic>
          <p:nvPicPr>
            <p:cNvPr id="49" name="object 4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2195" y="3011297"/>
              <a:ext cx="75946" cy="13461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596252" y="3530727"/>
              <a:ext cx="321310" cy="76200"/>
            </a:xfrm>
            <a:custGeom>
              <a:avLst/>
              <a:gdLst/>
              <a:ahLst/>
              <a:cxnLst/>
              <a:rect l="l" t="t" r="r" b="b"/>
              <a:pathLst>
                <a:path w="321309" h="76200">
                  <a:moveTo>
                    <a:pt x="244601" y="0"/>
                  </a:moveTo>
                  <a:lnTo>
                    <a:pt x="244601" y="76200"/>
                  </a:lnTo>
                  <a:lnTo>
                    <a:pt x="308101" y="44450"/>
                  </a:lnTo>
                  <a:lnTo>
                    <a:pt x="257301" y="44450"/>
                  </a:lnTo>
                  <a:lnTo>
                    <a:pt x="257301" y="31750"/>
                  </a:lnTo>
                  <a:lnTo>
                    <a:pt x="308101" y="31750"/>
                  </a:lnTo>
                  <a:lnTo>
                    <a:pt x="244601" y="0"/>
                  </a:lnTo>
                  <a:close/>
                </a:path>
                <a:path w="321309" h="76200">
                  <a:moveTo>
                    <a:pt x="244601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44601" y="44450"/>
                  </a:lnTo>
                  <a:lnTo>
                    <a:pt x="244601" y="31750"/>
                  </a:lnTo>
                  <a:close/>
                </a:path>
                <a:path w="321309" h="76200">
                  <a:moveTo>
                    <a:pt x="308101" y="31750"/>
                  </a:moveTo>
                  <a:lnTo>
                    <a:pt x="257301" y="31750"/>
                  </a:lnTo>
                  <a:lnTo>
                    <a:pt x="257301" y="44450"/>
                  </a:lnTo>
                  <a:lnTo>
                    <a:pt x="308101" y="44450"/>
                  </a:lnTo>
                  <a:lnTo>
                    <a:pt x="320801" y="38100"/>
                  </a:lnTo>
                  <a:lnTo>
                    <a:pt x="308101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921626" y="3193161"/>
              <a:ext cx="1541145" cy="1000125"/>
            </a:xfrm>
            <a:custGeom>
              <a:avLst/>
              <a:gdLst/>
              <a:ahLst/>
              <a:cxnLst/>
              <a:rect l="l" t="t" r="r" b="b"/>
              <a:pathLst>
                <a:path w="1541145" h="1000125">
                  <a:moveTo>
                    <a:pt x="1540763" y="0"/>
                  </a:moveTo>
                  <a:lnTo>
                    <a:pt x="0" y="0"/>
                  </a:lnTo>
                  <a:lnTo>
                    <a:pt x="0" y="999744"/>
                  </a:lnTo>
                  <a:lnTo>
                    <a:pt x="1540763" y="999744"/>
                  </a:lnTo>
                  <a:lnTo>
                    <a:pt x="1540763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921626" y="3193161"/>
              <a:ext cx="1541145" cy="1000125"/>
            </a:xfrm>
            <a:custGeom>
              <a:avLst/>
              <a:gdLst/>
              <a:ahLst/>
              <a:cxnLst/>
              <a:rect l="l" t="t" r="r" b="b"/>
              <a:pathLst>
                <a:path w="1541145" h="1000125">
                  <a:moveTo>
                    <a:pt x="0" y="999744"/>
                  </a:moveTo>
                  <a:lnTo>
                    <a:pt x="1540763" y="999744"/>
                  </a:lnTo>
                  <a:lnTo>
                    <a:pt x="1540763" y="0"/>
                  </a:lnTo>
                  <a:lnTo>
                    <a:pt x="0" y="0"/>
                  </a:lnTo>
                  <a:lnTo>
                    <a:pt x="0" y="99974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7000747" y="3221227"/>
            <a:ext cx="11245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Контроль</a:t>
            </a:r>
            <a:r>
              <a:rPr sz="14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на </a:t>
            </a:r>
            <a:r>
              <a:rPr sz="1400" b="1" spc="-3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відсутність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 механічних 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включень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19329" y="3924680"/>
            <a:ext cx="5171440" cy="821690"/>
            <a:chOff x="219329" y="3924680"/>
            <a:chExt cx="5171440" cy="821690"/>
          </a:xfrm>
        </p:grpSpPr>
        <p:sp>
          <p:nvSpPr>
            <p:cNvPr id="55" name="object 55"/>
            <p:cNvSpPr/>
            <p:nvPr/>
          </p:nvSpPr>
          <p:spPr>
            <a:xfrm>
              <a:off x="1817751" y="3924680"/>
              <a:ext cx="76200" cy="268605"/>
            </a:xfrm>
            <a:custGeom>
              <a:avLst/>
              <a:gdLst/>
              <a:ahLst/>
              <a:cxnLst/>
              <a:rect l="l" t="t" r="r" b="b"/>
              <a:pathLst>
                <a:path w="76200" h="268604">
                  <a:moveTo>
                    <a:pt x="31750" y="192024"/>
                  </a:moveTo>
                  <a:lnTo>
                    <a:pt x="0" y="192024"/>
                  </a:lnTo>
                  <a:lnTo>
                    <a:pt x="38100" y="268224"/>
                  </a:lnTo>
                  <a:lnTo>
                    <a:pt x="69850" y="204724"/>
                  </a:lnTo>
                  <a:lnTo>
                    <a:pt x="31750" y="204724"/>
                  </a:lnTo>
                  <a:lnTo>
                    <a:pt x="31750" y="192024"/>
                  </a:lnTo>
                  <a:close/>
                </a:path>
                <a:path w="76200" h="268604">
                  <a:moveTo>
                    <a:pt x="44450" y="0"/>
                  </a:moveTo>
                  <a:lnTo>
                    <a:pt x="31750" y="0"/>
                  </a:lnTo>
                  <a:lnTo>
                    <a:pt x="31750" y="204724"/>
                  </a:lnTo>
                  <a:lnTo>
                    <a:pt x="44450" y="204724"/>
                  </a:lnTo>
                  <a:lnTo>
                    <a:pt x="44450" y="0"/>
                  </a:lnTo>
                  <a:close/>
                </a:path>
                <a:path w="76200" h="268604">
                  <a:moveTo>
                    <a:pt x="76200" y="192024"/>
                  </a:moveTo>
                  <a:lnTo>
                    <a:pt x="44450" y="192024"/>
                  </a:lnTo>
                  <a:lnTo>
                    <a:pt x="44450" y="204724"/>
                  </a:lnTo>
                  <a:lnTo>
                    <a:pt x="69850" y="204724"/>
                  </a:lnTo>
                  <a:lnTo>
                    <a:pt x="76200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24409" y="4186808"/>
              <a:ext cx="5161280" cy="554355"/>
            </a:xfrm>
            <a:custGeom>
              <a:avLst/>
              <a:gdLst/>
              <a:ahLst/>
              <a:cxnLst/>
              <a:rect l="l" t="t" r="r" b="b"/>
              <a:pathLst>
                <a:path w="5161280" h="554354">
                  <a:moveTo>
                    <a:pt x="5161026" y="0"/>
                  </a:moveTo>
                  <a:lnTo>
                    <a:pt x="0" y="0"/>
                  </a:lnTo>
                  <a:lnTo>
                    <a:pt x="0" y="553974"/>
                  </a:lnTo>
                  <a:lnTo>
                    <a:pt x="5161026" y="553974"/>
                  </a:lnTo>
                  <a:lnTo>
                    <a:pt x="5161026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24409" y="4186808"/>
              <a:ext cx="5161280" cy="554355"/>
            </a:xfrm>
            <a:custGeom>
              <a:avLst/>
              <a:gdLst/>
              <a:ahLst/>
              <a:cxnLst/>
              <a:rect l="l" t="t" r="r" b="b"/>
              <a:pathLst>
                <a:path w="5161280" h="554354">
                  <a:moveTo>
                    <a:pt x="0" y="553974"/>
                  </a:moveTo>
                  <a:lnTo>
                    <a:pt x="5161026" y="553974"/>
                  </a:lnTo>
                  <a:lnTo>
                    <a:pt x="5161026" y="0"/>
                  </a:lnTo>
                  <a:lnTo>
                    <a:pt x="0" y="0"/>
                  </a:lnTo>
                  <a:lnTo>
                    <a:pt x="0" y="55397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302513" y="4215129"/>
            <a:ext cx="47599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Стерилізація</a:t>
            </a:r>
            <a:r>
              <a:rPr sz="1400" b="1" spc="2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розчину</a:t>
            </a:r>
            <a:r>
              <a:rPr sz="1400" b="1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(здійснюється</a:t>
            </a:r>
            <a:r>
              <a:rPr sz="1400" b="1" spc="30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не пізніше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790000"/>
                </a:solidFill>
                <a:latin typeface="Arial"/>
                <a:cs typeface="Arial"/>
              </a:rPr>
              <a:t>за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790000"/>
                </a:solidFill>
                <a:latin typeface="Arial"/>
                <a:cs typeface="Arial"/>
              </a:rPr>
              <a:t>3-и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02513" y="4428489"/>
            <a:ext cx="30213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години</a:t>
            </a:r>
            <a:r>
              <a:rPr sz="1400" b="1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790000"/>
                </a:solidFill>
                <a:latin typeface="Arial"/>
                <a:cs typeface="Arial"/>
              </a:rPr>
              <a:t>від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 початку</a:t>
            </a:r>
            <a:r>
              <a:rPr sz="1400" b="1" spc="5" dirty="0">
                <a:solidFill>
                  <a:srgbClr val="79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790000"/>
                </a:solidFill>
                <a:latin typeface="Arial"/>
                <a:cs typeface="Arial"/>
              </a:rPr>
              <a:t>приготування)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203327" y="4463415"/>
            <a:ext cx="5559425" cy="915669"/>
            <a:chOff x="203327" y="4463415"/>
            <a:chExt cx="5559425" cy="915669"/>
          </a:xfrm>
        </p:grpSpPr>
        <p:sp>
          <p:nvSpPr>
            <p:cNvPr id="61" name="object 61"/>
            <p:cNvSpPr/>
            <p:nvPr/>
          </p:nvSpPr>
          <p:spPr>
            <a:xfrm>
              <a:off x="1823085" y="4463415"/>
              <a:ext cx="3939540" cy="550545"/>
            </a:xfrm>
            <a:custGeom>
              <a:avLst/>
              <a:gdLst/>
              <a:ahLst/>
              <a:cxnLst/>
              <a:rect l="l" t="t" r="r" b="b"/>
              <a:pathLst>
                <a:path w="3939540" h="550545">
                  <a:moveTo>
                    <a:pt x="76200" y="473964"/>
                  </a:moveTo>
                  <a:lnTo>
                    <a:pt x="44450" y="473964"/>
                  </a:lnTo>
                  <a:lnTo>
                    <a:pt x="44450" y="281940"/>
                  </a:lnTo>
                  <a:lnTo>
                    <a:pt x="31750" y="281940"/>
                  </a:lnTo>
                  <a:lnTo>
                    <a:pt x="31750" y="473964"/>
                  </a:lnTo>
                  <a:lnTo>
                    <a:pt x="0" y="473964"/>
                  </a:lnTo>
                  <a:lnTo>
                    <a:pt x="38100" y="550164"/>
                  </a:lnTo>
                  <a:lnTo>
                    <a:pt x="69850" y="486664"/>
                  </a:lnTo>
                  <a:lnTo>
                    <a:pt x="76200" y="473964"/>
                  </a:lnTo>
                  <a:close/>
                </a:path>
                <a:path w="3939540" h="550545">
                  <a:moveTo>
                    <a:pt x="3939540" y="38100"/>
                  </a:moveTo>
                  <a:lnTo>
                    <a:pt x="3926840" y="31750"/>
                  </a:lnTo>
                  <a:lnTo>
                    <a:pt x="3863340" y="0"/>
                  </a:lnTo>
                  <a:lnTo>
                    <a:pt x="3863340" y="31750"/>
                  </a:lnTo>
                  <a:lnTo>
                    <a:pt x="3609594" y="31750"/>
                  </a:lnTo>
                  <a:lnTo>
                    <a:pt x="3609594" y="44450"/>
                  </a:lnTo>
                  <a:lnTo>
                    <a:pt x="3863340" y="44450"/>
                  </a:lnTo>
                  <a:lnTo>
                    <a:pt x="3863340" y="76200"/>
                  </a:lnTo>
                  <a:lnTo>
                    <a:pt x="3926840" y="44450"/>
                  </a:lnTo>
                  <a:lnTo>
                    <a:pt x="393954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08407" y="5009007"/>
              <a:ext cx="2940050" cy="365125"/>
            </a:xfrm>
            <a:custGeom>
              <a:avLst/>
              <a:gdLst/>
              <a:ahLst/>
              <a:cxnLst/>
              <a:rect l="l" t="t" r="r" b="b"/>
              <a:pathLst>
                <a:path w="2940050" h="365125">
                  <a:moveTo>
                    <a:pt x="2939796" y="0"/>
                  </a:moveTo>
                  <a:lnTo>
                    <a:pt x="0" y="0"/>
                  </a:lnTo>
                  <a:lnTo>
                    <a:pt x="0" y="364998"/>
                  </a:lnTo>
                  <a:lnTo>
                    <a:pt x="2939796" y="364998"/>
                  </a:lnTo>
                  <a:lnTo>
                    <a:pt x="2939796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08407" y="5009007"/>
              <a:ext cx="2940050" cy="365125"/>
            </a:xfrm>
            <a:custGeom>
              <a:avLst/>
              <a:gdLst/>
              <a:ahLst/>
              <a:cxnLst/>
              <a:rect l="l" t="t" r="r" b="b"/>
              <a:pathLst>
                <a:path w="2940050" h="365125">
                  <a:moveTo>
                    <a:pt x="0" y="364998"/>
                  </a:moveTo>
                  <a:lnTo>
                    <a:pt x="2939796" y="364998"/>
                  </a:lnTo>
                  <a:lnTo>
                    <a:pt x="2939796" y="0"/>
                  </a:lnTo>
                  <a:lnTo>
                    <a:pt x="0" y="0"/>
                  </a:lnTo>
                  <a:lnTo>
                    <a:pt x="0" y="36499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286765" y="5037582"/>
            <a:ext cx="243268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Контроль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готової</a:t>
            </a:r>
            <a:r>
              <a:rPr sz="14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продукції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746115" y="4367657"/>
            <a:ext cx="2851785" cy="1623060"/>
            <a:chOff x="5746115" y="4367657"/>
            <a:chExt cx="2851785" cy="1623060"/>
          </a:xfrm>
        </p:grpSpPr>
        <p:sp>
          <p:nvSpPr>
            <p:cNvPr id="66" name="object 66"/>
            <p:cNvSpPr/>
            <p:nvPr/>
          </p:nvSpPr>
          <p:spPr>
            <a:xfrm>
              <a:off x="5751195" y="4372737"/>
              <a:ext cx="2841625" cy="1612900"/>
            </a:xfrm>
            <a:custGeom>
              <a:avLst/>
              <a:gdLst/>
              <a:ahLst/>
              <a:cxnLst/>
              <a:rect l="l" t="t" r="r" b="b"/>
              <a:pathLst>
                <a:path w="2841625" h="1612900">
                  <a:moveTo>
                    <a:pt x="2841498" y="0"/>
                  </a:moveTo>
                  <a:lnTo>
                    <a:pt x="0" y="0"/>
                  </a:lnTo>
                  <a:lnTo>
                    <a:pt x="0" y="1612392"/>
                  </a:lnTo>
                  <a:lnTo>
                    <a:pt x="2841498" y="1612392"/>
                  </a:lnTo>
                  <a:lnTo>
                    <a:pt x="2841498" y="0"/>
                  </a:lnTo>
                  <a:close/>
                </a:path>
              </a:pathLst>
            </a:custGeom>
            <a:solidFill>
              <a:srgbClr val="AAEA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751195" y="4372737"/>
              <a:ext cx="2841625" cy="1612900"/>
            </a:xfrm>
            <a:custGeom>
              <a:avLst/>
              <a:gdLst/>
              <a:ahLst/>
              <a:cxnLst/>
              <a:rect l="l" t="t" r="r" b="b"/>
              <a:pathLst>
                <a:path w="2841625" h="1612900">
                  <a:moveTo>
                    <a:pt x="0" y="1612392"/>
                  </a:moveTo>
                  <a:lnTo>
                    <a:pt x="2841498" y="1612392"/>
                  </a:lnTo>
                  <a:lnTo>
                    <a:pt x="2841498" y="0"/>
                  </a:lnTo>
                  <a:lnTo>
                    <a:pt x="0" y="0"/>
                  </a:lnTo>
                  <a:lnTo>
                    <a:pt x="0" y="161239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5829808" y="4401565"/>
            <a:ext cx="26727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Вторинний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хімічний</a:t>
            </a:r>
            <a:r>
              <a:rPr sz="14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контроль </a:t>
            </a:r>
            <a:r>
              <a:rPr sz="1400" b="1" spc="-3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Контроль</a:t>
            </a:r>
            <a:r>
              <a:rPr sz="14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відсутність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879338" y="4828285"/>
            <a:ext cx="1951989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механічних</a:t>
            </a:r>
            <a:r>
              <a:rPr sz="14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включень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829808" y="5041646"/>
            <a:ext cx="2448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003300"/>
                </a:solidFill>
                <a:latin typeface="Arial"/>
                <a:cs typeface="Arial"/>
              </a:rPr>
              <a:t>Контроль</a:t>
            </a:r>
            <a:r>
              <a:rPr sz="14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 стерильність</a:t>
            </a:r>
            <a:r>
              <a:rPr sz="14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і </a:t>
            </a:r>
            <a:r>
              <a:rPr sz="1400" b="1" spc="-3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пірогенні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речовини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829808" y="5468365"/>
            <a:ext cx="259651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Якість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закупорювання,</a:t>
            </a:r>
            <a:r>
              <a:rPr sz="14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об'єм</a:t>
            </a:r>
            <a:endParaRPr sz="14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829808" y="5681726"/>
            <a:ext cx="1955164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3300"/>
                </a:solidFill>
                <a:latin typeface="Arial"/>
                <a:cs typeface="Arial"/>
              </a:rPr>
              <a:t>наповнення</a:t>
            </a:r>
            <a:r>
              <a:rPr sz="1400" b="1" spc="-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300"/>
                </a:solidFill>
                <a:latin typeface="Arial"/>
                <a:cs typeface="Arial"/>
              </a:rPr>
              <a:t>флаконів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190372" y="5158359"/>
            <a:ext cx="5542915" cy="826135"/>
            <a:chOff x="190372" y="5158359"/>
            <a:chExt cx="5542915" cy="826135"/>
          </a:xfrm>
        </p:grpSpPr>
        <p:sp>
          <p:nvSpPr>
            <p:cNvPr id="74" name="object 74"/>
            <p:cNvSpPr/>
            <p:nvPr/>
          </p:nvSpPr>
          <p:spPr>
            <a:xfrm>
              <a:off x="1814703" y="5158359"/>
              <a:ext cx="3918585" cy="479425"/>
            </a:xfrm>
            <a:custGeom>
              <a:avLst/>
              <a:gdLst/>
              <a:ahLst/>
              <a:cxnLst/>
              <a:rect l="l" t="t" r="r" b="b"/>
              <a:pathLst>
                <a:path w="3918585" h="479425">
                  <a:moveTo>
                    <a:pt x="76200" y="403098"/>
                  </a:moveTo>
                  <a:lnTo>
                    <a:pt x="44450" y="403098"/>
                  </a:lnTo>
                  <a:lnTo>
                    <a:pt x="44450" y="211074"/>
                  </a:lnTo>
                  <a:lnTo>
                    <a:pt x="31750" y="211074"/>
                  </a:lnTo>
                  <a:lnTo>
                    <a:pt x="31750" y="403098"/>
                  </a:lnTo>
                  <a:lnTo>
                    <a:pt x="0" y="403098"/>
                  </a:lnTo>
                  <a:lnTo>
                    <a:pt x="38100" y="479298"/>
                  </a:lnTo>
                  <a:lnTo>
                    <a:pt x="69850" y="415798"/>
                  </a:lnTo>
                  <a:lnTo>
                    <a:pt x="76200" y="403098"/>
                  </a:lnTo>
                  <a:close/>
                </a:path>
                <a:path w="3918585" h="479425">
                  <a:moveTo>
                    <a:pt x="3918204" y="38100"/>
                  </a:moveTo>
                  <a:lnTo>
                    <a:pt x="3842004" y="0"/>
                  </a:lnTo>
                  <a:lnTo>
                    <a:pt x="3842004" y="31750"/>
                  </a:lnTo>
                  <a:lnTo>
                    <a:pt x="725424" y="30226"/>
                  </a:lnTo>
                  <a:lnTo>
                    <a:pt x="725424" y="42938"/>
                  </a:lnTo>
                  <a:lnTo>
                    <a:pt x="3842004" y="44450"/>
                  </a:lnTo>
                  <a:lnTo>
                    <a:pt x="3842004" y="76200"/>
                  </a:lnTo>
                  <a:lnTo>
                    <a:pt x="3905504" y="44450"/>
                  </a:lnTo>
                  <a:lnTo>
                    <a:pt x="3918204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95452" y="5614035"/>
              <a:ext cx="2743200" cy="365125"/>
            </a:xfrm>
            <a:custGeom>
              <a:avLst/>
              <a:gdLst/>
              <a:ahLst/>
              <a:cxnLst/>
              <a:rect l="l" t="t" r="r" b="b"/>
              <a:pathLst>
                <a:path w="2743200" h="365125">
                  <a:moveTo>
                    <a:pt x="2743200" y="0"/>
                  </a:moveTo>
                  <a:lnTo>
                    <a:pt x="0" y="0"/>
                  </a:lnTo>
                  <a:lnTo>
                    <a:pt x="0" y="364997"/>
                  </a:lnTo>
                  <a:lnTo>
                    <a:pt x="2743200" y="364997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95452" y="5614035"/>
              <a:ext cx="2743200" cy="365125"/>
            </a:xfrm>
            <a:custGeom>
              <a:avLst/>
              <a:gdLst/>
              <a:ahLst/>
              <a:cxnLst/>
              <a:rect l="l" t="t" r="r" b="b"/>
              <a:pathLst>
                <a:path w="2743200" h="365125">
                  <a:moveTo>
                    <a:pt x="0" y="364997"/>
                  </a:moveTo>
                  <a:lnTo>
                    <a:pt x="2743200" y="364997"/>
                  </a:lnTo>
                  <a:lnTo>
                    <a:pt x="2743200" y="0"/>
                  </a:lnTo>
                  <a:lnTo>
                    <a:pt x="0" y="0"/>
                  </a:lnTo>
                  <a:lnTo>
                    <a:pt x="0" y="36499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949197" y="5646165"/>
            <a:ext cx="123507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Оформл</a:t>
            </a:r>
            <a:r>
              <a:rPr sz="1400" b="1" spc="-10" dirty="0">
                <a:latin typeface="Tahoma"/>
                <a:cs typeface="Tahoma"/>
              </a:rPr>
              <a:t>ення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3389248" y="5368925"/>
            <a:ext cx="1812289" cy="621665"/>
            <a:chOff x="3389248" y="5368925"/>
            <a:chExt cx="1812289" cy="621665"/>
          </a:xfrm>
        </p:grpSpPr>
        <p:sp>
          <p:nvSpPr>
            <p:cNvPr id="79" name="object 79"/>
            <p:cNvSpPr/>
            <p:nvPr/>
          </p:nvSpPr>
          <p:spPr>
            <a:xfrm>
              <a:off x="3394328" y="5374005"/>
              <a:ext cx="1802130" cy="611505"/>
            </a:xfrm>
            <a:custGeom>
              <a:avLst/>
              <a:gdLst/>
              <a:ahLst/>
              <a:cxnLst/>
              <a:rect l="l" t="t" r="r" b="b"/>
              <a:pathLst>
                <a:path w="1802129" h="611504">
                  <a:moveTo>
                    <a:pt x="1802129" y="0"/>
                  </a:moveTo>
                  <a:lnTo>
                    <a:pt x="0" y="0"/>
                  </a:lnTo>
                  <a:lnTo>
                    <a:pt x="0" y="611124"/>
                  </a:lnTo>
                  <a:lnTo>
                    <a:pt x="1802129" y="611124"/>
                  </a:lnTo>
                  <a:lnTo>
                    <a:pt x="180212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394328" y="5374005"/>
              <a:ext cx="1802130" cy="611505"/>
            </a:xfrm>
            <a:custGeom>
              <a:avLst/>
              <a:gdLst/>
              <a:ahLst/>
              <a:cxnLst/>
              <a:rect l="l" t="t" r="r" b="b"/>
              <a:pathLst>
                <a:path w="1802129" h="611504">
                  <a:moveTo>
                    <a:pt x="0" y="611124"/>
                  </a:moveTo>
                  <a:lnTo>
                    <a:pt x="1802129" y="611124"/>
                  </a:lnTo>
                  <a:lnTo>
                    <a:pt x="1802129" y="0"/>
                  </a:lnTo>
                  <a:lnTo>
                    <a:pt x="0" y="0"/>
                  </a:lnTo>
                  <a:lnTo>
                    <a:pt x="0" y="611124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3994403" y="5406390"/>
            <a:ext cx="60071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Tahoma"/>
                <a:cs typeface="Tahoma"/>
              </a:rPr>
              <a:t>Якість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691128" y="5695950"/>
            <a:ext cx="12084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Tahoma"/>
                <a:cs typeface="Tahoma"/>
              </a:rPr>
              <a:t>офо</a:t>
            </a:r>
            <a:r>
              <a:rPr sz="1400" b="1" spc="-5" dirty="0">
                <a:latin typeface="Tahoma"/>
                <a:cs typeface="Tahoma"/>
              </a:rPr>
              <a:t>рм</a:t>
            </a:r>
            <a:r>
              <a:rPr sz="1400" b="1" spc="-10" dirty="0">
                <a:latin typeface="Tahoma"/>
                <a:cs typeface="Tahoma"/>
              </a:rPr>
              <a:t>л</a:t>
            </a:r>
            <a:r>
              <a:rPr sz="1400" b="1" spc="-5" dirty="0">
                <a:latin typeface="Tahoma"/>
                <a:cs typeface="Tahoma"/>
              </a:rPr>
              <a:t>ен</a:t>
            </a:r>
            <a:r>
              <a:rPr sz="1400" b="1" spc="-15" dirty="0">
                <a:latin typeface="Tahoma"/>
                <a:cs typeface="Tahoma"/>
              </a:rPr>
              <a:t>н</a:t>
            </a:r>
            <a:r>
              <a:rPr sz="1400" b="1" spc="-5" dirty="0">
                <a:latin typeface="Tahoma"/>
                <a:cs typeface="Tahoma"/>
              </a:rPr>
              <a:t>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2938652" y="5755004"/>
            <a:ext cx="460375" cy="76200"/>
          </a:xfrm>
          <a:custGeom>
            <a:avLst/>
            <a:gdLst/>
            <a:ahLst/>
            <a:cxnLst/>
            <a:rect l="l" t="t" r="r" b="b"/>
            <a:pathLst>
              <a:path w="460375" h="76200">
                <a:moveTo>
                  <a:pt x="384048" y="0"/>
                </a:moveTo>
                <a:lnTo>
                  <a:pt x="384048" y="76200"/>
                </a:lnTo>
                <a:lnTo>
                  <a:pt x="447548" y="44450"/>
                </a:lnTo>
                <a:lnTo>
                  <a:pt x="396748" y="44450"/>
                </a:lnTo>
                <a:lnTo>
                  <a:pt x="396748" y="31750"/>
                </a:lnTo>
                <a:lnTo>
                  <a:pt x="447548" y="31750"/>
                </a:lnTo>
                <a:lnTo>
                  <a:pt x="384048" y="0"/>
                </a:lnTo>
                <a:close/>
              </a:path>
              <a:path w="460375" h="76200">
                <a:moveTo>
                  <a:pt x="384048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84048" y="44450"/>
                </a:lnTo>
                <a:lnTo>
                  <a:pt x="384048" y="31750"/>
                </a:lnTo>
                <a:close/>
              </a:path>
              <a:path w="460375" h="76200">
                <a:moveTo>
                  <a:pt x="447548" y="31750"/>
                </a:moveTo>
                <a:lnTo>
                  <a:pt x="396748" y="31750"/>
                </a:lnTo>
                <a:lnTo>
                  <a:pt x="396748" y="44450"/>
                </a:lnTo>
                <a:lnTo>
                  <a:pt x="447548" y="44450"/>
                </a:lnTo>
                <a:lnTo>
                  <a:pt x="460248" y="38100"/>
                </a:lnTo>
                <a:lnTo>
                  <a:pt x="44754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601218" y="6166611"/>
            <a:ext cx="78244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Результати</a:t>
            </a:r>
            <a:r>
              <a:rPr sz="1600" b="1" spc="10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контролю</a:t>
            </a:r>
            <a:r>
              <a:rPr sz="1600" b="1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реєструються</a:t>
            </a:r>
            <a:r>
              <a:rPr sz="1600" b="1" spc="-6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в</a:t>
            </a:r>
            <a:r>
              <a:rPr sz="1600" b="1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журналі</a:t>
            </a:r>
            <a:r>
              <a:rPr sz="1600" b="1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A40020"/>
                </a:solidFill>
                <a:latin typeface="Tahoma"/>
                <a:cs typeface="Tahoma"/>
              </a:rPr>
              <a:t>за</a:t>
            </a:r>
            <a:r>
              <a:rPr sz="1600" b="1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встановленою</a:t>
            </a:r>
            <a:r>
              <a:rPr sz="1600" b="1" spc="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A40020"/>
                </a:solidFill>
                <a:latin typeface="Tahoma"/>
                <a:cs typeface="Tahoma"/>
              </a:rPr>
              <a:t>формою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85" name="object 8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86" name="object 86"/>
          <p:cNvSpPr txBox="1"/>
          <p:nvPr/>
        </p:nvSpPr>
        <p:spPr>
          <a:xfrm>
            <a:off x="8277859" y="6454816"/>
            <a:ext cx="387350" cy="4114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215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53" y="0"/>
            <a:ext cx="9099550" cy="6872605"/>
            <a:chOff x="51053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8048244" y="0"/>
                  </a:lnTo>
                  <a:lnTo>
                    <a:pt x="8048244" y="344043"/>
                  </a:lnTo>
                  <a:lnTo>
                    <a:pt x="36576" y="344043"/>
                  </a:lnTo>
                  <a:lnTo>
                    <a:pt x="36576" y="0"/>
                  </a:lnTo>
                  <a:lnTo>
                    <a:pt x="0" y="0"/>
                  </a:lnTo>
                  <a:lnTo>
                    <a:pt x="0" y="344043"/>
                  </a:lnTo>
                  <a:lnTo>
                    <a:pt x="0" y="653034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65303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199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3" y="0"/>
              <a:ext cx="3679190" cy="279400"/>
            </a:xfrm>
            <a:custGeom>
              <a:avLst/>
              <a:gdLst/>
              <a:ahLst/>
              <a:cxnLst/>
              <a:rect l="l" t="t" r="r" b="b"/>
              <a:pathLst>
                <a:path w="3679190" h="279400">
                  <a:moveTo>
                    <a:pt x="0" y="278892"/>
                  </a:moveTo>
                  <a:lnTo>
                    <a:pt x="3678936" y="278892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278892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3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3" y="0"/>
              <a:ext cx="0" cy="279400"/>
            </a:xfrm>
            <a:custGeom>
              <a:avLst/>
              <a:gdLst/>
              <a:ahLst/>
              <a:cxnLst/>
              <a:rect l="l" t="t" r="r" b="b"/>
              <a:pathLst>
                <a:path h="279400">
                  <a:moveTo>
                    <a:pt x="0" y="0"/>
                  </a:moveTo>
                  <a:lnTo>
                    <a:pt x="0" y="278892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2" y="0"/>
              <a:ext cx="3505200" cy="279400"/>
            </a:xfrm>
            <a:custGeom>
              <a:avLst/>
              <a:gdLst/>
              <a:ahLst/>
              <a:cxnLst/>
              <a:rect l="l" t="t" r="r" b="b"/>
              <a:pathLst>
                <a:path w="3505200" h="279400">
                  <a:moveTo>
                    <a:pt x="0" y="278892"/>
                  </a:moveTo>
                  <a:lnTo>
                    <a:pt x="3505199" y="278892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278892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3776" y="278892"/>
              <a:ext cx="8011795" cy="708025"/>
            </a:xfrm>
            <a:custGeom>
              <a:avLst/>
              <a:gdLst/>
              <a:ahLst/>
              <a:cxnLst/>
              <a:rect l="l" t="t" r="r" b="b"/>
              <a:pathLst>
                <a:path w="8011795" h="708025">
                  <a:moveTo>
                    <a:pt x="8011668" y="0"/>
                  </a:moveTo>
                  <a:lnTo>
                    <a:pt x="0" y="0"/>
                  </a:lnTo>
                  <a:lnTo>
                    <a:pt x="0" y="707897"/>
                  </a:lnTo>
                  <a:lnTo>
                    <a:pt x="8011668" y="707897"/>
                  </a:lnTo>
                  <a:lnTo>
                    <a:pt x="801166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94512" y="306832"/>
            <a:ext cx="74085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35" dirty="0">
                <a:solidFill>
                  <a:srgbClr val="FF0000"/>
                </a:solidFill>
                <a:latin typeface="Times New Roman"/>
                <a:cs typeface="Times New Roman"/>
              </a:rPr>
              <a:t>ЗАГАЛЬНІ</a:t>
            </a:r>
            <a:r>
              <a:rPr sz="20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FF0000"/>
                </a:solidFill>
                <a:latin typeface="Times New Roman"/>
                <a:cs typeface="Times New Roman"/>
              </a:rPr>
              <a:t>ПРАВИЛА</a:t>
            </a:r>
            <a:r>
              <a:rPr sz="2000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FF0000"/>
                </a:solidFill>
                <a:latin typeface="Times New Roman"/>
                <a:cs typeface="Times New Roman"/>
              </a:rPr>
              <a:t>ВИГОТОВЛЕННЯ</a:t>
            </a:r>
            <a:r>
              <a:rPr sz="20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FF0000"/>
                </a:solidFill>
                <a:latin typeface="Times New Roman"/>
                <a:cs typeface="Times New Roman"/>
              </a:rPr>
              <a:t>ПАРЕНТЕРАЛЬНИХ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4905" y="505002"/>
            <a:ext cx="7905115" cy="568642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R="189230" algn="ctr">
              <a:lnSpc>
                <a:spcPct val="100000"/>
              </a:lnSpc>
              <a:spcBef>
                <a:spcPts val="935"/>
              </a:spcBef>
            </a:pP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ЛІКАРСЬКИХ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ЗАСОБІВ</a:t>
            </a:r>
            <a:endParaRPr sz="2000">
              <a:latin typeface="Times New Roman"/>
              <a:cs typeface="Times New Roman"/>
            </a:endParaRPr>
          </a:p>
          <a:p>
            <a:pPr marL="12700" marR="1038860">
              <a:lnSpc>
                <a:spcPct val="102800"/>
              </a:lnSpc>
              <a:spcBef>
                <a:spcPts val="905"/>
              </a:spcBef>
              <a:buClr>
                <a:srgbClr val="000000"/>
              </a:buClr>
              <a:buSzPct val="112500"/>
              <a:buFont typeface="Times New Roman"/>
              <a:buChar char="•"/>
              <a:tabLst>
                <a:tab pos="149225" algn="l"/>
                <a:tab pos="1315085" algn="l"/>
              </a:tabLst>
            </a:pP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Можна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проводити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тільки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аптеках,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мають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35" dirty="0">
                <a:solidFill>
                  <a:srgbClr val="C00000"/>
                </a:solidFill>
                <a:latin typeface="Arial"/>
                <a:cs typeface="Arial"/>
              </a:rPr>
              <a:t>це</a:t>
            </a:r>
            <a:r>
              <a:rPr sz="1600" b="1" i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дозвіл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,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що </a:t>
            </a:r>
            <a:r>
              <a:rPr sz="1600" b="1" i="1" spc="-4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видається	</a:t>
            </a: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уповноваженим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те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органом.</a:t>
            </a:r>
            <a:endParaRPr sz="1600">
              <a:latin typeface="Arial"/>
              <a:cs typeface="Arial"/>
            </a:endParaRPr>
          </a:p>
          <a:p>
            <a:pPr marL="140970" indent="-128905">
              <a:lnSpc>
                <a:spcPct val="100000"/>
              </a:lnSpc>
              <a:buClr>
                <a:srgbClr val="003300"/>
              </a:buClr>
              <a:buFont typeface="Microsoft Sans Serif"/>
              <a:buChar char="•"/>
              <a:tabLst>
                <a:tab pos="141605" algn="l"/>
              </a:tabLst>
            </a:pP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Персональна</a:t>
            </a: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відповідальність</a:t>
            </a:r>
            <a:r>
              <a:rPr sz="1600" b="1" i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організацію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роботи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асептичних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блоків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endParaRPr sz="1600">
              <a:latin typeface="Arial"/>
              <a:cs typeface="Arial"/>
            </a:endParaRPr>
          </a:p>
          <a:p>
            <a:pPr marL="69850">
              <a:lnSpc>
                <a:spcPct val="100000"/>
              </a:lnSpc>
            </a:pP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приготування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розчинів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ін'єкцій</a:t>
            </a:r>
            <a:r>
              <a:rPr sz="1600" b="1" i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покладається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C00000"/>
                </a:solidFill>
                <a:latin typeface="Arial"/>
                <a:cs typeface="Arial"/>
              </a:rPr>
              <a:t>завідувача</a:t>
            </a:r>
            <a:r>
              <a:rPr sz="1600" b="1" i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аптекою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12700" marR="101600">
              <a:lnSpc>
                <a:spcPct val="100000"/>
              </a:lnSpc>
              <a:buFont typeface="Microsoft Sans Serif"/>
              <a:buChar char="•"/>
              <a:tabLst>
                <a:tab pos="141605" algn="l"/>
                <a:tab pos="410845" algn="l"/>
              </a:tabLst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Не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дозволяється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готувати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розчини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ін'єкцій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за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відсутності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методик </a:t>
            </a:r>
            <a:r>
              <a:rPr sz="1600" b="1" i="1" spc="-4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їх	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повного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хімічного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аналізу,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режиму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стерилізації</a:t>
            </a:r>
            <a:endParaRPr sz="1600">
              <a:latin typeface="Arial"/>
              <a:cs typeface="Arial"/>
            </a:endParaRPr>
          </a:p>
          <a:p>
            <a:pPr marL="84455" indent="-72390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85090" algn="l"/>
              </a:tabLst>
            </a:pP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600" b="1" i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допускається</a:t>
            </a:r>
            <a:r>
              <a:rPr sz="1600" b="1" i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одночасне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приготування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декілька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ін'єкційних</a:t>
            </a:r>
            <a:endParaRPr sz="1600">
              <a:latin typeface="Arial"/>
              <a:cs typeface="Arial"/>
            </a:endParaRPr>
          </a:p>
          <a:p>
            <a:pPr marL="12700" marR="480059" indent="57150">
              <a:lnSpc>
                <a:spcPct val="100000"/>
              </a:lnSpc>
            </a:pP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розчинів, 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включають</a:t>
            </a:r>
            <a:r>
              <a:rPr sz="1600" b="1" i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Arial"/>
                <a:cs typeface="Arial"/>
              </a:rPr>
              <a:t>різні</a:t>
            </a: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інгредієнти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,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або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одні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ті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ж,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але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різних </a:t>
            </a:r>
            <a:r>
              <a:rPr sz="1600" b="1" i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концентраціях.</a:t>
            </a:r>
            <a:endParaRPr sz="1600">
              <a:latin typeface="Arial"/>
              <a:cs typeface="Arial"/>
            </a:endParaRPr>
          </a:p>
          <a:p>
            <a:pPr marL="12700" marR="245110">
              <a:lnSpc>
                <a:spcPct val="100000"/>
              </a:lnSpc>
              <a:buFont typeface="Microsoft Sans Serif"/>
              <a:buChar char="•"/>
              <a:tabLst>
                <a:tab pos="141605" algn="l"/>
                <a:tab pos="555625" algn="l"/>
              </a:tabLst>
            </a:pP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Приготування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ін'єкційних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розчинів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проводять </a:t>
            </a:r>
            <a:r>
              <a:rPr sz="1600" b="1" i="1" dirty="0">
                <a:solidFill>
                  <a:srgbClr val="C00000"/>
                </a:solidFill>
                <a:latin typeface="Arial"/>
                <a:cs typeface="Arial"/>
              </a:rPr>
              <a:t>масо-об’ємним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методом, </a:t>
            </a:r>
            <a:r>
              <a:rPr sz="1600" b="1" i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при	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якому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лікарська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речовина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береться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по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масі,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а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розчинник 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до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363345" algn="l"/>
              </a:tabLst>
            </a:pP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отримання	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певного</a:t>
            </a:r>
            <a:r>
              <a:rPr sz="1600" b="1" i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об'єму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розчину.</a:t>
            </a:r>
            <a:endParaRPr sz="1600">
              <a:latin typeface="Arial"/>
              <a:cs typeface="Arial"/>
            </a:endParaRPr>
          </a:p>
          <a:p>
            <a:pPr marL="140970" indent="-128905">
              <a:lnSpc>
                <a:spcPct val="100000"/>
              </a:lnSpc>
              <a:buFont typeface="Microsoft Sans Serif"/>
              <a:buChar char="•"/>
              <a:tabLst>
                <a:tab pos="141605" algn="l"/>
              </a:tabLst>
            </a:pP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Розчинення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лікарських</a:t>
            </a:r>
            <a:r>
              <a:rPr sz="1600" b="1" i="1" spc="4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речовин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проводять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стерильних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мірних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колбах.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1600" b="1" i="1" spc="4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відсутності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мірного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посуду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кількість</a:t>
            </a:r>
            <a:r>
              <a:rPr sz="1600" b="1" i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розчинника,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необхідна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endParaRPr sz="1600">
              <a:latin typeface="Arial"/>
              <a:cs typeface="Arial"/>
            </a:endParaRPr>
          </a:p>
          <a:p>
            <a:pPr marL="127000">
              <a:lnSpc>
                <a:spcPct val="100000"/>
              </a:lnSpc>
            </a:pP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приготування </a:t>
            </a:r>
            <a:r>
              <a:rPr sz="1600" b="1" i="1" spc="-20" dirty="0">
                <a:solidFill>
                  <a:srgbClr val="003300"/>
                </a:solidFill>
                <a:latin typeface="Arial"/>
                <a:cs typeface="Arial"/>
              </a:rPr>
              <a:t>розчину,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визначають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розрахунковим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способом,</a:t>
            </a:r>
            <a:endParaRPr sz="1600">
              <a:latin typeface="Arial"/>
              <a:cs typeface="Arial"/>
            </a:endParaRPr>
          </a:p>
          <a:p>
            <a:pPr marL="12700" marR="694055">
              <a:lnSpc>
                <a:spcPct val="100000"/>
              </a:lnSpc>
            </a:pP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користуючись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величиною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щільність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розчину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даної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концентрації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або </a:t>
            </a:r>
            <a:r>
              <a:rPr sz="1600" b="1" i="1" spc="-4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коефіцієнтом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збільшення об'єму.</a:t>
            </a:r>
            <a:endParaRPr sz="1600">
              <a:latin typeface="Arial"/>
              <a:cs typeface="Arial"/>
            </a:endParaRPr>
          </a:p>
          <a:p>
            <a:pPr marL="12700" marR="557530">
              <a:lnSpc>
                <a:spcPct val="100000"/>
              </a:lnSpc>
              <a:buFont typeface="Microsoft Sans Serif"/>
              <a:buChar char="•"/>
              <a:tabLst>
                <a:tab pos="141605" algn="l"/>
              </a:tabLst>
            </a:pP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Arial"/>
                <a:cs typeface="Arial"/>
              </a:rPr>
              <a:t>міжлікарняних і</a:t>
            </a:r>
            <a:r>
              <a:rPr sz="1600" b="1" i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C00000"/>
                </a:solidFill>
                <a:latin typeface="Arial"/>
                <a:cs typeface="Arial"/>
              </a:rPr>
              <a:t>лікарняних</a:t>
            </a:r>
            <a:r>
              <a:rPr sz="1600" b="1" i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аптеках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розчинення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лікарських</a:t>
            </a:r>
            <a:r>
              <a:rPr sz="1600" b="1" i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речовин </a:t>
            </a:r>
            <a:r>
              <a:rPr sz="1600" b="1" i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проводять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в склянних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20-літрових реакторах, обладнаних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електропідігрівачем.</a:t>
            </a:r>
            <a:r>
              <a:rPr sz="1600" b="1" i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Процес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перемішування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рідини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механізований</a:t>
            </a:r>
            <a:r>
              <a:rPr sz="1600" b="1" i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за </a:t>
            </a:r>
            <a:r>
              <a:rPr sz="1600" b="1" i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допомогою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5" dirty="0">
                <a:solidFill>
                  <a:srgbClr val="003300"/>
                </a:solidFill>
                <a:latin typeface="Arial"/>
                <a:cs typeface="Arial"/>
              </a:rPr>
              <a:t>мішалок</a:t>
            </a:r>
            <a:r>
              <a:rPr sz="1600" b="1" i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3300"/>
                </a:solidFill>
                <a:latin typeface="Arial"/>
                <a:cs typeface="Arial"/>
              </a:rPr>
              <a:t>різного </a:t>
            </a:r>
            <a:r>
              <a:rPr sz="1600" b="1" i="1" spc="-15" dirty="0">
                <a:solidFill>
                  <a:srgbClr val="003300"/>
                </a:solidFill>
                <a:latin typeface="Arial"/>
                <a:cs typeface="Arial"/>
              </a:rPr>
              <a:t>вигляду.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277859" y="6454816"/>
            <a:ext cx="387350" cy="4114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215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51816"/>
                  </a:lnTo>
                  <a:lnTo>
                    <a:pt x="0" y="344043"/>
                  </a:lnTo>
                  <a:lnTo>
                    <a:pt x="0" y="697992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697992"/>
                  </a:lnTo>
                  <a:lnTo>
                    <a:pt x="8229600" y="344043"/>
                  </a:lnTo>
                  <a:lnTo>
                    <a:pt x="8229600" y="51816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386080"/>
            </a:xfrm>
            <a:custGeom>
              <a:avLst/>
              <a:gdLst/>
              <a:ahLst/>
              <a:cxnLst/>
              <a:rect l="l" t="t" r="r" b="b"/>
              <a:pathLst>
                <a:path h="386080">
                  <a:moveTo>
                    <a:pt x="0" y="0"/>
                  </a:moveTo>
                  <a:lnTo>
                    <a:pt x="0" y="385572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27453" y="385572"/>
              <a:ext cx="5762625" cy="646430"/>
            </a:xfrm>
            <a:custGeom>
              <a:avLst/>
              <a:gdLst/>
              <a:ahLst/>
              <a:cxnLst/>
              <a:rect l="l" t="t" r="r" b="b"/>
              <a:pathLst>
                <a:path w="5762625" h="646430">
                  <a:moveTo>
                    <a:pt x="5762244" y="0"/>
                  </a:moveTo>
                  <a:lnTo>
                    <a:pt x="0" y="0"/>
                  </a:lnTo>
                  <a:lnTo>
                    <a:pt x="0" y="646176"/>
                  </a:lnTo>
                  <a:lnTo>
                    <a:pt x="5762244" y="646176"/>
                  </a:lnTo>
                  <a:lnTo>
                    <a:pt x="576224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703322" y="410971"/>
            <a:ext cx="3813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FF0000"/>
                </a:solidFill>
                <a:latin typeface="Times New Roman"/>
                <a:cs typeface="Times New Roman"/>
              </a:rPr>
              <a:t>ФІЛЬТРУВАННЯ</a:t>
            </a:r>
            <a:r>
              <a:rPr sz="18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45" dirty="0">
                <a:solidFill>
                  <a:srgbClr val="FF0000"/>
                </a:solidFill>
                <a:latin typeface="Times New Roman"/>
                <a:cs typeface="Times New Roman"/>
              </a:rPr>
              <a:t>ТА</a:t>
            </a:r>
            <a:r>
              <a:rPr sz="18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Times New Roman"/>
                <a:cs typeface="Times New Roman"/>
              </a:rPr>
              <a:t>ПАКУВАННЯ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3862" y="685291"/>
            <a:ext cx="7454900" cy="535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ПАРЕНТЕРАЛЬНИХ</a:t>
            </a:r>
            <a:r>
              <a:rPr sz="1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ЛІКАРСЬКИХ</a:t>
            </a:r>
            <a:r>
              <a:rPr sz="18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ПРЕПАРАТІВ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50">
              <a:latin typeface="Times New Roman"/>
              <a:cs typeface="Times New Roman"/>
            </a:endParaRPr>
          </a:p>
          <a:p>
            <a:pPr marL="127000" marR="774065" indent="-114300">
              <a:lnSpc>
                <a:spcPct val="120000"/>
              </a:lnSpc>
              <a:buSzPct val="93750"/>
              <a:buFont typeface="Wingdings"/>
              <a:buChar char=""/>
              <a:tabLst>
                <a:tab pos="175260" algn="l"/>
              </a:tabLst>
            </a:pP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Основний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спосіб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фільтрування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вакуумний,</a:t>
            </a:r>
            <a:r>
              <a:rPr sz="1600" b="1" spc="4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полягає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у </a:t>
            </a:r>
            <a:r>
              <a:rPr sz="1600" b="1" spc="-40" dirty="0">
                <a:solidFill>
                  <a:srgbClr val="003300"/>
                </a:solidFill>
                <a:latin typeface="Arial"/>
                <a:cs typeface="Arial"/>
              </a:rPr>
              <a:t>тому,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приймальному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збірнику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створюється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розрідження.</a:t>
            </a:r>
            <a:endParaRPr sz="1600">
              <a:latin typeface="Arial"/>
              <a:cs typeface="Arial"/>
            </a:endParaRPr>
          </a:p>
          <a:p>
            <a:pPr marL="12700" marR="5080" indent="114300">
              <a:lnSpc>
                <a:spcPct val="120000"/>
              </a:lnSpc>
              <a:tabLst>
                <a:tab pos="5513705" algn="l"/>
              </a:tabLst>
            </a:pP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Під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впливом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різниці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тиску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рідина,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проходячи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через	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фільтри,</a:t>
            </a:r>
            <a:r>
              <a:rPr sz="16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заповнює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приймальний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збірник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;</a:t>
            </a:r>
            <a:endParaRPr sz="1600">
              <a:latin typeface="Arial"/>
              <a:cs typeface="Arial"/>
            </a:endParaRPr>
          </a:p>
          <a:p>
            <a:pPr marL="231775" indent="-219710">
              <a:lnSpc>
                <a:spcPct val="100000"/>
              </a:lnSpc>
              <a:spcBef>
                <a:spcPts val="384"/>
              </a:spcBef>
              <a:buSzPct val="93750"/>
              <a:buFont typeface="Wingdings"/>
              <a:buChar char=""/>
              <a:tabLst>
                <a:tab pos="232410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Вибір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оптимального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фільтру</a:t>
            </a:r>
            <a:r>
              <a:rPr sz="1600" b="1" spc="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є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відповідальний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момент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технології</a:t>
            </a:r>
            <a:endParaRPr sz="16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385"/>
              </a:spcBef>
            </a:pP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фільтрації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ін'єкційних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розчинів;</a:t>
            </a:r>
            <a:endParaRPr sz="1600">
              <a:latin typeface="Arial"/>
              <a:cs typeface="Arial"/>
            </a:endParaRPr>
          </a:p>
          <a:p>
            <a:pPr marL="12700" marR="121920">
              <a:lnSpc>
                <a:spcPct val="120000"/>
              </a:lnSpc>
              <a:buSzPct val="93750"/>
              <a:buFont typeface="Wingdings"/>
              <a:buChar char=""/>
              <a:tabLst>
                <a:tab pos="232410" algn="l"/>
                <a:tab pos="749300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Для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фільтрування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використовують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беззольні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фільтри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з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фільтруваль-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ного	паперу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марки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ФО (виду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М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повільнофільтруючий),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затримує</a:t>
            </a:r>
            <a:endParaRPr sz="1600">
              <a:latin typeface="Arial"/>
              <a:cs typeface="Arial"/>
            </a:endParaRPr>
          </a:p>
          <a:p>
            <a:pPr marL="184150">
              <a:lnSpc>
                <a:spcPct val="100000"/>
              </a:lnSpc>
              <a:spcBef>
                <a:spcPts val="384"/>
              </a:spcBef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дрібнодисперсні</a:t>
            </a:r>
            <a:r>
              <a:rPr sz="16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осади;</a:t>
            </a:r>
            <a:endParaRPr sz="1600">
              <a:latin typeface="Arial"/>
              <a:cs typeface="Arial"/>
            </a:endParaRPr>
          </a:p>
          <a:p>
            <a:pPr marL="231775" indent="-219710">
              <a:lnSpc>
                <a:spcPct val="100000"/>
              </a:lnSpc>
              <a:spcBef>
                <a:spcPts val="380"/>
              </a:spcBef>
              <a:buSzPct val="93750"/>
              <a:buFont typeface="Wingdings"/>
              <a:buChar char=""/>
              <a:tabLst>
                <a:tab pos="232410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Широко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застосовуються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склянні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фільтри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№ 3 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№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4;</a:t>
            </a:r>
            <a:endParaRPr sz="1600">
              <a:latin typeface="Arial"/>
              <a:cs typeface="Arial"/>
            </a:endParaRPr>
          </a:p>
          <a:p>
            <a:pPr marL="184150" marR="361950" indent="-171450">
              <a:lnSpc>
                <a:spcPct val="120000"/>
              </a:lnSpc>
              <a:buSzPct val="93750"/>
              <a:buFont typeface="Wingdings"/>
              <a:buChar char=""/>
              <a:tabLst>
                <a:tab pos="232410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Сучасним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способом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очищення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ін'єкційних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є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мембранна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мікро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фільтрація,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що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дозволяє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отримати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розчини,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вільні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від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механічних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домішок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(розміром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0,02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мкм),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видимих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невидимих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при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візуальному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контролі,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включаючи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мікроорганізми</a:t>
            </a:r>
            <a:endParaRPr sz="1600">
              <a:latin typeface="Arial"/>
              <a:cs typeface="Arial"/>
            </a:endParaRPr>
          </a:p>
          <a:p>
            <a:pPr marL="241300" marR="974725" indent="-228600">
              <a:lnSpc>
                <a:spcPct val="120000"/>
              </a:lnSpc>
              <a:spcBef>
                <a:spcPts val="5"/>
              </a:spcBef>
              <a:buSzPct val="93750"/>
              <a:buFont typeface="Wingdings"/>
              <a:buChar char=""/>
              <a:tabLst>
                <a:tab pos="232410" algn="l"/>
              </a:tabLst>
            </a:pP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Фільтрування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розчинів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поєднують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одночасним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їх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розливом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підготовлені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стерильні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флакони.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88976" y="96773"/>
            <a:ext cx="8800465" cy="1224280"/>
            <a:chOff x="188976" y="96773"/>
            <a:chExt cx="8800465" cy="122428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35240" y="96773"/>
              <a:ext cx="1354074" cy="12237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976" y="96773"/>
              <a:ext cx="1308354" cy="1223772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8105647" y="6470564"/>
            <a:ext cx="33020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47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264414"/>
                  </a:lnTo>
                  <a:lnTo>
                    <a:pt x="0" y="344043"/>
                  </a:lnTo>
                  <a:lnTo>
                    <a:pt x="0" y="664464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664464"/>
                  </a:lnTo>
                  <a:lnTo>
                    <a:pt x="8229600" y="344043"/>
                  </a:lnTo>
                  <a:lnTo>
                    <a:pt x="8229600" y="264414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598170"/>
            </a:xfrm>
            <a:custGeom>
              <a:avLst/>
              <a:gdLst/>
              <a:ahLst/>
              <a:cxnLst/>
              <a:rect l="l" t="t" r="r" b="b"/>
              <a:pathLst>
                <a:path h="598170">
                  <a:moveTo>
                    <a:pt x="0" y="0"/>
                  </a:moveTo>
                  <a:lnTo>
                    <a:pt x="0" y="598170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468614" y="6364478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48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2818" y="1928672"/>
            <a:ext cx="7589520" cy="3702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73380">
              <a:lnSpc>
                <a:spcPct val="128800"/>
              </a:lnSpc>
              <a:spcBef>
                <a:spcPts val="95"/>
              </a:spcBef>
              <a:buClr>
                <a:srgbClr val="000000"/>
              </a:buClr>
              <a:buSzPct val="112500"/>
              <a:buFont typeface="Wingdings"/>
              <a:buChar char=""/>
              <a:tabLst>
                <a:tab pos="263525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Ампули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флакони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скла,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поліетилену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або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іншого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3300"/>
                </a:solidFill>
                <a:latin typeface="Arial"/>
                <a:cs typeface="Arial"/>
              </a:rPr>
              <a:t>матеріалу,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який</a:t>
            </a:r>
            <a:r>
              <a:rPr sz="16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не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змінює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властивості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лікарських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речовин;</a:t>
            </a:r>
            <a:endParaRPr sz="1600">
              <a:latin typeface="Arial"/>
              <a:cs typeface="Arial"/>
            </a:endParaRPr>
          </a:p>
          <a:p>
            <a:pPr marL="12700" marR="289560">
              <a:lnSpc>
                <a:spcPts val="2400"/>
              </a:lnSpc>
              <a:spcBef>
                <a:spcPts val="160"/>
              </a:spcBef>
              <a:buFont typeface="Wingdings"/>
              <a:buChar char=""/>
              <a:tabLst>
                <a:tab pos="229870" algn="l"/>
              </a:tabLst>
            </a:pP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аптек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прийнято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відпускати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стерильні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розчини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широкогорлих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стандартних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(можуть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бути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градуйовані)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флаконах</a:t>
            </a:r>
            <a:r>
              <a:rPr sz="16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різної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ємності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 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каучуковою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пробкою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закріплюваною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обжатим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алюмінієвим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ковпачком;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2400"/>
              </a:lnSpc>
              <a:spcBef>
                <a:spcPts val="5"/>
              </a:spcBef>
              <a:buFont typeface="Wingdings"/>
              <a:buChar char=""/>
              <a:tabLst>
                <a:tab pos="229870" algn="l"/>
                <a:tab pos="1477010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Для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закупорювання флаконів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використовують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пробки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спеціальних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сортів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гуми:	ІР-21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(силіконова),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25п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(натуральний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каучук),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52-369,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52-369/І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52-369/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ІІ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(бутиловий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каучук)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ІР-119,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ІР-119А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(бутиловий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каучук);</a:t>
            </a:r>
            <a:endParaRPr sz="1600">
              <a:latin typeface="Arial"/>
              <a:cs typeface="Arial"/>
            </a:endParaRPr>
          </a:p>
          <a:p>
            <a:pPr marL="69850" marR="770890" indent="-57150">
              <a:lnSpc>
                <a:spcPts val="2400"/>
              </a:lnSpc>
              <a:buSzPct val="93750"/>
              <a:buFont typeface="Wingdings"/>
              <a:buChar char=""/>
              <a:tabLst>
                <a:tab pos="173355" algn="l"/>
              </a:tabLst>
            </a:pP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зарубіжній</a:t>
            </a:r>
            <a:r>
              <a:rPr sz="16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літературі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є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повідомлення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про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застосування</a:t>
            </a:r>
            <a:r>
              <a:rPr sz="1600" b="1" spc="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пробок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з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полівінілхлориду;</a:t>
            </a:r>
            <a:endParaRPr sz="1600">
              <a:latin typeface="Arial"/>
              <a:cs typeface="Arial"/>
            </a:endParaRPr>
          </a:p>
          <a:p>
            <a:pPr marL="12700" marR="215265">
              <a:lnSpc>
                <a:spcPts val="2400"/>
              </a:lnSpc>
              <a:buFont typeface="Wingdings"/>
              <a:buChar char=""/>
              <a:tabLst>
                <a:tab pos="229870" algn="l"/>
              </a:tabLst>
            </a:pP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Для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закупорювання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(обтискування</a:t>
            </a:r>
            <a:r>
              <a:rPr sz="16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)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алюмінієвих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ковпачків,</a:t>
            </a:r>
            <a:r>
              <a:rPr sz="1600" b="1" spc="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також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їх </a:t>
            </a:r>
            <a:r>
              <a:rPr sz="1600" b="1" spc="-4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03300"/>
                </a:solidFill>
                <a:latin typeface="Arial"/>
                <a:cs typeface="Arial"/>
              </a:rPr>
              <a:t>зняття</a:t>
            </a:r>
            <a:r>
              <a:rPr sz="16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запропоновані</a:t>
            </a:r>
            <a:r>
              <a:rPr sz="1600" b="1" spc="-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3300"/>
                </a:solidFill>
                <a:latin typeface="Arial"/>
                <a:cs typeface="Arial"/>
              </a:rPr>
              <a:t>різні</a:t>
            </a:r>
            <a:r>
              <a:rPr sz="16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3300"/>
                </a:solidFill>
                <a:latin typeface="Arial"/>
                <a:cs typeface="Arial"/>
              </a:rPr>
              <a:t>пристосування.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011423" y="598169"/>
            <a:ext cx="3440429" cy="4000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6830" rIns="0" bIns="0" rtlCol="0">
            <a:spAutoFit/>
          </a:bodyPr>
          <a:lstStyle/>
          <a:p>
            <a:pPr marL="890905">
              <a:lnSpc>
                <a:spcPct val="100000"/>
              </a:lnSpc>
              <a:spcBef>
                <a:spcPts val="290"/>
              </a:spcBef>
            </a:pPr>
            <a:r>
              <a:rPr sz="2000" spc="-25" dirty="0">
                <a:solidFill>
                  <a:srgbClr val="FF0000"/>
                </a:solidFill>
                <a:latin typeface="Times New Roman"/>
                <a:cs typeface="Times New Roman"/>
              </a:rPr>
              <a:t>ПАКУВАННЯ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3850" y="0"/>
            <a:ext cx="8820150" cy="1518920"/>
            <a:chOff x="323850" y="0"/>
            <a:chExt cx="8820150" cy="151892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850" y="0"/>
              <a:ext cx="2506218" cy="14188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76644" y="77723"/>
              <a:ext cx="2467355" cy="1440941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7961376" y="0"/>
                  </a:lnTo>
                  <a:lnTo>
                    <a:pt x="7961376" y="344043"/>
                  </a:lnTo>
                  <a:lnTo>
                    <a:pt x="268224" y="344043"/>
                  </a:lnTo>
                  <a:lnTo>
                    <a:pt x="268224" y="0"/>
                  </a:lnTo>
                  <a:lnTo>
                    <a:pt x="0" y="0"/>
                  </a:lnTo>
                  <a:lnTo>
                    <a:pt x="0" y="344043"/>
                  </a:lnTo>
                  <a:lnTo>
                    <a:pt x="0" y="630174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63017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256540"/>
            </a:xfrm>
            <a:custGeom>
              <a:avLst/>
              <a:gdLst/>
              <a:ahLst/>
              <a:cxnLst/>
              <a:rect l="l" t="t" r="r" b="b"/>
              <a:pathLst>
                <a:path w="3679190" h="256540">
                  <a:moveTo>
                    <a:pt x="0" y="256031"/>
                  </a:moveTo>
                  <a:lnTo>
                    <a:pt x="3678936" y="256031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256031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1712" y="0"/>
              <a:ext cx="0" cy="256540"/>
            </a:xfrm>
            <a:custGeom>
              <a:avLst/>
              <a:gdLst/>
              <a:ahLst/>
              <a:cxnLst/>
              <a:rect l="l" t="t" r="r" b="b"/>
              <a:pathLst>
                <a:path h="256540">
                  <a:moveTo>
                    <a:pt x="0" y="0"/>
                  </a:moveTo>
                  <a:lnTo>
                    <a:pt x="0" y="256031"/>
                  </a:lnTo>
                </a:path>
              </a:pathLst>
            </a:custGeom>
            <a:ln w="16001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961" y="0"/>
              <a:ext cx="3505200" cy="256540"/>
            </a:xfrm>
            <a:custGeom>
              <a:avLst/>
              <a:gdLst/>
              <a:ahLst/>
              <a:cxnLst/>
              <a:rect l="l" t="t" r="r" b="b"/>
              <a:pathLst>
                <a:path w="3505200" h="256540">
                  <a:moveTo>
                    <a:pt x="0" y="256031"/>
                  </a:moveTo>
                  <a:lnTo>
                    <a:pt x="3505199" y="25603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25603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251697" y="6469888"/>
            <a:ext cx="330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600"/>
                </a:solidFill>
                <a:latin typeface="Times New Roman"/>
                <a:cs typeface="Times New Roman"/>
              </a:rPr>
              <a:t>49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5423" y="256031"/>
            <a:ext cx="7693659" cy="708025"/>
          </a:xfrm>
          <a:custGeom>
            <a:avLst/>
            <a:gdLst/>
            <a:ahLst/>
            <a:cxnLst/>
            <a:rect l="l" t="t" r="r" b="b"/>
            <a:pathLst>
              <a:path w="7693659" h="708025">
                <a:moveTo>
                  <a:pt x="7693152" y="0"/>
                </a:moveTo>
                <a:lnTo>
                  <a:pt x="0" y="0"/>
                </a:lnTo>
                <a:lnTo>
                  <a:pt x="0" y="707898"/>
                </a:lnTo>
                <a:lnTo>
                  <a:pt x="7693152" y="707898"/>
                </a:lnTo>
                <a:lnTo>
                  <a:pt x="769315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384808" y="283971"/>
            <a:ext cx="63715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84070" algn="l"/>
              </a:tabLst>
            </a:pP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ОФОРМЛЕННЯ	</a:t>
            </a:r>
            <a:r>
              <a:rPr sz="2000" spc="-25" dirty="0">
                <a:solidFill>
                  <a:srgbClr val="FF0000"/>
                </a:solidFill>
                <a:latin typeface="Times New Roman"/>
                <a:cs typeface="Times New Roman"/>
              </a:rPr>
              <a:t>ПАРЕНТЕРАЛЬНИХ</a:t>
            </a:r>
            <a:r>
              <a:rPr sz="20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ЛІКАРСЬКИХ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99484" y="588771"/>
            <a:ext cx="11461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З</a:t>
            </a:r>
            <a:r>
              <a:rPr sz="20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А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СОБІВ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7591" y="964311"/>
            <a:ext cx="7910830" cy="633730"/>
          </a:xfrm>
          <a:prstGeom prst="rect">
            <a:avLst/>
          </a:prstGeom>
          <a:solidFill>
            <a:srgbClr val="CCFFFF"/>
          </a:solidFill>
          <a:ln w="990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828925" marR="2116455" indent="-704850">
              <a:lnSpc>
                <a:spcPct val="100000"/>
              </a:lnSpc>
              <a:spcBef>
                <a:spcPts val="345"/>
              </a:spcBef>
              <a:tabLst>
                <a:tab pos="3820160" algn="l"/>
              </a:tabLst>
            </a:pPr>
            <a:r>
              <a:rPr sz="1800" b="1" dirty="0">
                <a:solidFill>
                  <a:srgbClr val="A40020"/>
                </a:solidFill>
                <a:latin typeface="Tahoma"/>
                <a:cs typeface="Tahoma"/>
              </a:rPr>
              <a:t>Оформлення	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паре</a:t>
            </a:r>
            <a:r>
              <a:rPr sz="1800" b="1" dirty="0">
                <a:solidFill>
                  <a:srgbClr val="A40020"/>
                </a:solidFill>
                <a:latin typeface="Tahoma"/>
                <a:cs typeface="Tahoma"/>
              </a:rPr>
              <a:t>нтеральних 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лікарських</a:t>
            </a:r>
            <a:r>
              <a:rPr sz="1800" b="1" spc="-15" dirty="0">
                <a:solidFill>
                  <a:srgbClr val="A4002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A40020"/>
                </a:solidFill>
                <a:latin typeface="Tahoma"/>
                <a:cs typeface="Tahoma"/>
              </a:rPr>
              <a:t>засобів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63474" y="1728851"/>
            <a:ext cx="3922395" cy="762635"/>
            <a:chOff x="363474" y="1728851"/>
            <a:chExt cx="3922395" cy="762635"/>
          </a:xfrm>
        </p:grpSpPr>
        <p:sp>
          <p:nvSpPr>
            <p:cNvPr id="15" name="object 15"/>
            <p:cNvSpPr/>
            <p:nvPr/>
          </p:nvSpPr>
          <p:spPr>
            <a:xfrm>
              <a:off x="4280534" y="1733931"/>
              <a:ext cx="0" cy="104139"/>
            </a:xfrm>
            <a:custGeom>
              <a:avLst/>
              <a:gdLst/>
              <a:ahLst/>
              <a:cxnLst/>
              <a:rect l="l" t="t" r="r" b="b"/>
              <a:pathLst>
                <a:path h="104139">
                  <a:moveTo>
                    <a:pt x="0" y="0"/>
                  </a:moveTo>
                  <a:lnTo>
                    <a:pt x="0" y="103632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3474" y="1921002"/>
              <a:ext cx="3629660" cy="570230"/>
            </a:xfrm>
            <a:custGeom>
              <a:avLst/>
              <a:gdLst/>
              <a:ahLst/>
              <a:cxnLst/>
              <a:rect l="l" t="t" r="r" b="b"/>
              <a:pathLst>
                <a:path w="3629660" h="570230">
                  <a:moveTo>
                    <a:pt x="3629405" y="0"/>
                  </a:moveTo>
                  <a:lnTo>
                    <a:pt x="0" y="0"/>
                  </a:lnTo>
                  <a:lnTo>
                    <a:pt x="0" y="569976"/>
                  </a:lnTo>
                  <a:lnTo>
                    <a:pt x="3629405" y="569976"/>
                  </a:lnTo>
                  <a:lnTo>
                    <a:pt x="3629405" y="0"/>
                  </a:lnTo>
                  <a:close/>
                </a:path>
              </a:pathLst>
            </a:custGeom>
            <a:solidFill>
              <a:srgbClr val="F4DC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166875" y="1952498"/>
            <a:ext cx="20231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Для</a:t>
            </a:r>
            <a:r>
              <a:rPr sz="1600" b="1" spc="-60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амбулаторних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87905" y="2196337"/>
            <a:ext cx="78168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хворих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60570" y="1940051"/>
            <a:ext cx="3645535" cy="568960"/>
          </a:xfrm>
          <a:custGeom>
            <a:avLst/>
            <a:gdLst/>
            <a:ahLst/>
            <a:cxnLst/>
            <a:rect l="l" t="t" r="r" b="b"/>
            <a:pathLst>
              <a:path w="3645534" h="568960">
                <a:moveTo>
                  <a:pt x="3645408" y="0"/>
                </a:moveTo>
                <a:lnTo>
                  <a:pt x="0" y="0"/>
                </a:lnTo>
                <a:lnTo>
                  <a:pt x="0" y="568451"/>
                </a:lnTo>
                <a:lnTo>
                  <a:pt x="3645408" y="568451"/>
                </a:lnTo>
                <a:lnTo>
                  <a:pt x="3645408" y="0"/>
                </a:lnTo>
                <a:close/>
              </a:path>
            </a:pathLst>
          </a:custGeom>
          <a:solidFill>
            <a:srgbClr val="F4DC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045964" y="1971548"/>
            <a:ext cx="26758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0215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000066"/>
                </a:solidFill>
                <a:latin typeface="Tahoma"/>
                <a:cs typeface="Tahoma"/>
              </a:rPr>
              <a:t>Для 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лікувально- </a:t>
            </a:r>
            <a:r>
              <a:rPr sz="1600" b="1" spc="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профілактичних</a:t>
            </a:r>
            <a:r>
              <a:rPr sz="1600" b="1" spc="-85" dirty="0">
                <a:solidFill>
                  <a:srgbClr val="000066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000066"/>
                </a:solidFill>
                <a:latin typeface="Tahoma"/>
                <a:cs typeface="Tahoma"/>
              </a:rPr>
              <a:t>установ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6547" y="2654426"/>
            <a:ext cx="4006215" cy="3660140"/>
          </a:xfrm>
          <a:prstGeom prst="rect">
            <a:avLst/>
          </a:prstGeom>
          <a:solidFill>
            <a:srgbClr val="FFFF99"/>
          </a:solidFill>
          <a:ln w="990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 marR="514984">
              <a:lnSpc>
                <a:spcPct val="100000"/>
              </a:lnSpc>
              <a:spcBef>
                <a:spcPts val="315"/>
              </a:spcBef>
            </a:pPr>
            <a:r>
              <a:rPr sz="1600" b="1" i="1" spc="-5" dirty="0">
                <a:latin typeface="Arial"/>
                <a:cs typeface="Arial"/>
              </a:rPr>
              <a:t>Етикетка </a:t>
            </a:r>
            <a:r>
              <a:rPr sz="1600" b="1" i="1" spc="-10" dirty="0">
                <a:latin typeface="Arial"/>
                <a:cs typeface="Arial"/>
              </a:rPr>
              <a:t>синього кольору </a:t>
            </a:r>
            <a:r>
              <a:rPr sz="1600" b="1" i="1" spc="-5" dirty="0">
                <a:latin typeface="Arial"/>
                <a:cs typeface="Arial"/>
              </a:rPr>
              <a:t>«Для </a:t>
            </a:r>
            <a:r>
              <a:rPr sz="1600" b="1" i="1" spc="-43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ін'єкцій» </a:t>
            </a:r>
            <a:r>
              <a:rPr sz="1600" b="1" i="1" dirty="0">
                <a:latin typeface="Arial"/>
                <a:cs typeface="Arial"/>
              </a:rPr>
              <a:t>на ній повинні </a:t>
            </a:r>
            <a:r>
              <a:rPr sz="1600" b="1" i="1" spc="-15" dirty="0">
                <a:latin typeface="Arial"/>
                <a:cs typeface="Arial"/>
              </a:rPr>
              <a:t>бути </a:t>
            </a:r>
            <a:r>
              <a:rPr sz="1600" b="1" i="1" spc="-1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вказані:</a:t>
            </a:r>
            <a:endParaRPr sz="1600">
              <a:latin typeface="Arial"/>
              <a:cs typeface="Arial"/>
            </a:endParaRPr>
          </a:p>
          <a:p>
            <a:pPr marL="219710" indent="-129539">
              <a:lnSpc>
                <a:spcPct val="100000"/>
              </a:lnSpc>
              <a:buFont typeface="Microsoft Sans Serif"/>
              <a:buChar char="•"/>
              <a:tabLst>
                <a:tab pos="220345" algn="l"/>
              </a:tabLst>
            </a:pPr>
            <a:r>
              <a:rPr sz="1600" b="1" i="1" dirty="0">
                <a:latin typeface="Arial"/>
                <a:cs typeface="Arial"/>
              </a:rPr>
              <a:t>номер</a:t>
            </a:r>
            <a:r>
              <a:rPr sz="1600" b="1" i="1" spc="-3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аптеки, </a:t>
            </a:r>
            <a:r>
              <a:rPr sz="1600" b="1" i="1" dirty="0">
                <a:latin typeface="Arial"/>
                <a:cs typeface="Arial"/>
              </a:rPr>
              <a:t>склад,</a:t>
            </a:r>
            <a:endParaRPr sz="1600">
              <a:latin typeface="Arial"/>
              <a:cs typeface="Arial"/>
            </a:endParaRPr>
          </a:p>
          <a:p>
            <a:pPr marL="162560" indent="-72390">
              <a:lnSpc>
                <a:spcPct val="100000"/>
              </a:lnSpc>
              <a:buFont typeface="Microsoft Sans Serif"/>
              <a:buChar char="•"/>
              <a:tabLst>
                <a:tab pos="163195" algn="l"/>
              </a:tabLst>
            </a:pPr>
            <a:r>
              <a:rPr sz="1600" b="1" i="1" spc="-5" dirty="0">
                <a:latin typeface="Arial"/>
                <a:cs typeface="Arial"/>
              </a:rPr>
              <a:t>спосіб</a:t>
            </a:r>
            <a:r>
              <a:rPr sz="1600" b="1" i="1" spc="-30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застосування,</a:t>
            </a:r>
            <a:r>
              <a:rPr sz="1600" b="1" i="1" spc="-2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дата</a:t>
            </a:r>
            <a:endParaRPr sz="1600">
              <a:latin typeface="Arial"/>
              <a:cs typeface="Arial"/>
            </a:endParaRPr>
          </a:p>
          <a:p>
            <a:pPr marL="90805">
              <a:lnSpc>
                <a:spcPct val="100000"/>
              </a:lnSpc>
            </a:pPr>
            <a:r>
              <a:rPr sz="1600" b="1" i="1" spc="-15" dirty="0">
                <a:latin typeface="Arial"/>
                <a:cs typeface="Arial"/>
              </a:rPr>
              <a:t>приготування,</a:t>
            </a:r>
            <a:r>
              <a:rPr sz="1600" b="1" i="1" spc="-2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номер</a:t>
            </a:r>
            <a:r>
              <a:rPr sz="1600" b="1" i="1" spc="-25" dirty="0">
                <a:latin typeface="Arial"/>
                <a:cs typeface="Arial"/>
              </a:rPr>
              <a:t> </a:t>
            </a:r>
            <a:r>
              <a:rPr sz="1600" b="1" i="1" spc="-15" dirty="0">
                <a:latin typeface="Arial"/>
                <a:cs typeface="Arial"/>
              </a:rPr>
              <a:t>рецепту),</a:t>
            </a:r>
            <a:endParaRPr sz="1600">
              <a:latin typeface="Arial"/>
              <a:cs typeface="Arial"/>
            </a:endParaRPr>
          </a:p>
          <a:p>
            <a:pPr marL="90805" marR="97790">
              <a:lnSpc>
                <a:spcPct val="100000"/>
              </a:lnSpc>
              <a:buFont typeface="Microsoft Sans Serif"/>
              <a:buChar char="•"/>
              <a:tabLst>
                <a:tab pos="163195" algn="l"/>
              </a:tabLst>
            </a:pPr>
            <a:r>
              <a:rPr sz="1600" b="1" i="1" spc="-10" dirty="0">
                <a:latin typeface="Arial"/>
                <a:cs typeface="Arial"/>
              </a:rPr>
              <a:t>додаткова </a:t>
            </a:r>
            <a:r>
              <a:rPr sz="1600" b="1" i="1" spc="-5" dirty="0">
                <a:latin typeface="Arial"/>
                <a:cs typeface="Arial"/>
              </a:rPr>
              <a:t>етикетка «Стерильно», </a:t>
            </a:r>
            <a:r>
              <a:rPr sz="1600" b="1" i="1" spc="-43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попереджувальні</a:t>
            </a:r>
            <a:r>
              <a:rPr sz="1600" b="1" i="1" spc="-1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етикетки</a:t>
            </a:r>
            <a:endParaRPr sz="1600">
              <a:latin typeface="Arial"/>
              <a:cs typeface="Arial"/>
            </a:endParaRPr>
          </a:p>
          <a:p>
            <a:pPr marL="90805" marR="782955">
              <a:lnSpc>
                <a:spcPct val="100000"/>
              </a:lnSpc>
            </a:pPr>
            <a:r>
              <a:rPr sz="1600" b="1" i="1" spc="-10" dirty="0">
                <a:latin typeface="Arial"/>
                <a:cs typeface="Arial"/>
              </a:rPr>
              <a:t>«Зберігати </a:t>
            </a:r>
            <a:r>
              <a:rPr sz="1600" b="1" i="1" dirty="0">
                <a:latin typeface="Arial"/>
                <a:cs typeface="Arial"/>
              </a:rPr>
              <a:t>в </a:t>
            </a:r>
            <a:r>
              <a:rPr sz="1600" b="1" i="1" spc="-10" dirty="0">
                <a:latin typeface="Arial"/>
                <a:cs typeface="Arial"/>
              </a:rPr>
              <a:t>прохолодному </a:t>
            </a:r>
            <a:r>
              <a:rPr sz="1600" b="1" i="1" dirty="0">
                <a:latin typeface="Arial"/>
                <a:cs typeface="Arial"/>
              </a:rPr>
              <a:t>і 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захищеному</a:t>
            </a:r>
            <a:r>
              <a:rPr sz="1600" b="1" i="1" spc="-2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від</a:t>
            </a:r>
            <a:r>
              <a:rPr sz="1600" b="1" i="1" spc="-10" dirty="0">
                <a:latin typeface="Arial"/>
                <a:cs typeface="Arial"/>
              </a:rPr>
              <a:t> світла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місці»,</a:t>
            </a:r>
            <a:endParaRPr sz="1600">
              <a:latin typeface="Arial"/>
              <a:cs typeface="Arial"/>
            </a:endParaRPr>
          </a:p>
          <a:p>
            <a:pPr marL="90805">
              <a:lnSpc>
                <a:spcPct val="100000"/>
              </a:lnSpc>
            </a:pPr>
            <a:r>
              <a:rPr sz="1600" b="1" i="1" spc="-5" dirty="0">
                <a:latin typeface="Arial"/>
                <a:cs typeface="Arial"/>
              </a:rPr>
              <a:t>«Берегти</a:t>
            </a:r>
            <a:r>
              <a:rPr sz="1600" b="1" i="1" spc="-1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від</a:t>
            </a:r>
            <a:r>
              <a:rPr sz="1600" b="1" i="1" spc="-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дітей»</a:t>
            </a:r>
            <a:r>
              <a:rPr sz="1600" b="1" i="1" spc="-1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і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так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далі.</a:t>
            </a:r>
            <a:endParaRPr sz="1600">
              <a:latin typeface="Arial"/>
              <a:cs typeface="Arial"/>
            </a:endParaRPr>
          </a:p>
          <a:p>
            <a:pPr marL="90805" marR="122555">
              <a:lnSpc>
                <a:spcPct val="100000"/>
              </a:lnSpc>
              <a:buFont typeface="Microsoft Sans Serif"/>
              <a:buChar char="•"/>
              <a:tabLst>
                <a:tab pos="163195" algn="l"/>
              </a:tabLst>
            </a:pPr>
            <a:r>
              <a:rPr sz="1600" b="1" i="1" spc="-5" dirty="0">
                <a:latin typeface="Arial"/>
                <a:cs typeface="Arial"/>
              </a:rPr>
              <a:t>Для </a:t>
            </a:r>
            <a:r>
              <a:rPr sz="1600" b="1" i="1" spc="-10" dirty="0">
                <a:latin typeface="Arial"/>
                <a:cs typeface="Arial"/>
              </a:rPr>
              <a:t>розчинів, приготовлених </a:t>
            </a:r>
            <a:r>
              <a:rPr sz="1600" b="1" i="1" dirty="0">
                <a:latin typeface="Arial"/>
                <a:cs typeface="Arial"/>
              </a:rPr>
              <a:t>в 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асептичних</a:t>
            </a:r>
            <a:r>
              <a:rPr sz="1600" b="1" i="1" spc="-1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умовах </a:t>
            </a:r>
            <a:r>
              <a:rPr sz="1600" b="1" i="1" spc="-5" dirty="0">
                <a:latin typeface="Arial"/>
                <a:cs typeface="Arial"/>
              </a:rPr>
              <a:t>без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стерилізації</a:t>
            </a:r>
            <a:endParaRPr sz="1600">
              <a:latin typeface="Arial"/>
              <a:cs typeface="Arial"/>
            </a:endParaRPr>
          </a:p>
          <a:p>
            <a:pPr marL="90805">
              <a:lnSpc>
                <a:spcPct val="100000"/>
              </a:lnSpc>
            </a:pPr>
            <a:r>
              <a:rPr sz="1600" b="1" i="1" dirty="0">
                <a:latin typeface="Arial"/>
                <a:cs typeface="Arial"/>
              </a:rPr>
              <a:t>-</a:t>
            </a:r>
            <a:r>
              <a:rPr sz="1600" b="1" i="1" spc="-1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«Приготовлено</a:t>
            </a:r>
            <a:r>
              <a:rPr sz="1600" b="1" i="1" spc="-3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асептично».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66157" y="2697860"/>
            <a:ext cx="3483610" cy="3616960"/>
          </a:xfrm>
          <a:prstGeom prst="rect">
            <a:avLst/>
          </a:prstGeom>
          <a:solidFill>
            <a:srgbClr val="FFFF99"/>
          </a:solidFill>
          <a:ln w="9905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Times New Roman"/>
              <a:cs typeface="Times New Roman"/>
            </a:endParaRPr>
          </a:p>
          <a:p>
            <a:pPr marL="90805" marR="212725" algn="just">
              <a:lnSpc>
                <a:spcPct val="100000"/>
              </a:lnSpc>
            </a:pPr>
            <a:r>
              <a:rPr sz="1600" b="1" i="1" spc="-5" dirty="0">
                <a:latin typeface="Arial"/>
                <a:cs typeface="Arial"/>
              </a:rPr>
              <a:t>Етикетка </a:t>
            </a:r>
            <a:r>
              <a:rPr sz="1600" b="1" i="1" spc="-10" dirty="0">
                <a:latin typeface="Arial"/>
                <a:cs typeface="Arial"/>
              </a:rPr>
              <a:t>синього </a:t>
            </a:r>
            <a:r>
              <a:rPr sz="1600" b="1" i="1" spc="-15" dirty="0">
                <a:latin typeface="Arial"/>
                <a:cs typeface="Arial"/>
              </a:rPr>
              <a:t>кольору, </a:t>
            </a:r>
            <a:r>
              <a:rPr sz="1600" b="1" i="1" dirty="0">
                <a:latin typeface="Arial"/>
                <a:cs typeface="Arial"/>
              </a:rPr>
              <a:t>на </a:t>
            </a:r>
            <a:r>
              <a:rPr sz="1600" b="1" i="1" spc="-43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якій</a:t>
            </a:r>
            <a:r>
              <a:rPr sz="1600" b="1" i="1" spc="-1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повинні</a:t>
            </a:r>
            <a:r>
              <a:rPr sz="1600" b="1" i="1" spc="-20" dirty="0">
                <a:latin typeface="Arial"/>
                <a:cs typeface="Arial"/>
              </a:rPr>
              <a:t> </a:t>
            </a:r>
            <a:r>
              <a:rPr sz="1600" b="1" i="1" spc="-15" dirty="0">
                <a:latin typeface="Arial"/>
                <a:cs typeface="Arial"/>
              </a:rPr>
              <a:t>бути</a:t>
            </a:r>
            <a:r>
              <a:rPr sz="1600" b="1" i="1" spc="-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вказані:</a:t>
            </a:r>
            <a:endParaRPr sz="1600">
              <a:latin typeface="Arial"/>
              <a:cs typeface="Arial"/>
            </a:endParaRPr>
          </a:p>
          <a:p>
            <a:pPr marL="90805" marR="825500" algn="just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163195" algn="l"/>
              </a:tabLst>
            </a:pPr>
            <a:r>
              <a:rPr sz="1600" b="1" i="1" dirty="0">
                <a:latin typeface="Arial"/>
                <a:cs typeface="Arial"/>
              </a:rPr>
              <a:t>номер</a:t>
            </a:r>
            <a:r>
              <a:rPr sz="1600" b="1" i="1" spc="-40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аптеки</a:t>
            </a:r>
            <a:r>
              <a:rPr sz="1600" b="1" i="1" spc="-2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та</a:t>
            </a:r>
            <a:r>
              <a:rPr sz="1600" b="1" i="1" spc="-2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номер </a:t>
            </a:r>
            <a:r>
              <a:rPr sz="1600" b="1" i="1" spc="-434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лікарні, відділення, дата </a:t>
            </a:r>
            <a:r>
              <a:rPr sz="1600" b="1" i="1" spc="-430" dirty="0">
                <a:latin typeface="Arial"/>
                <a:cs typeface="Arial"/>
              </a:rPr>
              <a:t> </a:t>
            </a:r>
            <a:r>
              <a:rPr sz="1600" b="1" i="1" spc="-15" dirty="0">
                <a:latin typeface="Arial"/>
                <a:cs typeface="Arial"/>
              </a:rPr>
              <a:t>приготування,</a:t>
            </a:r>
            <a:endParaRPr sz="1600">
              <a:latin typeface="Arial"/>
              <a:cs typeface="Arial"/>
            </a:endParaRPr>
          </a:p>
          <a:p>
            <a:pPr marL="219710" indent="-129539" algn="just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220345" algn="l"/>
              </a:tabLst>
            </a:pPr>
            <a:r>
              <a:rPr sz="1600" b="1" i="1" spc="-10" dirty="0">
                <a:latin typeface="Arial"/>
                <a:cs typeface="Arial"/>
              </a:rPr>
              <a:t>термін</a:t>
            </a:r>
            <a:r>
              <a:rPr sz="1600" b="1" i="1" spc="-1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придатності,</a:t>
            </a:r>
            <a:endParaRPr sz="1600">
              <a:latin typeface="Arial"/>
              <a:cs typeface="Arial"/>
            </a:endParaRPr>
          </a:p>
          <a:p>
            <a:pPr marL="219710" indent="-129539" algn="just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220345" algn="l"/>
              </a:tabLst>
            </a:pPr>
            <a:r>
              <a:rPr sz="1600" b="1" i="1" spc="-15" dirty="0">
                <a:latin typeface="Arial"/>
                <a:cs typeface="Arial"/>
              </a:rPr>
              <a:t>приготував,</a:t>
            </a:r>
            <a:r>
              <a:rPr sz="1600" b="1" i="1" spc="-2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перевірив</a:t>
            </a:r>
            <a:endParaRPr sz="1600">
              <a:latin typeface="Arial"/>
              <a:cs typeface="Arial"/>
            </a:endParaRPr>
          </a:p>
          <a:p>
            <a:pPr marL="90805" algn="just">
              <a:lnSpc>
                <a:spcPct val="100000"/>
              </a:lnSpc>
            </a:pPr>
            <a:r>
              <a:rPr sz="1600" b="1" i="1" spc="-5" dirty="0">
                <a:latin typeface="Arial"/>
                <a:cs typeface="Arial"/>
              </a:rPr>
              <a:t>відпустив</a:t>
            </a:r>
            <a:r>
              <a:rPr sz="1600" b="1" i="1" spc="42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№</a:t>
            </a:r>
            <a:r>
              <a:rPr sz="1600" b="1" i="1" spc="-10" dirty="0">
                <a:latin typeface="Arial"/>
                <a:cs typeface="Arial"/>
              </a:rPr>
              <a:t> </a:t>
            </a:r>
            <a:r>
              <a:rPr sz="1600" b="1" i="1" spc="-20" dirty="0">
                <a:latin typeface="Arial"/>
                <a:cs typeface="Arial"/>
              </a:rPr>
              <a:t>аналізу,</a:t>
            </a:r>
            <a:endParaRPr sz="1600">
              <a:latin typeface="Arial"/>
              <a:cs typeface="Arial"/>
            </a:endParaRPr>
          </a:p>
          <a:p>
            <a:pPr marL="219710" indent="-129539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220345" algn="l"/>
              </a:tabLst>
            </a:pPr>
            <a:r>
              <a:rPr sz="1600" b="1" i="1" spc="-5" dirty="0">
                <a:latin typeface="Arial"/>
                <a:cs typeface="Arial"/>
              </a:rPr>
              <a:t>спосіб</a:t>
            </a:r>
            <a:r>
              <a:rPr sz="1600" b="1" i="1" spc="-3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застосування,</a:t>
            </a:r>
            <a:endParaRPr sz="1600">
              <a:latin typeface="Arial"/>
              <a:cs typeface="Arial"/>
            </a:endParaRPr>
          </a:p>
          <a:p>
            <a:pPr marL="90805" marR="758190">
              <a:lnSpc>
                <a:spcPct val="100000"/>
              </a:lnSpc>
              <a:buSzPct val="93750"/>
              <a:buFont typeface="Microsoft Sans Serif"/>
              <a:buChar char="•"/>
              <a:tabLst>
                <a:tab pos="163195" algn="l"/>
              </a:tabLst>
            </a:pPr>
            <a:r>
              <a:rPr sz="1600" b="1" i="1" spc="5" dirty="0">
                <a:latin typeface="Arial"/>
                <a:cs typeface="Arial"/>
              </a:rPr>
              <a:t>склад </a:t>
            </a:r>
            <a:r>
              <a:rPr sz="1600" b="1" i="1" spc="-5" dirty="0">
                <a:latin typeface="Arial"/>
                <a:cs typeface="Arial"/>
              </a:rPr>
              <a:t>лікарської форми </a:t>
            </a:r>
            <a:r>
              <a:rPr sz="1600" b="1" i="1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(вказується </a:t>
            </a:r>
            <a:r>
              <a:rPr sz="1600" b="1" i="1" spc="-5" dirty="0">
                <a:latin typeface="Arial"/>
                <a:cs typeface="Arial"/>
              </a:rPr>
              <a:t>латинською </a:t>
            </a:r>
            <a:r>
              <a:rPr sz="1600" b="1" i="1" spc="-430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мовою).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64997" y="1773173"/>
            <a:ext cx="7813040" cy="925194"/>
            <a:chOff x="364997" y="1773173"/>
            <a:chExt cx="7813040" cy="925194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2705" y="1783460"/>
              <a:ext cx="76200" cy="14706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9912" y="1773173"/>
              <a:ext cx="76073" cy="16725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640711" y="1783460"/>
              <a:ext cx="3291840" cy="0"/>
            </a:xfrm>
            <a:custGeom>
              <a:avLst/>
              <a:gdLst/>
              <a:ahLst/>
              <a:cxnLst/>
              <a:rect l="l" t="t" r="r" b="b"/>
              <a:pathLst>
                <a:path w="3291840">
                  <a:moveTo>
                    <a:pt x="0" y="0"/>
                  </a:moveTo>
                  <a:lnTo>
                    <a:pt x="3291840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1639" y="2508249"/>
              <a:ext cx="75692" cy="11798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5107" y="2556001"/>
              <a:ext cx="76200" cy="14185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69950" y="1941956"/>
              <a:ext cx="7802880" cy="567055"/>
            </a:xfrm>
            <a:custGeom>
              <a:avLst/>
              <a:gdLst/>
              <a:ahLst/>
              <a:cxnLst/>
              <a:rect l="l" t="t" r="r" b="b"/>
              <a:pathLst>
                <a:path w="7802880" h="567055">
                  <a:moveTo>
                    <a:pt x="0" y="91312"/>
                  </a:moveTo>
                  <a:lnTo>
                    <a:pt x="7175" y="55774"/>
                  </a:lnTo>
                  <a:lnTo>
                    <a:pt x="26744" y="26749"/>
                  </a:lnTo>
                  <a:lnTo>
                    <a:pt x="55769" y="7177"/>
                  </a:lnTo>
                  <a:lnTo>
                    <a:pt x="91313" y="0"/>
                  </a:lnTo>
                  <a:lnTo>
                    <a:pt x="3554095" y="0"/>
                  </a:lnTo>
                  <a:lnTo>
                    <a:pt x="3589633" y="7177"/>
                  </a:lnTo>
                  <a:lnTo>
                    <a:pt x="3618658" y="26749"/>
                  </a:lnTo>
                  <a:lnTo>
                    <a:pt x="3638230" y="55774"/>
                  </a:lnTo>
                  <a:lnTo>
                    <a:pt x="3645408" y="91312"/>
                  </a:lnTo>
                  <a:lnTo>
                    <a:pt x="3645408" y="456564"/>
                  </a:lnTo>
                  <a:lnTo>
                    <a:pt x="3638230" y="492103"/>
                  </a:lnTo>
                  <a:lnTo>
                    <a:pt x="3618658" y="521128"/>
                  </a:lnTo>
                  <a:lnTo>
                    <a:pt x="3589633" y="540700"/>
                  </a:lnTo>
                  <a:lnTo>
                    <a:pt x="3554095" y="547877"/>
                  </a:lnTo>
                  <a:lnTo>
                    <a:pt x="91313" y="547877"/>
                  </a:lnTo>
                  <a:lnTo>
                    <a:pt x="55769" y="540700"/>
                  </a:lnTo>
                  <a:lnTo>
                    <a:pt x="26744" y="521128"/>
                  </a:lnTo>
                  <a:lnTo>
                    <a:pt x="7175" y="492103"/>
                  </a:lnTo>
                  <a:lnTo>
                    <a:pt x="0" y="456564"/>
                  </a:lnTo>
                  <a:lnTo>
                    <a:pt x="0" y="91312"/>
                  </a:lnTo>
                  <a:close/>
                </a:path>
                <a:path w="7802880" h="567055">
                  <a:moveTo>
                    <a:pt x="4183379" y="110362"/>
                  </a:moveTo>
                  <a:lnTo>
                    <a:pt x="4190557" y="74824"/>
                  </a:lnTo>
                  <a:lnTo>
                    <a:pt x="4210129" y="45799"/>
                  </a:lnTo>
                  <a:lnTo>
                    <a:pt x="4239154" y="26227"/>
                  </a:lnTo>
                  <a:lnTo>
                    <a:pt x="4274693" y="19050"/>
                  </a:lnTo>
                  <a:lnTo>
                    <a:pt x="7711567" y="19050"/>
                  </a:lnTo>
                  <a:lnTo>
                    <a:pt x="7747105" y="26227"/>
                  </a:lnTo>
                  <a:lnTo>
                    <a:pt x="7776130" y="45799"/>
                  </a:lnTo>
                  <a:lnTo>
                    <a:pt x="7795702" y="74824"/>
                  </a:lnTo>
                  <a:lnTo>
                    <a:pt x="7802880" y="110362"/>
                  </a:lnTo>
                  <a:lnTo>
                    <a:pt x="7802880" y="475614"/>
                  </a:lnTo>
                  <a:lnTo>
                    <a:pt x="7795702" y="511153"/>
                  </a:lnTo>
                  <a:lnTo>
                    <a:pt x="7776130" y="540178"/>
                  </a:lnTo>
                  <a:lnTo>
                    <a:pt x="7747105" y="559750"/>
                  </a:lnTo>
                  <a:lnTo>
                    <a:pt x="7711567" y="566927"/>
                  </a:lnTo>
                  <a:lnTo>
                    <a:pt x="4274693" y="566927"/>
                  </a:lnTo>
                  <a:lnTo>
                    <a:pt x="4239154" y="559750"/>
                  </a:lnTo>
                  <a:lnTo>
                    <a:pt x="4210129" y="540178"/>
                  </a:lnTo>
                  <a:lnTo>
                    <a:pt x="4190557" y="511153"/>
                  </a:lnTo>
                  <a:lnTo>
                    <a:pt x="4183379" y="475614"/>
                  </a:lnTo>
                  <a:lnTo>
                    <a:pt x="4183379" y="11036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80" dirty="0"/>
              <a:t>ПИТАННЯ</a:t>
            </a:r>
            <a:r>
              <a:rPr spc="-90" dirty="0"/>
              <a:t> </a:t>
            </a:r>
            <a:r>
              <a:rPr spc="-80" dirty="0"/>
              <a:t>ДЛЯ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1990" y="155007"/>
            <a:ext cx="7555865" cy="6199505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238760">
              <a:lnSpc>
                <a:spcPct val="100000"/>
              </a:lnSpc>
              <a:spcBef>
                <a:spcPts val="1530"/>
              </a:spcBef>
            </a:pPr>
            <a:r>
              <a:rPr sz="2300" b="1" spc="-75" dirty="0">
                <a:solidFill>
                  <a:srgbClr val="003300"/>
                </a:solidFill>
                <a:latin typeface="Tahoma"/>
                <a:cs typeface="Tahoma"/>
              </a:rPr>
              <a:t>САМОСТІЙНОЇ</a:t>
            </a:r>
            <a:r>
              <a:rPr sz="2300" b="1" spc="-80" dirty="0">
                <a:solidFill>
                  <a:srgbClr val="003300"/>
                </a:solidFill>
                <a:latin typeface="Tahoma"/>
                <a:cs typeface="Tahoma"/>
              </a:rPr>
              <a:t> </a:t>
            </a:r>
            <a:r>
              <a:rPr sz="2300" b="1" spc="-75" dirty="0">
                <a:solidFill>
                  <a:srgbClr val="003300"/>
                </a:solidFill>
                <a:latin typeface="Tahoma"/>
                <a:cs typeface="Tahoma"/>
              </a:rPr>
              <a:t>РОБОТИ</a:t>
            </a:r>
            <a:endParaRPr sz="2300">
              <a:latin typeface="Tahoma"/>
              <a:cs typeface="Tahoma"/>
            </a:endParaRPr>
          </a:p>
          <a:p>
            <a:pPr marL="294005" marR="5080" indent="-294005">
              <a:lnSpc>
                <a:spcPct val="100000"/>
              </a:lnSpc>
              <a:spcBef>
                <a:spcPts val="1220"/>
              </a:spcBef>
              <a:buAutoNum type="arabicPeriod"/>
              <a:tabLst>
                <a:tab pos="294005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Нормативна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документація,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що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регламентує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виготовлення </a:t>
            </a:r>
            <a:r>
              <a:rPr sz="2000" spc="-2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лікарських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препаратів</a:t>
            </a:r>
            <a:r>
              <a:rPr sz="2000" spc="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для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парентерального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застосування.</a:t>
            </a:r>
            <a:endParaRPr sz="2000">
              <a:latin typeface="Microsoft Sans Serif"/>
              <a:cs typeface="Microsoft Sans Serif"/>
            </a:endParaRPr>
          </a:p>
          <a:p>
            <a:pPr marL="293370" indent="-281305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Характеристика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50" dirty="0">
                <a:latin typeface="Microsoft Sans Serif"/>
                <a:cs typeface="Microsoft Sans Serif"/>
              </a:rPr>
              <a:t>ін′єкційних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розчинів.</a:t>
            </a:r>
            <a:endParaRPr sz="2000">
              <a:latin typeface="Microsoft Sans Serif"/>
              <a:cs typeface="Microsoft Sans Serif"/>
            </a:endParaRPr>
          </a:p>
          <a:p>
            <a:pPr marL="12700" marR="424180">
              <a:lnSpc>
                <a:spcPct val="100000"/>
              </a:lnSpc>
              <a:buAutoNum type="arabicPeriod"/>
              <a:tabLst>
                <a:tab pos="294005" algn="l"/>
                <a:tab pos="1393825" algn="l"/>
                <a:tab pos="3896995" algn="l"/>
                <a:tab pos="499364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Сучасний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стан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виробництва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парентеральних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лікарських 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засобів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Україні.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Забезпечення	</a:t>
            </a:r>
            <a:r>
              <a:rPr sz="2000" spc="-20" dirty="0">
                <a:latin typeface="Microsoft Sans Serif"/>
                <a:cs typeface="Microsoft Sans Serif"/>
              </a:rPr>
              <a:t>потреби	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-5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парентеральних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лікарських	</a:t>
            </a:r>
            <a:r>
              <a:rPr sz="2000" spc="-20" dirty="0">
                <a:latin typeface="Microsoft Sans Serif"/>
                <a:cs typeface="Microsoft Sans Serif"/>
              </a:rPr>
              <a:t>засобах.</a:t>
            </a:r>
            <a:endParaRPr sz="2000">
              <a:latin typeface="Microsoft Sans Serif"/>
              <a:cs typeface="Microsoft Sans Serif"/>
            </a:endParaRPr>
          </a:p>
          <a:p>
            <a:pPr marL="293370" indent="-281305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Характеристика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ін'єкційного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способу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введення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ліків.</a:t>
            </a:r>
            <a:endParaRPr sz="2000">
              <a:latin typeface="Microsoft Sans Serif"/>
              <a:cs typeface="Microsoft Sans Serif"/>
            </a:endParaRPr>
          </a:p>
          <a:p>
            <a:pPr marL="12700" marR="195580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20" dirty="0">
                <a:latin typeface="Microsoft Sans Serif"/>
                <a:cs typeface="Microsoft Sans Serif"/>
              </a:rPr>
              <a:t>Вимоги,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що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висуваються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Державною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фармакопеєю</a:t>
            </a:r>
            <a:r>
              <a:rPr sz="2000" spc="5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України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до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парентеральних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лікарських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препаратів.</a:t>
            </a:r>
            <a:endParaRPr sz="2000">
              <a:latin typeface="Microsoft Sans Serif"/>
              <a:cs typeface="Microsoft Sans Serif"/>
            </a:endParaRPr>
          </a:p>
          <a:p>
            <a:pPr marL="293370" indent="-281305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Організація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роботи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асептичних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умовах.</a:t>
            </a:r>
            <a:endParaRPr sz="2000">
              <a:latin typeface="Microsoft Sans Serif"/>
              <a:cs typeface="Microsoft Sans Serif"/>
            </a:endParaRPr>
          </a:p>
          <a:p>
            <a:pPr marL="12700" marR="763905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Характеристика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розчинників,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що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використовують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при 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виготовленні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лікарських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препаратів</a:t>
            </a:r>
            <a:r>
              <a:rPr sz="2000" spc="60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для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парентерального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застосування.</a:t>
            </a:r>
            <a:endParaRPr sz="2000">
              <a:latin typeface="Microsoft Sans Serif"/>
              <a:cs typeface="Microsoft Sans Serif"/>
            </a:endParaRPr>
          </a:p>
          <a:p>
            <a:pPr marL="293370" indent="-281305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Характеристика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методів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стерилізації.</a:t>
            </a:r>
            <a:endParaRPr sz="2000">
              <a:latin typeface="Microsoft Sans Serif"/>
              <a:cs typeface="Microsoft Sans Serif"/>
            </a:endParaRPr>
          </a:p>
          <a:p>
            <a:pPr marL="294005" marR="742315" indent="-294005">
              <a:lnSpc>
                <a:spcPct val="100000"/>
              </a:lnSpc>
              <a:buAutoNum type="arabicPeriod"/>
              <a:tabLst>
                <a:tab pos="294005" algn="l"/>
              </a:tabLst>
            </a:pPr>
            <a:r>
              <a:rPr sz="2000" spc="-30" dirty="0">
                <a:latin typeface="Microsoft Sans Serif"/>
                <a:cs typeface="Microsoft Sans Serif"/>
              </a:rPr>
              <a:t>Класифікація</a:t>
            </a:r>
            <a:r>
              <a:rPr sz="2000" spc="4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методів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контролю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механічних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включень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ін’єкційних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розчинах.</a:t>
            </a:r>
            <a:endParaRPr sz="2000">
              <a:latin typeface="Microsoft Sans Serif"/>
              <a:cs typeface="Microsoft Sans Serif"/>
            </a:endParaRPr>
          </a:p>
          <a:p>
            <a:pPr marL="434975" marR="149225" indent="-434975">
              <a:lnSpc>
                <a:spcPct val="100000"/>
              </a:lnSpc>
              <a:buAutoNum type="arabicPeriod"/>
              <a:tabLst>
                <a:tab pos="434975" algn="l"/>
              </a:tabLst>
            </a:pPr>
            <a:r>
              <a:rPr sz="2000" spc="-25" dirty="0">
                <a:latin typeface="Microsoft Sans Serif"/>
                <a:cs typeface="Microsoft Sans Serif"/>
              </a:rPr>
              <a:t>Технологія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парентеральних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лікарських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засобів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та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контроль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45" dirty="0">
                <a:latin typeface="Microsoft Sans Serif"/>
                <a:cs typeface="Microsoft Sans Serif"/>
              </a:rPr>
              <a:t>їх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якості.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3" name="object 3"/>
            <p:cNvSpPr/>
            <p:nvPr/>
          </p:nvSpPr>
          <p:spPr>
            <a:xfrm>
              <a:off x="457200" y="333755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82296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8229600" y="6185154"/>
                  </a:lnTo>
                  <a:lnTo>
                    <a:pt x="8229600" y="344043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8539" y="523494"/>
            <a:ext cx="17684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5" dirty="0">
                <a:solidFill>
                  <a:srgbClr val="000000"/>
                </a:solidFill>
                <a:latin typeface="Arial"/>
                <a:cs typeface="Arial"/>
              </a:rPr>
              <a:t>ВИСНОВКИ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7691" y="1170370"/>
            <a:ext cx="6962775" cy="478155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58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Наведено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характеристику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парентеральних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лікарських</a:t>
            </a:r>
            <a:endParaRPr sz="2000">
              <a:latin typeface="Microsoft Sans Serif"/>
              <a:cs typeface="Microsoft Sans Serif"/>
            </a:endParaRPr>
          </a:p>
          <a:p>
            <a:pPr marL="469900">
              <a:lnSpc>
                <a:spcPct val="100000"/>
              </a:lnSpc>
              <a:spcBef>
                <a:spcPts val="480"/>
              </a:spcBef>
            </a:pPr>
            <a:r>
              <a:rPr sz="2000" spc="-15" dirty="0">
                <a:latin typeface="Microsoft Sans Serif"/>
                <a:cs typeface="Microsoft Sans Serif"/>
              </a:rPr>
              <a:t>засобів.</a:t>
            </a:r>
            <a:endParaRPr sz="2000">
              <a:latin typeface="Microsoft Sans Serif"/>
              <a:cs typeface="Microsoft Sans Serif"/>
            </a:endParaRPr>
          </a:p>
          <a:p>
            <a:pPr marL="469900" marR="1155065" indent="-457200">
              <a:lnSpc>
                <a:spcPct val="120000"/>
              </a:lnSpc>
              <a:buAutoNum type="arabicPeriod" startAt="2"/>
              <a:tabLst>
                <a:tab pos="469265" algn="l"/>
                <a:tab pos="4699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Представлений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сучасний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стан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виробництва 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парентеральних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лікарських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засобів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Україні.</a:t>
            </a:r>
            <a:endParaRPr sz="2000">
              <a:latin typeface="Microsoft Sans Serif"/>
              <a:cs typeface="Microsoft Sans Serif"/>
            </a:endParaRPr>
          </a:p>
          <a:p>
            <a:pPr marL="469900" marR="1050925" indent="-457200">
              <a:lnSpc>
                <a:spcPct val="120000"/>
              </a:lnSpc>
              <a:buAutoNum type="arabicPeriod" startAt="2"/>
              <a:tabLst>
                <a:tab pos="469265" algn="l"/>
                <a:tab pos="469900" algn="l"/>
              </a:tabLst>
            </a:pPr>
            <a:r>
              <a:rPr sz="2000" spc="-10" dirty="0">
                <a:latin typeface="Microsoft Sans Serif"/>
                <a:cs typeface="Microsoft Sans Serif"/>
              </a:rPr>
              <a:t>Висвітлено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питання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щодо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організації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роботи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dirty="0">
                <a:latin typeface="Microsoft Sans Serif"/>
                <a:cs typeface="Microsoft Sans Serif"/>
              </a:rPr>
              <a:t>в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асептичних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умовах.</a:t>
            </a:r>
            <a:endParaRPr sz="2000">
              <a:latin typeface="Microsoft Sans Serif"/>
              <a:cs typeface="Microsoft Sans Serif"/>
            </a:endParaRPr>
          </a:p>
          <a:p>
            <a:pPr marL="469900" marR="1223645" indent="-457200">
              <a:lnSpc>
                <a:spcPct val="120000"/>
              </a:lnSpc>
              <a:buAutoNum type="arabicPeriod" startAt="2"/>
              <a:tabLst>
                <a:tab pos="469265" algn="l"/>
                <a:tab pos="4699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Наведено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характеристику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розчинників,</a:t>
            </a:r>
            <a:r>
              <a:rPr sz="2000" spc="-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що </a:t>
            </a:r>
            <a:r>
              <a:rPr sz="2000" spc="-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використовують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при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виготовленні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лікарських</a:t>
            </a:r>
            <a:endParaRPr sz="2000">
              <a:latin typeface="Microsoft Sans Serif"/>
              <a:cs typeface="Microsoft Sans Serif"/>
            </a:endParaRPr>
          </a:p>
          <a:p>
            <a:pPr marL="469900">
              <a:lnSpc>
                <a:spcPct val="100000"/>
              </a:lnSpc>
              <a:spcBef>
                <a:spcPts val="480"/>
              </a:spcBef>
            </a:pPr>
            <a:r>
              <a:rPr sz="2000" spc="-15" dirty="0">
                <a:latin typeface="Microsoft Sans Serif"/>
                <a:cs typeface="Microsoft Sans Serif"/>
              </a:rPr>
              <a:t>препаратів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5" dirty="0">
                <a:latin typeface="Microsoft Sans Serif"/>
                <a:cs typeface="Microsoft Sans Serif"/>
              </a:rPr>
              <a:t>для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парентерального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застосування.</a:t>
            </a:r>
            <a:endParaRPr sz="20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AutoNum type="arabicPeriod" startAt="5"/>
              <a:tabLst>
                <a:tab pos="469265" algn="l"/>
                <a:tab pos="4699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Представлено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характеристику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35" dirty="0">
                <a:latin typeface="Microsoft Sans Serif"/>
                <a:cs typeface="Microsoft Sans Serif"/>
              </a:rPr>
              <a:t>методів</a:t>
            </a:r>
            <a:r>
              <a:rPr sz="2000" spc="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стерилізації.</a:t>
            </a:r>
            <a:endParaRPr sz="2000">
              <a:latin typeface="Microsoft Sans Serif"/>
              <a:cs typeface="Microsoft Sans Serif"/>
            </a:endParaRPr>
          </a:p>
          <a:p>
            <a:pPr marL="469900" marR="5080" indent="-457200">
              <a:lnSpc>
                <a:spcPct val="120000"/>
              </a:lnSpc>
              <a:buAutoNum type="arabicPeriod" startAt="5"/>
              <a:tabLst>
                <a:tab pos="469265" algn="l"/>
                <a:tab pos="469900" algn="l"/>
              </a:tabLst>
            </a:pPr>
            <a:r>
              <a:rPr sz="2000" spc="-15" dirty="0">
                <a:latin typeface="Microsoft Sans Serif"/>
                <a:cs typeface="Microsoft Sans Serif"/>
              </a:rPr>
              <a:t>Наведено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технологію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парентеральних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лікарських 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засобів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та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висвітлено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питання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щодо</a:t>
            </a:r>
            <a:r>
              <a:rPr sz="2000" spc="2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контролю</a:t>
            </a:r>
            <a:r>
              <a:rPr sz="2000" dirty="0">
                <a:latin typeface="Microsoft Sans Serif"/>
                <a:cs typeface="Microsoft Sans Serif"/>
              </a:rPr>
              <a:t> </a:t>
            </a:r>
            <a:r>
              <a:rPr sz="2000" spc="45" dirty="0">
                <a:latin typeface="Microsoft Sans Serif"/>
                <a:cs typeface="Microsoft Sans Serif"/>
              </a:rPr>
              <a:t>їх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якості </a:t>
            </a:r>
            <a:r>
              <a:rPr sz="2000" spc="-515" dirty="0">
                <a:latin typeface="Microsoft Sans Serif"/>
                <a:cs typeface="Microsoft Sans Serif"/>
              </a:rPr>
              <a:t> </a:t>
            </a:r>
            <a:r>
              <a:rPr sz="2000" spc="-5" dirty="0">
                <a:latin typeface="Microsoft Sans Serif"/>
                <a:cs typeface="Microsoft Sans Serif"/>
              </a:rPr>
              <a:t>у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відповідності</a:t>
            </a:r>
            <a:r>
              <a:rPr sz="2000" spc="35" dirty="0">
                <a:latin typeface="Microsoft Sans Serif"/>
                <a:cs typeface="Microsoft Sans Serif"/>
              </a:rPr>
              <a:t> </a:t>
            </a:r>
            <a:r>
              <a:rPr sz="2000" spc="-85" dirty="0">
                <a:latin typeface="Microsoft Sans Serif"/>
                <a:cs typeface="Microsoft Sans Serif"/>
              </a:rPr>
              <a:t>з</a:t>
            </a:r>
            <a:r>
              <a:rPr sz="2000" spc="15" dirty="0">
                <a:latin typeface="Microsoft Sans Serif"/>
                <a:cs typeface="Microsoft Sans Serif"/>
              </a:rPr>
              <a:t> </a:t>
            </a:r>
            <a:r>
              <a:rPr sz="2000" spc="-15" dirty="0">
                <a:latin typeface="Microsoft Sans Serif"/>
                <a:cs typeface="Microsoft Sans Serif"/>
              </a:rPr>
              <a:t>нормативною</a:t>
            </a:r>
            <a:r>
              <a:rPr sz="2000" spc="10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документацією.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92124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72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503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0634" y="0"/>
            <a:ext cx="990600" cy="6858000"/>
          </a:xfrm>
          <a:custGeom>
            <a:avLst/>
            <a:gdLst/>
            <a:ahLst/>
            <a:cxnLst/>
            <a:rect l="l" t="t" r="r" b="b"/>
            <a:pathLst>
              <a:path w="990600" h="6858000">
                <a:moveTo>
                  <a:pt x="990600" y="0"/>
                </a:moveTo>
                <a:lnTo>
                  <a:pt x="457200" y="0"/>
                </a:lnTo>
                <a:lnTo>
                  <a:pt x="228600" y="0"/>
                </a:ln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457200" y="6858000"/>
                </a:lnTo>
                <a:lnTo>
                  <a:pt x="990600" y="6858000"/>
                </a:lnTo>
                <a:lnTo>
                  <a:pt x="9906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7123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1600200" y="0"/>
                </a:moveTo>
                <a:lnTo>
                  <a:pt x="0" y="0"/>
                </a:lnTo>
                <a:lnTo>
                  <a:pt x="0" y="6858000"/>
                </a:lnTo>
                <a:lnTo>
                  <a:pt x="1600200" y="6858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31124" y="0"/>
            <a:ext cx="913130" cy="6858000"/>
          </a:xfrm>
          <a:custGeom>
            <a:avLst/>
            <a:gdLst/>
            <a:ahLst/>
            <a:cxnLst/>
            <a:rect l="l" t="t" r="r" b="b"/>
            <a:pathLst>
              <a:path w="913129" h="6858000">
                <a:moveTo>
                  <a:pt x="912863" y="0"/>
                </a:moveTo>
                <a:lnTo>
                  <a:pt x="762000" y="0"/>
                </a:lnTo>
                <a:lnTo>
                  <a:pt x="533400" y="0"/>
                </a:lnTo>
                <a:lnTo>
                  <a:pt x="0" y="0"/>
                </a:lnTo>
                <a:lnTo>
                  <a:pt x="0" y="6858000"/>
                </a:lnTo>
                <a:lnTo>
                  <a:pt x="533400" y="6858000"/>
                </a:lnTo>
                <a:lnTo>
                  <a:pt x="762000" y="6858000"/>
                </a:lnTo>
                <a:lnTo>
                  <a:pt x="912863" y="6858000"/>
                </a:lnTo>
                <a:lnTo>
                  <a:pt x="912863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87723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2819400" y="0"/>
                </a:moveTo>
                <a:lnTo>
                  <a:pt x="0" y="0"/>
                </a:lnTo>
                <a:lnTo>
                  <a:pt x="0" y="6858000"/>
                </a:lnTo>
                <a:lnTo>
                  <a:pt x="2819400" y="6858000"/>
                </a:lnTo>
                <a:lnTo>
                  <a:pt x="2819400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0927" y="0"/>
            <a:ext cx="9099550" cy="6872605"/>
            <a:chOff x="50927" y="0"/>
            <a:chExt cx="9099550" cy="6872605"/>
          </a:xfrm>
        </p:grpSpPr>
        <p:sp>
          <p:nvSpPr>
            <p:cNvPr id="11" name="object 11"/>
            <p:cNvSpPr/>
            <p:nvPr/>
          </p:nvSpPr>
          <p:spPr>
            <a:xfrm>
              <a:off x="2973324" y="0"/>
              <a:ext cx="990600" cy="6858000"/>
            </a:xfrm>
            <a:custGeom>
              <a:avLst/>
              <a:gdLst/>
              <a:ahLst/>
              <a:cxnLst/>
              <a:rect l="l" t="t" r="r" b="b"/>
              <a:pathLst>
                <a:path w="990600" h="6858000">
                  <a:moveTo>
                    <a:pt x="990600" y="0"/>
                  </a:moveTo>
                  <a:lnTo>
                    <a:pt x="457200" y="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6858000"/>
                  </a:lnTo>
                  <a:lnTo>
                    <a:pt x="228600" y="6858000"/>
                  </a:lnTo>
                  <a:lnTo>
                    <a:pt x="457200" y="6858000"/>
                  </a:lnTo>
                  <a:lnTo>
                    <a:pt x="990600" y="68580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532" y="3487140"/>
              <a:ext cx="9078595" cy="2715260"/>
            </a:xfrm>
            <a:custGeom>
              <a:avLst/>
              <a:gdLst/>
              <a:ahLst/>
              <a:cxnLst/>
              <a:rect l="l" t="t" r="r" b="b"/>
              <a:pathLst>
                <a:path w="9078595" h="2715260">
                  <a:moveTo>
                    <a:pt x="0" y="2664536"/>
                  </a:moveTo>
                  <a:lnTo>
                    <a:pt x="44897" y="2667234"/>
                  </a:lnTo>
                  <a:lnTo>
                    <a:pt x="89827" y="2669925"/>
                  </a:lnTo>
                  <a:lnTo>
                    <a:pt x="134821" y="2672603"/>
                  </a:lnTo>
                  <a:lnTo>
                    <a:pt x="179912" y="2675259"/>
                  </a:lnTo>
                  <a:lnTo>
                    <a:pt x="225132" y="2677888"/>
                  </a:lnTo>
                  <a:lnTo>
                    <a:pt x="270512" y="2680482"/>
                  </a:lnTo>
                  <a:lnTo>
                    <a:pt x="316086" y="2683034"/>
                  </a:lnTo>
                  <a:lnTo>
                    <a:pt x="361886" y="2685538"/>
                  </a:lnTo>
                  <a:lnTo>
                    <a:pt x="407943" y="2687987"/>
                  </a:lnTo>
                  <a:lnTo>
                    <a:pt x="454290" y="2690372"/>
                  </a:lnTo>
                  <a:lnTo>
                    <a:pt x="500959" y="2692689"/>
                  </a:lnTo>
                  <a:lnTo>
                    <a:pt x="547982" y="2694929"/>
                  </a:lnTo>
                  <a:lnTo>
                    <a:pt x="595392" y="2697086"/>
                  </a:lnTo>
                  <a:lnTo>
                    <a:pt x="643221" y="2699153"/>
                  </a:lnTo>
                  <a:lnTo>
                    <a:pt x="691501" y="2701122"/>
                  </a:lnTo>
                  <a:lnTo>
                    <a:pt x="740264" y="2702987"/>
                  </a:lnTo>
                  <a:lnTo>
                    <a:pt x="789542" y="2704742"/>
                  </a:lnTo>
                  <a:lnTo>
                    <a:pt x="839368" y="2706378"/>
                  </a:lnTo>
                  <a:lnTo>
                    <a:pt x="889773" y="2707889"/>
                  </a:lnTo>
                  <a:lnTo>
                    <a:pt x="940791" y="2709269"/>
                  </a:lnTo>
                  <a:lnTo>
                    <a:pt x="992453" y="2710510"/>
                  </a:lnTo>
                  <a:lnTo>
                    <a:pt x="1044791" y="2711605"/>
                  </a:lnTo>
                  <a:lnTo>
                    <a:pt x="1097838" y="2712547"/>
                  </a:lnTo>
                  <a:lnTo>
                    <a:pt x="1151625" y="2713330"/>
                  </a:lnTo>
                  <a:lnTo>
                    <a:pt x="1206186" y="2713946"/>
                  </a:lnTo>
                  <a:lnTo>
                    <a:pt x="1261552" y="2714389"/>
                  </a:lnTo>
                  <a:lnTo>
                    <a:pt x="1317756" y="2714651"/>
                  </a:lnTo>
                  <a:lnTo>
                    <a:pt x="1374829" y="2714726"/>
                  </a:lnTo>
                  <a:lnTo>
                    <a:pt x="1432804" y="2714606"/>
                  </a:lnTo>
                  <a:lnTo>
                    <a:pt x="1491713" y="2714286"/>
                  </a:lnTo>
                  <a:lnTo>
                    <a:pt x="1551589" y="2713757"/>
                  </a:lnTo>
                  <a:lnTo>
                    <a:pt x="1612463" y="2713013"/>
                  </a:lnTo>
                  <a:lnTo>
                    <a:pt x="1674368" y="2712047"/>
                  </a:lnTo>
                  <a:lnTo>
                    <a:pt x="1717496" y="2711301"/>
                  </a:lnTo>
                  <a:lnTo>
                    <a:pt x="1761028" y="2710546"/>
                  </a:lnTo>
                  <a:lnTo>
                    <a:pt x="1804957" y="2709778"/>
                  </a:lnTo>
                  <a:lnTo>
                    <a:pt x="1849280" y="2708992"/>
                  </a:lnTo>
                  <a:lnTo>
                    <a:pt x="1893993" y="2708184"/>
                  </a:lnTo>
                  <a:lnTo>
                    <a:pt x="1939090" y="2707350"/>
                  </a:lnTo>
                  <a:lnTo>
                    <a:pt x="1984567" y="2706486"/>
                  </a:lnTo>
                  <a:lnTo>
                    <a:pt x="2030419" y="2705587"/>
                  </a:lnTo>
                  <a:lnTo>
                    <a:pt x="2076643" y="2704649"/>
                  </a:lnTo>
                  <a:lnTo>
                    <a:pt x="2123233" y="2703669"/>
                  </a:lnTo>
                  <a:lnTo>
                    <a:pt x="2170185" y="2702642"/>
                  </a:lnTo>
                  <a:lnTo>
                    <a:pt x="2217495" y="2701563"/>
                  </a:lnTo>
                  <a:lnTo>
                    <a:pt x="2265158" y="2700429"/>
                  </a:lnTo>
                  <a:lnTo>
                    <a:pt x="2313169" y="2699235"/>
                  </a:lnTo>
                  <a:lnTo>
                    <a:pt x="2361525" y="2697978"/>
                  </a:lnTo>
                  <a:lnTo>
                    <a:pt x="2410220" y="2696652"/>
                  </a:lnTo>
                  <a:lnTo>
                    <a:pt x="2459250" y="2695255"/>
                  </a:lnTo>
                  <a:lnTo>
                    <a:pt x="2508610" y="2693781"/>
                  </a:lnTo>
                  <a:lnTo>
                    <a:pt x="2558297" y="2692226"/>
                  </a:lnTo>
                  <a:lnTo>
                    <a:pt x="2608305" y="2690587"/>
                  </a:lnTo>
                  <a:lnTo>
                    <a:pt x="2658630" y="2688859"/>
                  </a:lnTo>
                  <a:lnTo>
                    <a:pt x="2709267" y="2687037"/>
                  </a:lnTo>
                  <a:lnTo>
                    <a:pt x="2760213" y="2685119"/>
                  </a:lnTo>
                  <a:lnTo>
                    <a:pt x="2811462" y="2683098"/>
                  </a:lnTo>
                  <a:lnTo>
                    <a:pt x="2863010" y="2680973"/>
                  </a:lnTo>
                  <a:lnTo>
                    <a:pt x="2914853" y="2678737"/>
                  </a:lnTo>
                  <a:lnTo>
                    <a:pt x="2966985" y="2676387"/>
                  </a:lnTo>
                  <a:lnTo>
                    <a:pt x="3019403" y="2673919"/>
                  </a:lnTo>
                  <a:lnTo>
                    <a:pt x="3072102" y="2671329"/>
                  </a:lnTo>
                  <a:lnTo>
                    <a:pt x="3125077" y="2668612"/>
                  </a:lnTo>
                  <a:lnTo>
                    <a:pt x="3178324" y="2665764"/>
                  </a:lnTo>
                  <a:lnTo>
                    <a:pt x="3231839" y="2662781"/>
                  </a:lnTo>
                  <a:lnTo>
                    <a:pt x="3285617" y="2659659"/>
                  </a:lnTo>
                  <a:lnTo>
                    <a:pt x="3339653" y="2656393"/>
                  </a:lnTo>
                  <a:lnTo>
                    <a:pt x="3393943" y="2652980"/>
                  </a:lnTo>
                  <a:lnTo>
                    <a:pt x="3448482" y="2649415"/>
                  </a:lnTo>
                  <a:lnTo>
                    <a:pt x="3503266" y="2645695"/>
                  </a:lnTo>
                  <a:lnTo>
                    <a:pt x="3558291" y="2641814"/>
                  </a:lnTo>
                  <a:lnTo>
                    <a:pt x="3613552" y="2637769"/>
                  </a:lnTo>
                  <a:lnTo>
                    <a:pt x="3669044" y="2633555"/>
                  </a:lnTo>
                  <a:lnTo>
                    <a:pt x="3724762" y="2629169"/>
                  </a:lnTo>
                  <a:lnTo>
                    <a:pt x="3780704" y="2624605"/>
                  </a:lnTo>
                  <a:lnTo>
                    <a:pt x="3836863" y="2619861"/>
                  </a:lnTo>
                  <a:lnTo>
                    <a:pt x="3893235" y="2614931"/>
                  </a:lnTo>
                  <a:lnTo>
                    <a:pt x="3949817" y="2609812"/>
                  </a:lnTo>
                  <a:lnTo>
                    <a:pt x="4006602" y="2604499"/>
                  </a:lnTo>
                  <a:lnTo>
                    <a:pt x="4063588" y="2598989"/>
                  </a:lnTo>
                  <a:lnTo>
                    <a:pt x="4120768" y="2593276"/>
                  </a:lnTo>
                  <a:lnTo>
                    <a:pt x="4166137" y="2588638"/>
                  </a:lnTo>
                  <a:lnTo>
                    <a:pt x="4212100" y="2583873"/>
                  </a:lnTo>
                  <a:lnTo>
                    <a:pt x="4258634" y="2578985"/>
                  </a:lnTo>
                  <a:lnTo>
                    <a:pt x="4305717" y="2573976"/>
                  </a:lnTo>
                  <a:lnTo>
                    <a:pt x="4353327" y="2568847"/>
                  </a:lnTo>
                  <a:lnTo>
                    <a:pt x="4401442" y="2563601"/>
                  </a:lnTo>
                  <a:lnTo>
                    <a:pt x="4450040" y="2558239"/>
                  </a:lnTo>
                  <a:lnTo>
                    <a:pt x="4499098" y="2552763"/>
                  </a:lnTo>
                  <a:lnTo>
                    <a:pt x="4548593" y="2547177"/>
                  </a:lnTo>
                  <a:lnTo>
                    <a:pt x="4598504" y="2541481"/>
                  </a:lnTo>
                  <a:lnTo>
                    <a:pt x="4648809" y="2535678"/>
                  </a:lnTo>
                  <a:lnTo>
                    <a:pt x="4699484" y="2529769"/>
                  </a:lnTo>
                  <a:lnTo>
                    <a:pt x="4750508" y="2523758"/>
                  </a:lnTo>
                  <a:lnTo>
                    <a:pt x="4801858" y="2517645"/>
                  </a:lnTo>
                  <a:lnTo>
                    <a:pt x="4853512" y="2511433"/>
                  </a:lnTo>
                  <a:lnTo>
                    <a:pt x="4905448" y="2505124"/>
                  </a:lnTo>
                  <a:lnTo>
                    <a:pt x="4957644" y="2498720"/>
                  </a:lnTo>
                  <a:lnTo>
                    <a:pt x="5010077" y="2492223"/>
                  </a:lnTo>
                  <a:lnTo>
                    <a:pt x="5062725" y="2485635"/>
                  </a:lnTo>
                  <a:lnTo>
                    <a:pt x="5115565" y="2478959"/>
                  </a:lnTo>
                  <a:lnTo>
                    <a:pt x="5168575" y="2472195"/>
                  </a:lnTo>
                  <a:lnTo>
                    <a:pt x="5221734" y="2465347"/>
                  </a:lnTo>
                  <a:lnTo>
                    <a:pt x="5275018" y="2458415"/>
                  </a:lnTo>
                  <a:lnTo>
                    <a:pt x="5328406" y="2451403"/>
                  </a:lnTo>
                  <a:lnTo>
                    <a:pt x="5381875" y="2444313"/>
                  </a:lnTo>
                  <a:lnTo>
                    <a:pt x="5435403" y="2437145"/>
                  </a:lnTo>
                  <a:lnTo>
                    <a:pt x="5488967" y="2429903"/>
                  </a:lnTo>
                  <a:lnTo>
                    <a:pt x="5542545" y="2422589"/>
                  </a:lnTo>
                  <a:lnTo>
                    <a:pt x="5596116" y="2415204"/>
                  </a:lnTo>
                  <a:lnTo>
                    <a:pt x="5649656" y="2407750"/>
                  </a:lnTo>
                  <a:lnTo>
                    <a:pt x="5703143" y="2400230"/>
                  </a:lnTo>
                  <a:lnTo>
                    <a:pt x="5756556" y="2392646"/>
                  </a:lnTo>
                  <a:lnTo>
                    <a:pt x="5809871" y="2384999"/>
                  </a:lnTo>
                  <a:lnTo>
                    <a:pt x="5863067" y="2377292"/>
                  </a:lnTo>
                  <a:lnTo>
                    <a:pt x="5916120" y="2369527"/>
                  </a:lnTo>
                  <a:lnTo>
                    <a:pt x="5969010" y="2361705"/>
                  </a:lnTo>
                  <a:lnTo>
                    <a:pt x="6021714" y="2353829"/>
                  </a:lnTo>
                  <a:lnTo>
                    <a:pt x="6074208" y="2345901"/>
                  </a:lnTo>
                  <a:lnTo>
                    <a:pt x="6126472" y="2337923"/>
                  </a:lnTo>
                  <a:lnTo>
                    <a:pt x="6178482" y="2329897"/>
                  </a:lnTo>
                  <a:lnTo>
                    <a:pt x="6230217" y="2321825"/>
                  </a:lnTo>
                  <a:lnTo>
                    <a:pt x="6281654" y="2313709"/>
                  </a:lnTo>
                  <a:lnTo>
                    <a:pt x="6332771" y="2305551"/>
                  </a:lnTo>
                  <a:lnTo>
                    <a:pt x="6383545" y="2297352"/>
                  </a:lnTo>
                  <a:lnTo>
                    <a:pt x="6433954" y="2289117"/>
                  </a:lnTo>
                  <a:lnTo>
                    <a:pt x="6483977" y="2280845"/>
                  </a:lnTo>
                  <a:lnTo>
                    <a:pt x="6533590" y="2272539"/>
                  </a:lnTo>
                  <a:lnTo>
                    <a:pt x="6582771" y="2264202"/>
                  </a:lnTo>
                  <a:lnTo>
                    <a:pt x="6631499" y="2255835"/>
                  </a:lnTo>
                  <a:lnTo>
                    <a:pt x="6679750" y="2247440"/>
                  </a:lnTo>
                  <a:lnTo>
                    <a:pt x="6727503" y="2239020"/>
                  </a:lnTo>
                  <a:lnTo>
                    <a:pt x="6774735" y="2230576"/>
                  </a:lnTo>
                  <a:lnTo>
                    <a:pt x="6821423" y="2222110"/>
                  </a:lnTo>
                  <a:lnTo>
                    <a:pt x="6867547" y="2213625"/>
                  </a:lnTo>
                  <a:lnTo>
                    <a:pt x="6913082" y="2205123"/>
                  </a:lnTo>
                  <a:lnTo>
                    <a:pt x="6958008" y="2196605"/>
                  </a:lnTo>
                  <a:lnTo>
                    <a:pt x="7002301" y="2188074"/>
                  </a:lnTo>
                  <a:lnTo>
                    <a:pt x="7045940" y="2179531"/>
                  </a:lnTo>
                  <a:lnTo>
                    <a:pt x="7088902" y="2170980"/>
                  </a:lnTo>
                  <a:lnTo>
                    <a:pt x="7131164" y="2162420"/>
                  </a:lnTo>
                  <a:lnTo>
                    <a:pt x="7172706" y="2153856"/>
                  </a:lnTo>
                  <a:lnTo>
                    <a:pt x="7233990" y="2140933"/>
                  </a:lnTo>
                  <a:lnTo>
                    <a:pt x="7295292" y="2127661"/>
                  </a:lnTo>
                  <a:lnTo>
                    <a:pt x="7356561" y="2114062"/>
                  </a:lnTo>
                  <a:lnTo>
                    <a:pt x="7417744" y="2100154"/>
                  </a:lnTo>
                  <a:lnTo>
                    <a:pt x="7478789" y="2085956"/>
                  </a:lnTo>
                  <a:lnTo>
                    <a:pt x="7539643" y="2071490"/>
                  </a:lnTo>
                  <a:lnTo>
                    <a:pt x="7600255" y="2056774"/>
                  </a:lnTo>
                  <a:lnTo>
                    <a:pt x="7660572" y="2041828"/>
                  </a:lnTo>
                  <a:lnTo>
                    <a:pt x="7720543" y="2026672"/>
                  </a:lnTo>
                  <a:lnTo>
                    <a:pt x="7780114" y="2011325"/>
                  </a:lnTo>
                  <a:lnTo>
                    <a:pt x="7839234" y="1995807"/>
                  </a:lnTo>
                  <a:lnTo>
                    <a:pt x="7897850" y="1980137"/>
                  </a:lnTo>
                  <a:lnTo>
                    <a:pt x="7955910" y="1964336"/>
                  </a:lnTo>
                  <a:lnTo>
                    <a:pt x="8013363" y="1948423"/>
                  </a:lnTo>
                  <a:lnTo>
                    <a:pt x="8070155" y="1932417"/>
                  </a:lnTo>
                  <a:lnTo>
                    <a:pt x="8126235" y="1916338"/>
                  </a:lnTo>
                  <a:lnTo>
                    <a:pt x="8181550" y="1900206"/>
                  </a:lnTo>
                  <a:lnTo>
                    <a:pt x="8236049" y="1884041"/>
                  </a:lnTo>
                  <a:lnTo>
                    <a:pt x="8289678" y="1867862"/>
                  </a:lnTo>
                  <a:lnTo>
                    <a:pt x="8342386" y="1851688"/>
                  </a:lnTo>
                  <a:lnTo>
                    <a:pt x="8394121" y="1835540"/>
                  </a:lnTo>
                  <a:lnTo>
                    <a:pt x="8444830" y="1819436"/>
                  </a:lnTo>
                  <a:lnTo>
                    <a:pt x="8494462" y="1803398"/>
                  </a:lnTo>
                  <a:lnTo>
                    <a:pt x="8542963" y="1787444"/>
                  </a:lnTo>
                  <a:lnTo>
                    <a:pt x="8590282" y="1771593"/>
                  </a:lnTo>
                  <a:lnTo>
                    <a:pt x="8636367" y="1755867"/>
                  </a:lnTo>
                  <a:lnTo>
                    <a:pt x="8681165" y="1740283"/>
                  </a:lnTo>
                  <a:lnTo>
                    <a:pt x="8724624" y="1724863"/>
                  </a:lnTo>
                  <a:lnTo>
                    <a:pt x="8766692" y="1709625"/>
                  </a:lnTo>
                  <a:lnTo>
                    <a:pt x="8807316" y="1694589"/>
                  </a:lnTo>
                  <a:lnTo>
                    <a:pt x="8846446" y="1679775"/>
                  </a:lnTo>
                  <a:lnTo>
                    <a:pt x="8884027" y="1665202"/>
                  </a:lnTo>
                  <a:lnTo>
                    <a:pt x="8920009" y="1650890"/>
                  </a:lnTo>
                  <a:lnTo>
                    <a:pt x="8986963" y="1623129"/>
                  </a:lnTo>
                  <a:lnTo>
                    <a:pt x="9046892" y="1596648"/>
                  </a:lnTo>
                  <a:lnTo>
                    <a:pt x="9074091" y="1583937"/>
                  </a:lnTo>
                  <a:lnTo>
                    <a:pt x="9078468" y="1581802"/>
                  </a:lnTo>
                </a:path>
                <a:path w="9078595" h="2715260">
                  <a:moveTo>
                    <a:pt x="0" y="870737"/>
                  </a:moveTo>
                  <a:lnTo>
                    <a:pt x="35919" y="851722"/>
                  </a:lnTo>
                  <a:lnTo>
                    <a:pt x="71982" y="832709"/>
                  </a:lnTo>
                  <a:lnTo>
                    <a:pt x="108333" y="813699"/>
                  </a:lnTo>
                  <a:lnTo>
                    <a:pt x="145116" y="794694"/>
                  </a:lnTo>
                  <a:lnTo>
                    <a:pt x="182474" y="775696"/>
                  </a:lnTo>
                  <a:lnTo>
                    <a:pt x="220551" y="756707"/>
                  </a:lnTo>
                  <a:lnTo>
                    <a:pt x="259492" y="737728"/>
                  </a:lnTo>
                  <a:lnTo>
                    <a:pt x="299440" y="718761"/>
                  </a:lnTo>
                  <a:lnTo>
                    <a:pt x="340539" y="699807"/>
                  </a:lnTo>
                  <a:lnTo>
                    <a:pt x="382933" y="680870"/>
                  </a:lnTo>
                  <a:lnTo>
                    <a:pt x="426766" y="661949"/>
                  </a:lnTo>
                  <a:lnTo>
                    <a:pt x="472181" y="643047"/>
                  </a:lnTo>
                  <a:lnTo>
                    <a:pt x="519323" y="624166"/>
                  </a:lnTo>
                  <a:lnTo>
                    <a:pt x="568335" y="605307"/>
                  </a:lnTo>
                  <a:lnTo>
                    <a:pt x="619361" y="586473"/>
                  </a:lnTo>
                  <a:lnTo>
                    <a:pt x="672546" y="567664"/>
                  </a:lnTo>
                  <a:lnTo>
                    <a:pt x="728032" y="548882"/>
                  </a:lnTo>
                  <a:lnTo>
                    <a:pt x="785965" y="530130"/>
                  </a:lnTo>
                  <a:lnTo>
                    <a:pt x="846487" y="511409"/>
                  </a:lnTo>
                  <a:lnTo>
                    <a:pt x="909743" y="492720"/>
                  </a:lnTo>
                  <a:lnTo>
                    <a:pt x="975877" y="474065"/>
                  </a:lnTo>
                  <a:lnTo>
                    <a:pt x="1045032" y="455447"/>
                  </a:lnTo>
                  <a:lnTo>
                    <a:pt x="1082442" y="445590"/>
                  </a:lnTo>
                  <a:lnTo>
                    <a:pt x="1120581" y="435534"/>
                  </a:lnTo>
                  <a:lnTo>
                    <a:pt x="1159438" y="425295"/>
                  </a:lnTo>
                  <a:lnTo>
                    <a:pt x="1199000" y="414888"/>
                  </a:lnTo>
                  <a:lnTo>
                    <a:pt x="1239256" y="404329"/>
                  </a:lnTo>
                  <a:lnTo>
                    <a:pt x="1280195" y="393635"/>
                  </a:lnTo>
                  <a:lnTo>
                    <a:pt x="1321804" y="382821"/>
                  </a:lnTo>
                  <a:lnTo>
                    <a:pt x="1364074" y="371902"/>
                  </a:lnTo>
                  <a:lnTo>
                    <a:pt x="1406991" y="360895"/>
                  </a:lnTo>
                  <a:lnTo>
                    <a:pt x="1450545" y="349816"/>
                  </a:lnTo>
                  <a:lnTo>
                    <a:pt x="1494724" y="338681"/>
                  </a:lnTo>
                  <a:lnTo>
                    <a:pt x="1539516" y="327504"/>
                  </a:lnTo>
                  <a:lnTo>
                    <a:pt x="1584910" y="316303"/>
                  </a:lnTo>
                  <a:lnTo>
                    <a:pt x="1630895" y="305093"/>
                  </a:lnTo>
                  <a:lnTo>
                    <a:pt x="1677458" y="293890"/>
                  </a:lnTo>
                  <a:lnTo>
                    <a:pt x="1724589" y="282710"/>
                  </a:lnTo>
                  <a:lnTo>
                    <a:pt x="1772276" y="271568"/>
                  </a:lnTo>
                  <a:lnTo>
                    <a:pt x="1820507" y="260481"/>
                  </a:lnTo>
                  <a:lnTo>
                    <a:pt x="1869271" y="249464"/>
                  </a:lnTo>
                  <a:lnTo>
                    <a:pt x="1918556" y="238533"/>
                  </a:lnTo>
                  <a:lnTo>
                    <a:pt x="1968350" y="227704"/>
                  </a:lnTo>
                  <a:lnTo>
                    <a:pt x="2018643" y="216994"/>
                  </a:lnTo>
                  <a:lnTo>
                    <a:pt x="2069423" y="206417"/>
                  </a:lnTo>
                  <a:lnTo>
                    <a:pt x="2120677" y="195989"/>
                  </a:lnTo>
                  <a:lnTo>
                    <a:pt x="2172396" y="185728"/>
                  </a:lnTo>
                  <a:lnTo>
                    <a:pt x="2224566" y="175647"/>
                  </a:lnTo>
                  <a:lnTo>
                    <a:pt x="2277177" y="165764"/>
                  </a:lnTo>
                  <a:lnTo>
                    <a:pt x="2330217" y="156094"/>
                  </a:lnTo>
                  <a:lnTo>
                    <a:pt x="2383675" y="146653"/>
                  </a:lnTo>
                  <a:lnTo>
                    <a:pt x="2437538" y="137456"/>
                  </a:lnTo>
                  <a:lnTo>
                    <a:pt x="2491796" y="128521"/>
                  </a:lnTo>
                  <a:lnTo>
                    <a:pt x="2546437" y="119862"/>
                  </a:lnTo>
                  <a:lnTo>
                    <a:pt x="2601449" y="111495"/>
                  </a:lnTo>
                  <a:lnTo>
                    <a:pt x="2656822" y="103436"/>
                  </a:lnTo>
                  <a:lnTo>
                    <a:pt x="2712542" y="95702"/>
                  </a:lnTo>
                  <a:lnTo>
                    <a:pt x="2768600" y="88307"/>
                  </a:lnTo>
                  <a:lnTo>
                    <a:pt x="2824982" y="81269"/>
                  </a:lnTo>
                  <a:lnTo>
                    <a:pt x="2881679" y="74602"/>
                  </a:lnTo>
                  <a:lnTo>
                    <a:pt x="2938678" y="68322"/>
                  </a:lnTo>
                  <a:lnTo>
                    <a:pt x="2995967" y="62446"/>
                  </a:lnTo>
                  <a:lnTo>
                    <a:pt x="3053536" y="56990"/>
                  </a:lnTo>
                  <a:lnTo>
                    <a:pt x="3111373" y="51968"/>
                  </a:lnTo>
                  <a:lnTo>
                    <a:pt x="3155803" y="48359"/>
                  </a:lnTo>
                  <a:lnTo>
                    <a:pt x="3200573" y="44877"/>
                  </a:lnTo>
                  <a:lnTo>
                    <a:pt x="3245678" y="41521"/>
                  </a:lnTo>
                  <a:lnTo>
                    <a:pt x="3291111" y="38292"/>
                  </a:lnTo>
                  <a:lnTo>
                    <a:pt x="3336868" y="35191"/>
                  </a:lnTo>
                  <a:lnTo>
                    <a:pt x="3382943" y="32217"/>
                  </a:lnTo>
                  <a:lnTo>
                    <a:pt x="3429330" y="29372"/>
                  </a:lnTo>
                  <a:lnTo>
                    <a:pt x="3476023" y="26655"/>
                  </a:lnTo>
                  <a:lnTo>
                    <a:pt x="3523018" y="24067"/>
                  </a:lnTo>
                  <a:lnTo>
                    <a:pt x="3570308" y="21609"/>
                  </a:lnTo>
                  <a:lnTo>
                    <a:pt x="3617888" y="19281"/>
                  </a:lnTo>
                  <a:lnTo>
                    <a:pt x="3665752" y="17084"/>
                  </a:lnTo>
                  <a:lnTo>
                    <a:pt x="3713896" y="15017"/>
                  </a:lnTo>
                  <a:lnTo>
                    <a:pt x="3762312" y="13081"/>
                  </a:lnTo>
                  <a:lnTo>
                    <a:pt x="3810996" y="11277"/>
                  </a:lnTo>
                  <a:lnTo>
                    <a:pt x="3859942" y="9605"/>
                  </a:lnTo>
                  <a:lnTo>
                    <a:pt x="3909144" y="8066"/>
                  </a:lnTo>
                  <a:lnTo>
                    <a:pt x="3958598" y="6659"/>
                  </a:lnTo>
                  <a:lnTo>
                    <a:pt x="4008297" y="5386"/>
                  </a:lnTo>
                  <a:lnTo>
                    <a:pt x="4058235" y="4247"/>
                  </a:lnTo>
                  <a:lnTo>
                    <a:pt x="4108408" y="3241"/>
                  </a:lnTo>
                  <a:lnTo>
                    <a:pt x="4158810" y="2371"/>
                  </a:lnTo>
                  <a:lnTo>
                    <a:pt x="4209434" y="1636"/>
                  </a:lnTo>
                  <a:lnTo>
                    <a:pt x="4260276" y="1036"/>
                  </a:lnTo>
                  <a:lnTo>
                    <a:pt x="4311330" y="572"/>
                  </a:lnTo>
                  <a:lnTo>
                    <a:pt x="4362591" y="244"/>
                  </a:lnTo>
                  <a:lnTo>
                    <a:pt x="4414052" y="53"/>
                  </a:lnTo>
                  <a:lnTo>
                    <a:pt x="4465708" y="0"/>
                  </a:lnTo>
                  <a:lnTo>
                    <a:pt x="4517554" y="83"/>
                  </a:lnTo>
                  <a:lnTo>
                    <a:pt x="4569585" y="305"/>
                  </a:lnTo>
                  <a:lnTo>
                    <a:pt x="4621793" y="666"/>
                  </a:lnTo>
                  <a:lnTo>
                    <a:pt x="4674175" y="1165"/>
                  </a:lnTo>
                  <a:lnTo>
                    <a:pt x="4726724" y="1804"/>
                  </a:lnTo>
                  <a:lnTo>
                    <a:pt x="4779435" y="2583"/>
                  </a:lnTo>
                  <a:lnTo>
                    <a:pt x="4832302" y="3501"/>
                  </a:lnTo>
                  <a:lnTo>
                    <a:pt x="4885320" y="4560"/>
                  </a:lnTo>
                  <a:lnTo>
                    <a:pt x="4938483" y="5761"/>
                  </a:lnTo>
                  <a:lnTo>
                    <a:pt x="4991785" y="7102"/>
                  </a:lnTo>
                  <a:lnTo>
                    <a:pt x="5045222" y="8586"/>
                  </a:lnTo>
                  <a:lnTo>
                    <a:pt x="5098787" y="10212"/>
                  </a:lnTo>
                  <a:lnTo>
                    <a:pt x="5152475" y="11981"/>
                  </a:lnTo>
                  <a:lnTo>
                    <a:pt x="5206280" y="13893"/>
                  </a:lnTo>
                  <a:lnTo>
                    <a:pt x="5260196" y="15948"/>
                  </a:lnTo>
                  <a:lnTo>
                    <a:pt x="5314219" y="18147"/>
                  </a:lnTo>
                  <a:lnTo>
                    <a:pt x="5368342" y="20491"/>
                  </a:lnTo>
                  <a:lnTo>
                    <a:pt x="5422561" y="22980"/>
                  </a:lnTo>
                  <a:lnTo>
                    <a:pt x="5476868" y="25614"/>
                  </a:lnTo>
                  <a:lnTo>
                    <a:pt x="5531260" y="28394"/>
                  </a:lnTo>
                  <a:lnTo>
                    <a:pt x="5585730" y="31320"/>
                  </a:lnTo>
                  <a:lnTo>
                    <a:pt x="5640273" y="34392"/>
                  </a:lnTo>
                  <a:lnTo>
                    <a:pt x="5694882" y="37612"/>
                  </a:lnTo>
                  <a:lnTo>
                    <a:pt x="5749554" y="40979"/>
                  </a:lnTo>
                  <a:lnTo>
                    <a:pt x="5804281" y="44493"/>
                  </a:lnTo>
                  <a:lnTo>
                    <a:pt x="5859059" y="48156"/>
                  </a:lnTo>
                  <a:lnTo>
                    <a:pt x="5913882" y="51968"/>
                  </a:lnTo>
                  <a:lnTo>
                    <a:pt x="5961497" y="55457"/>
                  </a:lnTo>
                  <a:lnTo>
                    <a:pt x="6010054" y="59249"/>
                  </a:lnTo>
                  <a:lnTo>
                    <a:pt x="6059512" y="63334"/>
                  </a:lnTo>
                  <a:lnTo>
                    <a:pt x="6109828" y="67703"/>
                  </a:lnTo>
                  <a:lnTo>
                    <a:pt x="6160963" y="72347"/>
                  </a:lnTo>
                  <a:lnTo>
                    <a:pt x="6212875" y="77254"/>
                  </a:lnTo>
                  <a:lnTo>
                    <a:pt x="6265523" y="82416"/>
                  </a:lnTo>
                  <a:lnTo>
                    <a:pt x="6318865" y="87822"/>
                  </a:lnTo>
                  <a:lnTo>
                    <a:pt x="6372861" y="93463"/>
                  </a:lnTo>
                  <a:lnTo>
                    <a:pt x="6427469" y="99330"/>
                  </a:lnTo>
                  <a:lnTo>
                    <a:pt x="6482648" y="105411"/>
                  </a:lnTo>
                  <a:lnTo>
                    <a:pt x="6538356" y="111698"/>
                  </a:lnTo>
                  <a:lnTo>
                    <a:pt x="6594554" y="118181"/>
                  </a:lnTo>
                  <a:lnTo>
                    <a:pt x="6651199" y="124849"/>
                  </a:lnTo>
                  <a:lnTo>
                    <a:pt x="6708250" y="131694"/>
                  </a:lnTo>
                  <a:lnTo>
                    <a:pt x="6765667" y="138705"/>
                  </a:lnTo>
                  <a:lnTo>
                    <a:pt x="6823407" y="145873"/>
                  </a:lnTo>
                  <a:lnTo>
                    <a:pt x="6881430" y="153187"/>
                  </a:lnTo>
                  <a:lnTo>
                    <a:pt x="6939695" y="160638"/>
                  </a:lnTo>
                  <a:lnTo>
                    <a:pt x="6998160" y="168217"/>
                  </a:lnTo>
                  <a:lnTo>
                    <a:pt x="7056785" y="175913"/>
                  </a:lnTo>
                  <a:lnTo>
                    <a:pt x="7115528" y="183716"/>
                  </a:lnTo>
                  <a:lnTo>
                    <a:pt x="7174347" y="191618"/>
                  </a:lnTo>
                  <a:lnTo>
                    <a:pt x="7233203" y="199607"/>
                  </a:lnTo>
                  <a:lnTo>
                    <a:pt x="7292053" y="207675"/>
                  </a:lnTo>
                  <a:lnTo>
                    <a:pt x="7350856" y="215811"/>
                  </a:lnTo>
                  <a:lnTo>
                    <a:pt x="7409571" y="224006"/>
                  </a:lnTo>
                  <a:lnTo>
                    <a:pt x="7468158" y="232250"/>
                  </a:lnTo>
                  <a:lnTo>
                    <a:pt x="7526574" y="240533"/>
                  </a:lnTo>
                  <a:lnTo>
                    <a:pt x="7584779" y="248845"/>
                  </a:lnTo>
                  <a:lnTo>
                    <a:pt x="7642732" y="257177"/>
                  </a:lnTo>
                  <a:lnTo>
                    <a:pt x="7700390" y="265519"/>
                  </a:lnTo>
                  <a:lnTo>
                    <a:pt x="7757714" y="273860"/>
                  </a:lnTo>
                  <a:lnTo>
                    <a:pt x="7814662" y="282192"/>
                  </a:lnTo>
                  <a:lnTo>
                    <a:pt x="7871193" y="290504"/>
                  </a:lnTo>
                  <a:lnTo>
                    <a:pt x="7927265" y="298787"/>
                  </a:lnTo>
                  <a:lnTo>
                    <a:pt x="7982838" y="307031"/>
                  </a:lnTo>
                  <a:lnTo>
                    <a:pt x="8037870" y="315226"/>
                  </a:lnTo>
                  <a:lnTo>
                    <a:pt x="8092320" y="323362"/>
                  </a:lnTo>
                  <a:lnTo>
                    <a:pt x="8146147" y="331430"/>
                  </a:lnTo>
                  <a:lnTo>
                    <a:pt x="8199310" y="339419"/>
                  </a:lnTo>
                  <a:lnTo>
                    <a:pt x="8251767" y="347321"/>
                  </a:lnTo>
                  <a:lnTo>
                    <a:pt x="8303478" y="355124"/>
                  </a:lnTo>
                  <a:lnTo>
                    <a:pt x="8354400" y="362820"/>
                  </a:lnTo>
                  <a:lnTo>
                    <a:pt x="8404494" y="370399"/>
                  </a:lnTo>
                  <a:lnTo>
                    <a:pt x="8453718" y="377850"/>
                  </a:lnTo>
                  <a:lnTo>
                    <a:pt x="8502030" y="385164"/>
                  </a:lnTo>
                  <a:lnTo>
                    <a:pt x="8549389" y="392332"/>
                  </a:lnTo>
                  <a:lnTo>
                    <a:pt x="8595755" y="399343"/>
                  </a:lnTo>
                  <a:lnTo>
                    <a:pt x="8641087" y="406188"/>
                  </a:lnTo>
                  <a:lnTo>
                    <a:pt x="8685342" y="412856"/>
                  </a:lnTo>
                  <a:lnTo>
                    <a:pt x="8728479" y="419339"/>
                  </a:lnTo>
                  <a:lnTo>
                    <a:pt x="8770459" y="425626"/>
                  </a:lnTo>
                  <a:lnTo>
                    <a:pt x="8811239" y="431707"/>
                  </a:lnTo>
                  <a:lnTo>
                    <a:pt x="8850778" y="437574"/>
                  </a:lnTo>
                  <a:lnTo>
                    <a:pt x="8889035" y="443215"/>
                  </a:lnTo>
                  <a:lnTo>
                    <a:pt x="8961538" y="453783"/>
                  </a:lnTo>
                  <a:lnTo>
                    <a:pt x="9028420" y="463334"/>
                  </a:lnTo>
                  <a:lnTo>
                    <a:pt x="9059649" y="467703"/>
                  </a:lnTo>
                  <a:lnTo>
                    <a:pt x="9078468" y="470291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102" y="5641085"/>
              <a:ext cx="3004820" cy="1210945"/>
            </a:xfrm>
            <a:custGeom>
              <a:avLst/>
              <a:gdLst/>
              <a:ahLst/>
              <a:cxnLst/>
              <a:rect l="l" t="t" r="r" b="b"/>
              <a:pathLst>
                <a:path w="3004820" h="1210945">
                  <a:moveTo>
                    <a:pt x="0" y="0"/>
                  </a:moveTo>
                  <a:lnTo>
                    <a:pt x="51723" y="23508"/>
                  </a:lnTo>
                  <a:lnTo>
                    <a:pt x="103439" y="47010"/>
                  </a:lnTo>
                  <a:lnTo>
                    <a:pt x="155141" y="70498"/>
                  </a:lnTo>
                  <a:lnTo>
                    <a:pt x="206822" y="93966"/>
                  </a:lnTo>
                  <a:lnTo>
                    <a:pt x="258475" y="117407"/>
                  </a:lnTo>
                  <a:lnTo>
                    <a:pt x="310093" y="140815"/>
                  </a:lnTo>
                  <a:lnTo>
                    <a:pt x="361669" y="164182"/>
                  </a:lnTo>
                  <a:lnTo>
                    <a:pt x="413196" y="187502"/>
                  </a:lnTo>
                  <a:lnTo>
                    <a:pt x="464667" y="210769"/>
                  </a:lnTo>
                  <a:lnTo>
                    <a:pt x="516075" y="233974"/>
                  </a:lnTo>
                  <a:lnTo>
                    <a:pt x="567413" y="257113"/>
                  </a:lnTo>
                  <a:lnTo>
                    <a:pt x="618673" y="280178"/>
                  </a:lnTo>
                  <a:lnTo>
                    <a:pt x="669850" y="303162"/>
                  </a:lnTo>
                  <a:lnTo>
                    <a:pt x="720936" y="326058"/>
                  </a:lnTo>
                  <a:lnTo>
                    <a:pt x="771924" y="348861"/>
                  </a:lnTo>
                  <a:lnTo>
                    <a:pt x="822807" y="371563"/>
                  </a:lnTo>
                  <a:lnTo>
                    <a:pt x="873578" y="394157"/>
                  </a:lnTo>
                  <a:lnTo>
                    <a:pt x="924230" y="416636"/>
                  </a:lnTo>
                  <a:lnTo>
                    <a:pt x="974756" y="438995"/>
                  </a:lnTo>
                  <a:lnTo>
                    <a:pt x="1025149" y="461226"/>
                  </a:lnTo>
                  <a:lnTo>
                    <a:pt x="1075402" y="483322"/>
                  </a:lnTo>
                  <a:lnTo>
                    <a:pt x="1125508" y="505278"/>
                  </a:lnTo>
                  <a:lnTo>
                    <a:pt x="1175460" y="527085"/>
                  </a:lnTo>
                  <a:lnTo>
                    <a:pt x="1225251" y="548738"/>
                  </a:lnTo>
                  <a:lnTo>
                    <a:pt x="1274874" y="570229"/>
                  </a:lnTo>
                  <a:lnTo>
                    <a:pt x="1324322" y="591552"/>
                  </a:lnTo>
                  <a:lnTo>
                    <a:pt x="1373588" y="612700"/>
                  </a:lnTo>
                  <a:lnTo>
                    <a:pt x="1422665" y="633667"/>
                  </a:lnTo>
                  <a:lnTo>
                    <a:pt x="1471547" y="654446"/>
                  </a:lnTo>
                  <a:lnTo>
                    <a:pt x="1520225" y="675029"/>
                  </a:lnTo>
                  <a:lnTo>
                    <a:pt x="1568693" y="695411"/>
                  </a:lnTo>
                  <a:lnTo>
                    <a:pt x="1616944" y="715584"/>
                  </a:lnTo>
                  <a:lnTo>
                    <a:pt x="1664972" y="735542"/>
                  </a:lnTo>
                  <a:lnTo>
                    <a:pt x="1712768" y="755278"/>
                  </a:lnTo>
                  <a:lnTo>
                    <a:pt x="1760327" y="774786"/>
                  </a:lnTo>
                  <a:lnTo>
                    <a:pt x="1807640" y="794058"/>
                  </a:lnTo>
                  <a:lnTo>
                    <a:pt x="1854702" y="813088"/>
                  </a:lnTo>
                  <a:lnTo>
                    <a:pt x="1901505" y="831869"/>
                  </a:lnTo>
                  <a:lnTo>
                    <a:pt x="1948041" y="850395"/>
                  </a:lnTo>
                  <a:lnTo>
                    <a:pt x="1994305" y="868659"/>
                  </a:lnTo>
                  <a:lnTo>
                    <a:pt x="2040289" y="886653"/>
                  </a:lnTo>
                  <a:lnTo>
                    <a:pt x="2085986" y="904372"/>
                  </a:lnTo>
                  <a:lnTo>
                    <a:pt x="2131389" y="921808"/>
                  </a:lnTo>
                  <a:lnTo>
                    <a:pt x="2176491" y="938955"/>
                  </a:lnTo>
                  <a:lnTo>
                    <a:pt x="2221286" y="955806"/>
                  </a:lnTo>
                  <a:lnTo>
                    <a:pt x="2265765" y="972355"/>
                  </a:lnTo>
                  <a:lnTo>
                    <a:pt x="2309922" y="988594"/>
                  </a:lnTo>
                  <a:lnTo>
                    <a:pt x="2353751" y="1004518"/>
                  </a:lnTo>
                  <a:lnTo>
                    <a:pt x="2397243" y="1020118"/>
                  </a:lnTo>
                  <a:lnTo>
                    <a:pt x="2440393" y="1035389"/>
                  </a:lnTo>
                  <a:lnTo>
                    <a:pt x="2483193" y="1050324"/>
                  </a:lnTo>
                  <a:lnTo>
                    <a:pt x="2525636" y="1064916"/>
                  </a:lnTo>
                  <a:lnTo>
                    <a:pt x="2567715" y="1079158"/>
                  </a:lnTo>
                  <a:lnTo>
                    <a:pt x="2609423" y="1093043"/>
                  </a:lnTo>
                  <a:lnTo>
                    <a:pt x="2650753" y="1106566"/>
                  </a:lnTo>
                  <a:lnTo>
                    <a:pt x="2691698" y="1119718"/>
                  </a:lnTo>
                  <a:lnTo>
                    <a:pt x="2732252" y="1132494"/>
                  </a:lnTo>
                  <a:lnTo>
                    <a:pt x="2772406" y="1144887"/>
                  </a:lnTo>
                  <a:lnTo>
                    <a:pt x="2812155" y="1156890"/>
                  </a:lnTo>
                  <a:lnTo>
                    <a:pt x="2851491" y="1168496"/>
                  </a:lnTo>
                  <a:lnTo>
                    <a:pt x="2890407" y="1179698"/>
                  </a:lnTo>
                  <a:lnTo>
                    <a:pt x="2928896" y="1190490"/>
                  </a:lnTo>
                  <a:lnTo>
                    <a:pt x="2966951" y="1200865"/>
                  </a:lnTo>
                  <a:lnTo>
                    <a:pt x="3004566" y="1210817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5532" y="5284470"/>
              <a:ext cx="9078595" cy="1467485"/>
            </a:xfrm>
            <a:custGeom>
              <a:avLst/>
              <a:gdLst/>
              <a:ahLst/>
              <a:cxnLst/>
              <a:rect l="l" t="t" r="r" b="b"/>
              <a:pathLst>
                <a:path w="9078595" h="1467484">
                  <a:moveTo>
                    <a:pt x="0" y="0"/>
                  </a:moveTo>
                  <a:lnTo>
                    <a:pt x="37323" y="13040"/>
                  </a:lnTo>
                  <a:lnTo>
                    <a:pt x="74768" y="26102"/>
                  </a:lnTo>
                  <a:lnTo>
                    <a:pt x="112457" y="39209"/>
                  </a:lnTo>
                  <a:lnTo>
                    <a:pt x="150510" y="52381"/>
                  </a:lnTo>
                  <a:lnTo>
                    <a:pt x="189049" y="65641"/>
                  </a:lnTo>
                  <a:lnTo>
                    <a:pt x="228196" y="79010"/>
                  </a:lnTo>
                  <a:lnTo>
                    <a:pt x="268072" y="92511"/>
                  </a:lnTo>
                  <a:lnTo>
                    <a:pt x="308798" y="106166"/>
                  </a:lnTo>
                  <a:lnTo>
                    <a:pt x="350497" y="119996"/>
                  </a:lnTo>
                  <a:lnTo>
                    <a:pt x="393290" y="134024"/>
                  </a:lnTo>
                  <a:lnTo>
                    <a:pt x="437298" y="148271"/>
                  </a:lnTo>
                  <a:lnTo>
                    <a:pt x="482642" y="162760"/>
                  </a:lnTo>
                  <a:lnTo>
                    <a:pt x="529445" y="177511"/>
                  </a:lnTo>
                  <a:lnTo>
                    <a:pt x="577827" y="192548"/>
                  </a:lnTo>
                  <a:lnTo>
                    <a:pt x="627911" y="207892"/>
                  </a:lnTo>
                  <a:lnTo>
                    <a:pt x="679817" y="223566"/>
                  </a:lnTo>
                  <a:lnTo>
                    <a:pt x="733668" y="239590"/>
                  </a:lnTo>
                  <a:lnTo>
                    <a:pt x="789584" y="255987"/>
                  </a:lnTo>
                  <a:lnTo>
                    <a:pt x="847687" y="272779"/>
                  </a:lnTo>
                  <a:lnTo>
                    <a:pt x="908100" y="289988"/>
                  </a:lnTo>
                  <a:lnTo>
                    <a:pt x="970942" y="307635"/>
                  </a:lnTo>
                  <a:lnTo>
                    <a:pt x="1036337" y="325744"/>
                  </a:lnTo>
                  <a:lnTo>
                    <a:pt x="1104404" y="344335"/>
                  </a:lnTo>
                  <a:lnTo>
                    <a:pt x="1142874" y="354783"/>
                  </a:lnTo>
                  <a:lnTo>
                    <a:pt x="1182216" y="365482"/>
                  </a:lnTo>
                  <a:lnTo>
                    <a:pt x="1222405" y="376420"/>
                  </a:lnTo>
                  <a:lnTo>
                    <a:pt x="1263418" y="387587"/>
                  </a:lnTo>
                  <a:lnTo>
                    <a:pt x="1305230" y="398970"/>
                  </a:lnTo>
                  <a:lnTo>
                    <a:pt x="1347817" y="410558"/>
                  </a:lnTo>
                  <a:lnTo>
                    <a:pt x="1391155" y="422339"/>
                  </a:lnTo>
                  <a:lnTo>
                    <a:pt x="1435221" y="434301"/>
                  </a:lnTo>
                  <a:lnTo>
                    <a:pt x="1479990" y="446435"/>
                  </a:lnTo>
                  <a:lnTo>
                    <a:pt x="1525438" y="458726"/>
                  </a:lnTo>
                  <a:lnTo>
                    <a:pt x="1571541" y="471165"/>
                  </a:lnTo>
                  <a:lnTo>
                    <a:pt x="1618274" y="483740"/>
                  </a:lnTo>
                  <a:lnTo>
                    <a:pt x="1665615" y="496438"/>
                  </a:lnTo>
                  <a:lnTo>
                    <a:pt x="1713539" y="509249"/>
                  </a:lnTo>
                  <a:lnTo>
                    <a:pt x="1762022" y="522161"/>
                  </a:lnTo>
                  <a:lnTo>
                    <a:pt x="1811039" y="535163"/>
                  </a:lnTo>
                  <a:lnTo>
                    <a:pt x="1860567" y="548242"/>
                  </a:lnTo>
                  <a:lnTo>
                    <a:pt x="1910582" y="561388"/>
                  </a:lnTo>
                  <a:lnTo>
                    <a:pt x="1961060" y="574589"/>
                  </a:lnTo>
                  <a:lnTo>
                    <a:pt x="2011976" y="587832"/>
                  </a:lnTo>
                  <a:lnTo>
                    <a:pt x="2063307" y="601108"/>
                  </a:lnTo>
                  <a:lnTo>
                    <a:pt x="2115028" y="614404"/>
                  </a:lnTo>
                  <a:lnTo>
                    <a:pt x="2167116" y="627708"/>
                  </a:lnTo>
                  <a:lnTo>
                    <a:pt x="2219546" y="641010"/>
                  </a:lnTo>
                  <a:lnTo>
                    <a:pt x="2272294" y="654297"/>
                  </a:lnTo>
                  <a:lnTo>
                    <a:pt x="2325337" y="667558"/>
                  </a:lnTo>
                  <a:lnTo>
                    <a:pt x="2378650" y="680782"/>
                  </a:lnTo>
                  <a:lnTo>
                    <a:pt x="2432210" y="693956"/>
                  </a:lnTo>
                  <a:lnTo>
                    <a:pt x="2485992" y="707070"/>
                  </a:lnTo>
                  <a:lnTo>
                    <a:pt x="2539971" y="720112"/>
                  </a:lnTo>
                  <a:lnTo>
                    <a:pt x="2594125" y="733070"/>
                  </a:lnTo>
                  <a:lnTo>
                    <a:pt x="2648429" y="745933"/>
                  </a:lnTo>
                  <a:lnTo>
                    <a:pt x="2702859" y="758689"/>
                  </a:lnTo>
                  <a:lnTo>
                    <a:pt x="2757391" y="771327"/>
                  </a:lnTo>
                  <a:lnTo>
                    <a:pt x="2812001" y="783835"/>
                  </a:lnTo>
                  <a:lnTo>
                    <a:pt x="2866664" y="796202"/>
                  </a:lnTo>
                  <a:lnTo>
                    <a:pt x="2921358" y="808416"/>
                  </a:lnTo>
                  <a:lnTo>
                    <a:pt x="2976057" y="820465"/>
                  </a:lnTo>
                  <a:lnTo>
                    <a:pt x="3030738" y="832339"/>
                  </a:lnTo>
                  <a:lnTo>
                    <a:pt x="3085376" y="844024"/>
                  </a:lnTo>
                  <a:lnTo>
                    <a:pt x="3139949" y="855511"/>
                  </a:lnTo>
                  <a:lnTo>
                    <a:pt x="3194431" y="866787"/>
                  </a:lnTo>
                  <a:lnTo>
                    <a:pt x="3240390" y="876174"/>
                  </a:lnTo>
                  <a:lnTo>
                    <a:pt x="3286814" y="885572"/>
                  </a:lnTo>
                  <a:lnTo>
                    <a:pt x="3333683" y="894977"/>
                  </a:lnTo>
                  <a:lnTo>
                    <a:pt x="3380978" y="904385"/>
                  </a:lnTo>
                  <a:lnTo>
                    <a:pt x="3428679" y="913795"/>
                  </a:lnTo>
                  <a:lnTo>
                    <a:pt x="3476766" y="923202"/>
                  </a:lnTo>
                  <a:lnTo>
                    <a:pt x="3525219" y="932602"/>
                  </a:lnTo>
                  <a:lnTo>
                    <a:pt x="3574020" y="941993"/>
                  </a:lnTo>
                  <a:lnTo>
                    <a:pt x="3623148" y="951370"/>
                  </a:lnTo>
                  <a:lnTo>
                    <a:pt x="3672583" y="960731"/>
                  </a:lnTo>
                  <a:lnTo>
                    <a:pt x="3722307" y="970072"/>
                  </a:lnTo>
                  <a:lnTo>
                    <a:pt x="3772299" y="979390"/>
                  </a:lnTo>
                  <a:lnTo>
                    <a:pt x="3822539" y="988681"/>
                  </a:lnTo>
                  <a:lnTo>
                    <a:pt x="3873008" y="997942"/>
                  </a:lnTo>
                  <a:lnTo>
                    <a:pt x="3923686" y="1007169"/>
                  </a:lnTo>
                  <a:lnTo>
                    <a:pt x="3974554" y="1016359"/>
                  </a:lnTo>
                  <a:lnTo>
                    <a:pt x="4025592" y="1025508"/>
                  </a:lnTo>
                  <a:lnTo>
                    <a:pt x="4076780" y="1034614"/>
                  </a:lnTo>
                  <a:lnTo>
                    <a:pt x="4128098" y="1043673"/>
                  </a:lnTo>
                  <a:lnTo>
                    <a:pt x="4179528" y="1052680"/>
                  </a:lnTo>
                  <a:lnTo>
                    <a:pt x="4231048" y="1061634"/>
                  </a:lnTo>
                  <a:lnTo>
                    <a:pt x="4282641" y="1070530"/>
                  </a:lnTo>
                  <a:lnTo>
                    <a:pt x="4334285" y="1079365"/>
                  </a:lnTo>
                  <a:lnTo>
                    <a:pt x="4385961" y="1088135"/>
                  </a:lnTo>
                  <a:lnTo>
                    <a:pt x="4437649" y="1096838"/>
                  </a:lnTo>
                  <a:lnTo>
                    <a:pt x="4489331" y="1105470"/>
                  </a:lnTo>
                  <a:lnTo>
                    <a:pt x="4540986" y="1114027"/>
                  </a:lnTo>
                  <a:lnTo>
                    <a:pt x="4592594" y="1122505"/>
                  </a:lnTo>
                  <a:lnTo>
                    <a:pt x="4644136" y="1130903"/>
                  </a:lnTo>
                  <a:lnTo>
                    <a:pt x="4695592" y="1139215"/>
                  </a:lnTo>
                  <a:lnTo>
                    <a:pt x="4746942" y="1147439"/>
                  </a:lnTo>
                  <a:lnTo>
                    <a:pt x="4798168" y="1155572"/>
                  </a:lnTo>
                  <a:lnTo>
                    <a:pt x="4849248" y="1163609"/>
                  </a:lnTo>
                  <a:lnTo>
                    <a:pt x="4900164" y="1171548"/>
                  </a:lnTo>
                  <a:lnTo>
                    <a:pt x="4950896" y="1179384"/>
                  </a:lnTo>
                  <a:lnTo>
                    <a:pt x="5001424" y="1187116"/>
                  </a:lnTo>
                  <a:lnTo>
                    <a:pt x="5051729" y="1194738"/>
                  </a:lnTo>
                  <a:lnTo>
                    <a:pt x="5101790" y="1202248"/>
                  </a:lnTo>
                  <a:lnTo>
                    <a:pt x="5151588" y="1209643"/>
                  </a:lnTo>
                  <a:lnTo>
                    <a:pt x="5201104" y="1216918"/>
                  </a:lnTo>
                  <a:lnTo>
                    <a:pt x="5250317" y="1224071"/>
                  </a:lnTo>
                  <a:lnTo>
                    <a:pt x="5299209" y="1231098"/>
                  </a:lnTo>
                  <a:lnTo>
                    <a:pt x="5347759" y="1237995"/>
                  </a:lnTo>
                  <a:lnTo>
                    <a:pt x="5395947" y="1244760"/>
                  </a:lnTo>
                  <a:lnTo>
                    <a:pt x="5443755" y="1251389"/>
                  </a:lnTo>
                  <a:lnTo>
                    <a:pt x="5491162" y="1257878"/>
                  </a:lnTo>
                  <a:lnTo>
                    <a:pt x="5538149" y="1264224"/>
                  </a:lnTo>
                  <a:lnTo>
                    <a:pt x="5584696" y="1270423"/>
                  </a:lnTo>
                  <a:lnTo>
                    <a:pt x="5630783" y="1276473"/>
                  </a:lnTo>
                  <a:lnTo>
                    <a:pt x="5676392" y="1282369"/>
                  </a:lnTo>
                  <a:lnTo>
                    <a:pt x="5731811" y="1289363"/>
                  </a:lnTo>
                  <a:lnTo>
                    <a:pt x="5787409" y="1296155"/>
                  </a:lnTo>
                  <a:lnTo>
                    <a:pt x="5843151" y="1302751"/>
                  </a:lnTo>
                  <a:lnTo>
                    <a:pt x="5899002" y="1309154"/>
                  </a:lnTo>
                  <a:lnTo>
                    <a:pt x="5954929" y="1315370"/>
                  </a:lnTo>
                  <a:lnTo>
                    <a:pt x="6010898" y="1321401"/>
                  </a:lnTo>
                  <a:lnTo>
                    <a:pt x="6066874" y="1327252"/>
                  </a:lnTo>
                  <a:lnTo>
                    <a:pt x="6122823" y="1332927"/>
                  </a:lnTo>
                  <a:lnTo>
                    <a:pt x="6178712" y="1338430"/>
                  </a:lnTo>
                  <a:lnTo>
                    <a:pt x="6234506" y="1343766"/>
                  </a:lnTo>
                  <a:lnTo>
                    <a:pt x="6290170" y="1348938"/>
                  </a:lnTo>
                  <a:lnTo>
                    <a:pt x="6345672" y="1353951"/>
                  </a:lnTo>
                  <a:lnTo>
                    <a:pt x="6400976" y="1358809"/>
                  </a:lnTo>
                  <a:lnTo>
                    <a:pt x="6456049" y="1363515"/>
                  </a:lnTo>
                  <a:lnTo>
                    <a:pt x="6510856" y="1368075"/>
                  </a:lnTo>
                  <a:lnTo>
                    <a:pt x="6565363" y="1372492"/>
                  </a:lnTo>
                  <a:lnTo>
                    <a:pt x="6619537" y="1376770"/>
                  </a:lnTo>
                  <a:lnTo>
                    <a:pt x="6673343" y="1380913"/>
                  </a:lnTo>
                  <a:lnTo>
                    <a:pt x="6726747" y="1384927"/>
                  </a:lnTo>
                  <a:lnTo>
                    <a:pt x="6779715" y="1388814"/>
                  </a:lnTo>
                  <a:lnTo>
                    <a:pt x="6832213" y="1392578"/>
                  </a:lnTo>
                  <a:lnTo>
                    <a:pt x="6884206" y="1396225"/>
                  </a:lnTo>
                  <a:lnTo>
                    <a:pt x="6935661" y="1399758"/>
                  </a:lnTo>
                  <a:lnTo>
                    <a:pt x="6986543" y="1403181"/>
                  </a:lnTo>
                  <a:lnTo>
                    <a:pt x="7036818" y="1406499"/>
                  </a:lnTo>
                  <a:lnTo>
                    <a:pt x="7086453" y="1409715"/>
                  </a:lnTo>
                  <a:lnTo>
                    <a:pt x="7135412" y="1412834"/>
                  </a:lnTo>
                  <a:lnTo>
                    <a:pt x="7183663" y="1415860"/>
                  </a:lnTo>
                  <a:lnTo>
                    <a:pt x="7231170" y="1418796"/>
                  </a:lnTo>
                  <a:lnTo>
                    <a:pt x="7277900" y="1421648"/>
                  </a:lnTo>
                  <a:lnTo>
                    <a:pt x="7323819" y="1424419"/>
                  </a:lnTo>
                  <a:lnTo>
                    <a:pt x="7368892" y="1427113"/>
                  </a:lnTo>
                  <a:lnTo>
                    <a:pt x="7413086" y="1429735"/>
                  </a:lnTo>
                  <a:lnTo>
                    <a:pt x="7456365" y="1432289"/>
                  </a:lnTo>
                  <a:lnTo>
                    <a:pt x="7498697" y="1434778"/>
                  </a:lnTo>
                  <a:lnTo>
                    <a:pt x="7540047" y="1437207"/>
                  </a:lnTo>
                  <a:lnTo>
                    <a:pt x="7580380" y="1439580"/>
                  </a:lnTo>
                  <a:lnTo>
                    <a:pt x="7619663" y="1441901"/>
                  </a:lnTo>
                  <a:lnTo>
                    <a:pt x="7657862" y="1444175"/>
                  </a:lnTo>
                  <a:lnTo>
                    <a:pt x="7694943" y="1446405"/>
                  </a:lnTo>
                  <a:lnTo>
                    <a:pt x="7730871" y="1448596"/>
                  </a:lnTo>
                  <a:lnTo>
                    <a:pt x="7812458" y="1453393"/>
                  </a:lnTo>
                  <a:lnTo>
                    <a:pt x="7887182" y="1457352"/>
                  </a:lnTo>
                  <a:lnTo>
                    <a:pt x="7955617" y="1460537"/>
                  </a:lnTo>
                  <a:lnTo>
                    <a:pt x="8018335" y="1463014"/>
                  </a:lnTo>
                  <a:lnTo>
                    <a:pt x="8075908" y="1464848"/>
                  </a:lnTo>
                  <a:lnTo>
                    <a:pt x="8128910" y="1466105"/>
                  </a:lnTo>
                  <a:lnTo>
                    <a:pt x="8177913" y="1466849"/>
                  </a:lnTo>
                  <a:lnTo>
                    <a:pt x="8223490" y="1467146"/>
                  </a:lnTo>
                  <a:lnTo>
                    <a:pt x="8266214" y="1467062"/>
                  </a:lnTo>
                  <a:lnTo>
                    <a:pt x="8306657" y="1466660"/>
                  </a:lnTo>
                  <a:lnTo>
                    <a:pt x="8345393" y="1466008"/>
                  </a:lnTo>
                  <a:lnTo>
                    <a:pt x="8420033" y="1464209"/>
                  </a:lnTo>
                  <a:lnTo>
                    <a:pt x="8457083" y="1463194"/>
                  </a:lnTo>
                  <a:lnTo>
                    <a:pt x="8494716" y="1462189"/>
                  </a:lnTo>
                  <a:lnTo>
                    <a:pt x="8533505" y="1461258"/>
                  </a:lnTo>
                  <a:lnTo>
                    <a:pt x="8574024" y="1460468"/>
                  </a:lnTo>
                  <a:lnTo>
                    <a:pt x="8636600" y="1459103"/>
                  </a:lnTo>
                  <a:lnTo>
                    <a:pt x="8696102" y="1457203"/>
                  </a:lnTo>
                  <a:lnTo>
                    <a:pt x="8752836" y="1454821"/>
                  </a:lnTo>
                  <a:lnTo>
                    <a:pt x="8807112" y="1452011"/>
                  </a:lnTo>
                  <a:lnTo>
                    <a:pt x="8859235" y="1448826"/>
                  </a:lnTo>
                  <a:lnTo>
                    <a:pt x="8909514" y="1445320"/>
                  </a:lnTo>
                  <a:lnTo>
                    <a:pt x="8958256" y="1441547"/>
                  </a:lnTo>
                  <a:lnTo>
                    <a:pt x="9005768" y="1437559"/>
                  </a:lnTo>
                  <a:lnTo>
                    <a:pt x="9052357" y="1433412"/>
                  </a:lnTo>
                  <a:lnTo>
                    <a:pt x="9078468" y="1430996"/>
                  </a:lnTo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15134" y="5137796"/>
              <a:ext cx="6929120" cy="1714500"/>
            </a:xfrm>
            <a:custGeom>
              <a:avLst/>
              <a:gdLst/>
              <a:ahLst/>
              <a:cxnLst/>
              <a:rect l="l" t="t" r="r" b="b"/>
              <a:pathLst>
                <a:path w="6929120" h="1714500">
                  <a:moveTo>
                    <a:pt x="0" y="1714106"/>
                  </a:moveTo>
                  <a:lnTo>
                    <a:pt x="32478" y="1677497"/>
                  </a:lnTo>
                  <a:lnTo>
                    <a:pt x="65062" y="1640914"/>
                  </a:lnTo>
                  <a:lnTo>
                    <a:pt x="97858" y="1604384"/>
                  </a:lnTo>
                  <a:lnTo>
                    <a:pt x="130969" y="1567934"/>
                  </a:lnTo>
                  <a:lnTo>
                    <a:pt x="164502" y="1531589"/>
                  </a:lnTo>
                  <a:lnTo>
                    <a:pt x="198562" y="1495377"/>
                  </a:lnTo>
                  <a:lnTo>
                    <a:pt x="233255" y="1459322"/>
                  </a:lnTo>
                  <a:lnTo>
                    <a:pt x="268686" y="1423453"/>
                  </a:lnTo>
                  <a:lnTo>
                    <a:pt x="304961" y="1387795"/>
                  </a:lnTo>
                  <a:lnTo>
                    <a:pt x="342185" y="1352374"/>
                  </a:lnTo>
                  <a:lnTo>
                    <a:pt x="380462" y="1317217"/>
                  </a:lnTo>
                  <a:lnTo>
                    <a:pt x="419900" y="1282350"/>
                  </a:lnTo>
                  <a:lnTo>
                    <a:pt x="460603" y="1247800"/>
                  </a:lnTo>
                  <a:lnTo>
                    <a:pt x="502677" y="1213592"/>
                  </a:lnTo>
                  <a:lnTo>
                    <a:pt x="546227" y="1179754"/>
                  </a:lnTo>
                  <a:lnTo>
                    <a:pt x="583948" y="1151601"/>
                  </a:lnTo>
                  <a:lnTo>
                    <a:pt x="623105" y="1123264"/>
                  </a:lnTo>
                  <a:lnTo>
                    <a:pt x="663556" y="1094817"/>
                  </a:lnTo>
                  <a:lnTo>
                    <a:pt x="705161" y="1066334"/>
                  </a:lnTo>
                  <a:lnTo>
                    <a:pt x="747779" y="1037887"/>
                  </a:lnTo>
                  <a:lnTo>
                    <a:pt x="791271" y="1009550"/>
                  </a:lnTo>
                  <a:lnTo>
                    <a:pt x="835494" y="981396"/>
                  </a:lnTo>
                  <a:lnTo>
                    <a:pt x="880309" y="953499"/>
                  </a:lnTo>
                  <a:lnTo>
                    <a:pt x="925576" y="925932"/>
                  </a:lnTo>
                  <a:lnTo>
                    <a:pt x="971152" y="898768"/>
                  </a:lnTo>
                  <a:lnTo>
                    <a:pt x="1016899" y="872080"/>
                  </a:lnTo>
                  <a:lnTo>
                    <a:pt x="1062674" y="845942"/>
                  </a:lnTo>
                  <a:lnTo>
                    <a:pt x="1108339" y="820427"/>
                  </a:lnTo>
                  <a:lnTo>
                    <a:pt x="1153751" y="795608"/>
                  </a:lnTo>
                  <a:lnTo>
                    <a:pt x="1198771" y="771558"/>
                  </a:lnTo>
                  <a:lnTo>
                    <a:pt x="1243258" y="748352"/>
                  </a:lnTo>
                  <a:lnTo>
                    <a:pt x="1287072" y="726062"/>
                  </a:lnTo>
                  <a:lnTo>
                    <a:pt x="1330070" y="704761"/>
                  </a:lnTo>
                  <a:lnTo>
                    <a:pt x="1376865" y="682170"/>
                  </a:lnTo>
                  <a:lnTo>
                    <a:pt x="1421746" y="661046"/>
                  </a:lnTo>
                  <a:lnTo>
                    <a:pt x="1465124" y="641231"/>
                  </a:lnTo>
                  <a:lnTo>
                    <a:pt x="1507406" y="622570"/>
                  </a:lnTo>
                  <a:lnTo>
                    <a:pt x="1549003" y="604906"/>
                  </a:lnTo>
                  <a:lnTo>
                    <a:pt x="1590322" y="588083"/>
                  </a:lnTo>
                  <a:lnTo>
                    <a:pt x="1631773" y="571945"/>
                  </a:lnTo>
                  <a:lnTo>
                    <a:pt x="1673764" y="556333"/>
                  </a:lnTo>
                  <a:lnTo>
                    <a:pt x="1716705" y="541093"/>
                  </a:lnTo>
                  <a:lnTo>
                    <a:pt x="1761005" y="526068"/>
                  </a:lnTo>
                  <a:lnTo>
                    <a:pt x="1807072" y="511101"/>
                  </a:lnTo>
                  <a:lnTo>
                    <a:pt x="1855315" y="496035"/>
                  </a:lnTo>
                  <a:lnTo>
                    <a:pt x="1906143" y="480715"/>
                  </a:lnTo>
                  <a:lnTo>
                    <a:pt x="1959965" y="464984"/>
                  </a:lnTo>
                  <a:lnTo>
                    <a:pt x="2017190" y="448684"/>
                  </a:lnTo>
                  <a:lnTo>
                    <a:pt x="2078228" y="431661"/>
                  </a:lnTo>
                  <a:lnTo>
                    <a:pt x="2118257" y="420773"/>
                  </a:lnTo>
                  <a:lnTo>
                    <a:pt x="2160550" y="409587"/>
                  </a:lnTo>
                  <a:lnTo>
                    <a:pt x="2204913" y="398139"/>
                  </a:lnTo>
                  <a:lnTo>
                    <a:pt x="2251151" y="386466"/>
                  </a:lnTo>
                  <a:lnTo>
                    <a:pt x="2299069" y="374604"/>
                  </a:lnTo>
                  <a:lnTo>
                    <a:pt x="2348473" y="362591"/>
                  </a:lnTo>
                  <a:lnTo>
                    <a:pt x="2399168" y="350461"/>
                  </a:lnTo>
                  <a:lnTo>
                    <a:pt x="2450960" y="338253"/>
                  </a:lnTo>
                  <a:lnTo>
                    <a:pt x="2503654" y="326003"/>
                  </a:lnTo>
                  <a:lnTo>
                    <a:pt x="2557056" y="313747"/>
                  </a:lnTo>
                  <a:lnTo>
                    <a:pt x="2610971" y="301521"/>
                  </a:lnTo>
                  <a:lnTo>
                    <a:pt x="2665204" y="289363"/>
                  </a:lnTo>
                  <a:lnTo>
                    <a:pt x="2719562" y="277308"/>
                  </a:lnTo>
                  <a:lnTo>
                    <a:pt x="2773849" y="265394"/>
                  </a:lnTo>
                  <a:lnTo>
                    <a:pt x="2827871" y="253656"/>
                  </a:lnTo>
                  <a:lnTo>
                    <a:pt x="2881434" y="242132"/>
                  </a:lnTo>
                  <a:lnTo>
                    <a:pt x="2934342" y="230858"/>
                  </a:lnTo>
                  <a:lnTo>
                    <a:pt x="2986402" y="219871"/>
                  </a:lnTo>
                  <a:lnTo>
                    <a:pt x="3037419" y="209207"/>
                  </a:lnTo>
                  <a:lnTo>
                    <a:pt x="3087198" y="198902"/>
                  </a:lnTo>
                  <a:lnTo>
                    <a:pt x="3135545" y="188993"/>
                  </a:lnTo>
                  <a:lnTo>
                    <a:pt x="3182266" y="179518"/>
                  </a:lnTo>
                  <a:lnTo>
                    <a:pt x="3227165" y="170511"/>
                  </a:lnTo>
                  <a:lnTo>
                    <a:pt x="3270048" y="162010"/>
                  </a:lnTo>
                  <a:lnTo>
                    <a:pt x="3310721" y="154052"/>
                  </a:lnTo>
                  <a:lnTo>
                    <a:pt x="3348990" y="146673"/>
                  </a:lnTo>
                  <a:lnTo>
                    <a:pt x="3418406" y="133599"/>
                  </a:lnTo>
                  <a:lnTo>
                    <a:pt x="3479570" y="122528"/>
                  </a:lnTo>
                  <a:lnTo>
                    <a:pt x="3533862" y="113218"/>
                  </a:lnTo>
                  <a:lnTo>
                    <a:pt x="3582659" y="105424"/>
                  </a:lnTo>
                  <a:lnTo>
                    <a:pt x="3627342" y="98904"/>
                  </a:lnTo>
                  <a:lnTo>
                    <a:pt x="3669289" y="93416"/>
                  </a:lnTo>
                  <a:lnTo>
                    <a:pt x="3709879" y="88717"/>
                  </a:lnTo>
                  <a:lnTo>
                    <a:pt x="3750491" y="84563"/>
                  </a:lnTo>
                  <a:lnTo>
                    <a:pt x="3792504" y="80713"/>
                  </a:lnTo>
                  <a:lnTo>
                    <a:pt x="3837298" y="76923"/>
                  </a:lnTo>
                  <a:lnTo>
                    <a:pt x="3886251" y="72951"/>
                  </a:lnTo>
                  <a:lnTo>
                    <a:pt x="3940742" y="68553"/>
                  </a:lnTo>
                  <a:lnTo>
                    <a:pt x="4002151" y="63488"/>
                  </a:lnTo>
                  <a:lnTo>
                    <a:pt x="4043676" y="60084"/>
                  </a:lnTo>
                  <a:lnTo>
                    <a:pt x="4087243" y="56666"/>
                  </a:lnTo>
                  <a:lnTo>
                    <a:pt x="4132660" y="53244"/>
                  </a:lnTo>
                  <a:lnTo>
                    <a:pt x="4179734" y="49831"/>
                  </a:lnTo>
                  <a:lnTo>
                    <a:pt x="4228274" y="46438"/>
                  </a:lnTo>
                  <a:lnTo>
                    <a:pt x="4278086" y="43077"/>
                  </a:lnTo>
                  <a:lnTo>
                    <a:pt x="4328978" y="39757"/>
                  </a:lnTo>
                  <a:lnTo>
                    <a:pt x="4380758" y="36492"/>
                  </a:lnTo>
                  <a:lnTo>
                    <a:pt x="4433235" y="33293"/>
                  </a:lnTo>
                  <a:lnTo>
                    <a:pt x="4486215" y="30171"/>
                  </a:lnTo>
                  <a:lnTo>
                    <a:pt x="4539506" y="27137"/>
                  </a:lnTo>
                  <a:lnTo>
                    <a:pt x="4592916" y="24203"/>
                  </a:lnTo>
                  <a:lnTo>
                    <a:pt x="4646253" y="21380"/>
                  </a:lnTo>
                  <a:lnTo>
                    <a:pt x="4699324" y="18680"/>
                  </a:lnTo>
                  <a:lnTo>
                    <a:pt x="4751937" y="16114"/>
                  </a:lnTo>
                  <a:lnTo>
                    <a:pt x="4803901" y="13694"/>
                  </a:lnTo>
                  <a:lnTo>
                    <a:pt x="4855021" y="11431"/>
                  </a:lnTo>
                  <a:lnTo>
                    <a:pt x="4905107" y="9337"/>
                  </a:lnTo>
                  <a:lnTo>
                    <a:pt x="4953966" y="7422"/>
                  </a:lnTo>
                  <a:lnTo>
                    <a:pt x="5001406" y="5699"/>
                  </a:lnTo>
                  <a:lnTo>
                    <a:pt x="5047234" y="4179"/>
                  </a:lnTo>
                  <a:lnTo>
                    <a:pt x="5311743" y="0"/>
                  </a:lnTo>
                  <a:lnTo>
                    <a:pt x="5586825" y="464"/>
                  </a:lnTo>
                  <a:lnTo>
                    <a:pt x="5802899" y="2786"/>
                  </a:lnTo>
                  <a:lnTo>
                    <a:pt x="5890387" y="4179"/>
                  </a:lnTo>
                  <a:lnTo>
                    <a:pt x="6496050" y="4179"/>
                  </a:lnTo>
                  <a:lnTo>
                    <a:pt x="6558382" y="6085"/>
                  </a:lnTo>
                  <a:lnTo>
                    <a:pt x="6618712" y="8711"/>
                  </a:lnTo>
                  <a:lnTo>
                    <a:pt x="6676344" y="11849"/>
                  </a:lnTo>
                  <a:lnTo>
                    <a:pt x="6730587" y="15291"/>
                  </a:lnTo>
                  <a:lnTo>
                    <a:pt x="6780745" y="18828"/>
                  </a:lnTo>
                  <a:lnTo>
                    <a:pt x="6826126" y="22252"/>
                  </a:lnTo>
                  <a:lnTo>
                    <a:pt x="6866037" y="25355"/>
                  </a:lnTo>
                  <a:lnTo>
                    <a:pt x="6899783" y="27928"/>
                  </a:lnTo>
                  <a:lnTo>
                    <a:pt x="6928865" y="30127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7715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77159" y="2750058"/>
              <a:ext cx="2118995" cy="2874010"/>
            </a:xfrm>
            <a:custGeom>
              <a:avLst/>
              <a:gdLst/>
              <a:ahLst/>
              <a:cxnLst/>
              <a:rect l="l" t="t" r="r" b="b"/>
              <a:pathLst>
                <a:path w="2118995" h="2874010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  <a:path w="2118995" h="2874010">
                  <a:moveTo>
                    <a:pt x="727837" y="1669795"/>
                  </a:moveTo>
                  <a:lnTo>
                    <a:pt x="1417955" y="1266824"/>
                  </a:lnTo>
                  <a:lnTo>
                    <a:pt x="2118487" y="1671192"/>
                  </a:lnTo>
                  <a:lnTo>
                    <a:pt x="2114677" y="2470530"/>
                  </a:lnTo>
                  <a:lnTo>
                    <a:pt x="1424432" y="2873476"/>
                  </a:lnTo>
                  <a:lnTo>
                    <a:pt x="723900" y="2469006"/>
                  </a:lnTo>
                  <a:lnTo>
                    <a:pt x="727837" y="16697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10584" y="14832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4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1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4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10584" y="14832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4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1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58109" y="21640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1"/>
                  </a:lnTo>
                  <a:lnTo>
                    <a:pt x="0" y="1202182"/>
                  </a:lnTo>
                  <a:lnTo>
                    <a:pt x="700532" y="1606677"/>
                  </a:lnTo>
                  <a:lnTo>
                    <a:pt x="1390777" y="1203706"/>
                  </a:lnTo>
                  <a:lnTo>
                    <a:pt x="1394587" y="404368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58109" y="21640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1"/>
                  </a:moveTo>
                  <a:lnTo>
                    <a:pt x="694055" y="0"/>
                  </a:lnTo>
                  <a:lnTo>
                    <a:pt x="1394587" y="404368"/>
                  </a:lnTo>
                  <a:lnTo>
                    <a:pt x="1390777" y="1203706"/>
                  </a:lnTo>
                  <a:lnTo>
                    <a:pt x="700532" y="1606677"/>
                  </a:lnTo>
                  <a:lnTo>
                    <a:pt x="0" y="1202182"/>
                  </a:lnTo>
                  <a:lnTo>
                    <a:pt x="3937" y="40297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44009" y="5274183"/>
              <a:ext cx="1395095" cy="1584325"/>
            </a:xfrm>
            <a:custGeom>
              <a:avLst/>
              <a:gdLst/>
              <a:ahLst/>
              <a:cxnLst/>
              <a:rect l="l" t="t" r="r" b="b"/>
              <a:pathLst>
                <a:path w="1395095" h="1584325">
                  <a:moveTo>
                    <a:pt x="694054" y="0"/>
                  </a:moveTo>
                  <a:lnTo>
                    <a:pt x="3937" y="402958"/>
                  </a:lnTo>
                  <a:lnTo>
                    <a:pt x="0" y="1202220"/>
                  </a:lnTo>
                  <a:lnTo>
                    <a:pt x="660966" y="1583815"/>
                  </a:lnTo>
                  <a:lnTo>
                    <a:pt x="739656" y="1583815"/>
                  </a:lnTo>
                  <a:lnTo>
                    <a:pt x="1390777" y="1203667"/>
                  </a:lnTo>
                  <a:lnTo>
                    <a:pt x="1394587" y="404406"/>
                  </a:lnTo>
                  <a:lnTo>
                    <a:pt x="694054" y="0"/>
                  </a:lnTo>
                  <a:close/>
                </a:path>
              </a:pathLst>
            </a:custGeom>
            <a:solidFill>
              <a:srgbClr val="FFFFFF">
                <a:alpha val="588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44009" y="5274183"/>
              <a:ext cx="1395095" cy="1584325"/>
            </a:xfrm>
            <a:custGeom>
              <a:avLst/>
              <a:gdLst/>
              <a:ahLst/>
              <a:cxnLst/>
              <a:rect l="l" t="t" r="r" b="b"/>
              <a:pathLst>
                <a:path w="1395095" h="1584325">
                  <a:moveTo>
                    <a:pt x="3937" y="402958"/>
                  </a:moveTo>
                  <a:lnTo>
                    <a:pt x="694054" y="0"/>
                  </a:lnTo>
                  <a:lnTo>
                    <a:pt x="1394587" y="404406"/>
                  </a:lnTo>
                  <a:lnTo>
                    <a:pt x="1390777" y="1203667"/>
                  </a:lnTo>
                  <a:lnTo>
                    <a:pt x="739656" y="1583815"/>
                  </a:lnTo>
                </a:path>
                <a:path w="1395095" h="1584325">
                  <a:moveTo>
                    <a:pt x="660966" y="1583815"/>
                  </a:moveTo>
                  <a:lnTo>
                    <a:pt x="0" y="1202220"/>
                  </a:lnTo>
                  <a:lnTo>
                    <a:pt x="3937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214" y="4007358"/>
              <a:ext cx="802005" cy="1607185"/>
            </a:xfrm>
            <a:custGeom>
              <a:avLst/>
              <a:gdLst/>
              <a:ahLst/>
              <a:cxnLst/>
              <a:rect l="l" t="t" r="r" b="b"/>
              <a:pathLst>
                <a:path w="802005" h="1607185">
                  <a:moveTo>
                    <a:pt x="101349" y="0"/>
                  </a:moveTo>
                  <a:lnTo>
                    <a:pt x="0" y="62865"/>
                  </a:lnTo>
                  <a:lnTo>
                    <a:pt x="3425" y="1545971"/>
                  </a:lnTo>
                  <a:lnTo>
                    <a:pt x="107750" y="1606651"/>
                  </a:lnTo>
                  <a:lnTo>
                    <a:pt x="797982" y="1203706"/>
                  </a:lnTo>
                  <a:lnTo>
                    <a:pt x="801869" y="404368"/>
                  </a:lnTo>
                  <a:lnTo>
                    <a:pt x="101349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4214" y="4007358"/>
              <a:ext cx="802005" cy="1607185"/>
            </a:xfrm>
            <a:custGeom>
              <a:avLst/>
              <a:gdLst/>
              <a:ahLst/>
              <a:cxnLst/>
              <a:rect l="l" t="t" r="r" b="b"/>
              <a:pathLst>
                <a:path w="802005" h="1607185">
                  <a:moveTo>
                    <a:pt x="0" y="62865"/>
                  </a:moveTo>
                  <a:lnTo>
                    <a:pt x="101349" y="0"/>
                  </a:lnTo>
                  <a:lnTo>
                    <a:pt x="801869" y="404368"/>
                  </a:lnTo>
                  <a:lnTo>
                    <a:pt x="797982" y="1203706"/>
                  </a:lnTo>
                  <a:lnTo>
                    <a:pt x="107750" y="1606651"/>
                  </a:lnTo>
                  <a:lnTo>
                    <a:pt x="3425" y="1545971"/>
                  </a:lnTo>
                  <a:lnTo>
                    <a:pt x="0" y="6286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5346" y="5293233"/>
              <a:ext cx="1395095" cy="1565275"/>
            </a:xfrm>
            <a:custGeom>
              <a:avLst/>
              <a:gdLst/>
              <a:ahLst/>
              <a:cxnLst/>
              <a:rect l="l" t="t" r="r" b="b"/>
              <a:pathLst>
                <a:path w="1395095" h="1565275">
                  <a:moveTo>
                    <a:pt x="3898" y="402958"/>
                  </a:moveTo>
                  <a:lnTo>
                    <a:pt x="694118" y="0"/>
                  </a:lnTo>
                  <a:lnTo>
                    <a:pt x="1394599" y="404406"/>
                  </a:lnTo>
                  <a:lnTo>
                    <a:pt x="1390789" y="1203667"/>
                  </a:lnTo>
                  <a:lnTo>
                    <a:pt x="772277" y="1564765"/>
                  </a:lnTo>
                </a:path>
                <a:path w="1395095" h="1565275">
                  <a:moveTo>
                    <a:pt x="627956" y="1564765"/>
                  </a:moveTo>
                  <a:lnTo>
                    <a:pt x="0" y="1202220"/>
                  </a:lnTo>
                  <a:lnTo>
                    <a:pt x="3898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3934" y="27405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118" y="0"/>
                  </a:moveTo>
                  <a:lnTo>
                    <a:pt x="3886" y="402970"/>
                  </a:lnTo>
                  <a:lnTo>
                    <a:pt x="0" y="1202181"/>
                  </a:lnTo>
                  <a:lnTo>
                    <a:pt x="700506" y="1606677"/>
                  </a:lnTo>
                  <a:lnTo>
                    <a:pt x="1390777" y="1203705"/>
                  </a:lnTo>
                  <a:lnTo>
                    <a:pt x="1394586" y="404367"/>
                  </a:lnTo>
                  <a:lnTo>
                    <a:pt x="694118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33934" y="27405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86" y="402970"/>
                  </a:moveTo>
                  <a:lnTo>
                    <a:pt x="694118" y="0"/>
                  </a:lnTo>
                  <a:lnTo>
                    <a:pt x="1394586" y="404367"/>
                  </a:lnTo>
                  <a:lnTo>
                    <a:pt x="1390777" y="1203705"/>
                  </a:lnTo>
                  <a:lnTo>
                    <a:pt x="700506" y="1606677"/>
                  </a:lnTo>
                  <a:lnTo>
                    <a:pt x="0" y="1202181"/>
                  </a:lnTo>
                  <a:lnTo>
                    <a:pt x="3886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57821" y="40168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98" y="402971"/>
                  </a:moveTo>
                  <a:lnTo>
                    <a:pt x="694067" y="0"/>
                  </a:lnTo>
                  <a:lnTo>
                    <a:pt x="1394599" y="404368"/>
                  </a:lnTo>
                  <a:lnTo>
                    <a:pt x="1390789" y="1203706"/>
                  </a:lnTo>
                  <a:lnTo>
                    <a:pt x="700544" y="1606651"/>
                  </a:lnTo>
                  <a:lnTo>
                    <a:pt x="0" y="1202182"/>
                  </a:lnTo>
                  <a:lnTo>
                    <a:pt x="3898" y="402971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91259" y="5302758"/>
              <a:ext cx="1395095" cy="1555750"/>
            </a:xfrm>
            <a:custGeom>
              <a:avLst/>
              <a:gdLst/>
              <a:ahLst/>
              <a:cxnLst/>
              <a:rect l="l" t="t" r="r" b="b"/>
              <a:pathLst>
                <a:path w="1395095" h="1555750">
                  <a:moveTo>
                    <a:pt x="3937" y="402958"/>
                  </a:moveTo>
                  <a:lnTo>
                    <a:pt x="694055" y="0"/>
                  </a:lnTo>
                  <a:lnTo>
                    <a:pt x="1394587" y="404406"/>
                  </a:lnTo>
                  <a:lnTo>
                    <a:pt x="1390777" y="1203667"/>
                  </a:lnTo>
                  <a:lnTo>
                    <a:pt x="788600" y="1555240"/>
                  </a:lnTo>
                </a:path>
                <a:path w="1395095" h="1555750">
                  <a:moveTo>
                    <a:pt x="611471" y="1555240"/>
                  </a:moveTo>
                  <a:lnTo>
                    <a:pt x="0" y="1202220"/>
                  </a:lnTo>
                  <a:lnTo>
                    <a:pt x="3937" y="40295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1030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10309" y="27500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76871" y="1454658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898" y="402970"/>
                  </a:moveTo>
                  <a:lnTo>
                    <a:pt x="694067" y="0"/>
                  </a:lnTo>
                  <a:lnTo>
                    <a:pt x="1394599" y="404367"/>
                  </a:lnTo>
                  <a:lnTo>
                    <a:pt x="1390789" y="1203705"/>
                  </a:lnTo>
                  <a:lnTo>
                    <a:pt x="700544" y="1606677"/>
                  </a:lnTo>
                  <a:lnTo>
                    <a:pt x="0" y="1202181"/>
                  </a:lnTo>
                  <a:lnTo>
                    <a:pt x="3898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987158" y="403593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1"/>
                  </a:lnTo>
                  <a:lnTo>
                    <a:pt x="0" y="1202182"/>
                  </a:lnTo>
                  <a:lnTo>
                    <a:pt x="700532" y="1606651"/>
                  </a:lnTo>
                  <a:lnTo>
                    <a:pt x="1390777" y="1203706"/>
                  </a:lnTo>
                  <a:lnTo>
                    <a:pt x="1394587" y="404368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987158" y="4035933"/>
              <a:ext cx="2138045" cy="2822575"/>
            </a:xfrm>
            <a:custGeom>
              <a:avLst/>
              <a:gdLst/>
              <a:ahLst/>
              <a:cxnLst/>
              <a:rect l="l" t="t" r="r" b="b"/>
              <a:pathLst>
                <a:path w="2138045" h="2822575">
                  <a:moveTo>
                    <a:pt x="3937" y="402971"/>
                  </a:moveTo>
                  <a:lnTo>
                    <a:pt x="694055" y="0"/>
                  </a:lnTo>
                  <a:lnTo>
                    <a:pt x="1394587" y="404368"/>
                  </a:lnTo>
                  <a:lnTo>
                    <a:pt x="1390777" y="1203706"/>
                  </a:lnTo>
                  <a:lnTo>
                    <a:pt x="700532" y="1606651"/>
                  </a:lnTo>
                  <a:lnTo>
                    <a:pt x="0" y="1202182"/>
                  </a:lnTo>
                  <a:lnTo>
                    <a:pt x="3937" y="402971"/>
                  </a:lnTo>
                  <a:close/>
                </a:path>
                <a:path w="2138045" h="2822575">
                  <a:moveTo>
                    <a:pt x="746887" y="1679308"/>
                  </a:moveTo>
                  <a:lnTo>
                    <a:pt x="1437005" y="1276350"/>
                  </a:lnTo>
                  <a:lnTo>
                    <a:pt x="2137537" y="1680756"/>
                  </a:lnTo>
                  <a:lnTo>
                    <a:pt x="2133727" y="2480017"/>
                  </a:lnTo>
                  <a:lnTo>
                    <a:pt x="1547868" y="2822064"/>
                  </a:lnTo>
                </a:path>
                <a:path w="2138045" h="2822575">
                  <a:moveTo>
                    <a:pt x="1337919" y="2822064"/>
                  </a:moveTo>
                  <a:lnTo>
                    <a:pt x="742950" y="2478570"/>
                  </a:lnTo>
                  <a:lnTo>
                    <a:pt x="746887" y="1679308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730108" y="27595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694055" y="0"/>
                  </a:moveTo>
                  <a:lnTo>
                    <a:pt x="3937" y="402970"/>
                  </a:lnTo>
                  <a:lnTo>
                    <a:pt x="0" y="1202181"/>
                  </a:lnTo>
                  <a:lnTo>
                    <a:pt x="700532" y="1606677"/>
                  </a:lnTo>
                  <a:lnTo>
                    <a:pt x="1390777" y="1203705"/>
                  </a:lnTo>
                  <a:lnTo>
                    <a:pt x="1394587" y="404367"/>
                  </a:lnTo>
                  <a:lnTo>
                    <a:pt x="694055" y="0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730108" y="2759583"/>
              <a:ext cx="1395095" cy="1607185"/>
            </a:xfrm>
            <a:custGeom>
              <a:avLst/>
              <a:gdLst/>
              <a:ahLst/>
              <a:cxnLst/>
              <a:rect l="l" t="t" r="r" b="b"/>
              <a:pathLst>
                <a:path w="1395095" h="1607185">
                  <a:moveTo>
                    <a:pt x="3937" y="402970"/>
                  </a:moveTo>
                  <a:lnTo>
                    <a:pt x="694055" y="0"/>
                  </a:lnTo>
                  <a:lnTo>
                    <a:pt x="1394587" y="404367"/>
                  </a:lnTo>
                  <a:lnTo>
                    <a:pt x="1390777" y="1203705"/>
                  </a:lnTo>
                  <a:lnTo>
                    <a:pt x="700532" y="1606677"/>
                  </a:lnTo>
                  <a:lnTo>
                    <a:pt x="0" y="1202181"/>
                  </a:lnTo>
                  <a:lnTo>
                    <a:pt x="3937" y="4029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463533" y="4043867"/>
              <a:ext cx="680720" cy="1587500"/>
            </a:xfrm>
            <a:custGeom>
              <a:avLst/>
              <a:gdLst/>
              <a:ahLst/>
              <a:cxnLst/>
              <a:rect l="l" t="t" r="r" b="b"/>
              <a:pathLst>
                <a:path w="680720" h="1587500">
                  <a:moveTo>
                    <a:pt x="680466" y="0"/>
                  </a:moveTo>
                  <a:lnTo>
                    <a:pt x="3937" y="395036"/>
                  </a:lnTo>
                  <a:lnTo>
                    <a:pt x="0" y="1194247"/>
                  </a:lnTo>
                  <a:lnTo>
                    <a:pt x="680466" y="1587131"/>
                  </a:lnTo>
                  <a:lnTo>
                    <a:pt x="680466" y="0"/>
                  </a:lnTo>
                  <a:close/>
                </a:path>
              </a:pathLst>
            </a:custGeom>
            <a:solidFill>
              <a:srgbClr val="FFFFFF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463533" y="1500692"/>
              <a:ext cx="680720" cy="4130675"/>
            </a:xfrm>
            <a:custGeom>
              <a:avLst/>
              <a:gdLst/>
              <a:ahLst/>
              <a:cxnLst/>
              <a:rect l="l" t="t" r="r" b="b"/>
              <a:pathLst>
                <a:path w="680720" h="4130675">
                  <a:moveTo>
                    <a:pt x="3937" y="2938211"/>
                  </a:moveTo>
                  <a:lnTo>
                    <a:pt x="680466" y="2543174"/>
                  </a:lnTo>
                </a:path>
                <a:path w="680720" h="4130675">
                  <a:moveTo>
                    <a:pt x="680466" y="4130306"/>
                  </a:moveTo>
                  <a:lnTo>
                    <a:pt x="0" y="3737422"/>
                  </a:lnTo>
                  <a:lnTo>
                    <a:pt x="3937" y="2938211"/>
                  </a:lnTo>
                </a:path>
                <a:path w="680720" h="4130675">
                  <a:moveTo>
                    <a:pt x="3937" y="395036"/>
                  </a:moveTo>
                  <a:lnTo>
                    <a:pt x="680466" y="0"/>
                  </a:lnTo>
                </a:path>
                <a:path w="680720" h="4130675">
                  <a:moveTo>
                    <a:pt x="680466" y="1587155"/>
                  </a:moveTo>
                  <a:lnTo>
                    <a:pt x="0" y="1194247"/>
                  </a:lnTo>
                  <a:lnTo>
                    <a:pt x="3937" y="39503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90600" y="333755"/>
              <a:ext cx="7696200" cy="6185535"/>
            </a:xfrm>
            <a:custGeom>
              <a:avLst/>
              <a:gdLst/>
              <a:ahLst/>
              <a:cxnLst/>
              <a:rect l="l" t="t" r="r" b="b"/>
              <a:pathLst>
                <a:path w="7696200" h="6185534">
                  <a:moveTo>
                    <a:pt x="7696200" y="0"/>
                  </a:moveTo>
                  <a:lnTo>
                    <a:pt x="0" y="0"/>
                  </a:lnTo>
                  <a:lnTo>
                    <a:pt x="0" y="344043"/>
                  </a:lnTo>
                  <a:lnTo>
                    <a:pt x="0" y="6185154"/>
                  </a:lnTo>
                  <a:lnTo>
                    <a:pt x="7696200" y="6185154"/>
                  </a:lnTo>
                  <a:lnTo>
                    <a:pt x="7696200" y="344043"/>
                  </a:lnTo>
                  <a:lnTo>
                    <a:pt x="7696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7200" y="333756"/>
              <a:ext cx="8229600" cy="6185535"/>
            </a:xfrm>
            <a:custGeom>
              <a:avLst/>
              <a:gdLst/>
              <a:ahLst/>
              <a:cxnLst/>
              <a:rect l="l" t="t" r="r" b="b"/>
              <a:pathLst>
                <a:path w="8229600" h="6185534">
                  <a:moveTo>
                    <a:pt x="0" y="6185154"/>
                  </a:moveTo>
                  <a:lnTo>
                    <a:pt x="8229600" y="6185154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618515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  <a:lnTo>
                    <a:pt x="0" y="0"/>
                  </a:lnTo>
                  <a:lnTo>
                    <a:pt x="0" y="6777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61712" y="0"/>
              <a:ext cx="3679190" cy="678180"/>
            </a:xfrm>
            <a:custGeom>
              <a:avLst/>
              <a:gdLst/>
              <a:ahLst/>
              <a:cxnLst/>
              <a:rect l="l" t="t" r="r" b="b"/>
              <a:pathLst>
                <a:path w="3679190" h="678180">
                  <a:moveTo>
                    <a:pt x="0" y="677799"/>
                  </a:moveTo>
                  <a:lnTo>
                    <a:pt x="3678936" y="677799"/>
                  </a:lnTo>
                  <a:lnTo>
                    <a:pt x="3678936" y="0"/>
                  </a:lnTo>
                </a:path>
                <a:path w="3679190" h="678180">
                  <a:moveTo>
                    <a:pt x="0" y="0"/>
                  </a:moveTo>
                  <a:lnTo>
                    <a:pt x="0" y="677799"/>
                  </a:lnTo>
                </a:path>
              </a:pathLst>
            </a:custGeom>
            <a:ln w="16002">
              <a:solidFill>
                <a:srgbClr val="74A4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48961" y="0"/>
              <a:ext cx="3505200" cy="603250"/>
            </a:xfrm>
            <a:custGeom>
              <a:avLst/>
              <a:gdLst/>
              <a:ahLst/>
              <a:cxnLst/>
              <a:rect l="l" t="t" r="r" b="b"/>
              <a:pathLst>
                <a:path w="3505200" h="603250">
                  <a:moveTo>
                    <a:pt x="0" y="602741"/>
                  </a:moveTo>
                  <a:lnTo>
                    <a:pt x="3505199" y="602741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602741"/>
                  </a:lnTo>
                  <a:close/>
                </a:path>
              </a:pathLst>
            </a:custGeom>
            <a:solidFill>
              <a:srgbClr val="7068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8365235" y="6423659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DFDFD"/>
                </a:solidFill>
                <a:latin typeface="Times New Roman"/>
                <a:cs typeface="Times New Roman"/>
              </a:rPr>
              <a:t>52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0" y="115823"/>
            <a:ext cx="9144000" cy="6742430"/>
            <a:chOff x="0" y="115823"/>
            <a:chExt cx="9144000" cy="6742430"/>
          </a:xfrm>
        </p:grpSpPr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5823"/>
              <a:ext cx="9144000" cy="674217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8214" y="2911221"/>
              <a:ext cx="6034659" cy="530732"/>
            </a:xfrm>
            <a:prstGeom prst="rect">
              <a:avLst/>
            </a:prstGeom>
          </p:spPr>
        </p:pic>
      </p:grp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xfrm>
            <a:off x="2177542" y="2663952"/>
            <a:ext cx="6113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96610" algn="l"/>
              </a:tabLst>
            </a:pPr>
            <a:r>
              <a:rPr sz="4800" dirty="0">
                <a:solidFill>
                  <a:srgbClr val="3333CC"/>
                </a:solidFill>
                <a:latin typeface="Times New Roman"/>
                <a:cs typeface="Times New Roman"/>
              </a:rPr>
              <a:t>ДЯ</a:t>
            </a:r>
            <a:r>
              <a:rPr sz="4800" spc="-100" dirty="0">
                <a:solidFill>
                  <a:srgbClr val="3333CC"/>
                </a:solidFill>
                <a:latin typeface="Times New Roman"/>
                <a:cs typeface="Times New Roman"/>
              </a:rPr>
              <a:t>К</a:t>
            </a:r>
            <a:r>
              <a:rPr sz="4800" dirty="0">
                <a:solidFill>
                  <a:srgbClr val="3333CC"/>
                </a:solidFill>
                <a:latin typeface="Times New Roman"/>
                <a:cs typeface="Times New Roman"/>
              </a:rPr>
              <a:t>УЮ </a:t>
            </a:r>
            <a:r>
              <a:rPr sz="4800" spc="-15" dirty="0">
                <a:solidFill>
                  <a:srgbClr val="3333CC"/>
                </a:solidFill>
                <a:latin typeface="Times New Roman"/>
                <a:cs typeface="Times New Roman"/>
              </a:rPr>
              <a:t>З</a:t>
            </a:r>
            <a:r>
              <a:rPr sz="4800" dirty="0">
                <a:solidFill>
                  <a:srgbClr val="3333CC"/>
                </a:solidFill>
                <a:latin typeface="Times New Roman"/>
                <a:cs typeface="Times New Roman"/>
              </a:rPr>
              <a:t>А</a:t>
            </a:r>
            <a:r>
              <a:rPr sz="4800" spc="-5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4800" dirty="0">
                <a:solidFill>
                  <a:srgbClr val="3333CC"/>
                </a:solidFill>
                <a:latin typeface="Times New Roman"/>
                <a:cs typeface="Times New Roman"/>
              </a:rPr>
              <a:t>У</a:t>
            </a:r>
            <a:r>
              <a:rPr sz="4800" spc="-300" dirty="0">
                <a:solidFill>
                  <a:srgbClr val="3333CC"/>
                </a:solidFill>
                <a:latin typeface="Times New Roman"/>
                <a:cs typeface="Times New Roman"/>
              </a:rPr>
              <a:t>В</a:t>
            </a:r>
            <a:r>
              <a:rPr sz="4800" spc="-5" dirty="0">
                <a:solidFill>
                  <a:srgbClr val="3333CC"/>
                </a:solidFill>
                <a:latin typeface="Times New Roman"/>
                <a:cs typeface="Times New Roman"/>
              </a:rPr>
              <a:t>АГ</a:t>
            </a:r>
            <a:r>
              <a:rPr sz="4800" dirty="0">
                <a:solidFill>
                  <a:srgbClr val="3333CC"/>
                </a:solidFill>
                <a:latin typeface="Times New Roman"/>
                <a:cs typeface="Times New Roman"/>
              </a:rPr>
              <a:t>У	!</a:t>
            </a:r>
            <a:endParaRPr sz="4800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35051" y="317754"/>
            <a:ext cx="1276350" cy="6540500"/>
            <a:chOff x="35051" y="317754"/>
            <a:chExt cx="1276350" cy="6540500"/>
          </a:xfrm>
        </p:grpSpPr>
        <p:pic>
          <p:nvPicPr>
            <p:cNvPr id="51" name="object 5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051" y="1341120"/>
              <a:ext cx="1276350" cy="94335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399" y="317754"/>
              <a:ext cx="990600" cy="6540243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3CB8CCDF23BED409F3FE5945E306F43" ma:contentTypeVersion="11" ma:contentTypeDescription="Создание документа." ma:contentTypeScope="" ma:versionID="90a8f8176ce818b54cf968998f5f285d">
  <xsd:schema xmlns:xsd="http://www.w3.org/2001/XMLSchema" xmlns:xs="http://www.w3.org/2001/XMLSchema" xmlns:p="http://schemas.microsoft.com/office/2006/metadata/properties" xmlns:ns2="45d57cf4-bf62-474f-b286-d8f4a14f1b63" xmlns:ns3="fbcf6702-70f8-4d7a-8bc3-64ccf8bebe13" targetNamespace="http://schemas.microsoft.com/office/2006/metadata/properties" ma:root="true" ma:fieldsID="a5228a649e99b60f04e803efe283c629" ns2:_="" ns3:_="">
    <xsd:import namespace="45d57cf4-bf62-474f-b286-d8f4a14f1b63"/>
    <xsd:import namespace="fbcf6702-70f8-4d7a-8bc3-64ccf8bebe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d57cf4-bf62-474f-b286-d8f4a14f1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cf6702-70f8-4d7a-8bc3-64ccf8bebe1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e5f2ce5-05bb-45ce-b969-f883d2f10b98}" ma:internalName="TaxCatchAll" ma:showField="CatchAllData" ma:web="fbcf6702-70f8-4d7a-8bc3-64ccf8bebe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5d57cf4-bf62-474f-b286-d8f4a14f1b63">
      <Terms xmlns="http://schemas.microsoft.com/office/infopath/2007/PartnerControls"/>
    </lcf76f155ced4ddcb4097134ff3c332f>
    <TaxCatchAll xmlns="fbcf6702-70f8-4d7a-8bc3-64ccf8bebe1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90A5DF-DAED-4FCF-95C9-E316C8B4BC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d57cf4-bf62-474f-b286-d8f4a14f1b63"/>
    <ds:schemaRef ds:uri="fbcf6702-70f8-4d7a-8bc3-64ccf8bebe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18CCAC-0722-41C3-BD08-D448BDFC498A}">
  <ds:schemaRefs>
    <ds:schemaRef ds:uri="http://schemas.microsoft.com/office/infopath/2007/PartnerControls"/>
    <ds:schemaRef ds:uri="fbcf6702-70f8-4d7a-8bc3-64ccf8bebe13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5d57cf4-bf62-474f-b286-d8f4a14f1b6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A03F375-7DB6-46EF-9EB9-AE05542ADD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</TotalTime>
  <Words>2642</Words>
  <Application>Microsoft Office PowerPoint</Application>
  <PresentationFormat>Экран (4:3)</PresentationFormat>
  <Paragraphs>531</Paragraphs>
  <Slides>65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74" baseType="lpstr">
      <vt:lpstr>Arial</vt:lpstr>
      <vt:lpstr>Calibri</vt:lpstr>
      <vt:lpstr>Microsoft Sans Serif</vt:lpstr>
      <vt:lpstr>Montserrat</vt:lpstr>
      <vt:lpstr>Tahoma</vt:lpstr>
      <vt:lpstr>Times New Roman</vt:lpstr>
      <vt:lpstr>Verdana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«Юрія-Фарм» лідер ринку інфузійних препаратів в Україні</vt:lpstr>
      <vt:lpstr>ЗАБЕЗПЕЧЕННЯ ПОТРЕБИ В ПАРЕНТЕРАЛЬНИХ</vt:lpstr>
      <vt:lpstr>ЗАБЕЗПЕЧЕННЯ ПОТРЕБИ  В ПАРЕНТЕРАЛЬНИХ</vt:lpstr>
      <vt:lpstr>Презентация PowerPoint</vt:lpstr>
      <vt:lpstr>Виготовлення парентеральних лікарських</vt:lpstr>
      <vt:lpstr>Виготовлення парентеральних лікарських</vt:lpstr>
      <vt:lpstr>Організація роботи в асептичних умовах</vt:lpstr>
      <vt:lpstr>ПРЕДАСЕПТИЧНА (ШЛЮЗ)</vt:lpstr>
      <vt:lpstr>ВИМОГИ ДО ЛІКАРСЬКИХ І ДОПОМІЖНИХ РЕЧОВИН:</vt:lpstr>
      <vt:lpstr>ВИМОГИ ДО ВИРОБНИЧОГО ОБЛАДНАННЯ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Пристрій для контролю  ін’єкційних розчинів на  відсутність механічних включень</vt:lpstr>
      <vt:lpstr>РОЗЧИННИКИ</vt:lpstr>
      <vt:lpstr>Презентация PowerPoint</vt:lpstr>
      <vt:lpstr>Презентация PowerPoint</vt:lpstr>
      <vt:lpstr>Презентация PowerPoint</vt:lpstr>
      <vt:lpstr>ХАРАКТЕРИСТИКА ПІРОГЕННИХ РЕЧОВИН</vt:lpstr>
      <vt:lpstr>Презентация PowerPoint</vt:lpstr>
      <vt:lpstr>Презентация PowerPoint</vt:lpstr>
      <vt:lpstr>Контроль ефективності здійснюється за</vt:lpstr>
      <vt:lpstr>Устаткування: бактерицидні увіолеві</vt:lpstr>
      <vt:lpstr>Презентация PowerPoint</vt:lpstr>
      <vt:lpstr>Устаткування: радіаційні установки  різного типу</vt:lpstr>
      <vt:lpstr>МЕХАНІЧНІ МЕТОДИ СТЕРИЛІЗАЦІЇ</vt:lpstr>
      <vt:lpstr>КЛАСИФІКАЦІЯ МЕТОДІВ КОНТРОЛЮ МЕХАНІЧНИХ</vt:lpstr>
      <vt:lpstr>КЛАСИФІКАЦІЯ МЕТОДІВ КОНТРОЛЮ МЕХАНІЧНИХ</vt:lpstr>
      <vt:lpstr>КЛАСИФІКАЦІЯ МЕТОДІВ КОНТРОЛЮ МЕХАНІЧНИХ</vt:lpstr>
      <vt:lpstr>ТЕХНЛОГІЧНА СХЕМА</vt:lpstr>
      <vt:lpstr>ЗАГАЛЬНІ ПРАВИЛА ВИГОТОВЛЕННЯ ПАРЕНТЕРАЛЬНИХ</vt:lpstr>
      <vt:lpstr>ФІЛЬТРУВАННЯ ТА ПАКУВАННЯ</vt:lpstr>
      <vt:lpstr>ПАКУВАННЯ</vt:lpstr>
      <vt:lpstr>ОФОРМЛЕННЯ ПАРЕНТЕРАЛЬНИХ ЛІКАРСЬКИХ</vt:lpstr>
      <vt:lpstr>ПИТАННЯ ДЛЯ</vt:lpstr>
      <vt:lpstr>ВИСНОВКИ</vt:lpstr>
      <vt:lpstr>ДЯКУЮ ЗА УВАГУ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Юлия Молодан</cp:lastModifiedBy>
  <cp:revision>10</cp:revision>
  <dcterms:created xsi:type="dcterms:W3CDTF">2022-10-12T00:54:48Z</dcterms:created>
  <dcterms:modified xsi:type="dcterms:W3CDTF">2023-11-30T00:08:21Z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2019-04-21T00:00:00Z</vt:filetime>
  </property>
  <property fmtid="{D5CDD505-2E9C-101B-9397-08002B2CF9AE}" pid="3" name="Creator">
    <vt:lpwstr>Microsoft® PowerPoint® для Office 365</vt:lpwstr>
  </property>
  <property fmtid="{D5CDD505-2E9C-101B-9397-08002B2CF9AE}" pid="4" name="LastSaved">
    <vt:filetime>2022-10-12T00:00:00Z</vt:filetime>
  </property>
  <property fmtid="{D5CDD505-2E9C-101B-9397-08002B2CF9AE}" pid="5" name="ContentTypeId">
    <vt:lpwstr>0x01010053CB8CCDF23BED409F3FE5945E306F43</vt:lpwstr>
  </property>
</Properties>
</file>