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media/image8.jpg" ContentType="image/jpeg"/>
  <Override PartName="/ppt/media/image18.jpg" ContentType="image/jpeg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8"/>
  </p:notesMasterIdLst>
  <p:sldIdLst>
    <p:sldId id="256" r:id="rId5"/>
    <p:sldId id="393" r:id="rId6"/>
    <p:sldId id="258" r:id="rId7"/>
    <p:sldId id="277" r:id="rId8"/>
    <p:sldId id="278" r:id="rId9"/>
    <p:sldId id="292" r:id="rId10"/>
    <p:sldId id="295" r:id="rId11"/>
    <p:sldId id="280" r:id="rId12"/>
    <p:sldId id="291" r:id="rId13"/>
    <p:sldId id="293" r:id="rId14"/>
    <p:sldId id="265" r:id="rId15"/>
    <p:sldId id="296" r:id="rId16"/>
    <p:sldId id="297" r:id="rId17"/>
    <p:sldId id="298" r:id="rId18"/>
    <p:sldId id="299" r:id="rId19"/>
    <p:sldId id="301" r:id="rId20"/>
    <p:sldId id="302" r:id="rId21"/>
    <p:sldId id="294" r:id="rId22"/>
    <p:sldId id="303" r:id="rId23"/>
    <p:sldId id="300" r:id="rId24"/>
    <p:sldId id="266" r:id="rId25"/>
    <p:sldId id="304" r:id="rId26"/>
    <p:sldId id="305" r:id="rId27"/>
    <p:sldId id="306" r:id="rId28"/>
    <p:sldId id="307" r:id="rId29"/>
    <p:sldId id="308" r:id="rId30"/>
    <p:sldId id="309" r:id="rId31"/>
    <p:sldId id="310" r:id="rId32"/>
    <p:sldId id="311" r:id="rId33"/>
    <p:sldId id="312" r:id="rId34"/>
    <p:sldId id="318" r:id="rId35"/>
    <p:sldId id="319" r:id="rId36"/>
    <p:sldId id="320" r:id="rId37"/>
    <p:sldId id="321" r:id="rId38"/>
    <p:sldId id="322" r:id="rId39"/>
    <p:sldId id="323" r:id="rId40"/>
    <p:sldId id="324" r:id="rId41"/>
    <p:sldId id="325" r:id="rId42"/>
    <p:sldId id="326" r:id="rId43"/>
    <p:sldId id="327" r:id="rId44"/>
    <p:sldId id="328" r:id="rId45"/>
    <p:sldId id="329" r:id="rId46"/>
    <p:sldId id="330" r:id="rId47"/>
    <p:sldId id="331" r:id="rId48"/>
    <p:sldId id="332" r:id="rId49"/>
    <p:sldId id="313" r:id="rId50"/>
    <p:sldId id="314" r:id="rId51"/>
    <p:sldId id="315" r:id="rId52"/>
    <p:sldId id="316" r:id="rId53"/>
    <p:sldId id="333" r:id="rId54"/>
    <p:sldId id="386" r:id="rId55"/>
    <p:sldId id="334" r:id="rId56"/>
    <p:sldId id="335" r:id="rId57"/>
    <p:sldId id="336" r:id="rId58"/>
    <p:sldId id="337" r:id="rId59"/>
    <p:sldId id="338" r:id="rId60"/>
    <p:sldId id="339" r:id="rId61"/>
    <p:sldId id="340" r:id="rId62"/>
    <p:sldId id="341" r:id="rId63"/>
    <p:sldId id="343" r:id="rId64"/>
    <p:sldId id="344" r:id="rId65"/>
    <p:sldId id="345" r:id="rId66"/>
    <p:sldId id="346" r:id="rId67"/>
    <p:sldId id="349" r:id="rId68"/>
    <p:sldId id="342" r:id="rId69"/>
    <p:sldId id="350" r:id="rId70"/>
    <p:sldId id="348" r:id="rId71"/>
    <p:sldId id="347" r:id="rId72"/>
    <p:sldId id="352" r:id="rId73"/>
    <p:sldId id="353" r:id="rId74"/>
    <p:sldId id="355" r:id="rId75"/>
    <p:sldId id="356" r:id="rId76"/>
    <p:sldId id="357" r:id="rId77"/>
    <p:sldId id="358" r:id="rId78"/>
    <p:sldId id="359" r:id="rId79"/>
    <p:sldId id="360" r:id="rId80"/>
    <p:sldId id="363" r:id="rId81"/>
    <p:sldId id="364" r:id="rId82"/>
    <p:sldId id="365" r:id="rId83"/>
    <p:sldId id="367" r:id="rId84"/>
    <p:sldId id="368" r:id="rId85"/>
    <p:sldId id="369" r:id="rId86"/>
    <p:sldId id="370" r:id="rId87"/>
    <p:sldId id="371" r:id="rId88"/>
    <p:sldId id="366" r:id="rId89"/>
    <p:sldId id="362" r:id="rId90"/>
    <p:sldId id="361" r:id="rId91"/>
    <p:sldId id="372" r:id="rId92"/>
    <p:sldId id="373" r:id="rId93"/>
    <p:sldId id="379" r:id="rId94"/>
    <p:sldId id="381" r:id="rId95"/>
    <p:sldId id="383" r:id="rId96"/>
    <p:sldId id="385" r:id="rId97"/>
    <p:sldId id="389" r:id="rId98"/>
    <p:sldId id="390" r:id="rId99"/>
    <p:sldId id="387" r:id="rId100"/>
    <p:sldId id="388" r:id="rId101"/>
    <p:sldId id="391" r:id="rId102"/>
    <p:sldId id="392" r:id="rId103"/>
    <p:sldId id="317" r:id="rId104"/>
    <p:sldId id="275" r:id="rId105"/>
    <p:sldId id="290" r:id="rId106"/>
    <p:sldId id="276" r:id="rId107"/>
  </p:sldIdLst>
  <p:sldSz cx="12192000" cy="6858000"/>
  <p:notesSz cx="12192000" cy="6858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82" y="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87" Type="http://schemas.openxmlformats.org/officeDocument/2006/relationships/slide" Target="slides/slide83.xml"/><Relationship Id="rId102" Type="http://schemas.openxmlformats.org/officeDocument/2006/relationships/slide" Target="slides/slide98.xml"/><Relationship Id="rId110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103" Type="http://schemas.openxmlformats.org/officeDocument/2006/relationships/slide" Target="slides/slide99.xml"/><Relationship Id="rId108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1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presProps" Target="presProps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DB0FB9-7F95-4748-B4F0-7EEB40CFC95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42B563C9-C591-4229-BCDC-7A99EB44B72D}">
      <dgm:prSet/>
      <dgm:spPr/>
      <dgm:t>
        <a:bodyPr/>
        <a:lstStyle/>
        <a:p>
          <a:pPr rtl="0"/>
          <a:r>
            <a:rPr lang="uk-UA" dirty="0" smtClean="0">
              <a:solidFill>
                <a:schemeClr val="tx1"/>
              </a:solidFill>
            </a:rPr>
            <a:t>СУСПЕНЗІЇ ЗАСТОСОВУЮТЬ: </a:t>
          </a:r>
          <a:endParaRPr lang="ru-RU" dirty="0">
            <a:solidFill>
              <a:schemeClr val="tx1"/>
            </a:solidFill>
          </a:endParaRPr>
        </a:p>
      </dgm:t>
    </dgm:pt>
    <dgm:pt modelId="{9DD01F30-18B8-4CFA-B960-3A8186A83447}" type="parTrans" cxnId="{520E0575-07A7-4EAF-9DAA-DEF2870514C0}">
      <dgm:prSet/>
      <dgm:spPr/>
      <dgm:t>
        <a:bodyPr/>
        <a:lstStyle/>
        <a:p>
          <a:endParaRPr lang="ru-RU"/>
        </a:p>
      </dgm:t>
    </dgm:pt>
    <dgm:pt modelId="{747F72C0-BD37-4ECA-991F-2C87DCD42602}" type="sibTrans" cxnId="{520E0575-07A7-4EAF-9DAA-DEF2870514C0}">
      <dgm:prSet/>
      <dgm:spPr/>
      <dgm:t>
        <a:bodyPr/>
        <a:lstStyle/>
        <a:p>
          <a:endParaRPr lang="ru-RU"/>
        </a:p>
      </dgm:t>
    </dgm:pt>
    <dgm:pt modelId="{3DC48B51-AAD2-48FE-A8A9-366B28242266}">
      <dgm:prSet/>
      <dgm:spPr/>
      <dgm:t>
        <a:bodyPr/>
        <a:lstStyle/>
        <a:p>
          <a:pPr rtl="0"/>
          <a:r>
            <a:rPr lang="uk-UA" smtClean="0"/>
            <a:t>орально</a:t>
          </a:r>
          <a:r>
            <a:rPr lang="uk-UA" dirty="0" smtClean="0"/>
            <a:t> (мікстури: тонкі, грубі), </a:t>
          </a:r>
          <a:endParaRPr lang="ru-RU" dirty="0"/>
        </a:p>
      </dgm:t>
    </dgm:pt>
    <dgm:pt modelId="{65AE512E-BE43-4FDB-860D-0C2AF054543B}" type="parTrans" cxnId="{BDC0BE1C-8DD4-4C8C-A793-E72A584B2C82}">
      <dgm:prSet/>
      <dgm:spPr/>
      <dgm:t>
        <a:bodyPr/>
        <a:lstStyle/>
        <a:p>
          <a:endParaRPr lang="ru-RU"/>
        </a:p>
      </dgm:t>
    </dgm:pt>
    <dgm:pt modelId="{2DBFC283-539F-4D67-9F09-C762A0E0B465}" type="sibTrans" cxnId="{BDC0BE1C-8DD4-4C8C-A793-E72A584B2C82}">
      <dgm:prSet/>
      <dgm:spPr/>
      <dgm:t>
        <a:bodyPr/>
        <a:lstStyle/>
        <a:p>
          <a:endParaRPr lang="ru-RU"/>
        </a:p>
      </dgm:t>
    </dgm:pt>
    <dgm:pt modelId="{D2BAB67A-40B1-4760-8919-3723F88501D3}">
      <dgm:prSet/>
      <dgm:spPr/>
      <dgm:t>
        <a:bodyPr/>
        <a:lstStyle/>
        <a:p>
          <a:pPr rtl="0"/>
          <a:r>
            <a:rPr lang="uk-UA" smtClean="0"/>
            <a:t>зовнішньо (змащування, спринцювання, примочки), </a:t>
          </a:r>
          <a:endParaRPr lang="ru-RU"/>
        </a:p>
      </dgm:t>
    </dgm:pt>
    <dgm:pt modelId="{F3A243E6-66F7-4E98-866A-141B264ED797}" type="parTrans" cxnId="{854BCE49-FE4B-456E-941E-AB2A442F2F18}">
      <dgm:prSet/>
      <dgm:spPr/>
      <dgm:t>
        <a:bodyPr/>
        <a:lstStyle/>
        <a:p>
          <a:endParaRPr lang="ru-RU"/>
        </a:p>
      </dgm:t>
    </dgm:pt>
    <dgm:pt modelId="{00CBA867-049E-4099-A122-5297DA625D46}" type="sibTrans" cxnId="{854BCE49-FE4B-456E-941E-AB2A442F2F18}">
      <dgm:prSet/>
      <dgm:spPr/>
      <dgm:t>
        <a:bodyPr/>
        <a:lstStyle/>
        <a:p>
          <a:endParaRPr lang="ru-RU"/>
        </a:p>
      </dgm:t>
    </dgm:pt>
    <dgm:pt modelId="{8776B9E2-FE92-4634-ABA7-12847A300597}">
      <dgm:prSet/>
      <dgm:spPr/>
      <dgm:t>
        <a:bodyPr/>
        <a:lstStyle/>
        <a:p>
          <a:pPr rtl="0"/>
          <a:r>
            <a:rPr lang="uk-UA" dirty="0" err="1" smtClean="0"/>
            <a:t>парентерально</a:t>
          </a:r>
          <a:r>
            <a:rPr lang="uk-UA" dirty="0" smtClean="0"/>
            <a:t>(</a:t>
          </a:r>
          <a:r>
            <a:rPr lang="uk-UA" dirty="0" err="1" smtClean="0"/>
            <a:t>внутрішньом’язові</a:t>
          </a:r>
          <a:r>
            <a:rPr lang="uk-UA" dirty="0" smtClean="0"/>
            <a:t> введення).</a:t>
          </a:r>
          <a:endParaRPr lang="ru-RU" dirty="0"/>
        </a:p>
      </dgm:t>
    </dgm:pt>
    <dgm:pt modelId="{20DA3AB6-E23C-4CE2-981B-7DC10EADC626}" type="parTrans" cxnId="{D115374A-975D-4808-AB0B-88CE3DFD9F3C}">
      <dgm:prSet/>
      <dgm:spPr/>
      <dgm:t>
        <a:bodyPr/>
        <a:lstStyle/>
        <a:p>
          <a:endParaRPr lang="ru-RU"/>
        </a:p>
      </dgm:t>
    </dgm:pt>
    <dgm:pt modelId="{55FFDEAE-EE6A-47DC-B6AF-C5072F06984B}" type="sibTrans" cxnId="{D115374A-975D-4808-AB0B-88CE3DFD9F3C}">
      <dgm:prSet/>
      <dgm:spPr/>
      <dgm:t>
        <a:bodyPr/>
        <a:lstStyle/>
        <a:p>
          <a:endParaRPr lang="ru-RU"/>
        </a:p>
      </dgm:t>
    </dgm:pt>
    <dgm:pt modelId="{8D5EBE71-5441-4F2B-9728-670EF95C9A38}" type="pres">
      <dgm:prSet presAssocID="{F4DB0FB9-7F95-4748-B4F0-7EEB40CFC9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CCE4006-3546-4A7F-8FA1-AA84B6B1CBE4}" type="pres">
      <dgm:prSet presAssocID="{42B563C9-C591-4229-BCDC-7A99EB44B72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81B7B4-EA0A-41FF-ADEC-A7174A838BB4}" type="pres">
      <dgm:prSet presAssocID="{42B563C9-C591-4229-BCDC-7A99EB44B72D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5CDD104-E6C2-45C9-97A4-4412FCE8754B}" type="presOf" srcId="{D2BAB67A-40B1-4760-8919-3723F88501D3}" destId="{5581B7B4-EA0A-41FF-ADEC-A7174A838BB4}" srcOrd="0" destOrd="1" presId="urn:microsoft.com/office/officeart/2005/8/layout/vList2"/>
    <dgm:cxn modelId="{520E0575-07A7-4EAF-9DAA-DEF2870514C0}" srcId="{F4DB0FB9-7F95-4748-B4F0-7EEB40CFC95C}" destId="{42B563C9-C591-4229-BCDC-7A99EB44B72D}" srcOrd="0" destOrd="0" parTransId="{9DD01F30-18B8-4CFA-B960-3A8186A83447}" sibTransId="{747F72C0-BD37-4ECA-991F-2C87DCD42602}"/>
    <dgm:cxn modelId="{BDC0BE1C-8DD4-4C8C-A793-E72A584B2C82}" srcId="{42B563C9-C591-4229-BCDC-7A99EB44B72D}" destId="{3DC48B51-AAD2-48FE-A8A9-366B28242266}" srcOrd="0" destOrd="0" parTransId="{65AE512E-BE43-4FDB-860D-0C2AF054543B}" sibTransId="{2DBFC283-539F-4D67-9F09-C762A0E0B465}"/>
    <dgm:cxn modelId="{CACF5A07-2E25-423A-89F1-96C3229A8BB9}" type="presOf" srcId="{42B563C9-C591-4229-BCDC-7A99EB44B72D}" destId="{FCCE4006-3546-4A7F-8FA1-AA84B6B1CBE4}" srcOrd="0" destOrd="0" presId="urn:microsoft.com/office/officeart/2005/8/layout/vList2"/>
    <dgm:cxn modelId="{854BCE49-FE4B-456E-941E-AB2A442F2F18}" srcId="{42B563C9-C591-4229-BCDC-7A99EB44B72D}" destId="{D2BAB67A-40B1-4760-8919-3723F88501D3}" srcOrd="1" destOrd="0" parTransId="{F3A243E6-66F7-4E98-866A-141B264ED797}" sibTransId="{00CBA867-049E-4099-A122-5297DA625D46}"/>
    <dgm:cxn modelId="{EF3230D7-AAEB-47C7-874E-491CE002B245}" type="presOf" srcId="{F4DB0FB9-7F95-4748-B4F0-7EEB40CFC95C}" destId="{8D5EBE71-5441-4F2B-9728-670EF95C9A38}" srcOrd="0" destOrd="0" presId="urn:microsoft.com/office/officeart/2005/8/layout/vList2"/>
    <dgm:cxn modelId="{320EA3DC-79FC-4B5E-8179-2144D9A1F4B9}" type="presOf" srcId="{8776B9E2-FE92-4634-ABA7-12847A300597}" destId="{5581B7B4-EA0A-41FF-ADEC-A7174A838BB4}" srcOrd="0" destOrd="2" presId="urn:microsoft.com/office/officeart/2005/8/layout/vList2"/>
    <dgm:cxn modelId="{1FAB932D-C1EA-453F-9715-17652492536E}" type="presOf" srcId="{3DC48B51-AAD2-48FE-A8A9-366B28242266}" destId="{5581B7B4-EA0A-41FF-ADEC-A7174A838BB4}" srcOrd="0" destOrd="0" presId="urn:microsoft.com/office/officeart/2005/8/layout/vList2"/>
    <dgm:cxn modelId="{D115374A-975D-4808-AB0B-88CE3DFD9F3C}" srcId="{42B563C9-C591-4229-BCDC-7A99EB44B72D}" destId="{8776B9E2-FE92-4634-ABA7-12847A300597}" srcOrd="2" destOrd="0" parTransId="{20DA3AB6-E23C-4CE2-981B-7DC10EADC626}" sibTransId="{55FFDEAE-EE6A-47DC-B6AF-C5072F06984B}"/>
    <dgm:cxn modelId="{EC5E94B7-3D5A-4E8C-AD62-EB684632A75B}" type="presParOf" srcId="{8D5EBE71-5441-4F2B-9728-670EF95C9A38}" destId="{FCCE4006-3546-4A7F-8FA1-AA84B6B1CBE4}" srcOrd="0" destOrd="0" presId="urn:microsoft.com/office/officeart/2005/8/layout/vList2"/>
    <dgm:cxn modelId="{2CF17D55-98B1-4AAC-984D-89AAEA41FBD9}" type="presParOf" srcId="{8D5EBE71-5441-4F2B-9728-670EF95C9A38}" destId="{5581B7B4-EA0A-41FF-ADEC-A7174A838BB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798E37-DCA1-4D67-B185-00C3B2D33FD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2A48C7D-136D-449F-AB74-28A022FC0D52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3600" dirty="0" smtClean="0"/>
            <a:t>ПЕРЕВАГИ СУСПЕНЗІЙ:</a:t>
          </a:r>
          <a:endParaRPr lang="ru-RU" sz="3600" dirty="0"/>
        </a:p>
      </dgm:t>
    </dgm:pt>
    <dgm:pt modelId="{25DF4841-A3DD-48FC-9FED-1B58F02CA003}" type="parTrans" cxnId="{FEA457E2-2EAF-4255-B8B9-5186950A6460}">
      <dgm:prSet/>
      <dgm:spPr/>
      <dgm:t>
        <a:bodyPr/>
        <a:lstStyle/>
        <a:p>
          <a:endParaRPr lang="ru-RU"/>
        </a:p>
      </dgm:t>
    </dgm:pt>
    <dgm:pt modelId="{CD6C4DCF-10F5-4D07-A2AA-4D3FD55E097D}" type="sibTrans" cxnId="{FEA457E2-2EAF-4255-B8B9-5186950A6460}">
      <dgm:prSet/>
      <dgm:spPr/>
      <dgm:t>
        <a:bodyPr/>
        <a:lstStyle/>
        <a:p>
          <a:endParaRPr lang="ru-RU"/>
        </a:p>
      </dgm:t>
    </dgm:pt>
    <dgm:pt modelId="{4FCBD82E-4655-4608-B0CC-D94BE260C511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marL="114300" indent="247650" algn="just" rtl="0">
            <a:tabLst/>
          </a:pPr>
          <a:r>
            <a:rPr lang="uk-UA" sz="1800" dirty="0" smtClean="0"/>
            <a:t>•	підвищують лікувальний ефект згідно з </a:t>
          </a:r>
          <a:r>
            <a:rPr lang="uk-UA" sz="1800" dirty="0" err="1" smtClean="0"/>
            <a:t>біофармацевтичними</a:t>
          </a:r>
          <a:r>
            <a:rPr lang="uk-UA" sz="1800" dirty="0" smtClean="0"/>
            <a:t> дослідженнями;</a:t>
          </a:r>
          <a:endParaRPr lang="ru-RU" sz="1800" dirty="0"/>
        </a:p>
      </dgm:t>
    </dgm:pt>
    <dgm:pt modelId="{17075D8E-8CA7-4141-8CEF-C781979AC0DF}" type="parTrans" cxnId="{1F339EA3-8DE2-4DA5-8615-D27A77CE4689}">
      <dgm:prSet/>
      <dgm:spPr/>
      <dgm:t>
        <a:bodyPr/>
        <a:lstStyle/>
        <a:p>
          <a:endParaRPr lang="ru-RU"/>
        </a:p>
      </dgm:t>
    </dgm:pt>
    <dgm:pt modelId="{2F213667-458C-401E-8081-7F699DB83163}" type="sibTrans" cxnId="{1F339EA3-8DE2-4DA5-8615-D27A77CE4689}">
      <dgm:prSet/>
      <dgm:spPr/>
      <dgm:t>
        <a:bodyPr/>
        <a:lstStyle/>
        <a:p>
          <a:endParaRPr lang="ru-RU"/>
        </a:p>
      </dgm:t>
    </dgm:pt>
    <dgm:pt modelId="{12B17492-DFD5-4961-B16D-F29C29979A9F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marL="114300" indent="247650" algn="just" rtl="0">
            <a:tabLst/>
          </a:pPr>
          <a:r>
            <a:rPr lang="uk-UA" sz="1800" dirty="0" smtClean="0"/>
            <a:t>•	забезпечують </a:t>
          </a:r>
          <a:r>
            <a:rPr lang="uk-UA" sz="1800" dirty="0" err="1" smtClean="0"/>
            <a:t>пролонгованість</a:t>
          </a:r>
          <a:r>
            <a:rPr lang="uk-UA" sz="1800" dirty="0" smtClean="0"/>
            <a:t> дії лікарських засобів;</a:t>
          </a:r>
          <a:endParaRPr lang="ru-RU" sz="1800" dirty="0"/>
        </a:p>
      </dgm:t>
    </dgm:pt>
    <dgm:pt modelId="{96173A22-8018-453D-B950-BE42451D9598}" type="parTrans" cxnId="{48378E8B-A92E-4C5C-9CEF-9ECC8A423923}">
      <dgm:prSet/>
      <dgm:spPr/>
      <dgm:t>
        <a:bodyPr/>
        <a:lstStyle/>
        <a:p>
          <a:endParaRPr lang="ru-RU"/>
        </a:p>
      </dgm:t>
    </dgm:pt>
    <dgm:pt modelId="{B8F6119B-B0D4-421D-9568-AD5FD39C71FE}" type="sibTrans" cxnId="{48378E8B-A92E-4C5C-9CEF-9ECC8A423923}">
      <dgm:prSet/>
      <dgm:spPr/>
      <dgm:t>
        <a:bodyPr/>
        <a:lstStyle/>
        <a:p>
          <a:endParaRPr lang="ru-RU"/>
        </a:p>
      </dgm:t>
    </dgm:pt>
    <dgm:pt modelId="{A192C1D8-7FED-495E-B7AF-20041C833567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marL="114300" indent="247650" algn="just" rtl="0">
            <a:tabLst/>
          </a:pPr>
          <a:r>
            <a:rPr lang="uk-UA" sz="1800" dirty="0" smtClean="0"/>
            <a:t>•	пом’якшують подразнювальну дію лікарських засобів (особливо в дитячих ліках);</a:t>
          </a:r>
          <a:endParaRPr lang="ru-RU" sz="1800" dirty="0"/>
        </a:p>
      </dgm:t>
    </dgm:pt>
    <dgm:pt modelId="{7969C822-08EE-4D79-A3BB-899B0D159D36}" type="parTrans" cxnId="{4590BE3B-86F0-4A5C-BB80-B65AB9A4C2BD}">
      <dgm:prSet/>
      <dgm:spPr/>
      <dgm:t>
        <a:bodyPr/>
        <a:lstStyle/>
        <a:p>
          <a:endParaRPr lang="ru-RU"/>
        </a:p>
      </dgm:t>
    </dgm:pt>
    <dgm:pt modelId="{A7AD7491-A8DA-411C-ADC0-1E314EC42752}" type="sibTrans" cxnId="{4590BE3B-86F0-4A5C-BB80-B65AB9A4C2BD}">
      <dgm:prSet/>
      <dgm:spPr/>
      <dgm:t>
        <a:bodyPr/>
        <a:lstStyle/>
        <a:p>
          <a:endParaRPr lang="ru-RU"/>
        </a:p>
      </dgm:t>
    </dgm:pt>
    <dgm:pt modelId="{B26F18BB-52B4-4D66-A4B5-85F9F27E6948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marL="114300" indent="247650" algn="just" rtl="0"/>
          <a:r>
            <a:rPr lang="uk-UA" sz="1800" dirty="0" smtClean="0"/>
            <a:t>•	дають можливість:</a:t>
          </a:r>
          <a:endParaRPr lang="ru-RU" sz="1800" dirty="0"/>
        </a:p>
      </dgm:t>
    </dgm:pt>
    <dgm:pt modelId="{57BF11D8-A0E7-486D-B425-213E0C1E2520}" type="parTrans" cxnId="{E39ECAAC-B8D9-4B26-84DB-05EB8B7E0A9A}">
      <dgm:prSet/>
      <dgm:spPr/>
      <dgm:t>
        <a:bodyPr/>
        <a:lstStyle/>
        <a:p>
          <a:endParaRPr lang="ru-RU"/>
        </a:p>
      </dgm:t>
    </dgm:pt>
    <dgm:pt modelId="{949497E4-F03C-4506-AFC7-AC12C16F38BC}" type="sibTrans" cxnId="{E39ECAAC-B8D9-4B26-84DB-05EB8B7E0A9A}">
      <dgm:prSet/>
      <dgm:spPr/>
      <dgm:t>
        <a:bodyPr/>
        <a:lstStyle/>
        <a:p>
          <a:endParaRPr lang="ru-RU"/>
        </a:p>
      </dgm:t>
    </dgm:pt>
    <dgm:pt modelId="{273F1B10-1575-4887-A95B-38B15B72EBCF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marL="114300" indent="0" algn="just" rtl="0"/>
          <a:r>
            <a:rPr lang="uk-UA" sz="1800" dirty="0" smtClean="0"/>
            <a:t>—	маскувати неприємний смак лікарських засобів;</a:t>
          </a:r>
          <a:endParaRPr lang="ru-RU" sz="1800" dirty="0"/>
        </a:p>
      </dgm:t>
    </dgm:pt>
    <dgm:pt modelId="{B3DB5CAE-7376-433F-953D-1639F11BEFDA}" type="parTrans" cxnId="{11FA0549-3ABF-41C7-B97C-9B6AB9DD63AB}">
      <dgm:prSet/>
      <dgm:spPr/>
      <dgm:t>
        <a:bodyPr/>
        <a:lstStyle/>
        <a:p>
          <a:endParaRPr lang="ru-RU"/>
        </a:p>
      </dgm:t>
    </dgm:pt>
    <dgm:pt modelId="{78E7B16B-B616-4960-BA9B-9532BE20EF75}" type="sibTrans" cxnId="{11FA0549-3ABF-41C7-B97C-9B6AB9DD63AB}">
      <dgm:prSet/>
      <dgm:spPr/>
      <dgm:t>
        <a:bodyPr/>
        <a:lstStyle/>
        <a:p>
          <a:endParaRPr lang="ru-RU"/>
        </a:p>
      </dgm:t>
    </dgm:pt>
    <dgm:pt modelId="{BB9445B7-873A-4109-805E-EA99A49CBDB2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marL="114300" indent="0" algn="just" rtl="0"/>
          <a:r>
            <a:rPr lang="uk-UA" sz="1800" dirty="0" smtClean="0"/>
            <a:t>—	відпускати ліки у вигляді сухого напівфабрикату — порошків або гранул, до яких перед застосуванням додають воду або іншу відповідну рідину.</a:t>
          </a:r>
          <a:endParaRPr lang="ru-RU" sz="1800" dirty="0"/>
        </a:p>
      </dgm:t>
    </dgm:pt>
    <dgm:pt modelId="{DE04F1C2-BD41-4B36-80D9-E626FEFBA810}" type="parTrans" cxnId="{081132AE-A9A4-4B25-A756-585BD06FB497}">
      <dgm:prSet/>
      <dgm:spPr/>
      <dgm:t>
        <a:bodyPr/>
        <a:lstStyle/>
        <a:p>
          <a:endParaRPr lang="ru-RU"/>
        </a:p>
      </dgm:t>
    </dgm:pt>
    <dgm:pt modelId="{C8C99956-6FE3-46B3-8418-CC854A28AE0A}" type="sibTrans" cxnId="{081132AE-A9A4-4B25-A756-585BD06FB497}">
      <dgm:prSet/>
      <dgm:spPr/>
      <dgm:t>
        <a:bodyPr/>
        <a:lstStyle/>
        <a:p>
          <a:endParaRPr lang="ru-RU"/>
        </a:p>
      </dgm:t>
    </dgm:pt>
    <dgm:pt modelId="{6CBD4101-5531-48C1-AB57-1730BD112914}" type="pres">
      <dgm:prSet presAssocID="{46798E37-DCA1-4D67-B185-00C3B2D33FD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84CE082-79F7-411C-950B-B71998773095}" type="pres">
      <dgm:prSet presAssocID="{82A48C7D-136D-449F-AB74-28A022FC0D52}" presName="linNode" presStyleCnt="0"/>
      <dgm:spPr/>
    </dgm:pt>
    <dgm:pt modelId="{E1BAB206-90EB-4EBE-9033-9BCD8E893AB5}" type="pres">
      <dgm:prSet presAssocID="{82A48C7D-136D-449F-AB74-28A022FC0D52}" presName="parentText" presStyleLbl="node1" presStyleIdx="0" presStyleCnt="1" custLinFactNeighborX="43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1818D6-B8B5-4A13-A730-32AB482DB033}" type="pres">
      <dgm:prSet presAssocID="{82A48C7D-136D-449F-AB74-28A022FC0D52}" presName="descendantText" presStyleLbl="alignAccFollowNode1" presStyleIdx="0" presStyleCnt="1" custScaleY="125000" custLinFactNeighborX="-1446" custLinFactNeighborY="9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590BE3B-86F0-4A5C-BB80-B65AB9A4C2BD}" srcId="{82A48C7D-136D-449F-AB74-28A022FC0D52}" destId="{A192C1D8-7FED-495E-B7AF-20041C833567}" srcOrd="2" destOrd="0" parTransId="{7969C822-08EE-4D79-A3BB-899B0D159D36}" sibTransId="{A7AD7491-A8DA-411C-ADC0-1E314EC42752}"/>
    <dgm:cxn modelId="{A58D2641-50CB-45BB-875A-AFC7048C6111}" type="presOf" srcId="{B26F18BB-52B4-4D66-A4B5-85F9F27E6948}" destId="{A21818D6-B8B5-4A13-A730-32AB482DB033}" srcOrd="0" destOrd="3" presId="urn:microsoft.com/office/officeart/2005/8/layout/vList5"/>
    <dgm:cxn modelId="{106077A8-D23B-4A00-A048-D8345309A61F}" type="presOf" srcId="{12B17492-DFD5-4961-B16D-F29C29979A9F}" destId="{A21818D6-B8B5-4A13-A730-32AB482DB033}" srcOrd="0" destOrd="1" presId="urn:microsoft.com/office/officeart/2005/8/layout/vList5"/>
    <dgm:cxn modelId="{A9E0122E-CEF8-455A-84CB-946E7E9F4AA8}" type="presOf" srcId="{4FCBD82E-4655-4608-B0CC-D94BE260C511}" destId="{A21818D6-B8B5-4A13-A730-32AB482DB033}" srcOrd="0" destOrd="0" presId="urn:microsoft.com/office/officeart/2005/8/layout/vList5"/>
    <dgm:cxn modelId="{CE055D6F-3D5A-492E-8F7B-8FCAA40F3624}" type="presOf" srcId="{46798E37-DCA1-4D67-B185-00C3B2D33FD9}" destId="{6CBD4101-5531-48C1-AB57-1730BD112914}" srcOrd="0" destOrd="0" presId="urn:microsoft.com/office/officeart/2005/8/layout/vList5"/>
    <dgm:cxn modelId="{FEA457E2-2EAF-4255-B8B9-5186950A6460}" srcId="{46798E37-DCA1-4D67-B185-00C3B2D33FD9}" destId="{82A48C7D-136D-449F-AB74-28A022FC0D52}" srcOrd="0" destOrd="0" parTransId="{25DF4841-A3DD-48FC-9FED-1B58F02CA003}" sibTransId="{CD6C4DCF-10F5-4D07-A2AA-4D3FD55E097D}"/>
    <dgm:cxn modelId="{E50E522B-B7A4-4539-BA65-C59563F474C7}" type="presOf" srcId="{82A48C7D-136D-449F-AB74-28A022FC0D52}" destId="{E1BAB206-90EB-4EBE-9033-9BCD8E893AB5}" srcOrd="0" destOrd="0" presId="urn:microsoft.com/office/officeart/2005/8/layout/vList5"/>
    <dgm:cxn modelId="{48378E8B-A92E-4C5C-9CEF-9ECC8A423923}" srcId="{82A48C7D-136D-449F-AB74-28A022FC0D52}" destId="{12B17492-DFD5-4961-B16D-F29C29979A9F}" srcOrd="1" destOrd="0" parTransId="{96173A22-8018-453D-B950-BE42451D9598}" sibTransId="{B8F6119B-B0D4-421D-9568-AD5FD39C71FE}"/>
    <dgm:cxn modelId="{37820E56-4CE6-4437-B246-211AAA18A84D}" type="presOf" srcId="{A192C1D8-7FED-495E-B7AF-20041C833567}" destId="{A21818D6-B8B5-4A13-A730-32AB482DB033}" srcOrd="0" destOrd="2" presId="urn:microsoft.com/office/officeart/2005/8/layout/vList5"/>
    <dgm:cxn modelId="{081132AE-A9A4-4B25-A756-585BD06FB497}" srcId="{82A48C7D-136D-449F-AB74-28A022FC0D52}" destId="{BB9445B7-873A-4109-805E-EA99A49CBDB2}" srcOrd="5" destOrd="0" parTransId="{DE04F1C2-BD41-4B36-80D9-E626FEFBA810}" sibTransId="{C8C99956-6FE3-46B3-8418-CC854A28AE0A}"/>
    <dgm:cxn modelId="{579C0AE4-8A2C-4FC4-B64F-93F800E1D9FA}" type="presOf" srcId="{BB9445B7-873A-4109-805E-EA99A49CBDB2}" destId="{A21818D6-B8B5-4A13-A730-32AB482DB033}" srcOrd="0" destOrd="5" presId="urn:microsoft.com/office/officeart/2005/8/layout/vList5"/>
    <dgm:cxn modelId="{C1F57E02-19ED-44F7-A79C-BD1A0FA0D319}" type="presOf" srcId="{273F1B10-1575-4887-A95B-38B15B72EBCF}" destId="{A21818D6-B8B5-4A13-A730-32AB482DB033}" srcOrd="0" destOrd="4" presId="urn:microsoft.com/office/officeart/2005/8/layout/vList5"/>
    <dgm:cxn modelId="{1F339EA3-8DE2-4DA5-8615-D27A77CE4689}" srcId="{82A48C7D-136D-449F-AB74-28A022FC0D52}" destId="{4FCBD82E-4655-4608-B0CC-D94BE260C511}" srcOrd="0" destOrd="0" parTransId="{17075D8E-8CA7-4141-8CEF-C781979AC0DF}" sibTransId="{2F213667-458C-401E-8081-7F699DB83163}"/>
    <dgm:cxn modelId="{E39ECAAC-B8D9-4B26-84DB-05EB8B7E0A9A}" srcId="{82A48C7D-136D-449F-AB74-28A022FC0D52}" destId="{B26F18BB-52B4-4D66-A4B5-85F9F27E6948}" srcOrd="3" destOrd="0" parTransId="{57BF11D8-A0E7-486D-B425-213E0C1E2520}" sibTransId="{949497E4-F03C-4506-AFC7-AC12C16F38BC}"/>
    <dgm:cxn modelId="{11FA0549-3ABF-41C7-B97C-9B6AB9DD63AB}" srcId="{82A48C7D-136D-449F-AB74-28A022FC0D52}" destId="{273F1B10-1575-4887-A95B-38B15B72EBCF}" srcOrd="4" destOrd="0" parTransId="{B3DB5CAE-7376-433F-953D-1639F11BEFDA}" sibTransId="{78E7B16B-B616-4960-BA9B-9532BE20EF75}"/>
    <dgm:cxn modelId="{3833DC77-B6F7-48DD-8296-92652727046B}" type="presParOf" srcId="{6CBD4101-5531-48C1-AB57-1730BD112914}" destId="{584CE082-79F7-411C-950B-B71998773095}" srcOrd="0" destOrd="0" presId="urn:microsoft.com/office/officeart/2005/8/layout/vList5"/>
    <dgm:cxn modelId="{BB416523-5352-4EFB-9D2E-46C204276CC4}" type="presParOf" srcId="{584CE082-79F7-411C-950B-B71998773095}" destId="{E1BAB206-90EB-4EBE-9033-9BCD8E893AB5}" srcOrd="0" destOrd="0" presId="urn:microsoft.com/office/officeart/2005/8/layout/vList5"/>
    <dgm:cxn modelId="{DE564FBA-339C-4D24-B52F-9509F5DC5B96}" type="presParOf" srcId="{584CE082-79F7-411C-950B-B71998773095}" destId="{A21818D6-B8B5-4A13-A730-32AB482DB03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873F365-17CB-47D8-92CE-40D30B1753F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ECB4756-9CCA-4FD3-B89D-9BD80D04D059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z="3600" dirty="0" smtClean="0"/>
            <a:t>НЕДОЛІКИ СУСПЕНЗІЙ:</a:t>
          </a:r>
          <a:endParaRPr lang="ru-RU" sz="3600" dirty="0"/>
        </a:p>
      </dgm:t>
    </dgm:pt>
    <dgm:pt modelId="{8C1CCB25-84DD-4A11-B8BE-4B20F9DDFAA1}" type="parTrans" cxnId="{636655BA-EAB0-4044-8865-BCE947F3DE7B}">
      <dgm:prSet/>
      <dgm:spPr/>
      <dgm:t>
        <a:bodyPr/>
        <a:lstStyle/>
        <a:p>
          <a:endParaRPr lang="ru-RU"/>
        </a:p>
      </dgm:t>
    </dgm:pt>
    <dgm:pt modelId="{9B0178C1-1913-4C85-BC96-42FCF34D2640}" type="sibTrans" cxnId="{636655BA-EAB0-4044-8865-BCE947F3DE7B}">
      <dgm:prSet/>
      <dgm:spPr/>
      <dgm:t>
        <a:bodyPr/>
        <a:lstStyle/>
        <a:p>
          <a:endParaRPr lang="ru-RU"/>
        </a:p>
      </dgm:t>
    </dgm:pt>
    <dgm:pt modelId="{6D24A3E3-269D-4CC0-A5B0-133BDF45F1B5}">
      <dgm:prSet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mtClean="0"/>
            <a:t>•	нестійкі при зберіганні (особливо водні — гідролізують);</a:t>
          </a:r>
          <a:endParaRPr lang="ru-RU"/>
        </a:p>
      </dgm:t>
    </dgm:pt>
    <dgm:pt modelId="{FA93E5FC-05B9-4F04-9235-19C82176AC81}" type="parTrans" cxnId="{184FAA1A-6C77-4570-96DC-C9382A648959}">
      <dgm:prSet/>
      <dgm:spPr/>
      <dgm:t>
        <a:bodyPr/>
        <a:lstStyle/>
        <a:p>
          <a:endParaRPr lang="ru-RU"/>
        </a:p>
      </dgm:t>
    </dgm:pt>
    <dgm:pt modelId="{A4A3AB29-B2E3-4998-B693-AE6E49A4B50F}" type="sibTrans" cxnId="{184FAA1A-6C77-4570-96DC-C9382A648959}">
      <dgm:prSet/>
      <dgm:spPr/>
      <dgm:t>
        <a:bodyPr/>
        <a:lstStyle/>
        <a:p>
          <a:endParaRPr lang="ru-RU"/>
        </a:p>
      </dgm:t>
    </dgm:pt>
    <dgm:pt modelId="{08B860E7-F732-4000-B0D8-ADD226A2F4AC}">
      <dgm:prSet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dirty="0" smtClean="0"/>
            <a:t>•	</a:t>
          </a:r>
          <a:r>
            <a:rPr lang="uk-UA" dirty="0" err="1" smtClean="0"/>
            <a:t>важкодозовані</a:t>
          </a:r>
          <a:r>
            <a:rPr lang="uk-UA" dirty="0" smtClean="0"/>
            <a:t> ліки — отруйні і сильнодіючі лікарські засоби в них не відпускають.</a:t>
          </a:r>
          <a:endParaRPr lang="ru-RU" dirty="0"/>
        </a:p>
      </dgm:t>
    </dgm:pt>
    <dgm:pt modelId="{7460A8B5-CAD0-45EB-B3E8-22D43AF2CF5C}" type="parTrans" cxnId="{D0693987-CFA6-4F7E-A470-90EF682A0E23}">
      <dgm:prSet/>
      <dgm:spPr/>
      <dgm:t>
        <a:bodyPr/>
        <a:lstStyle/>
        <a:p>
          <a:endParaRPr lang="ru-RU"/>
        </a:p>
      </dgm:t>
    </dgm:pt>
    <dgm:pt modelId="{B17B10CF-F873-4891-9A31-40713EAD6972}" type="sibTrans" cxnId="{D0693987-CFA6-4F7E-A470-90EF682A0E23}">
      <dgm:prSet/>
      <dgm:spPr/>
      <dgm:t>
        <a:bodyPr/>
        <a:lstStyle/>
        <a:p>
          <a:endParaRPr lang="ru-RU"/>
        </a:p>
      </dgm:t>
    </dgm:pt>
    <dgm:pt modelId="{7F6EF819-668D-4A8E-8195-9A8AFA967CC1}">
      <dgm:prSet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smtClean="0"/>
            <a:t>(Виняток — коли кількість отруйних і сильнодіючих лікарських засобів, виписаних у рецепті, не перевищує ВРД у всьому об’ємі ліків.)</a:t>
          </a:r>
          <a:endParaRPr lang="ru-RU"/>
        </a:p>
      </dgm:t>
    </dgm:pt>
    <dgm:pt modelId="{2A4CFF28-3020-4300-99AD-05D58630B7CD}" type="parTrans" cxnId="{6341B0F7-9B96-4686-A25A-66060E8EA8D8}">
      <dgm:prSet/>
      <dgm:spPr/>
      <dgm:t>
        <a:bodyPr/>
        <a:lstStyle/>
        <a:p>
          <a:endParaRPr lang="ru-RU"/>
        </a:p>
      </dgm:t>
    </dgm:pt>
    <dgm:pt modelId="{37314288-B354-43A3-979F-9BDBB4E3D013}" type="sibTrans" cxnId="{6341B0F7-9B96-4686-A25A-66060E8EA8D8}">
      <dgm:prSet/>
      <dgm:spPr/>
      <dgm:t>
        <a:bodyPr/>
        <a:lstStyle/>
        <a:p>
          <a:endParaRPr lang="ru-RU"/>
        </a:p>
      </dgm:t>
    </dgm:pt>
    <dgm:pt modelId="{210EF9BE-9383-425E-B1BF-4CFAD7E51FBA}" type="pres">
      <dgm:prSet presAssocID="{E873F365-17CB-47D8-92CE-40D30B1753F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970565E-C111-4F87-9DB3-51FE7551D915}" type="pres">
      <dgm:prSet presAssocID="{AECB4756-9CCA-4FD3-B89D-9BD80D04D059}" presName="linNode" presStyleCnt="0"/>
      <dgm:spPr/>
    </dgm:pt>
    <dgm:pt modelId="{E99B67EC-1CDA-4EA1-8E96-6A103320796D}" type="pres">
      <dgm:prSet presAssocID="{AECB4756-9CCA-4FD3-B89D-9BD80D04D059}" presName="parentText" presStyleLbl="node1" presStyleIdx="0" presStyleCnt="1" custLinFactNeighborX="148" custLinFactNeighborY="68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7AE4C6-DEC4-4256-9924-B94A7372C1A4}" type="pres">
      <dgm:prSet presAssocID="{AECB4756-9CCA-4FD3-B89D-9BD80D04D059}" presName="descendantText" presStyleLbl="alignAccFollowNode1" presStyleIdx="0" presStyleCnt="1" custScaleY="125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84FAA1A-6C77-4570-96DC-C9382A648959}" srcId="{AECB4756-9CCA-4FD3-B89D-9BD80D04D059}" destId="{6D24A3E3-269D-4CC0-A5B0-133BDF45F1B5}" srcOrd="0" destOrd="0" parTransId="{FA93E5FC-05B9-4F04-9235-19C82176AC81}" sibTransId="{A4A3AB29-B2E3-4998-B693-AE6E49A4B50F}"/>
    <dgm:cxn modelId="{6341B0F7-9B96-4686-A25A-66060E8EA8D8}" srcId="{AECB4756-9CCA-4FD3-B89D-9BD80D04D059}" destId="{7F6EF819-668D-4A8E-8195-9A8AFA967CC1}" srcOrd="2" destOrd="0" parTransId="{2A4CFF28-3020-4300-99AD-05D58630B7CD}" sibTransId="{37314288-B354-43A3-979F-9BDBB4E3D013}"/>
    <dgm:cxn modelId="{20C8FC49-DEB4-404A-97B0-293BD4464E31}" type="presOf" srcId="{E873F365-17CB-47D8-92CE-40D30B1753FB}" destId="{210EF9BE-9383-425E-B1BF-4CFAD7E51FBA}" srcOrd="0" destOrd="0" presId="urn:microsoft.com/office/officeart/2005/8/layout/vList5"/>
    <dgm:cxn modelId="{161D9786-1164-445A-BC6C-A4136246B364}" type="presOf" srcId="{6D24A3E3-269D-4CC0-A5B0-133BDF45F1B5}" destId="{AE7AE4C6-DEC4-4256-9924-B94A7372C1A4}" srcOrd="0" destOrd="0" presId="urn:microsoft.com/office/officeart/2005/8/layout/vList5"/>
    <dgm:cxn modelId="{D0693987-CFA6-4F7E-A470-90EF682A0E23}" srcId="{AECB4756-9CCA-4FD3-B89D-9BD80D04D059}" destId="{08B860E7-F732-4000-B0D8-ADD226A2F4AC}" srcOrd="1" destOrd="0" parTransId="{7460A8B5-CAD0-45EB-B3E8-22D43AF2CF5C}" sibTransId="{B17B10CF-F873-4891-9A31-40713EAD6972}"/>
    <dgm:cxn modelId="{DA85FD63-0A55-4C47-9C1F-3524C38157DE}" type="presOf" srcId="{AECB4756-9CCA-4FD3-B89D-9BD80D04D059}" destId="{E99B67EC-1CDA-4EA1-8E96-6A103320796D}" srcOrd="0" destOrd="0" presId="urn:microsoft.com/office/officeart/2005/8/layout/vList5"/>
    <dgm:cxn modelId="{FE6F60A3-01FF-4FBF-8E5A-A8A62CCFB8AC}" type="presOf" srcId="{7F6EF819-668D-4A8E-8195-9A8AFA967CC1}" destId="{AE7AE4C6-DEC4-4256-9924-B94A7372C1A4}" srcOrd="0" destOrd="2" presId="urn:microsoft.com/office/officeart/2005/8/layout/vList5"/>
    <dgm:cxn modelId="{882EBB32-E9AE-403B-A81E-524D2A921EB9}" type="presOf" srcId="{08B860E7-F732-4000-B0D8-ADD226A2F4AC}" destId="{AE7AE4C6-DEC4-4256-9924-B94A7372C1A4}" srcOrd="0" destOrd="1" presId="urn:microsoft.com/office/officeart/2005/8/layout/vList5"/>
    <dgm:cxn modelId="{636655BA-EAB0-4044-8865-BCE947F3DE7B}" srcId="{E873F365-17CB-47D8-92CE-40D30B1753FB}" destId="{AECB4756-9CCA-4FD3-B89D-9BD80D04D059}" srcOrd="0" destOrd="0" parTransId="{8C1CCB25-84DD-4A11-B8BE-4B20F9DDFAA1}" sibTransId="{9B0178C1-1913-4C85-BC96-42FCF34D2640}"/>
    <dgm:cxn modelId="{0F44750B-B1F2-4A68-ACB2-BADA84490FA9}" type="presParOf" srcId="{210EF9BE-9383-425E-B1BF-4CFAD7E51FBA}" destId="{8970565E-C111-4F87-9DB3-51FE7551D915}" srcOrd="0" destOrd="0" presId="urn:microsoft.com/office/officeart/2005/8/layout/vList5"/>
    <dgm:cxn modelId="{605A8226-4D61-4DCE-AA07-828644001641}" type="presParOf" srcId="{8970565E-C111-4F87-9DB3-51FE7551D915}" destId="{E99B67EC-1CDA-4EA1-8E96-6A103320796D}" srcOrd="0" destOrd="0" presId="urn:microsoft.com/office/officeart/2005/8/layout/vList5"/>
    <dgm:cxn modelId="{7ECBC875-E9D6-491E-9257-EFD7CDAC07D7}" type="presParOf" srcId="{8970565E-C111-4F87-9DB3-51FE7551D915}" destId="{AE7AE4C6-DEC4-4256-9924-B94A7372C1A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CE4006-3546-4A7F-8FA1-AA84B6B1CBE4}">
      <dsp:nvSpPr>
        <dsp:cNvPr id="0" name=""/>
        <dsp:cNvSpPr/>
      </dsp:nvSpPr>
      <dsp:spPr>
        <a:xfrm>
          <a:off x="0" y="13614"/>
          <a:ext cx="10567517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>
              <a:solidFill>
                <a:schemeClr val="tx1"/>
              </a:solidFill>
            </a:rPr>
            <a:t>СУСПЕНЗІЇ ЗАСТОСОВУЮТЬ: </a:t>
          </a:r>
          <a:endParaRPr lang="ru-RU" sz="2300" kern="1200" dirty="0">
            <a:solidFill>
              <a:schemeClr val="tx1"/>
            </a:solidFill>
          </a:endParaRPr>
        </a:p>
      </dsp:txBody>
      <dsp:txXfrm>
        <a:off x="26930" y="40544"/>
        <a:ext cx="10513657" cy="497795"/>
      </dsp:txXfrm>
    </dsp:sp>
    <dsp:sp modelId="{5581B7B4-EA0A-41FF-ADEC-A7174A838BB4}">
      <dsp:nvSpPr>
        <dsp:cNvPr id="0" name=""/>
        <dsp:cNvSpPr/>
      </dsp:nvSpPr>
      <dsp:spPr>
        <a:xfrm>
          <a:off x="0" y="565269"/>
          <a:ext cx="10567517" cy="9283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5519" tIns="29210" rIns="163576" bIns="2921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800" kern="1200" smtClean="0"/>
            <a:t>орально</a:t>
          </a:r>
          <a:r>
            <a:rPr lang="uk-UA" sz="1800" kern="1200" dirty="0" smtClean="0"/>
            <a:t> (мікстури: тонкі, грубі), </a:t>
          </a:r>
          <a:endParaRPr lang="ru-RU" sz="1800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800" kern="1200" smtClean="0"/>
            <a:t>зовнішньо (змащування, спринцювання, примочки), </a:t>
          </a:r>
          <a:endParaRPr lang="ru-RU" sz="1800" kern="120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800" kern="1200" dirty="0" err="1" smtClean="0"/>
            <a:t>парентерально</a:t>
          </a:r>
          <a:r>
            <a:rPr lang="uk-UA" sz="1800" kern="1200" dirty="0" smtClean="0"/>
            <a:t>(</a:t>
          </a:r>
          <a:r>
            <a:rPr lang="uk-UA" sz="1800" kern="1200" dirty="0" err="1" smtClean="0"/>
            <a:t>внутрішньом’язові</a:t>
          </a:r>
          <a:r>
            <a:rPr lang="uk-UA" sz="1800" kern="1200" dirty="0" smtClean="0"/>
            <a:t> введення).</a:t>
          </a:r>
          <a:endParaRPr lang="ru-RU" sz="1800" kern="1200" dirty="0"/>
        </a:p>
      </dsp:txBody>
      <dsp:txXfrm>
        <a:off x="0" y="565269"/>
        <a:ext cx="10567517" cy="9283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1818D6-B8B5-4A13-A730-32AB482DB033}">
      <dsp:nvSpPr>
        <dsp:cNvPr id="0" name=""/>
        <dsp:cNvSpPr/>
      </dsp:nvSpPr>
      <dsp:spPr>
        <a:xfrm rot="5400000">
          <a:off x="6249445" y="-2222058"/>
          <a:ext cx="2810283" cy="7259894"/>
        </a:xfrm>
        <a:prstGeom prst="round2Same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247650" algn="just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tabLst/>
          </a:pPr>
          <a:r>
            <a:rPr lang="uk-UA" sz="1800" kern="1200" dirty="0" smtClean="0"/>
            <a:t>•	підвищують лікувальний ефект згідно з </a:t>
          </a:r>
          <a:r>
            <a:rPr lang="uk-UA" sz="1800" kern="1200" dirty="0" err="1" smtClean="0"/>
            <a:t>біофармацевтичними</a:t>
          </a:r>
          <a:r>
            <a:rPr lang="uk-UA" sz="1800" kern="1200" dirty="0" smtClean="0"/>
            <a:t> дослідженнями;</a:t>
          </a:r>
          <a:endParaRPr lang="ru-RU" sz="1800" kern="1200" dirty="0"/>
        </a:p>
        <a:p>
          <a:pPr marL="114300" lvl="1" indent="247650" algn="just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tabLst/>
          </a:pPr>
          <a:r>
            <a:rPr lang="uk-UA" sz="1800" kern="1200" dirty="0" smtClean="0"/>
            <a:t>•	забезпечують </a:t>
          </a:r>
          <a:r>
            <a:rPr lang="uk-UA" sz="1800" kern="1200" dirty="0" err="1" smtClean="0"/>
            <a:t>пролонгованість</a:t>
          </a:r>
          <a:r>
            <a:rPr lang="uk-UA" sz="1800" kern="1200" dirty="0" smtClean="0"/>
            <a:t> дії лікарських засобів;</a:t>
          </a:r>
          <a:endParaRPr lang="ru-RU" sz="1800" kern="1200" dirty="0"/>
        </a:p>
        <a:p>
          <a:pPr marL="114300" lvl="1" indent="247650" algn="just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tabLst/>
          </a:pPr>
          <a:r>
            <a:rPr lang="uk-UA" sz="1800" kern="1200" dirty="0" smtClean="0"/>
            <a:t>•	пом’якшують подразнювальну дію лікарських засобів (особливо в дитячих ліках);</a:t>
          </a:r>
          <a:endParaRPr lang="ru-RU" sz="1800" kern="1200" dirty="0"/>
        </a:p>
        <a:p>
          <a:pPr marL="114300" lvl="1" indent="247650" algn="just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 smtClean="0"/>
            <a:t>•	дають можливість:</a:t>
          </a:r>
          <a:endParaRPr lang="ru-RU" sz="1800" kern="1200" dirty="0"/>
        </a:p>
        <a:p>
          <a:pPr marL="114300" lvl="1" indent="0" algn="just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 smtClean="0"/>
            <a:t>—	маскувати неприємний смак лікарських засобів;</a:t>
          </a:r>
          <a:endParaRPr lang="ru-RU" sz="1800" kern="1200" dirty="0"/>
        </a:p>
        <a:p>
          <a:pPr marL="114300" lvl="1" indent="0" algn="just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kern="1200" dirty="0" smtClean="0"/>
            <a:t>—	відпускати ліки у вигляді сухого напівфабрикату — порошків або гранул, до яких перед застосуванням додають воду або іншу відповідну рідину.</a:t>
          </a:r>
          <a:endParaRPr lang="ru-RU" sz="1800" kern="1200" dirty="0"/>
        </a:p>
      </dsp:txBody>
      <dsp:txXfrm rot="-5400000">
        <a:off x="4024640" y="139934"/>
        <a:ext cx="7122707" cy="2535909"/>
      </dsp:txXfrm>
    </dsp:sp>
    <dsp:sp modelId="{E1BAB206-90EB-4EBE-9033-9BCD8E893AB5}">
      <dsp:nvSpPr>
        <dsp:cNvPr id="0" name=""/>
        <dsp:cNvSpPr/>
      </dsp:nvSpPr>
      <dsp:spPr>
        <a:xfrm>
          <a:off x="31290" y="1373"/>
          <a:ext cx="4083690" cy="2810283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ПЕРЕВАГИ СУСПЕНЗІЙ:</a:t>
          </a:r>
          <a:endParaRPr lang="ru-RU" sz="3600" kern="1200" dirty="0"/>
        </a:p>
      </dsp:txBody>
      <dsp:txXfrm>
        <a:off x="168477" y="138560"/>
        <a:ext cx="3809316" cy="25359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7AE4C6-DEC4-4256-9924-B94A7372C1A4}">
      <dsp:nvSpPr>
        <dsp:cNvPr id="0" name=""/>
        <dsp:cNvSpPr/>
      </dsp:nvSpPr>
      <dsp:spPr>
        <a:xfrm rot="5400000">
          <a:off x="6624598" y="-2598785"/>
          <a:ext cx="1959428" cy="7156999"/>
        </a:xfrm>
        <a:prstGeom prst="round2Same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900" kern="1200" smtClean="0"/>
            <a:t>•	нестійкі при зберіганні (особливо водні — гідролізують);</a:t>
          </a:r>
          <a:endParaRPr lang="ru-RU" sz="1900" kern="120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900" kern="1200" dirty="0" smtClean="0"/>
            <a:t>•	</a:t>
          </a:r>
          <a:r>
            <a:rPr lang="uk-UA" sz="1900" kern="1200" dirty="0" err="1" smtClean="0"/>
            <a:t>важкодозовані</a:t>
          </a:r>
          <a:r>
            <a:rPr lang="uk-UA" sz="1900" kern="1200" dirty="0" smtClean="0"/>
            <a:t> ліки — отруйні і сильнодіючі лікарські засоби в них не відпускають.</a:t>
          </a:r>
          <a:endParaRPr lang="ru-RU" sz="1900" kern="1200" dirty="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900" kern="1200" smtClean="0"/>
            <a:t>(Виняток — коли кількість отруйних і сильнодіючих лікарських засобів, виписаних у рецепті, не перевищує ВРД у всьому об’ємі ліків.)</a:t>
          </a:r>
          <a:endParaRPr lang="ru-RU" sz="1900" kern="1200"/>
        </a:p>
      </dsp:txBody>
      <dsp:txXfrm rot="-5400000">
        <a:off x="4025813" y="95651"/>
        <a:ext cx="7061348" cy="1768126"/>
      </dsp:txXfrm>
    </dsp:sp>
    <dsp:sp modelId="{E99B67EC-1CDA-4EA1-8E96-6A103320796D}">
      <dsp:nvSpPr>
        <dsp:cNvPr id="0" name=""/>
        <dsp:cNvSpPr/>
      </dsp:nvSpPr>
      <dsp:spPr>
        <a:xfrm>
          <a:off x="10592" y="0"/>
          <a:ext cx="4025812" cy="1959428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/>
            <a:t>НЕДОЛІКИ СУСПЕНЗІЙ:</a:t>
          </a:r>
          <a:endParaRPr lang="ru-RU" sz="3600" kern="1200" dirty="0"/>
        </a:p>
      </dsp:txBody>
      <dsp:txXfrm>
        <a:off x="106243" y="95651"/>
        <a:ext cx="3834510" cy="17681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1D60E7-7010-4C74-BE3A-FDA147B2388D}" type="datetimeFigureOut">
              <a:rPr lang="uk-UA" smtClean="0"/>
              <a:t>30.11.2023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D517A6-D56D-4AFC-B2F5-15428BE8E9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8223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70C18-CD3E-4535-BB18-9F37972877CF}" type="slidenum">
              <a:rPr lang="uk-UA" smtClean="0"/>
              <a:t>60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3880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1">
                <a:solidFill>
                  <a:srgbClr val="852E74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1">
                <a:solidFill>
                  <a:srgbClr val="852E74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1">
                <a:solidFill>
                  <a:srgbClr val="852E74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3200" y="150919"/>
            <a:ext cx="11775736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77940"/>
            <a:ext cx="2804160" cy="276999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45280" y="6377940"/>
            <a:ext cx="3901440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04320" y="6377940"/>
            <a:ext cx="3738880" cy="205184"/>
          </a:xfrm>
        </p:spPr>
        <p:txBody>
          <a:bodyPr/>
          <a:lstStyle/>
          <a:p>
            <a:pPr marL="136525">
              <a:lnSpc>
                <a:spcPts val="1645"/>
              </a:lnSpc>
            </a:pPr>
            <a:fld id="{81D60167-4931-47E6-BA6A-407CBD079E47}" type="slidenum">
              <a:rPr lang="ru-RU" spc="-5" smtClean="0"/>
              <a:pPr marL="136525">
                <a:lnSpc>
                  <a:spcPts val="1645"/>
                </a:lnSpc>
              </a:pPr>
              <a:t>‹#›</a:t>
            </a:fld>
            <a:endParaRPr lang="ru-RU" spc="-5" dirty="0"/>
          </a:p>
        </p:txBody>
      </p:sp>
    </p:spTree>
    <p:extLst>
      <p:ext uri="{BB962C8B-B14F-4D97-AF65-F5344CB8AC3E}">
        <p14:creationId xmlns:p14="http://schemas.microsoft.com/office/powerpoint/2010/main" val="58014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869167" y="0"/>
            <a:ext cx="1322831" cy="68579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32389" y="-3112"/>
            <a:ext cx="3927221" cy="391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1">
                <a:solidFill>
                  <a:srgbClr val="852E74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65859" y="2378392"/>
            <a:ext cx="8860281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fif"/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1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6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7.jpg"/><Relationship Id="rId4" Type="http://schemas.openxmlformats.org/officeDocument/2006/relationships/image" Target="../media/image116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119.png"/><Relationship Id="rId7" Type="http://schemas.openxmlformats.org/officeDocument/2006/relationships/image" Target="../media/image123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4" Type="http://schemas.openxmlformats.org/officeDocument/2006/relationships/image" Target="../media/image120.png"/><Relationship Id="rId9" Type="http://schemas.openxmlformats.org/officeDocument/2006/relationships/image" Target="../media/image125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g"/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8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13" Type="http://schemas.openxmlformats.org/officeDocument/2006/relationships/image" Target="../media/image150.png"/><Relationship Id="rId3" Type="http://schemas.openxmlformats.org/officeDocument/2006/relationships/image" Target="../media/image140.png"/><Relationship Id="rId7" Type="http://schemas.openxmlformats.org/officeDocument/2006/relationships/image" Target="../media/image144.png"/><Relationship Id="rId12" Type="http://schemas.openxmlformats.org/officeDocument/2006/relationships/image" Target="../media/image149.png"/><Relationship Id="rId17" Type="http://schemas.openxmlformats.org/officeDocument/2006/relationships/image" Target="../media/image154.jpg"/><Relationship Id="rId2" Type="http://schemas.openxmlformats.org/officeDocument/2006/relationships/image" Target="../media/image139.jpg"/><Relationship Id="rId16" Type="http://schemas.openxmlformats.org/officeDocument/2006/relationships/image" Target="../media/image15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3.png"/><Relationship Id="rId11" Type="http://schemas.openxmlformats.org/officeDocument/2006/relationships/image" Target="../media/image148.png"/><Relationship Id="rId5" Type="http://schemas.openxmlformats.org/officeDocument/2006/relationships/image" Target="../media/image142.png"/><Relationship Id="rId15" Type="http://schemas.openxmlformats.org/officeDocument/2006/relationships/image" Target="../media/image152.png"/><Relationship Id="rId10" Type="http://schemas.openxmlformats.org/officeDocument/2006/relationships/image" Target="../media/image147.png"/><Relationship Id="rId4" Type="http://schemas.openxmlformats.org/officeDocument/2006/relationships/image" Target="../media/image141.png"/><Relationship Id="rId9" Type="http://schemas.openxmlformats.org/officeDocument/2006/relationships/image" Target="../media/image146.png"/><Relationship Id="rId14" Type="http://schemas.openxmlformats.org/officeDocument/2006/relationships/image" Target="../media/image151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8.pn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png"/><Relationship Id="rId3" Type="http://schemas.openxmlformats.org/officeDocument/2006/relationships/image" Target="../media/image127.png"/><Relationship Id="rId7" Type="http://schemas.openxmlformats.org/officeDocument/2006/relationships/image" Target="../media/image161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0.png"/><Relationship Id="rId5" Type="http://schemas.openxmlformats.org/officeDocument/2006/relationships/image" Target="../media/image129.png"/><Relationship Id="rId10" Type="http://schemas.openxmlformats.org/officeDocument/2006/relationships/image" Target="../media/image164.jpg"/><Relationship Id="rId4" Type="http://schemas.openxmlformats.org/officeDocument/2006/relationships/image" Target="../media/image128.png"/><Relationship Id="rId9" Type="http://schemas.openxmlformats.org/officeDocument/2006/relationships/image" Target="../media/image163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13" Type="http://schemas.openxmlformats.org/officeDocument/2006/relationships/image" Target="../media/image172.png"/><Relationship Id="rId18" Type="http://schemas.openxmlformats.org/officeDocument/2006/relationships/image" Target="../media/image177.png"/><Relationship Id="rId3" Type="http://schemas.openxmlformats.org/officeDocument/2006/relationships/image" Target="../media/image127.png"/><Relationship Id="rId7" Type="http://schemas.openxmlformats.org/officeDocument/2006/relationships/image" Target="../media/image166.png"/><Relationship Id="rId12" Type="http://schemas.openxmlformats.org/officeDocument/2006/relationships/image" Target="../media/image171.png"/><Relationship Id="rId17" Type="http://schemas.openxmlformats.org/officeDocument/2006/relationships/image" Target="../media/image176.png"/><Relationship Id="rId2" Type="http://schemas.openxmlformats.org/officeDocument/2006/relationships/image" Target="../media/image126.png"/><Relationship Id="rId16" Type="http://schemas.openxmlformats.org/officeDocument/2006/relationships/image" Target="../media/image175.png"/><Relationship Id="rId20" Type="http://schemas.openxmlformats.org/officeDocument/2006/relationships/image" Target="../media/image1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5.png"/><Relationship Id="rId11" Type="http://schemas.openxmlformats.org/officeDocument/2006/relationships/image" Target="../media/image170.png"/><Relationship Id="rId5" Type="http://schemas.openxmlformats.org/officeDocument/2006/relationships/image" Target="../media/image129.png"/><Relationship Id="rId15" Type="http://schemas.openxmlformats.org/officeDocument/2006/relationships/image" Target="../media/image174.png"/><Relationship Id="rId10" Type="http://schemas.openxmlformats.org/officeDocument/2006/relationships/image" Target="../media/image169.png"/><Relationship Id="rId19" Type="http://schemas.openxmlformats.org/officeDocument/2006/relationships/image" Target="../media/image178.png"/><Relationship Id="rId4" Type="http://schemas.openxmlformats.org/officeDocument/2006/relationships/image" Target="../media/image128.png"/><Relationship Id="rId9" Type="http://schemas.openxmlformats.org/officeDocument/2006/relationships/image" Target="../media/image168.png"/><Relationship Id="rId14" Type="http://schemas.openxmlformats.org/officeDocument/2006/relationships/image" Target="../media/image173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2.png"/><Relationship Id="rId13" Type="http://schemas.openxmlformats.org/officeDocument/2006/relationships/image" Target="../media/image187.png"/><Relationship Id="rId3" Type="http://schemas.openxmlformats.org/officeDocument/2006/relationships/image" Target="../media/image127.png"/><Relationship Id="rId7" Type="http://schemas.openxmlformats.org/officeDocument/2006/relationships/image" Target="../media/image181.png"/><Relationship Id="rId12" Type="http://schemas.openxmlformats.org/officeDocument/2006/relationships/image" Target="../media/image186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0.png"/><Relationship Id="rId11" Type="http://schemas.openxmlformats.org/officeDocument/2006/relationships/image" Target="../media/image185.png"/><Relationship Id="rId5" Type="http://schemas.openxmlformats.org/officeDocument/2006/relationships/image" Target="../media/image129.png"/><Relationship Id="rId10" Type="http://schemas.openxmlformats.org/officeDocument/2006/relationships/image" Target="../media/image184.png"/><Relationship Id="rId4" Type="http://schemas.openxmlformats.org/officeDocument/2006/relationships/image" Target="../media/image128.png"/><Relationship Id="rId9" Type="http://schemas.openxmlformats.org/officeDocument/2006/relationships/image" Target="../media/image183.png"/><Relationship Id="rId14" Type="http://schemas.openxmlformats.org/officeDocument/2006/relationships/image" Target="../media/image188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g"/><Relationship Id="rId2" Type="http://schemas.openxmlformats.org/officeDocument/2006/relationships/image" Target="../media/image19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5.PNG"/><Relationship Id="rId5" Type="http://schemas.openxmlformats.org/officeDocument/2006/relationships/image" Target="../media/image194.png"/><Relationship Id="rId4" Type="http://schemas.openxmlformats.org/officeDocument/2006/relationships/image" Target="../media/image193.png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5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jpeg"/><Relationship Id="rId1" Type="http://schemas.openxmlformats.org/officeDocument/2006/relationships/slideLayout" Target="../slideLayouts/slideLayout5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5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5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" y="0"/>
            <a:ext cx="12191998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3555491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6858000"/>
                </a:moveTo>
                <a:lnTo>
                  <a:pt x="0" y="0"/>
                </a:lnTo>
              </a:path>
            </a:pathLst>
          </a:custGeom>
          <a:ln w="12192">
            <a:solidFill>
              <a:srgbClr val="F8F8F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898444" y="215836"/>
            <a:ext cx="6074356" cy="1489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</a:t>
            </a:r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ОНАЛЬНИЙ МЕДИЧНИЙ УНІВЕРСИТЕТ</a:t>
            </a:r>
          </a:p>
          <a:p>
            <a:pPr algn="ctr"/>
            <a:r>
              <a:rPr lang="uk-UA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</a:t>
            </a:r>
            <a:r>
              <a:rPr lang="uk-UA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ФАРМАЦЕВТИЧНОЇ ХІМІЇ ТА </a:t>
            </a:r>
          </a:p>
          <a:p>
            <a:pPr algn="ctr"/>
            <a:r>
              <a:rPr lang="uk-UA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 </a:t>
            </a:r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ЛІКІВ</a:t>
            </a:r>
            <a:endParaRPr lang="uk-UA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19400" y="1666269"/>
            <a:ext cx="8451813" cy="37055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/>
            <a:r>
              <a:rPr lang="uk-UA" sz="4800" b="1" dirty="0">
                <a:solidFill>
                  <a:srgbClr val="92D050"/>
                </a:solidFill>
              </a:rPr>
              <a:t>Виробництво м’яких лікарських згідно вимогам </a:t>
            </a:r>
            <a:r>
              <a:rPr lang="en-US" sz="4800" b="1" dirty="0">
                <a:solidFill>
                  <a:srgbClr val="92D050"/>
                </a:solidFill>
              </a:rPr>
              <a:t>GMP (</a:t>
            </a:r>
            <a:r>
              <a:rPr lang="uk-UA" sz="4800" b="1" dirty="0">
                <a:solidFill>
                  <a:srgbClr val="92D050"/>
                </a:solidFill>
              </a:rPr>
              <a:t>мазі, гелі, суспензії, емульсії, супозиторіїв, пластирі та ін.)</a:t>
            </a:r>
            <a:endParaRPr lang="uk-UA" sz="4800" dirty="0">
              <a:solidFill>
                <a:srgbClr val="92D05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267120" y="4763583"/>
            <a:ext cx="3696170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altLang="ru-RU" sz="2000" b="1" dirty="0" err="1" smtClean="0">
                <a:solidFill>
                  <a:schemeClr val="tx1"/>
                </a:solidFill>
              </a:rPr>
              <a:t>Презентацію</a:t>
            </a:r>
            <a:r>
              <a:rPr lang="ru-RU" altLang="ru-RU" sz="2000" b="1" dirty="0" smtClean="0">
                <a:solidFill>
                  <a:schemeClr val="tx1"/>
                </a:solidFill>
              </a:rPr>
              <a:t> </a:t>
            </a:r>
            <a:r>
              <a:rPr lang="ru-RU" altLang="ru-RU" sz="2000" b="1" dirty="0" err="1" smtClean="0">
                <a:solidFill>
                  <a:schemeClr val="tx1"/>
                </a:solidFill>
              </a:rPr>
              <a:t>підготував</a:t>
            </a:r>
            <a:r>
              <a:rPr lang="ru-RU" altLang="ru-RU" sz="2000" b="1" dirty="0" smtClean="0">
                <a:solidFill>
                  <a:schemeClr val="tx1"/>
                </a:solidFill>
              </a:rPr>
              <a:t>:</a:t>
            </a:r>
            <a:endParaRPr lang="uk-UA" sz="2000" b="1" dirty="0" smtClean="0">
              <a:solidFill>
                <a:schemeClr val="tx1"/>
              </a:solidFill>
            </a:endParaRPr>
          </a:p>
          <a:p>
            <a:pPr algn="r"/>
            <a:r>
              <a:rPr lang="uk-UA" sz="2000" smtClean="0">
                <a:solidFill>
                  <a:schemeClr val="tx1"/>
                </a:solidFill>
              </a:rPr>
              <a:t>к.фарм.н</a:t>
            </a:r>
            <a:r>
              <a:rPr lang="uk-UA" sz="2000" dirty="0" smtClean="0">
                <a:solidFill>
                  <a:schemeClr val="tx1"/>
                </a:solidFill>
              </a:rPr>
              <a:t>. </a:t>
            </a:r>
            <a:r>
              <a:rPr lang="uk-UA" sz="2000" dirty="0" err="1" smtClean="0">
                <a:solidFill>
                  <a:schemeClr val="tx1"/>
                </a:solidFill>
              </a:rPr>
              <a:t>Фізор</a:t>
            </a:r>
            <a:r>
              <a:rPr lang="uk-UA" sz="2000" dirty="0" smtClean="0">
                <a:solidFill>
                  <a:schemeClr val="tx1"/>
                </a:solidFill>
              </a:rPr>
              <a:t> Н.С.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796" y="180041"/>
            <a:ext cx="3009900" cy="21907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" y="685800"/>
            <a:ext cx="101346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1.Приведіть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 мазей, паст, кремів, гелів і лініментів як лікарських форм. 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Наведіть класифікацію основ, які використовуються для виробництва м'яких лікарських форм і вимоги до них. 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Як класифікують допоміжні речовини, що використовуються у виробництві м'яких лікарських форм? 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Назвіть основні стадії виробництва мазей та обладнання, що використовується. 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Як оцінюють структурно-механічні властивості мазей? 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 якими показниками згідно з ДФУ контролюється якість мазей? 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Назвіть обладнання для фасування мазей і вкажіть принцип його роботи. 8. Укажіть вимоги щодо пакування та зберігання фармацевтичних препаратів у МЛФ. </a:t>
            </a:r>
          </a:p>
        </p:txBody>
      </p:sp>
    </p:spTree>
    <p:extLst>
      <p:ext uri="{BB962C8B-B14F-4D97-AF65-F5344CB8AC3E}">
        <p14:creationId xmlns:p14="http://schemas.microsoft.com/office/powerpoint/2010/main" val="856179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00" y="-18034"/>
            <a:ext cx="12179300" cy="68760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-34725" y="-18035"/>
            <a:ext cx="12226725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200" y="0"/>
            <a:ext cx="3479291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6858000"/>
                </a:moveTo>
                <a:lnTo>
                  <a:pt x="0" y="0"/>
                </a:lnTo>
              </a:path>
            </a:pathLst>
          </a:custGeom>
          <a:ln w="12192">
            <a:solidFill>
              <a:srgbClr val="F8F8F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381000" y="1428452"/>
            <a:ext cx="10668000" cy="48756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  <a:tabLst>
                <a:tab pos="1920239" algn="l"/>
              </a:tabLst>
            </a:pPr>
            <a:r>
              <a:rPr lang="ru-RU" sz="2400" b="1" spc="-5" dirty="0" smtClean="0">
                <a:solidFill>
                  <a:srgbClr val="FFFFFF"/>
                </a:solidFill>
                <a:latin typeface="Trebuchet MS"/>
                <a:cs typeface="Trebuchet MS"/>
              </a:rPr>
              <a:t>Характеристика м</a:t>
            </a:r>
            <a:r>
              <a:rPr lang="uk-UA" sz="24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ru-RU" sz="2400" b="1" spc="-5" dirty="0" err="1" smtClean="0">
                <a:solidFill>
                  <a:srgbClr val="FFFFFF"/>
                </a:solidFill>
                <a:latin typeface="Trebuchet MS"/>
                <a:cs typeface="Trebuchet MS"/>
              </a:rPr>
              <a:t>яких</a:t>
            </a:r>
            <a:r>
              <a:rPr lang="ru-RU" sz="2400" b="1" spc="-5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ru-RU" sz="2400" b="1" spc="-5" dirty="0" err="1" smtClean="0">
                <a:solidFill>
                  <a:srgbClr val="FFFFFF"/>
                </a:solidFill>
                <a:latin typeface="Trebuchet MS"/>
                <a:cs typeface="Trebuchet MS"/>
              </a:rPr>
              <a:t>лікарських</a:t>
            </a:r>
            <a:r>
              <a:rPr lang="ru-RU" sz="2400" b="1" spc="-5" dirty="0" smtClean="0">
                <a:solidFill>
                  <a:srgbClr val="FFFFFF"/>
                </a:solidFill>
                <a:latin typeface="Trebuchet MS"/>
                <a:cs typeface="Trebuchet MS"/>
              </a:rPr>
              <a:t> форм.</a:t>
            </a:r>
          </a:p>
          <a:p>
            <a:pPr marL="469900" indent="-457200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  <a:tabLst>
                <a:tab pos="1920239" algn="l"/>
              </a:tabLst>
            </a:pPr>
            <a:r>
              <a:rPr sz="2400" b="1" spc="-5" dirty="0" err="1" smtClean="0">
                <a:solidFill>
                  <a:srgbClr val="FFFFFF"/>
                </a:solidFill>
                <a:latin typeface="Trebuchet MS"/>
                <a:cs typeface="Trebuchet MS"/>
              </a:rPr>
              <a:t>Характеристика</a:t>
            </a:r>
            <a:r>
              <a:rPr sz="2400" b="1" spc="-5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2400" b="1" spc="-5" dirty="0" err="1" smtClean="0">
                <a:solidFill>
                  <a:srgbClr val="FFFFFF"/>
                </a:solidFill>
                <a:latin typeface="Trebuchet MS"/>
                <a:cs typeface="Trebuchet MS"/>
              </a:rPr>
              <a:t>лініментів</a:t>
            </a:r>
            <a:r>
              <a:rPr lang="uk-UA" sz="2400" b="1" spc="-5" dirty="0" smtClean="0">
                <a:solidFill>
                  <a:srgbClr val="FFFFFF"/>
                </a:solidFill>
                <a:latin typeface="Trebuchet MS"/>
                <a:cs typeface="Trebuchet MS"/>
              </a:rPr>
              <a:t>.</a:t>
            </a:r>
            <a:endParaRPr lang="ru-RU" sz="2400" b="1" spc="-5" dirty="0" smtClean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469900" indent="-457200">
              <a:spcBef>
                <a:spcPts val="100"/>
              </a:spcBef>
              <a:buFont typeface="+mj-lt"/>
              <a:buAutoNum type="arabicPeriod"/>
              <a:tabLst>
                <a:tab pos="1920239" algn="l"/>
              </a:tabLst>
            </a:pPr>
            <a:r>
              <a:rPr lang="uk-UA" sz="2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Класифікація</a:t>
            </a:r>
            <a:r>
              <a:rPr lang="uk-UA" sz="24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uk-UA" sz="2400" b="1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лініментів.</a:t>
            </a:r>
          </a:p>
          <a:p>
            <a:pPr marL="469900" indent="-457200">
              <a:spcBef>
                <a:spcPts val="100"/>
              </a:spcBef>
              <a:buFont typeface="+mj-lt"/>
              <a:buAutoNum type="arabicPeriod"/>
              <a:tabLst>
                <a:tab pos="1920239" algn="l"/>
              </a:tabLst>
            </a:pPr>
            <a:r>
              <a:rPr lang="ru-RU" sz="2400" b="1" spc="-5" dirty="0" err="1">
                <a:solidFill>
                  <a:srgbClr val="FFFFFF"/>
                </a:solidFill>
                <a:latin typeface="Trebuchet MS"/>
                <a:cs typeface="Trebuchet MS"/>
              </a:rPr>
              <a:t>Технологія</a:t>
            </a:r>
            <a:r>
              <a:rPr lang="ru-RU" sz="240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ru-RU" sz="2400" b="1" spc="-5" dirty="0" err="1">
                <a:solidFill>
                  <a:srgbClr val="FFFFFF"/>
                </a:solidFill>
                <a:latin typeface="Trebuchet MS"/>
                <a:cs typeface="Trebuchet MS"/>
              </a:rPr>
              <a:t>гомогенних</a:t>
            </a:r>
            <a:r>
              <a:rPr lang="ru-RU" sz="240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ru-RU" sz="2400" b="1" spc="-5" dirty="0" err="1">
                <a:solidFill>
                  <a:srgbClr val="FFFFFF"/>
                </a:solidFill>
                <a:latin typeface="Trebuchet MS"/>
                <a:cs typeface="Trebuchet MS"/>
              </a:rPr>
              <a:t>лініментів</a:t>
            </a:r>
            <a:r>
              <a:rPr lang="ru-RU" sz="2400" b="1" spc="-5" dirty="0">
                <a:solidFill>
                  <a:srgbClr val="FFFFFF"/>
                </a:solidFill>
                <a:latin typeface="Trebuchet MS"/>
                <a:cs typeface="Trebuchet MS"/>
              </a:rPr>
              <a:t>. </a:t>
            </a:r>
            <a:r>
              <a:rPr lang="ru-RU" sz="2400" b="1" spc="-5" dirty="0" err="1">
                <a:solidFill>
                  <a:srgbClr val="FFFFFF"/>
                </a:solidFill>
                <a:latin typeface="Trebuchet MS"/>
                <a:cs typeface="Trebuchet MS"/>
              </a:rPr>
              <a:t>Технологія</a:t>
            </a:r>
            <a:r>
              <a:rPr lang="ru-RU" sz="2400" b="1" spc="-5" dirty="0">
                <a:solidFill>
                  <a:srgbClr val="FFFFFF"/>
                </a:solidFill>
                <a:latin typeface="Trebuchet MS"/>
                <a:cs typeface="Trebuchet MS"/>
              </a:rPr>
              <a:t>  </a:t>
            </a:r>
            <a:r>
              <a:rPr lang="ru-RU" sz="2400" b="1" spc="-5" dirty="0" err="1">
                <a:solidFill>
                  <a:srgbClr val="FFFFFF"/>
                </a:solidFill>
                <a:latin typeface="Trebuchet MS"/>
                <a:cs typeface="Trebuchet MS"/>
              </a:rPr>
              <a:t>гетерогенних</a:t>
            </a:r>
            <a:r>
              <a:rPr lang="ru-RU" sz="2400" b="1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ru-RU" sz="2400" b="1" spc="-5" dirty="0" err="1" smtClean="0">
                <a:solidFill>
                  <a:srgbClr val="FFFFFF"/>
                </a:solidFill>
                <a:latin typeface="Trebuchet MS"/>
                <a:cs typeface="Trebuchet MS"/>
              </a:rPr>
              <a:t>лініментів</a:t>
            </a:r>
            <a:r>
              <a:rPr lang="ru-RU" sz="2400" b="1" spc="-5" dirty="0" smtClean="0">
                <a:solidFill>
                  <a:srgbClr val="FFFFFF"/>
                </a:solidFill>
                <a:latin typeface="Trebuchet MS"/>
                <a:cs typeface="Trebuchet MS"/>
              </a:rPr>
              <a:t>.</a:t>
            </a:r>
          </a:p>
          <a:p>
            <a:pPr marL="469900" indent="-457200">
              <a:spcBef>
                <a:spcPts val="100"/>
              </a:spcBef>
              <a:buFont typeface="+mj-lt"/>
              <a:buAutoNum type="arabicPeriod"/>
              <a:tabLst>
                <a:tab pos="1920239" algn="l"/>
              </a:tabLst>
            </a:pPr>
            <a:r>
              <a:rPr lang="uk-UA" sz="2400" b="1" spc="-5" dirty="0">
                <a:solidFill>
                  <a:srgbClr val="FFFFFF"/>
                </a:solidFill>
                <a:latin typeface="Trebuchet MS"/>
                <a:cs typeface="Trebuchet MS"/>
              </a:rPr>
              <a:t>Характеристика мазей. Класифікація</a:t>
            </a:r>
            <a:r>
              <a:rPr lang="uk-UA" sz="2400" b="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uk-UA" sz="2400" b="1" spc="-5" dirty="0" smtClean="0">
                <a:solidFill>
                  <a:srgbClr val="FFFFFF"/>
                </a:solidFill>
                <a:latin typeface="Trebuchet MS"/>
                <a:cs typeface="Trebuchet MS"/>
              </a:rPr>
              <a:t>мазей.</a:t>
            </a:r>
          </a:p>
          <a:p>
            <a:pPr marL="469900" indent="-457200">
              <a:spcBef>
                <a:spcPts val="100"/>
              </a:spcBef>
              <a:buFont typeface="+mj-lt"/>
              <a:buAutoNum type="arabicPeriod"/>
              <a:tabLst>
                <a:tab pos="1920239" algn="l"/>
              </a:tabLst>
            </a:pPr>
            <a:r>
              <a:rPr lang="ru-RU" sz="2400" b="1" spc="-5" dirty="0" err="1">
                <a:solidFill>
                  <a:srgbClr val="FFFFFF"/>
                </a:solidFill>
                <a:latin typeface="Trebuchet MS"/>
                <a:cs typeface="Trebuchet MS"/>
              </a:rPr>
              <a:t>Загальні</a:t>
            </a:r>
            <a:r>
              <a:rPr lang="ru-RU" sz="240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ru-RU" sz="2400" b="1" spc="-5" dirty="0" err="1">
                <a:solidFill>
                  <a:srgbClr val="FFFFFF"/>
                </a:solidFill>
                <a:latin typeface="Trebuchet MS"/>
                <a:cs typeface="Trebuchet MS"/>
              </a:rPr>
              <a:t>вимоги</a:t>
            </a:r>
            <a:r>
              <a:rPr lang="ru-RU" sz="240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ru-RU" sz="2400" b="1" dirty="0">
                <a:solidFill>
                  <a:srgbClr val="FFFFFF"/>
                </a:solidFill>
                <a:latin typeface="Trebuchet MS"/>
                <a:cs typeface="Trebuchet MS"/>
              </a:rPr>
              <a:t>до </a:t>
            </a:r>
            <a:r>
              <a:rPr lang="ru-RU" sz="2400" b="1" spc="-5" dirty="0">
                <a:solidFill>
                  <a:srgbClr val="FFFFFF"/>
                </a:solidFill>
                <a:latin typeface="Trebuchet MS"/>
                <a:cs typeface="Trebuchet MS"/>
              </a:rPr>
              <a:t>мазей. Характеристика </a:t>
            </a:r>
            <a:r>
              <a:rPr lang="ru-RU" sz="2400" b="1" spc="-5" dirty="0" err="1">
                <a:solidFill>
                  <a:srgbClr val="FFFFFF"/>
                </a:solidFill>
                <a:latin typeface="Trebuchet MS"/>
                <a:cs typeface="Trebuchet MS"/>
              </a:rPr>
              <a:t>мазевих</a:t>
            </a:r>
            <a:r>
              <a:rPr lang="ru-RU" sz="2400" b="1" spc="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ru-RU" sz="2400" b="1" spc="-10" dirty="0" smtClean="0">
                <a:solidFill>
                  <a:srgbClr val="FFFFFF"/>
                </a:solidFill>
                <a:latin typeface="Trebuchet MS"/>
                <a:cs typeface="Trebuchet MS"/>
              </a:rPr>
              <a:t>основ.</a:t>
            </a:r>
          </a:p>
          <a:p>
            <a:pPr marL="469900" indent="-457200">
              <a:spcBef>
                <a:spcPts val="100"/>
              </a:spcBef>
              <a:buFont typeface="+mj-lt"/>
              <a:buAutoNum type="arabicPeriod"/>
              <a:tabLst>
                <a:tab pos="1920239" algn="l"/>
              </a:tabLst>
            </a:pPr>
            <a:r>
              <a:rPr lang="uk-UA" sz="2400" b="1" spc="-5" dirty="0">
                <a:solidFill>
                  <a:srgbClr val="FFFFFF"/>
                </a:solidFill>
                <a:latin typeface="Trebuchet MS"/>
                <a:cs typeface="Trebuchet MS"/>
              </a:rPr>
              <a:t>Технологія гомогенних</a:t>
            </a:r>
            <a:r>
              <a:rPr lang="uk-UA" sz="2400" b="1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uk-UA" sz="2400" b="1" spc="-5" dirty="0">
                <a:solidFill>
                  <a:srgbClr val="FFFFFF"/>
                </a:solidFill>
                <a:latin typeface="Trebuchet MS"/>
                <a:cs typeface="Trebuchet MS"/>
              </a:rPr>
              <a:t>(мазей-розчинів</a:t>
            </a:r>
            <a:r>
              <a:rPr lang="uk-UA" sz="2400" b="1" spc="-5" dirty="0" smtClean="0">
                <a:solidFill>
                  <a:srgbClr val="FFFFFF"/>
                </a:solidFill>
                <a:latin typeface="Trebuchet MS"/>
                <a:cs typeface="Trebuchet MS"/>
              </a:rPr>
              <a:t>).</a:t>
            </a:r>
          </a:p>
          <a:p>
            <a:pPr marL="469900" indent="-457200">
              <a:spcBef>
                <a:spcPts val="100"/>
              </a:spcBef>
              <a:buFont typeface="+mj-lt"/>
              <a:buAutoNum type="arabicPeriod"/>
              <a:tabLst>
                <a:tab pos="1920239" algn="l"/>
              </a:tabLst>
            </a:pPr>
            <a:r>
              <a:rPr lang="uk-UA" sz="2400" b="1" spc="-5" dirty="0">
                <a:solidFill>
                  <a:srgbClr val="FFFFFF"/>
                </a:solidFill>
                <a:latin typeface="Trebuchet MS"/>
                <a:cs typeface="Trebuchet MS"/>
              </a:rPr>
              <a:t>Технологія гомогенних</a:t>
            </a:r>
            <a:r>
              <a:rPr lang="uk-UA" sz="2400" b="1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uk-UA" sz="2400" b="1" spc="-5">
                <a:solidFill>
                  <a:srgbClr val="FFFFFF"/>
                </a:solidFill>
                <a:latin typeface="Trebuchet MS"/>
                <a:cs typeface="Trebuchet MS"/>
              </a:rPr>
              <a:t>(</a:t>
            </a:r>
            <a:r>
              <a:rPr lang="uk-UA" sz="2400" b="1" spc="-5" smtClean="0">
                <a:solidFill>
                  <a:srgbClr val="FFFFFF"/>
                </a:solidFill>
                <a:latin typeface="Trebuchet MS"/>
                <a:cs typeface="Trebuchet MS"/>
              </a:rPr>
              <a:t>мазей-сплавів).</a:t>
            </a:r>
            <a:endParaRPr lang="uk-UA" sz="2400" dirty="0">
              <a:latin typeface="Trebuchet MS"/>
              <a:cs typeface="Trebuchet MS"/>
            </a:endParaRPr>
          </a:p>
          <a:p>
            <a:pPr marL="12700">
              <a:spcBef>
                <a:spcPts val="100"/>
              </a:spcBef>
              <a:tabLst>
                <a:tab pos="1920239" algn="l"/>
              </a:tabLst>
            </a:pPr>
            <a:endParaRPr lang="ru-RU" dirty="0">
              <a:latin typeface="Trebuchet MS"/>
              <a:cs typeface="Trebuchet MS"/>
            </a:endParaRPr>
          </a:p>
          <a:p>
            <a:pPr marL="12700">
              <a:spcBef>
                <a:spcPts val="100"/>
              </a:spcBef>
              <a:tabLst>
                <a:tab pos="1920239" algn="l"/>
              </a:tabLst>
            </a:pPr>
            <a:endParaRPr lang="uk-UA" dirty="0">
              <a:latin typeface="Trebuchet MS"/>
              <a:cs typeface="Trebuchet MS"/>
            </a:endParaRPr>
          </a:p>
          <a:p>
            <a:pPr marL="12700">
              <a:spcBef>
                <a:spcPts val="100"/>
              </a:spcBef>
              <a:tabLst>
                <a:tab pos="1920239" algn="l"/>
              </a:tabLst>
            </a:pPr>
            <a:endParaRPr lang="ru-RU" dirty="0">
              <a:latin typeface="Trebuchet MS"/>
              <a:cs typeface="Trebuchet MS"/>
            </a:endParaRPr>
          </a:p>
          <a:p>
            <a:pPr marL="12700">
              <a:spcBef>
                <a:spcPts val="100"/>
              </a:spcBef>
              <a:tabLst>
                <a:tab pos="1920239" algn="l"/>
              </a:tabLst>
            </a:pPr>
            <a:endParaRPr lang="uk-UA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20239" algn="l"/>
              </a:tabLst>
            </a:pPr>
            <a:endParaRPr sz="1800" dirty="0">
              <a:latin typeface="Trebuchet MS"/>
              <a:cs typeface="Trebuchet MS"/>
            </a:endParaRPr>
          </a:p>
        </p:txBody>
      </p:sp>
      <p:sp>
        <p:nvSpPr>
          <p:cNvPr id="55" name="Заголовок 1"/>
          <p:cNvSpPr txBox="1">
            <a:spLocks/>
          </p:cNvSpPr>
          <p:nvPr/>
        </p:nvSpPr>
        <p:spPr>
          <a:xfrm>
            <a:off x="990600" y="91877"/>
            <a:ext cx="8596668" cy="5781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7500"/>
          </a:bodyPr>
          <a:lstStyle>
            <a:lvl1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u="sng" kern="0" dirty="0" smtClean="0">
                <a:solidFill>
                  <a:schemeClr val="tx1"/>
                </a:solidFill>
              </a:rPr>
              <a:t>План практичного </a:t>
            </a:r>
            <a:r>
              <a:rPr lang="ru-RU" sz="2800" b="1" u="sng" kern="0" dirty="0" err="1" smtClean="0">
                <a:solidFill>
                  <a:schemeClr val="tx1"/>
                </a:solidFill>
              </a:rPr>
              <a:t>заняття</a:t>
            </a:r>
            <a:r>
              <a:rPr lang="ru-RU" sz="2800" b="1" u="sng" kern="0" dirty="0" smtClean="0">
                <a:solidFill>
                  <a:schemeClr val="tx1"/>
                </a:solidFill>
              </a:rPr>
              <a:t>:</a:t>
            </a:r>
            <a:endParaRPr lang="uk-UA" sz="2800" b="1" u="sng" kern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0972800" cy="8298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spc="-5" dirty="0" smtClean="0">
                <a:latin typeface="Trebuchet MS"/>
                <a:cs typeface="Trebuchet MS"/>
              </a:rPr>
              <a:t>1. Характеристика </a:t>
            </a:r>
            <a:r>
              <a:rPr lang="ru-RU" sz="2400" b="1" spc="-5" dirty="0">
                <a:latin typeface="Trebuchet MS"/>
                <a:cs typeface="Trebuchet MS"/>
              </a:rPr>
              <a:t>м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ru-RU" sz="2400" b="1" spc="-5" dirty="0" err="1">
                <a:latin typeface="Trebuchet MS"/>
                <a:cs typeface="Trebuchet MS"/>
              </a:rPr>
              <a:t>яких</a:t>
            </a:r>
            <a:r>
              <a:rPr lang="ru-RU" sz="2400" b="1" spc="-5" dirty="0">
                <a:latin typeface="Trebuchet MS"/>
                <a:cs typeface="Trebuchet MS"/>
              </a:rPr>
              <a:t> </a:t>
            </a:r>
            <a:r>
              <a:rPr lang="ru-RU" sz="2400" b="1" spc="-5" dirty="0" err="1">
                <a:latin typeface="Trebuchet MS"/>
                <a:cs typeface="Trebuchet MS"/>
              </a:rPr>
              <a:t>лікарських</a:t>
            </a:r>
            <a:r>
              <a:rPr lang="ru-RU" sz="2400" b="1" spc="-5" dirty="0">
                <a:latin typeface="Trebuchet MS"/>
                <a:cs typeface="Trebuchet MS"/>
              </a:rPr>
              <a:t> </a:t>
            </a:r>
            <a:r>
              <a:rPr lang="ru-RU" sz="2400" b="1" spc="-5" dirty="0" smtClean="0">
                <a:latin typeface="Trebuchet MS"/>
                <a:cs typeface="Trebuchet MS"/>
              </a:rPr>
              <a:t>форм.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uk-UA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М'які лікарські форми знаходять широке застосування в медичній практиці.</a:t>
            </a:r>
            <a:r>
              <a:rPr lang="uk-UA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м'яких ЛФ відносяться мазі, креми, гелі, лініменти, пасти, </a:t>
            </a:r>
            <a:r>
              <a:rPr lang="uk-UA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супозиторії</a:t>
            </a:r>
            <a:r>
              <a:rPr lang="uk-UA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пластирі. </a:t>
            </a:r>
            <a:r>
              <a:rPr lang="uk-UA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lang="uk-UA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uk-UA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єднанні загальним поняттям «Мазі»  (</a:t>
            </a:r>
            <a:r>
              <a:rPr lang="en-US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Unguenta</a:t>
            </a:r>
            <a:r>
              <a:rPr lang="uk-UA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м</a:t>
            </a:r>
            <a:r>
              <a:rPr lang="uk-UA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uk-UA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 лікарські засоби займають у медицині (дерматології, офтальмології, гінекології, проктології) надзвичайно важливе місце, а часто є просто незамінними. </a:t>
            </a:r>
            <a:r>
              <a:rPr lang="uk-UA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Застосовують в побуті, на виробництві з метою захисту відкритих ділянок тіла від алергенів, хімічних подразників, комах.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uk-UA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М'які лікарські форми для місцевого застосування об'єднують м'які лікарські засоби  аптечного приготування і заводського виробництва. До таких, що виготовляються в умовах аптеки, належать: лініменти (рідкі мазі), власне мазі і пасти. </a:t>
            </a:r>
            <a:r>
              <a:rPr lang="uk-UA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Особливе місце серед вищеназваних м'яких ліків для місцевого застосування справедливо належить мазям, які в сучасній рецептурі аптек, незважаючи на ріст промислового виробництва, становлять у середньому біля 10 %.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uk-UA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Ця універсальна лікарська форма дає можливість: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введення до складу мазей різних лікарських засобів (рідких, м'яких, твердих);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безпечного і зручного застосування;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досягнення високої концентрації лікарських засобів у тканинах тіла чи на шкірі;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індивідуального прописування;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uk-UA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uk-UA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uk-UA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uk-UA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46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6682" y="228600"/>
            <a:ext cx="6731330" cy="517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spc="-5" dirty="0">
                <a:latin typeface="Trebuchet MS"/>
                <a:cs typeface="Trebuchet MS"/>
              </a:rPr>
              <a:t>1. Характеристика м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ru-RU" sz="2400" b="1" spc="-5" dirty="0" err="1">
                <a:latin typeface="Trebuchet MS"/>
                <a:cs typeface="Trebuchet MS"/>
              </a:rPr>
              <a:t>яких</a:t>
            </a:r>
            <a:r>
              <a:rPr lang="ru-RU" sz="2400" b="1" spc="-5" dirty="0">
                <a:latin typeface="Trebuchet MS"/>
                <a:cs typeface="Trebuchet MS"/>
              </a:rPr>
              <a:t> </a:t>
            </a:r>
            <a:r>
              <a:rPr lang="ru-RU" sz="2400" b="1" spc="-5" dirty="0" err="1">
                <a:latin typeface="Trebuchet MS"/>
                <a:cs typeface="Trebuchet MS"/>
              </a:rPr>
              <a:t>лікарських</a:t>
            </a:r>
            <a:r>
              <a:rPr lang="ru-RU" sz="2400" b="1" spc="-5" dirty="0">
                <a:latin typeface="Trebuchet MS"/>
                <a:cs typeface="Trebuchet MS"/>
              </a:rPr>
              <a:t> форм</a:t>
            </a:r>
            <a:r>
              <a:rPr lang="ru-RU" b="1" spc="-5" dirty="0">
                <a:latin typeface="Trebuchet MS"/>
                <a:cs typeface="Trebuchet MS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2400" y="745665"/>
            <a:ext cx="10744200" cy="7236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простого і швидкого виготовлення;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uk-UA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призначення з певною метою: місцевої чи резорбтивної дії.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ліки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місцевого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складаються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основи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 а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іноді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консервантів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поверхнево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активних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(ПАР) та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допоміжних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дозволених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рівномірно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розподілених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складу і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властивостей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впливати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вивільнення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біодоступність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терапевтичну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дію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таких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ліків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Призначаються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для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нанесення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шкіру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рани,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слизові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оболонки</a:t>
            </a:r>
            <a:r>
              <a:rPr lang="ru-RU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шляхом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намазування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втирання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повязок,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тампонів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спеціальних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шприців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місцевої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терапевтичної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захисної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якшувальної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проникнення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крізь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шкіру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слизові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оболонки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лікарські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препарати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характеризуються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специфічними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реорологічними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властивостями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встановленій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температурі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язкістю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псевдопластичністю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пластичністю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однорідністю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тих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випадків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неоднорідність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характерною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особливістю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ліків</a:t>
            </a:r>
            <a:r>
              <a:rPr lang="ru-RU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spc="-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ru-RU" b="1" spc="-5" dirty="0" smtClean="0">
              <a:latin typeface="Trebuchet MS"/>
              <a:cs typeface="Trebuchet MS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ru-RU" b="1" spc="-5" dirty="0" smtClean="0">
              <a:latin typeface="Trebuchet MS"/>
              <a:cs typeface="Trebuchet MS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ru-RU" b="1" spc="-5" dirty="0" smtClean="0">
              <a:latin typeface="Trebuchet MS"/>
              <a:cs typeface="Trebuchet MS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ru-RU" b="1" spc="-5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76638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920" y="1676400"/>
            <a:ext cx="566928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Класифікують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м'які лікарські форми:</a:t>
            </a:r>
            <a:b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uk-UA" sz="2000" dirty="0">
                <a:solidFill>
                  <a:srgbClr val="000000"/>
                </a:solidFill>
                <a:latin typeface="Wingdings" panose="05000000000000000000" pitchFamily="2" charset="2"/>
              </a:rPr>
              <a:t>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за спорідненістю до води: гідрофільні та гідрофобні 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ліпофільні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);</a:t>
            </a:r>
            <a:b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uk-UA" sz="2000" dirty="0">
                <a:solidFill>
                  <a:srgbClr val="000000"/>
                </a:solidFill>
                <a:latin typeface="Wingdings" panose="05000000000000000000" pitchFamily="2" charset="2"/>
              </a:rPr>
              <a:t>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за здатністю абсорбувати воду та механізмом абсорбції;</a:t>
            </a:r>
            <a:b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uk-UA" sz="2000" dirty="0">
                <a:solidFill>
                  <a:srgbClr val="000000"/>
                </a:solidFill>
                <a:latin typeface="Wingdings" panose="05000000000000000000" pitchFamily="2" charset="2"/>
              </a:rPr>
              <a:t>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за типом дисперсних систем: однофазні (розчини, сплави),</a:t>
            </a:r>
            <a:b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двофазні (емульсії типу о/в і в/о, суспензії, колоїдні дисперсії вищих</a:t>
            </a:r>
            <a:b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жирних спиртів або кислот, стабілізовані гідрофільними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поверхневоактивними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речовинами) і багатофазні системи (емульсії о/в/о і в/о/в, а</a:t>
            </a:r>
            <a:b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також комбіновані системи);</a:t>
            </a:r>
            <a:r>
              <a:rPr lang="uk-UA" sz="2000" dirty="0"/>
              <a:t> </a:t>
            </a:r>
            <a:br>
              <a:rPr lang="uk-UA" sz="2000" dirty="0"/>
            </a:br>
            <a:endParaRPr lang="uk-UA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775960" y="1384011"/>
            <a:ext cx="51816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rgbClr val="000000"/>
                </a:solidFill>
                <a:latin typeface="Wingdings" panose="05000000000000000000" pitchFamily="2" charset="2"/>
              </a:rPr>
              <a:t>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за структурно-механічними властивостями при встановленій</a:t>
            </a:r>
            <a:b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температурі зберігання та умовах застосування;</a:t>
            </a:r>
            <a:b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uk-UA" sz="2000" dirty="0">
                <a:solidFill>
                  <a:srgbClr val="000000"/>
                </a:solidFill>
                <a:latin typeface="Wingdings" panose="05000000000000000000" pitchFamily="2" charset="2"/>
              </a:rPr>
              <a:t>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за концентрацією та дисперсним станом допоміжних і/або діючих</a:t>
            </a:r>
            <a:b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речовин.</a:t>
            </a:r>
            <a:b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За сукупністю цих ознак м'які лікарські форми для місцевого</a:t>
            </a:r>
            <a:b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застосування (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unguenta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)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можуть бути класифіковані як:</a:t>
            </a:r>
            <a:b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uk-UA" sz="2000" dirty="0">
                <a:solidFill>
                  <a:srgbClr val="000000"/>
                </a:solidFill>
                <a:latin typeface="Wingdings" panose="05000000000000000000" pitchFamily="2" charset="2"/>
              </a:rPr>
              <a:t>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мазі;</a:t>
            </a:r>
            <a:b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uk-UA" sz="2000" dirty="0">
                <a:solidFill>
                  <a:srgbClr val="000000"/>
                </a:solidFill>
                <a:latin typeface="Wingdings" panose="05000000000000000000" pitchFamily="2" charset="2"/>
              </a:rPr>
              <a:t>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креми;</a:t>
            </a:r>
            <a:b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uk-UA" sz="2000" dirty="0">
                <a:solidFill>
                  <a:srgbClr val="000000"/>
                </a:solidFill>
                <a:latin typeface="Wingdings" panose="05000000000000000000" pitchFamily="2" charset="2"/>
              </a:rPr>
              <a:t>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гелі;</a:t>
            </a:r>
            <a:b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uk-UA" sz="2000" dirty="0">
                <a:solidFill>
                  <a:srgbClr val="000000"/>
                </a:solidFill>
                <a:latin typeface="Wingdings" panose="05000000000000000000" pitchFamily="2" charset="2"/>
              </a:rPr>
              <a:t>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пасти;</a:t>
            </a:r>
            <a:b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uk-UA" sz="2000" dirty="0">
                <a:solidFill>
                  <a:srgbClr val="000000"/>
                </a:solidFill>
                <a:latin typeface="Wingdings" panose="05000000000000000000" pitchFamily="2" charset="2"/>
              </a:rPr>
              <a:t>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лініменти.</a:t>
            </a:r>
            <a:r>
              <a:rPr lang="uk-UA" sz="2000" dirty="0"/>
              <a:t>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9560" y="368348"/>
            <a:ext cx="10668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фармакопеях багатьох країн світу м’які лікарські засоби</a:t>
            </a:r>
            <a:b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зовнішнього застосування класифікуються як: </a:t>
            </a:r>
            <a:r>
              <a:rPr lang="uk-UA" sz="20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мазі; креми;</a:t>
            </a:r>
            <a:br>
              <a:rPr lang="uk-UA" sz="20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</a:br>
            <a:r>
              <a:rPr lang="uk-UA" sz="20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гелі; пасти; припарки; медичні пластирі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065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" y="457200"/>
            <a:ext cx="82296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4638" algn="just"/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заводському виробництві МЛЗ складають близько 10 %.</a:t>
            </a:r>
            <a:b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Вони широко використовуються в терапії деяких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дерматоло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b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гічних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захворювань, в офтальмології, отоларингології, </a:t>
            </a:r>
            <a:r>
              <a:rPr lang="uk-UA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хірургії,акушерстві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гінекології, проктології та інших галузях 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клінічної медицини.</a:t>
            </a:r>
          </a:p>
          <a:p>
            <a:pPr indent="274638" algn="just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МЛЗ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застосовуються не лише з метою лікування, але й для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профілактики або діагностики захворювань, а також як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індивідуальні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 захисту рук і відкритих частин тіла від дії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хімічних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подразників на виробництвах і в побуті. Велику групу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становлять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косметичні мазі для пом’якшення і живлення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шкіри.</a:t>
            </a:r>
          </a:p>
          <a:p>
            <a:pPr indent="274638" algn="just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Вони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 бути гігієнічні, лікувально-профілактичні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декоративні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Гормони і вітаміни, що містяться в них,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наближають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ці мазі до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лікувальних.</a:t>
            </a:r>
          </a:p>
          <a:p>
            <a:pPr indent="274638" algn="jus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Особливу групу складають мазі, гелі і пасти, що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ються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реєстрації біострумів, наприклад, при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електрокардіо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графії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енцефалографії, електроміографії і ультразвукових до-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слідженнях. їх роль полягає в поліпшенні контакту між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рою, слизовою оболонкою і електродами, а також у фіксації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останніх.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5778" y="1983789"/>
            <a:ext cx="4109622" cy="2054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781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52400"/>
            <a:ext cx="3810000" cy="31186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3304936"/>
            <a:ext cx="3417711" cy="341771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302" y="1137454"/>
            <a:ext cx="3486150" cy="444841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178" y="3452252"/>
            <a:ext cx="3255326" cy="312307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46" y="-112775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14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04800"/>
            <a:ext cx="3105150" cy="43434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2280285"/>
            <a:ext cx="3343275" cy="45624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-1"/>
            <a:ext cx="5124450" cy="25239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4765" y="2523982"/>
            <a:ext cx="36195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172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95600" y="228600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20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Термінологія</a:t>
            </a:r>
            <a:endParaRPr lang="uk-UA" sz="2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04800" y="628710"/>
            <a:ext cx="103632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Мазь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</a:rPr>
              <a:t>– це м'яка лікарська форма для місцевого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застосування, дисперсійне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</a:rPr>
              <a:t>середовище якої при встановленій температурі зберігання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має неньютонівський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</a:rPr>
              <a:t>тип течії і високі значення реологічних параметрів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algn="just"/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/>
            </a:r>
            <a:b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uk-UA" b="1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Крем</a:t>
            </a:r>
            <a:r>
              <a:rPr lang="uk-UA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– це м'яка лікарська форма для місцевого застосування, що являє собою одно-, </a:t>
            </a:r>
            <a:r>
              <a:rPr lang="uk-UA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дво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- або багатофазну дисперсну систему, дисперсійне середовище якої при встановленій температурі зберігання зазвичай має ньютонівський тип течії і низькі значення реологічних параметрів.</a:t>
            </a:r>
            <a:b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uk-UA" b="1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Гель</a:t>
            </a:r>
            <a:r>
              <a:rPr lang="uk-UA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– це м'яка лікарська форма для місцевого застосування, що являє собою одно-, </a:t>
            </a:r>
            <a:r>
              <a:rPr lang="uk-UA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дво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- або багатофазну дисперсну систему з рідким дисперсійним середовищем, реологічні властивості якої зумовлені</a:t>
            </a:r>
            <a:r>
              <a:rPr lang="uk-UA" dirty="0" smtClean="0"/>
              <a:t>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присутністю </a:t>
            </a:r>
            <a:r>
              <a:rPr lang="uk-UA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гелеутворювачів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в порівняно невеликих концентраціях. У цій лікарській формі </a:t>
            </a:r>
            <a:r>
              <a:rPr lang="uk-UA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гелеутворювачі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додатково можуть виконувати роль стабілізаторів дисперсної системи – суспензії або емульсії; такі гелі можуть називатися відповідно суспензійними гелями або </a:t>
            </a:r>
            <a:r>
              <a:rPr lang="uk-UA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емульгелями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b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uk-UA" b="1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Паста</a:t>
            </a:r>
            <a:r>
              <a:rPr lang="uk-UA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– це м'яка лікарська форма для місцевого застосування, яка є суспензією, що містить значну кількість (зазвичай понад 20% мас.) твердої дисперсної фази, рівномірно розподіленої в основі. В якості основи для пасти можуть бути використані основи для мазей, кремів і гелів.</a:t>
            </a:r>
            <a:b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uk-UA" b="1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Лінімент</a:t>
            </a:r>
            <a:r>
              <a:rPr lang="uk-UA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– це м'яка лікарська форма для місцевого застосування, яка розплавляється при температурі тіла. До лініментів можуть бути віднесені мазі, креми і гелі, що характеризуються цією ознакою.</a:t>
            </a:r>
            <a:b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07492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77245" y="6642163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ahoma"/>
                <a:cs typeface="Tahoma"/>
              </a:rPr>
              <a:t>10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977640" y="0"/>
            <a:ext cx="4283963" cy="5989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>
              <a:lnSpc>
                <a:spcPct val="100000"/>
              </a:lnSpc>
              <a:spcBef>
                <a:spcPts val="100"/>
              </a:spcBef>
              <a:tabLst>
                <a:tab pos="2922905" algn="l"/>
              </a:tabLst>
            </a:pPr>
            <a:r>
              <a:rPr spc="-5" dirty="0"/>
              <a:t>ХАРАКТЕРИСТИКА	МАЗЕЙ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835014" y="2027397"/>
            <a:ext cx="7987665" cy="131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i="1" spc="-5" dirty="0">
                <a:latin typeface="Trebuchet MS"/>
                <a:cs typeface="Trebuchet MS"/>
              </a:rPr>
              <a:t>До м’яких лікарських форм відносяться </a:t>
            </a:r>
            <a:r>
              <a:rPr sz="1600" b="1" i="1" spc="-10" dirty="0">
                <a:latin typeface="Trebuchet MS"/>
                <a:cs typeface="Trebuchet MS"/>
              </a:rPr>
              <a:t>лініменти, </a:t>
            </a:r>
            <a:r>
              <a:rPr sz="1600" b="1" i="1" spc="-5" dirty="0">
                <a:latin typeface="Trebuchet MS"/>
                <a:cs typeface="Trebuchet MS"/>
              </a:rPr>
              <a:t>мазі, креми, гелі,</a:t>
            </a:r>
            <a:r>
              <a:rPr sz="1600" b="1" i="1" spc="210" dirty="0">
                <a:latin typeface="Trebuchet MS"/>
                <a:cs typeface="Trebuchet MS"/>
              </a:rPr>
              <a:t> </a:t>
            </a:r>
            <a:r>
              <a:rPr sz="1600" b="1" i="1" spc="-10" dirty="0">
                <a:latin typeface="Trebuchet MS"/>
                <a:cs typeface="Trebuchet MS"/>
              </a:rPr>
              <a:t>пасти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100">
              <a:latin typeface="Times New Roman"/>
              <a:cs typeface="Times New Roman"/>
            </a:endParaRPr>
          </a:p>
          <a:p>
            <a:pPr marL="2774950">
              <a:lnSpc>
                <a:spcPct val="100000"/>
              </a:lnSpc>
            </a:pPr>
            <a:r>
              <a:rPr sz="1600" b="1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 </a:t>
            </a:r>
            <a:r>
              <a:rPr sz="1600" b="1" i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фізико- </a:t>
            </a:r>
            <a:r>
              <a:rPr sz="16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хімічним</a:t>
            </a:r>
            <a:r>
              <a:rPr sz="1600" b="1" i="1" u="heavy" spc="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властивостям</a:t>
            </a:r>
            <a:endParaRPr sz="1600">
              <a:latin typeface="Times New Roman"/>
              <a:cs typeface="Times New Roman"/>
            </a:endParaRPr>
          </a:p>
          <a:p>
            <a:pPr marL="191770" marR="5080" indent="431165">
              <a:lnSpc>
                <a:spcPct val="100000"/>
              </a:lnSpc>
            </a:pPr>
            <a:r>
              <a:rPr sz="1600" b="1" i="1" spc="-10" dirty="0">
                <a:latin typeface="Times New Roman"/>
                <a:cs typeface="Times New Roman"/>
              </a:rPr>
              <a:t>МАЗІ </a:t>
            </a:r>
            <a:r>
              <a:rPr sz="1600" b="1" i="1" spc="-5" dirty="0">
                <a:latin typeface="Times New Roman"/>
                <a:cs typeface="Times New Roman"/>
              </a:rPr>
              <a:t>– </a:t>
            </a:r>
            <a:r>
              <a:rPr sz="1600" spc="-5" dirty="0">
                <a:latin typeface="Times New Roman"/>
                <a:cs typeface="Times New Roman"/>
              </a:rPr>
              <a:t>це вільні всебічно дисперсні </a:t>
            </a:r>
            <a:r>
              <a:rPr sz="1600" spc="-10" dirty="0">
                <a:latin typeface="Times New Roman"/>
                <a:cs typeface="Times New Roman"/>
              </a:rPr>
              <a:t>безформні </a:t>
            </a:r>
            <a:r>
              <a:rPr sz="1600" spc="-5" dirty="0">
                <a:latin typeface="Times New Roman"/>
                <a:cs typeface="Times New Roman"/>
              </a:rPr>
              <a:t>(неструктуровані) або </a:t>
            </a:r>
            <a:r>
              <a:rPr sz="1600" spc="-10" dirty="0">
                <a:latin typeface="Times New Roman"/>
                <a:cs typeface="Times New Roman"/>
              </a:rPr>
              <a:t>структуровані  системи </a:t>
            </a:r>
            <a:r>
              <a:rPr sz="1600" spc="-5" dirty="0">
                <a:latin typeface="Times New Roman"/>
                <a:cs typeface="Times New Roman"/>
              </a:rPr>
              <a:t>з пластично-пружно-в'язким дисперсійним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середовищем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058667" y="4076701"/>
            <a:ext cx="1407160" cy="483234"/>
          </a:xfrm>
          <a:custGeom>
            <a:avLst/>
            <a:gdLst/>
            <a:ahLst/>
            <a:cxnLst/>
            <a:rect l="l" t="t" r="r" b="b"/>
            <a:pathLst>
              <a:path w="1407160" h="483235">
                <a:moveTo>
                  <a:pt x="1326134" y="0"/>
                </a:moveTo>
                <a:lnTo>
                  <a:pt x="80518" y="0"/>
                </a:lnTo>
                <a:lnTo>
                  <a:pt x="74191" y="31338"/>
                </a:lnTo>
                <a:lnTo>
                  <a:pt x="56937" y="56932"/>
                </a:lnTo>
                <a:lnTo>
                  <a:pt x="31343" y="74189"/>
                </a:lnTo>
                <a:lnTo>
                  <a:pt x="0" y="80518"/>
                </a:lnTo>
                <a:lnTo>
                  <a:pt x="0" y="402590"/>
                </a:lnTo>
                <a:lnTo>
                  <a:pt x="31343" y="408916"/>
                </a:lnTo>
                <a:lnTo>
                  <a:pt x="56937" y="426170"/>
                </a:lnTo>
                <a:lnTo>
                  <a:pt x="74191" y="451764"/>
                </a:lnTo>
                <a:lnTo>
                  <a:pt x="80518" y="483108"/>
                </a:lnTo>
                <a:lnTo>
                  <a:pt x="1326134" y="483108"/>
                </a:lnTo>
                <a:lnTo>
                  <a:pt x="1332460" y="451764"/>
                </a:lnTo>
                <a:lnTo>
                  <a:pt x="1349714" y="426170"/>
                </a:lnTo>
                <a:lnTo>
                  <a:pt x="1375308" y="408916"/>
                </a:lnTo>
                <a:lnTo>
                  <a:pt x="1406652" y="402590"/>
                </a:lnTo>
                <a:lnTo>
                  <a:pt x="1406652" y="80518"/>
                </a:lnTo>
                <a:lnTo>
                  <a:pt x="1375308" y="74189"/>
                </a:lnTo>
                <a:lnTo>
                  <a:pt x="1349714" y="56932"/>
                </a:lnTo>
                <a:lnTo>
                  <a:pt x="1332460" y="31338"/>
                </a:lnTo>
                <a:lnTo>
                  <a:pt x="1326134" y="0"/>
                </a:lnTo>
                <a:close/>
              </a:path>
            </a:pathLst>
          </a:custGeom>
          <a:solidFill>
            <a:srgbClr val="B03E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58667" y="4076701"/>
            <a:ext cx="1407160" cy="483234"/>
          </a:xfrm>
          <a:custGeom>
            <a:avLst/>
            <a:gdLst/>
            <a:ahLst/>
            <a:cxnLst/>
            <a:rect l="l" t="t" r="r" b="b"/>
            <a:pathLst>
              <a:path w="1407160" h="483235">
                <a:moveTo>
                  <a:pt x="0" y="80518"/>
                </a:moveTo>
                <a:lnTo>
                  <a:pt x="31343" y="74189"/>
                </a:lnTo>
                <a:lnTo>
                  <a:pt x="56937" y="56932"/>
                </a:lnTo>
                <a:lnTo>
                  <a:pt x="74191" y="31338"/>
                </a:lnTo>
                <a:lnTo>
                  <a:pt x="80518" y="0"/>
                </a:lnTo>
                <a:lnTo>
                  <a:pt x="1326134" y="0"/>
                </a:lnTo>
                <a:lnTo>
                  <a:pt x="1332460" y="31338"/>
                </a:lnTo>
                <a:lnTo>
                  <a:pt x="1349714" y="56932"/>
                </a:lnTo>
                <a:lnTo>
                  <a:pt x="1375308" y="74189"/>
                </a:lnTo>
                <a:lnTo>
                  <a:pt x="1406652" y="80518"/>
                </a:lnTo>
                <a:lnTo>
                  <a:pt x="1406652" y="402590"/>
                </a:lnTo>
                <a:lnTo>
                  <a:pt x="1375308" y="408916"/>
                </a:lnTo>
                <a:lnTo>
                  <a:pt x="1349714" y="426170"/>
                </a:lnTo>
                <a:lnTo>
                  <a:pt x="1332460" y="451764"/>
                </a:lnTo>
                <a:lnTo>
                  <a:pt x="1326134" y="483108"/>
                </a:lnTo>
                <a:lnTo>
                  <a:pt x="80518" y="483108"/>
                </a:lnTo>
                <a:lnTo>
                  <a:pt x="74191" y="451764"/>
                </a:lnTo>
                <a:lnTo>
                  <a:pt x="56937" y="426170"/>
                </a:lnTo>
                <a:lnTo>
                  <a:pt x="31343" y="408916"/>
                </a:lnTo>
                <a:lnTo>
                  <a:pt x="0" y="402590"/>
                </a:lnTo>
                <a:lnTo>
                  <a:pt x="0" y="8051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193224" y="4162045"/>
            <a:ext cx="11372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solidFill>
                  <a:srgbClr val="581F4D"/>
                </a:solidFill>
                <a:latin typeface="Trebuchet MS"/>
                <a:cs typeface="Trebuchet MS"/>
              </a:rPr>
              <a:t>ПЕРЕВАГ</a:t>
            </a:r>
            <a:r>
              <a:rPr sz="1800" b="1" i="1" dirty="0">
                <a:solidFill>
                  <a:srgbClr val="581F4D"/>
                </a:solidFill>
                <a:latin typeface="Trebuchet MS"/>
                <a:cs typeface="Trebuchet MS"/>
              </a:rPr>
              <a:t>И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103364" y="4076701"/>
            <a:ext cx="1911350" cy="483234"/>
          </a:xfrm>
          <a:custGeom>
            <a:avLst/>
            <a:gdLst/>
            <a:ahLst/>
            <a:cxnLst/>
            <a:rect l="l" t="t" r="r" b="b"/>
            <a:pathLst>
              <a:path w="1911350" h="483235">
                <a:moveTo>
                  <a:pt x="1830577" y="0"/>
                </a:moveTo>
                <a:lnTo>
                  <a:pt x="80518" y="0"/>
                </a:lnTo>
                <a:lnTo>
                  <a:pt x="74191" y="31338"/>
                </a:lnTo>
                <a:lnTo>
                  <a:pt x="56937" y="56932"/>
                </a:lnTo>
                <a:lnTo>
                  <a:pt x="31343" y="74189"/>
                </a:lnTo>
                <a:lnTo>
                  <a:pt x="0" y="80518"/>
                </a:lnTo>
                <a:lnTo>
                  <a:pt x="0" y="402590"/>
                </a:lnTo>
                <a:lnTo>
                  <a:pt x="31343" y="408916"/>
                </a:lnTo>
                <a:lnTo>
                  <a:pt x="56937" y="426170"/>
                </a:lnTo>
                <a:lnTo>
                  <a:pt x="74191" y="451764"/>
                </a:lnTo>
                <a:lnTo>
                  <a:pt x="80518" y="483108"/>
                </a:lnTo>
                <a:lnTo>
                  <a:pt x="1830577" y="483108"/>
                </a:lnTo>
                <a:lnTo>
                  <a:pt x="1836904" y="451764"/>
                </a:lnTo>
                <a:lnTo>
                  <a:pt x="1854158" y="426170"/>
                </a:lnTo>
                <a:lnTo>
                  <a:pt x="1879752" y="408916"/>
                </a:lnTo>
                <a:lnTo>
                  <a:pt x="1911095" y="402590"/>
                </a:lnTo>
                <a:lnTo>
                  <a:pt x="1911095" y="80518"/>
                </a:lnTo>
                <a:lnTo>
                  <a:pt x="1879752" y="74189"/>
                </a:lnTo>
                <a:lnTo>
                  <a:pt x="1854158" y="56932"/>
                </a:lnTo>
                <a:lnTo>
                  <a:pt x="1836904" y="31338"/>
                </a:lnTo>
                <a:lnTo>
                  <a:pt x="1830577" y="0"/>
                </a:lnTo>
                <a:close/>
              </a:path>
            </a:pathLst>
          </a:custGeom>
          <a:solidFill>
            <a:srgbClr val="B03E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03364" y="4076701"/>
            <a:ext cx="1911350" cy="483234"/>
          </a:xfrm>
          <a:custGeom>
            <a:avLst/>
            <a:gdLst/>
            <a:ahLst/>
            <a:cxnLst/>
            <a:rect l="l" t="t" r="r" b="b"/>
            <a:pathLst>
              <a:path w="1911350" h="483235">
                <a:moveTo>
                  <a:pt x="0" y="80518"/>
                </a:moveTo>
                <a:lnTo>
                  <a:pt x="31343" y="74189"/>
                </a:lnTo>
                <a:lnTo>
                  <a:pt x="56937" y="56932"/>
                </a:lnTo>
                <a:lnTo>
                  <a:pt x="74191" y="31338"/>
                </a:lnTo>
                <a:lnTo>
                  <a:pt x="80518" y="0"/>
                </a:lnTo>
                <a:lnTo>
                  <a:pt x="1830577" y="0"/>
                </a:lnTo>
                <a:lnTo>
                  <a:pt x="1836904" y="31338"/>
                </a:lnTo>
                <a:lnTo>
                  <a:pt x="1854158" y="56932"/>
                </a:lnTo>
                <a:lnTo>
                  <a:pt x="1879752" y="74189"/>
                </a:lnTo>
                <a:lnTo>
                  <a:pt x="1911095" y="80518"/>
                </a:lnTo>
                <a:lnTo>
                  <a:pt x="1911095" y="402590"/>
                </a:lnTo>
                <a:lnTo>
                  <a:pt x="1879752" y="408916"/>
                </a:lnTo>
                <a:lnTo>
                  <a:pt x="1854158" y="426170"/>
                </a:lnTo>
                <a:lnTo>
                  <a:pt x="1836904" y="451764"/>
                </a:lnTo>
                <a:lnTo>
                  <a:pt x="1830577" y="483108"/>
                </a:lnTo>
                <a:lnTo>
                  <a:pt x="80518" y="483108"/>
                </a:lnTo>
                <a:lnTo>
                  <a:pt x="74191" y="451764"/>
                </a:lnTo>
                <a:lnTo>
                  <a:pt x="56937" y="426170"/>
                </a:lnTo>
                <a:lnTo>
                  <a:pt x="31343" y="408916"/>
                </a:lnTo>
                <a:lnTo>
                  <a:pt x="0" y="402590"/>
                </a:lnTo>
                <a:lnTo>
                  <a:pt x="0" y="8051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472171" y="4162044"/>
            <a:ext cx="11728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solidFill>
                  <a:srgbClr val="581F4D"/>
                </a:solidFill>
                <a:latin typeface="Trebuchet MS"/>
                <a:cs typeface="Trebuchet MS"/>
              </a:rPr>
              <a:t>НЕДОЛІКИ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75460" y="4869179"/>
            <a:ext cx="3779520" cy="157162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334645" indent="-246379">
              <a:lnSpc>
                <a:spcPts val="1914"/>
              </a:lnSpc>
              <a:spcBef>
                <a:spcPts val="325"/>
              </a:spcBef>
              <a:buFont typeface="Wingdings"/>
              <a:buChar char=""/>
              <a:tabLst>
                <a:tab pos="335280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Економічність </a:t>
            </a:r>
            <a:r>
              <a:rPr sz="1600" b="1" dirty="0">
                <a:latin typeface="Times New Roman"/>
                <a:cs typeface="Times New Roman"/>
              </a:rPr>
              <a:t>та</a:t>
            </a:r>
            <a:r>
              <a:rPr sz="1600" b="1" spc="5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технологічність</a:t>
            </a:r>
            <a:endParaRPr sz="1600">
              <a:latin typeface="Times New Roman"/>
              <a:cs typeface="Times New Roman"/>
            </a:endParaRPr>
          </a:p>
          <a:p>
            <a:pPr marL="372745" indent="-284480">
              <a:lnSpc>
                <a:spcPts val="1914"/>
              </a:lnSpc>
              <a:buFont typeface="Wingdings"/>
              <a:buChar char=""/>
              <a:tabLst>
                <a:tab pos="373380" algn="l"/>
              </a:tabLst>
            </a:pPr>
            <a:r>
              <a:rPr sz="1600" b="1" spc="-15" dirty="0">
                <a:latin typeface="Times New Roman"/>
                <a:cs typeface="Times New Roman"/>
              </a:rPr>
              <a:t>Простота </a:t>
            </a:r>
            <a:r>
              <a:rPr sz="1600" b="1" dirty="0">
                <a:latin typeface="Times New Roman"/>
                <a:cs typeface="Times New Roman"/>
              </a:rPr>
              <a:t>та </a:t>
            </a:r>
            <a:r>
              <a:rPr sz="1600" b="1" spc="-10" dirty="0">
                <a:latin typeface="Times New Roman"/>
                <a:cs typeface="Times New Roman"/>
              </a:rPr>
              <a:t>безпека</a:t>
            </a:r>
            <a:r>
              <a:rPr sz="1600" b="1" spc="7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використання</a:t>
            </a:r>
            <a:endParaRPr sz="1600">
              <a:latin typeface="Times New Roman"/>
              <a:cs typeface="Times New Roman"/>
            </a:endParaRPr>
          </a:p>
          <a:p>
            <a:pPr marL="343535" marR="315595" indent="-254635">
              <a:lnSpc>
                <a:spcPct val="100000"/>
              </a:lnSpc>
              <a:buFont typeface="Wingdings"/>
              <a:buChar char=""/>
              <a:tabLst>
                <a:tab pos="373380" algn="l"/>
              </a:tabLst>
            </a:pPr>
            <a:r>
              <a:rPr dirty="0"/>
              <a:t>	</a:t>
            </a:r>
            <a:r>
              <a:rPr sz="1600" b="1" spc="-5" dirty="0">
                <a:latin typeface="Times New Roman"/>
                <a:cs typeface="Times New Roman"/>
              </a:rPr>
              <a:t>Досягнення високої концентрації  лікарських </a:t>
            </a:r>
            <a:r>
              <a:rPr sz="1600" b="1" spc="-15" dirty="0">
                <a:latin typeface="Times New Roman"/>
                <a:cs typeface="Times New Roman"/>
              </a:rPr>
              <a:t>речовин </a:t>
            </a:r>
            <a:r>
              <a:rPr sz="1600" b="1" spc="-5" dirty="0">
                <a:latin typeface="Times New Roman"/>
                <a:cs typeface="Times New Roman"/>
              </a:rPr>
              <a:t>у</a:t>
            </a:r>
            <a:r>
              <a:rPr sz="1600" b="1" spc="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шкірі</a:t>
            </a:r>
            <a:endParaRPr sz="1600">
              <a:latin typeface="Times New Roman"/>
              <a:cs typeface="Times New Roman"/>
            </a:endParaRPr>
          </a:p>
          <a:p>
            <a:pPr marL="343535" marR="735330" indent="-254635">
              <a:lnSpc>
                <a:spcPct val="100000"/>
              </a:lnSpc>
              <a:buFont typeface="Wingdings"/>
              <a:buChar char=""/>
              <a:tabLst>
                <a:tab pos="373380" algn="l"/>
              </a:tabLst>
            </a:pPr>
            <a:r>
              <a:rPr dirty="0"/>
              <a:t>	</a:t>
            </a:r>
            <a:r>
              <a:rPr sz="1600" b="1" spc="-15" dirty="0">
                <a:latin typeface="Times New Roman"/>
                <a:cs typeface="Times New Roman"/>
              </a:rPr>
              <a:t>Можливість </a:t>
            </a:r>
            <a:r>
              <a:rPr sz="1600" b="1" spc="-10" dirty="0">
                <a:latin typeface="Times New Roman"/>
                <a:cs typeface="Times New Roman"/>
              </a:rPr>
              <a:t>введення різних  </a:t>
            </a:r>
            <a:r>
              <a:rPr sz="1600" b="1" spc="-5" dirty="0">
                <a:latin typeface="Times New Roman"/>
                <a:cs typeface="Times New Roman"/>
              </a:rPr>
              <a:t>лікарських </a:t>
            </a:r>
            <a:r>
              <a:rPr sz="1600" b="1" spc="-15" dirty="0">
                <a:latin typeface="Times New Roman"/>
                <a:cs typeface="Times New Roman"/>
              </a:rPr>
              <a:t>речовин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879591" y="4869179"/>
            <a:ext cx="4079875" cy="1571625"/>
          </a:xfrm>
          <a:custGeom>
            <a:avLst/>
            <a:gdLst/>
            <a:ahLst/>
            <a:cxnLst/>
            <a:rect l="l" t="t" r="r" b="b"/>
            <a:pathLst>
              <a:path w="4079875" h="1571625">
                <a:moveTo>
                  <a:pt x="0" y="0"/>
                </a:moveTo>
                <a:lnTo>
                  <a:pt x="4079748" y="0"/>
                </a:lnTo>
                <a:lnTo>
                  <a:pt x="4079748" y="1571244"/>
                </a:lnTo>
                <a:lnTo>
                  <a:pt x="0" y="1571244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957198" y="4896867"/>
            <a:ext cx="3580129" cy="1488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6700" marR="5080" indent="-254635">
              <a:lnSpc>
                <a:spcPct val="100000"/>
              </a:lnSpc>
              <a:spcBef>
                <a:spcPts val="95"/>
              </a:spcBef>
              <a:buFont typeface="Wingdings"/>
              <a:buChar char=""/>
              <a:tabLst>
                <a:tab pos="296545" algn="l"/>
              </a:tabLst>
            </a:pPr>
            <a:r>
              <a:rPr dirty="0"/>
              <a:t>	</a:t>
            </a:r>
            <a:r>
              <a:rPr sz="1600" b="1" spc="-5" dirty="0">
                <a:latin typeface="Times New Roman"/>
                <a:cs typeface="Times New Roman"/>
              </a:rPr>
              <a:t>В більшості випадків </a:t>
            </a:r>
            <a:r>
              <a:rPr sz="1600" b="1" spc="-10" dirty="0">
                <a:latin typeface="Times New Roman"/>
                <a:cs typeface="Times New Roman"/>
              </a:rPr>
              <a:t>обмежений  </a:t>
            </a:r>
            <a:r>
              <a:rPr sz="1600" b="1" spc="-5" dirty="0">
                <a:latin typeface="Times New Roman"/>
                <a:cs typeface="Times New Roman"/>
              </a:rPr>
              <a:t>спектр </a:t>
            </a:r>
            <a:r>
              <a:rPr sz="1600" b="1" spc="-10" dirty="0">
                <a:latin typeface="Times New Roman"/>
                <a:cs typeface="Times New Roman"/>
              </a:rPr>
              <a:t>фармакологічної</a:t>
            </a:r>
            <a:r>
              <a:rPr sz="1600" b="1" spc="1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активності</a:t>
            </a:r>
            <a:endParaRPr sz="1600">
              <a:latin typeface="Times New Roman"/>
              <a:cs typeface="Times New Roman"/>
            </a:endParaRPr>
          </a:p>
          <a:p>
            <a:pPr marL="266700" marR="184150" indent="-254635">
              <a:lnSpc>
                <a:spcPct val="100000"/>
              </a:lnSpc>
              <a:buFont typeface="Wingdings"/>
              <a:buChar char=""/>
              <a:tabLst>
                <a:tab pos="296545" algn="l"/>
              </a:tabLst>
            </a:pPr>
            <a:r>
              <a:rPr dirty="0"/>
              <a:t>	</a:t>
            </a:r>
            <a:r>
              <a:rPr sz="1600" b="1" spc="-5" dirty="0">
                <a:latin typeface="Times New Roman"/>
                <a:cs typeface="Times New Roman"/>
              </a:rPr>
              <a:t>Мазі на гідрофобних основах  </a:t>
            </a:r>
            <a:r>
              <a:rPr sz="1600" b="1" spc="-10" dirty="0">
                <a:latin typeface="Times New Roman"/>
                <a:cs typeface="Times New Roman"/>
              </a:rPr>
              <a:t>викликають «парниковий»</a:t>
            </a:r>
            <a:r>
              <a:rPr sz="1600" b="1" spc="2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ефект</a:t>
            </a:r>
            <a:endParaRPr sz="1600">
              <a:latin typeface="Times New Roman"/>
              <a:cs typeface="Times New Roman"/>
            </a:endParaRPr>
          </a:p>
          <a:p>
            <a:pPr marL="266700" marR="814069" indent="-254635">
              <a:lnSpc>
                <a:spcPct val="100000"/>
              </a:lnSpc>
              <a:buFont typeface="Wingdings"/>
              <a:buChar char=""/>
              <a:tabLst>
                <a:tab pos="296545" algn="l"/>
              </a:tabLst>
            </a:pPr>
            <a:r>
              <a:rPr dirty="0"/>
              <a:t>	</a:t>
            </a:r>
            <a:r>
              <a:rPr sz="1600" b="1" spc="5" dirty="0">
                <a:latin typeface="Times New Roman"/>
                <a:cs typeface="Times New Roman"/>
              </a:rPr>
              <a:t>Деякі </a:t>
            </a:r>
            <a:r>
              <a:rPr sz="1600" b="1" spc="-10" dirty="0">
                <a:latin typeface="Times New Roman"/>
                <a:cs typeface="Times New Roman"/>
              </a:rPr>
              <a:t>мазі виявляють  </a:t>
            </a:r>
            <a:r>
              <a:rPr sz="1600" b="1" spc="-15" dirty="0">
                <a:latin typeface="Times New Roman"/>
                <a:cs typeface="Times New Roman"/>
              </a:rPr>
              <a:t>подразнюючу </a:t>
            </a:r>
            <a:r>
              <a:rPr sz="1600" b="1" spc="-5" dirty="0">
                <a:latin typeface="Times New Roman"/>
                <a:cs typeface="Times New Roman"/>
              </a:rPr>
              <a:t>дію на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шкіру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575303" y="4454652"/>
            <a:ext cx="547370" cy="422275"/>
          </a:xfrm>
          <a:custGeom>
            <a:avLst/>
            <a:gdLst/>
            <a:ahLst/>
            <a:cxnLst/>
            <a:rect l="l" t="t" r="r" b="b"/>
            <a:pathLst>
              <a:path w="547370" h="422275">
                <a:moveTo>
                  <a:pt x="547116" y="316611"/>
                </a:moveTo>
                <a:lnTo>
                  <a:pt x="0" y="316611"/>
                </a:lnTo>
                <a:lnTo>
                  <a:pt x="273558" y="422148"/>
                </a:lnTo>
                <a:lnTo>
                  <a:pt x="547116" y="316611"/>
                </a:lnTo>
                <a:close/>
              </a:path>
              <a:path w="547370" h="422275">
                <a:moveTo>
                  <a:pt x="410337" y="0"/>
                </a:moveTo>
                <a:lnTo>
                  <a:pt x="136779" y="0"/>
                </a:lnTo>
                <a:lnTo>
                  <a:pt x="136779" y="316611"/>
                </a:lnTo>
                <a:lnTo>
                  <a:pt x="410337" y="316611"/>
                </a:lnTo>
                <a:lnTo>
                  <a:pt x="410337" y="0"/>
                </a:lnTo>
                <a:close/>
              </a:path>
            </a:pathLst>
          </a:custGeom>
          <a:solidFill>
            <a:srgbClr val="B03E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575303" y="4454652"/>
            <a:ext cx="547370" cy="422275"/>
          </a:xfrm>
          <a:custGeom>
            <a:avLst/>
            <a:gdLst/>
            <a:ahLst/>
            <a:cxnLst/>
            <a:rect l="l" t="t" r="r" b="b"/>
            <a:pathLst>
              <a:path w="547370" h="422275">
                <a:moveTo>
                  <a:pt x="0" y="316611"/>
                </a:moveTo>
                <a:lnTo>
                  <a:pt x="136779" y="316611"/>
                </a:lnTo>
                <a:lnTo>
                  <a:pt x="136779" y="0"/>
                </a:lnTo>
                <a:lnTo>
                  <a:pt x="410337" y="0"/>
                </a:lnTo>
                <a:lnTo>
                  <a:pt x="410337" y="316611"/>
                </a:lnTo>
                <a:lnTo>
                  <a:pt x="547116" y="316611"/>
                </a:lnTo>
                <a:lnTo>
                  <a:pt x="273558" y="422148"/>
                </a:lnTo>
                <a:lnTo>
                  <a:pt x="0" y="31661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80959" y="4454652"/>
            <a:ext cx="547370" cy="422275"/>
          </a:xfrm>
          <a:custGeom>
            <a:avLst/>
            <a:gdLst/>
            <a:ahLst/>
            <a:cxnLst/>
            <a:rect l="l" t="t" r="r" b="b"/>
            <a:pathLst>
              <a:path w="547370" h="422275">
                <a:moveTo>
                  <a:pt x="547116" y="316611"/>
                </a:moveTo>
                <a:lnTo>
                  <a:pt x="0" y="316611"/>
                </a:lnTo>
                <a:lnTo>
                  <a:pt x="273558" y="422148"/>
                </a:lnTo>
                <a:lnTo>
                  <a:pt x="547116" y="316611"/>
                </a:lnTo>
                <a:close/>
              </a:path>
              <a:path w="547370" h="422275">
                <a:moveTo>
                  <a:pt x="410337" y="0"/>
                </a:moveTo>
                <a:lnTo>
                  <a:pt x="136779" y="0"/>
                </a:lnTo>
                <a:lnTo>
                  <a:pt x="136779" y="316611"/>
                </a:lnTo>
                <a:lnTo>
                  <a:pt x="410337" y="316611"/>
                </a:lnTo>
                <a:lnTo>
                  <a:pt x="410337" y="0"/>
                </a:lnTo>
                <a:close/>
              </a:path>
            </a:pathLst>
          </a:custGeom>
          <a:solidFill>
            <a:srgbClr val="B03E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80959" y="4454652"/>
            <a:ext cx="547370" cy="422275"/>
          </a:xfrm>
          <a:custGeom>
            <a:avLst/>
            <a:gdLst/>
            <a:ahLst/>
            <a:cxnLst/>
            <a:rect l="l" t="t" r="r" b="b"/>
            <a:pathLst>
              <a:path w="547370" h="422275">
                <a:moveTo>
                  <a:pt x="0" y="316611"/>
                </a:moveTo>
                <a:lnTo>
                  <a:pt x="136779" y="316611"/>
                </a:lnTo>
                <a:lnTo>
                  <a:pt x="136779" y="0"/>
                </a:lnTo>
                <a:lnTo>
                  <a:pt x="410337" y="0"/>
                </a:lnTo>
                <a:lnTo>
                  <a:pt x="410337" y="316611"/>
                </a:lnTo>
                <a:lnTo>
                  <a:pt x="547116" y="316611"/>
                </a:lnTo>
                <a:lnTo>
                  <a:pt x="273558" y="422148"/>
                </a:lnTo>
                <a:lnTo>
                  <a:pt x="0" y="31661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5950" y="573415"/>
            <a:ext cx="6695440" cy="969010"/>
          </a:xfrm>
          <a:custGeom>
            <a:avLst/>
            <a:gdLst/>
            <a:ahLst/>
            <a:cxnLst/>
            <a:rect l="l" t="t" r="r" b="b"/>
            <a:pathLst>
              <a:path w="6695440" h="969010">
                <a:moveTo>
                  <a:pt x="6694932" y="0"/>
                </a:moveTo>
                <a:lnTo>
                  <a:pt x="6689856" y="25135"/>
                </a:lnTo>
                <a:lnTo>
                  <a:pt x="6676015" y="45662"/>
                </a:lnTo>
                <a:lnTo>
                  <a:pt x="6655487" y="59503"/>
                </a:lnTo>
                <a:lnTo>
                  <a:pt x="6630352" y="64579"/>
                </a:lnTo>
                <a:lnTo>
                  <a:pt x="64579" y="64579"/>
                </a:lnTo>
                <a:lnTo>
                  <a:pt x="39444" y="69655"/>
                </a:lnTo>
                <a:lnTo>
                  <a:pt x="18916" y="83496"/>
                </a:lnTo>
                <a:lnTo>
                  <a:pt x="5075" y="104023"/>
                </a:lnTo>
                <a:lnTo>
                  <a:pt x="0" y="129159"/>
                </a:lnTo>
                <a:lnTo>
                  <a:pt x="0" y="904113"/>
                </a:lnTo>
                <a:lnTo>
                  <a:pt x="5075" y="929253"/>
                </a:lnTo>
                <a:lnTo>
                  <a:pt x="18916" y="949780"/>
                </a:lnTo>
                <a:lnTo>
                  <a:pt x="39444" y="963618"/>
                </a:lnTo>
                <a:lnTo>
                  <a:pt x="64579" y="968692"/>
                </a:lnTo>
                <a:lnTo>
                  <a:pt x="89714" y="963618"/>
                </a:lnTo>
                <a:lnTo>
                  <a:pt x="110242" y="949780"/>
                </a:lnTo>
                <a:lnTo>
                  <a:pt x="124083" y="929253"/>
                </a:lnTo>
                <a:lnTo>
                  <a:pt x="129158" y="904113"/>
                </a:lnTo>
                <a:lnTo>
                  <a:pt x="129158" y="839533"/>
                </a:lnTo>
                <a:lnTo>
                  <a:pt x="6630352" y="839533"/>
                </a:lnTo>
                <a:lnTo>
                  <a:pt x="6655487" y="834457"/>
                </a:lnTo>
                <a:lnTo>
                  <a:pt x="6676015" y="820616"/>
                </a:lnTo>
                <a:lnTo>
                  <a:pt x="6689856" y="800089"/>
                </a:lnTo>
                <a:lnTo>
                  <a:pt x="6694932" y="774954"/>
                </a:lnTo>
                <a:lnTo>
                  <a:pt x="6694932" y="193738"/>
                </a:lnTo>
                <a:lnTo>
                  <a:pt x="64579" y="193738"/>
                </a:lnTo>
                <a:lnTo>
                  <a:pt x="64579" y="129159"/>
                </a:lnTo>
                <a:lnTo>
                  <a:pt x="67116" y="116592"/>
                </a:lnTo>
                <a:lnTo>
                  <a:pt x="74034" y="106330"/>
                </a:lnTo>
                <a:lnTo>
                  <a:pt x="84296" y="99412"/>
                </a:lnTo>
                <a:lnTo>
                  <a:pt x="96862" y="96875"/>
                </a:lnTo>
                <a:lnTo>
                  <a:pt x="6694932" y="96875"/>
                </a:lnTo>
                <a:lnTo>
                  <a:pt x="6694932" y="0"/>
                </a:lnTo>
                <a:close/>
              </a:path>
              <a:path w="6695440" h="969010">
                <a:moveTo>
                  <a:pt x="6694932" y="96875"/>
                </a:moveTo>
                <a:lnTo>
                  <a:pt x="96862" y="96875"/>
                </a:lnTo>
                <a:lnTo>
                  <a:pt x="109431" y="99412"/>
                </a:lnTo>
                <a:lnTo>
                  <a:pt x="119697" y="106330"/>
                </a:lnTo>
                <a:lnTo>
                  <a:pt x="126620" y="116592"/>
                </a:lnTo>
                <a:lnTo>
                  <a:pt x="129158" y="129159"/>
                </a:lnTo>
                <a:lnTo>
                  <a:pt x="124083" y="154294"/>
                </a:lnTo>
                <a:lnTo>
                  <a:pt x="110242" y="174821"/>
                </a:lnTo>
                <a:lnTo>
                  <a:pt x="89714" y="188662"/>
                </a:lnTo>
                <a:lnTo>
                  <a:pt x="64579" y="193738"/>
                </a:lnTo>
                <a:lnTo>
                  <a:pt x="6694932" y="193738"/>
                </a:lnTo>
                <a:lnTo>
                  <a:pt x="6694932" y="96875"/>
                </a:lnTo>
                <a:close/>
              </a:path>
              <a:path w="6695440" h="969010">
                <a:moveTo>
                  <a:pt x="6565773" y="0"/>
                </a:moveTo>
                <a:lnTo>
                  <a:pt x="6565773" y="64579"/>
                </a:lnTo>
                <a:lnTo>
                  <a:pt x="6630352" y="64579"/>
                </a:lnTo>
                <a:lnTo>
                  <a:pt x="6630352" y="32283"/>
                </a:lnTo>
                <a:lnTo>
                  <a:pt x="6598069" y="32283"/>
                </a:lnTo>
                <a:lnTo>
                  <a:pt x="6585500" y="29746"/>
                </a:lnTo>
                <a:lnTo>
                  <a:pt x="6575234" y="22828"/>
                </a:lnTo>
                <a:lnTo>
                  <a:pt x="6568311" y="12566"/>
                </a:lnTo>
                <a:lnTo>
                  <a:pt x="6565773" y="0"/>
                </a:lnTo>
                <a:close/>
              </a:path>
              <a:path w="6695440" h="969010">
                <a:moveTo>
                  <a:pt x="6630352" y="0"/>
                </a:moveTo>
                <a:lnTo>
                  <a:pt x="6627815" y="12566"/>
                </a:lnTo>
                <a:lnTo>
                  <a:pt x="6620897" y="22828"/>
                </a:lnTo>
                <a:lnTo>
                  <a:pt x="6610635" y="29746"/>
                </a:lnTo>
                <a:lnTo>
                  <a:pt x="6598069" y="32283"/>
                </a:lnTo>
                <a:lnTo>
                  <a:pt x="6630352" y="32283"/>
                </a:lnTo>
                <a:lnTo>
                  <a:pt x="6630352" y="0"/>
                </a:lnTo>
                <a:close/>
              </a:path>
            </a:pathLst>
          </a:custGeom>
          <a:solidFill>
            <a:srgbClr val="DEC2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913189" y="405394"/>
            <a:ext cx="6630670" cy="258445"/>
          </a:xfrm>
          <a:custGeom>
            <a:avLst/>
            <a:gdLst/>
            <a:ahLst/>
            <a:cxnLst/>
            <a:rect l="l" t="t" r="r" b="b"/>
            <a:pathLst>
              <a:path w="6630670" h="258445">
                <a:moveTo>
                  <a:pt x="32283" y="161442"/>
                </a:moveTo>
                <a:lnTo>
                  <a:pt x="19716" y="163979"/>
                </a:lnTo>
                <a:lnTo>
                  <a:pt x="9455" y="170897"/>
                </a:lnTo>
                <a:lnTo>
                  <a:pt x="2536" y="181159"/>
                </a:lnTo>
                <a:lnTo>
                  <a:pt x="0" y="193725"/>
                </a:lnTo>
                <a:lnTo>
                  <a:pt x="0" y="258305"/>
                </a:lnTo>
                <a:lnTo>
                  <a:pt x="25135" y="253229"/>
                </a:lnTo>
                <a:lnTo>
                  <a:pt x="45662" y="239388"/>
                </a:lnTo>
                <a:lnTo>
                  <a:pt x="59503" y="218861"/>
                </a:lnTo>
                <a:lnTo>
                  <a:pt x="64579" y="193725"/>
                </a:lnTo>
                <a:lnTo>
                  <a:pt x="62042" y="181159"/>
                </a:lnTo>
                <a:lnTo>
                  <a:pt x="55122" y="170897"/>
                </a:lnTo>
                <a:lnTo>
                  <a:pt x="44857" y="163979"/>
                </a:lnTo>
                <a:lnTo>
                  <a:pt x="32283" y="161442"/>
                </a:lnTo>
                <a:close/>
              </a:path>
              <a:path w="6630670" h="258445">
                <a:moveTo>
                  <a:pt x="6630352" y="64579"/>
                </a:moveTo>
                <a:lnTo>
                  <a:pt x="6565773" y="64579"/>
                </a:lnTo>
                <a:lnTo>
                  <a:pt x="6565773" y="129146"/>
                </a:lnTo>
                <a:lnTo>
                  <a:pt x="6590913" y="124072"/>
                </a:lnTo>
                <a:lnTo>
                  <a:pt x="6611440" y="110236"/>
                </a:lnTo>
                <a:lnTo>
                  <a:pt x="6625278" y="89712"/>
                </a:lnTo>
                <a:lnTo>
                  <a:pt x="6630352" y="64579"/>
                </a:lnTo>
                <a:close/>
              </a:path>
              <a:path w="6630670" h="258445">
                <a:moveTo>
                  <a:pt x="6565773" y="0"/>
                </a:moveTo>
                <a:lnTo>
                  <a:pt x="6540639" y="5073"/>
                </a:lnTo>
                <a:lnTo>
                  <a:pt x="6520116" y="18911"/>
                </a:lnTo>
                <a:lnTo>
                  <a:pt x="6506279" y="39438"/>
                </a:lnTo>
                <a:lnTo>
                  <a:pt x="6501206" y="64579"/>
                </a:lnTo>
                <a:lnTo>
                  <a:pt x="6503743" y="77146"/>
                </a:lnTo>
                <a:lnTo>
                  <a:pt x="6510661" y="87407"/>
                </a:lnTo>
                <a:lnTo>
                  <a:pt x="6520922" y="94326"/>
                </a:lnTo>
                <a:lnTo>
                  <a:pt x="6533489" y="96862"/>
                </a:lnTo>
                <a:lnTo>
                  <a:pt x="6546056" y="94326"/>
                </a:lnTo>
                <a:lnTo>
                  <a:pt x="6556317" y="87407"/>
                </a:lnTo>
                <a:lnTo>
                  <a:pt x="6563236" y="77146"/>
                </a:lnTo>
                <a:lnTo>
                  <a:pt x="6565773" y="64579"/>
                </a:lnTo>
                <a:lnTo>
                  <a:pt x="6630352" y="64579"/>
                </a:lnTo>
                <a:lnTo>
                  <a:pt x="6625278" y="39438"/>
                </a:lnTo>
                <a:lnTo>
                  <a:pt x="6611440" y="18911"/>
                </a:lnTo>
                <a:lnTo>
                  <a:pt x="6590913" y="5073"/>
                </a:lnTo>
                <a:lnTo>
                  <a:pt x="6565773" y="0"/>
                </a:lnTo>
                <a:close/>
              </a:path>
            </a:pathLst>
          </a:custGeom>
          <a:solidFill>
            <a:srgbClr val="B19C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6202" y="498795"/>
            <a:ext cx="6695440" cy="1033780"/>
          </a:xfrm>
          <a:custGeom>
            <a:avLst/>
            <a:gdLst/>
            <a:ahLst/>
            <a:cxnLst/>
            <a:rect l="l" t="t" r="r" b="b"/>
            <a:pathLst>
              <a:path w="6695440" h="1033780">
                <a:moveTo>
                  <a:pt x="0" y="193738"/>
                </a:moveTo>
                <a:lnTo>
                  <a:pt x="5075" y="168603"/>
                </a:lnTo>
                <a:lnTo>
                  <a:pt x="18916" y="148075"/>
                </a:lnTo>
                <a:lnTo>
                  <a:pt x="39444" y="134234"/>
                </a:lnTo>
                <a:lnTo>
                  <a:pt x="64579" y="129158"/>
                </a:lnTo>
                <a:lnTo>
                  <a:pt x="6565773" y="129158"/>
                </a:lnTo>
                <a:lnTo>
                  <a:pt x="6565773" y="64579"/>
                </a:lnTo>
                <a:lnTo>
                  <a:pt x="6570846" y="39444"/>
                </a:lnTo>
                <a:lnTo>
                  <a:pt x="6584684" y="18916"/>
                </a:lnTo>
                <a:lnTo>
                  <a:pt x="6605211" y="5075"/>
                </a:lnTo>
                <a:lnTo>
                  <a:pt x="6630352" y="0"/>
                </a:lnTo>
                <a:lnTo>
                  <a:pt x="6655485" y="5075"/>
                </a:lnTo>
                <a:lnTo>
                  <a:pt x="6676009" y="18916"/>
                </a:lnTo>
                <a:lnTo>
                  <a:pt x="6689845" y="39444"/>
                </a:lnTo>
                <a:lnTo>
                  <a:pt x="6694919" y="64579"/>
                </a:lnTo>
                <a:lnTo>
                  <a:pt x="6694932" y="839533"/>
                </a:lnTo>
                <a:lnTo>
                  <a:pt x="6689856" y="864668"/>
                </a:lnTo>
                <a:lnTo>
                  <a:pt x="6676015" y="885196"/>
                </a:lnTo>
                <a:lnTo>
                  <a:pt x="6655487" y="899037"/>
                </a:lnTo>
                <a:lnTo>
                  <a:pt x="6630352" y="904113"/>
                </a:lnTo>
                <a:lnTo>
                  <a:pt x="129159" y="904113"/>
                </a:lnTo>
                <a:lnTo>
                  <a:pt x="129159" y="968692"/>
                </a:lnTo>
                <a:lnTo>
                  <a:pt x="124085" y="993827"/>
                </a:lnTo>
                <a:lnTo>
                  <a:pt x="110247" y="1014355"/>
                </a:lnTo>
                <a:lnTo>
                  <a:pt x="89720" y="1028196"/>
                </a:lnTo>
                <a:lnTo>
                  <a:pt x="64579" y="1033272"/>
                </a:lnTo>
                <a:lnTo>
                  <a:pt x="39446" y="1028196"/>
                </a:lnTo>
                <a:lnTo>
                  <a:pt x="18922" y="1014355"/>
                </a:lnTo>
                <a:lnTo>
                  <a:pt x="5086" y="993827"/>
                </a:lnTo>
                <a:lnTo>
                  <a:pt x="12" y="968692"/>
                </a:lnTo>
                <a:lnTo>
                  <a:pt x="0" y="193738"/>
                </a:lnTo>
                <a:close/>
              </a:path>
            </a:pathLst>
          </a:custGeom>
          <a:ln w="39624">
            <a:solidFill>
              <a:srgbClr val="B03E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394572" y="450151"/>
            <a:ext cx="168782" cy="1042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828800" y="547027"/>
            <a:ext cx="168782" cy="13648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977770" y="599122"/>
            <a:ext cx="0" cy="710565"/>
          </a:xfrm>
          <a:custGeom>
            <a:avLst/>
            <a:gdLst/>
            <a:ahLst/>
            <a:cxnLst/>
            <a:rect l="l" t="t" r="r" b="b"/>
            <a:pathLst>
              <a:path h="710565">
                <a:moveTo>
                  <a:pt x="0" y="0"/>
                </a:moveTo>
                <a:lnTo>
                  <a:pt x="0" y="710374"/>
                </a:lnTo>
              </a:path>
            </a:pathLst>
          </a:custGeom>
          <a:ln w="39624">
            <a:solidFill>
              <a:srgbClr val="B03E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04800" y="626903"/>
            <a:ext cx="624840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38555" marR="5080" indent="-112649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latin typeface="Times New Roman"/>
                <a:cs typeface="Times New Roman"/>
              </a:rPr>
              <a:t>МАЗІ </a:t>
            </a:r>
            <a:r>
              <a:rPr sz="1800" b="1" dirty="0">
                <a:latin typeface="Times New Roman"/>
                <a:cs typeface="Times New Roman"/>
              </a:rPr>
              <a:t>– </a:t>
            </a:r>
            <a:r>
              <a:rPr sz="1800" b="1" spc="-5" dirty="0">
                <a:latin typeface="Times New Roman"/>
                <a:cs typeface="Times New Roman"/>
              </a:rPr>
              <a:t>м’яка лікарська форма, </a:t>
            </a:r>
            <a:r>
              <a:rPr sz="1800" b="1" spc="-10" dirty="0">
                <a:latin typeface="Times New Roman"/>
                <a:cs typeface="Times New Roman"/>
              </a:rPr>
              <a:t>призначена </a:t>
            </a:r>
            <a:r>
              <a:rPr sz="1800" b="1" spc="-5" dirty="0">
                <a:latin typeface="Times New Roman"/>
                <a:cs typeface="Times New Roman"/>
              </a:rPr>
              <a:t>для нанесення  на шкіру, </a:t>
            </a:r>
            <a:r>
              <a:rPr sz="1800" b="1" spc="-10" dirty="0">
                <a:latin typeface="Times New Roman"/>
                <a:cs typeface="Times New Roman"/>
              </a:rPr>
              <a:t>рани </a:t>
            </a:r>
            <a:r>
              <a:rPr sz="1800" b="1" dirty="0">
                <a:latin typeface="Times New Roman"/>
                <a:cs typeface="Times New Roman"/>
              </a:rPr>
              <a:t>чи </a:t>
            </a:r>
            <a:r>
              <a:rPr sz="1800" b="1" spc="-5" dirty="0">
                <a:latin typeface="Times New Roman"/>
                <a:cs typeface="Times New Roman"/>
              </a:rPr>
              <a:t>слизисті</a:t>
            </a:r>
            <a:r>
              <a:rPr sz="1800" b="1" spc="4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оболонки</a:t>
            </a:r>
            <a:endParaRPr sz="1800" dirty="0">
              <a:latin typeface="Times New Roman"/>
              <a:cs typeface="Times New Roman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004" y="0"/>
            <a:ext cx="2342751" cy="24280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457200"/>
            <a:ext cx="108966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000000"/>
                </a:solidFill>
                <a:latin typeface="Arial Unicode MS"/>
              </a:rPr>
              <a:t>МЛЗ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 класифікувати за такими ознаками: </a:t>
            </a:r>
            <a:endParaRPr lang="uk-UA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arenR"/>
            </a:pP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характером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дії; </a:t>
            </a:r>
            <a:endParaRPr lang="uk-UA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arenR"/>
            </a:pP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місцем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нанесення; </a:t>
            </a:r>
            <a:endParaRPr lang="uk-UA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arenR"/>
            </a:pP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консистенцією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uk-UA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arenR"/>
            </a:pP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типом дисперсних систем.</a:t>
            </a:r>
          </a:p>
          <a:p>
            <a:pPr algn="jus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характером дії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мазі ділять на мазі поверхневої і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глибокої дії</a:t>
            </a:r>
          </a:p>
          <a:p>
            <a:pPr algn="just"/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Мазі поверхневої дії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всмоктуються шкірою і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впливають лише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епідерміс або на поверхню слизових оболонок.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Вони слугують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збереження нормальних фізіологічних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функцій епідермісу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слизових оболонок або призначені для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 захворювань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або пошкоджень поверхні шкіри.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функціями розрізняють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покривні (індиферентні) мазі — для попередження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висихання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забруднення і для пом’якшення епідермісу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захисні мазі (пасти) — профілактичні засоби для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 шкіри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 впливу пилу, розчинів кислот, лугів, агресивних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рідин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води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косметологічні та косметичні мазі — для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пом’якшення, очищення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охолодження шкіри, а також для надання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антисептичної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дії та усунення косметичних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вад.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49551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9600" y="228600"/>
            <a:ext cx="115824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2. За місцем нанесення розрізняють: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20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дерматологічні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(власне мазі) (</a:t>
            </a:r>
            <a:r>
              <a:rPr lang="en-US" sz="2000" i="1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Unguenta</a:t>
            </a:r>
            <a: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propria</a:t>
            </a:r>
            <a:r>
              <a:rPr lang="uk-UA" sz="20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) —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наносять на шкіру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очні </a:t>
            </a:r>
            <a:r>
              <a:rPr lang="de-DE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(Unguenta </a:t>
            </a:r>
            <a:r>
              <a:rPr lang="de-DE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ophihalmica</a:t>
            </a:r>
            <a:r>
              <a:rPr lang="de-DE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—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слизову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кон'юнктиви;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(hin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носа</a:t>
            </a:r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Unguenta </a:t>
            </a:r>
            <a:r>
              <a:rPr lang="de-D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nasalia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seu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renalia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de-DE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слизову </a:t>
            </a:r>
            <a:r>
              <a:rPr lang="uk-UA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носа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ректальні (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Unguenta </a:t>
            </a:r>
            <a:r>
              <a:rPr lang="de-D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rectalia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de-DE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вводять у пряму </a:t>
            </a:r>
            <a:r>
              <a:rPr lang="uk-UA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кишку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вагінальні</a:t>
            </a:r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Unguenta </a:t>
            </a:r>
            <a:r>
              <a:rPr lang="de-DE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vaginalia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уретральні</a:t>
            </a:r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Unguenta </a:t>
            </a:r>
            <a:r>
              <a:rPr lang="de-DE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urethralia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Стоматологічні</a:t>
            </a:r>
          </a:p>
          <a:p>
            <a:pPr algn="ctr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консистенцією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</a:p>
          <a:p>
            <a:pPr indent="22225">
              <a:buFont typeface="Wingdings" panose="05000000000000000000" pitchFamily="2" charset="2"/>
              <a:buChar char="v"/>
            </a:pPr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лініменти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мазі у вигляді в’язкої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рідини</a:t>
            </a:r>
          </a:p>
          <a:p>
            <a:pPr indent="22225">
              <a:buFont typeface="Wingdings" panose="05000000000000000000" pitchFamily="2" charset="2"/>
              <a:buChar char="v"/>
            </a:pPr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гелі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мазі в’язкої консистенції, здатні зберігати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 і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володіти пружністю і пластичністю. За типом дисперсних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 гідрофільні і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гідрофобні гелі</a:t>
            </a:r>
          </a:p>
          <a:p>
            <a:pPr indent="22225">
              <a:buFont typeface="Wingdings" panose="05000000000000000000" pitchFamily="2" charset="2"/>
              <a:buChar char="v"/>
            </a:pPr>
            <a:r>
              <a:rPr lang="uk-UA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креми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(м’які мазі) — мазі м’якої консистенції, шо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являють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собою емульсії типу олія у воді або вода в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олії</a:t>
            </a:r>
          </a:p>
          <a:p>
            <a:pPr indent="22225">
              <a:buFont typeface="Wingdings" panose="05000000000000000000" pitchFamily="2" charset="2"/>
              <a:buChar char="v"/>
            </a:pPr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власне мазі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м’яка лікарська форма, призначена для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нанесення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шкіру, рани або слизові оболонки. Являють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собою всесторонньо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вільні дисперсні системи з пластичним або пруж-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но-в’язким дисперсійним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</a:p>
          <a:p>
            <a:pPr indent="22225">
              <a:buFont typeface="Wingdings" panose="05000000000000000000" pitchFamily="2" charset="2"/>
              <a:buChar char="v"/>
            </a:pPr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пасти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мазі густої консистенції, вміст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порошкоподібних речовин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яких перевищує 25 % (в окремих випадках 20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</a:p>
          <a:p>
            <a:pPr indent="22225">
              <a:buFont typeface="Wingdings" panose="05000000000000000000" pitchFamily="2" charset="2"/>
              <a:buChar char="v"/>
            </a:pPr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«сухі» мазі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призначені для розведення</a:t>
            </a:r>
          </a:p>
        </p:txBody>
      </p:sp>
    </p:spTree>
    <p:extLst>
      <p:ext uri="{BB962C8B-B14F-4D97-AF65-F5344CB8AC3E}">
        <p14:creationId xmlns:p14="http://schemas.microsoft.com/office/powerpoint/2010/main" val="17366499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762000"/>
            <a:ext cx="1051560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 від консистенції мазі втираються, намазуються 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 накладаються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шкіру</a:t>
            </a:r>
          </a:p>
          <a:p>
            <a:pPr algn="jus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типом дисперсних систем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мазі діляться на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гомогенні і гетерогенні</a:t>
            </a:r>
          </a:p>
          <a:p>
            <a:pPr algn="just"/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Гомогенні мазі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характеризуються відсутністю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міжфазної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розділення між дисперсною фазою і дисперсійним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середовищем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Лікарська речовина розподілена в основі за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типом розчину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тобто знаходиться в молекулярному або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міцелярному ступені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дисперсності. За способом отримання розрізняють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такі гомогенні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мазі: мазі-сплави; мазі-розчини; мазі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екстракційні</a:t>
            </a:r>
          </a:p>
          <a:p>
            <a:pPr algn="just"/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Гетерогенні мазі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характеризуються наявністю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міжфазної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розділу між лікарською речовиною та основою.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 характеру розподілу ЛР в основі розрізняють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мазі </a:t>
            </a:r>
            <a:r>
              <a:rPr lang="uk-UA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суспензійного </a:t>
            </a:r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типу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містять тверді лікарські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порошкоподібні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речовини, здрібнені до мікроскопічних розмірів,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нерозчинні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основі і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однорідно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розподілені в ній за типом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суспензії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емульсійного типу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містять рідкий компонент, нерозчинний в основі 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однорідно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розподілений у ній за типом емульсії (о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в, в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комбінованого типу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являють собою поєднання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попередніх випадків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991067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3400" y="457200"/>
            <a:ext cx="97536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Фармакотерапевтичний</a:t>
            </a:r>
            <a:r>
              <a:rPr lang="uk-UA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ефект м’яких лікарських засобів </a:t>
            </a:r>
            <a:r>
              <a:rPr lang="uk-UA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 </a:t>
            </a:r>
            <a:r>
              <a:rPr lang="uk-UA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 таких </a:t>
            </a:r>
            <a:r>
              <a:rPr lang="uk-UA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чинників:</a:t>
            </a:r>
          </a:p>
          <a:p>
            <a:pPr algn="ctr"/>
            <a:endParaRPr lang="uk-UA" sz="28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фізико-хімічної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природи лікарських і допоміжних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 концентрації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агрегатного стану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ЛР;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приготування структурно-механічних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(реологічних) властивостей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мазі (в’язкість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пластичність, пружність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тощо) 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способу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нанесення і сфери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факторівз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овнішнього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внутрішнього середовища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вологість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температура тощо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стану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шкіри та слизової оболонки.</a:t>
            </a:r>
          </a:p>
        </p:txBody>
      </p:sp>
    </p:spTree>
    <p:extLst>
      <p:ext uri="{BB962C8B-B14F-4D97-AF65-F5344CB8AC3E}">
        <p14:creationId xmlns:p14="http://schemas.microsoft.com/office/powerpoint/2010/main" val="269846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" y="15240"/>
            <a:ext cx="10591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ДОПОМІЖНІ </a:t>
            </a:r>
            <a:r>
              <a:rPr lang="uk-UA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 ДЛЯ М’ЯКИХ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 ЗАСОБІВ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4800" y="984587"/>
            <a:ext cx="10744200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rgbClr val="000000"/>
                </a:solidFill>
                <a:latin typeface="Arial Unicode MS"/>
              </a:rPr>
              <a:t>За </a:t>
            </a:r>
            <a:r>
              <a:rPr lang="uk-UA" sz="20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функціональним призначенням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допоміжні речовини, 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 входять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складу м’яких лікарських засобів, можна 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розділити: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м’які основи-носії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(вазелін, ланолін тощо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речовини, що підвищують температуру плавлення і в </a:t>
            </a:r>
            <a:r>
              <a:rPr lang="uk-UA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язкість</a:t>
            </a:r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(парафін, спермацет,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гідрогенізовані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рослинні олії,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воски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поліетиленгліколі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високою молекулярною масою і такі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інші речовини);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гідрофобні розчинники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(мінеральні масла та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рослинні олії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ізопропілпальмітат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поліалкілсилоксани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бензилбензоат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тощо)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воду та гідрофільні розчинники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(спирти етиловий та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ізо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пропіловий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поліетиленгліколі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200—600,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пропіленгліколь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пропіленкарбонат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гліцерин,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димексид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т. ін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емульгатори типу о/в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(натрій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лаурилсульфат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емульгатор №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 твіни,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поліоксіетиленгліколеві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естери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вищих жирних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спиртів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цетилпіридиній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хлорид, солі вищих жирних кислот,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оксіетильована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олія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рицинова,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поліоксіетиленгліколеві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естери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стеаринової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 тощо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емульгатори типу в/о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(вищі жирні спирти,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холестерин, спирти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вовняного воску,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спен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гліцерилмоноолеат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глінерил-моностеарат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т. ін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502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15240"/>
            <a:ext cx="10591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ДОПОМІЖНІ </a:t>
            </a:r>
            <a:r>
              <a:rPr lang="uk-UA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 ДЛЯ М’ЯКИХ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 ЗАСОБІВ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4800" y="999827"/>
            <a:ext cx="9144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000" i="1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гелеутворювачі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карбомер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кислота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альгіноиа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її 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солі, похідні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целюлози, поліетилен,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иолоксамер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або </a:t>
            </a:r>
            <a:r>
              <a:rPr lang="uk-UA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проксанол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антимікробні консерванти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бензалконій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хлорид,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мірамістин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цетримід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нетилпіридиній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хлорид,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хлорогексидин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бензойна і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сорбінова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їх солі, спирт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бензиловий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крезол,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хлорокрезол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імідосечовина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феноксіетанол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пропіленгліколь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спирт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етиловий та інші речовини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антиоксиданти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(а-токоферол, кислота аскорбінова та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її похідні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бутилгідроксіанізол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бутилгідрокситолуол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кислота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етилендіамінтетраоцтова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її солі, кислота лимонна,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пропілгалат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натрій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метабісульфіт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т. ін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uk-UA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солюбілізатори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(р-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циклодекстрин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гідрофільні ПАР та інші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uk-UA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віддушки</a:t>
            </a:r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дезодорувальні</a:t>
            </a:r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речовини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(ментол, олії ефірні,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спирт фенілетиловий і т. ін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регулятори </a:t>
            </a:r>
            <a:r>
              <a:rPr lang="uk-UA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(кислота лимонна, фосфорнокислі солі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 та інші речовини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9388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152400"/>
            <a:ext cx="99822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Мазева </a:t>
            </a:r>
            <a:r>
              <a:rPr lang="uk-UA" sz="2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основа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– це компонент мазі, що забезпечує її консистенцію. Мазева основа є основним компонентом мазі, що визначає її масу (іноді до 90% і більше), фізико-хімічні і споживчі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властивості (консистенцію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стійкість при зберіганні,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рН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зовнішній вигляд, колір, запах та ін.), силу і характер терапевтичної дії (швидкість і повноту вивільнення діючих речовин, загальну або поверхневу дію), її тип і стабільність.</a:t>
            </a:r>
            <a:r>
              <a:rPr lang="uk-UA" sz="2400" dirty="0"/>
              <a:t> </a:t>
            </a:r>
            <a:endParaRPr lang="uk-UA" sz="2400" dirty="0" smtClean="0"/>
          </a:p>
          <a:p>
            <a:pPr algn="ctr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uk-UA" sz="2400" b="1" dirty="0"/>
              <a:t>б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забезпечувала максимальний терапевтичний ефект</a:t>
            </a:r>
            <a:b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мазі, повинна відповідати таким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вимогам:</a:t>
            </a:r>
          </a:p>
          <a:p>
            <a:pPr algn="ctr"/>
            <a:endParaRPr lang="uk-UA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мати необхідні структурно-механічні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добре сприймати і вивільняти лікарські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мати хімічну індиферентність і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стійкість;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чинити подразнювальну і сенсибілізуючу дії, бути не-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шкідливою;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піддаватися мікробній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контамінації;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відповідати призначенню м’якого лікарського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засобу.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5035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533400"/>
            <a:ext cx="9906000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 мазевих основ: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гідрофобних основ належать індивідуальні речовини з яскраво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вираженими гідрофобними властивостями (вазелін,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петролатум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тваринні і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рослинні жири, рослинні і мінеральні олії);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основи абсорбційні, здатні інкорпорувати до 50% води або водних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розчинів діючих речовин з утворенням емульсій типу в/о (ланолін,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гідролін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основи типу о/в, що змиваються водою і містять в своєму складі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поверхнево-активні,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високогідрофільні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неорганічні (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бентоніти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і органічні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(водорозчинні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етери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целюлози) речовини;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водорозчинні – велика група гідрофільних основ, утворених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водорозчинними високомолекулярними сполуками синтетичного або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природного походження </a:t>
            </a:r>
          </a:p>
        </p:txBody>
      </p:sp>
    </p:spTree>
    <p:extLst>
      <p:ext uri="{BB962C8B-B14F-4D97-AF65-F5344CB8AC3E}">
        <p14:creationId xmlns:p14="http://schemas.microsoft.com/office/powerpoint/2010/main" val="28068209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457200"/>
            <a:ext cx="10235130" cy="563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2310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251695" y="6472302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ahoma"/>
                <a:cs typeface="Tahoma"/>
              </a:rPr>
              <a:t>11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057144" y="0"/>
            <a:ext cx="1958339" cy="6461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610100" y="0"/>
            <a:ext cx="1594103" cy="646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98820" y="0"/>
            <a:ext cx="3435095" cy="6461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234023" y="41402"/>
            <a:ext cx="57969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00575" algn="l"/>
              </a:tabLst>
            </a:pPr>
            <a:r>
              <a:rPr b="1" i="0" dirty="0">
                <a:solidFill>
                  <a:srgbClr val="5C1F34"/>
                </a:solidFill>
                <a:latin typeface="Bookman Old Style"/>
                <a:cs typeface="Bookman Old Style"/>
              </a:rPr>
              <a:t>КЛАСИФ</a:t>
            </a:r>
            <a:r>
              <a:rPr b="1" i="0" spc="-5" dirty="0">
                <a:solidFill>
                  <a:srgbClr val="5C1F34"/>
                </a:solidFill>
                <a:latin typeface="Bookman Old Style"/>
                <a:cs typeface="Bookman Old Style"/>
              </a:rPr>
              <a:t>І</a:t>
            </a:r>
            <a:r>
              <a:rPr b="1" i="0" dirty="0">
                <a:solidFill>
                  <a:srgbClr val="5C1F34"/>
                </a:solidFill>
                <a:latin typeface="Bookman Old Style"/>
                <a:cs typeface="Bookman Old Style"/>
              </a:rPr>
              <a:t>КА</a:t>
            </a:r>
            <a:r>
              <a:rPr b="1" i="0" spc="5" dirty="0">
                <a:solidFill>
                  <a:srgbClr val="5C1F34"/>
                </a:solidFill>
                <a:latin typeface="Bookman Old Style"/>
                <a:cs typeface="Bookman Old Style"/>
              </a:rPr>
              <a:t>Ц</a:t>
            </a:r>
            <a:r>
              <a:rPr b="1" i="0" dirty="0">
                <a:solidFill>
                  <a:srgbClr val="5C1F34"/>
                </a:solidFill>
                <a:latin typeface="Bookman Old Style"/>
                <a:cs typeface="Bookman Old Style"/>
              </a:rPr>
              <a:t>ІЯ</a:t>
            </a:r>
            <a:r>
              <a:rPr b="1" i="0" spc="-5" dirty="0">
                <a:solidFill>
                  <a:srgbClr val="5C1F34"/>
                </a:solidFill>
                <a:latin typeface="Bookman Old Style"/>
                <a:cs typeface="Bookman Old Style"/>
              </a:rPr>
              <a:t> </a:t>
            </a:r>
            <a:r>
              <a:rPr b="1" i="0" dirty="0">
                <a:solidFill>
                  <a:srgbClr val="5C1F34"/>
                </a:solidFill>
                <a:latin typeface="Bookman Old Style"/>
                <a:cs typeface="Bookman Old Style"/>
              </a:rPr>
              <a:t>МАЗ</a:t>
            </a:r>
            <a:r>
              <a:rPr b="1" i="0" spc="-5" dirty="0">
                <a:solidFill>
                  <a:srgbClr val="5C1F34"/>
                </a:solidFill>
                <a:latin typeface="Bookman Old Style"/>
                <a:cs typeface="Bookman Old Style"/>
              </a:rPr>
              <a:t>ЕВИ</a:t>
            </a:r>
            <a:r>
              <a:rPr b="1" i="0" dirty="0">
                <a:solidFill>
                  <a:srgbClr val="5C1F34"/>
                </a:solidFill>
                <a:latin typeface="Bookman Old Style"/>
                <a:cs typeface="Bookman Old Style"/>
              </a:rPr>
              <a:t>Х	ОСНОВ</a:t>
            </a:r>
          </a:p>
        </p:txBody>
      </p:sp>
      <p:sp>
        <p:nvSpPr>
          <p:cNvPr id="7" name="object 7"/>
          <p:cNvSpPr/>
          <p:nvPr/>
        </p:nvSpPr>
        <p:spPr>
          <a:xfrm>
            <a:off x="1674876" y="1685545"/>
            <a:ext cx="2593975" cy="361315"/>
          </a:xfrm>
          <a:custGeom>
            <a:avLst/>
            <a:gdLst/>
            <a:ahLst/>
            <a:cxnLst/>
            <a:rect l="l" t="t" r="r" b="b"/>
            <a:pathLst>
              <a:path w="2593975" h="361314">
                <a:moveTo>
                  <a:pt x="0" y="60198"/>
                </a:moveTo>
                <a:lnTo>
                  <a:pt x="23432" y="55467"/>
                </a:lnTo>
                <a:lnTo>
                  <a:pt x="42567" y="42567"/>
                </a:lnTo>
                <a:lnTo>
                  <a:pt x="55467" y="23432"/>
                </a:lnTo>
                <a:lnTo>
                  <a:pt x="60198" y="0"/>
                </a:lnTo>
                <a:lnTo>
                  <a:pt x="2533650" y="0"/>
                </a:lnTo>
                <a:lnTo>
                  <a:pt x="2538380" y="23432"/>
                </a:lnTo>
                <a:lnTo>
                  <a:pt x="2551280" y="42567"/>
                </a:lnTo>
                <a:lnTo>
                  <a:pt x="2570415" y="55467"/>
                </a:lnTo>
                <a:lnTo>
                  <a:pt x="2593848" y="60198"/>
                </a:lnTo>
                <a:lnTo>
                  <a:pt x="2593848" y="300990"/>
                </a:lnTo>
                <a:lnTo>
                  <a:pt x="2570415" y="305720"/>
                </a:lnTo>
                <a:lnTo>
                  <a:pt x="2551280" y="318620"/>
                </a:lnTo>
                <a:lnTo>
                  <a:pt x="2538380" y="337755"/>
                </a:lnTo>
                <a:lnTo>
                  <a:pt x="2533650" y="361188"/>
                </a:lnTo>
                <a:lnTo>
                  <a:pt x="60198" y="361188"/>
                </a:lnTo>
                <a:lnTo>
                  <a:pt x="55467" y="337755"/>
                </a:lnTo>
                <a:lnTo>
                  <a:pt x="42567" y="318620"/>
                </a:lnTo>
                <a:lnTo>
                  <a:pt x="23432" y="305720"/>
                </a:lnTo>
                <a:lnTo>
                  <a:pt x="0" y="300990"/>
                </a:lnTo>
                <a:lnTo>
                  <a:pt x="0" y="60198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202179" y="1653540"/>
            <a:ext cx="1557527" cy="51358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333250" y="1709599"/>
            <a:ext cx="12757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5C1F34"/>
                </a:solidFill>
                <a:latin typeface="Trebuchet MS"/>
                <a:cs typeface="Trebuchet MS"/>
              </a:rPr>
              <a:t>Гі</a:t>
            </a:r>
            <a:r>
              <a:rPr sz="1800" b="1" dirty="0">
                <a:solidFill>
                  <a:srgbClr val="5C1F34"/>
                </a:solidFill>
                <a:latin typeface="Trebuchet MS"/>
                <a:cs typeface="Trebuchet MS"/>
              </a:rPr>
              <a:t>др</a:t>
            </a:r>
            <a:r>
              <a:rPr sz="1800" b="1" spc="-10" dirty="0">
                <a:solidFill>
                  <a:srgbClr val="5C1F34"/>
                </a:solidFill>
                <a:latin typeface="Trebuchet MS"/>
                <a:cs typeface="Trebuchet MS"/>
              </a:rPr>
              <a:t>о</a:t>
            </a:r>
            <a:r>
              <a:rPr sz="1800" b="1" spc="5" dirty="0">
                <a:solidFill>
                  <a:srgbClr val="5C1F34"/>
                </a:solidFill>
                <a:latin typeface="Trebuchet MS"/>
                <a:cs typeface="Trebuchet MS"/>
              </a:rPr>
              <a:t>ф</a:t>
            </a:r>
            <a:r>
              <a:rPr sz="1800" b="1" spc="-10" dirty="0">
                <a:solidFill>
                  <a:srgbClr val="5C1F34"/>
                </a:solidFill>
                <a:latin typeface="Trebuchet MS"/>
                <a:cs typeface="Trebuchet MS"/>
              </a:rPr>
              <a:t>об</a:t>
            </a:r>
            <a:r>
              <a:rPr sz="1800" b="1" dirty="0">
                <a:solidFill>
                  <a:srgbClr val="5C1F34"/>
                </a:solidFill>
                <a:latin typeface="Trebuchet MS"/>
                <a:cs typeface="Trebuchet MS"/>
              </a:rPr>
              <a:t>ні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953000" y="714755"/>
            <a:ext cx="1800225" cy="285115"/>
          </a:xfrm>
          <a:custGeom>
            <a:avLst/>
            <a:gdLst/>
            <a:ahLst/>
            <a:cxnLst/>
            <a:rect l="l" t="t" r="r" b="b"/>
            <a:pathLst>
              <a:path w="1800225" h="285115">
                <a:moveTo>
                  <a:pt x="1752345" y="0"/>
                </a:moveTo>
                <a:lnTo>
                  <a:pt x="47498" y="0"/>
                </a:lnTo>
                <a:lnTo>
                  <a:pt x="29007" y="3731"/>
                </a:lnTo>
                <a:lnTo>
                  <a:pt x="13909" y="13909"/>
                </a:lnTo>
                <a:lnTo>
                  <a:pt x="3731" y="29007"/>
                </a:lnTo>
                <a:lnTo>
                  <a:pt x="0" y="47498"/>
                </a:lnTo>
                <a:lnTo>
                  <a:pt x="0" y="237490"/>
                </a:lnTo>
                <a:lnTo>
                  <a:pt x="3731" y="255980"/>
                </a:lnTo>
                <a:lnTo>
                  <a:pt x="13909" y="271078"/>
                </a:lnTo>
                <a:lnTo>
                  <a:pt x="29007" y="281256"/>
                </a:lnTo>
                <a:lnTo>
                  <a:pt x="47498" y="284988"/>
                </a:lnTo>
                <a:lnTo>
                  <a:pt x="1752345" y="284988"/>
                </a:lnTo>
                <a:lnTo>
                  <a:pt x="1770836" y="281256"/>
                </a:lnTo>
                <a:lnTo>
                  <a:pt x="1785934" y="271078"/>
                </a:lnTo>
                <a:lnTo>
                  <a:pt x="1796112" y="255980"/>
                </a:lnTo>
                <a:lnTo>
                  <a:pt x="1799844" y="237490"/>
                </a:lnTo>
                <a:lnTo>
                  <a:pt x="1799844" y="47498"/>
                </a:lnTo>
                <a:lnTo>
                  <a:pt x="1796112" y="29007"/>
                </a:lnTo>
                <a:lnTo>
                  <a:pt x="1785934" y="13909"/>
                </a:lnTo>
                <a:lnTo>
                  <a:pt x="1770836" y="3731"/>
                </a:lnTo>
                <a:lnTo>
                  <a:pt x="1752345" y="0"/>
                </a:lnTo>
                <a:close/>
              </a:path>
            </a:pathLst>
          </a:custGeom>
          <a:solidFill>
            <a:srgbClr val="F4E7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953000" y="714755"/>
            <a:ext cx="1800225" cy="285115"/>
          </a:xfrm>
          <a:custGeom>
            <a:avLst/>
            <a:gdLst/>
            <a:ahLst/>
            <a:cxnLst/>
            <a:rect l="l" t="t" r="r" b="b"/>
            <a:pathLst>
              <a:path w="1800225" h="285115">
                <a:moveTo>
                  <a:pt x="0" y="47498"/>
                </a:moveTo>
                <a:lnTo>
                  <a:pt x="3731" y="29007"/>
                </a:lnTo>
                <a:lnTo>
                  <a:pt x="13909" y="13909"/>
                </a:lnTo>
                <a:lnTo>
                  <a:pt x="29007" y="3731"/>
                </a:lnTo>
                <a:lnTo>
                  <a:pt x="47498" y="0"/>
                </a:lnTo>
                <a:lnTo>
                  <a:pt x="1752345" y="0"/>
                </a:lnTo>
                <a:lnTo>
                  <a:pt x="1770836" y="3731"/>
                </a:lnTo>
                <a:lnTo>
                  <a:pt x="1785934" y="13909"/>
                </a:lnTo>
                <a:lnTo>
                  <a:pt x="1796112" y="29007"/>
                </a:lnTo>
                <a:lnTo>
                  <a:pt x="1799844" y="47498"/>
                </a:lnTo>
                <a:lnTo>
                  <a:pt x="1799844" y="237490"/>
                </a:lnTo>
                <a:lnTo>
                  <a:pt x="1796112" y="255980"/>
                </a:lnTo>
                <a:lnTo>
                  <a:pt x="1785934" y="271078"/>
                </a:lnTo>
                <a:lnTo>
                  <a:pt x="1770836" y="281256"/>
                </a:lnTo>
                <a:lnTo>
                  <a:pt x="1752345" y="284988"/>
                </a:lnTo>
                <a:lnTo>
                  <a:pt x="47498" y="284988"/>
                </a:lnTo>
                <a:lnTo>
                  <a:pt x="29007" y="281256"/>
                </a:lnTo>
                <a:lnTo>
                  <a:pt x="13909" y="271078"/>
                </a:lnTo>
                <a:lnTo>
                  <a:pt x="3731" y="255980"/>
                </a:lnTo>
                <a:lnTo>
                  <a:pt x="0" y="237490"/>
                </a:lnTo>
                <a:lnTo>
                  <a:pt x="0" y="47498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535263" y="731774"/>
            <a:ext cx="63436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Times New Roman"/>
                <a:cs typeface="Times New Roman"/>
              </a:rPr>
              <a:t>Жирові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017008" y="1700783"/>
            <a:ext cx="1800225" cy="285115"/>
          </a:xfrm>
          <a:custGeom>
            <a:avLst/>
            <a:gdLst/>
            <a:ahLst/>
            <a:cxnLst/>
            <a:rect l="l" t="t" r="r" b="b"/>
            <a:pathLst>
              <a:path w="1800225" h="285114">
                <a:moveTo>
                  <a:pt x="1752345" y="0"/>
                </a:moveTo>
                <a:lnTo>
                  <a:pt x="47498" y="0"/>
                </a:lnTo>
                <a:lnTo>
                  <a:pt x="29007" y="3731"/>
                </a:lnTo>
                <a:lnTo>
                  <a:pt x="13909" y="13909"/>
                </a:lnTo>
                <a:lnTo>
                  <a:pt x="3731" y="29007"/>
                </a:lnTo>
                <a:lnTo>
                  <a:pt x="0" y="47498"/>
                </a:lnTo>
                <a:lnTo>
                  <a:pt x="0" y="237490"/>
                </a:lnTo>
                <a:lnTo>
                  <a:pt x="3731" y="255980"/>
                </a:lnTo>
                <a:lnTo>
                  <a:pt x="13909" y="271078"/>
                </a:lnTo>
                <a:lnTo>
                  <a:pt x="29007" y="281256"/>
                </a:lnTo>
                <a:lnTo>
                  <a:pt x="47498" y="284988"/>
                </a:lnTo>
                <a:lnTo>
                  <a:pt x="1752345" y="284988"/>
                </a:lnTo>
                <a:lnTo>
                  <a:pt x="1770836" y="281256"/>
                </a:lnTo>
                <a:lnTo>
                  <a:pt x="1785934" y="271078"/>
                </a:lnTo>
                <a:lnTo>
                  <a:pt x="1796112" y="255980"/>
                </a:lnTo>
                <a:lnTo>
                  <a:pt x="1799844" y="237490"/>
                </a:lnTo>
                <a:lnTo>
                  <a:pt x="1799844" y="47498"/>
                </a:lnTo>
                <a:lnTo>
                  <a:pt x="1796112" y="29007"/>
                </a:lnTo>
                <a:lnTo>
                  <a:pt x="1785934" y="13909"/>
                </a:lnTo>
                <a:lnTo>
                  <a:pt x="1770836" y="3731"/>
                </a:lnTo>
                <a:lnTo>
                  <a:pt x="1752345" y="0"/>
                </a:lnTo>
                <a:close/>
              </a:path>
            </a:pathLst>
          </a:custGeom>
          <a:solidFill>
            <a:srgbClr val="F4E7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017008" y="1700783"/>
            <a:ext cx="1800225" cy="285115"/>
          </a:xfrm>
          <a:custGeom>
            <a:avLst/>
            <a:gdLst/>
            <a:ahLst/>
            <a:cxnLst/>
            <a:rect l="l" t="t" r="r" b="b"/>
            <a:pathLst>
              <a:path w="1800225" h="285114">
                <a:moveTo>
                  <a:pt x="0" y="47498"/>
                </a:moveTo>
                <a:lnTo>
                  <a:pt x="3731" y="29007"/>
                </a:lnTo>
                <a:lnTo>
                  <a:pt x="13909" y="13909"/>
                </a:lnTo>
                <a:lnTo>
                  <a:pt x="29007" y="3731"/>
                </a:lnTo>
                <a:lnTo>
                  <a:pt x="47498" y="0"/>
                </a:lnTo>
                <a:lnTo>
                  <a:pt x="1752345" y="0"/>
                </a:lnTo>
                <a:lnTo>
                  <a:pt x="1770836" y="3731"/>
                </a:lnTo>
                <a:lnTo>
                  <a:pt x="1785934" y="13909"/>
                </a:lnTo>
                <a:lnTo>
                  <a:pt x="1796112" y="29007"/>
                </a:lnTo>
                <a:lnTo>
                  <a:pt x="1799844" y="47498"/>
                </a:lnTo>
                <a:lnTo>
                  <a:pt x="1799844" y="237490"/>
                </a:lnTo>
                <a:lnTo>
                  <a:pt x="1796112" y="255980"/>
                </a:lnTo>
                <a:lnTo>
                  <a:pt x="1785934" y="271078"/>
                </a:lnTo>
                <a:lnTo>
                  <a:pt x="1770836" y="281256"/>
                </a:lnTo>
                <a:lnTo>
                  <a:pt x="1752345" y="284988"/>
                </a:lnTo>
                <a:lnTo>
                  <a:pt x="47498" y="284988"/>
                </a:lnTo>
                <a:lnTo>
                  <a:pt x="29007" y="281256"/>
                </a:lnTo>
                <a:lnTo>
                  <a:pt x="13909" y="271078"/>
                </a:lnTo>
                <a:lnTo>
                  <a:pt x="3731" y="255980"/>
                </a:lnTo>
                <a:lnTo>
                  <a:pt x="0" y="237490"/>
                </a:lnTo>
                <a:lnTo>
                  <a:pt x="0" y="47498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376259" y="1717611"/>
            <a:ext cx="107886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5" dirty="0">
                <a:latin typeface="Times New Roman"/>
                <a:cs typeface="Times New Roman"/>
              </a:rPr>
              <a:t>Вуглеводневі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024628" y="2714244"/>
            <a:ext cx="1800225" cy="288290"/>
          </a:xfrm>
          <a:custGeom>
            <a:avLst/>
            <a:gdLst/>
            <a:ahLst/>
            <a:cxnLst/>
            <a:rect l="l" t="t" r="r" b="b"/>
            <a:pathLst>
              <a:path w="1800225" h="288289">
                <a:moveTo>
                  <a:pt x="1751838" y="0"/>
                </a:moveTo>
                <a:lnTo>
                  <a:pt x="48006" y="0"/>
                </a:lnTo>
                <a:lnTo>
                  <a:pt x="29317" y="3771"/>
                </a:lnTo>
                <a:lnTo>
                  <a:pt x="14058" y="14058"/>
                </a:lnTo>
                <a:lnTo>
                  <a:pt x="3771" y="29317"/>
                </a:lnTo>
                <a:lnTo>
                  <a:pt x="0" y="48005"/>
                </a:lnTo>
                <a:lnTo>
                  <a:pt x="0" y="240029"/>
                </a:lnTo>
                <a:lnTo>
                  <a:pt x="3771" y="258718"/>
                </a:lnTo>
                <a:lnTo>
                  <a:pt x="14058" y="273977"/>
                </a:lnTo>
                <a:lnTo>
                  <a:pt x="29317" y="284264"/>
                </a:lnTo>
                <a:lnTo>
                  <a:pt x="48006" y="288035"/>
                </a:lnTo>
                <a:lnTo>
                  <a:pt x="1751838" y="288035"/>
                </a:lnTo>
                <a:lnTo>
                  <a:pt x="1770526" y="284264"/>
                </a:lnTo>
                <a:lnTo>
                  <a:pt x="1785785" y="273977"/>
                </a:lnTo>
                <a:lnTo>
                  <a:pt x="1796072" y="258718"/>
                </a:lnTo>
                <a:lnTo>
                  <a:pt x="1799844" y="240029"/>
                </a:lnTo>
                <a:lnTo>
                  <a:pt x="1799844" y="48005"/>
                </a:lnTo>
                <a:lnTo>
                  <a:pt x="1796072" y="29317"/>
                </a:lnTo>
                <a:lnTo>
                  <a:pt x="1785785" y="14058"/>
                </a:lnTo>
                <a:lnTo>
                  <a:pt x="1770526" y="3771"/>
                </a:lnTo>
                <a:lnTo>
                  <a:pt x="1751838" y="0"/>
                </a:lnTo>
                <a:close/>
              </a:path>
            </a:pathLst>
          </a:custGeom>
          <a:solidFill>
            <a:srgbClr val="F4E7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4628" y="2714244"/>
            <a:ext cx="1800225" cy="288290"/>
          </a:xfrm>
          <a:custGeom>
            <a:avLst/>
            <a:gdLst/>
            <a:ahLst/>
            <a:cxnLst/>
            <a:rect l="l" t="t" r="r" b="b"/>
            <a:pathLst>
              <a:path w="1800225" h="288289">
                <a:moveTo>
                  <a:pt x="0" y="48005"/>
                </a:moveTo>
                <a:lnTo>
                  <a:pt x="3771" y="29317"/>
                </a:lnTo>
                <a:lnTo>
                  <a:pt x="14058" y="14058"/>
                </a:lnTo>
                <a:lnTo>
                  <a:pt x="29317" y="3771"/>
                </a:lnTo>
                <a:lnTo>
                  <a:pt x="48006" y="0"/>
                </a:lnTo>
                <a:lnTo>
                  <a:pt x="1751838" y="0"/>
                </a:lnTo>
                <a:lnTo>
                  <a:pt x="1770526" y="3771"/>
                </a:lnTo>
                <a:lnTo>
                  <a:pt x="1785785" y="14058"/>
                </a:lnTo>
                <a:lnTo>
                  <a:pt x="1796072" y="29317"/>
                </a:lnTo>
                <a:lnTo>
                  <a:pt x="1799844" y="48005"/>
                </a:lnTo>
                <a:lnTo>
                  <a:pt x="1799844" y="240029"/>
                </a:lnTo>
                <a:lnTo>
                  <a:pt x="1796072" y="258718"/>
                </a:lnTo>
                <a:lnTo>
                  <a:pt x="1785785" y="273977"/>
                </a:lnTo>
                <a:lnTo>
                  <a:pt x="1770526" y="284264"/>
                </a:lnTo>
                <a:lnTo>
                  <a:pt x="1751838" y="288035"/>
                </a:lnTo>
                <a:lnTo>
                  <a:pt x="48006" y="288035"/>
                </a:lnTo>
                <a:lnTo>
                  <a:pt x="29317" y="284264"/>
                </a:lnTo>
                <a:lnTo>
                  <a:pt x="14058" y="273977"/>
                </a:lnTo>
                <a:lnTo>
                  <a:pt x="3771" y="258718"/>
                </a:lnTo>
                <a:lnTo>
                  <a:pt x="0" y="240029"/>
                </a:lnTo>
                <a:lnTo>
                  <a:pt x="0" y="48005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460366" y="2732817"/>
            <a:ext cx="9290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Times New Roman"/>
                <a:cs typeface="Times New Roman"/>
              </a:rPr>
              <a:t>Силіконові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310628" y="428244"/>
            <a:ext cx="2857499" cy="9372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310628" y="428244"/>
            <a:ext cx="2857500" cy="937260"/>
          </a:xfrm>
          <a:custGeom>
            <a:avLst/>
            <a:gdLst/>
            <a:ahLst/>
            <a:cxnLst/>
            <a:rect l="l" t="t" r="r" b="b"/>
            <a:pathLst>
              <a:path w="2857500" h="937260">
                <a:moveTo>
                  <a:pt x="0" y="0"/>
                </a:moveTo>
                <a:lnTo>
                  <a:pt x="2857500" y="0"/>
                </a:lnTo>
                <a:lnTo>
                  <a:pt x="2857500" y="937260"/>
                </a:lnTo>
                <a:lnTo>
                  <a:pt x="0" y="937260"/>
                </a:lnTo>
                <a:lnTo>
                  <a:pt x="0" y="0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310628" y="428244"/>
            <a:ext cx="62230" cy="62230"/>
          </a:xfrm>
          <a:custGeom>
            <a:avLst/>
            <a:gdLst/>
            <a:ahLst/>
            <a:cxnLst/>
            <a:rect l="l" t="t" r="r" b="b"/>
            <a:pathLst>
              <a:path w="62229" h="62229">
                <a:moveTo>
                  <a:pt x="0" y="0"/>
                </a:moveTo>
                <a:lnTo>
                  <a:pt x="62014" y="62014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310628" y="1303489"/>
            <a:ext cx="62230" cy="62230"/>
          </a:xfrm>
          <a:custGeom>
            <a:avLst/>
            <a:gdLst/>
            <a:ahLst/>
            <a:cxnLst/>
            <a:rect l="l" t="t" r="r" b="b"/>
            <a:pathLst>
              <a:path w="62229" h="62230">
                <a:moveTo>
                  <a:pt x="0" y="62014"/>
                </a:moveTo>
                <a:lnTo>
                  <a:pt x="62014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106114" y="428244"/>
            <a:ext cx="62230" cy="62230"/>
          </a:xfrm>
          <a:custGeom>
            <a:avLst/>
            <a:gdLst/>
            <a:ahLst/>
            <a:cxnLst/>
            <a:rect l="l" t="t" r="r" b="b"/>
            <a:pathLst>
              <a:path w="62229" h="62229">
                <a:moveTo>
                  <a:pt x="62014" y="0"/>
                </a:moveTo>
                <a:lnTo>
                  <a:pt x="0" y="62014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106114" y="1303489"/>
            <a:ext cx="62230" cy="62230"/>
          </a:xfrm>
          <a:custGeom>
            <a:avLst/>
            <a:gdLst/>
            <a:ahLst/>
            <a:cxnLst/>
            <a:rect l="l" t="t" r="r" b="b"/>
            <a:pathLst>
              <a:path w="62229" h="62230">
                <a:moveTo>
                  <a:pt x="62014" y="62014"/>
                </a:moveTo>
                <a:lnTo>
                  <a:pt x="0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7372642" y="490258"/>
            <a:ext cx="2733675" cy="813435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vert="horz" wrap="square" lIns="0" tIns="104139" rIns="0" bIns="0" rtlCol="0">
            <a:spAutoFit/>
          </a:bodyPr>
          <a:lstStyle/>
          <a:p>
            <a:pPr marL="67310" marR="59055" algn="ctr">
              <a:lnSpc>
                <a:spcPct val="100000"/>
              </a:lnSpc>
              <a:spcBef>
                <a:spcPts val="819"/>
              </a:spcBef>
            </a:pPr>
            <a:r>
              <a:rPr sz="1300" b="1" spc="-5" dirty="0">
                <a:latin typeface="Trebuchet MS"/>
                <a:cs typeface="Trebuchet MS"/>
              </a:rPr>
              <a:t>Тваринні жири, гідрогенізовані  </a:t>
            </a:r>
            <a:r>
              <a:rPr sz="1300" b="1" spc="-10" dirty="0">
                <a:latin typeface="Trebuchet MS"/>
                <a:cs typeface="Trebuchet MS"/>
              </a:rPr>
              <a:t>жири </a:t>
            </a:r>
            <a:r>
              <a:rPr sz="1300" b="1" spc="-5" dirty="0">
                <a:latin typeface="Trebuchet MS"/>
                <a:cs typeface="Trebuchet MS"/>
              </a:rPr>
              <a:t>(ГХО, ГРО, ГПО,</a:t>
            </a:r>
            <a:r>
              <a:rPr sz="1300" b="1" dirty="0">
                <a:latin typeface="Trebuchet MS"/>
                <a:cs typeface="Trebuchet MS"/>
              </a:rPr>
              <a:t> </a:t>
            </a:r>
            <a:r>
              <a:rPr sz="1300" b="1" spc="-5" dirty="0">
                <a:latin typeface="Trebuchet MS"/>
                <a:cs typeface="Trebuchet MS"/>
              </a:rPr>
              <a:t>ГАО),</a:t>
            </a:r>
            <a:endParaRPr sz="13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300" b="1" spc="-5" dirty="0">
                <a:latin typeface="Trebuchet MS"/>
                <a:cs typeface="Trebuchet MS"/>
              </a:rPr>
              <a:t>рослинні</a:t>
            </a:r>
            <a:r>
              <a:rPr sz="1300" b="1" spc="5" dirty="0">
                <a:latin typeface="Trebuchet MS"/>
                <a:cs typeface="Trebuchet MS"/>
              </a:rPr>
              <a:t> </a:t>
            </a:r>
            <a:r>
              <a:rPr sz="1300" b="1" spc="-5" dirty="0">
                <a:latin typeface="Trebuchet MS"/>
                <a:cs typeface="Trebuchet MS"/>
              </a:rPr>
              <a:t>олії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239000" y="1429511"/>
            <a:ext cx="2929128" cy="10713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239000" y="1429511"/>
            <a:ext cx="2929255" cy="1071880"/>
          </a:xfrm>
          <a:custGeom>
            <a:avLst/>
            <a:gdLst/>
            <a:ahLst/>
            <a:cxnLst/>
            <a:rect l="l" t="t" r="r" b="b"/>
            <a:pathLst>
              <a:path w="2929254" h="1071880">
                <a:moveTo>
                  <a:pt x="0" y="0"/>
                </a:moveTo>
                <a:lnTo>
                  <a:pt x="2929128" y="0"/>
                </a:lnTo>
                <a:lnTo>
                  <a:pt x="2929128" y="1071372"/>
                </a:lnTo>
                <a:lnTo>
                  <a:pt x="0" y="1071372"/>
                </a:lnTo>
                <a:lnTo>
                  <a:pt x="0" y="0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239000" y="1429511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19">
                <a:moveTo>
                  <a:pt x="0" y="0"/>
                </a:moveTo>
                <a:lnTo>
                  <a:pt x="58280" y="5828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239000" y="2442603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19">
                <a:moveTo>
                  <a:pt x="0" y="58280"/>
                </a:moveTo>
                <a:lnTo>
                  <a:pt x="58280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109848" y="1429511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19">
                <a:moveTo>
                  <a:pt x="58280" y="0"/>
                </a:moveTo>
                <a:lnTo>
                  <a:pt x="0" y="5828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109848" y="2442603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19">
                <a:moveTo>
                  <a:pt x="58280" y="58280"/>
                </a:moveTo>
                <a:lnTo>
                  <a:pt x="0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7297280" y="1487792"/>
            <a:ext cx="2813050" cy="955040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marL="271145" marR="215900" indent="421640">
              <a:lnSpc>
                <a:spcPct val="113100"/>
              </a:lnSpc>
              <a:spcBef>
                <a:spcPts val="190"/>
              </a:spcBef>
            </a:pPr>
            <a:r>
              <a:rPr sz="1300" b="1" spc="-10" dirty="0">
                <a:latin typeface="Trebuchet MS"/>
                <a:cs typeface="Trebuchet MS"/>
              </a:rPr>
              <a:t>Вазелін, парафін,  </a:t>
            </a:r>
            <a:r>
              <a:rPr sz="1300" b="1" spc="-5" dirty="0">
                <a:latin typeface="Trebuchet MS"/>
                <a:cs typeface="Trebuchet MS"/>
              </a:rPr>
              <a:t>петролат, вазелінове</a:t>
            </a:r>
            <a:r>
              <a:rPr sz="1300" b="1" spc="-25" dirty="0">
                <a:latin typeface="Trebuchet MS"/>
                <a:cs typeface="Trebuchet MS"/>
              </a:rPr>
              <a:t> </a:t>
            </a:r>
            <a:r>
              <a:rPr sz="1300" b="1" spc="-5" dirty="0">
                <a:latin typeface="Trebuchet MS"/>
                <a:cs typeface="Trebuchet MS"/>
              </a:rPr>
              <a:t>масло,</a:t>
            </a:r>
            <a:endParaRPr sz="1300">
              <a:latin typeface="Trebuchet MS"/>
              <a:cs typeface="Trebuchet MS"/>
            </a:endParaRPr>
          </a:p>
          <a:p>
            <a:pPr marL="326390" marR="166370" indent="-154305">
              <a:lnSpc>
                <a:spcPct val="100000"/>
              </a:lnSpc>
              <a:spcBef>
                <a:spcPts val="190"/>
              </a:spcBef>
            </a:pPr>
            <a:r>
              <a:rPr sz="1300" b="1" spc="-5" dirty="0">
                <a:latin typeface="Trebuchet MS"/>
                <a:cs typeface="Trebuchet MS"/>
              </a:rPr>
              <a:t>нафталанська нафта, штучний  </a:t>
            </a:r>
            <a:r>
              <a:rPr sz="1300" b="1" spc="-10" dirty="0">
                <a:latin typeface="Trebuchet MS"/>
                <a:cs typeface="Trebuchet MS"/>
              </a:rPr>
              <a:t>вазелін, </a:t>
            </a:r>
            <a:r>
              <a:rPr sz="1300" b="1" spc="-5" dirty="0">
                <a:latin typeface="Trebuchet MS"/>
                <a:cs typeface="Trebuchet MS"/>
              </a:rPr>
              <a:t>озокеріт,</a:t>
            </a:r>
            <a:r>
              <a:rPr sz="1300" b="1" spc="10" dirty="0">
                <a:latin typeface="Trebuchet MS"/>
                <a:cs typeface="Trebuchet MS"/>
              </a:rPr>
              <a:t> </a:t>
            </a:r>
            <a:r>
              <a:rPr sz="1300" b="1" spc="-10" dirty="0">
                <a:latin typeface="Trebuchet MS"/>
                <a:cs typeface="Trebuchet MS"/>
              </a:rPr>
              <a:t>церезин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7239000" y="2642616"/>
            <a:ext cx="2714244" cy="50596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239000" y="2642616"/>
            <a:ext cx="2714625" cy="506095"/>
          </a:xfrm>
          <a:custGeom>
            <a:avLst/>
            <a:gdLst/>
            <a:ahLst/>
            <a:cxnLst/>
            <a:rect l="l" t="t" r="r" b="b"/>
            <a:pathLst>
              <a:path w="2714625" h="506094">
                <a:moveTo>
                  <a:pt x="0" y="0"/>
                </a:moveTo>
                <a:lnTo>
                  <a:pt x="2714244" y="0"/>
                </a:lnTo>
                <a:lnTo>
                  <a:pt x="2714244" y="505967"/>
                </a:lnTo>
                <a:lnTo>
                  <a:pt x="0" y="505967"/>
                </a:lnTo>
                <a:lnTo>
                  <a:pt x="0" y="0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239000" y="2642616"/>
            <a:ext cx="51435" cy="51435"/>
          </a:xfrm>
          <a:custGeom>
            <a:avLst/>
            <a:gdLst/>
            <a:ahLst/>
            <a:cxnLst/>
            <a:rect l="l" t="t" r="r" b="b"/>
            <a:pathLst>
              <a:path w="51434" h="51435">
                <a:moveTo>
                  <a:pt x="0" y="0"/>
                </a:moveTo>
                <a:lnTo>
                  <a:pt x="50926" y="50926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239000" y="3097657"/>
            <a:ext cx="51435" cy="51435"/>
          </a:xfrm>
          <a:custGeom>
            <a:avLst/>
            <a:gdLst/>
            <a:ahLst/>
            <a:cxnLst/>
            <a:rect l="l" t="t" r="r" b="b"/>
            <a:pathLst>
              <a:path w="51434" h="51435">
                <a:moveTo>
                  <a:pt x="0" y="50926"/>
                </a:moveTo>
                <a:lnTo>
                  <a:pt x="5092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902317" y="2642616"/>
            <a:ext cx="51435" cy="51435"/>
          </a:xfrm>
          <a:custGeom>
            <a:avLst/>
            <a:gdLst/>
            <a:ahLst/>
            <a:cxnLst/>
            <a:rect l="l" t="t" r="r" b="b"/>
            <a:pathLst>
              <a:path w="51434" h="51435">
                <a:moveTo>
                  <a:pt x="50926" y="0"/>
                </a:moveTo>
                <a:lnTo>
                  <a:pt x="0" y="50926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902317" y="3097657"/>
            <a:ext cx="51435" cy="51435"/>
          </a:xfrm>
          <a:custGeom>
            <a:avLst/>
            <a:gdLst/>
            <a:ahLst/>
            <a:cxnLst/>
            <a:rect l="l" t="t" r="r" b="b"/>
            <a:pathLst>
              <a:path w="51434" h="51435">
                <a:moveTo>
                  <a:pt x="50926" y="50926"/>
                </a:moveTo>
                <a:lnTo>
                  <a:pt x="0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7289927" y="2693542"/>
            <a:ext cx="2612390" cy="404495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 marL="839469" marR="220979" indent="-610870">
              <a:lnSpc>
                <a:spcPts val="1560"/>
              </a:lnSpc>
              <a:spcBef>
                <a:spcPts val="40"/>
              </a:spcBef>
            </a:pPr>
            <a:r>
              <a:rPr sz="1300" b="1" spc="-5" dirty="0">
                <a:latin typeface="Trebuchet MS"/>
                <a:cs typeface="Trebuchet MS"/>
              </a:rPr>
              <a:t>Есілон-4, Есілон-5, Есілон-  аеросильна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1860804" y="3883154"/>
            <a:ext cx="2592705" cy="360045"/>
          </a:xfrm>
          <a:custGeom>
            <a:avLst/>
            <a:gdLst/>
            <a:ahLst/>
            <a:cxnLst/>
            <a:rect l="l" t="t" r="r" b="b"/>
            <a:pathLst>
              <a:path w="2592704" h="360045">
                <a:moveTo>
                  <a:pt x="0" y="59943"/>
                </a:moveTo>
                <a:lnTo>
                  <a:pt x="23334" y="55233"/>
                </a:lnTo>
                <a:lnTo>
                  <a:pt x="42387" y="42387"/>
                </a:lnTo>
                <a:lnTo>
                  <a:pt x="55233" y="23334"/>
                </a:lnTo>
                <a:lnTo>
                  <a:pt x="59944" y="0"/>
                </a:lnTo>
                <a:lnTo>
                  <a:pt x="2532380" y="0"/>
                </a:lnTo>
                <a:lnTo>
                  <a:pt x="2537090" y="23334"/>
                </a:lnTo>
                <a:lnTo>
                  <a:pt x="2549936" y="42387"/>
                </a:lnTo>
                <a:lnTo>
                  <a:pt x="2568989" y="55233"/>
                </a:lnTo>
                <a:lnTo>
                  <a:pt x="2592324" y="59943"/>
                </a:lnTo>
                <a:lnTo>
                  <a:pt x="2592324" y="299720"/>
                </a:lnTo>
                <a:lnTo>
                  <a:pt x="2568989" y="304430"/>
                </a:lnTo>
                <a:lnTo>
                  <a:pt x="2549936" y="317276"/>
                </a:lnTo>
                <a:lnTo>
                  <a:pt x="2537090" y="336329"/>
                </a:lnTo>
                <a:lnTo>
                  <a:pt x="2532380" y="359664"/>
                </a:lnTo>
                <a:lnTo>
                  <a:pt x="59944" y="359664"/>
                </a:lnTo>
                <a:lnTo>
                  <a:pt x="55233" y="336329"/>
                </a:lnTo>
                <a:lnTo>
                  <a:pt x="42387" y="317276"/>
                </a:lnTo>
                <a:lnTo>
                  <a:pt x="23334" y="304430"/>
                </a:lnTo>
                <a:lnTo>
                  <a:pt x="0" y="299720"/>
                </a:lnTo>
                <a:lnTo>
                  <a:pt x="0" y="59943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353055" y="3851148"/>
            <a:ext cx="1624583" cy="51358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2484680" y="3906794"/>
            <a:ext cx="1343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5C1F34"/>
                </a:solidFill>
                <a:latin typeface="Trebuchet MS"/>
                <a:cs typeface="Trebuchet MS"/>
              </a:rPr>
              <a:t>Гідрофільні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024628" y="3357371"/>
            <a:ext cx="5113019" cy="144017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024628" y="3357371"/>
            <a:ext cx="5113020" cy="1440180"/>
          </a:xfrm>
          <a:custGeom>
            <a:avLst/>
            <a:gdLst/>
            <a:ahLst/>
            <a:cxnLst/>
            <a:rect l="l" t="t" r="r" b="b"/>
            <a:pathLst>
              <a:path w="5113020" h="1440179">
                <a:moveTo>
                  <a:pt x="0" y="0"/>
                </a:moveTo>
                <a:lnTo>
                  <a:pt x="5113020" y="0"/>
                </a:lnTo>
                <a:lnTo>
                  <a:pt x="5113020" y="1440180"/>
                </a:lnTo>
                <a:lnTo>
                  <a:pt x="0" y="1440180"/>
                </a:lnTo>
                <a:lnTo>
                  <a:pt x="0" y="0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024628" y="3357371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0" y="0"/>
                </a:moveTo>
                <a:lnTo>
                  <a:pt x="53670" y="5367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024628" y="4743881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0" y="53670"/>
                </a:moveTo>
                <a:lnTo>
                  <a:pt x="53670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0083977" y="3357371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670" y="0"/>
                </a:moveTo>
                <a:lnTo>
                  <a:pt x="0" y="5367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083977" y="4743881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670" y="53670"/>
                </a:moveTo>
                <a:lnTo>
                  <a:pt x="0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5078298" y="3411042"/>
            <a:ext cx="5005705" cy="1332865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208915" marR="202565" indent="635" algn="ctr">
              <a:lnSpc>
                <a:spcPct val="100000"/>
              </a:lnSpc>
              <a:spcBef>
                <a:spcPts val="229"/>
              </a:spcBef>
            </a:pPr>
            <a:r>
              <a:rPr sz="1300" b="1" spc="-5" dirty="0">
                <a:latin typeface="Trebuchet MS"/>
                <a:cs typeface="Trebuchet MS"/>
              </a:rPr>
              <a:t>Гелі високомолекулярних вуглеводів і </a:t>
            </a:r>
            <a:r>
              <a:rPr sz="1300" b="1" spc="-10" dirty="0">
                <a:latin typeface="Trebuchet MS"/>
                <a:cs typeface="Trebuchet MS"/>
              </a:rPr>
              <a:t>білків (ефіри  </a:t>
            </a:r>
            <a:r>
              <a:rPr sz="1300" b="1" spc="-5" dirty="0">
                <a:latin typeface="Trebuchet MS"/>
                <a:cs typeface="Trebuchet MS"/>
              </a:rPr>
              <a:t>целюлози, крохмальні, желатинові, агарові, колагенові,  альгінової кислоти </a:t>
            </a:r>
            <a:r>
              <a:rPr sz="1300" b="1" dirty="0">
                <a:latin typeface="Trebuchet MS"/>
                <a:cs typeface="Trebuchet MS"/>
              </a:rPr>
              <a:t>та </a:t>
            </a:r>
            <a:r>
              <a:rPr sz="1300" b="1" spc="-10" dirty="0">
                <a:latin typeface="Trebuchet MS"/>
                <a:cs typeface="Trebuchet MS"/>
              </a:rPr>
              <a:t>її</a:t>
            </a:r>
            <a:r>
              <a:rPr sz="1300" b="1" spc="5" dirty="0">
                <a:latin typeface="Trebuchet MS"/>
                <a:cs typeface="Trebuchet MS"/>
              </a:rPr>
              <a:t> </a:t>
            </a:r>
            <a:r>
              <a:rPr sz="1300" b="1" spc="-5" dirty="0">
                <a:latin typeface="Trebuchet MS"/>
                <a:cs typeface="Trebuchet MS"/>
              </a:rPr>
              <a:t>солей)</a:t>
            </a:r>
            <a:endParaRPr sz="1300">
              <a:latin typeface="Trebuchet MS"/>
              <a:cs typeface="Trebuchet MS"/>
            </a:endParaRPr>
          </a:p>
          <a:p>
            <a:pPr marL="1734185" marR="501650" indent="-1227455">
              <a:lnSpc>
                <a:spcPts val="1760"/>
              </a:lnSpc>
              <a:spcBef>
                <a:spcPts val="85"/>
              </a:spcBef>
            </a:pPr>
            <a:r>
              <a:rPr sz="1300" b="1" spc="-5" dirty="0">
                <a:latin typeface="Trebuchet MS"/>
                <a:cs typeface="Trebuchet MS"/>
              </a:rPr>
              <a:t>Гелі </a:t>
            </a:r>
            <a:r>
              <a:rPr sz="1300" b="1" spc="-10" dirty="0">
                <a:latin typeface="Trebuchet MS"/>
                <a:cs typeface="Trebuchet MS"/>
              </a:rPr>
              <a:t>неорганічних </a:t>
            </a:r>
            <a:r>
              <a:rPr sz="1300" b="1" spc="-5" dirty="0">
                <a:latin typeface="Trebuchet MS"/>
                <a:cs typeface="Trebuchet MS"/>
              </a:rPr>
              <a:t>речовин (бентоніту, </a:t>
            </a:r>
            <a:r>
              <a:rPr sz="1300" b="1" spc="-10" dirty="0">
                <a:latin typeface="Trebuchet MS"/>
                <a:cs typeface="Trebuchet MS"/>
              </a:rPr>
              <a:t>аеросилу)  </a:t>
            </a:r>
            <a:r>
              <a:rPr sz="1300" b="1" spc="-5" dirty="0">
                <a:latin typeface="Trebuchet MS"/>
                <a:cs typeface="Trebuchet MS"/>
              </a:rPr>
              <a:t>Фітостеринові гелі  Поліетиленоксидні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1559052" y="5434586"/>
            <a:ext cx="2592705" cy="360045"/>
          </a:xfrm>
          <a:custGeom>
            <a:avLst/>
            <a:gdLst/>
            <a:ahLst/>
            <a:cxnLst/>
            <a:rect l="l" t="t" r="r" b="b"/>
            <a:pathLst>
              <a:path w="2592704" h="360045">
                <a:moveTo>
                  <a:pt x="0" y="59943"/>
                </a:moveTo>
                <a:lnTo>
                  <a:pt x="23334" y="55233"/>
                </a:lnTo>
                <a:lnTo>
                  <a:pt x="42387" y="42387"/>
                </a:lnTo>
                <a:lnTo>
                  <a:pt x="55233" y="23334"/>
                </a:lnTo>
                <a:lnTo>
                  <a:pt x="59944" y="0"/>
                </a:lnTo>
                <a:lnTo>
                  <a:pt x="2532380" y="0"/>
                </a:lnTo>
                <a:lnTo>
                  <a:pt x="2537090" y="23334"/>
                </a:lnTo>
                <a:lnTo>
                  <a:pt x="2549936" y="42387"/>
                </a:lnTo>
                <a:lnTo>
                  <a:pt x="2568989" y="55233"/>
                </a:lnTo>
                <a:lnTo>
                  <a:pt x="2592324" y="59943"/>
                </a:lnTo>
                <a:lnTo>
                  <a:pt x="2592324" y="299719"/>
                </a:lnTo>
                <a:lnTo>
                  <a:pt x="2568989" y="304430"/>
                </a:lnTo>
                <a:lnTo>
                  <a:pt x="2549936" y="317276"/>
                </a:lnTo>
                <a:lnTo>
                  <a:pt x="2537090" y="336329"/>
                </a:lnTo>
                <a:lnTo>
                  <a:pt x="2532380" y="359663"/>
                </a:lnTo>
                <a:lnTo>
                  <a:pt x="59944" y="359663"/>
                </a:lnTo>
                <a:lnTo>
                  <a:pt x="55233" y="336329"/>
                </a:lnTo>
                <a:lnTo>
                  <a:pt x="42387" y="317276"/>
                </a:lnTo>
                <a:lnTo>
                  <a:pt x="23334" y="304430"/>
                </a:lnTo>
                <a:lnTo>
                  <a:pt x="0" y="299719"/>
                </a:lnTo>
                <a:lnTo>
                  <a:pt x="0" y="59943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202180" y="5402579"/>
            <a:ext cx="1327403" cy="51358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2333625" y="5458362"/>
            <a:ext cx="1045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5C1F34"/>
                </a:solidFill>
                <a:latin typeface="Trebuchet MS"/>
                <a:cs typeface="Trebuchet MS"/>
              </a:rPr>
              <a:t>Дифільні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4800600" y="5804915"/>
            <a:ext cx="3311652" cy="54102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800600" y="5804915"/>
            <a:ext cx="3312160" cy="541020"/>
          </a:xfrm>
          <a:custGeom>
            <a:avLst/>
            <a:gdLst/>
            <a:ahLst/>
            <a:cxnLst/>
            <a:rect l="l" t="t" r="r" b="b"/>
            <a:pathLst>
              <a:path w="3312159" h="541020">
                <a:moveTo>
                  <a:pt x="0" y="0"/>
                </a:moveTo>
                <a:lnTo>
                  <a:pt x="3311652" y="0"/>
                </a:lnTo>
                <a:lnTo>
                  <a:pt x="3311652" y="541020"/>
                </a:lnTo>
                <a:lnTo>
                  <a:pt x="0" y="541020"/>
                </a:lnTo>
                <a:lnTo>
                  <a:pt x="0" y="0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848288" y="5852604"/>
            <a:ext cx="3216275" cy="445770"/>
          </a:xfrm>
          <a:custGeom>
            <a:avLst/>
            <a:gdLst/>
            <a:ahLst/>
            <a:cxnLst/>
            <a:rect l="l" t="t" r="r" b="b"/>
            <a:pathLst>
              <a:path w="3216275" h="445770">
                <a:moveTo>
                  <a:pt x="0" y="0"/>
                </a:moveTo>
                <a:lnTo>
                  <a:pt x="3216275" y="0"/>
                </a:lnTo>
                <a:lnTo>
                  <a:pt x="3216275" y="445643"/>
                </a:lnTo>
                <a:lnTo>
                  <a:pt x="0" y="445643"/>
                </a:lnTo>
                <a:lnTo>
                  <a:pt x="0" y="0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800600" y="5804915"/>
            <a:ext cx="48260" cy="48260"/>
          </a:xfrm>
          <a:custGeom>
            <a:avLst/>
            <a:gdLst/>
            <a:ahLst/>
            <a:cxnLst/>
            <a:rect l="l" t="t" r="r" b="b"/>
            <a:pathLst>
              <a:path w="48260" h="48260">
                <a:moveTo>
                  <a:pt x="0" y="0"/>
                </a:moveTo>
                <a:lnTo>
                  <a:pt x="47688" y="47688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800600" y="6298247"/>
            <a:ext cx="48260" cy="48260"/>
          </a:xfrm>
          <a:custGeom>
            <a:avLst/>
            <a:gdLst/>
            <a:ahLst/>
            <a:cxnLst/>
            <a:rect l="l" t="t" r="r" b="b"/>
            <a:pathLst>
              <a:path w="48260" h="48260">
                <a:moveTo>
                  <a:pt x="0" y="47688"/>
                </a:moveTo>
                <a:lnTo>
                  <a:pt x="47688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8064563" y="5804915"/>
            <a:ext cx="48260" cy="48260"/>
          </a:xfrm>
          <a:custGeom>
            <a:avLst/>
            <a:gdLst/>
            <a:ahLst/>
            <a:cxnLst/>
            <a:rect l="l" t="t" r="r" b="b"/>
            <a:pathLst>
              <a:path w="48259" h="48260">
                <a:moveTo>
                  <a:pt x="47688" y="0"/>
                </a:moveTo>
                <a:lnTo>
                  <a:pt x="0" y="47688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8064563" y="6298247"/>
            <a:ext cx="48260" cy="48260"/>
          </a:xfrm>
          <a:custGeom>
            <a:avLst/>
            <a:gdLst/>
            <a:ahLst/>
            <a:cxnLst/>
            <a:rect l="l" t="t" r="r" b="b"/>
            <a:pathLst>
              <a:path w="48259" h="48260">
                <a:moveTo>
                  <a:pt x="47688" y="47688"/>
                </a:moveTo>
                <a:lnTo>
                  <a:pt x="0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5931349" y="5859970"/>
            <a:ext cx="1047750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77470">
              <a:lnSpc>
                <a:spcPct val="100000"/>
              </a:lnSpc>
              <a:spcBef>
                <a:spcPts val="95"/>
              </a:spcBef>
            </a:pPr>
            <a:r>
              <a:rPr sz="1300" b="1" spc="-10" dirty="0">
                <a:latin typeface="Trebuchet MS"/>
                <a:cs typeface="Trebuchet MS"/>
              </a:rPr>
              <a:t>Емульсійні  </a:t>
            </a:r>
            <a:r>
              <a:rPr sz="1300" b="1" spc="-5" dirty="0">
                <a:latin typeface="Trebuchet MS"/>
                <a:cs typeface="Trebuchet MS"/>
              </a:rPr>
              <a:t>типу о/в,</a:t>
            </a:r>
            <a:r>
              <a:rPr sz="1300" b="1" spc="-50" dirty="0">
                <a:latin typeface="Trebuchet MS"/>
                <a:cs typeface="Trebuchet MS"/>
              </a:rPr>
              <a:t> </a:t>
            </a:r>
            <a:r>
              <a:rPr sz="1300" b="1" spc="-10" dirty="0">
                <a:latin typeface="Trebuchet MS"/>
                <a:cs typeface="Trebuchet MS"/>
              </a:rPr>
              <a:t>в/о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4881372" y="4858511"/>
            <a:ext cx="5000243" cy="71932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881371" y="4858511"/>
            <a:ext cx="5000625" cy="719455"/>
          </a:xfrm>
          <a:custGeom>
            <a:avLst/>
            <a:gdLst/>
            <a:ahLst/>
            <a:cxnLst/>
            <a:rect l="l" t="t" r="r" b="b"/>
            <a:pathLst>
              <a:path w="5000625" h="719454">
                <a:moveTo>
                  <a:pt x="0" y="0"/>
                </a:moveTo>
                <a:lnTo>
                  <a:pt x="5000244" y="0"/>
                </a:lnTo>
                <a:lnTo>
                  <a:pt x="5000244" y="719328"/>
                </a:lnTo>
                <a:lnTo>
                  <a:pt x="0" y="719328"/>
                </a:lnTo>
                <a:lnTo>
                  <a:pt x="0" y="0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881371" y="4858511"/>
            <a:ext cx="52705" cy="52705"/>
          </a:xfrm>
          <a:custGeom>
            <a:avLst/>
            <a:gdLst/>
            <a:ahLst/>
            <a:cxnLst/>
            <a:rect l="l" t="t" r="r" b="b"/>
            <a:pathLst>
              <a:path w="52704" h="52704">
                <a:moveTo>
                  <a:pt x="0" y="0"/>
                </a:moveTo>
                <a:lnTo>
                  <a:pt x="52285" y="52285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881371" y="5525554"/>
            <a:ext cx="52705" cy="52705"/>
          </a:xfrm>
          <a:custGeom>
            <a:avLst/>
            <a:gdLst/>
            <a:ahLst/>
            <a:cxnLst/>
            <a:rect l="l" t="t" r="r" b="b"/>
            <a:pathLst>
              <a:path w="52704" h="52704">
                <a:moveTo>
                  <a:pt x="0" y="52285"/>
                </a:moveTo>
                <a:lnTo>
                  <a:pt x="52285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9829330" y="4858511"/>
            <a:ext cx="52705" cy="52705"/>
          </a:xfrm>
          <a:custGeom>
            <a:avLst/>
            <a:gdLst/>
            <a:ahLst/>
            <a:cxnLst/>
            <a:rect l="l" t="t" r="r" b="b"/>
            <a:pathLst>
              <a:path w="52704" h="52704">
                <a:moveTo>
                  <a:pt x="52285" y="0"/>
                </a:moveTo>
                <a:lnTo>
                  <a:pt x="0" y="52285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9829330" y="5525554"/>
            <a:ext cx="52705" cy="52705"/>
          </a:xfrm>
          <a:custGeom>
            <a:avLst/>
            <a:gdLst/>
            <a:ahLst/>
            <a:cxnLst/>
            <a:rect l="l" t="t" r="r" b="b"/>
            <a:pathLst>
              <a:path w="52704" h="52704">
                <a:moveTo>
                  <a:pt x="52285" y="52285"/>
                </a:moveTo>
                <a:lnTo>
                  <a:pt x="0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4933657" y="4910797"/>
            <a:ext cx="4895850" cy="615315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vert="horz" wrap="square" lIns="0" tIns="104140" rIns="0" bIns="0" rtlCol="0">
            <a:spAutoFit/>
          </a:bodyPr>
          <a:lstStyle/>
          <a:p>
            <a:pPr marL="243204" marR="88900" indent="-146685">
              <a:lnSpc>
                <a:spcPct val="100000"/>
              </a:lnSpc>
              <a:spcBef>
                <a:spcPts val="820"/>
              </a:spcBef>
            </a:pPr>
            <a:r>
              <a:rPr sz="1300" b="1" spc="-5" dirty="0">
                <a:latin typeface="Trebuchet MS"/>
                <a:cs typeface="Trebuchet MS"/>
              </a:rPr>
              <a:t>Абсорбційні (не містять воду) сплави </a:t>
            </a:r>
            <a:r>
              <a:rPr sz="1300" b="1" spc="-10" dirty="0">
                <a:latin typeface="Trebuchet MS"/>
                <a:cs typeface="Trebuchet MS"/>
              </a:rPr>
              <a:t>ліпофільних </a:t>
            </a:r>
            <a:r>
              <a:rPr sz="1300" b="1" spc="-5" dirty="0">
                <a:latin typeface="Trebuchet MS"/>
                <a:cs typeface="Trebuchet MS"/>
              </a:rPr>
              <a:t>основ з  емульгаторами (ланоліном б/в, спермацетом,</a:t>
            </a:r>
            <a:r>
              <a:rPr sz="1300" b="1" spc="50" dirty="0">
                <a:latin typeface="Trebuchet MS"/>
                <a:cs typeface="Trebuchet MS"/>
              </a:rPr>
              <a:t> </a:t>
            </a:r>
            <a:r>
              <a:rPr sz="1300" b="1" spc="-5" dirty="0">
                <a:latin typeface="Trebuchet MS"/>
                <a:cs typeface="Trebuchet MS"/>
              </a:rPr>
              <a:t>воском)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4586909" y="1443227"/>
            <a:ext cx="212725" cy="737870"/>
          </a:xfrm>
          <a:custGeom>
            <a:avLst/>
            <a:gdLst/>
            <a:ahLst/>
            <a:cxnLst/>
            <a:rect l="l" t="t" r="r" b="b"/>
            <a:pathLst>
              <a:path w="212725" h="737869">
                <a:moveTo>
                  <a:pt x="149301" y="0"/>
                </a:moveTo>
                <a:lnTo>
                  <a:pt x="149301" y="184404"/>
                </a:lnTo>
                <a:lnTo>
                  <a:pt x="0" y="184404"/>
                </a:lnTo>
                <a:lnTo>
                  <a:pt x="0" y="553212"/>
                </a:lnTo>
                <a:lnTo>
                  <a:pt x="149301" y="553212"/>
                </a:lnTo>
                <a:lnTo>
                  <a:pt x="149301" y="737616"/>
                </a:lnTo>
                <a:lnTo>
                  <a:pt x="212166" y="368808"/>
                </a:lnTo>
                <a:lnTo>
                  <a:pt x="149301" y="0"/>
                </a:lnTo>
                <a:close/>
              </a:path>
            </a:pathLst>
          </a:custGeom>
          <a:solidFill>
            <a:srgbClr val="E2AE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563325" y="1627632"/>
            <a:ext cx="15875" cy="368935"/>
          </a:xfrm>
          <a:custGeom>
            <a:avLst/>
            <a:gdLst/>
            <a:ahLst/>
            <a:cxnLst/>
            <a:rect l="l" t="t" r="r" b="b"/>
            <a:pathLst>
              <a:path w="15875" h="368935">
                <a:moveTo>
                  <a:pt x="0" y="368808"/>
                </a:moveTo>
                <a:lnTo>
                  <a:pt x="15722" y="368808"/>
                </a:lnTo>
                <a:lnTo>
                  <a:pt x="15722" y="0"/>
                </a:lnTo>
                <a:lnTo>
                  <a:pt x="0" y="0"/>
                </a:lnTo>
                <a:lnTo>
                  <a:pt x="0" y="368808"/>
                </a:lnTo>
                <a:close/>
              </a:path>
            </a:pathLst>
          </a:custGeom>
          <a:solidFill>
            <a:srgbClr val="E2AE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551540" y="1627632"/>
            <a:ext cx="0" cy="368935"/>
          </a:xfrm>
          <a:custGeom>
            <a:avLst/>
            <a:gdLst/>
            <a:ahLst/>
            <a:cxnLst/>
            <a:rect l="l" t="t" r="r" b="b"/>
            <a:pathLst>
              <a:path h="368935">
                <a:moveTo>
                  <a:pt x="0" y="0"/>
                </a:moveTo>
                <a:lnTo>
                  <a:pt x="0" y="368808"/>
                </a:lnTo>
              </a:path>
            </a:pathLst>
          </a:custGeom>
          <a:ln w="7848">
            <a:solidFill>
              <a:srgbClr val="E2AE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586908" y="1443226"/>
            <a:ext cx="212725" cy="737870"/>
          </a:xfrm>
          <a:custGeom>
            <a:avLst/>
            <a:gdLst/>
            <a:ahLst/>
            <a:cxnLst/>
            <a:rect l="l" t="t" r="r" b="b"/>
            <a:pathLst>
              <a:path w="212725" h="737869">
                <a:moveTo>
                  <a:pt x="149301" y="0"/>
                </a:moveTo>
                <a:lnTo>
                  <a:pt x="149301" y="184404"/>
                </a:lnTo>
                <a:lnTo>
                  <a:pt x="0" y="184404"/>
                </a:lnTo>
                <a:lnTo>
                  <a:pt x="0" y="553212"/>
                </a:lnTo>
                <a:lnTo>
                  <a:pt x="149301" y="553212"/>
                </a:lnTo>
                <a:lnTo>
                  <a:pt x="149301" y="737616"/>
                </a:lnTo>
                <a:lnTo>
                  <a:pt x="212166" y="368808"/>
                </a:lnTo>
                <a:lnTo>
                  <a:pt x="149301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558753" y="1623060"/>
            <a:ext cx="25400" cy="378460"/>
          </a:xfrm>
          <a:custGeom>
            <a:avLst/>
            <a:gdLst/>
            <a:ahLst/>
            <a:cxnLst/>
            <a:rect l="l" t="t" r="r" b="b"/>
            <a:pathLst>
              <a:path w="25400" h="378460">
                <a:moveTo>
                  <a:pt x="0" y="377952"/>
                </a:moveTo>
                <a:lnTo>
                  <a:pt x="24866" y="377952"/>
                </a:lnTo>
                <a:lnTo>
                  <a:pt x="24866" y="0"/>
                </a:lnTo>
                <a:lnTo>
                  <a:pt x="0" y="0"/>
                </a:lnTo>
                <a:lnTo>
                  <a:pt x="0" y="3779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543044" y="1623060"/>
            <a:ext cx="17145" cy="378460"/>
          </a:xfrm>
          <a:custGeom>
            <a:avLst/>
            <a:gdLst/>
            <a:ahLst/>
            <a:cxnLst/>
            <a:rect l="l" t="t" r="r" b="b"/>
            <a:pathLst>
              <a:path w="17145" h="378460">
                <a:moveTo>
                  <a:pt x="0" y="377952"/>
                </a:moveTo>
                <a:lnTo>
                  <a:pt x="17005" y="377952"/>
                </a:lnTo>
                <a:lnTo>
                  <a:pt x="17005" y="0"/>
                </a:lnTo>
                <a:lnTo>
                  <a:pt x="0" y="0"/>
                </a:lnTo>
                <a:lnTo>
                  <a:pt x="0" y="3779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203305" y="853936"/>
            <a:ext cx="814705" cy="815340"/>
          </a:xfrm>
          <a:custGeom>
            <a:avLst/>
            <a:gdLst/>
            <a:ahLst/>
            <a:cxnLst/>
            <a:rect l="l" t="t" r="r" b="b"/>
            <a:pathLst>
              <a:path w="814704" h="815339">
                <a:moveTo>
                  <a:pt x="288163" y="0"/>
                </a:moveTo>
                <a:lnTo>
                  <a:pt x="419684" y="129387"/>
                </a:lnTo>
                <a:lnTo>
                  <a:pt x="0" y="556018"/>
                </a:lnTo>
                <a:lnTo>
                  <a:pt x="263042" y="814793"/>
                </a:lnTo>
                <a:lnTo>
                  <a:pt x="682739" y="388162"/>
                </a:lnTo>
                <a:lnTo>
                  <a:pt x="788781" y="388162"/>
                </a:lnTo>
                <a:lnTo>
                  <a:pt x="727925" y="79133"/>
                </a:lnTo>
                <a:lnTo>
                  <a:pt x="288163" y="0"/>
                </a:lnTo>
                <a:close/>
              </a:path>
              <a:path w="814704" h="815339">
                <a:moveTo>
                  <a:pt x="788781" y="388162"/>
                </a:moveTo>
                <a:lnTo>
                  <a:pt x="682739" y="388162"/>
                </a:lnTo>
                <a:lnTo>
                  <a:pt x="814260" y="517550"/>
                </a:lnTo>
                <a:lnTo>
                  <a:pt x="788781" y="388162"/>
                </a:lnTo>
                <a:close/>
              </a:path>
            </a:pathLst>
          </a:custGeom>
          <a:solidFill>
            <a:srgbClr val="E2AE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137033" y="1432410"/>
            <a:ext cx="307340" cy="304165"/>
          </a:xfrm>
          <a:custGeom>
            <a:avLst/>
            <a:gdLst/>
            <a:ahLst/>
            <a:cxnLst/>
            <a:rect l="l" t="t" r="r" b="b"/>
            <a:pathLst>
              <a:path w="307339" h="304164">
                <a:moveTo>
                  <a:pt x="44183" y="0"/>
                </a:moveTo>
                <a:lnTo>
                  <a:pt x="0" y="44907"/>
                </a:lnTo>
                <a:lnTo>
                  <a:pt x="263055" y="303682"/>
                </a:lnTo>
                <a:lnTo>
                  <a:pt x="307225" y="258775"/>
                </a:lnTo>
                <a:lnTo>
                  <a:pt x="44183" y="0"/>
                </a:lnTo>
                <a:close/>
              </a:path>
            </a:pathLst>
          </a:custGeom>
          <a:solidFill>
            <a:srgbClr val="E2AE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092856" y="1499772"/>
            <a:ext cx="285750" cy="281305"/>
          </a:xfrm>
          <a:custGeom>
            <a:avLst/>
            <a:gdLst/>
            <a:ahLst/>
            <a:cxnLst/>
            <a:rect l="l" t="t" r="r" b="b"/>
            <a:pathLst>
              <a:path w="285750" h="281305">
                <a:moveTo>
                  <a:pt x="22085" y="0"/>
                </a:moveTo>
                <a:lnTo>
                  <a:pt x="0" y="22453"/>
                </a:lnTo>
                <a:lnTo>
                  <a:pt x="263055" y="281228"/>
                </a:lnTo>
                <a:lnTo>
                  <a:pt x="285140" y="258775"/>
                </a:lnTo>
                <a:lnTo>
                  <a:pt x="22085" y="0"/>
                </a:lnTo>
                <a:close/>
              </a:path>
            </a:pathLst>
          </a:custGeom>
          <a:solidFill>
            <a:srgbClr val="E2AE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203305" y="853936"/>
            <a:ext cx="814705" cy="815340"/>
          </a:xfrm>
          <a:custGeom>
            <a:avLst/>
            <a:gdLst/>
            <a:ahLst/>
            <a:cxnLst/>
            <a:rect l="l" t="t" r="r" b="b"/>
            <a:pathLst>
              <a:path w="814704" h="815339">
                <a:moveTo>
                  <a:pt x="288163" y="0"/>
                </a:moveTo>
                <a:lnTo>
                  <a:pt x="419684" y="129387"/>
                </a:lnTo>
                <a:lnTo>
                  <a:pt x="0" y="556018"/>
                </a:lnTo>
                <a:lnTo>
                  <a:pt x="263042" y="814793"/>
                </a:lnTo>
                <a:lnTo>
                  <a:pt x="682739" y="388162"/>
                </a:lnTo>
                <a:lnTo>
                  <a:pt x="814260" y="517550"/>
                </a:lnTo>
                <a:lnTo>
                  <a:pt x="727925" y="79133"/>
                </a:lnTo>
                <a:lnTo>
                  <a:pt x="288163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137033" y="1432410"/>
            <a:ext cx="307340" cy="304165"/>
          </a:xfrm>
          <a:custGeom>
            <a:avLst/>
            <a:gdLst/>
            <a:ahLst/>
            <a:cxnLst/>
            <a:rect l="l" t="t" r="r" b="b"/>
            <a:pathLst>
              <a:path w="307339" h="304164">
                <a:moveTo>
                  <a:pt x="0" y="44907"/>
                </a:moveTo>
                <a:lnTo>
                  <a:pt x="263055" y="303682"/>
                </a:lnTo>
                <a:lnTo>
                  <a:pt x="307225" y="258775"/>
                </a:lnTo>
                <a:lnTo>
                  <a:pt x="44183" y="0"/>
                </a:lnTo>
                <a:lnTo>
                  <a:pt x="0" y="44907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092856" y="1499772"/>
            <a:ext cx="285750" cy="281305"/>
          </a:xfrm>
          <a:custGeom>
            <a:avLst/>
            <a:gdLst/>
            <a:ahLst/>
            <a:cxnLst/>
            <a:rect l="l" t="t" r="r" b="b"/>
            <a:pathLst>
              <a:path w="285750" h="281305">
                <a:moveTo>
                  <a:pt x="0" y="22453"/>
                </a:moveTo>
                <a:lnTo>
                  <a:pt x="263055" y="281228"/>
                </a:lnTo>
                <a:lnTo>
                  <a:pt x="285140" y="258775"/>
                </a:lnTo>
                <a:lnTo>
                  <a:pt x="22085" y="0"/>
                </a:lnTo>
                <a:lnTo>
                  <a:pt x="0" y="22453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290306" y="2007633"/>
            <a:ext cx="741045" cy="749935"/>
          </a:xfrm>
          <a:custGeom>
            <a:avLst/>
            <a:gdLst/>
            <a:ahLst/>
            <a:cxnLst/>
            <a:rect l="l" t="t" r="r" b="b"/>
            <a:pathLst>
              <a:path w="741045" h="749935">
                <a:moveTo>
                  <a:pt x="218376" y="0"/>
                </a:moveTo>
                <a:lnTo>
                  <a:pt x="0" y="297446"/>
                </a:lnTo>
                <a:lnTo>
                  <a:pt x="413334" y="600900"/>
                </a:lnTo>
                <a:lnTo>
                  <a:pt x="304152" y="749617"/>
                </a:lnTo>
                <a:lnTo>
                  <a:pt x="696556" y="579932"/>
                </a:lnTo>
                <a:lnTo>
                  <a:pt x="725384" y="303453"/>
                </a:lnTo>
                <a:lnTo>
                  <a:pt x="631710" y="303453"/>
                </a:lnTo>
                <a:lnTo>
                  <a:pt x="218376" y="0"/>
                </a:lnTo>
                <a:close/>
              </a:path>
              <a:path w="741045" h="749935">
                <a:moveTo>
                  <a:pt x="740892" y="154724"/>
                </a:moveTo>
                <a:lnTo>
                  <a:pt x="631710" y="303453"/>
                </a:lnTo>
                <a:lnTo>
                  <a:pt x="725384" y="303453"/>
                </a:lnTo>
                <a:lnTo>
                  <a:pt x="740892" y="154724"/>
                </a:lnTo>
                <a:close/>
              </a:path>
            </a:pathLst>
          </a:custGeom>
          <a:solidFill>
            <a:srgbClr val="E2AE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4225053" y="1959721"/>
            <a:ext cx="262255" cy="329565"/>
          </a:xfrm>
          <a:custGeom>
            <a:avLst/>
            <a:gdLst/>
            <a:ahLst/>
            <a:cxnLst/>
            <a:rect l="l" t="t" r="r" b="b"/>
            <a:pathLst>
              <a:path w="262254" h="329564">
                <a:moveTo>
                  <a:pt x="218363" y="0"/>
                </a:moveTo>
                <a:lnTo>
                  <a:pt x="0" y="297446"/>
                </a:lnTo>
                <a:lnTo>
                  <a:pt x="43510" y="329387"/>
                </a:lnTo>
                <a:lnTo>
                  <a:pt x="261874" y="31940"/>
                </a:lnTo>
                <a:lnTo>
                  <a:pt x="218363" y="0"/>
                </a:lnTo>
                <a:close/>
              </a:path>
            </a:pathLst>
          </a:custGeom>
          <a:solidFill>
            <a:srgbClr val="E2AE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4181544" y="1927780"/>
            <a:ext cx="240665" cy="313690"/>
          </a:xfrm>
          <a:custGeom>
            <a:avLst/>
            <a:gdLst/>
            <a:ahLst/>
            <a:cxnLst/>
            <a:rect l="l" t="t" r="r" b="b"/>
            <a:pathLst>
              <a:path w="240664" h="313689">
                <a:moveTo>
                  <a:pt x="218363" y="0"/>
                </a:moveTo>
                <a:lnTo>
                  <a:pt x="0" y="297446"/>
                </a:lnTo>
                <a:lnTo>
                  <a:pt x="21755" y="313423"/>
                </a:lnTo>
                <a:lnTo>
                  <a:pt x="240118" y="15976"/>
                </a:lnTo>
                <a:lnTo>
                  <a:pt x="218363" y="0"/>
                </a:lnTo>
                <a:close/>
              </a:path>
            </a:pathLst>
          </a:custGeom>
          <a:solidFill>
            <a:srgbClr val="E2AE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290307" y="2007633"/>
            <a:ext cx="741045" cy="749935"/>
          </a:xfrm>
          <a:custGeom>
            <a:avLst/>
            <a:gdLst/>
            <a:ahLst/>
            <a:cxnLst/>
            <a:rect l="l" t="t" r="r" b="b"/>
            <a:pathLst>
              <a:path w="741045" h="749935">
                <a:moveTo>
                  <a:pt x="740892" y="154724"/>
                </a:moveTo>
                <a:lnTo>
                  <a:pt x="631710" y="303453"/>
                </a:lnTo>
                <a:lnTo>
                  <a:pt x="218376" y="0"/>
                </a:lnTo>
                <a:lnTo>
                  <a:pt x="0" y="297446"/>
                </a:lnTo>
                <a:lnTo>
                  <a:pt x="413334" y="600900"/>
                </a:lnTo>
                <a:lnTo>
                  <a:pt x="304152" y="749617"/>
                </a:lnTo>
                <a:lnTo>
                  <a:pt x="696556" y="579932"/>
                </a:lnTo>
                <a:lnTo>
                  <a:pt x="740892" y="154724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225054" y="1959721"/>
            <a:ext cx="262255" cy="329565"/>
          </a:xfrm>
          <a:custGeom>
            <a:avLst/>
            <a:gdLst/>
            <a:ahLst/>
            <a:cxnLst/>
            <a:rect l="l" t="t" r="r" b="b"/>
            <a:pathLst>
              <a:path w="262254" h="329564">
                <a:moveTo>
                  <a:pt x="218363" y="0"/>
                </a:moveTo>
                <a:lnTo>
                  <a:pt x="0" y="297446"/>
                </a:lnTo>
                <a:lnTo>
                  <a:pt x="43510" y="329387"/>
                </a:lnTo>
                <a:lnTo>
                  <a:pt x="261874" y="31940"/>
                </a:lnTo>
                <a:lnTo>
                  <a:pt x="218363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181546" y="1927780"/>
            <a:ext cx="240665" cy="313690"/>
          </a:xfrm>
          <a:custGeom>
            <a:avLst/>
            <a:gdLst/>
            <a:ahLst/>
            <a:cxnLst/>
            <a:rect l="l" t="t" r="r" b="b"/>
            <a:pathLst>
              <a:path w="240664" h="313689">
                <a:moveTo>
                  <a:pt x="218363" y="0"/>
                </a:moveTo>
                <a:lnTo>
                  <a:pt x="0" y="297446"/>
                </a:lnTo>
                <a:lnTo>
                  <a:pt x="21755" y="313423"/>
                </a:lnTo>
                <a:lnTo>
                  <a:pt x="240118" y="15976"/>
                </a:lnTo>
                <a:lnTo>
                  <a:pt x="218363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552086" y="3707891"/>
            <a:ext cx="213995" cy="739140"/>
          </a:xfrm>
          <a:custGeom>
            <a:avLst/>
            <a:gdLst/>
            <a:ahLst/>
            <a:cxnLst/>
            <a:rect l="l" t="t" r="r" b="b"/>
            <a:pathLst>
              <a:path w="213995" h="739139">
                <a:moveTo>
                  <a:pt x="150215" y="0"/>
                </a:moveTo>
                <a:lnTo>
                  <a:pt x="150215" y="184784"/>
                </a:lnTo>
                <a:lnTo>
                  <a:pt x="0" y="184784"/>
                </a:lnTo>
                <a:lnTo>
                  <a:pt x="0" y="554354"/>
                </a:lnTo>
                <a:lnTo>
                  <a:pt x="150215" y="554354"/>
                </a:lnTo>
                <a:lnTo>
                  <a:pt x="150215" y="739139"/>
                </a:lnTo>
                <a:lnTo>
                  <a:pt x="213461" y="369569"/>
                </a:lnTo>
                <a:lnTo>
                  <a:pt x="150215" y="0"/>
                </a:lnTo>
                <a:close/>
              </a:path>
            </a:pathLst>
          </a:custGeom>
          <a:solidFill>
            <a:srgbClr val="E2AE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528375" y="3892677"/>
            <a:ext cx="15875" cy="369570"/>
          </a:xfrm>
          <a:custGeom>
            <a:avLst/>
            <a:gdLst/>
            <a:ahLst/>
            <a:cxnLst/>
            <a:rect l="l" t="t" r="r" b="b"/>
            <a:pathLst>
              <a:path w="15875" h="369570">
                <a:moveTo>
                  <a:pt x="0" y="369570"/>
                </a:moveTo>
                <a:lnTo>
                  <a:pt x="15811" y="369570"/>
                </a:lnTo>
                <a:lnTo>
                  <a:pt x="15811" y="0"/>
                </a:lnTo>
                <a:lnTo>
                  <a:pt x="0" y="0"/>
                </a:lnTo>
                <a:lnTo>
                  <a:pt x="0" y="369570"/>
                </a:lnTo>
                <a:close/>
              </a:path>
            </a:pathLst>
          </a:custGeom>
          <a:solidFill>
            <a:srgbClr val="E2AE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516520" y="3892677"/>
            <a:ext cx="0" cy="369570"/>
          </a:xfrm>
          <a:custGeom>
            <a:avLst/>
            <a:gdLst/>
            <a:ahLst/>
            <a:cxnLst/>
            <a:rect l="l" t="t" r="r" b="b"/>
            <a:pathLst>
              <a:path h="369570">
                <a:moveTo>
                  <a:pt x="0" y="0"/>
                </a:moveTo>
                <a:lnTo>
                  <a:pt x="0" y="369570"/>
                </a:lnTo>
              </a:path>
            </a:pathLst>
          </a:custGeom>
          <a:ln w="7912">
            <a:solidFill>
              <a:srgbClr val="E2AE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552086" y="3707891"/>
            <a:ext cx="213995" cy="739140"/>
          </a:xfrm>
          <a:custGeom>
            <a:avLst/>
            <a:gdLst/>
            <a:ahLst/>
            <a:cxnLst/>
            <a:rect l="l" t="t" r="r" b="b"/>
            <a:pathLst>
              <a:path w="213995" h="739139">
                <a:moveTo>
                  <a:pt x="150215" y="0"/>
                </a:moveTo>
                <a:lnTo>
                  <a:pt x="150215" y="184784"/>
                </a:lnTo>
                <a:lnTo>
                  <a:pt x="0" y="184784"/>
                </a:lnTo>
                <a:lnTo>
                  <a:pt x="0" y="554354"/>
                </a:lnTo>
                <a:lnTo>
                  <a:pt x="150215" y="554354"/>
                </a:lnTo>
                <a:lnTo>
                  <a:pt x="150215" y="739139"/>
                </a:lnTo>
                <a:lnTo>
                  <a:pt x="213461" y="369569"/>
                </a:lnTo>
                <a:lnTo>
                  <a:pt x="150215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523803" y="3888104"/>
            <a:ext cx="25400" cy="379095"/>
          </a:xfrm>
          <a:custGeom>
            <a:avLst/>
            <a:gdLst/>
            <a:ahLst/>
            <a:cxnLst/>
            <a:rect l="l" t="t" r="r" b="b"/>
            <a:pathLst>
              <a:path w="25400" h="379095">
                <a:moveTo>
                  <a:pt x="0" y="378714"/>
                </a:moveTo>
                <a:lnTo>
                  <a:pt x="24955" y="378714"/>
                </a:lnTo>
                <a:lnTo>
                  <a:pt x="24955" y="0"/>
                </a:lnTo>
                <a:lnTo>
                  <a:pt x="0" y="0"/>
                </a:lnTo>
                <a:lnTo>
                  <a:pt x="0" y="3787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507991" y="3888104"/>
            <a:ext cx="17145" cy="379095"/>
          </a:xfrm>
          <a:custGeom>
            <a:avLst/>
            <a:gdLst/>
            <a:ahLst/>
            <a:cxnLst/>
            <a:rect l="l" t="t" r="r" b="b"/>
            <a:pathLst>
              <a:path w="17145" h="379095">
                <a:moveTo>
                  <a:pt x="0" y="378714"/>
                </a:moveTo>
                <a:lnTo>
                  <a:pt x="17043" y="378714"/>
                </a:lnTo>
                <a:lnTo>
                  <a:pt x="17043" y="0"/>
                </a:lnTo>
                <a:lnTo>
                  <a:pt x="0" y="0"/>
                </a:lnTo>
                <a:lnTo>
                  <a:pt x="0" y="3787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6878142" y="454151"/>
            <a:ext cx="364490" cy="737870"/>
          </a:xfrm>
          <a:custGeom>
            <a:avLst/>
            <a:gdLst/>
            <a:ahLst/>
            <a:cxnLst/>
            <a:rect l="l" t="t" r="r" b="b"/>
            <a:pathLst>
              <a:path w="364490" h="737869">
                <a:moveTo>
                  <a:pt x="256082" y="0"/>
                </a:moveTo>
                <a:lnTo>
                  <a:pt x="256082" y="184404"/>
                </a:lnTo>
                <a:lnTo>
                  <a:pt x="0" y="184404"/>
                </a:lnTo>
                <a:lnTo>
                  <a:pt x="0" y="553212"/>
                </a:lnTo>
                <a:lnTo>
                  <a:pt x="256082" y="553212"/>
                </a:lnTo>
                <a:lnTo>
                  <a:pt x="256082" y="737616"/>
                </a:lnTo>
                <a:lnTo>
                  <a:pt x="363905" y="368808"/>
                </a:lnTo>
                <a:lnTo>
                  <a:pt x="256082" y="0"/>
                </a:lnTo>
                <a:close/>
              </a:path>
            </a:pathLst>
          </a:custGeom>
          <a:solidFill>
            <a:srgbClr val="E2AE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6851180" y="638555"/>
            <a:ext cx="0" cy="368935"/>
          </a:xfrm>
          <a:custGeom>
            <a:avLst/>
            <a:gdLst/>
            <a:ahLst/>
            <a:cxnLst/>
            <a:rect l="l" t="t" r="r" b="b"/>
            <a:pathLst>
              <a:path h="368934">
                <a:moveTo>
                  <a:pt x="0" y="0"/>
                </a:moveTo>
                <a:lnTo>
                  <a:pt x="0" y="368808"/>
                </a:lnTo>
              </a:path>
            </a:pathLst>
          </a:custGeom>
          <a:ln w="26949">
            <a:solidFill>
              <a:srgbClr val="E2AE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810756" y="638555"/>
            <a:ext cx="13970" cy="368935"/>
          </a:xfrm>
          <a:custGeom>
            <a:avLst/>
            <a:gdLst/>
            <a:ahLst/>
            <a:cxnLst/>
            <a:rect l="l" t="t" r="r" b="b"/>
            <a:pathLst>
              <a:path w="13970" h="368934">
                <a:moveTo>
                  <a:pt x="0" y="368808"/>
                </a:moveTo>
                <a:lnTo>
                  <a:pt x="13474" y="368808"/>
                </a:lnTo>
                <a:lnTo>
                  <a:pt x="13474" y="0"/>
                </a:lnTo>
                <a:lnTo>
                  <a:pt x="0" y="0"/>
                </a:lnTo>
                <a:lnTo>
                  <a:pt x="0" y="368808"/>
                </a:lnTo>
                <a:close/>
              </a:path>
            </a:pathLst>
          </a:custGeom>
          <a:solidFill>
            <a:srgbClr val="E2AE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6878142" y="454153"/>
            <a:ext cx="364490" cy="737870"/>
          </a:xfrm>
          <a:custGeom>
            <a:avLst/>
            <a:gdLst/>
            <a:ahLst/>
            <a:cxnLst/>
            <a:rect l="l" t="t" r="r" b="b"/>
            <a:pathLst>
              <a:path w="364490" h="737869">
                <a:moveTo>
                  <a:pt x="256082" y="0"/>
                </a:moveTo>
                <a:lnTo>
                  <a:pt x="256082" y="184404"/>
                </a:lnTo>
                <a:lnTo>
                  <a:pt x="0" y="184404"/>
                </a:lnTo>
                <a:lnTo>
                  <a:pt x="0" y="553212"/>
                </a:lnTo>
                <a:lnTo>
                  <a:pt x="256082" y="553212"/>
                </a:lnTo>
                <a:lnTo>
                  <a:pt x="256082" y="737616"/>
                </a:lnTo>
                <a:lnTo>
                  <a:pt x="363905" y="368808"/>
                </a:lnTo>
                <a:lnTo>
                  <a:pt x="256082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6837705" y="638555"/>
            <a:ext cx="27305" cy="368935"/>
          </a:xfrm>
          <a:custGeom>
            <a:avLst/>
            <a:gdLst/>
            <a:ahLst/>
            <a:cxnLst/>
            <a:rect l="l" t="t" r="r" b="b"/>
            <a:pathLst>
              <a:path w="27304" h="368934">
                <a:moveTo>
                  <a:pt x="0" y="368808"/>
                </a:moveTo>
                <a:lnTo>
                  <a:pt x="26949" y="368808"/>
                </a:lnTo>
                <a:lnTo>
                  <a:pt x="26949" y="0"/>
                </a:lnTo>
                <a:lnTo>
                  <a:pt x="0" y="0"/>
                </a:lnTo>
                <a:lnTo>
                  <a:pt x="0" y="3688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6806183" y="633983"/>
            <a:ext cx="22860" cy="378460"/>
          </a:xfrm>
          <a:custGeom>
            <a:avLst/>
            <a:gdLst/>
            <a:ahLst/>
            <a:cxnLst/>
            <a:rect l="l" t="t" r="r" b="b"/>
            <a:pathLst>
              <a:path w="22859" h="378459">
                <a:moveTo>
                  <a:pt x="0" y="377952"/>
                </a:moveTo>
                <a:lnTo>
                  <a:pt x="22618" y="377952"/>
                </a:lnTo>
                <a:lnTo>
                  <a:pt x="22618" y="0"/>
                </a:lnTo>
                <a:lnTo>
                  <a:pt x="0" y="0"/>
                </a:lnTo>
                <a:lnTo>
                  <a:pt x="0" y="3779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6878142" y="1453896"/>
            <a:ext cx="364490" cy="737870"/>
          </a:xfrm>
          <a:custGeom>
            <a:avLst/>
            <a:gdLst/>
            <a:ahLst/>
            <a:cxnLst/>
            <a:rect l="l" t="t" r="r" b="b"/>
            <a:pathLst>
              <a:path w="364490" h="737869">
                <a:moveTo>
                  <a:pt x="256082" y="0"/>
                </a:moveTo>
                <a:lnTo>
                  <a:pt x="256082" y="184404"/>
                </a:lnTo>
                <a:lnTo>
                  <a:pt x="0" y="184404"/>
                </a:lnTo>
                <a:lnTo>
                  <a:pt x="0" y="553212"/>
                </a:lnTo>
                <a:lnTo>
                  <a:pt x="256082" y="553212"/>
                </a:lnTo>
                <a:lnTo>
                  <a:pt x="256082" y="737616"/>
                </a:lnTo>
                <a:lnTo>
                  <a:pt x="363905" y="368808"/>
                </a:lnTo>
                <a:lnTo>
                  <a:pt x="256082" y="0"/>
                </a:lnTo>
                <a:close/>
              </a:path>
            </a:pathLst>
          </a:custGeom>
          <a:solidFill>
            <a:srgbClr val="E2AE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6851180" y="1638300"/>
            <a:ext cx="0" cy="368935"/>
          </a:xfrm>
          <a:custGeom>
            <a:avLst/>
            <a:gdLst/>
            <a:ahLst/>
            <a:cxnLst/>
            <a:rect l="l" t="t" r="r" b="b"/>
            <a:pathLst>
              <a:path h="368935">
                <a:moveTo>
                  <a:pt x="0" y="0"/>
                </a:moveTo>
                <a:lnTo>
                  <a:pt x="0" y="368808"/>
                </a:lnTo>
              </a:path>
            </a:pathLst>
          </a:custGeom>
          <a:ln w="26949">
            <a:solidFill>
              <a:srgbClr val="E2AE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810756" y="1638300"/>
            <a:ext cx="13970" cy="368935"/>
          </a:xfrm>
          <a:custGeom>
            <a:avLst/>
            <a:gdLst/>
            <a:ahLst/>
            <a:cxnLst/>
            <a:rect l="l" t="t" r="r" b="b"/>
            <a:pathLst>
              <a:path w="13970" h="368935">
                <a:moveTo>
                  <a:pt x="0" y="368808"/>
                </a:moveTo>
                <a:lnTo>
                  <a:pt x="13474" y="368808"/>
                </a:lnTo>
                <a:lnTo>
                  <a:pt x="13474" y="0"/>
                </a:lnTo>
                <a:lnTo>
                  <a:pt x="0" y="0"/>
                </a:lnTo>
                <a:lnTo>
                  <a:pt x="0" y="368808"/>
                </a:lnTo>
                <a:close/>
              </a:path>
            </a:pathLst>
          </a:custGeom>
          <a:solidFill>
            <a:srgbClr val="E2AE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878142" y="1453896"/>
            <a:ext cx="364490" cy="737870"/>
          </a:xfrm>
          <a:custGeom>
            <a:avLst/>
            <a:gdLst/>
            <a:ahLst/>
            <a:cxnLst/>
            <a:rect l="l" t="t" r="r" b="b"/>
            <a:pathLst>
              <a:path w="364490" h="737869">
                <a:moveTo>
                  <a:pt x="256082" y="0"/>
                </a:moveTo>
                <a:lnTo>
                  <a:pt x="256082" y="184404"/>
                </a:lnTo>
                <a:lnTo>
                  <a:pt x="0" y="184404"/>
                </a:lnTo>
                <a:lnTo>
                  <a:pt x="0" y="553212"/>
                </a:lnTo>
                <a:lnTo>
                  <a:pt x="256082" y="553212"/>
                </a:lnTo>
                <a:lnTo>
                  <a:pt x="256082" y="737616"/>
                </a:lnTo>
                <a:lnTo>
                  <a:pt x="363905" y="368808"/>
                </a:lnTo>
                <a:lnTo>
                  <a:pt x="256082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6837705" y="1638300"/>
            <a:ext cx="27305" cy="368935"/>
          </a:xfrm>
          <a:custGeom>
            <a:avLst/>
            <a:gdLst/>
            <a:ahLst/>
            <a:cxnLst/>
            <a:rect l="l" t="t" r="r" b="b"/>
            <a:pathLst>
              <a:path w="27304" h="368935">
                <a:moveTo>
                  <a:pt x="0" y="368808"/>
                </a:moveTo>
                <a:lnTo>
                  <a:pt x="26949" y="368808"/>
                </a:lnTo>
                <a:lnTo>
                  <a:pt x="26949" y="0"/>
                </a:lnTo>
                <a:lnTo>
                  <a:pt x="0" y="0"/>
                </a:lnTo>
                <a:lnTo>
                  <a:pt x="0" y="3688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6806183" y="1633727"/>
            <a:ext cx="22860" cy="378460"/>
          </a:xfrm>
          <a:custGeom>
            <a:avLst/>
            <a:gdLst/>
            <a:ahLst/>
            <a:cxnLst/>
            <a:rect l="l" t="t" r="r" b="b"/>
            <a:pathLst>
              <a:path w="22859" h="378460">
                <a:moveTo>
                  <a:pt x="0" y="377952"/>
                </a:moveTo>
                <a:lnTo>
                  <a:pt x="22618" y="377952"/>
                </a:lnTo>
                <a:lnTo>
                  <a:pt x="22618" y="0"/>
                </a:lnTo>
                <a:lnTo>
                  <a:pt x="0" y="0"/>
                </a:lnTo>
                <a:lnTo>
                  <a:pt x="0" y="3779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6878142" y="2453639"/>
            <a:ext cx="364490" cy="739140"/>
          </a:xfrm>
          <a:custGeom>
            <a:avLst/>
            <a:gdLst/>
            <a:ahLst/>
            <a:cxnLst/>
            <a:rect l="l" t="t" r="r" b="b"/>
            <a:pathLst>
              <a:path w="364490" h="739139">
                <a:moveTo>
                  <a:pt x="256082" y="0"/>
                </a:moveTo>
                <a:lnTo>
                  <a:pt x="256082" y="184785"/>
                </a:lnTo>
                <a:lnTo>
                  <a:pt x="0" y="184785"/>
                </a:lnTo>
                <a:lnTo>
                  <a:pt x="0" y="554355"/>
                </a:lnTo>
                <a:lnTo>
                  <a:pt x="256082" y="554355"/>
                </a:lnTo>
                <a:lnTo>
                  <a:pt x="256082" y="739140"/>
                </a:lnTo>
                <a:lnTo>
                  <a:pt x="363905" y="369570"/>
                </a:lnTo>
                <a:lnTo>
                  <a:pt x="256082" y="0"/>
                </a:lnTo>
                <a:close/>
              </a:path>
            </a:pathLst>
          </a:custGeom>
          <a:solidFill>
            <a:srgbClr val="E2AE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6851180" y="2638425"/>
            <a:ext cx="0" cy="369570"/>
          </a:xfrm>
          <a:custGeom>
            <a:avLst/>
            <a:gdLst/>
            <a:ahLst/>
            <a:cxnLst/>
            <a:rect l="l" t="t" r="r" b="b"/>
            <a:pathLst>
              <a:path h="369569">
                <a:moveTo>
                  <a:pt x="0" y="0"/>
                </a:moveTo>
                <a:lnTo>
                  <a:pt x="0" y="369570"/>
                </a:lnTo>
              </a:path>
            </a:pathLst>
          </a:custGeom>
          <a:ln w="26949">
            <a:solidFill>
              <a:srgbClr val="E2AE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6810756" y="2638425"/>
            <a:ext cx="13970" cy="369570"/>
          </a:xfrm>
          <a:custGeom>
            <a:avLst/>
            <a:gdLst/>
            <a:ahLst/>
            <a:cxnLst/>
            <a:rect l="l" t="t" r="r" b="b"/>
            <a:pathLst>
              <a:path w="13970" h="369569">
                <a:moveTo>
                  <a:pt x="0" y="369570"/>
                </a:moveTo>
                <a:lnTo>
                  <a:pt x="13474" y="369570"/>
                </a:lnTo>
                <a:lnTo>
                  <a:pt x="13474" y="0"/>
                </a:lnTo>
                <a:lnTo>
                  <a:pt x="0" y="0"/>
                </a:lnTo>
                <a:lnTo>
                  <a:pt x="0" y="369570"/>
                </a:lnTo>
                <a:close/>
              </a:path>
            </a:pathLst>
          </a:custGeom>
          <a:solidFill>
            <a:srgbClr val="E2AE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878142" y="2453641"/>
            <a:ext cx="364490" cy="739140"/>
          </a:xfrm>
          <a:custGeom>
            <a:avLst/>
            <a:gdLst/>
            <a:ahLst/>
            <a:cxnLst/>
            <a:rect l="l" t="t" r="r" b="b"/>
            <a:pathLst>
              <a:path w="364490" h="739139">
                <a:moveTo>
                  <a:pt x="256082" y="0"/>
                </a:moveTo>
                <a:lnTo>
                  <a:pt x="256082" y="184785"/>
                </a:lnTo>
                <a:lnTo>
                  <a:pt x="0" y="184785"/>
                </a:lnTo>
                <a:lnTo>
                  <a:pt x="0" y="554355"/>
                </a:lnTo>
                <a:lnTo>
                  <a:pt x="256082" y="554355"/>
                </a:lnTo>
                <a:lnTo>
                  <a:pt x="256082" y="739140"/>
                </a:lnTo>
                <a:lnTo>
                  <a:pt x="363905" y="369570"/>
                </a:lnTo>
                <a:lnTo>
                  <a:pt x="256082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837705" y="2638425"/>
            <a:ext cx="27305" cy="369570"/>
          </a:xfrm>
          <a:custGeom>
            <a:avLst/>
            <a:gdLst/>
            <a:ahLst/>
            <a:cxnLst/>
            <a:rect l="l" t="t" r="r" b="b"/>
            <a:pathLst>
              <a:path w="27304" h="369569">
                <a:moveTo>
                  <a:pt x="0" y="369570"/>
                </a:moveTo>
                <a:lnTo>
                  <a:pt x="26949" y="369570"/>
                </a:lnTo>
                <a:lnTo>
                  <a:pt x="26949" y="0"/>
                </a:lnTo>
                <a:lnTo>
                  <a:pt x="0" y="0"/>
                </a:lnTo>
                <a:lnTo>
                  <a:pt x="0" y="36957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806183" y="2633852"/>
            <a:ext cx="22860" cy="379095"/>
          </a:xfrm>
          <a:custGeom>
            <a:avLst/>
            <a:gdLst/>
            <a:ahLst/>
            <a:cxnLst/>
            <a:rect l="l" t="t" r="r" b="b"/>
            <a:pathLst>
              <a:path w="22859" h="379094">
                <a:moveTo>
                  <a:pt x="0" y="378714"/>
                </a:moveTo>
                <a:lnTo>
                  <a:pt x="22618" y="378714"/>
                </a:lnTo>
                <a:lnTo>
                  <a:pt x="22618" y="0"/>
                </a:lnTo>
                <a:lnTo>
                  <a:pt x="0" y="0"/>
                </a:lnTo>
                <a:lnTo>
                  <a:pt x="0" y="3787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276457" y="4911750"/>
            <a:ext cx="635635" cy="674370"/>
          </a:xfrm>
          <a:custGeom>
            <a:avLst/>
            <a:gdLst/>
            <a:ahLst/>
            <a:cxnLst/>
            <a:rect l="l" t="t" r="r" b="b"/>
            <a:pathLst>
              <a:path w="635635" h="674370">
                <a:moveTo>
                  <a:pt x="204203" y="0"/>
                </a:moveTo>
                <a:lnTo>
                  <a:pt x="312039" y="149694"/>
                </a:lnTo>
                <a:lnTo>
                  <a:pt x="0" y="374484"/>
                </a:lnTo>
                <a:lnTo>
                  <a:pt x="215684" y="673887"/>
                </a:lnTo>
                <a:lnTo>
                  <a:pt x="527723" y="449097"/>
                </a:lnTo>
                <a:lnTo>
                  <a:pt x="603534" y="449097"/>
                </a:lnTo>
                <a:lnTo>
                  <a:pt x="551268" y="204762"/>
                </a:lnTo>
                <a:lnTo>
                  <a:pt x="204203" y="0"/>
                </a:lnTo>
                <a:close/>
              </a:path>
              <a:path w="635635" h="674370">
                <a:moveTo>
                  <a:pt x="603534" y="449097"/>
                </a:moveTo>
                <a:lnTo>
                  <a:pt x="527723" y="449097"/>
                </a:lnTo>
                <a:lnTo>
                  <a:pt x="635558" y="598805"/>
                </a:lnTo>
                <a:lnTo>
                  <a:pt x="603534" y="449097"/>
                </a:lnTo>
                <a:close/>
              </a:path>
            </a:pathLst>
          </a:custGeom>
          <a:solidFill>
            <a:srgbClr val="E2AE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227192" y="5298066"/>
            <a:ext cx="248920" cy="323215"/>
          </a:xfrm>
          <a:custGeom>
            <a:avLst/>
            <a:gdLst/>
            <a:ahLst/>
            <a:cxnLst/>
            <a:rect l="l" t="t" r="r" b="b"/>
            <a:pathLst>
              <a:path w="248920" h="323214">
                <a:moveTo>
                  <a:pt x="32842" y="0"/>
                </a:moveTo>
                <a:lnTo>
                  <a:pt x="0" y="23660"/>
                </a:lnTo>
                <a:lnTo>
                  <a:pt x="215684" y="323062"/>
                </a:lnTo>
                <a:lnTo>
                  <a:pt x="248526" y="299402"/>
                </a:lnTo>
                <a:lnTo>
                  <a:pt x="32842" y="0"/>
                </a:lnTo>
                <a:close/>
              </a:path>
            </a:pathLst>
          </a:custGeom>
          <a:solidFill>
            <a:srgbClr val="E2AE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194346" y="5333551"/>
            <a:ext cx="232410" cy="311785"/>
          </a:xfrm>
          <a:custGeom>
            <a:avLst/>
            <a:gdLst/>
            <a:ahLst/>
            <a:cxnLst/>
            <a:rect l="l" t="t" r="r" b="b"/>
            <a:pathLst>
              <a:path w="232410" h="311785">
                <a:moveTo>
                  <a:pt x="16421" y="0"/>
                </a:moveTo>
                <a:lnTo>
                  <a:pt x="0" y="11836"/>
                </a:lnTo>
                <a:lnTo>
                  <a:pt x="215684" y="311238"/>
                </a:lnTo>
                <a:lnTo>
                  <a:pt x="232105" y="299402"/>
                </a:lnTo>
                <a:lnTo>
                  <a:pt x="16421" y="0"/>
                </a:lnTo>
                <a:close/>
              </a:path>
            </a:pathLst>
          </a:custGeom>
          <a:solidFill>
            <a:srgbClr val="E2AE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276457" y="4911750"/>
            <a:ext cx="635635" cy="674370"/>
          </a:xfrm>
          <a:custGeom>
            <a:avLst/>
            <a:gdLst/>
            <a:ahLst/>
            <a:cxnLst/>
            <a:rect l="l" t="t" r="r" b="b"/>
            <a:pathLst>
              <a:path w="635635" h="674370">
                <a:moveTo>
                  <a:pt x="204203" y="0"/>
                </a:moveTo>
                <a:lnTo>
                  <a:pt x="312039" y="149694"/>
                </a:lnTo>
                <a:lnTo>
                  <a:pt x="0" y="374484"/>
                </a:lnTo>
                <a:lnTo>
                  <a:pt x="215684" y="673887"/>
                </a:lnTo>
                <a:lnTo>
                  <a:pt x="527723" y="449097"/>
                </a:lnTo>
                <a:lnTo>
                  <a:pt x="635558" y="598805"/>
                </a:lnTo>
                <a:lnTo>
                  <a:pt x="551268" y="204762"/>
                </a:lnTo>
                <a:lnTo>
                  <a:pt x="204203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227192" y="5298066"/>
            <a:ext cx="248920" cy="323215"/>
          </a:xfrm>
          <a:custGeom>
            <a:avLst/>
            <a:gdLst/>
            <a:ahLst/>
            <a:cxnLst/>
            <a:rect l="l" t="t" r="r" b="b"/>
            <a:pathLst>
              <a:path w="248920" h="323214">
                <a:moveTo>
                  <a:pt x="0" y="23660"/>
                </a:moveTo>
                <a:lnTo>
                  <a:pt x="215684" y="323062"/>
                </a:lnTo>
                <a:lnTo>
                  <a:pt x="248526" y="299402"/>
                </a:lnTo>
                <a:lnTo>
                  <a:pt x="32842" y="0"/>
                </a:lnTo>
                <a:lnTo>
                  <a:pt x="0" y="2366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194346" y="5333551"/>
            <a:ext cx="232410" cy="311785"/>
          </a:xfrm>
          <a:custGeom>
            <a:avLst/>
            <a:gdLst/>
            <a:ahLst/>
            <a:cxnLst/>
            <a:rect l="l" t="t" r="r" b="b"/>
            <a:pathLst>
              <a:path w="232410" h="311785">
                <a:moveTo>
                  <a:pt x="0" y="11836"/>
                </a:moveTo>
                <a:lnTo>
                  <a:pt x="215684" y="311238"/>
                </a:lnTo>
                <a:lnTo>
                  <a:pt x="232105" y="299402"/>
                </a:lnTo>
                <a:lnTo>
                  <a:pt x="16421" y="0"/>
                </a:lnTo>
                <a:lnTo>
                  <a:pt x="0" y="11836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273591" y="5666695"/>
            <a:ext cx="640715" cy="673735"/>
          </a:xfrm>
          <a:custGeom>
            <a:avLst/>
            <a:gdLst/>
            <a:ahLst/>
            <a:cxnLst/>
            <a:rect l="l" t="t" r="r" b="b"/>
            <a:pathLst>
              <a:path w="640714" h="673735">
                <a:moveTo>
                  <a:pt x="222745" y="0"/>
                </a:moveTo>
                <a:lnTo>
                  <a:pt x="0" y="294195"/>
                </a:lnTo>
                <a:lnTo>
                  <a:pt x="306616" y="526326"/>
                </a:lnTo>
                <a:lnTo>
                  <a:pt x="195249" y="673430"/>
                </a:lnTo>
                <a:lnTo>
                  <a:pt x="547077" y="476973"/>
                </a:lnTo>
                <a:lnTo>
                  <a:pt x="605573" y="232130"/>
                </a:lnTo>
                <a:lnTo>
                  <a:pt x="529348" y="232130"/>
                </a:lnTo>
                <a:lnTo>
                  <a:pt x="222745" y="0"/>
                </a:lnTo>
                <a:close/>
              </a:path>
              <a:path w="640714" h="673735">
                <a:moveTo>
                  <a:pt x="640714" y="85039"/>
                </a:moveTo>
                <a:lnTo>
                  <a:pt x="529348" y="232130"/>
                </a:lnTo>
                <a:lnTo>
                  <a:pt x="605573" y="232130"/>
                </a:lnTo>
                <a:lnTo>
                  <a:pt x="640714" y="85039"/>
                </a:lnTo>
                <a:close/>
              </a:path>
            </a:pathLst>
          </a:custGeom>
          <a:solidFill>
            <a:srgbClr val="E2AE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225187" y="5630044"/>
            <a:ext cx="255270" cy="318770"/>
          </a:xfrm>
          <a:custGeom>
            <a:avLst/>
            <a:gdLst/>
            <a:ahLst/>
            <a:cxnLst/>
            <a:rect l="l" t="t" r="r" b="b"/>
            <a:pathLst>
              <a:path w="255270" h="318770">
                <a:moveTo>
                  <a:pt x="222732" y="0"/>
                </a:moveTo>
                <a:lnTo>
                  <a:pt x="0" y="294195"/>
                </a:lnTo>
                <a:lnTo>
                  <a:pt x="32270" y="318630"/>
                </a:lnTo>
                <a:lnTo>
                  <a:pt x="255003" y="24434"/>
                </a:lnTo>
                <a:lnTo>
                  <a:pt x="222732" y="0"/>
                </a:lnTo>
                <a:close/>
              </a:path>
            </a:pathLst>
          </a:custGeom>
          <a:solidFill>
            <a:srgbClr val="E2AE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192911" y="5605609"/>
            <a:ext cx="239395" cy="306705"/>
          </a:xfrm>
          <a:custGeom>
            <a:avLst/>
            <a:gdLst/>
            <a:ahLst/>
            <a:cxnLst/>
            <a:rect l="l" t="t" r="r" b="b"/>
            <a:pathLst>
              <a:path w="239395" h="306704">
                <a:moveTo>
                  <a:pt x="222732" y="0"/>
                </a:moveTo>
                <a:lnTo>
                  <a:pt x="0" y="294195"/>
                </a:lnTo>
                <a:lnTo>
                  <a:pt x="16141" y="306412"/>
                </a:lnTo>
                <a:lnTo>
                  <a:pt x="238874" y="12217"/>
                </a:lnTo>
                <a:lnTo>
                  <a:pt x="222732" y="0"/>
                </a:lnTo>
                <a:close/>
              </a:path>
            </a:pathLst>
          </a:custGeom>
          <a:solidFill>
            <a:srgbClr val="E2AE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273591" y="5666696"/>
            <a:ext cx="640715" cy="673735"/>
          </a:xfrm>
          <a:custGeom>
            <a:avLst/>
            <a:gdLst/>
            <a:ahLst/>
            <a:cxnLst/>
            <a:rect l="l" t="t" r="r" b="b"/>
            <a:pathLst>
              <a:path w="640714" h="673735">
                <a:moveTo>
                  <a:pt x="640714" y="85039"/>
                </a:moveTo>
                <a:lnTo>
                  <a:pt x="529348" y="232130"/>
                </a:lnTo>
                <a:lnTo>
                  <a:pt x="222745" y="0"/>
                </a:lnTo>
                <a:lnTo>
                  <a:pt x="0" y="294195"/>
                </a:lnTo>
                <a:lnTo>
                  <a:pt x="306616" y="526326"/>
                </a:lnTo>
                <a:lnTo>
                  <a:pt x="195249" y="673430"/>
                </a:lnTo>
                <a:lnTo>
                  <a:pt x="547077" y="476973"/>
                </a:lnTo>
                <a:lnTo>
                  <a:pt x="640714" y="85039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225187" y="5630044"/>
            <a:ext cx="255270" cy="318770"/>
          </a:xfrm>
          <a:custGeom>
            <a:avLst/>
            <a:gdLst/>
            <a:ahLst/>
            <a:cxnLst/>
            <a:rect l="l" t="t" r="r" b="b"/>
            <a:pathLst>
              <a:path w="255270" h="318770">
                <a:moveTo>
                  <a:pt x="222732" y="0"/>
                </a:moveTo>
                <a:lnTo>
                  <a:pt x="0" y="294195"/>
                </a:lnTo>
                <a:lnTo>
                  <a:pt x="32270" y="318630"/>
                </a:lnTo>
                <a:lnTo>
                  <a:pt x="255003" y="24434"/>
                </a:lnTo>
                <a:lnTo>
                  <a:pt x="222732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192912" y="5605609"/>
            <a:ext cx="239395" cy="306705"/>
          </a:xfrm>
          <a:custGeom>
            <a:avLst/>
            <a:gdLst/>
            <a:ahLst/>
            <a:cxnLst/>
            <a:rect l="l" t="t" r="r" b="b"/>
            <a:pathLst>
              <a:path w="239395" h="306704">
                <a:moveTo>
                  <a:pt x="222732" y="0"/>
                </a:moveTo>
                <a:lnTo>
                  <a:pt x="0" y="294195"/>
                </a:lnTo>
                <a:lnTo>
                  <a:pt x="16141" y="306412"/>
                </a:lnTo>
                <a:lnTo>
                  <a:pt x="238874" y="12217"/>
                </a:lnTo>
                <a:lnTo>
                  <a:pt x="222732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95198"/>
            <a:ext cx="10515600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Жирові основи. </a:t>
            </a:r>
            <a:endParaRPr lang="uk-UA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uk-UA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Тваринні жири.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косметичній практиці як основу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жири: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яловичий, баранячий, норковий, курячий, качиний, кашалотовий і китовий</a:t>
            </a:r>
            <a:endParaRPr lang="uk-UA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uk-UA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Олії </a:t>
            </a:r>
            <a:r>
              <a: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жирні </a:t>
            </a:r>
            <a:r>
              <a:rPr lang="uk-UA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рослинні.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Рослинні олії (кокосова, пальмова,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пальмоядрова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масло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какао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зі збільшенням вмісту насичених кислот можуть мати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тверду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консистенцію. Тверді рослинні масла як основи не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достатньої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пластичності, їх використовую як ущільнювачі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мазевих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основ. Рідкі рослинні олії не придатні як основи в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чистому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вигляді. Застосовують їх як компоненти основ у лініментах,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суміші з твердими речовинами (твердими тваринними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жирами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воском, парафіном) для отримання емульсійних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uk-UA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Гідрогенізовані</a:t>
            </a:r>
            <a:r>
              <a: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жири. </a:t>
            </a:r>
            <a:r>
              <a: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 напівсинтетичні продукти,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одержувані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каталітичному гідруванні рідких рослинних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олій. При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цьому відбувається насичення ненасичених жирних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консистенція жирів згущується. Залежно від ступеня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гідрування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можна отримувати продукти будь-якої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консистенції, з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різними температурами плавлення.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Гідрогенізовані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жири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відрізняються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підвищеною стабільністю при зберіганні</a:t>
            </a:r>
            <a:endParaRPr lang="uk-UA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95800" y="164068"/>
            <a:ext cx="33945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Гідрофорбні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основи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1897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43400" y="-66080"/>
            <a:ext cx="35111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Вуглеводневі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основи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7064" y="241101"/>
            <a:ext cx="1053713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Являють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собою продукти перегонки нафти. Переважно складаються із суміші насичених вуглеводнів С</a:t>
            </a:r>
            <a:r>
              <a:rPr lang="uk-UA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2я+2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характеризуються мікробіологічною та хімічною індиферентністю, доброю спорідненістю з жирами і оліями, сумісні з великою кількістю ЛР. Не всмоктуються, погано 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вивільняють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АФІ. При тривалому застосуванні спричиняють мацерацію епідермісу шкіри, порушують газообмін шкіри, можливі алергічні реакції. Застосовують як основи в мазях поверхневої дії. До них відносяться вазелін, вазелінове масло, парафін,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петролатум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церезин тощо</a:t>
            </a:r>
            <a:endParaRPr lang="uk-UA" sz="2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34000" y="2610385"/>
            <a:ext cx="8931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Воски</a:t>
            </a:r>
            <a:endParaRPr lang="uk-UA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07064" y="2887385"/>
            <a:ext cx="1053713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Віск (</a:t>
            </a:r>
            <a:r>
              <a:rPr lang="uk-UA" sz="22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Сега</a:t>
            </a:r>
            <a:r>
              <a:rPr lang="uk-U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хімічної точки зору, являє собою </a:t>
            </a:r>
            <a:r>
              <a:rPr lang="uk-UA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суміш </a:t>
            </a:r>
            <a:r>
              <a:rPr lang="uk-UA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естерів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високомолекулярних спиртів (</a:t>
            </a:r>
            <a:r>
              <a:rPr lang="uk-UA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цетилового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sz="2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мірис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тилового) з кислотою пальмітиновою. Температура 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плавлення 63—65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°С. Застосовується для ущільнення мазевих основ, 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підвищує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в’язкість жирів і вуглеводнів. За рахунок вмісту 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невеликої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 вільних спиртів здатний емульгувати невелику 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води. Хімічно стійкий. Відомі дві торгові різновиди 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воску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бджолиний жовтий </a:t>
            </a:r>
            <a:r>
              <a:rPr lang="uk-UA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Cera</a:t>
            </a:r>
            <a:r>
              <a:rPr lang="de-DE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flava</a:t>
            </a:r>
            <a:r>
              <a:rPr lang="de-DE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білий (вибілений) </a:t>
            </a:r>
            <a:r>
              <a:rPr lang="uk-UA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Cera</a:t>
            </a:r>
            <a:r>
              <a:rPr lang="uk-UA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alba</a:t>
            </a:r>
            <a:r>
              <a:rPr lang="uk-UA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Використовують переважно жовтий віск, оскільки </a:t>
            </a:r>
            <a:r>
              <a:rPr lang="uk-UA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-лий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гіркне. 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Основа, що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 зі сплаву ЗО % воску 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жовтого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70 % олії маслинової, є фармакопейною 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гідрофобною основою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 цієї групи відносять спермацет (</a:t>
            </a:r>
            <a:r>
              <a:rPr lang="en-US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Cetaceum</a:t>
            </a:r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Spermacetum</a:t>
            </a:r>
            <a:r>
              <a:rPr lang="uk-UA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який отримують з спермацетового жиру черепа 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кашалота.</a:t>
            </a: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8554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71800" y="381000"/>
            <a:ext cx="49560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Основи, які містять силікони</a:t>
            </a:r>
            <a:endParaRPr lang="uk-UA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7718" y="1371600"/>
            <a:ext cx="107442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.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Силіконові рідини є 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представниками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синтетичних кремнійорганічних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сполук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поліоргано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b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силоксанів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0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Силіконові основи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отримують сплавленням </a:t>
            </a:r>
            <a:r>
              <a:rPr lang="uk-UA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поліорганосилоксанів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вазеліном, парафіном, церезином, 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рослинними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оліями і тваринними жирами. Для загущення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силоксанових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рідин використовують також аеросил або інші 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наповнювачі.</a:t>
            </a:r>
          </a:p>
          <a:p>
            <a:pPr algn="just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медичного застосування дозволені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полідіетилсилокса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нові рідини: есилон-4 — ступінь конденсації </a:t>
            </a:r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 —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5; есилон-5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—ступінь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конденсації </a:t>
            </a:r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п—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15.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Есилони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являють собою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прозорі маслянисті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рідини без запаху і смаку. Хімічно інертні,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термостійкі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гіркнуть. Змішуються з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етером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хлороформом,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маслом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вазеліновим; не змішуються з водою, гліцерином. За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фізико-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імічними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властивостями близькі до вуглеводнів, за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швидкістю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глибиною всмоктування лікарських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речовин—до жирових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основ. Силіконові рідини не можна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очних мазях, бо вони подразнюють слизову оболонку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ока.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4169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52800" y="304800"/>
            <a:ext cx="4164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Поліетиленові та поліпропіленові гелі</a:t>
            </a: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9297" y="856357"/>
            <a:ext cx="105918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Поліетиленові </a:t>
            </a:r>
            <a:r>
              <a:rPr lang="uk-UA" sz="20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гелі— 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сплави гранул поліетилену низької густини (низького 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тиску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5—50% або високої густини (високого тиску) </a:t>
            </a:r>
            <a:r>
              <a:rPr lang="uk-UA" sz="2000" spc="3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5—13%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маслом вазеліновим. За кордоном відомі під назвою “</a:t>
            </a:r>
            <a:r>
              <a:rPr lang="en-US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Plastibase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Plastonite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 Поліетиленові 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гелі нейтральні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хімічно 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стабільні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 подразнювальної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дії, сумісні з багатьма ЛР.</a:t>
            </a:r>
            <a:b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Входять до складу мазей для захисту шкіри рук від 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розчинів кислот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лугів, до складу охолоджувальних 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емульсій.</a:t>
            </a:r>
          </a:p>
          <a:p>
            <a:pPr algn="just"/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Поліпропіленові гелі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отримують сплавленням 4—25 %-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вого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поліпропілену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або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етиленпропіленового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кополімеру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маслом вазеліновим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основі гелів отримують абсорбційні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основи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емульгаторами.</a:t>
            </a:r>
          </a:p>
          <a:p>
            <a:pPr algn="ctr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Основи, які містять кремній </a:t>
            </a:r>
            <a:r>
              <a:rPr lang="uk-UA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ліоксил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(аеросил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Аеросил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належить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неорганічних синтетичних полімерів. Існує кілька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марок аеросилу, шо розрізняються за величиною питомої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ступенем гідрофобності/гідрофільності.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Стандартний аеросил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марок 200, 300, 380 має гідрофільну поверхню.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Функціональними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групами аеросилу є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силоксанові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силанові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групи.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гліцерині, жирних маслах і маслі вазеліновому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аеросилу утворює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прозорі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студнеподібні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системи. При введенні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аероси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мазі в кількості від 8 до 16% утворюються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тиксотропні гелі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що призводять до збільшення пластичної в’язкості і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вільнення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вивільнення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ЛР.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3848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533400"/>
            <a:ext cx="7838123" cy="14859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209800"/>
            <a:ext cx="8229600" cy="400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0310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900" y="857250"/>
            <a:ext cx="61722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2499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57200"/>
            <a:ext cx="7586662" cy="6004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8324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-152400"/>
            <a:ext cx="7497178" cy="179743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368" y="1614550"/>
            <a:ext cx="6812041" cy="5212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3820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04800"/>
            <a:ext cx="7977187" cy="57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4571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381000"/>
            <a:ext cx="9182101" cy="141263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399" y="1778391"/>
            <a:ext cx="9182101" cy="9429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2819400"/>
            <a:ext cx="8686800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3573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228600"/>
            <a:ext cx="7005637" cy="6441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1894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457200"/>
            <a:ext cx="9256036" cy="17240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040" y="1981200"/>
            <a:ext cx="9240796" cy="358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2411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348102"/>
            <a:ext cx="6348412" cy="6509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6994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60085"/>
            <a:ext cx="7267575" cy="595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4424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52400"/>
            <a:ext cx="8362460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6482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720" y="0"/>
            <a:ext cx="8641660" cy="183469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1676400"/>
            <a:ext cx="8382000" cy="5166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285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109699"/>
            <a:ext cx="5972175" cy="6763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0708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143000"/>
            <a:ext cx="9333456" cy="408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4751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609600"/>
            <a:ext cx="7272337" cy="555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9101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52400"/>
            <a:ext cx="8717721" cy="202456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981200"/>
            <a:ext cx="8610600" cy="454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8494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533400"/>
            <a:ext cx="7091362" cy="567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9915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28600"/>
            <a:ext cx="9144000" cy="145983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0"/>
            <a:ext cx="9486606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7829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533400"/>
            <a:ext cx="8853487" cy="5229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672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85800"/>
            <a:ext cx="9029700" cy="4705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9215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" y="152400"/>
            <a:ext cx="10591800" cy="6663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Структурно-механічні (реологічні) характеристики мазей</a:t>
            </a:r>
            <a:r>
              <a:rPr lang="uk-UA" sz="19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9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19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Мазь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складним комплексом діючих речовин та мазевої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основи, який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 оптимальну консистенцію та впливає на повноту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швидкість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вивільнення і всмоктування діючих речовин.</a:t>
            </a:r>
            <a:b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фармацевтичній термінології слово "консистенція"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означає комплекс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реологічних параметрів, зокрема в'язкість,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еластичність, пластичність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тиксотропність.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В'язкістю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зокрема, називається міра опору у середині рідини зсуву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одного її шару щодо іншого під дією зовнішніх сил. В'язкість мазевих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 є залежною від температури і з підвищенням температури швидко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зменшується.</a:t>
            </a:r>
          </a:p>
          <a:p>
            <a:pPr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Реологічні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 мазевих основ та їх сумішей з допоміжними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речовинами, що застосовуються у виробництві мазей, важливі при виборі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виробничого обладнання, необхідного для виконання того або іншого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технологічного процесу (змішування, гомогенізації, диспергування) та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складу МЛФ, що значною мірою визначає якість фармацевтичного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препарату</a:t>
            </a:r>
            <a:r>
              <a:rPr lang="uk-UA" sz="2400" dirty="0"/>
              <a:t>.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3786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533400"/>
            <a:ext cx="99822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Широкий асортимент діючих і допоміжних речовин, </a:t>
            </a:r>
            <a:r>
              <a:rPr lang="uk-UA" sz="2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що використовуються 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при виробництві мазей, вимагає застосування </a:t>
            </a:r>
            <a:r>
              <a:rPr lang="uk-UA" sz="2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різних технологічних 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прийомів (розплавлення, диспергування, гомогенізації), </a:t>
            </a:r>
            <a:r>
              <a:rPr lang="uk-UA" sz="2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які необхідно 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враховувати під час організації виробництва з метою </a:t>
            </a:r>
            <a:r>
              <a:rPr lang="uk-UA" sz="2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отримання якісного 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продукту. Найбільш важливими чинниками для </a:t>
            </a:r>
            <a:r>
              <a:rPr lang="uk-UA" sz="2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м'яких фармацевтичних 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препаратів є ступінь дисперсності діючих речовин, </a:t>
            </a:r>
            <a:r>
              <a:rPr lang="uk-UA" sz="2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спосіб введення 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їх в основу, час, швидкість, температурний режим і </a:t>
            </a:r>
            <a:r>
              <a:rPr lang="uk-UA" sz="2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порядок змішування 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компонентів. Усе це впливає на реологічні </a:t>
            </a:r>
            <a:r>
              <a:rPr lang="uk-UA" sz="2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властивості, однорідність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, стабільність при зберіганні і </a:t>
            </a:r>
            <a:r>
              <a:rPr lang="uk-UA" sz="280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фармакотерапевтичну</a:t>
            </a:r>
            <a:r>
              <a:rPr lang="uk-UA" sz="2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ефективність 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мазей.</a:t>
            </a:r>
            <a:r>
              <a:rPr lang="uk-UA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211310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3400" y="228600"/>
            <a:ext cx="1021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Для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введення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діючих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речовин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в основу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під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час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виготовлення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мазі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у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промислових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умовах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використовуються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реактори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Конструкційно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вони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можуть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відрізнятися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між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собою,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проте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містять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обов'язкові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складові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елементи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(рис. 27)</a:t>
            </a:r>
            <a:r>
              <a:rPr lang="ru-RU" dirty="0"/>
              <a:t> </a:t>
            </a:r>
            <a:br>
              <a:rPr lang="ru-RU" dirty="0"/>
            </a:b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" y="1486258"/>
            <a:ext cx="4305300" cy="447272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648200" y="1143000"/>
            <a:ext cx="58674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</a:rPr>
              <a:t>Реактор має корпус (1), кришку (2) з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вмонтованою завантажувальною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</a:rPr>
              <a:t>лійкою, оглядове вікно, клапани, штуцери і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патрубки для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</a:rPr>
              <a:t>введення компонентів. Корпус реактора має “сорочку” для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підведення гарячої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</a:rPr>
              <a:t>або холодної води. Кришка корпусу за допомогою траверси (9)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і гідравлічних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</a:rPr>
              <a:t>опор (10) може підніматися і опускатися. Усередині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корпусу розташована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</a:rPr>
              <a:t>якірна мішалка (3) з внутрішніми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лопаттями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</a:rPr>
              <a:t> (4), форма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яких відповідає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</a:rPr>
              <a:t>профілю корпусу. Мішалка (3) і лопаті (4) обертаються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в протилежні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</a:rPr>
              <a:t>боки за допомогою співвісних валів (6) і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гідродвигунів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</a:rPr>
              <a:t> (7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). Окрім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</a:rPr>
              <a:t>цього, у корпус реактора вмонтована турбінна мішалка (5),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що обертається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</a:rPr>
              <a:t>за допомогою електродвигуна (8). Наявність трьох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мішалок забезпечує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</a:rPr>
              <a:t>якісне перемішування компонентів мазі. Завантаження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реактора здійснюється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</a:rPr>
              <a:t>через клапан (11). У такому реакторі можна змішувати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густі компоненти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</a:rPr>
              <a:t>з в'язкістю до 200 Па.</a:t>
            </a:r>
            <a:r>
              <a:rPr lang="uk-UA" dirty="0"/>
              <a:t> </a:t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026315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289560"/>
            <a:ext cx="9829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Для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змішування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основ і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діючих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речовин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на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фармацевтичних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використовують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змішувач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«ЮНІТРОН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» (рис. 28).</a:t>
            </a:r>
            <a:r>
              <a:rPr lang="ru-RU" dirty="0"/>
              <a:t> </a:t>
            </a: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297842"/>
            <a:ext cx="4191000" cy="469809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861560" y="1828800"/>
            <a:ext cx="5410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</a:rPr>
              <a:t>Він складається з нерухомого резервуару (1),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що закривається кришкою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</a:rPr>
              <a:t>(2) з гідравлічним управлінням. У кришці є впускні канали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і система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</a:rPr>
              <a:t>для миття резервуару без його демонтажу. У центрі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котла вмонтований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</a:rPr>
              <a:t>вал (3),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що спричиняє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</a:rPr>
              <a:t>рух змінних насадок (4) змішувачів, та</a:t>
            </a:r>
            <a:b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</a:rPr>
              <a:t>скребок, що обертається (5). У резервуарі є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нижній випускний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</a:rPr>
              <a:t>отвір (6)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і отвір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</a:rPr>
              <a:t>(7) для підключення гомогенізатора або іншого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устаткування. Змішування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</a:rPr>
              <a:t>компонентів у резервуарі проводять при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різних температурах, у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</a:rPr>
              <a:t>середовищі інертного газу, з постійним вимірюванням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температури суміші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</a:rPr>
              <a:t>, вмісту в ній вологи, визначення маси і інших параметрів.</a:t>
            </a:r>
            <a:r>
              <a:rPr lang="uk-U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643013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5800" y="457200"/>
            <a:ext cx="7620000" cy="6232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 algn="just"/>
            <a:r>
              <a:rPr lang="uk-UA" sz="19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Пластирі</a:t>
            </a:r>
            <a:r>
              <a:rPr lang="uk-UA" sz="1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лікарська форма для зовнішнього застосування, що має здатність прилипати до шкіри</a:t>
            </a:r>
            <a:r>
              <a:rPr lang="uk-UA" sz="1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46088" algn="just"/>
            <a:r>
              <a:rPr lang="uk-UA" sz="1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Пластир </a:t>
            </a:r>
            <a:r>
              <a:rPr lang="uk-UA" sz="1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 бути у вигляді пластичної маси на підкладці і без неї або у вигляді закріпленої на липкій стрічці прокладки з лікарськими речовинами. До складу пластирної маси, залежно від призначення пластиру, можуть входити дозволені до медичного застосування натуральний або синтетичний </a:t>
            </a:r>
            <a:r>
              <a:rPr lang="uk-UA" sz="19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каучуки</a:t>
            </a:r>
            <a:r>
              <a:rPr lang="uk-UA" sz="1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їх суміші, а також інші полімери, жироподібні речовини, природні олії, наповнювачі, антиоксиданти та лікарські речовини. Пластирна маса на вигляд є однорідною сумішшю, щільною при кімнатній температурі і розм'якшувальною, липкою при температурі тіла. </a:t>
            </a:r>
            <a:endParaRPr lang="uk-UA" sz="19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6088" algn="just"/>
            <a:r>
              <a:rPr lang="uk-UA" sz="1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Пластирі </a:t>
            </a:r>
            <a:r>
              <a:rPr lang="uk-UA" sz="1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лікарських речовин у вигляді липкої стрічки (лейкопластирі) використовуються для фіксування пов'язок та інших цілей. Пластирі повинні легко зніматися зі шкіри. </a:t>
            </a:r>
            <a:endParaRPr lang="uk-UA" sz="19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6088" algn="just"/>
            <a:r>
              <a:rPr lang="uk-UA" sz="1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 </a:t>
            </a:r>
            <a:r>
              <a:rPr lang="uk-UA" sz="1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пластирів, показники якості та методи їх контролю описані у приватних статтях. </a:t>
            </a:r>
            <a:endParaRPr lang="uk-UA" sz="19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6088" algn="just"/>
            <a:r>
              <a:rPr lang="uk-UA" sz="1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Упаковка</a:t>
            </a:r>
            <a:r>
              <a:rPr lang="uk-UA" sz="1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Пластирі повинні випускатися в упаковці, що оберігає їх від зовнішніх впливів та забезпечує стабільність протягом встановленого терміну придатності. </a:t>
            </a:r>
            <a:endParaRPr lang="uk-UA" sz="19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6088" algn="just"/>
            <a:r>
              <a:rPr lang="uk-UA" sz="1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</a:t>
            </a:r>
            <a:r>
              <a:rPr lang="uk-UA" sz="1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сухому, захищеному від світла місці, якщо немає інших вказівок у приватних статтях.</a:t>
            </a:r>
            <a:endParaRPr lang="uk-UA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5241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8200" y="14748"/>
            <a:ext cx="8839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/>
              <a:t/>
            </a:r>
            <a:br>
              <a:rPr lang="uk-UA" dirty="0"/>
            </a:b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Гель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це м'яка лікарська форма для місцевого застосування, що</a:t>
            </a:r>
            <a:b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являє собою одно-,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або багатофазну дисперсну систему з рідким</a:t>
            </a:r>
            <a:b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дисперсійним середовищем, реологічні властивості якої зумовлені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присутністю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гелеутворювачів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порівняно невеликих концентраціях. У цій</a:t>
            </a:r>
            <a:b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лікарській формі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гелеутворювачі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додатково можуть виконувати роль</a:t>
            </a:r>
            <a:b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стабілізаторів дисперсної системи – суспензії або емульсії; такі гелі</a:t>
            </a:r>
            <a:b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 називатися відповідно суспензійними гелями або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емульгелями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7083" y="2422020"/>
            <a:ext cx="3792794" cy="445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4023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66800" y="1600200"/>
            <a:ext cx="73914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 від медичного призначення пластири поділяють на: </a:t>
            </a:r>
            <a:endParaRPr lang="uk-UA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Епідерматичні</a:t>
            </a:r>
            <a:r>
              <a:rPr lang="uk-UA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пластирі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застосовують для запобігання шкіри від шкідливих впливів, для закриття дефектів шкіри, для </a:t>
            </a:r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зближе</a:t>
            </a:r>
            <a:endParaRPr lang="uk-UA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ння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країв ран і фіксування пов'язок на поверхні шкіри. </a:t>
            </a:r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Ендерматичні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пластирі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 лікарські речовини, що впливають на хвору шкіру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Діадерматичні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пластирі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 лікарські речовини, що проникають через шкіру і впливають на глибоко лежачі тканини або загальний вплив на організм.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71600" y="152400"/>
            <a:ext cx="9753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Пластирі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лікарська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форма для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зовнішнього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прилипати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1141676"/>
            <a:ext cx="3381375" cy="470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2827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1600" y="685800"/>
            <a:ext cx="98934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складу </a:t>
            </a:r>
            <a:r>
              <a:rPr lang="ru-RU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пластирі</a:t>
            </a:r>
            <a:r>
              <a:rPr lang="ru-RU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класифікують</a:t>
            </a:r>
            <a:r>
              <a:rPr lang="ru-RU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6093" y="1600200"/>
            <a:ext cx="6096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свинцовые;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смоляно-восковые;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каучуковые;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жидкие ( кожные клеи).</a:t>
            </a:r>
            <a:endParaRPr lang="en-US" alt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4212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62200" y="304800"/>
            <a:ext cx="88783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Пластир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свинцевий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простий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свинцевий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пластир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" y="864994"/>
            <a:ext cx="10134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Технологічні стадії виробництва: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Сплавлення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соняшникової олії та свинячого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жиру.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Приготування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свинцевого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ковта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Змішування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компонентів та варіння при температурі 100-110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º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протягом 2-3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Промивання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гліцерину.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Висушування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Стандартизація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Упаковка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2573154"/>
            <a:ext cx="3652838" cy="256103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70386" y="4272677"/>
            <a:ext cx="544461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Пластирі свинцеві містять у своєму складі свинцеве мило. Свин­цеві мила сплавляються зі смолами, восками, лікарськими речо­винами, не забруднюють одяг, стійкі при зберіганні.</a:t>
            </a:r>
          </a:p>
          <a:p>
            <a:pPr algn="just"/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Простий свинцевий пластир (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EmplastrumPlumbisimplex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Однорідна тверда маса сіруватого або жовтуватого кольору, при нагріванні стає в'язкою і липкою. Препарат не повинен бути жир­ним на дотик і мати згірклий запах.</a:t>
            </a:r>
            <a:endParaRPr lang="uk-UA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19800" y="5134184"/>
            <a:ext cx="49921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Склад: 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плюмбуму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оксиду (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свинцевого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глету) — 10,0г;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олії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со­няшникової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10,0г;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свинячого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жиру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очищеного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10,0г; води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очищеної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6520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8200" y="1066800"/>
            <a:ext cx="10515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Каучукові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ґумові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пластирі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вперше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були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запро­поновані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1888році.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38200" y="1676400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Склад: </a:t>
            </a:r>
            <a:endParaRPr lang="ru-RU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каучук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натуральний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25,7 ч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каніфоль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20,35 ч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цинку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оксиду -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 ч; </a:t>
            </a:r>
          </a:p>
          <a:p>
            <a:r>
              <a:rPr 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ланоліну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безводного 6,9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ч; </a:t>
            </a:r>
          </a:p>
          <a:p>
            <a:r>
              <a:rPr 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парафіну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рідкого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-11,3 ч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неозону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 -0,75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76600" y="193255"/>
            <a:ext cx="59574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Каучукові пластирі (лейкопластир)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2133600"/>
            <a:ext cx="4200525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21723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228600"/>
            <a:ext cx="50292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Технологія приготування. </a:t>
            </a:r>
            <a:endParaRPr lang="uk-UA" sz="3200" b="1" i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54013" algn="just"/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Лейкопластирі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одержують на ос­нові каучуку простим тривалим змішуванням (протягом 6год) окремо приготовлених: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ґумового клею (розчин у бензині каніфолі і каучуку);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пасти протистарителів (гомогенізована суміш ланоліну з протистарителем);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цинкової основи (гомогенізована суміш ланоліну, воску і цинку оксиду).</a:t>
            </a:r>
          </a:p>
          <a:p>
            <a:pPr indent="265113" algn="just"/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Виготовлена пластирна маса наноситься на рухому стрічку шифону за допомогою 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клеєпромазувальної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шпредінг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машини (рис. 22.1).</a:t>
            </a:r>
            <a:endParaRPr lang="uk-UA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381000"/>
            <a:ext cx="5257800" cy="402907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248400" y="4724400"/>
            <a:ext cx="4648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Підготовлена ​​маса застосовується до шифону за допомогою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клепромасальної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машини</a:t>
            </a:r>
          </a:p>
        </p:txBody>
      </p:sp>
    </p:spTree>
    <p:extLst>
      <p:ext uri="{BB962C8B-B14F-4D97-AF65-F5344CB8AC3E}">
        <p14:creationId xmlns:p14="http://schemas.microsoft.com/office/powerpoint/2010/main" val="10836492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" y="914400"/>
            <a:ext cx="580349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Лейкопластир може служити основою для нанесення лікар­ських речовин. Таким, зокрема, є </a:t>
            </a:r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лейкопластир бактерицидний 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Emplastrum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adhaesivum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bactericidum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 складається з марлевої прокладки, просоченої розчином антисептика </a:t>
            </a:r>
            <a:r>
              <a:rPr lang="uk-UA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{склад: 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фурацилі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-ну 0,02 %; синтоміцину 0,08 %; брильянтового зеленого 0,01 % у 40 %-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вому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спирті етиловому), і має фіксуючу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лейкопластирну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стрічку. Зверху пластир покривається захисним шаром крохмальної марлі та целофаном. Пластир випускається різних розмірів.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3096" y="1828800"/>
            <a:ext cx="4481513" cy="423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1781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81000"/>
            <a:ext cx="67056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6213" algn="just"/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Перцевий пластир 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EmplastrumCapsici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Являє собою одно­рідну липку масу жовто-бурого кольору, своєрідного запаху, на­несену на папір або тканину, розміром 12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x18, 10x18, 8x18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см, а в пакет укладається по дві пари пластирів, перекладених захи­сним шаром целофану.</a:t>
            </a:r>
          </a:p>
          <a:p>
            <a:pPr indent="176213" algn="just"/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Застосовується як знеболювальний засіб при подагрі, артриті, радикуліті, люмбаго і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відволікальний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засіб при простудних за­хворюваннях.</a:t>
            </a:r>
            <a:endParaRPr lang="uk-UA" sz="20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2935545"/>
            <a:ext cx="6934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r>
              <a:rPr lang="ru-RU" sz="20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Технологія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виготовлення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перцевого </a:t>
            </a:r>
            <a:r>
              <a:rPr lang="ru-RU" sz="20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пластиру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каучукового клею, пасти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перцевої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борош­няної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основи</a:t>
            </a:r>
            <a:endParaRPr lang="uk-UA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3697" y="798433"/>
            <a:ext cx="3524250" cy="31527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6526" y="3657600"/>
            <a:ext cx="1891541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06584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609600"/>
            <a:ext cx="105156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Мозольний лейко­пластир «</a:t>
            </a:r>
            <a:r>
              <a:rPr lang="uk-UA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Саліпод</a:t>
            </a:r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 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Emplastrum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adhaes-ivum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ad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clavos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Sali-podum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»).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складу лейкопластиру </a:t>
            </a:r>
            <a:r>
              <a:rPr lang="uk-UA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вхошильної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лова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сірка.</a:t>
            </a:r>
          </a:p>
          <a:p>
            <a:pPr algn="just"/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Випускається у вигляді прямокутних смуг тканини розміром 6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x10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2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x10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см, зверху захищених целофаном.</a:t>
            </a:r>
          </a:p>
          <a:p>
            <a:pPr algn="just"/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Пластир кровоспинний «</a:t>
            </a:r>
            <a:r>
              <a:rPr lang="uk-UA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Феракрил</a:t>
            </a:r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 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Emplastrumhaemosta-ticum«Feracrylum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являє собою стрічку лейкопластиру з про­кладкою, що складається із шарів марлі, просоченої розчином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феракрилу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Феракрил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це неповна залізиста сіль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поліакрилової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кислоти, що має здатність утворювати згустки з білками крові.</a:t>
            </a:r>
            <a:endParaRPr lang="uk-UA" sz="20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352800"/>
            <a:ext cx="2552700" cy="32820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839" y="3342968"/>
            <a:ext cx="4205288" cy="2933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03008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19033" y="1243484"/>
            <a:ext cx="11477730" cy="2866293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algn="just"/>
            <a:r>
              <a:rPr lang="uk-UA" b="1" i="1" dirty="0">
                <a:solidFill>
                  <a:schemeClr val="tx1"/>
                </a:solidFill>
              </a:rPr>
              <a:t>Суспензії</a:t>
            </a:r>
            <a:r>
              <a:rPr lang="uk-UA" dirty="0">
                <a:solidFill>
                  <a:schemeClr val="tx1"/>
                </a:solidFill>
              </a:rPr>
              <a:t> — зависі, що є </a:t>
            </a:r>
            <a:r>
              <a:rPr lang="uk-UA" dirty="0" err="1">
                <a:solidFill>
                  <a:schemeClr val="tx1"/>
                </a:solidFill>
              </a:rPr>
              <a:t>мікрогетерогенними</a:t>
            </a:r>
            <a:r>
              <a:rPr lang="uk-UA" dirty="0">
                <a:solidFill>
                  <a:schemeClr val="tx1"/>
                </a:solidFill>
              </a:rPr>
              <a:t>, важко </a:t>
            </a:r>
            <a:r>
              <a:rPr lang="uk-UA" dirty="0" smtClean="0">
                <a:solidFill>
                  <a:schemeClr val="tx1"/>
                </a:solidFill>
              </a:rPr>
              <a:t>дозованими </a:t>
            </a:r>
            <a:r>
              <a:rPr lang="uk-UA" dirty="0">
                <a:solidFill>
                  <a:schemeClr val="tx1"/>
                </a:solidFill>
              </a:rPr>
              <a:t>дисперсними системами, дисперсною фазою яких </a:t>
            </a:r>
            <a:r>
              <a:rPr lang="uk-UA" dirty="0" smtClean="0">
                <a:solidFill>
                  <a:schemeClr val="tx1"/>
                </a:solidFill>
              </a:rPr>
              <a:t>виступають подрібнені </a:t>
            </a:r>
            <a:r>
              <a:rPr lang="uk-UA" dirty="0">
                <a:solidFill>
                  <a:schemeClr val="tx1"/>
                </a:solidFill>
              </a:rPr>
              <a:t>порошкоподібні лікарські засоби, нерозчинні в </a:t>
            </a:r>
            <a:r>
              <a:rPr lang="uk-UA" dirty="0" smtClean="0">
                <a:solidFill>
                  <a:schemeClr val="tx1"/>
                </a:solidFill>
              </a:rPr>
              <a:t>рідкому дисперсійному </a:t>
            </a:r>
            <a:r>
              <a:rPr lang="uk-UA" dirty="0">
                <a:solidFill>
                  <a:schemeClr val="tx1"/>
                </a:solidFill>
              </a:rPr>
              <a:t>середовищі:</a:t>
            </a:r>
          </a:p>
          <a:p>
            <a:pPr marL="44450" indent="317500">
              <a:buNone/>
            </a:pPr>
            <a:r>
              <a:rPr lang="uk-UA" dirty="0">
                <a:solidFill>
                  <a:schemeClr val="tx1"/>
                </a:solidFill>
              </a:rPr>
              <a:t>—	очищеній воді;</a:t>
            </a:r>
          </a:p>
          <a:p>
            <a:pPr marL="44450" indent="317500">
              <a:buNone/>
            </a:pPr>
            <a:r>
              <a:rPr lang="uk-UA" dirty="0">
                <a:solidFill>
                  <a:schemeClr val="tx1"/>
                </a:solidFill>
              </a:rPr>
              <a:t>—	водних витяжках;</a:t>
            </a:r>
          </a:p>
          <a:p>
            <a:pPr marL="44450" indent="317500">
              <a:buNone/>
            </a:pPr>
            <a:r>
              <a:rPr lang="uk-UA" dirty="0">
                <a:solidFill>
                  <a:schemeClr val="tx1"/>
                </a:solidFill>
              </a:rPr>
              <a:t>—	гліцерині;</a:t>
            </a:r>
          </a:p>
          <a:p>
            <a:pPr marL="44450" indent="317500">
              <a:buNone/>
            </a:pPr>
            <a:r>
              <a:rPr lang="uk-UA" dirty="0">
                <a:solidFill>
                  <a:schemeClr val="tx1"/>
                </a:solidFill>
              </a:rPr>
              <a:t>—	жирних оліях та ін.</a:t>
            </a:r>
          </a:p>
          <a:p>
            <a:endParaRPr lang="uk-UA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3051" y="2110154"/>
            <a:ext cx="4562792" cy="443132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06140" y="318293"/>
            <a:ext cx="7082260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4400" b="1" i="1" dirty="0" smtClean="0"/>
              <a:t> Характеристика </a:t>
            </a:r>
            <a:r>
              <a:rPr lang="ru-RU" sz="4400" b="1" i="1" dirty="0" err="1" smtClean="0"/>
              <a:t>суспенз</a:t>
            </a:r>
            <a:r>
              <a:rPr lang="uk-UA" sz="4400" b="1" i="1" dirty="0" err="1" smtClean="0"/>
              <a:t>ій</a:t>
            </a:r>
            <a:endParaRPr lang="uk-UA" sz="4400" b="1" i="1" dirty="0"/>
          </a:p>
        </p:txBody>
      </p:sp>
    </p:spTree>
    <p:extLst>
      <p:ext uri="{BB962C8B-B14F-4D97-AF65-F5344CB8AC3E}">
        <p14:creationId xmlns:p14="http://schemas.microsoft.com/office/powerpoint/2010/main" val="195730485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2951" y="311500"/>
            <a:ext cx="9875520" cy="87420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uk-UA" b="1" i="1" dirty="0" smtClean="0">
                <a:solidFill>
                  <a:schemeClr val="tx1"/>
                </a:solidFill>
              </a:rPr>
              <a:t>Класифікація суспензій</a:t>
            </a:r>
            <a:endParaRPr lang="uk-UA" b="1" i="1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424" r="100000">
                        <a14:foregroundMark x1="88475" y1="26506" x2="88475" y2="26506"/>
                        <a14:foregroundMark x1="36864" y1="87608" x2="36864" y2="87608"/>
                        <a14:foregroundMark x1="9237" y1="49742" x2="9237" y2="49742"/>
                        <a14:foregroundMark x1="22288" y1="60241" x2="22288" y2="60241"/>
                        <a14:foregroundMark x1="26610" y1="26678" x2="26610" y2="26678"/>
                        <a14:foregroundMark x1="41271" y1="9294" x2="41271" y2="9294"/>
                        <a14:foregroundMark x1="69492" y1="24957" x2="69492" y2="24957"/>
                        <a14:foregroundMark x1="69322" y1="52324" x2="69322" y2="52324"/>
                        <a14:foregroundMark x1="68729" y1="79690" x2="68729" y2="79690"/>
                        <a14:backgroundMark x1="43983" y1="33735" x2="43983" y2="33735"/>
                        <a14:backgroundMark x1="53220" y1="36145" x2="53220" y2="36145"/>
                        <a14:backgroundMark x1="48136" y1="48881" x2="48136" y2="48881"/>
                        <a14:backgroundMark x1="25254" y1="34079" x2="25254" y2="34079"/>
                        <a14:backgroundMark x1="51102" y1="79346" x2="51102" y2="79346"/>
                        <a14:backgroundMark x1="50847" y1="66437" x2="50847" y2="66437"/>
                        <a14:backgroundMark x1="50847" y1="65577" x2="51610" y2="79174"/>
                        <a14:backgroundMark x1="49153" y1="57487" x2="49492" y2="91394"/>
                        <a14:backgroundMark x1="50000" y1="59725" x2="49661" y2="26162"/>
                        <a14:backgroundMark x1="24407" y1="35628" x2="18644" y2="29604"/>
                        <a14:backgroundMark x1="43475" y1="97762" x2="49746" y2="90878"/>
                        <a14:backgroundMark x1="55254" y1="97590" x2="61610" y2="98107"/>
                        <a14:backgroundMark x1="53390" y1="74699" x2="63136" y2="70740"/>
                        <a14:backgroundMark x1="70339" y1="70912" x2="80508" y2="73666"/>
                        <a14:backgroundMark x1="83898" y1="73150" x2="90424" y2="95353"/>
                        <a14:backgroundMark x1="36441" y1="69019" x2="43644" y2="7228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11988" y="1296210"/>
            <a:ext cx="7326529" cy="3607385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>
            <p:extLst/>
          </p:nvPr>
        </p:nvGraphicFramePr>
        <p:xfrm>
          <a:off x="636395" y="5014100"/>
          <a:ext cx="10567517" cy="15072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25807286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7018" y="372295"/>
            <a:ext cx="9875520" cy="75362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uk-UA" b="1" i="1" dirty="0" smtClean="0">
                <a:solidFill>
                  <a:schemeClr val="tx1"/>
                </a:solidFill>
              </a:rPr>
              <a:t> Переваги та недоліки суспензій</a:t>
            </a:r>
            <a:endParaRPr lang="uk-UA" b="1" i="1" dirty="0">
              <a:solidFill>
                <a:schemeClr val="tx1"/>
              </a:solidFill>
            </a:endParaRPr>
          </a:p>
        </p:txBody>
      </p:sp>
      <p:graphicFrame>
        <p:nvGraphicFramePr>
          <p:cNvPr id="7" name="Схема 6"/>
          <p:cNvGraphicFramePr/>
          <p:nvPr>
            <p:extLst/>
          </p:nvPr>
        </p:nvGraphicFramePr>
        <p:xfrm>
          <a:off x="412986" y="1537905"/>
          <a:ext cx="11343585" cy="2813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>
            <p:extLst/>
          </p:nvPr>
        </p:nvGraphicFramePr>
        <p:xfrm>
          <a:off x="412986" y="4461469"/>
          <a:ext cx="11182812" cy="19594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15653227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1453" y="472273"/>
            <a:ext cx="9875520" cy="36933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b="1" i="1" dirty="0" smtClean="0">
                <a:solidFill>
                  <a:schemeClr val="tx1"/>
                </a:solidFill>
              </a:rPr>
              <a:t>Випадки </a:t>
            </a:r>
            <a:r>
              <a:rPr lang="uk-UA" b="1" i="1" dirty="0">
                <a:solidFill>
                  <a:schemeClr val="tx1"/>
                </a:solidFill>
              </a:rPr>
              <a:t>утворення </a:t>
            </a:r>
            <a:r>
              <a:rPr lang="uk-UA" b="1" i="1" dirty="0" smtClean="0">
                <a:solidFill>
                  <a:schemeClr val="tx1"/>
                </a:solidFill>
              </a:rPr>
              <a:t>суспензій</a:t>
            </a:r>
            <a:endParaRPr lang="uk-UA" b="1" i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81354" y="1861036"/>
            <a:ext cx="9636370" cy="3971610"/>
          </a:xfrm>
        </p:spPr>
        <p:txBody>
          <a:bodyPr>
            <a:normAutofit fontScale="40000" lnSpcReduction="20000"/>
          </a:bodyPr>
          <a:lstStyle/>
          <a:p>
            <a:pPr algn="just"/>
            <a:r>
              <a:rPr lang="uk-UA" dirty="0" smtClean="0">
                <a:solidFill>
                  <a:schemeClr val="tx1"/>
                </a:solidFill>
              </a:rPr>
              <a:t>1</a:t>
            </a:r>
            <a:r>
              <a:rPr lang="uk-UA" dirty="0">
                <a:solidFill>
                  <a:schemeClr val="tx1"/>
                </a:solidFill>
              </a:rPr>
              <a:t>.	Лікарський засіб нерозчинний у даному розчиннику (</a:t>
            </a:r>
            <a:r>
              <a:rPr lang="uk-UA" dirty="0" smtClean="0">
                <a:solidFill>
                  <a:schemeClr val="tx1"/>
                </a:solidFill>
              </a:rPr>
              <a:t>окис цинку</a:t>
            </a:r>
            <a:r>
              <a:rPr lang="uk-UA" dirty="0">
                <a:solidFill>
                  <a:schemeClr val="tx1"/>
                </a:solidFill>
              </a:rPr>
              <a:t>, камфора, глина біла в поєднанні з водою).</a:t>
            </a:r>
          </a:p>
          <a:p>
            <a:pPr algn="just"/>
            <a:r>
              <a:rPr lang="uk-UA" dirty="0">
                <a:solidFill>
                  <a:schemeClr val="tx1"/>
                </a:solidFill>
              </a:rPr>
              <a:t>2.	Завищена межа розчинності (розчин кислоти борної 5 %).</a:t>
            </a:r>
          </a:p>
          <a:p>
            <a:pPr algn="just"/>
            <a:r>
              <a:rPr lang="uk-UA" dirty="0">
                <a:solidFill>
                  <a:schemeClr val="tx1"/>
                </a:solidFill>
              </a:rPr>
              <a:t>3.	При змішуванні двох розчинників погіршуються умови </a:t>
            </a:r>
            <a:r>
              <a:rPr lang="uk-UA" dirty="0" smtClean="0">
                <a:solidFill>
                  <a:schemeClr val="tx1"/>
                </a:solidFill>
              </a:rPr>
              <a:t>розчинності </a:t>
            </a:r>
            <a:r>
              <a:rPr lang="uk-UA" dirty="0">
                <a:solidFill>
                  <a:schemeClr val="tx1"/>
                </a:solidFill>
              </a:rPr>
              <a:t>лікарських речовин (заміна розчинника).</a:t>
            </a:r>
          </a:p>
          <a:p>
            <a:pPr algn="just"/>
            <a:r>
              <a:rPr lang="uk-UA" dirty="0">
                <a:solidFill>
                  <a:schemeClr val="tx1"/>
                </a:solidFill>
              </a:rPr>
              <a:t>4.	Внаслідок хімічної взаємодії двох розчинних лікарських </a:t>
            </a:r>
            <a:r>
              <a:rPr lang="uk-UA" dirty="0" smtClean="0">
                <a:solidFill>
                  <a:schemeClr val="tx1"/>
                </a:solidFill>
              </a:rPr>
              <a:t>засобів </a:t>
            </a:r>
            <a:r>
              <a:rPr lang="uk-UA" dirty="0">
                <a:solidFill>
                  <a:schemeClr val="tx1"/>
                </a:solidFill>
              </a:rPr>
              <a:t>у даному розчиннику утворюється нова речовина, </a:t>
            </a:r>
            <a:r>
              <a:rPr lang="uk-UA" dirty="0" smtClean="0">
                <a:solidFill>
                  <a:schemeClr val="tx1"/>
                </a:solidFill>
              </a:rPr>
              <a:t>нерозчинна </a:t>
            </a:r>
            <a:r>
              <a:rPr lang="uk-UA" dirty="0">
                <a:solidFill>
                  <a:schemeClr val="tx1"/>
                </a:solidFill>
              </a:rPr>
              <a:t>в ньому: (</a:t>
            </a:r>
            <a:r>
              <a:rPr lang="uk-UA" dirty="0" smtClean="0">
                <a:solidFill>
                  <a:schemeClr val="tx1"/>
                </a:solidFill>
              </a:rPr>
              <a:t>СаСІ2 </a:t>
            </a:r>
            <a:r>
              <a:rPr lang="uk-UA" dirty="0">
                <a:solidFill>
                  <a:schemeClr val="tx1"/>
                </a:solidFill>
              </a:rPr>
              <a:t>+ </a:t>
            </a:r>
            <a:r>
              <a:rPr lang="de-DE" dirty="0" err="1" smtClean="0">
                <a:solidFill>
                  <a:schemeClr val="tx1"/>
                </a:solidFill>
              </a:rPr>
              <a:t>NaHCO</a:t>
            </a:r>
            <a:r>
              <a:rPr lang="uk-UA" dirty="0">
                <a:solidFill>
                  <a:schemeClr val="tx1"/>
                </a:solidFill>
              </a:rPr>
              <a:t>3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>
                <a:solidFill>
                  <a:schemeClr val="tx1"/>
                </a:solidFill>
              </a:rPr>
              <a:t>-&gt; </a:t>
            </a:r>
            <a:r>
              <a:rPr lang="uk-UA" dirty="0" smtClean="0">
                <a:solidFill>
                  <a:schemeClr val="tx1"/>
                </a:solidFill>
              </a:rPr>
              <a:t>СаСО3 </a:t>
            </a:r>
            <a:r>
              <a:rPr lang="uk-UA" dirty="0">
                <a:solidFill>
                  <a:schemeClr val="tx1"/>
                </a:solidFill>
              </a:rPr>
              <a:t>+ ...).</a:t>
            </a:r>
          </a:p>
          <a:p>
            <a:pPr algn="just"/>
            <a:endParaRPr lang="uk-UA" dirty="0"/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9857432" y="1866482"/>
            <a:ext cx="311499" cy="1087733"/>
          </a:xfrm>
          <a:prstGeom prst="rightBrac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TextBox 4"/>
          <p:cNvSpPr txBox="1"/>
          <p:nvPr/>
        </p:nvSpPr>
        <p:spPr>
          <a:xfrm>
            <a:off x="10239271" y="2059912"/>
            <a:ext cx="1609736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dirty="0" smtClean="0"/>
              <a:t>Утворюються</a:t>
            </a:r>
          </a:p>
          <a:p>
            <a:r>
              <a:rPr lang="uk-UA" dirty="0"/>
              <a:t>г</a:t>
            </a:r>
            <a:r>
              <a:rPr lang="uk-UA" dirty="0" smtClean="0"/>
              <a:t>рубі суспензії</a:t>
            </a:r>
            <a:endParaRPr lang="uk-UA" dirty="0"/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9917724" y="3144297"/>
            <a:ext cx="251208" cy="1608573"/>
          </a:xfrm>
          <a:prstGeom prst="rightBrac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TextBox 6"/>
          <p:cNvSpPr txBox="1"/>
          <p:nvPr/>
        </p:nvSpPr>
        <p:spPr>
          <a:xfrm>
            <a:off x="10239271" y="3523676"/>
            <a:ext cx="1619354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dirty="0" smtClean="0"/>
              <a:t>Утворюються</a:t>
            </a:r>
          </a:p>
          <a:p>
            <a:r>
              <a:rPr lang="uk-UA" dirty="0" smtClean="0"/>
              <a:t>тонкі суспензії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7487284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349003"/>
            <a:ext cx="9875520" cy="36933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b="1" i="1" dirty="0" smtClean="0">
                <a:solidFill>
                  <a:schemeClr val="tx1"/>
                </a:solidFill>
              </a:rPr>
              <a:t>Методи отримання суспензій</a:t>
            </a:r>
            <a:endParaRPr lang="uk-UA" b="1" i="1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09" y="1475976"/>
            <a:ext cx="6031996" cy="494973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7570" y="1324994"/>
            <a:ext cx="5524481" cy="496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14293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428042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035" y="235943"/>
            <a:ext cx="9121930" cy="63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03098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2612" y="321546"/>
            <a:ext cx="10714055" cy="93449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</a:rPr>
              <a:t>ФАКТОРИ</a:t>
            </a:r>
            <a:r>
              <a:rPr lang="ru-RU" sz="3200" b="1" i="1" dirty="0">
                <a:solidFill>
                  <a:schemeClr val="tx1"/>
                </a:solidFill>
              </a:rPr>
              <a:t>, ЩО ВПЛИВАЮТЬ НА </a:t>
            </a:r>
            <a:r>
              <a:rPr lang="ru-RU" sz="3200" b="1" i="1" dirty="0" smtClean="0">
                <a:solidFill>
                  <a:schemeClr val="tx1"/>
                </a:solidFill>
              </a:rPr>
              <a:t>СТІЙКІСТЬ ГЕТЕРОГЕННИХ </a:t>
            </a:r>
            <a:r>
              <a:rPr lang="ru-RU" sz="3200" b="1" i="1" dirty="0">
                <a:solidFill>
                  <a:schemeClr val="tx1"/>
                </a:solidFill>
              </a:rPr>
              <a:t>СИСТЕМ</a:t>
            </a:r>
            <a:endParaRPr lang="uk-UA" sz="3200" b="1" i="1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7770" y="1256043"/>
            <a:ext cx="7099421" cy="28071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7673" y="3928906"/>
            <a:ext cx="7316263" cy="259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56606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2710" y="378420"/>
            <a:ext cx="9875520" cy="36933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uk-UA" b="1" i="1" dirty="0" smtClean="0">
                <a:solidFill>
                  <a:schemeClr val="tx1"/>
                </a:solidFill>
              </a:rPr>
              <a:t>5 Властивості </a:t>
            </a:r>
            <a:r>
              <a:rPr lang="uk-UA" b="1" i="1" dirty="0">
                <a:solidFill>
                  <a:schemeClr val="tx1"/>
                </a:solidFill>
              </a:rPr>
              <a:t>суспензій: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573175" y="1399641"/>
            <a:ext cx="4772548" cy="345269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uk-UA" sz="2800" dirty="0" smtClean="0">
                <a:solidFill>
                  <a:schemeClr val="tx1"/>
                </a:solidFill>
              </a:rPr>
              <a:t>оптична </a:t>
            </a:r>
            <a:r>
              <a:rPr lang="uk-UA" sz="2800" dirty="0">
                <a:solidFill>
                  <a:schemeClr val="tx1"/>
                </a:solidFill>
              </a:rPr>
              <a:t>неоднорідність, </a:t>
            </a:r>
            <a:endParaRPr lang="uk-UA" sz="2800" dirty="0" smtClean="0">
              <a:solidFill>
                <a:schemeClr val="tx1"/>
              </a:solidFill>
            </a:endParaRPr>
          </a:p>
          <a:p>
            <a:r>
              <a:rPr lang="uk-UA" sz="2800" dirty="0" smtClean="0">
                <a:solidFill>
                  <a:schemeClr val="tx1"/>
                </a:solidFill>
              </a:rPr>
              <a:t>не </a:t>
            </a:r>
            <a:r>
              <a:rPr lang="uk-UA" sz="2800" dirty="0">
                <a:solidFill>
                  <a:schemeClr val="tx1"/>
                </a:solidFill>
              </a:rPr>
              <a:t>дифундують,</a:t>
            </a:r>
          </a:p>
          <a:p>
            <a:r>
              <a:rPr lang="uk-UA" sz="2800" dirty="0">
                <a:solidFill>
                  <a:schemeClr val="tx1"/>
                </a:solidFill>
              </a:rPr>
              <a:t>не </a:t>
            </a:r>
            <a:r>
              <a:rPr lang="uk-UA" sz="2800" dirty="0" err="1">
                <a:solidFill>
                  <a:schemeClr val="tx1"/>
                </a:solidFill>
              </a:rPr>
              <a:t>діалізують</a:t>
            </a:r>
            <a:r>
              <a:rPr lang="uk-UA" sz="2800" dirty="0">
                <a:solidFill>
                  <a:schemeClr val="tx1"/>
                </a:solidFill>
              </a:rPr>
              <a:t>, </a:t>
            </a:r>
            <a:endParaRPr lang="uk-UA" sz="2800" dirty="0" smtClean="0">
              <a:solidFill>
                <a:schemeClr val="tx1"/>
              </a:solidFill>
            </a:endParaRPr>
          </a:p>
          <a:p>
            <a:r>
              <a:rPr lang="uk-UA" sz="2800" dirty="0" err="1" smtClean="0">
                <a:solidFill>
                  <a:schemeClr val="tx1"/>
                </a:solidFill>
              </a:rPr>
              <a:t>седиментаційно</a:t>
            </a:r>
            <a:r>
              <a:rPr lang="uk-UA" sz="2800" dirty="0" smtClean="0">
                <a:solidFill>
                  <a:schemeClr val="tx1"/>
                </a:solidFill>
              </a:rPr>
              <a:t> </a:t>
            </a:r>
            <a:r>
              <a:rPr lang="uk-UA" sz="2800" dirty="0">
                <a:solidFill>
                  <a:schemeClr val="tx1"/>
                </a:solidFill>
              </a:rPr>
              <a:t>і </a:t>
            </a:r>
            <a:r>
              <a:rPr lang="uk-UA" sz="2800" dirty="0" err="1">
                <a:solidFill>
                  <a:schemeClr val="tx1"/>
                </a:solidFill>
              </a:rPr>
              <a:t>агрегативно</a:t>
            </a:r>
            <a:r>
              <a:rPr lang="uk-UA" sz="2800" dirty="0">
                <a:solidFill>
                  <a:schemeClr val="tx1"/>
                </a:solidFill>
              </a:rPr>
              <a:t> нестійкі (частинки </a:t>
            </a:r>
            <a:r>
              <a:rPr lang="uk-UA" sz="2800" dirty="0" smtClean="0">
                <a:solidFill>
                  <a:schemeClr val="tx1"/>
                </a:solidFill>
              </a:rPr>
              <a:t>їх осідають </a:t>
            </a:r>
            <a:r>
              <a:rPr lang="uk-UA" sz="2800" dirty="0">
                <a:solidFill>
                  <a:schemeClr val="tx1"/>
                </a:solidFill>
              </a:rPr>
              <a:t>під дією різних чинників).</a:t>
            </a:r>
          </a:p>
          <a:p>
            <a:endParaRPr lang="uk-UA" sz="2800" dirty="0">
              <a:solidFill>
                <a:schemeClr val="tx1"/>
              </a:solidFill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703804" y="5737944"/>
            <a:ext cx="10467034" cy="904017"/>
          </a:xfrm>
          <a:prstGeom prst="horizontalScroll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2800" dirty="0">
                <a:solidFill>
                  <a:schemeClr val="tx1"/>
                </a:solidFill>
              </a:rPr>
              <a:t>Характерна особливість суспензій – їх здатність до відстоювання.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7899" y="1201668"/>
            <a:ext cx="5372939" cy="4536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16425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634411" y="533400"/>
            <a:ext cx="8610600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635" algn="just">
              <a:spcBef>
                <a:spcPts val="100"/>
              </a:spcBef>
            </a:pPr>
            <a:r>
              <a:rPr sz="1600" b="1" i="1" spc="-5" dirty="0">
                <a:solidFill>
                  <a:srgbClr val="FFFF00"/>
                </a:solidFill>
                <a:latin typeface="Verdana"/>
                <a:cs typeface="Verdana"/>
              </a:rPr>
              <a:t>Емульсії </a:t>
            </a:r>
            <a:r>
              <a:rPr sz="1600" b="1" i="1" dirty="0">
                <a:solidFill>
                  <a:srgbClr val="FFFF00"/>
                </a:solidFill>
                <a:latin typeface="Verdana"/>
                <a:cs typeface="Verdana"/>
              </a:rPr>
              <a:t>– однорідна за зовнішнім </a:t>
            </a:r>
            <a:r>
              <a:rPr sz="1600" b="1" i="1" spc="-5" dirty="0">
                <a:solidFill>
                  <a:srgbClr val="FFFF00"/>
                </a:solidFill>
                <a:latin typeface="Verdana"/>
                <a:cs typeface="Verdana"/>
              </a:rPr>
              <a:t>виглядом лікарська  </a:t>
            </a:r>
            <a:r>
              <a:rPr sz="1600" b="1" i="1" dirty="0">
                <a:solidFill>
                  <a:srgbClr val="FFFF00"/>
                </a:solidFill>
                <a:latin typeface="Verdana"/>
                <a:cs typeface="Verdana"/>
              </a:rPr>
              <a:t>форма, що </a:t>
            </a:r>
            <a:r>
              <a:rPr sz="1600" b="1" i="1" spc="-5" dirty="0">
                <a:solidFill>
                  <a:srgbClr val="FFFF00"/>
                </a:solidFill>
                <a:latin typeface="Verdana"/>
                <a:cs typeface="Verdana"/>
              </a:rPr>
              <a:t>складається </a:t>
            </a:r>
            <a:r>
              <a:rPr sz="1600" b="1" i="1" dirty="0">
                <a:solidFill>
                  <a:srgbClr val="FFFF00"/>
                </a:solidFill>
                <a:latin typeface="Verdana"/>
                <a:cs typeface="Verdana"/>
              </a:rPr>
              <a:t>із </a:t>
            </a:r>
            <a:r>
              <a:rPr sz="1600" b="1" i="1" spc="-5" dirty="0">
                <a:solidFill>
                  <a:srgbClr val="FFFF00"/>
                </a:solidFill>
                <a:latin typeface="Verdana"/>
                <a:cs typeface="Verdana"/>
              </a:rPr>
              <a:t>взаємно </a:t>
            </a:r>
            <a:r>
              <a:rPr sz="1600" b="1" i="1" dirty="0">
                <a:solidFill>
                  <a:srgbClr val="FFFF00"/>
                </a:solidFill>
                <a:latin typeface="Verdana"/>
                <a:cs typeface="Verdana"/>
              </a:rPr>
              <a:t>нерозчинних, </a:t>
            </a:r>
            <a:r>
              <a:rPr sz="1600" b="1" i="1" spc="-5" dirty="0">
                <a:solidFill>
                  <a:srgbClr val="FFFF00"/>
                </a:solidFill>
                <a:latin typeface="Verdana"/>
                <a:cs typeface="Verdana"/>
              </a:rPr>
              <a:t>тонко  диспергованих рідин, та </a:t>
            </a:r>
            <a:r>
              <a:rPr sz="1600" b="1" i="1" dirty="0">
                <a:solidFill>
                  <a:srgbClr val="FFFF00"/>
                </a:solidFill>
                <a:latin typeface="Verdana"/>
                <a:cs typeface="Verdana"/>
              </a:rPr>
              <a:t>призначена </a:t>
            </a:r>
            <a:r>
              <a:rPr sz="1600" b="1" i="1" spc="-5" dirty="0">
                <a:solidFill>
                  <a:srgbClr val="FFFF00"/>
                </a:solidFill>
                <a:latin typeface="Verdana"/>
                <a:cs typeface="Verdana"/>
              </a:rPr>
              <a:t>для </a:t>
            </a:r>
            <a:r>
              <a:rPr sz="1600" b="1" i="1" dirty="0">
                <a:solidFill>
                  <a:srgbClr val="FFFF00"/>
                </a:solidFill>
                <a:latin typeface="Verdana"/>
                <a:cs typeface="Verdana"/>
              </a:rPr>
              <a:t>внутрішнього,  зовнішнього або </a:t>
            </a:r>
            <a:r>
              <a:rPr sz="1600" b="1" i="1" spc="-5" dirty="0">
                <a:solidFill>
                  <a:srgbClr val="FFFF00"/>
                </a:solidFill>
                <a:latin typeface="Verdana"/>
                <a:cs typeface="Verdana"/>
              </a:rPr>
              <a:t>парентерального</a:t>
            </a:r>
            <a:r>
              <a:rPr sz="1600" b="1" i="1" spc="15" dirty="0">
                <a:solidFill>
                  <a:srgbClr val="FFFF00"/>
                </a:solidFill>
                <a:latin typeface="Verdana"/>
                <a:cs typeface="Verdana"/>
              </a:rPr>
              <a:t> </a:t>
            </a:r>
            <a:r>
              <a:rPr sz="1600" b="1" i="1" dirty="0">
                <a:solidFill>
                  <a:srgbClr val="FFFF00"/>
                </a:solidFill>
                <a:latin typeface="Verdana"/>
                <a:cs typeface="Verdana"/>
              </a:rPr>
              <a:t>застосування.</a:t>
            </a:r>
            <a:endParaRPr sz="1600" dirty="0">
              <a:solidFill>
                <a:srgbClr val="FFFF00"/>
              </a:solidFill>
              <a:latin typeface="Verdana"/>
              <a:cs typeface="Verdana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9027" y="16001"/>
            <a:ext cx="7956042" cy="675894"/>
          </a:xfrm>
          <a:prstGeom prst="rect">
            <a:avLst/>
          </a:prstGeom>
        </p:spPr>
      </p:pic>
      <p:sp>
        <p:nvSpPr>
          <p:cNvPr id="24" name="object 20"/>
          <p:cNvSpPr txBox="1">
            <a:spLocks noGrp="1"/>
          </p:cNvSpPr>
          <p:nvPr>
            <p:ph type="title"/>
          </p:nvPr>
        </p:nvSpPr>
        <p:spPr>
          <a:xfrm>
            <a:off x="10243565" y="353949"/>
            <a:ext cx="840994" cy="38600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endParaRPr spc="-75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3631967" y="1623646"/>
            <a:ext cx="4960068" cy="7326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latin typeface="Tahoma"/>
                <a:cs typeface="Tahoma"/>
              </a:rPr>
              <a:t>Застосування</a:t>
            </a:r>
            <a:r>
              <a:rPr lang="ru-RU" b="1" spc="-75" dirty="0">
                <a:solidFill>
                  <a:schemeClr val="tx1"/>
                </a:solidFill>
                <a:latin typeface="Tahoma"/>
                <a:cs typeface="Tahoma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ahoma"/>
                <a:cs typeface="Tahoma"/>
              </a:rPr>
              <a:t>фармацевтичних</a:t>
            </a:r>
            <a:r>
              <a:rPr lang="ru-RU" b="1" dirty="0">
                <a:solidFill>
                  <a:schemeClr val="tx1"/>
                </a:solidFill>
                <a:latin typeface="Tahoma"/>
                <a:cs typeface="Tahoma"/>
              </a:rPr>
              <a:t>  </a:t>
            </a:r>
            <a:r>
              <a:rPr lang="ru-RU" b="1" spc="-5" dirty="0" err="1">
                <a:solidFill>
                  <a:schemeClr val="tx1"/>
                </a:solidFill>
                <a:latin typeface="Tahoma"/>
                <a:cs typeface="Tahoma"/>
              </a:rPr>
              <a:t>емульсій</a:t>
            </a:r>
            <a:endParaRPr lang="ru-RU" dirty="0">
              <a:solidFill>
                <a:schemeClr val="tx1"/>
              </a:solidFill>
              <a:latin typeface="Tahoma"/>
              <a:cs typeface="Tahoma"/>
            </a:endParaRPr>
          </a:p>
          <a:p>
            <a:pPr algn="ctr"/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2565167" y="2729534"/>
            <a:ext cx="2133600" cy="10042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spc="-5" dirty="0" err="1">
                <a:solidFill>
                  <a:schemeClr val="tx1"/>
                </a:solidFill>
                <a:latin typeface="Tahoma"/>
                <a:cs typeface="Tahoma"/>
              </a:rPr>
              <a:t>пероральне</a:t>
            </a:r>
            <a:endParaRPr lang="ru-RU" b="1" dirty="0">
              <a:solidFill>
                <a:schemeClr val="tx1"/>
              </a:solidFill>
              <a:latin typeface="Tahoma"/>
              <a:cs typeface="Tahoma"/>
            </a:endParaRPr>
          </a:p>
          <a:p>
            <a:pPr algn="ctr"/>
            <a:r>
              <a:rPr lang="uk-UA" dirty="0">
                <a:solidFill>
                  <a:schemeClr val="tx1"/>
                </a:solidFill>
              </a:rPr>
              <a:t>(емульсії типу олія у воді о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ru-RU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8052424" y="2734934"/>
            <a:ext cx="1997477" cy="14849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spc="-5" dirty="0" err="1">
                <a:solidFill>
                  <a:schemeClr val="tx1"/>
                </a:solidFill>
                <a:latin typeface="Verdana"/>
                <a:cs typeface="Verdana"/>
              </a:rPr>
              <a:t>місцеве</a:t>
            </a:r>
            <a:r>
              <a:rPr lang="ru-RU" b="1" spc="-5" dirty="0">
                <a:solidFill>
                  <a:schemeClr val="tx1"/>
                </a:solidFill>
                <a:latin typeface="Verdana"/>
                <a:cs typeface="Verdana"/>
              </a:rPr>
              <a:t>:</a:t>
            </a:r>
          </a:p>
          <a:p>
            <a:pPr marL="294005" indent="-203200">
              <a:buFont typeface="Wingdings"/>
              <a:buChar char=""/>
              <a:tabLst>
                <a:tab pos="294005" algn="l"/>
              </a:tabLst>
            </a:pPr>
            <a:r>
              <a:rPr lang="ru-RU" spc="-10" dirty="0" err="1">
                <a:solidFill>
                  <a:schemeClr val="tx1"/>
                </a:solidFill>
                <a:latin typeface="Verdana"/>
                <a:cs typeface="Verdana"/>
              </a:rPr>
              <a:t>мазі</a:t>
            </a:r>
            <a:endParaRPr lang="ru-RU" dirty="0">
              <a:solidFill>
                <a:schemeClr val="tx1"/>
              </a:solidFill>
              <a:latin typeface="Verdana"/>
              <a:cs typeface="Verdana"/>
            </a:endParaRPr>
          </a:p>
          <a:p>
            <a:pPr marL="294005" indent="-203200">
              <a:buFont typeface="Wingdings"/>
              <a:buChar char=""/>
              <a:tabLst>
                <a:tab pos="294005" algn="l"/>
              </a:tabLst>
            </a:pPr>
            <a:r>
              <a:rPr lang="ru-RU" spc="-5" dirty="0" err="1">
                <a:solidFill>
                  <a:schemeClr val="tx1"/>
                </a:solidFill>
                <a:latin typeface="Verdana"/>
                <a:cs typeface="Verdana"/>
              </a:rPr>
              <a:t>креми</a:t>
            </a:r>
            <a:endParaRPr lang="ru-RU" dirty="0">
              <a:solidFill>
                <a:schemeClr val="tx1"/>
              </a:solidFill>
              <a:latin typeface="Verdana"/>
              <a:cs typeface="Verdana"/>
            </a:endParaRPr>
          </a:p>
          <a:p>
            <a:pPr marL="294005" indent="-203200">
              <a:buFont typeface="Wingdings"/>
              <a:buChar char=""/>
              <a:tabLst>
                <a:tab pos="294005" algn="l"/>
              </a:tabLst>
            </a:pPr>
            <a:r>
              <a:rPr lang="ru-RU" spc="-5" dirty="0" err="1">
                <a:solidFill>
                  <a:schemeClr val="tx1"/>
                </a:solidFill>
                <a:latin typeface="Verdana"/>
                <a:cs typeface="Verdana"/>
              </a:rPr>
              <a:t>лініменти</a:t>
            </a:r>
            <a:endParaRPr lang="ru-RU" dirty="0">
              <a:solidFill>
                <a:schemeClr val="tx1"/>
              </a:solidFill>
              <a:latin typeface="Verdana"/>
              <a:cs typeface="Verdana"/>
            </a:endParaRPr>
          </a:p>
          <a:p>
            <a:pPr algn="ctr"/>
            <a:endParaRPr lang="ru-RU" dirty="0">
              <a:latin typeface="Verdana"/>
              <a:cs typeface="Verdana"/>
            </a:endParaRPr>
          </a:p>
          <a:p>
            <a:pPr algn="ctr"/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3120311" y="4698107"/>
            <a:ext cx="6328489" cy="1905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13535">
              <a:spcBef>
                <a:spcPts val="350"/>
              </a:spcBef>
            </a:pPr>
            <a:r>
              <a:rPr lang="ru-RU" b="1" i="1" spc="-5" dirty="0" err="1">
                <a:solidFill>
                  <a:schemeClr val="tx1"/>
                </a:solidFill>
                <a:latin typeface="Verdana"/>
                <a:cs typeface="Verdana"/>
              </a:rPr>
              <a:t>парентеральне</a:t>
            </a:r>
            <a:r>
              <a:rPr lang="ru-RU" b="1" spc="-5" dirty="0">
                <a:solidFill>
                  <a:schemeClr val="tx1"/>
                </a:solidFill>
                <a:latin typeface="Verdana"/>
                <a:cs typeface="Verdana"/>
              </a:rPr>
              <a:t>:</a:t>
            </a:r>
            <a:endParaRPr lang="ru-RU" b="1" dirty="0">
              <a:solidFill>
                <a:schemeClr val="tx1"/>
              </a:solidFill>
              <a:latin typeface="Verdana"/>
              <a:cs typeface="Verdana"/>
            </a:endParaRPr>
          </a:p>
          <a:p>
            <a:pPr marL="273685" marR="668020" indent="-182880" algn="just">
              <a:buFont typeface="Wingdings"/>
              <a:buChar char=""/>
              <a:tabLst>
                <a:tab pos="274320" algn="l"/>
              </a:tabLst>
            </a:pPr>
            <a:r>
              <a:rPr lang="ru-RU" i="1" spc="-5" dirty="0" err="1">
                <a:solidFill>
                  <a:schemeClr val="tx1"/>
                </a:solidFill>
                <a:latin typeface="Verdana"/>
                <a:cs typeface="Verdana"/>
              </a:rPr>
              <a:t>жирові</a:t>
            </a:r>
            <a:r>
              <a:rPr lang="ru-RU" i="1" spc="-5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lang="ru-RU" i="1" spc="-5" dirty="0" err="1">
                <a:solidFill>
                  <a:schemeClr val="tx1"/>
                </a:solidFill>
                <a:latin typeface="Verdana"/>
                <a:cs typeface="Verdana"/>
              </a:rPr>
              <a:t>емульсії</a:t>
            </a:r>
            <a:r>
              <a:rPr lang="ru-RU" i="1" spc="-5" dirty="0">
                <a:solidFill>
                  <a:schemeClr val="tx1"/>
                </a:solidFill>
                <a:latin typeface="Verdana"/>
                <a:cs typeface="Verdana"/>
              </a:rPr>
              <a:t> для парентерального  </a:t>
            </a:r>
            <a:r>
              <a:rPr lang="ru-RU" i="1" spc="-5" dirty="0" err="1">
                <a:solidFill>
                  <a:schemeClr val="tx1"/>
                </a:solidFill>
                <a:latin typeface="Verdana"/>
                <a:cs typeface="Verdana"/>
              </a:rPr>
              <a:t>живлення</a:t>
            </a:r>
            <a:endParaRPr lang="ru-RU" dirty="0">
              <a:solidFill>
                <a:schemeClr val="tx1"/>
              </a:solidFill>
              <a:latin typeface="Verdana"/>
              <a:cs typeface="Verdana"/>
            </a:endParaRPr>
          </a:p>
          <a:p>
            <a:pPr marL="273685" marR="631825" indent="-182880" algn="just">
              <a:buFont typeface="Wingdings"/>
              <a:buChar char=""/>
              <a:tabLst>
                <a:tab pos="274320" algn="l"/>
              </a:tabLst>
            </a:pPr>
            <a:r>
              <a:rPr lang="ru-RU" i="1" spc="-5" dirty="0" err="1">
                <a:solidFill>
                  <a:schemeClr val="tx1"/>
                </a:solidFill>
                <a:latin typeface="Verdana"/>
                <a:cs typeface="Verdana"/>
              </a:rPr>
              <a:t>емульсії</a:t>
            </a:r>
            <a:r>
              <a:rPr lang="ru-RU" i="1" spc="-5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lang="ru-RU" i="1" spc="-5" dirty="0" err="1">
                <a:solidFill>
                  <a:schemeClr val="tx1"/>
                </a:solidFill>
                <a:latin typeface="Verdana"/>
                <a:cs typeface="Verdana"/>
              </a:rPr>
              <a:t>перфторвуглеводів</a:t>
            </a:r>
            <a:r>
              <a:rPr lang="ru-RU" i="1" spc="-5" dirty="0">
                <a:solidFill>
                  <a:schemeClr val="tx1"/>
                </a:solidFill>
                <a:latin typeface="Verdana"/>
                <a:cs typeface="Verdana"/>
              </a:rPr>
              <a:t>, </a:t>
            </a:r>
            <a:r>
              <a:rPr lang="ru-RU" i="1" spc="-5" dirty="0" err="1">
                <a:solidFill>
                  <a:schemeClr val="tx1"/>
                </a:solidFill>
                <a:latin typeface="Verdana"/>
                <a:cs typeface="Verdana"/>
              </a:rPr>
              <a:t>що</a:t>
            </a:r>
            <a:r>
              <a:rPr lang="ru-RU" i="1" spc="-5" dirty="0">
                <a:solidFill>
                  <a:schemeClr val="tx1"/>
                </a:solidFill>
                <a:latin typeface="Verdana"/>
                <a:cs typeface="Verdana"/>
              </a:rPr>
              <a:t>  </a:t>
            </a:r>
            <a:r>
              <a:rPr lang="ru-RU" i="1" spc="-5" dirty="0" err="1">
                <a:solidFill>
                  <a:schemeClr val="tx1"/>
                </a:solidFill>
                <a:latin typeface="Verdana"/>
                <a:cs typeface="Verdana"/>
              </a:rPr>
              <a:t>використовуються</a:t>
            </a:r>
            <a:r>
              <a:rPr lang="ru-RU" i="1" spc="-5" dirty="0">
                <a:solidFill>
                  <a:schemeClr val="tx1"/>
                </a:solidFill>
                <a:latin typeface="Verdana"/>
                <a:cs typeface="Verdana"/>
              </a:rPr>
              <a:t> як</a:t>
            </a:r>
            <a:r>
              <a:rPr lang="ru-RU" i="1" spc="-2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lang="ru-RU" i="1" spc="-5" dirty="0" err="1">
                <a:solidFill>
                  <a:schemeClr val="tx1"/>
                </a:solidFill>
                <a:latin typeface="Verdana"/>
                <a:cs typeface="Verdana"/>
              </a:rPr>
              <a:t>кровозамінники</a:t>
            </a:r>
            <a:endParaRPr lang="ru-RU" dirty="0">
              <a:solidFill>
                <a:schemeClr val="tx1"/>
              </a:solidFill>
              <a:latin typeface="Verdana"/>
              <a:cs typeface="Verdana"/>
            </a:endParaRPr>
          </a:p>
          <a:p>
            <a:pPr algn="ctr"/>
            <a:endParaRPr lang="ru-RU" dirty="0"/>
          </a:p>
        </p:txBody>
      </p:sp>
      <p:sp>
        <p:nvSpPr>
          <p:cNvPr id="33" name="Стрелка вниз 32"/>
          <p:cNvSpPr/>
          <p:nvPr/>
        </p:nvSpPr>
        <p:spPr>
          <a:xfrm>
            <a:off x="7924801" y="2409093"/>
            <a:ext cx="667235" cy="3204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вниз 33"/>
          <p:cNvSpPr/>
          <p:nvPr/>
        </p:nvSpPr>
        <p:spPr>
          <a:xfrm>
            <a:off x="3962400" y="2409092"/>
            <a:ext cx="533400" cy="3258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низ 34"/>
          <p:cNvSpPr/>
          <p:nvPr/>
        </p:nvSpPr>
        <p:spPr>
          <a:xfrm>
            <a:off x="5486400" y="2409093"/>
            <a:ext cx="1371600" cy="22890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04370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19883" y="153924"/>
            <a:ext cx="7956042" cy="675893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752600" y="1157478"/>
            <a:ext cx="8610600" cy="47591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spcBef>
                <a:spcPts val="15"/>
              </a:spcBef>
            </a:pPr>
            <a:r>
              <a:rPr lang="ru-RU" sz="3200" u="sng" spc="-10" dirty="0" err="1">
                <a:solidFill>
                  <a:srgbClr val="002060"/>
                </a:solidFill>
                <a:latin typeface="Segoe Script" panose="020B0504020000000003" pitchFamily="34" charset="0"/>
                <a:cs typeface="Verdana"/>
              </a:rPr>
              <a:t>Позитивні</a:t>
            </a:r>
            <a:r>
              <a:rPr lang="ru-RU" sz="3200" u="sng" spc="-10" dirty="0">
                <a:solidFill>
                  <a:srgbClr val="002060"/>
                </a:solidFill>
                <a:latin typeface="Segoe Script" panose="020B0504020000000003" pitchFamily="34" charset="0"/>
                <a:cs typeface="Verdana"/>
              </a:rPr>
              <a:t> </a:t>
            </a:r>
            <a:r>
              <a:rPr lang="ru-RU" sz="3200" u="sng" spc="-5" dirty="0" err="1">
                <a:solidFill>
                  <a:srgbClr val="002060"/>
                </a:solidFill>
                <a:latin typeface="Segoe Script" panose="020B0504020000000003" pitchFamily="34" charset="0"/>
                <a:cs typeface="Verdana"/>
              </a:rPr>
              <a:t>властивості</a:t>
            </a:r>
            <a:r>
              <a:rPr lang="ru-RU" sz="3200" u="sng" spc="-5" dirty="0">
                <a:solidFill>
                  <a:srgbClr val="002060"/>
                </a:solidFill>
                <a:latin typeface="Segoe Script" panose="020B0504020000000003" pitchFamily="34" charset="0"/>
                <a:cs typeface="Verdana"/>
              </a:rPr>
              <a:t>  </a:t>
            </a:r>
            <a:r>
              <a:rPr lang="ru-RU" sz="3200" u="sng" spc="-5" dirty="0" err="1">
                <a:solidFill>
                  <a:srgbClr val="002060"/>
                </a:solidFill>
                <a:latin typeface="Segoe Script" panose="020B0504020000000003" pitchFamily="34" charset="0"/>
                <a:cs typeface="Verdana"/>
              </a:rPr>
              <a:t>емульсій</a:t>
            </a:r>
            <a:endParaRPr lang="ru-RU" sz="3200" u="sng" dirty="0">
              <a:solidFill>
                <a:srgbClr val="002060"/>
              </a:solidFill>
              <a:latin typeface="Segoe Script" panose="020B0504020000000003" pitchFamily="34" charset="0"/>
              <a:cs typeface="Verdana"/>
            </a:endParaRPr>
          </a:p>
          <a:p>
            <a:pPr>
              <a:spcBef>
                <a:spcPts val="15"/>
              </a:spcBef>
            </a:pPr>
            <a:endParaRPr sz="2650" dirty="0">
              <a:latin typeface="Verdana"/>
              <a:cs typeface="Verdana"/>
            </a:endParaRPr>
          </a:p>
          <a:p>
            <a:pPr marL="274320" marR="5080" indent="-262255" algn="just">
              <a:lnSpc>
                <a:spcPct val="120000"/>
              </a:lnSpc>
              <a:spcBef>
                <a:spcPts val="1885"/>
              </a:spcBef>
              <a:buFont typeface="Wingdings"/>
              <a:buChar char=""/>
              <a:tabLst>
                <a:tab pos="274955" algn="l"/>
              </a:tabLst>
            </a:pPr>
            <a:r>
              <a:rPr spc="-5" dirty="0" err="1">
                <a:solidFill>
                  <a:srgbClr val="663300"/>
                </a:solidFill>
                <a:latin typeface="Verdana"/>
                <a:cs typeface="Verdana"/>
              </a:rPr>
              <a:t>поєднувати</a:t>
            </a:r>
            <a:r>
              <a:rPr spc="-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dirty="0">
                <a:solidFill>
                  <a:srgbClr val="663300"/>
                </a:solidFill>
                <a:latin typeface="Verdana"/>
                <a:cs typeface="Verdana"/>
              </a:rPr>
              <a:t>в одному лікарському </a:t>
            </a:r>
            <a:r>
              <a:rPr spc="-5" dirty="0">
                <a:solidFill>
                  <a:srgbClr val="663300"/>
                </a:solidFill>
                <a:latin typeface="Verdana"/>
                <a:cs typeface="Verdana"/>
              </a:rPr>
              <a:t>препараті незмішувані між  собою</a:t>
            </a:r>
            <a:r>
              <a:rPr spc="-1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663300"/>
                </a:solidFill>
                <a:latin typeface="Verdana"/>
                <a:cs typeface="Verdana"/>
              </a:rPr>
              <a:t>рідини;</a:t>
            </a:r>
            <a:endParaRPr dirty="0">
              <a:latin typeface="Verdana"/>
              <a:cs typeface="Verdana"/>
            </a:endParaRPr>
          </a:p>
          <a:p>
            <a:pPr marL="274320" marR="693420" indent="-262255" algn="just">
              <a:lnSpc>
                <a:spcPct val="120000"/>
              </a:lnSpc>
              <a:buFont typeface="Wingdings"/>
              <a:buChar char=""/>
              <a:tabLst>
                <a:tab pos="274955" algn="l"/>
              </a:tabLst>
            </a:pPr>
            <a:r>
              <a:rPr spc="-5" dirty="0">
                <a:solidFill>
                  <a:srgbClr val="663300"/>
                </a:solidFill>
                <a:latin typeface="Verdana"/>
                <a:cs typeface="Verdana"/>
              </a:rPr>
              <a:t>вводити </a:t>
            </a:r>
            <a:r>
              <a:rPr dirty="0">
                <a:solidFill>
                  <a:srgbClr val="663300"/>
                </a:solidFill>
                <a:latin typeface="Verdana"/>
                <a:cs typeface="Verdana"/>
              </a:rPr>
              <a:t>у </a:t>
            </a:r>
            <a:r>
              <a:rPr spc="-5" dirty="0">
                <a:solidFill>
                  <a:srgbClr val="663300"/>
                </a:solidFill>
                <a:latin typeface="Verdana"/>
                <a:cs typeface="Verdana"/>
              </a:rPr>
              <a:t>препарат </a:t>
            </a:r>
            <a:r>
              <a:rPr spc="-10" dirty="0">
                <a:solidFill>
                  <a:srgbClr val="663300"/>
                </a:solidFill>
                <a:latin typeface="Verdana"/>
                <a:cs typeface="Verdana"/>
              </a:rPr>
              <a:t>гідрофільні </a:t>
            </a:r>
            <a:r>
              <a:rPr spc="-5" dirty="0">
                <a:solidFill>
                  <a:srgbClr val="663300"/>
                </a:solidFill>
                <a:latin typeface="Verdana"/>
                <a:cs typeface="Verdana"/>
              </a:rPr>
              <a:t>та гідрофобні </a:t>
            </a:r>
            <a:r>
              <a:rPr dirty="0">
                <a:solidFill>
                  <a:srgbClr val="663300"/>
                </a:solidFill>
                <a:latin typeface="Verdana"/>
                <a:cs typeface="Verdana"/>
              </a:rPr>
              <a:t>лікарські  </a:t>
            </a:r>
            <a:r>
              <a:rPr spc="-5" dirty="0">
                <a:solidFill>
                  <a:srgbClr val="663300"/>
                </a:solidFill>
                <a:latin typeface="Verdana"/>
                <a:cs typeface="Verdana"/>
              </a:rPr>
              <a:t>речовини;</a:t>
            </a:r>
            <a:endParaRPr dirty="0">
              <a:latin typeface="Verdana"/>
              <a:cs typeface="Verdana"/>
            </a:endParaRPr>
          </a:p>
          <a:p>
            <a:pPr marL="274320" marR="1258570" indent="-262255" algn="just">
              <a:lnSpc>
                <a:spcPct val="110000"/>
              </a:lnSpc>
              <a:spcBef>
                <a:spcPts val="50"/>
              </a:spcBef>
              <a:buFont typeface="Wingdings"/>
              <a:buChar char=""/>
              <a:tabLst>
                <a:tab pos="274955" algn="l"/>
              </a:tabLst>
            </a:pPr>
            <a:r>
              <a:rPr spc="-5" dirty="0">
                <a:solidFill>
                  <a:srgbClr val="663300"/>
                </a:solidFill>
                <a:latin typeface="Verdana"/>
                <a:cs typeface="Verdana"/>
              </a:rPr>
              <a:t>регулювати біодоступність </a:t>
            </a:r>
            <a:r>
              <a:rPr dirty="0">
                <a:solidFill>
                  <a:srgbClr val="663300"/>
                </a:solidFill>
                <a:latin typeface="Verdana"/>
                <a:cs typeface="Verdana"/>
              </a:rPr>
              <a:t>лікарських </a:t>
            </a:r>
            <a:r>
              <a:rPr spc="-5" dirty="0">
                <a:solidFill>
                  <a:srgbClr val="663300"/>
                </a:solidFill>
                <a:latin typeface="Verdana"/>
                <a:cs typeface="Verdana"/>
              </a:rPr>
              <a:t>речовин  (за рахунок швидкого та повного вивільнення </a:t>
            </a:r>
            <a:r>
              <a:rPr dirty="0">
                <a:solidFill>
                  <a:srgbClr val="663300"/>
                </a:solidFill>
                <a:latin typeface="Verdana"/>
                <a:cs typeface="Verdana"/>
              </a:rPr>
              <a:t>або  </a:t>
            </a:r>
            <a:r>
              <a:rPr spc="-5" dirty="0">
                <a:solidFill>
                  <a:srgbClr val="663300"/>
                </a:solidFill>
                <a:latin typeface="Verdana"/>
                <a:cs typeface="Verdana"/>
              </a:rPr>
              <a:t>пролонгування </a:t>
            </a:r>
            <a:r>
              <a:rPr dirty="0">
                <a:solidFill>
                  <a:srgbClr val="663300"/>
                </a:solidFill>
                <a:latin typeface="Verdana"/>
                <a:cs typeface="Verdana"/>
              </a:rPr>
              <a:t>дії</a:t>
            </a:r>
            <a:r>
              <a:rPr spc="2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663300"/>
                </a:solidFill>
                <a:latin typeface="Verdana"/>
                <a:cs typeface="Verdana"/>
              </a:rPr>
              <a:t>ЛР);</a:t>
            </a:r>
            <a:endParaRPr dirty="0">
              <a:latin typeface="Verdana"/>
              <a:cs typeface="Verdana"/>
            </a:endParaRPr>
          </a:p>
          <a:p>
            <a:pPr marL="274320" marR="488950" indent="-262255" algn="just">
              <a:lnSpc>
                <a:spcPts val="2590"/>
              </a:lnSpc>
              <a:spcBef>
                <a:spcPts val="110"/>
              </a:spcBef>
              <a:buFont typeface="Wingdings"/>
              <a:buChar char=""/>
              <a:tabLst>
                <a:tab pos="274955" algn="l"/>
              </a:tabLst>
            </a:pPr>
            <a:r>
              <a:rPr dirty="0">
                <a:solidFill>
                  <a:srgbClr val="663300"/>
                </a:solidFill>
                <a:latin typeface="Verdana"/>
                <a:cs typeface="Verdana"/>
              </a:rPr>
              <a:t>усунути </a:t>
            </a:r>
            <a:r>
              <a:rPr spc="-5" dirty="0">
                <a:solidFill>
                  <a:srgbClr val="663300"/>
                </a:solidFill>
                <a:latin typeface="Verdana"/>
                <a:cs typeface="Verdana"/>
              </a:rPr>
              <a:t>подразнюючу </a:t>
            </a:r>
            <a:r>
              <a:rPr dirty="0">
                <a:solidFill>
                  <a:srgbClr val="663300"/>
                </a:solidFill>
                <a:latin typeface="Verdana"/>
                <a:cs typeface="Verdana"/>
              </a:rPr>
              <a:t>дію </a:t>
            </a:r>
            <a:r>
              <a:rPr spc="-5" dirty="0">
                <a:solidFill>
                  <a:srgbClr val="663300"/>
                </a:solidFill>
                <a:latin typeface="Verdana"/>
                <a:cs typeface="Verdana"/>
              </a:rPr>
              <a:t>на </a:t>
            </a:r>
            <a:r>
              <a:rPr dirty="0">
                <a:solidFill>
                  <a:srgbClr val="663300"/>
                </a:solidFill>
                <a:latin typeface="Verdana"/>
                <a:cs typeface="Verdana"/>
              </a:rPr>
              <a:t>шкіру </a:t>
            </a:r>
            <a:r>
              <a:rPr spc="-5" dirty="0">
                <a:solidFill>
                  <a:srgbClr val="663300"/>
                </a:solidFill>
                <a:latin typeface="Verdana"/>
                <a:cs typeface="Verdana"/>
              </a:rPr>
              <a:t>та слизові оболонки,  властиві </a:t>
            </a:r>
            <a:r>
              <a:rPr dirty="0">
                <a:solidFill>
                  <a:srgbClr val="663300"/>
                </a:solidFill>
                <a:latin typeface="Verdana"/>
                <a:cs typeface="Verdana"/>
              </a:rPr>
              <a:t>окремим лікарським</a:t>
            </a:r>
            <a:r>
              <a:rPr spc="-3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663300"/>
                </a:solidFill>
                <a:latin typeface="Verdana"/>
                <a:cs typeface="Verdana"/>
              </a:rPr>
              <a:t>речовинам;</a:t>
            </a:r>
            <a:endParaRPr dirty="0">
              <a:latin typeface="Verdana"/>
              <a:cs typeface="Verdana"/>
            </a:endParaRPr>
          </a:p>
          <a:p>
            <a:pPr marL="274320" marR="744855" indent="-262255" algn="just">
              <a:lnSpc>
                <a:spcPts val="2590"/>
              </a:lnSpc>
              <a:spcBef>
                <a:spcPts val="5"/>
              </a:spcBef>
              <a:buFont typeface="Wingdings"/>
              <a:buChar char=""/>
              <a:tabLst>
                <a:tab pos="274955" algn="l"/>
              </a:tabLst>
            </a:pPr>
            <a:r>
              <a:rPr spc="-5" dirty="0">
                <a:solidFill>
                  <a:srgbClr val="663300"/>
                </a:solidFill>
                <a:latin typeface="Verdana"/>
                <a:cs typeface="Verdana"/>
              </a:rPr>
              <a:t>маскувати неприємний смак </a:t>
            </a:r>
            <a:r>
              <a:rPr dirty="0">
                <a:solidFill>
                  <a:srgbClr val="663300"/>
                </a:solidFill>
                <a:latin typeface="Verdana"/>
                <a:cs typeface="Verdana"/>
              </a:rPr>
              <a:t>і </a:t>
            </a:r>
            <a:r>
              <a:rPr spc="-5" dirty="0">
                <a:solidFill>
                  <a:srgbClr val="663300"/>
                </a:solidFill>
                <a:latin typeface="Verdana"/>
                <a:cs typeface="Verdana"/>
              </a:rPr>
              <a:t>запах </a:t>
            </a:r>
            <a:r>
              <a:rPr dirty="0">
                <a:solidFill>
                  <a:srgbClr val="663300"/>
                </a:solidFill>
                <a:latin typeface="Verdana"/>
                <a:cs typeface="Verdana"/>
              </a:rPr>
              <a:t>деяких </a:t>
            </a:r>
            <a:r>
              <a:rPr spc="-5" dirty="0">
                <a:solidFill>
                  <a:srgbClr val="663300"/>
                </a:solidFill>
                <a:latin typeface="Verdana"/>
                <a:cs typeface="Verdana"/>
              </a:rPr>
              <a:t>лікарських  </a:t>
            </a:r>
            <a:r>
              <a:rPr spc="-10" dirty="0">
                <a:solidFill>
                  <a:srgbClr val="663300"/>
                </a:solidFill>
                <a:latin typeface="Verdana"/>
                <a:cs typeface="Verdana"/>
              </a:rPr>
              <a:t>засобів.</a:t>
            </a:r>
            <a:endParaRPr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01725521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9242" y="1892553"/>
            <a:ext cx="9144000" cy="6858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71800" y="2072639"/>
            <a:ext cx="7956042" cy="67589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286000" y="228600"/>
            <a:ext cx="7579359" cy="38600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pc="-50" dirty="0" smtClean="0"/>
              <a:t> </a:t>
            </a:r>
            <a:r>
              <a:rPr spc="-80" dirty="0"/>
              <a:t>ВИЗНАЧЕННЯ </a:t>
            </a:r>
            <a:r>
              <a:rPr spc="-50" dirty="0"/>
              <a:t>І </a:t>
            </a:r>
            <a:r>
              <a:rPr spc="-75" dirty="0"/>
              <a:t>ХАРАКТЕРИСТИКА</a:t>
            </a:r>
            <a:r>
              <a:rPr spc="30" dirty="0"/>
              <a:t> </a:t>
            </a:r>
            <a:r>
              <a:rPr spc="-75" dirty="0"/>
              <a:t>ЕМУЛЬСІЙ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129028" y="1257554"/>
            <a:ext cx="8323327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spcBef>
                <a:spcPts val="15"/>
              </a:spcBef>
            </a:pPr>
            <a:r>
              <a:rPr lang="ru-RU" sz="3200" u="sng" spc="-10" dirty="0" err="1">
                <a:solidFill>
                  <a:srgbClr val="002060"/>
                </a:solidFill>
                <a:latin typeface="Segoe Script" panose="020B0504020000000003" pitchFamily="34" charset="0"/>
                <a:cs typeface="Verdana"/>
              </a:rPr>
              <a:t>Негативні</a:t>
            </a:r>
            <a:r>
              <a:rPr lang="ru-RU" sz="3200" u="sng" spc="-10" dirty="0">
                <a:solidFill>
                  <a:srgbClr val="002060"/>
                </a:solidFill>
                <a:latin typeface="Segoe Script" panose="020B0504020000000003" pitchFamily="34" charset="0"/>
                <a:cs typeface="Verdana"/>
              </a:rPr>
              <a:t> </a:t>
            </a:r>
            <a:r>
              <a:rPr lang="ru-RU" sz="3200" u="sng" spc="-5" dirty="0" err="1">
                <a:solidFill>
                  <a:srgbClr val="002060"/>
                </a:solidFill>
                <a:latin typeface="Segoe Script" panose="020B0504020000000003" pitchFamily="34" charset="0"/>
                <a:cs typeface="Verdana"/>
              </a:rPr>
              <a:t>властивості</a:t>
            </a:r>
            <a:r>
              <a:rPr lang="ru-RU" sz="3200" u="sng" spc="-5" dirty="0">
                <a:solidFill>
                  <a:srgbClr val="002060"/>
                </a:solidFill>
                <a:latin typeface="Segoe Script" panose="020B0504020000000003" pitchFamily="34" charset="0"/>
                <a:cs typeface="Verdana"/>
              </a:rPr>
              <a:t>  </a:t>
            </a:r>
            <a:r>
              <a:rPr lang="ru-RU" sz="3200" u="sng" spc="-5" dirty="0" err="1">
                <a:solidFill>
                  <a:srgbClr val="002060"/>
                </a:solidFill>
                <a:latin typeface="Segoe Script" panose="020B0504020000000003" pitchFamily="34" charset="0"/>
                <a:cs typeface="Verdana"/>
              </a:rPr>
              <a:t>емульсій</a:t>
            </a:r>
            <a:endParaRPr lang="ru-RU" sz="3200" u="sng" dirty="0">
              <a:solidFill>
                <a:srgbClr val="002060"/>
              </a:solidFill>
              <a:latin typeface="Segoe Script" panose="020B0504020000000003" pitchFamily="34" charset="0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05000" y="2748533"/>
            <a:ext cx="8547354" cy="312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755" marR="690245" indent="-186690" algn="just">
              <a:lnSpc>
                <a:spcPct val="120000"/>
              </a:lnSpc>
              <a:spcBef>
                <a:spcPts val="100"/>
              </a:spcBef>
              <a:buSzPct val="94444"/>
              <a:buFont typeface="Wingdings"/>
              <a:buChar char=""/>
              <a:tabLst>
                <a:tab pos="199390" algn="l"/>
              </a:tabLst>
            </a:pPr>
            <a:r>
              <a:rPr spc="-5" dirty="0">
                <a:solidFill>
                  <a:srgbClr val="663300"/>
                </a:solidFill>
                <a:latin typeface="Verdana"/>
                <a:cs typeface="Verdana"/>
              </a:rPr>
              <a:t>нестійкість </a:t>
            </a:r>
            <a:r>
              <a:rPr dirty="0">
                <a:solidFill>
                  <a:srgbClr val="663300"/>
                </a:solidFill>
                <a:latin typeface="Verdana"/>
                <a:cs typeface="Verdana"/>
              </a:rPr>
              <a:t>емульсій як </a:t>
            </a:r>
            <a:r>
              <a:rPr spc="-5" dirty="0">
                <a:solidFill>
                  <a:srgbClr val="663300"/>
                </a:solidFill>
                <a:latin typeface="Verdana"/>
                <a:cs typeface="Verdana"/>
              </a:rPr>
              <a:t>дисперсних систем під впливом  різноманітних </a:t>
            </a:r>
            <a:r>
              <a:rPr dirty="0">
                <a:solidFill>
                  <a:srgbClr val="663300"/>
                </a:solidFill>
                <a:latin typeface="Verdana"/>
                <a:cs typeface="Verdana"/>
              </a:rPr>
              <a:t>факторів </a:t>
            </a:r>
            <a:r>
              <a:rPr spc="-5" dirty="0">
                <a:solidFill>
                  <a:srgbClr val="663300"/>
                </a:solidFill>
                <a:latin typeface="Verdana"/>
                <a:cs typeface="Verdana"/>
              </a:rPr>
              <a:t>(температури, повітря,</a:t>
            </a:r>
            <a:r>
              <a:rPr spc="-7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663300"/>
                </a:solidFill>
                <a:latin typeface="Verdana"/>
                <a:cs typeface="Verdana"/>
              </a:rPr>
              <a:t>світла);</a:t>
            </a:r>
            <a:endParaRPr dirty="0">
              <a:latin typeface="Verdana"/>
              <a:cs typeface="Verdana"/>
            </a:endParaRPr>
          </a:p>
          <a:p>
            <a:pPr marL="198755" marR="5080" indent="-186690" algn="just">
              <a:lnSpc>
                <a:spcPts val="2810"/>
              </a:lnSpc>
              <a:spcBef>
                <a:spcPts val="145"/>
              </a:spcBef>
              <a:buSzPct val="94444"/>
              <a:buFont typeface="Wingdings"/>
              <a:buChar char=""/>
              <a:tabLst>
                <a:tab pos="199390" algn="l"/>
              </a:tabLst>
            </a:pPr>
            <a:r>
              <a:rPr spc="-5" dirty="0">
                <a:solidFill>
                  <a:srgbClr val="663300"/>
                </a:solidFill>
                <a:latin typeface="Verdana"/>
                <a:cs typeface="Verdana"/>
              </a:rPr>
              <a:t>можливість піддаватися мікробній контомінації (емульсії </a:t>
            </a:r>
            <a:r>
              <a:rPr dirty="0">
                <a:solidFill>
                  <a:srgbClr val="663300"/>
                </a:solidFill>
                <a:latin typeface="Verdana"/>
                <a:cs typeface="Verdana"/>
              </a:rPr>
              <a:t>– це  </a:t>
            </a:r>
            <a:r>
              <a:rPr spc="-5" dirty="0">
                <a:solidFill>
                  <a:srgbClr val="663300"/>
                </a:solidFill>
                <a:latin typeface="Verdana"/>
                <a:cs typeface="Verdana"/>
              </a:rPr>
              <a:t>сприятливе середовище для розвитку</a:t>
            </a:r>
            <a:r>
              <a:rPr spc="4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pc="-10" dirty="0">
                <a:solidFill>
                  <a:srgbClr val="663300"/>
                </a:solidFill>
                <a:latin typeface="Verdana"/>
                <a:cs typeface="Verdana"/>
              </a:rPr>
              <a:t>мікроорганізмів);</a:t>
            </a:r>
            <a:endParaRPr dirty="0">
              <a:latin typeface="Verdana"/>
              <a:cs typeface="Verdana"/>
            </a:endParaRPr>
          </a:p>
          <a:p>
            <a:pPr marL="198755" indent="-186690" algn="just">
              <a:spcBef>
                <a:spcPts val="445"/>
              </a:spcBef>
              <a:buSzPct val="94444"/>
              <a:buFont typeface="Wingdings"/>
              <a:buChar char=""/>
              <a:tabLst>
                <a:tab pos="199390" algn="l"/>
              </a:tabLst>
            </a:pPr>
            <a:r>
              <a:rPr spc="-5" dirty="0">
                <a:solidFill>
                  <a:srgbClr val="663300"/>
                </a:solidFill>
                <a:latin typeface="Verdana"/>
                <a:cs typeface="Verdana"/>
              </a:rPr>
              <a:t>відносна тривалість приготування, </a:t>
            </a:r>
            <a:r>
              <a:rPr dirty="0">
                <a:solidFill>
                  <a:srgbClr val="663300"/>
                </a:solidFill>
                <a:latin typeface="Verdana"/>
                <a:cs typeface="Verdana"/>
              </a:rPr>
              <a:t>яка </a:t>
            </a:r>
            <a:r>
              <a:rPr spc="-5" dirty="0">
                <a:solidFill>
                  <a:srgbClr val="663300"/>
                </a:solidFill>
                <a:latin typeface="Verdana"/>
                <a:cs typeface="Verdana"/>
              </a:rPr>
              <a:t>потребує</a:t>
            </a:r>
            <a:r>
              <a:rPr spc="-3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663300"/>
                </a:solidFill>
                <a:latin typeface="Verdana"/>
                <a:cs typeface="Verdana"/>
              </a:rPr>
              <a:t>відповідних</a:t>
            </a:r>
            <a:endParaRPr dirty="0">
              <a:latin typeface="Verdana"/>
              <a:cs typeface="Verdana"/>
            </a:endParaRPr>
          </a:p>
          <a:p>
            <a:pPr marL="198755" algn="just">
              <a:spcBef>
                <a:spcPts val="645"/>
              </a:spcBef>
            </a:pPr>
            <a:r>
              <a:rPr spc="-5" dirty="0">
                <a:solidFill>
                  <a:srgbClr val="663300"/>
                </a:solidFill>
                <a:latin typeface="Verdana"/>
                <a:cs typeface="Verdana"/>
              </a:rPr>
              <a:t>технологічних прийомів та спеціального</a:t>
            </a:r>
            <a:r>
              <a:rPr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pc="-10" dirty="0">
                <a:solidFill>
                  <a:srgbClr val="663300"/>
                </a:solidFill>
                <a:latin typeface="Verdana"/>
                <a:cs typeface="Verdana"/>
              </a:rPr>
              <a:t>технологічного</a:t>
            </a:r>
            <a:endParaRPr dirty="0">
              <a:latin typeface="Verdana"/>
              <a:cs typeface="Verdana"/>
            </a:endParaRPr>
          </a:p>
          <a:p>
            <a:pPr marL="198755" algn="just">
              <a:spcBef>
                <a:spcPts val="650"/>
              </a:spcBef>
            </a:pPr>
            <a:r>
              <a:rPr spc="-5" dirty="0">
                <a:solidFill>
                  <a:srgbClr val="663300"/>
                </a:solidFill>
                <a:latin typeface="Verdana"/>
                <a:cs typeface="Verdana"/>
              </a:rPr>
              <a:t>обладнання;</a:t>
            </a:r>
            <a:endParaRPr dirty="0">
              <a:latin typeface="Verdana"/>
              <a:cs typeface="Verdana"/>
            </a:endParaRPr>
          </a:p>
          <a:p>
            <a:pPr marL="198755" marR="655320" indent="-186690" algn="just">
              <a:lnSpc>
                <a:spcPct val="120000"/>
              </a:lnSpc>
              <a:spcBef>
                <a:spcPts val="55"/>
              </a:spcBef>
              <a:buSzPct val="94444"/>
              <a:buFont typeface="Wingdings"/>
              <a:buChar char=""/>
              <a:tabLst>
                <a:tab pos="199390" algn="l"/>
              </a:tabLst>
            </a:pPr>
            <a:r>
              <a:rPr spc="-5" dirty="0">
                <a:solidFill>
                  <a:srgbClr val="663300"/>
                </a:solidFill>
                <a:latin typeface="Verdana"/>
                <a:cs typeface="Verdana"/>
              </a:rPr>
              <a:t>необхідність застосування емульгаторів </a:t>
            </a:r>
            <a:r>
              <a:rPr dirty="0">
                <a:solidFill>
                  <a:srgbClr val="663300"/>
                </a:solidFill>
                <a:latin typeface="Verdana"/>
                <a:cs typeface="Verdana"/>
              </a:rPr>
              <a:t>для </a:t>
            </a:r>
            <a:r>
              <a:rPr spc="-5" dirty="0">
                <a:solidFill>
                  <a:srgbClr val="663300"/>
                </a:solidFill>
                <a:latin typeface="Verdana"/>
                <a:cs typeface="Verdana"/>
              </a:rPr>
              <a:t>стабілізації  дисперсної</a:t>
            </a:r>
            <a:r>
              <a:rPr spc="2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663300"/>
                </a:solidFill>
                <a:latin typeface="Verdana"/>
                <a:cs typeface="Verdana"/>
              </a:rPr>
              <a:t>системи.</a:t>
            </a:r>
            <a:endParaRPr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07885405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555" y="5862"/>
            <a:ext cx="6352499" cy="388620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3862565"/>
            <a:ext cx="5492919" cy="3048000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446" y="5862"/>
            <a:ext cx="6352499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14401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575304" y="2374011"/>
            <a:ext cx="0" cy="1776095"/>
          </a:xfrm>
          <a:custGeom>
            <a:avLst/>
            <a:gdLst/>
            <a:ahLst/>
            <a:cxnLst/>
            <a:rect l="l" t="t" r="r" b="b"/>
            <a:pathLst>
              <a:path h="1776095">
                <a:moveTo>
                  <a:pt x="0" y="0"/>
                </a:moveTo>
                <a:lnTo>
                  <a:pt x="0" y="1775840"/>
                </a:lnTo>
              </a:path>
            </a:pathLst>
          </a:custGeom>
          <a:ln w="76200">
            <a:solidFill>
              <a:srgbClr val="66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6457251" y="4403026"/>
            <a:ext cx="514984" cy="514984"/>
            <a:chOff x="4933251" y="4403026"/>
            <a:chExt cx="514984" cy="514984"/>
          </a:xfrm>
        </p:grpSpPr>
        <p:sp>
          <p:nvSpPr>
            <p:cNvPr id="5" name="object 5"/>
            <p:cNvSpPr/>
            <p:nvPr/>
          </p:nvSpPr>
          <p:spPr>
            <a:xfrm>
              <a:off x="5013706" y="4483481"/>
              <a:ext cx="429895" cy="429895"/>
            </a:xfrm>
            <a:custGeom>
              <a:avLst/>
              <a:gdLst/>
              <a:ahLst/>
              <a:cxnLst/>
              <a:rect l="l" t="t" r="r" b="b"/>
              <a:pathLst>
                <a:path w="429895" h="429895">
                  <a:moveTo>
                    <a:pt x="40513" y="0"/>
                  </a:moveTo>
                  <a:lnTo>
                    <a:pt x="0" y="40513"/>
                  </a:lnTo>
                  <a:lnTo>
                    <a:pt x="287909" y="328422"/>
                  </a:lnTo>
                  <a:lnTo>
                    <a:pt x="267716" y="348615"/>
                  </a:lnTo>
                  <a:lnTo>
                    <a:pt x="429387" y="429387"/>
                  </a:lnTo>
                  <a:lnTo>
                    <a:pt x="348615" y="267716"/>
                  </a:lnTo>
                  <a:lnTo>
                    <a:pt x="328422" y="287909"/>
                  </a:lnTo>
                  <a:lnTo>
                    <a:pt x="40513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38014" y="4407789"/>
              <a:ext cx="100964" cy="10096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013706" y="4483481"/>
              <a:ext cx="429895" cy="429895"/>
            </a:xfrm>
            <a:custGeom>
              <a:avLst/>
              <a:gdLst/>
              <a:ahLst/>
              <a:cxnLst/>
              <a:rect l="l" t="t" r="r" b="b"/>
              <a:pathLst>
                <a:path w="429895" h="429895">
                  <a:moveTo>
                    <a:pt x="348615" y="267716"/>
                  </a:moveTo>
                  <a:lnTo>
                    <a:pt x="328422" y="287909"/>
                  </a:lnTo>
                  <a:lnTo>
                    <a:pt x="40513" y="0"/>
                  </a:lnTo>
                  <a:lnTo>
                    <a:pt x="0" y="40513"/>
                  </a:lnTo>
                  <a:lnTo>
                    <a:pt x="287909" y="328422"/>
                  </a:lnTo>
                  <a:lnTo>
                    <a:pt x="267716" y="348615"/>
                  </a:lnTo>
                  <a:lnTo>
                    <a:pt x="429387" y="429387"/>
                  </a:lnTo>
                  <a:lnTo>
                    <a:pt x="348615" y="267716"/>
                  </a:lnTo>
                  <a:close/>
                </a:path>
              </a:pathLst>
            </a:custGeom>
            <a:ln w="9525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3251" y="4403026"/>
              <a:ext cx="110489" cy="110490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6511989" y="4165029"/>
            <a:ext cx="467995" cy="123825"/>
            <a:chOff x="4987988" y="4165028"/>
            <a:chExt cx="467995" cy="123825"/>
          </a:xfrm>
        </p:grpSpPr>
        <p:sp>
          <p:nvSpPr>
            <p:cNvPr id="10" name="object 10"/>
            <p:cNvSpPr/>
            <p:nvPr/>
          </p:nvSpPr>
          <p:spPr>
            <a:xfrm>
              <a:off x="4992751" y="4169790"/>
              <a:ext cx="458470" cy="114300"/>
            </a:xfrm>
            <a:custGeom>
              <a:avLst/>
              <a:gdLst/>
              <a:ahLst/>
              <a:cxnLst/>
              <a:rect l="l" t="t" r="r" b="b"/>
              <a:pathLst>
                <a:path w="458470" h="114300">
                  <a:moveTo>
                    <a:pt x="18542" y="110490"/>
                  </a:moveTo>
                  <a:lnTo>
                    <a:pt x="14224" y="53467"/>
                  </a:lnTo>
                  <a:lnTo>
                    <a:pt x="0" y="54483"/>
                  </a:lnTo>
                  <a:lnTo>
                    <a:pt x="4318" y="111506"/>
                  </a:lnTo>
                  <a:lnTo>
                    <a:pt x="18542" y="110490"/>
                  </a:lnTo>
                  <a:close/>
                </a:path>
                <a:path w="458470" h="114300">
                  <a:moveTo>
                    <a:pt x="61341" y="107188"/>
                  </a:moveTo>
                  <a:lnTo>
                    <a:pt x="57023" y="50165"/>
                  </a:lnTo>
                  <a:lnTo>
                    <a:pt x="28448" y="52324"/>
                  </a:lnTo>
                  <a:lnTo>
                    <a:pt x="32893" y="109347"/>
                  </a:lnTo>
                  <a:lnTo>
                    <a:pt x="61341" y="107188"/>
                  </a:lnTo>
                  <a:close/>
                </a:path>
                <a:path w="458470" h="114300">
                  <a:moveTo>
                    <a:pt x="458089" y="48260"/>
                  </a:moveTo>
                  <a:lnTo>
                    <a:pt x="339725" y="0"/>
                  </a:lnTo>
                  <a:lnTo>
                    <a:pt x="341884" y="28448"/>
                  </a:lnTo>
                  <a:lnTo>
                    <a:pt x="71247" y="49149"/>
                  </a:lnTo>
                  <a:lnTo>
                    <a:pt x="75565" y="106045"/>
                  </a:lnTo>
                  <a:lnTo>
                    <a:pt x="346202" y="85471"/>
                  </a:lnTo>
                  <a:lnTo>
                    <a:pt x="348488" y="113919"/>
                  </a:lnTo>
                  <a:lnTo>
                    <a:pt x="458089" y="4826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63998" y="4169790"/>
              <a:ext cx="387350" cy="114300"/>
            </a:xfrm>
            <a:custGeom>
              <a:avLst/>
              <a:gdLst/>
              <a:ahLst/>
              <a:cxnLst/>
              <a:rect l="l" t="t" r="r" b="b"/>
              <a:pathLst>
                <a:path w="387350" h="114300">
                  <a:moveTo>
                    <a:pt x="268477" y="0"/>
                  </a:moveTo>
                  <a:lnTo>
                    <a:pt x="270637" y="28447"/>
                  </a:lnTo>
                  <a:lnTo>
                    <a:pt x="0" y="49148"/>
                  </a:lnTo>
                  <a:lnTo>
                    <a:pt x="4317" y="106044"/>
                  </a:lnTo>
                  <a:lnTo>
                    <a:pt x="274954" y="85470"/>
                  </a:lnTo>
                  <a:lnTo>
                    <a:pt x="277240" y="113918"/>
                  </a:lnTo>
                  <a:lnTo>
                    <a:pt x="386841" y="48259"/>
                  </a:lnTo>
                  <a:lnTo>
                    <a:pt x="268477" y="0"/>
                  </a:lnTo>
                  <a:close/>
                </a:path>
              </a:pathLst>
            </a:custGeom>
            <a:ln w="9525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87988" y="4215193"/>
              <a:ext cx="70865" cy="70866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6459538" y="3502343"/>
            <a:ext cx="480059" cy="480059"/>
            <a:chOff x="4935537" y="3502342"/>
            <a:chExt cx="480059" cy="480059"/>
          </a:xfrm>
        </p:grpSpPr>
        <p:sp>
          <p:nvSpPr>
            <p:cNvPr id="14" name="object 14"/>
            <p:cNvSpPr/>
            <p:nvPr/>
          </p:nvSpPr>
          <p:spPr>
            <a:xfrm>
              <a:off x="5010657" y="3507104"/>
              <a:ext cx="400050" cy="400050"/>
            </a:xfrm>
            <a:custGeom>
              <a:avLst/>
              <a:gdLst/>
              <a:ahLst/>
              <a:cxnLst/>
              <a:rect l="l" t="t" r="r" b="b"/>
              <a:pathLst>
                <a:path w="400050" h="400050">
                  <a:moveTo>
                    <a:pt x="399922" y="0"/>
                  </a:moveTo>
                  <a:lnTo>
                    <a:pt x="247014" y="72136"/>
                  </a:lnTo>
                  <a:lnTo>
                    <a:pt x="267207" y="92329"/>
                  </a:lnTo>
                  <a:lnTo>
                    <a:pt x="0" y="359664"/>
                  </a:lnTo>
                  <a:lnTo>
                    <a:pt x="40386" y="400050"/>
                  </a:lnTo>
                  <a:lnTo>
                    <a:pt x="307593" y="132842"/>
                  </a:lnTo>
                  <a:lnTo>
                    <a:pt x="327913" y="153035"/>
                  </a:lnTo>
                  <a:lnTo>
                    <a:pt x="399922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40300" y="3880865"/>
              <a:ext cx="96647" cy="9664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010657" y="3507104"/>
              <a:ext cx="400050" cy="400050"/>
            </a:xfrm>
            <a:custGeom>
              <a:avLst/>
              <a:gdLst/>
              <a:ahLst/>
              <a:cxnLst/>
              <a:rect l="l" t="t" r="r" b="b"/>
              <a:pathLst>
                <a:path w="400050" h="400050">
                  <a:moveTo>
                    <a:pt x="247014" y="72136"/>
                  </a:moveTo>
                  <a:lnTo>
                    <a:pt x="267207" y="92329"/>
                  </a:lnTo>
                  <a:lnTo>
                    <a:pt x="0" y="359664"/>
                  </a:lnTo>
                  <a:lnTo>
                    <a:pt x="40386" y="400050"/>
                  </a:lnTo>
                  <a:lnTo>
                    <a:pt x="307593" y="132842"/>
                  </a:lnTo>
                  <a:lnTo>
                    <a:pt x="327913" y="153035"/>
                  </a:lnTo>
                  <a:lnTo>
                    <a:pt x="399922" y="0"/>
                  </a:lnTo>
                  <a:lnTo>
                    <a:pt x="247014" y="72136"/>
                  </a:lnTo>
                  <a:close/>
                </a:path>
              </a:pathLst>
            </a:custGeom>
            <a:ln w="9525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35537" y="3876103"/>
              <a:ext cx="106172" cy="106171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3535679" y="4043934"/>
            <a:ext cx="695960" cy="238760"/>
            <a:chOff x="2011679" y="4043934"/>
            <a:chExt cx="695960" cy="238760"/>
          </a:xfrm>
        </p:grpSpPr>
        <p:sp>
          <p:nvSpPr>
            <p:cNvPr id="19" name="object 19"/>
            <p:cNvSpPr/>
            <p:nvPr/>
          </p:nvSpPr>
          <p:spPr>
            <a:xfrm>
              <a:off x="2016632" y="4048887"/>
              <a:ext cx="685800" cy="228600"/>
            </a:xfrm>
            <a:custGeom>
              <a:avLst/>
              <a:gdLst/>
              <a:ahLst/>
              <a:cxnLst/>
              <a:rect l="l" t="t" r="r" b="b"/>
              <a:pathLst>
                <a:path w="685800" h="228600">
                  <a:moveTo>
                    <a:pt x="514350" y="0"/>
                  </a:moveTo>
                  <a:lnTo>
                    <a:pt x="514350" y="57150"/>
                  </a:lnTo>
                  <a:lnTo>
                    <a:pt x="0" y="57150"/>
                  </a:lnTo>
                  <a:lnTo>
                    <a:pt x="0" y="171450"/>
                  </a:lnTo>
                  <a:lnTo>
                    <a:pt x="514350" y="171450"/>
                  </a:lnTo>
                  <a:lnTo>
                    <a:pt x="514350" y="228600"/>
                  </a:lnTo>
                  <a:lnTo>
                    <a:pt x="685800" y="114300"/>
                  </a:lnTo>
                  <a:lnTo>
                    <a:pt x="514350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016632" y="4048887"/>
              <a:ext cx="685800" cy="228600"/>
            </a:xfrm>
            <a:custGeom>
              <a:avLst/>
              <a:gdLst/>
              <a:ahLst/>
              <a:cxnLst/>
              <a:rect l="l" t="t" r="r" b="b"/>
              <a:pathLst>
                <a:path w="685800" h="228600">
                  <a:moveTo>
                    <a:pt x="0" y="57150"/>
                  </a:moveTo>
                  <a:lnTo>
                    <a:pt x="514350" y="57150"/>
                  </a:lnTo>
                  <a:lnTo>
                    <a:pt x="514350" y="0"/>
                  </a:lnTo>
                  <a:lnTo>
                    <a:pt x="685800" y="114300"/>
                  </a:lnTo>
                  <a:lnTo>
                    <a:pt x="514350" y="228600"/>
                  </a:lnTo>
                  <a:lnTo>
                    <a:pt x="514350" y="171450"/>
                  </a:lnTo>
                  <a:lnTo>
                    <a:pt x="0" y="171450"/>
                  </a:lnTo>
                  <a:lnTo>
                    <a:pt x="0" y="57150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3535679" y="5788152"/>
            <a:ext cx="695960" cy="238760"/>
            <a:chOff x="2011679" y="5788152"/>
            <a:chExt cx="695960" cy="238760"/>
          </a:xfrm>
        </p:grpSpPr>
        <p:sp>
          <p:nvSpPr>
            <p:cNvPr id="22" name="object 22"/>
            <p:cNvSpPr/>
            <p:nvPr/>
          </p:nvSpPr>
          <p:spPr>
            <a:xfrm>
              <a:off x="2016632" y="5793105"/>
              <a:ext cx="685800" cy="228600"/>
            </a:xfrm>
            <a:custGeom>
              <a:avLst/>
              <a:gdLst/>
              <a:ahLst/>
              <a:cxnLst/>
              <a:rect l="l" t="t" r="r" b="b"/>
              <a:pathLst>
                <a:path w="685800" h="228600">
                  <a:moveTo>
                    <a:pt x="514350" y="0"/>
                  </a:moveTo>
                  <a:lnTo>
                    <a:pt x="514350" y="57150"/>
                  </a:lnTo>
                  <a:lnTo>
                    <a:pt x="0" y="57150"/>
                  </a:lnTo>
                  <a:lnTo>
                    <a:pt x="0" y="171450"/>
                  </a:lnTo>
                  <a:lnTo>
                    <a:pt x="514350" y="171450"/>
                  </a:lnTo>
                  <a:lnTo>
                    <a:pt x="514350" y="228600"/>
                  </a:lnTo>
                  <a:lnTo>
                    <a:pt x="685800" y="114300"/>
                  </a:lnTo>
                  <a:lnTo>
                    <a:pt x="514350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016632" y="5793105"/>
              <a:ext cx="685800" cy="228600"/>
            </a:xfrm>
            <a:custGeom>
              <a:avLst/>
              <a:gdLst/>
              <a:ahLst/>
              <a:cxnLst/>
              <a:rect l="l" t="t" r="r" b="b"/>
              <a:pathLst>
                <a:path w="685800" h="228600">
                  <a:moveTo>
                    <a:pt x="0" y="57150"/>
                  </a:moveTo>
                  <a:lnTo>
                    <a:pt x="514350" y="57150"/>
                  </a:lnTo>
                  <a:lnTo>
                    <a:pt x="514350" y="0"/>
                  </a:lnTo>
                  <a:lnTo>
                    <a:pt x="685800" y="114300"/>
                  </a:lnTo>
                  <a:lnTo>
                    <a:pt x="514350" y="228600"/>
                  </a:lnTo>
                  <a:lnTo>
                    <a:pt x="514350" y="171450"/>
                  </a:lnTo>
                  <a:lnTo>
                    <a:pt x="0" y="171450"/>
                  </a:lnTo>
                  <a:lnTo>
                    <a:pt x="0" y="57150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6512433" y="5875782"/>
            <a:ext cx="462280" cy="124460"/>
            <a:chOff x="4988433" y="5875782"/>
            <a:chExt cx="462280" cy="124460"/>
          </a:xfrm>
        </p:grpSpPr>
        <p:sp>
          <p:nvSpPr>
            <p:cNvPr id="25" name="object 25"/>
            <p:cNvSpPr/>
            <p:nvPr/>
          </p:nvSpPr>
          <p:spPr>
            <a:xfrm>
              <a:off x="5017008" y="5880735"/>
              <a:ext cx="428625" cy="114300"/>
            </a:xfrm>
            <a:custGeom>
              <a:avLst/>
              <a:gdLst/>
              <a:ahLst/>
              <a:cxnLst/>
              <a:rect l="l" t="t" r="r" b="b"/>
              <a:pathLst>
                <a:path w="428625" h="114300">
                  <a:moveTo>
                    <a:pt x="28575" y="28575"/>
                  </a:moveTo>
                  <a:lnTo>
                    <a:pt x="0" y="28575"/>
                  </a:lnTo>
                  <a:lnTo>
                    <a:pt x="0" y="85725"/>
                  </a:lnTo>
                  <a:lnTo>
                    <a:pt x="28575" y="85725"/>
                  </a:lnTo>
                  <a:lnTo>
                    <a:pt x="28575" y="28575"/>
                  </a:lnTo>
                  <a:close/>
                </a:path>
                <a:path w="428625" h="114300">
                  <a:moveTo>
                    <a:pt x="428625" y="57150"/>
                  </a:moveTo>
                  <a:lnTo>
                    <a:pt x="314325" y="0"/>
                  </a:lnTo>
                  <a:lnTo>
                    <a:pt x="314325" y="28575"/>
                  </a:lnTo>
                  <a:lnTo>
                    <a:pt x="42799" y="28575"/>
                  </a:lnTo>
                  <a:lnTo>
                    <a:pt x="42799" y="85725"/>
                  </a:lnTo>
                  <a:lnTo>
                    <a:pt x="314325" y="85725"/>
                  </a:lnTo>
                  <a:lnTo>
                    <a:pt x="314325" y="114300"/>
                  </a:lnTo>
                  <a:lnTo>
                    <a:pt x="428625" y="5715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017008" y="5880735"/>
              <a:ext cx="428625" cy="114300"/>
            </a:xfrm>
            <a:custGeom>
              <a:avLst/>
              <a:gdLst/>
              <a:ahLst/>
              <a:cxnLst/>
              <a:rect l="l" t="t" r="r" b="b"/>
              <a:pathLst>
                <a:path w="428625" h="114300">
                  <a:moveTo>
                    <a:pt x="314325" y="0"/>
                  </a:moveTo>
                  <a:lnTo>
                    <a:pt x="314325" y="28574"/>
                  </a:lnTo>
                  <a:lnTo>
                    <a:pt x="42799" y="28574"/>
                  </a:lnTo>
                  <a:lnTo>
                    <a:pt x="42799" y="85724"/>
                  </a:lnTo>
                  <a:lnTo>
                    <a:pt x="314325" y="85724"/>
                  </a:lnTo>
                  <a:lnTo>
                    <a:pt x="314325" y="114299"/>
                  </a:lnTo>
                  <a:lnTo>
                    <a:pt x="428625" y="57149"/>
                  </a:lnTo>
                  <a:lnTo>
                    <a:pt x="314325" y="0"/>
                  </a:lnTo>
                  <a:close/>
                </a:path>
                <a:path w="428625" h="114300">
                  <a:moveTo>
                    <a:pt x="0" y="85724"/>
                  </a:moveTo>
                  <a:lnTo>
                    <a:pt x="28575" y="85724"/>
                  </a:lnTo>
                  <a:lnTo>
                    <a:pt x="28575" y="28574"/>
                  </a:lnTo>
                  <a:lnTo>
                    <a:pt x="0" y="28574"/>
                  </a:lnTo>
                  <a:lnTo>
                    <a:pt x="0" y="85724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998053" y="5904357"/>
              <a:ext cx="0" cy="67310"/>
            </a:xfrm>
            <a:custGeom>
              <a:avLst/>
              <a:gdLst/>
              <a:ahLst/>
              <a:cxnLst/>
              <a:rect l="l" t="t" r="r" b="b"/>
              <a:pathLst>
                <a:path h="67310">
                  <a:moveTo>
                    <a:pt x="0" y="0"/>
                  </a:moveTo>
                  <a:lnTo>
                    <a:pt x="0" y="67056"/>
                  </a:lnTo>
                </a:path>
              </a:pathLst>
            </a:custGeom>
            <a:ln w="19240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8" name="object 2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106930" y="64007"/>
            <a:ext cx="8043672" cy="675894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2106931" y="876808"/>
            <a:ext cx="828738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solidFill>
                  <a:srgbClr val="FFFF00"/>
                </a:solidFill>
                <a:latin typeface="Verdana"/>
                <a:cs typeface="Verdana"/>
              </a:rPr>
              <a:t>В емульсіях </a:t>
            </a:r>
            <a:r>
              <a:rPr spc="-5" dirty="0">
                <a:solidFill>
                  <a:srgbClr val="FFFF00"/>
                </a:solidFill>
                <a:latin typeface="Verdana"/>
                <a:cs typeface="Verdana"/>
              </a:rPr>
              <a:t>розмір часток (краплин) дисперсної </a:t>
            </a:r>
            <a:r>
              <a:rPr dirty="0">
                <a:solidFill>
                  <a:srgbClr val="FFFF00"/>
                </a:solidFill>
                <a:latin typeface="Verdana"/>
                <a:cs typeface="Verdana"/>
              </a:rPr>
              <a:t>фази</a:t>
            </a:r>
            <a:r>
              <a:rPr spc="-5" dirty="0">
                <a:solidFill>
                  <a:srgbClr val="FFFF00"/>
                </a:solidFill>
                <a:latin typeface="Verdana"/>
                <a:cs typeface="Verdana"/>
              </a:rPr>
              <a:t> складає:</a:t>
            </a:r>
            <a:endParaRPr dirty="0">
              <a:solidFill>
                <a:srgbClr val="FFFF00"/>
              </a:solidFill>
              <a:latin typeface="Verdana"/>
              <a:cs typeface="Verdana"/>
            </a:endParaRPr>
          </a:p>
          <a:p>
            <a:pPr marL="2522855"/>
            <a:r>
              <a:rPr dirty="0">
                <a:solidFill>
                  <a:srgbClr val="FFFF00"/>
                </a:solidFill>
                <a:latin typeface="Verdana"/>
                <a:cs typeface="Verdana"/>
              </a:rPr>
              <a:t>від 1 до 50</a:t>
            </a:r>
            <a:r>
              <a:rPr spc="30" dirty="0">
                <a:solidFill>
                  <a:srgbClr val="FFFF00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FFFF00"/>
                </a:solidFill>
                <a:latin typeface="Verdana"/>
                <a:cs typeface="Verdana"/>
              </a:rPr>
              <a:t>мкм.</a:t>
            </a:r>
            <a:endParaRPr dirty="0">
              <a:solidFill>
                <a:srgbClr val="FFFF00"/>
              </a:solidFill>
              <a:latin typeface="Verdana"/>
              <a:cs typeface="Verdana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4221479" y="3929634"/>
            <a:ext cx="2296160" cy="581660"/>
            <a:chOff x="2697479" y="3929634"/>
            <a:chExt cx="2296160" cy="581660"/>
          </a:xfrm>
        </p:grpSpPr>
        <p:sp>
          <p:nvSpPr>
            <p:cNvPr id="32" name="object 32"/>
            <p:cNvSpPr/>
            <p:nvPr/>
          </p:nvSpPr>
          <p:spPr>
            <a:xfrm>
              <a:off x="2702432" y="3934587"/>
              <a:ext cx="2286000" cy="571500"/>
            </a:xfrm>
            <a:custGeom>
              <a:avLst/>
              <a:gdLst/>
              <a:ahLst/>
              <a:cxnLst/>
              <a:rect l="l" t="t" r="r" b="b"/>
              <a:pathLst>
                <a:path w="2286000" h="571500">
                  <a:moveTo>
                    <a:pt x="2285999" y="0"/>
                  </a:moveTo>
                  <a:lnTo>
                    <a:pt x="0" y="0"/>
                  </a:lnTo>
                  <a:lnTo>
                    <a:pt x="0" y="571500"/>
                  </a:lnTo>
                  <a:lnTo>
                    <a:pt x="2285999" y="571500"/>
                  </a:lnTo>
                  <a:lnTo>
                    <a:pt x="2285999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702432" y="3934587"/>
              <a:ext cx="2286000" cy="571500"/>
            </a:xfrm>
            <a:custGeom>
              <a:avLst/>
              <a:gdLst/>
              <a:ahLst/>
              <a:cxnLst/>
              <a:rect l="l" t="t" r="r" b="b"/>
              <a:pathLst>
                <a:path w="2286000" h="571500">
                  <a:moveTo>
                    <a:pt x="0" y="571500"/>
                  </a:moveTo>
                  <a:lnTo>
                    <a:pt x="2285999" y="571500"/>
                  </a:lnTo>
                  <a:lnTo>
                    <a:pt x="2285999" y="0"/>
                  </a:lnTo>
                  <a:lnTo>
                    <a:pt x="0" y="0"/>
                  </a:lnTo>
                  <a:lnTo>
                    <a:pt x="0" y="571500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4633215" y="3966464"/>
            <a:ext cx="14712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940" marR="5080" indent="-15240">
              <a:spcBef>
                <a:spcPts val="95"/>
              </a:spcBef>
            </a:pPr>
            <a:r>
              <a:rPr sz="1400" b="1" i="1" spc="-5" dirty="0">
                <a:solidFill>
                  <a:srgbClr val="663300"/>
                </a:solidFill>
                <a:latin typeface="Verdana"/>
                <a:cs typeface="Verdana"/>
              </a:rPr>
              <a:t>незмішувані</a:t>
            </a:r>
            <a:r>
              <a:rPr sz="1400" b="1" i="1" spc="-5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b="1" i="1" spc="-5" dirty="0">
                <a:solidFill>
                  <a:srgbClr val="663300"/>
                </a:solidFill>
                <a:latin typeface="Verdana"/>
                <a:cs typeface="Verdana"/>
              </a:rPr>
              <a:t>з  </a:t>
            </a:r>
            <a:r>
              <a:rPr sz="1400" b="1" i="1" spc="-10" dirty="0">
                <a:solidFill>
                  <a:srgbClr val="663300"/>
                </a:solidFill>
                <a:latin typeface="Verdana"/>
                <a:cs typeface="Verdana"/>
              </a:rPr>
              <a:t>водою</a:t>
            </a:r>
            <a:r>
              <a:rPr sz="1400" b="1" i="1" spc="-6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b="1" i="1" spc="-5" dirty="0">
                <a:solidFill>
                  <a:srgbClr val="663300"/>
                </a:solidFill>
                <a:latin typeface="Verdana"/>
                <a:cs typeface="Verdana"/>
              </a:rPr>
              <a:t>рідини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969633" y="2806827"/>
            <a:ext cx="2368550" cy="1029769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938530">
              <a:spcBef>
                <a:spcPts val="350"/>
              </a:spcBef>
            </a:pP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Олії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:</a:t>
            </a:r>
            <a:endParaRPr sz="1600">
              <a:latin typeface="Verdana"/>
              <a:cs typeface="Verdana"/>
            </a:endParaRPr>
          </a:p>
          <a:p>
            <a:pPr marL="325120" indent="-234950">
              <a:buFont typeface="Wingdings"/>
              <a:buChar char=""/>
              <a:tabLst>
                <a:tab pos="325755" algn="l"/>
              </a:tabLst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персикову</a:t>
            </a:r>
            <a:endParaRPr sz="1600">
              <a:latin typeface="Verdana"/>
              <a:cs typeface="Verdana"/>
            </a:endParaRPr>
          </a:p>
          <a:p>
            <a:pPr marL="325120" indent="-234950">
              <a:buFont typeface="Wingdings"/>
              <a:buChar char=""/>
              <a:tabLst>
                <a:tab pos="325755" algn="l"/>
              </a:tabLst>
            </a:pP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оливкову</a:t>
            </a:r>
            <a:endParaRPr sz="1600">
              <a:latin typeface="Verdana"/>
              <a:cs typeface="Verdana"/>
            </a:endParaRPr>
          </a:p>
          <a:p>
            <a:pPr marL="325120" indent="-234950">
              <a:buFont typeface="Wingdings"/>
              <a:buChar char=""/>
              <a:tabLst>
                <a:tab pos="325755" algn="l"/>
              </a:tabLst>
            </a:pP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вазелінову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та</a:t>
            </a:r>
            <a:r>
              <a:rPr sz="1600" spc="-4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ін.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4221479" y="5704333"/>
            <a:ext cx="2296160" cy="467359"/>
            <a:chOff x="2697479" y="5704332"/>
            <a:chExt cx="2296160" cy="467359"/>
          </a:xfrm>
        </p:grpSpPr>
        <p:sp>
          <p:nvSpPr>
            <p:cNvPr id="37" name="object 37"/>
            <p:cNvSpPr/>
            <p:nvPr/>
          </p:nvSpPr>
          <p:spPr>
            <a:xfrm>
              <a:off x="2702432" y="5709285"/>
              <a:ext cx="2286000" cy="457200"/>
            </a:xfrm>
            <a:custGeom>
              <a:avLst/>
              <a:gdLst/>
              <a:ahLst/>
              <a:cxnLst/>
              <a:rect l="l" t="t" r="r" b="b"/>
              <a:pathLst>
                <a:path w="2286000" h="457200">
                  <a:moveTo>
                    <a:pt x="2285999" y="0"/>
                  </a:moveTo>
                  <a:lnTo>
                    <a:pt x="0" y="0"/>
                  </a:lnTo>
                  <a:lnTo>
                    <a:pt x="0" y="457199"/>
                  </a:lnTo>
                  <a:lnTo>
                    <a:pt x="2285999" y="457199"/>
                  </a:lnTo>
                  <a:lnTo>
                    <a:pt x="2285999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702432" y="5709285"/>
              <a:ext cx="2286000" cy="457200"/>
            </a:xfrm>
            <a:custGeom>
              <a:avLst/>
              <a:gdLst/>
              <a:ahLst/>
              <a:cxnLst/>
              <a:rect l="l" t="t" r="r" b="b"/>
              <a:pathLst>
                <a:path w="2286000" h="457200">
                  <a:moveTo>
                    <a:pt x="0" y="457199"/>
                  </a:moveTo>
                  <a:lnTo>
                    <a:pt x="2285999" y="457199"/>
                  </a:lnTo>
                  <a:lnTo>
                    <a:pt x="2285999" y="0"/>
                  </a:lnTo>
                  <a:lnTo>
                    <a:pt x="0" y="0"/>
                  </a:lnTo>
                  <a:lnTo>
                    <a:pt x="0" y="457199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4231385" y="5741415"/>
            <a:ext cx="226949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5140">
              <a:spcBef>
                <a:spcPts val="95"/>
              </a:spcBef>
            </a:pPr>
            <a:r>
              <a:rPr sz="1400" b="1" i="1" spc="-5" dirty="0">
                <a:solidFill>
                  <a:srgbClr val="663300"/>
                </a:solidFill>
                <a:latin typeface="Verdana"/>
                <a:cs typeface="Verdana"/>
              </a:rPr>
              <a:t>емульгатори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969633" y="5709285"/>
            <a:ext cx="2368550" cy="291105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90805">
              <a:spcBef>
                <a:spcPts val="350"/>
              </a:spcBef>
            </a:pP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ВМС,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 ПАР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969633" y="4556379"/>
            <a:ext cx="2368550" cy="291105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90805">
              <a:spcBef>
                <a:spcPts val="350"/>
              </a:spcBef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Бальзами та</a:t>
            </a:r>
            <a:r>
              <a:rPr sz="1600" spc="-2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ін.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969633" y="4016883"/>
            <a:ext cx="2368550" cy="290464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90805">
              <a:spcBef>
                <a:spcPts val="345"/>
              </a:spcBef>
            </a:pPr>
            <a:r>
              <a:rPr sz="1600" spc="-5" dirty="0">
                <a:solidFill>
                  <a:srgbClr val="663300"/>
                </a:solidFill>
                <a:latin typeface="Verdana"/>
                <a:cs typeface="Verdana"/>
              </a:rPr>
              <a:t>Рибний</a:t>
            </a:r>
            <a:r>
              <a:rPr sz="1600" spc="-1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жир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903971" y="1948179"/>
            <a:ext cx="23012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i="1" spc="-5" dirty="0">
                <a:solidFill>
                  <a:srgbClr val="663300"/>
                </a:solidFill>
                <a:latin typeface="Verdana"/>
                <a:cs typeface="Verdana"/>
              </a:rPr>
              <a:t>використовують</a:t>
            </a:r>
            <a:r>
              <a:rPr i="1" spc="-5" dirty="0">
                <a:solidFill>
                  <a:srgbClr val="663300"/>
                </a:solidFill>
                <a:latin typeface="Verdana"/>
                <a:cs typeface="Verdana"/>
              </a:rPr>
              <a:t>:</a:t>
            </a:r>
            <a:endParaRPr>
              <a:latin typeface="Verdana"/>
              <a:cs typeface="Verdana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3499105" y="1911858"/>
            <a:ext cx="4331335" cy="467359"/>
            <a:chOff x="1975104" y="1911857"/>
            <a:chExt cx="4331335" cy="467359"/>
          </a:xfrm>
        </p:grpSpPr>
        <p:sp>
          <p:nvSpPr>
            <p:cNvPr id="45" name="object 45"/>
            <p:cNvSpPr/>
            <p:nvPr/>
          </p:nvSpPr>
          <p:spPr>
            <a:xfrm>
              <a:off x="1980057" y="1916810"/>
              <a:ext cx="4321810" cy="457200"/>
            </a:xfrm>
            <a:custGeom>
              <a:avLst/>
              <a:gdLst/>
              <a:ahLst/>
              <a:cxnLst/>
              <a:rect l="l" t="t" r="r" b="b"/>
              <a:pathLst>
                <a:path w="4321810" h="457200">
                  <a:moveTo>
                    <a:pt x="4321302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4321302" y="457200"/>
                  </a:lnTo>
                  <a:lnTo>
                    <a:pt x="4321302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980057" y="1916810"/>
              <a:ext cx="4321810" cy="457200"/>
            </a:xfrm>
            <a:custGeom>
              <a:avLst/>
              <a:gdLst/>
              <a:ahLst/>
              <a:cxnLst/>
              <a:rect l="l" t="t" r="r" b="b"/>
              <a:pathLst>
                <a:path w="4321810" h="457200">
                  <a:moveTo>
                    <a:pt x="0" y="457200"/>
                  </a:moveTo>
                  <a:lnTo>
                    <a:pt x="4321302" y="457200"/>
                  </a:lnTo>
                  <a:lnTo>
                    <a:pt x="4321302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9906">
              <a:solidFill>
                <a:srgbClr val="66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3574543" y="1916810"/>
            <a:ext cx="4251325" cy="321242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176530">
              <a:spcBef>
                <a:spcPts val="345"/>
              </a:spcBef>
            </a:pPr>
            <a:r>
              <a:rPr b="1" i="1" spc="-5" dirty="0">
                <a:solidFill>
                  <a:srgbClr val="A40020"/>
                </a:solidFill>
                <a:latin typeface="Verdana"/>
                <a:cs typeface="Verdana"/>
              </a:rPr>
              <a:t>Для приготування</a:t>
            </a:r>
            <a:r>
              <a:rPr b="1" i="1" spc="15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b="1" i="1" spc="-5" dirty="0">
                <a:solidFill>
                  <a:srgbClr val="A40020"/>
                </a:solidFill>
                <a:latin typeface="Verdana"/>
                <a:cs typeface="Verdana"/>
              </a:rPr>
              <a:t>емульсій</a:t>
            </a:r>
            <a:endParaRPr>
              <a:latin typeface="Verdana"/>
              <a:cs typeface="Verdana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3573779" y="4076700"/>
            <a:ext cx="0" cy="1874520"/>
          </a:xfrm>
          <a:custGeom>
            <a:avLst/>
            <a:gdLst/>
            <a:ahLst/>
            <a:cxnLst/>
            <a:rect l="l" t="t" r="r" b="b"/>
            <a:pathLst>
              <a:path h="1874520">
                <a:moveTo>
                  <a:pt x="0" y="0"/>
                </a:moveTo>
                <a:lnTo>
                  <a:pt x="0" y="1874520"/>
                </a:lnTo>
              </a:path>
            </a:pathLst>
          </a:custGeom>
          <a:ln w="76200">
            <a:solidFill>
              <a:srgbClr val="66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5811438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79214" y="0"/>
            <a:ext cx="3455670" cy="66827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869439" y="3815079"/>
            <a:ext cx="18421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u="sng" spc="-450" dirty="0">
                <a:solidFill>
                  <a:srgbClr val="663300"/>
                </a:solidFill>
                <a:uFill>
                  <a:solidFill>
                    <a:srgbClr val="663300"/>
                  </a:solidFill>
                </a:uFill>
                <a:latin typeface="Times New Roman"/>
                <a:cs typeface="Times New Roman"/>
              </a:rPr>
              <a:t> </a:t>
            </a:r>
            <a:r>
              <a:rPr u="sng" spc="-5" dirty="0">
                <a:solidFill>
                  <a:srgbClr val="663300"/>
                </a:solidFill>
                <a:uFill>
                  <a:solidFill>
                    <a:srgbClr val="663300"/>
                  </a:solidFill>
                </a:uFill>
                <a:latin typeface="Times New Roman"/>
                <a:cs typeface="Times New Roman"/>
              </a:rPr>
              <a:t>множинні</a:t>
            </a:r>
            <a:r>
              <a:rPr u="sng" spc="-75" dirty="0">
                <a:solidFill>
                  <a:srgbClr val="663300"/>
                </a:solidFill>
                <a:uFill>
                  <a:solidFill>
                    <a:srgbClr val="663300"/>
                  </a:solidFill>
                </a:uFill>
                <a:latin typeface="Times New Roman"/>
                <a:cs typeface="Times New Roman"/>
              </a:rPr>
              <a:t> </a:t>
            </a:r>
            <a:r>
              <a:rPr u="sng" spc="-15" dirty="0">
                <a:solidFill>
                  <a:srgbClr val="663300"/>
                </a:solidFill>
                <a:uFill>
                  <a:solidFill>
                    <a:srgbClr val="663300"/>
                  </a:solidFill>
                </a:uFill>
                <a:latin typeface="Times New Roman"/>
                <a:cs typeface="Times New Roman"/>
              </a:rPr>
              <a:t>емульсії</a:t>
            </a:r>
            <a:endParaRPr dirty="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98647" y="6509004"/>
            <a:ext cx="124206" cy="12420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41649" y="6509004"/>
            <a:ext cx="124205" cy="12420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753868" y="6431280"/>
            <a:ext cx="95440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54965" algn="l"/>
              </a:tabLst>
            </a:pP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–	вода;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82617" y="6431280"/>
            <a:ext cx="65405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–</a:t>
            </a:r>
            <a:r>
              <a:rPr sz="1600" spc="-8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663300"/>
                </a:solidFill>
                <a:latin typeface="Verdana"/>
                <a:cs typeface="Verdana"/>
              </a:rPr>
              <a:t>олія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19859" y="476630"/>
            <a:ext cx="8425180" cy="711092"/>
          </a:xfrm>
          <a:prstGeom prst="rect">
            <a:avLst/>
          </a:prstGeom>
          <a:solidFill>
            <a:srgbClr val="EB9D4F"/>
          </a:solidFill>
          <a:ln w="9905">
            <a:solidFill>
              <a:srgbClr val="663300"/>
            </a:solidFill>
          </a:ln>
        </p:spPr>
        <p:txBody>
          <a:bodyPr vert="horz" wrap="square" lIns="0" tIns="64135" rIns="0" bIns="0" rtlCol="0">
            <a:spAutoFit/>
          </a:bodyPr>
          <a:lstStyle/>
          <a:p>
            <a:pPr marL="245745" marR="243840" indent="3175" algn="ctr">
              <a:spcBef>
                <a:spcPts val="505"/>
              </a:spcBef>
            </a:pPr>
            <a:r>
              <a:rPr sz="1400" b="1" spc="-5" dirty="0">
                <a:solidFill>
                  <a:srgbClr val="663300"/>
                </a:solidFill>
                <a:latin typeface="Tahoma"/>
                <a:cs typeface="Tahoma"/>
              </a:rPr>
              <a:t>Дві незмішувані </a:t>
            </a:r>
            <a:r>
              <a:rPr sz="1400" b="1" dirty="0">
                <a:solidFill>
                  <a:srgbClr val="663300"/>
                </a:solidFill>
                <a:latin typeface="Tahoma"/>
                <a:cs typeface="Tahoma"/>
              </a:rPr>
              <a:t>між </a:t>
            </a:r>
            <a:r>
              <a:rPr sz="1400" b="1" spc="-5" dirty="0">
                <a:solidFill>
                  <a:srgbClr val="663300"/>
                </a:solidFill>
                <a:latin typeface="Tahoma"/>
                <a:cs typeface="Tahoma"/>
              </a:rPr>
              <a:t>собою рідини </a:t>
            </a:r>
            <a:r>
              <a:rPr sz="1400" b="1" dirty="0">
                <a:solidFill>
                  <a:srgbClr val="663300"/>
                </a:solidFill>
                <a:latin typeface="Tahoma"/>
                <a:cs typeface="Tahoma"/>
              </a:rPr>
              <a:t>можуть утворювати два типи емульсій  в </a:t>
            </a:r>
            <a:r>
              <a:rPr sz="1400" b="1" spc="-5" dirty="0">
                <a:solidFill>
                  <a:srgbClr val="663300"/>
                </a:solidFill>
                <a:latin typeface="Tahoma"/>
                <a:cs typeface="Tahoma"/>
              </a:rPr>
              <a:t>залежності </a:t>
            </a:r>
            <a:r>
              <a:rPr sz="1400" b="1" dirty="0">
                <a:solidFill>
                  <a:srgbClr val="663300"/>
                </a:solidFill>
                <a:latin typeface="Tahoma"/>
                <a:cs typeface="Tahoma"/>
              </a:rPr>
              <a:t>від того, </a:t>
            </a:r>
            <a:r>
              <a:rPr sz="1400" b="1" spc="-5" dirty="0">
                <a:solidFill>
                  <a:srgbClr val="663300"/>
                </a:solidFill>
                <a:latin typeface="Tahoma"/>
                <a:cs typeface="Tahoma"/>
              </a:rPr>
              <a:t>яка </a:t>
            </a:r>
            <a:r>
              <a:rPr sz="1400" b="1" dirty="0">
                <a:solidFill>
                  <a:srgbClr val="663300"/>
                </a:solidFill>
                <a:latin typeface="Tahoma"/>
                <a:cs typeface="Tahoma"/>
              </a:rPr>
              <a:t>з </a:t>
            </a:r>
            <a:r>
              <a:rPr sz="1400" b="1" spc="-5" dirty="0">
                <a:solidFill>
                  <a:srgbClr val="663300"/>
                </a:solidFill>
                <a:latin typeface="Tahoma"/>
                <a:cs typeface="Tahoma"/>
              </a:rPr>
              <a:t>рідин </a:t>
            </a:r>
            <a:r>
              <a:rPr sz="1400" b="1" dirty="0">
                <a:solidFill>
                  <a:srgbClr val="663300"/>
                </a:solidFill>
                <a:latin typeface="Tahoma"/>
                <a:cs typeface="Tahoma"/>
              </a:rPr>
              <a:t>буде </a:t>
            </a:r>
            <a:r>
              <a:rPr sz="1400" b="1" spc="-5" dirty="0">
                <a:solidFill>
                  <a:srgbClr val="663300"/>
                </a:solidFill>
                <a:latin typeface="Tahoma"/>
                <a:cs typeface="Tahoma"/>
              </a:rPr>
              <a:t>перетворена </a:t>
            </a:r>
            <a:r>
              <a:rPr sz="1400" b="1" dirty="0">
                <a:solidFill>
                  <a:srgbClr val="663300"/>
                </a:solidFill>
                <a:latin typeface="Tahoma"/>
                <a:cs typeface="Tahoma"/>
              </a:rPr>
              <a:t>у дисперсну фазу або  дисперсійне</a:t>
            </a:r>
            <a:r>
              <a:rPr sz="1400" b="1" spc="-5" dirty="0">
                <a:solidFill>
                  <a:srgbClr val="663300"/>
                </a:solidFill>
                <a:latin typeface="Tahoma"/>
                <a:cs typeface="Tahoma"/>
              </a:rPr>
              <a:t> середовище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90385" y="3142107"/>
            <a:ext cx="2879725" cy="314830"/>
          </a:xfrm>
          <a:prstGeom prst="rect">
            <a:avLst/>
          </a:prstGeom>
          <a:solidFill>
            <a:srgbClr val="FFE9BC"/>
          </a:solidFill>
          <a:ln w="9905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553085">
              <a:spcBef>
                <a:spcPts val="295"/>
              </a:spcBef>
            </a:pPr>
            <a:r>
              <a:rPr spc="-25" dirty="0">
                <a:solidFill>
                  <a:srgbClr val="663300"/>
                </a:solidFill>
                <a:latin typeface="Times New Roman"/>
                <a:cs typeface="Times New Roman"/>
              </a:rPr>
              <a:t>Метод</a:t>
            </a:r>
            <a:r>
              <a:rPr spc="-10" dirty="0">
                <a:solidFill>
                  <a:srgbClr val="663300"/>
                </a:solidFill>
                <a:latin typeface="Times New Roman"/>
                <a:cs typeface="Times New Roman"/>
              </a:rPr>
              <a:t> </a:t>
            </a:r>
            <a:r>
              <a:rPr spc="-5" dirty="0">
                <a:solidFill>
                  <a:srgbClr val="663300"/>
                </a:solidFill>
                <a:latin typeface="Times New Roman"/>
                <a:cs typeface="Times New Roman"/>
              </a:rPr>
              <a:t>розведення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90384" y="3867531"/>
            <a:ext cx="2914905" cy="315471"/>
          </a:xfrm>
          <a:prstGeom prst="rect">
            <a:avLst/>
          </a:prstGeom>
          <a:solidFill>
            <a:srgbClr val="FFE9BC"/>
          </a:solidFill>
          <a:ln w="9905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563245">
              <a:spcBef>
                <a:spcPts val="300"/>
              </a:spcBef>
            </a:pPr>
            <a:r>
              <a:rPr spc="-25" dirty="0">
                <a:solidFill>
                  <a:srgbClr val="663300"/>
                </a:solidFill>
                <a:latin typeface="Times New Roman"/>
                <a:cs typeface="Times New Roman"/>
              </a:rPr>
              <a:t>Метод</a:t>
            </a:r>
            <a:r>
              <a:rPr spc="-10" dirty="0">
                <a:solidFill>
                  <a:srgbClr val="663300"/>
                </a:solidFill>
                <a:latin typeface="Times New Roman"/>
                <a:cs typeface="Times New Roman"/>
              </a:rPr>
              <a:t> фарбування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90384" y="4592955"/>
            <a:ext cx="3132202" cy="315471"/>
          </a:xfrm>
          <a:prstGeom prst="rect">
            <a:avLst/>
          </a:prstGeom>
          <a:solidFill>
            <a:srgbClr val="FFE9BC"/>
          </a:solidFill>
          <a:ln w="9905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377190">
              <a:spcBef>
                <a:spcPts val="300"/>
              </a:spcBef>
            </a:pPr>
            <a:r>
              <a:rPr spc="-25" dirty="0">
                <a:solidFill>
                  <a:srgbClr val="663300"/>
                </a:solidFill>
                <a:latin typeface="Times New Roman"/>
                <a:cs typeface="Times New Roman"/>
              </a:rPr>
              <a:t>Метод</a:t>
            </a:r>
            <a:r>
              <a:rPr spc="-10" dirty="0">
                <a:solidFill>
                  <a:srgbClr val="663300"/>
                </a:solidFill>
                <a:latin typeface="Times New Roman"/>
                <a:cs typeface="Times New Roman"/>
              </a:rPr>
              <a:t> кондуктометричний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90384" y="5319904"/>
            <a:ext cx="3527805" cy="315471"/>
          </a:xfrm>
          <a:prstGeom prst="rect">
            <a:avLst/>
          </a:prstGeom>
          <a:solidFill>
            <a:srgbClr val="FFE9BC"/>
          </a:solidFill>
          <a:ln w="9905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spc="-25" dirty="0">
                <a:solidFill>
                  <a:srgbClr val="663300"/>
                </a:solidFill>
                <a:latin typeface="Times New Roman"/>
                <a:cs typeface="Times New Roman"/>
              </a:rPr>
              <a:t>Метод </a:t>
            </a:r>
            <a:r>
              <a:rPr spc="-5" dirty="0">
                <a:solidFill>
                  <a:srgbClr val="663300"/>
                </a:solidFill>
                <a:latin typeface="Times New Roman"/>
                <a:cs typeface="Times New Roman"/>
              </a:rPr>
              <a:t>парафінованої</a:t>
            </a:r>
            <a:r>
              <a:rPr spc="5" dirty="0">
                <a:solidFill>
                  <a:srgbClr val="663300"/>
                </a:solidFill>
                <a:latin typeface="Times New Roman"/>
                <a:cs typeface="Times New Roman"/>
              </a:rPr>
              <a:t> </a:t>
            </a:r>
            <a:r>
              <a:rPr spc="-5" dirty="0">
                <a:solidFill>
                  <a:srgbClr val="663300"/>
                </a:solidFill>
                <a:latin typeface="Times New Roman"/>
                <a:cs typeface="Times New Roman"/>
              </a:rPr>
              <a:t>пластинки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17234" y="2060830"/>
            <a:ext cx="3024505" cy="637995"/>
          </a:xfrm>
          <a:prstGeom prst="rect">
            <a:avLst/>
          </a:prstGeom>
          <a:solidFill>
            <a:srgbClr val="EB9D4F"/>
          </a:solidFill>
          <a:ln w="9905">
            <a:solidFill>
              <a:srgbClr val="663300"/>
            </a:solidFill>
          </a:ln>
        </p:spPr>
        <p:txBody>
          <a:bodyPr vert="horz" wrap="square" lIns="0" tIns="83185" rIns="0" bIns="0" rtlCol="0">
            <a:spAutoFit/>
          </a:bodyPr>
          <a:lstStyle/>
          <a:p>
            <a:pPr marL="625475" marR="147320" indent="-471805">
              <a:spcBef>
                <a:spcPts val="655"/>
              </a:spcBef>
            </a:pPr>
            <a:r>
              <a:rPr b="1" i="1" spc="-5" dirty="0">
                <a:solidFill>
                  <a:srgbClr val="A40020"/>
                </a:solidFill>
                <a:latin typeface="Verdana"/>
                <a:cs typeface="Verdana"/>
              </a:rPr>
              <a:t>способи визначення  типу</a:t>
            </a:r>
            <a:r>
              <a:rPr b="1" i="1" spc="-20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b="1" i="1" spc="-5" dirty="0">
                <a:solidFill>
                  <a:srgbClr val="A40020"/>
                </a:solidFill>
                <a:latin typeface="Verdana"/>
                <a:cs typeface="Verdana"/>
              </a:rPr>
              <a:t>емульсії</a:t>
            </a:r>
            <a:endParaRPr>
              <a:latin typeface="Verdana"/>
              <a:cs typeface="Verdan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215121" y="2781300"/>
            <a:ext cx="228600" cy="360680"/>
          </a:xfrm>
          <a:custGeom>
            <a:avLst/>
            <a:gdLst/>
            <a:ahLst/>
            <a:cxnLst/>
            <a:rect l="l" t="t" r="r" b="b"/>
            <a:pathLst>
              <a:path w="228600" h="360680">
                <a:moveTo>
                  <a:pt x="76200" y="131825"/>
                </a:moveTo>
                <a:lnTo>
                  <a:pt x="0" y="131825"/>
                </a:lnTo>
                <a:lnTo>
                  <a:pt x="114300" y="360425"/>
                </a:lnTo>
                <a:lnTo>
                  <a:pt x="209550" y="169925"/>
                </a:lnTo>
                <a:lnTo>
                  <a:pt x="76200" y="169925"/>
                </a:lnTo>
                <a:lnTo>
                  <a:pt x="76200" y="131825"/>
                </a:lnTo>
                <a:close/>
              </a:path>
              <a:path w="228600" h="360680">
                <a:moveTo>
                  <a:pt x="152400" y="0"/>
                </a:moveTo>
                <a:lnTo>
                  <a:pt x="76200" y="0"/>
                </a:lnTo>
                <a:lnTo>
                  <a:pt x="76200" y="169925"/>
                </a:lnTo>
                <a:lnTo>
                  <a:pt x="152400" y="169925"/>
                </a:lnTo>
                <a:lnTo>
                  <a:pt x="152400" y="0"/>
                </a:lnTo>
                <a:close/>
              </a:path>
              <a:path w="228600" h="360680">
                <a:moveTo>
                  <a:pt x="228600" y="131825"/>
                </a:moveTo>
                <a:lnTo>
                  <a:pt x="152400" y="131825"/>
                </a:lnTo>
                <a:lnTo>
                  <a:pt x="152400" y="169925"/>
                </a:lnTo>
                <a:lnTo>
                  <a:pt x="209550" y="169925"/>
                </a:lnTo>
                <a:lnTo>
                  <a:pt x="228600" y="131825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690370" y="1814258"/>
            <a:ext cx="20904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4300" marR="5080" indent="-102235">
              <a:spcBef>
                <a:spcPts val="95"/>
              </a:spcBef>
            </a:pPr>
            <a:r>
              <a:rPr sz="1400" spc="-5" dirty="0">
                <a:solidFill>
                  <a:srgbClr val="C00000"/>
                </a:solidFill>
                <a:latin typeface="Tahoma"/>
                <a:cs typeface="Tahoma"/>
              </a:rPr>
              <a:t>або першого</a:t>
            </a:r>
            <a:r>
              <a:rPr sz="1400" spc="-5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rgbClr val="C00000"/>
                </a:solidFill>
                <a:latin typeface="Tahoma"/>
                <a:cs typeface="Tahoma"/>
              </a:rPr>
              <a:t>роду  (водозмиваючі)</a:t>
            </a:r>
            <a:endParaRPr sz="1400" dirty="0">
              <a:solidFill>
                <a:srgbClr val="C00000"/>
              </a:solidFill>
              <a:latin typeface="Tahoma"/>
              <a:cs typeface="Tahoma"/>
            </a:endParaRPr>
          </a:p>
        </p:txBody>
      </p:sp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02828" y="2229357"/>
            <a:ext cx="1031748" cy="1585723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690370" y="1542625"/>
            <a:ext cx="418084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b="1" spc="-5" dirty="0">
                <a:solidFill>
                  <a:srgbClr val="C00000"/>
                </a:solidFill>
                <a:latin typeface="Tahoma"/>
                <a:cs typeface="Tahoma"/>
              </a:rPr>
              <a:t>Олія-вода </a:t>
            </a:r>
            <a:r>
              <a:rPr sz="1400" spc="-5" dirty="0">
                <a:solidFill>
                  <a:srgbClr val="C00000"/>
                </a:solidFill>
                <a:latin typeface="Tahoma"/>
                <a:cs typeface="Tahoma"/>
              </a:rPr>
              <a:t>(О/В) – </a:t>
            </a:r>
            <a:r>
              <a:rPr sz="1400" spc="-15" dirty="0">
                <a:solidFill>
                  <a:srgbClr val="C00000"/>
                </a:solidFill>
                <a:latin typeface="Tahoma"/>
                <a:cs typeface="Tahoma"/>
              </a:rPr>
              <a:t>прямі,</a:t>
            </a:r>
            <a:r>
              <a:rPr sz="1400" b="1" spc="-15" dirty="0">
                <a:solidFill>
                  <a:srgbClr val="C00000"/>
                </a:solidFill>
                <a:latin typeface="Calibri"/>
                <a:cs typeface="Calibri"/>
              </a:rPr>
              <a:t>Вода-олія </a:t>
            </a:r>
            <a:r>
              <a:rPr sz="1400" spc="-5" dirty="0">
                <a:solidFill>
                  <a:srgbClr val="C00000"/>
                </a:solidFill>
                <a:latin typeface="Calibri"/>
                <a:cs typeface="Calibri"/>
              </a:rPr>
              <a:t>(В/О) –</a:t>
            </a:r>
            <a:r>
              <a:rPr sz="1400" spc="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C00000"/>
                </a:solidFill>
                <a:latin typeface="Calibri"/>
                <a:cs typeface="Calibri"/>
              </a:rPr>
              <a:t>зворотні</a:t>
            </a: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,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004311" y="1770252"/>
            <a:ext cx="1664335" cy="4591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5" algn="ctr">
              <a:spcBef>
                <a:spcPts val="95"/>
              </a:spcBef>
            </a:pPr>
            <a:r>
              <a:rPr sz="1400" spc="-5" dirty="0">
                <a:solidFill>
                  <a:srgbClr val="C00000"/>
                </a:solidFill>
                <a:latin typeface="Calibri"/>
                <a:cs typeface="Calibri"/>
              </a:rPr>
              <a:t>або </a:t>
            </a:r>
            <a:r>
              <a:rPr sz="1400" spc="-10" dirty="0">
                <a:solidFill>
                  <a:srgbClr val="C00000"/>
                </a:solidFill>
                <a:latin typeface="Calibri"/>
                <a:cs typeface="Calibri"/>
              </a:rPr>
              <a:t>другого</a:t>
            </a:r>
            <a:r>
              <a:rPr sz="1400" spc="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C00000"/>
                </a:solidFill>
                <a:latin typeface="Calibri"/>
                <a:cs typeface="Calibri"/>
              </a:rPr>
              <a:t>роду</a:t>
            </a:r>
            <a:endParaRPr sz="1400" dirty="0">
              <a:solidFill>
                <a:srgbClr val="C00000"/>
              </a:solidFill>
              <a:latin typeface="Calibri"/>
              <a:cs typeface="Calibri"/>
            </a:endParaRPr>
          </a:p>
          <a:p>
            <a:pPr algn="ctr">
              <a:spcBef>
                <a:spcPts val="55"/>
              </a:spcBef>
            </a:pPr>
            <a:r>
              <a:rPr sz="1400" spc="-15" dirty="0">
                <a:solidFill>
                  <a:srgbClr val="C00000"/>
                </a:solidFill>
                <a:latin typeface="Arial"/>
                <a:cs typeface="Arial"/>
              </a:rPr>
              <a:t>(незмиваючі</a:t>
            </a:r>
            <a:r>
              <a:rPr sz="1400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spc="-15" dirty="0">
                <a:solidFill>
                  <a:srgbClr val="C00000"/>
                </a:solidFill>
                <a:latin typeface="Arial"/>
                <a:cs typeface="Arial"/>
              </a:rPr>
              <a:t>водою</a:t>
            </a:r>
            <a:r>
              <a:rPr sz="1400" spc="-15" dirty="0">
                <a:solidFill>
                  <a:srgbClr val="663300"/>
                </a:solidFill>
                <a:latin typeface="Arial"/>
                <a:cs typeface="Arial"/>
              </a:rPr>
              <a:t>)</a:t>
            </a:r>
            <a:endParaRPr sz="1400" dirty="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713985" y="2309445"/>
            <a:ext cx="954660" cy="1640841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4226815" y="4105402"/>
            <a:ext cx="12172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spcBef>
                <a:spcPts val="95"/>
              </a:spcBef>
            </a:pPr>
            <a:r>
              <a:rPr sz="1400" b="1" spc="-10" dirty="0">
                <a:solidFill>
                  <a:srgbClr val="663300"/>
                </a:solidFill>
                <a:latin typeface="Times New Roman"/>
                <a:cs typeface="Times New Roman"/>
              </a:rPr>
              <a:t>Олія-вода-олія</a:t>
            </a:r>
            <a:endParaRPr sz="1400">
              <a:latin typeface="Times New Roman"/>
              <a:cs typeface="Times New Roman"/>
            </a:endParaRPr>
          </a:p>
          <a:p>
            <a:pPr marL="635" algn="ctr"/>
            <a:r>
              <a:rPr sz="1400" spc="-5" dirty="0">
                <a:solidFill>
                  <a:srgbClr val="663300"/>
                </a:solidFill>
                <a:latin typeface="Times New Roman"/>
                <a:cs typeface="Times New Roman"/>
              </a:rPr>
              <a:t>(О/В/О)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22" name="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210051" y="4581905"/>
            <a:ext cx="1252727" cy="1799844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2133346" y="4105402"/>
            <a:ext cx="12147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spcBef>
                <a:spcPts val="95"/>
              </a:spcBef>
            </a:pPr>
            <a:r>
              <a:rPr sz="1400" b="1" spc="-10" dirty="0">
                <a:solidFill>
                  <a:srgbClr val="663300"/>
                </a:solidFill>
                <a:latin typeface="Times New Roman"/>
                <a:cs typeface="Times New Roman"/>
              </a:rPr>
              <a:t>Вода-олія-вода</a:t>
            </a:r>
            <a:endParaRPr sz="1400">
              <a:latin typeface="Times New Roman"/>
              <a:cs typeface="Times New Roman"/>
            </a:endParaRPr>
          </a:p>
          <a:p>
            <a:pPr marL="42545" algn="ctr"/>
            <a:r>
              <a:rPr sz="1400" spc="-5" dirty="0">
                <a:solidFill>
                  <a:srgbClr val="663300"/>
                </a:solidFill>
                <a:latin typeface="Times New Roman"/>
                <a:cs typeface="Times New Roman"/>
              </a:rPr>
              <a:t>(В/О/В)</a:t>
            </a:r>
            <a:r>
              <a:rPr sz="1400" spc="-10" dirty="0">
                <a:solidFill>
                  <a:srgbClr val="663300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663300"/>
                </a:solidFill>
                <a:latin typeface="Times New Roman"/>
                <a:cs typeface="Times New Roman"/>
              </a:rPr>
              <a:t>або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24" name="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135124" y="4581905"/>
            <a:ext cx="1252727" cy="1799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90372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1"/>
            <a:ext cx="5029200" cy="34597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-29309"/>
            <a:ext cx="4724400" cy="36869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459723"/>
            <a:ext cx="5029200" cy="33748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1" y="3657601"/>
            <a:ext cx="4084485" cy="3176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02515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3382" y="31594"/>
            <a:ext cx="9144000" cy="68580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812029" y="2703576"/>
            <a:ext cx="2264410" cy="1356360"/>
            <a:chOff x="3288029" y="2703576"/>
            <a:chExt cx="2264410" cy="1356360"/>
          </a:xfrm>
        </p:grpSpPr>
        <p:sp>
          <p:nvSpPr>
            <p:cNvPr id="5" name="object 5"/>
            <p:cNvSpPr/>
            <p:nvPr/>
          </p:nvSpPr>
          <p:spPr>
            <a:xfrm>
              <a:off x="3292982" y="2708529"/>
              <a:ext cx="2254250" cy="1346835"/>
            </a:xfrm>
            <a:custGeom>
              <a:avLst/>
              <a:gdLst/>
              <a:ahLst/>
              <a:cxnLst/>
              <a:rect l="l" t="t" r="r" b="b"/>
              <a:pathLst>
                <a:path w="2254250" h="1346835">
                  <a:moveTo>
                    <a:pt x="1795526" y="0"/>
                  </a:moveTo>
                  <a:lnTo>
                    <a:pt x="458469" y="0"/>
                  </a:lnTo>
                  <a:lnTo>
                    <a:pt x="458469" y="573913"/>
                  </a:lnTo>
                  <a:lnTo>
                    <a:pt x="298195" y="573913"/>
                  </a:lnTo>
                  <a:lnTo>
                    <a:pt x="298195" y="450215"/>
                  </a:lnTo>
                  <a:lnTo>
                    <a:pt x="0" y="673226"/>
                  </a:lnTo>
                  <a:lnTo>
                    <a:pt x="298195" y="896238"/>
                  </a:lnTo>
                  <a:lnTo>
                    <a:pt x="298195" y="772541"/>
                  </a:lnTo>
                  <a:lnTo>
                    <a:pt x="458469" y="772541"/>
                  </a:lnTo>
                  <a:lnTo>
                    <a:pt x="458469" y="1346454"/>
                  </a:lnTo>
                  <a:lnTo>
                    <a:pt x="1795526" y="1346454"/>
                  </a:lnTo>
                  <a:lnTo>
                    <a:pt x="1795526" y="772541"/>
                  </a:lnTo>
                  <a:lnTo>
                    <a:pt x="1955800" y="772541"/>
                  </a:lnTo>
                  <a:lnTo>
                    <a:pt x="1955800" y="896238"/>
                  </a:lnTo>
                  <a:lnTo>
                    <a:pt x="2253995" y="673226"/>
                  </a:lnTo>
                  <a:lnTo>
                    <a:pt x="1955800" y="450215"/>
                  </a:lnTo>
                  <a:lnTo>
                    <a:pt x="1955800" y="573913"/>
                  </a:lnTo>
                  <a:lnTo>
                    <a:pt x="1795526" y="573913"/>
                  </a:lnTo>
                  <a:lnTo>
                    <a:pt x="1795526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92982" y="2708529"/>
              <a:ext cx="2254250" cy="1346835"/>
            </a:xfrm>
            <a:custGeom>
              <a:avLst/>
              <a:gdLst/>
              <a:ahLst/>
              <a:cxnLst/>
              <a:rect l="l" t="t" r="r" b="b"/>
              <a:pathLst>
                <a:path w="2254250" h="1346835">
                  <a:moveTo>
                    <a:pt x="0" y="673226"/>
                  </a:moveTo>
                  <a:lnTo>
                    <a:pt x="298195" y="450215"/>
                  </a:lnTo>
                  <a:lnTo>
                    <a:pt x="298195" y="573913"/>
                  </a:lnTo>
                  <a:lnTo>
                    <a:pt x="458469" y="573913"/>
                  </a:lnTo>
                  <a:lnTo>
                    <a:pt x="458469" y="0"/>
                  </a:lnTo>
                  <a:lnTo>
                    <a:pt x="1795526" y="0"/>
                  </a:lnTo>
                  <a:lnTo>
                    <a:pt x="1795526" y="573913"/>
                  </a:lnTo>
                  <a:lnTo>
                    <a:pt x="1955800" y="573913"/>
                  </a:lnTo>
                  <a:lnTo>
                    <a:pt x="1955800" y="450215"/>
                  </a:lnTo>
                  <a:lnTo>
                    <a:pt x="2253995" y="673226"/>
                  </a:lnTo>
                  <a:lnTo>
                    <a:pt x="1955800" y="896238"/>
                  </a:lnTo>
                  <a:lnTo>
                    <a:pt x="1955800" y="772541"/>
                  </a:lnTo>
                  <a:lnTo>
                    <a:pt x="1795526" y="772541"/>
                  </a:lnTo>
                  <a:lnTo>
                    <a:pt x="1795526" y="1346454"/>
                  </a:lnTo>
                  <a:lnTo>
                    <a:pt x="458469" y="1346454"/>
                  </a:lnTo>
                  <a:lnTo>
                    <a:pt x="458469" y="772541"/>
                  </a:lnTo>
                  <a:lnTo>
                    <a:pt x="298195" y="772541"/>
                  </a:lnTo>
                  <a:lnTo>
                    <a:pt x="298195" y="896238"/>
                  </a:lnTo>
                  <a:lnTo>
                    <a:pt x="0" y="673226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482083" y="3167633"/>
            <a:ext cx="9239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4955" marR="5080" indent="-262890">
              <a:spcBef>
                <a:spcPts val="95"/>
              </a:spcBef>
            </a:pPr>
            <a:r>
              <a:rPr sz="1400" b="1" spc="-10" dirty="0">
                <a:solidFill>
                  <a:srgbClr val="663300"/>
                </a:solidFill>
                <a:latin typeface="Tahoma"/>
                <a:cs typeface="Tahoma"/>
              </a:rPr>
              <a:t>І</a:t>
            </a:r>
            <a:r>
              <a:rPr sz="1400" b="1" spc="-5" dirty="0">
                <a:solidFill>
                  <a:srgbClr val="663300"/>
                </a:solidFill>
                <a:latin typeface="Tahoma"/>
                <a:cs typeface="Tahoma"/>
              </a:rPr>
              <a:t>о</a:t>
            </a:r>
            <a:r>
              <a:rPr sz="1400" b="1" spc="-10" dirty="0">
                <a:solidFill>
                  <a:srgbClr val="663300"/>
                </a:solidFill>
                <a:latin typeface="Tahoma"/>
                <a:cs typeface="Tahoma"/>
              </a:rPr>
              <a:t>ногенні  ПАР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35451" y="3160776"/>
            <a:ext cx="1578610" cy="257122"/>
          </a:xfrm>
          <a:prstGeom prst="rect">
            <a:avLst/>
          </a:prstGeom>
          <a:solidFill>
            <a:srgbClr val="FFE9BC"/>
          </a:solidFill>
          <a:ln w="6096">
            <a:solidFill>
              <a:srgbClr val="000000"/>
            </a:solidFill>
          </a:ln>
        </p:spPr>
        <p:txBody>
          <a:bodyPr vert="horz" wrap="square" lIns="0" tIns="10795" rIns="0" bIns="0" rtlCol="0">
            <a:spAutoFit/>
          </a:bodyPr>
          <a:lstStyle/>
          <a:p>
            <a:pPr marL="467995">
              <a:spcBef>
                <a:spcPts val="85"/>
              </a:spcBef>
            </a:pP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Ан</a:t>
            </a:r>
            <a:r>
              <a:rPr sz="1600" spc="-5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онн</a:t>
            </a:r>
            <a:r>
              <a:rPr sz="1600" spc="-5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67550" y="3160776"/>
            <a:ext cx="1579880" cy="257122"/>
          </a:xfrm>
          <a:prstGeom prst="rect">
            <a:avLst/>
          </a:prstGeom>
          <a:solidFill>
            <a:srgbClr val="FFE9BC"/>
          </a:solidFill>
          <a:ln w="6096">
            <a:solidFill>
              <a:srgbClr val="000000"/>
            </a:solidFill>
          </a:ln>
        </p:spPr>
        <p:txBody>
          <a:bodyPr vert="horz" wrap="square" lIns="0" tIns="10795" rIns="0" bIns="0" rtlCol="0">
            <a:spAutoFit/>
          </a:bodyPr>
          <a:lstStyle/>
          <a:p>
            <a:pPr marL="439420">
              <a:spcBef>
                <a:spcPts val="85"/>
              </a:spcBef>
            </a:pP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Кат</a:t>
            </a:r>
            <a:r>
              <a:rPr sz="1600" spc="-5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r>
              <a:rPr sz="1600" spc="-5" dirty="0">
                <a:solidFill>
                  <a:srgbClr val="663300"/>
                </a:solidFill>
                <a:latin typeface="Calibri"/>
                <a:cs typeface="Calibri"/>
              </a:rPr>
              <a:t>онн</a:t>
            </a:r>
            <a:r>
              <a:rPr sz="1600" spc="-5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35451" y="3651504"/>
            <a:ext cx="1892300" cy="1941557"/>
          </a:xfrm>
          <a:prstGeom prst="rect">
            <a:avLst/>
          </a:prstGeom>
          <a:solidFill>
            <a:srgbClr val="FFE9BC"/>
          </a:solidFill>
          <a:ln w="6096">
            <a:solidFill>
              <a:srgbClr val="000000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algn="ctr">
              <a:spcBef>
                <a:spcPts val="20"/>
              </a:spcBef>
            </a:pP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М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и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ла</a:t>
            </a:r>
            <a:endParaRPr sz="1400">
              <a:latin typeface="Calibri"/>
              <a:cs typeface="Calibri"/>
            </a:endParaRPr>
          </a:p>
          <a:p>
            <a:pPr marL="250825" marR="243204" algn="ctr"/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(</a:t>
            </a:r>
            <a:r>
              <a:rPr sz="1400" i="1" spc="-5" dirty="0">
                <a:solidFill>
                  <a:srgbClr val="663300"/>
                </a:solidFill>
                <a:latin typeface="Calibri"/>
                <a:cs typeface="Calibri"/>
              </a:rPr>
              <a:t>напр., </a:t>
            </a:r>
            <a:r>
              <a:rPr sz="1400" i="1" spc="-10" dirty="0">
                <a:solidFill>
                  <a:srgbClr val="663300"/>
                </a:solidFill>
                <a:latin typeface="Calibri"/>
                <a:cs typeface="Calibri"/>
              </a:rPr>
              <a:t>сол</a:t>
            </a:r>
            <a:r>
              <a:rPr sz="1400" i="1" spc="-10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r>
              <a:rPr sz="1400" i="1" spc="-120" dirty="0">
                <a:solidFill>
                  <a:srgbClr val="663300"/>
                </a:solidFill>
                <a:latin typeface="Arial"/>
                <a:cs typeface="Arial"/>
              </a:rPr>
              <a:t> </a:t>
            </a:r>
            <a:r>
              <a:rPr sz="1400" i="1" spc="-5" dirty="0">
                <a:solidFill>
                  <a:srgbClr val="663300"/>
                </a:solidFill>
                <a:latin typeface="Calibri"/>
                <a:cs typeface="Calibri"/>
              </a:rPr>
              <a:t>в</a:t>
            </a:r>
            <a:r>
              <a:rPr sz="1400" i="1" spc="-5" dirty="0">
                <a:solidFill>
                  <a:srgbClr val="663300"/>
                </a:solidFill>
                <a:latin typeface="Arial"/>
                <a:cs typeface="Arial"/>
              </a:rPr>
              <a:t>ищ</a:t>
            </a:r>
            <a:r>
              <a:rPr sz="1400" i="1" spc="-5" dirty="0">
                <a:solidFill>
                  <a:srgbClr val="663300"/>
                </a:solidFill>
                <a:latin typeface="Calibri"/>
                <a:cs typeface="Calibri"/>
              </a:rPr>
              <a:t>их  жирн</a:t>
            </a:r>
            <a:r>
              <a:rPr sz="1400" i="1" spc="-5" dirty="0">
                <a:solidFill>
                  <a:srgbClr val="663300"/>
                </a:solidFill>
                <a:latin typeface="Arial"/>
                <a:cs typeface="Arial"/>
              </a:rPr>
              <a:t>и</a:t>
            </a:r>
            <a:r>
              <a:rPr sz="1400" i="1" spc="-5" dirty="0">
                <a:solidFill>
                  <a:srgbClr val="663300"/>
                </a:solidFill>
                <a:latin typeface="Calibri"/>
                <a:cs typeface="Calibri"/>
              </a:rPr>
              <a:t>х</a:t>
            </a:r>
            <a:r>
              <a:rPr sz="1400" i="1" spc="-1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663300"/>
                </a:solidFill>
                <a:latin typeface="Calibri"/>
                <a:cs typeface="Calibri"/>
              </a:rPr>
              <a:t>кислот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),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Сол</a:t>
            </a:r>
            <a:r>
              <a:rPr sz="1400" spc="-10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endParaRPr sz="1400">
              <a:latin typeface="Arial"/>
              <a:cs typeface="Arial"/>
            </a:endParaRPr>
          </a:p>
          <a:p>
            <a:pPr marL="379730" marR="371475" indent="-1270" algn="ctr"/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сульфо</a:t>
            </a:r>
            <a:r>
              <a:rPr sz="1400" spc="-10" dirty="0">
                <a:solidFill>
                  <a:srgbClr val="663300"/>
                </a:solidFill>
                <a:latin typeface="Arial"/>
                <a:cs typeface="Arial"/>
              </a:rPr>
              <a:t>е</a:t>
            </a: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ф</a:t>
            </a:r>
            <a:r>
              <a:rPr sz="1400" spc="-10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р</a:t>
            </a:r>
            <a:r>
              <a:rPr sz="1400" spc="-10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в  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в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ищи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х</a:t>
            </a:r>
            <a:r>
              <a:rPr sz="1400" spc="-4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жирн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и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х  спирт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в</a:t>
            </a:r>
            <a:endParaRPr sz="1400">
              <a:latin typeface="Calibri"/>
              <a:cs typeface="Calibri"/>
            </a:endParaRPr>
          </a:p>
          <a:p>
            <a:pPr marL="310515" marR="304165" indent="1270" algn="ctr"/>
            <a:r>
              <a:rPr sz="1400" i="1" spc="-5" dirty="0">
                <a:solidFill>
                  <a:srgbClr val="663300"/>
                </a:solidFill>
                <a:latin typeface="Calibri"/>
                <a:cs typeface="Calibri"/>
              </a:rPr>
              <a:t>(напр., натр</a:t>
            </a:r>
            <a:r>
              <a:rPr sz="1400" i="1" spc="-5" dirty="0">
                <a:solidFill>
                  <a:srgbClr val="663300"/>
                </a:solidFill>
                <a:latin typeface="Arial"/>
                <a:cs typeface="Arial"/>
              </a:rPr>
              <a:t>ію  </a:t>
            </a:r>
            <a:r>
              <a:rPr sz="1400" i="1" spc="-10" dirty="0">
                <a:solidFill>
                  <a:srgbClr val="663300"/>
                </a:solidFill>
                <a:latin typeface="Calibri"/>
                <a:cs typeface="Calibri"/>
              </a:rPr>
              <a:t>лаур</a:t>
            </a:r>
            <a:r>
              <a:rPr sz="1400" i="1" spc="-5" dirty="0">
                <a:solidFill>
                  <a:srgbClr val="663300"/>
                </a:solidFill>
                <a:latin typeface="Calibri"/>
                <a:cs typeface="Calibri"/>
              </a:rPr>
              <a:t>и</a:t>
            </a:r>
            <a:r>
              <a:rPr sz="1400" i="1" spc="-10" dirty="0">
                <a:solidFill>
                  <a:srgbClr val="663300"/>
                </a:solidFill>
                <a:latin typeface="Calibri"/>
                <a:cs typeface="Calibri"/>
              </a:rPr>
              <a:t>лс</a:t>
            </a:r>
            <a:r>
              <a:rPr sz="1400" i="1" spc="-25" dirty="0">
                <a:solidFill>
                  <a:srgbClr val="663300"/>
                </a:solidFill>
                <a:latin typeface="Calibri"/>
                <a:cs typeface="Calibri"/>
              </a:rPr>
              <a:t>у</a:t>
            </a:r>
            <a:r>
              <a:rPr sz="1400" i="1" spc="-10" dirty="0">
                <a:solidFill>
                  <a:srgbClr val="663300"/>
                </a:solidFill>
                <a:latin typeface="Calibri"/>
                <a:cs typeface="Calibri"/>
              </a:rPr>
              <a:t>льфат)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05421" y="3651504"/>
            <a:ext cx="2297538" cy="1092607"/>
          </a:xfrm>
          <a:prstGeom prst="rect">
            <a:avLst/>
          </a:prstGeom>
          <a:solidFill>
            <a:srgbClr val="FFE9BC"/>
          </a:solidFill>
          <a:ln w="6096">
            <a:solidFill>
              <a:srgbClr val="000000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algn="ctr">
              <a:lnSpc>
                <a:spcPts val="1675"/>
              </a:lnSpc>
              <a:spcBef>
                <a:spcPts val="20"/>
              </a:spcBef>
            </a:pP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Сол</a:t>
            </a:r>
            <a:r>
              <a:rPr sz="1400" spc="-10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endParaRPr sz="1400" dirty="0">
              <a:latin typeface="Arial"/>
              <a:cs typeface="Arial"/>
            </a:endParaRPr>
          </a:p>
          <a:p>
            <a:pPr marL="467359" marR="459740" algn="ctr">
              <a:lnSpc>
                <a:spcPts val="1689"/>
              </a:lnSpc>
              <a:spcBef>
                <a:spcPts val="40"/>
              </a:spcBef>
            </a:pPr>
            <a:r>
              <a:rPr sz="1400" spc="-5" dirty="0" err="1">
                <a:solidFill>
                  <a:srgbClr val="663300"/>
                </a:solidFill>
                <a:latin typeface="Calibri"/>
                <a:cs typeface="Calibri"/>
              </a:rPr>
              <a:t>ам</a:t>
            </a:r>
            <a:r>
              <a:rPr sz="1400" spc="-10" dirty="0" err="1">
                <a:solidFill>
                  <a:srgbClr val="663300"/>
                </a:solidFill>
                <a:latin typeface="Calibri"/>
                <a:cs typeface="Calibri"/>
              </a:rPr>
              <a:t>м</a:t>
            </a:r>
            <a:r>
              <a:rPr sz="1400" spc="-5" dirty="0" err="1">
                <a:solidFill>
                  <a:srgbClr val="663300"/>
                </a:solidFill>
                <a:latin typeface="Calibri"/>
                <a:cs typeface="Calibri"/>
              </a:rPr>
              <a:t>он</a:t>
            </a:r>
            <a:r>
              <a:rPr sz="1400" spc="-5" dirty="0" err="1">
                <a:solidFill>
                  <a:srgbClr val="663300"/>
                </a:solidFill>
                <a:latin typeface="Arial"/>
                <a:cs typeface="Arial"/>
              </a:rPr>
              <a:t>іє</a:t>
            </a:r>
            <a:r>
              <a:rPr sz="1400" spc="-5" dirty="0" err="1">
                <a:solidFill>
                  <a:srgbClr val="663300"/>
                </a:solidFill>
                <a:latin typeface="Calibri"/>
                <a:cs typeface="Calibri"/>
              </a:rPr>
              <a:t>в</a:t>
            </a:r>
            <a:r>
              <a:rPr sz="1400" spc="-10" dirty="0" err="1">
                <a:solidFill>
                  <a:srgbClr val="663300"/>
                </a:solidFill>
                <a:latin typeface="Arial"/>
                <a:cs typeface="Arial"/>
              </a:rPr>
              <a:t>и</a:t>
            </a:r>
            <a:r>
              <a:rPr sz="1400" spc="-5" dirty="0" err="1">
                <a:solidFill>
                  <a:srgbClr val="663300"/>
                </a:solidFill>
                <a:latin typeface="Calibri"/>
                <a:cs typeface="Calibri"/>
              </a:rPr>
              <a:t>х</a:t>
            </a:r>
            <a:r>
              <a:rPr lang="uk-UA" sz="1400" spc="-5" dirty="0">
                <a:solidFill>
                  <a:srgbClr val="663300"/>
                </a:solidFill>
                <a:latin typeface="Calibri"/>
                <a:cs typeface="Calibri"/>
              </a:rPr>
              <a:t>,</a:t>
            </a:r>
          </a:p>
          <a:p>
            <a:pPr marL="467359" marR="459740" algn="ctr">
              <a:lnSpc>
                <a:spcPts val="1689"/>
              </a:lnSpc>
              <a:spcBef>
                <a:spcPts val="40"/>
              </a:spcBef>
            </a:pPr>
            <a:r>
              <a:rPr lang="uk-UA" sz="1400" spc="-5" dirty="0" err="1">
                <a:solidFill>
                  <a:srgbClr val="663300"/>
                </a:solidFill>
                <a:latin typeface="Calibri"/>
                <a:cs typeface="Calibri"/>
              </a:rPr>
              <a:t>сульфонієвих</a:t>
            </a:r>
            <a:r>
              <a:rPr lang="uk-UA" sz="1400" spc="-5" dirty="0">
                <a:solidFill>
                  <a:srgbClr val="663300"/>
                </a:solidFill>
                <a:latin typeface="Calibri"/>
                <a:cs typeface="Calibri"/>
              </a:rPr>
              <a:t>, </a:t>
            </a:r>
            <a:r>
              <a:rPr lang="uk-UA" sz="1400" spc="-5" dirty="0" err="1">
                <a:solidFill>
                  <a:srgbClr val="663300"/>
                </a:solidFill>
                <a:latin typeface="Calibri"/>
                <a:cs typeface="Calibri"/>
              </a:rPr>
              <a:t>фосфорнієвих</a:t>
            </a:r>
            <a:r>
              <a:rPr lang="uk-UA" sz="1400" spc="-5" dirty="0">
                <a:solidFill>
                  <a:srgbClr val="663300"/>
                </a:solidFill>
                <a:latin typeface="Calibri"/>
                <a:cs typeface="Calibri"/>
              </a:rPr>
              <a:t> кислот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892553" y="3278123"/>
            <a:ext cx="348615" cy="849630"/>
            <a:chOff x="1368552" y="3278123"/>
            <a:chExt cx="348615" cy="849630"/>
          </a:xfrm>
        </p:grpSpPr>
        <p:sp>
          <p:nvSpPr>
            <p:cNvPr id="13" name="object 13"/>
            <p:cNvSpPr/>
            <p:nvPr/>
          </p:nvSpPr>
          <p:spPr>
            <a:xfrm>
              <a:off x="1373505" y="3588511"/>
              <a:ext cx="338455" cy="534670"/>
            </a:xfrm>
            <a:custGeom>
              <a:avLst/>
              <a:gdLst/>
              <a:ahLst/>
              <a:cxnLst/>
              <a:rect l="l" t="t" r="r" b="b"/>
              <a:pathLst>
                <a:path w="338455" h="534670">
                  <a:moveTo>
                    <a:pt x="0" y="0"/>
                  </a:moveTo>
                  <a:lnTo>
                    <a:pt x="0" y="149732"/>
                  </a:lnTo>
                  <a:lnTo>
                    <a:pt x="4149" y="197493"/>
                  </a:lnTo>
                  <a:lnTo>
                    <a:pt x="16240" y="243260"/>
                  </a:lnTo>
                  <a:lnTo>
                    <a:pt x="35736" y="286348"/>
                  </a:lnTo>
                  <a:lnTo>
                    <a:pt x="62102" y="326072"/>
                  </a:lnTo>
                  <a:lnTo>
                    <a:pt x="94803" y="361748"/>
                  </a:lnTo>
                  <a:lnTo>
                    <a:pt x="133302" y="392691"/>
                  </a:lnTo>
                  <a:lnTo>
                    <a:pt x="177063" y="418217"/>
                  </a:lnTo>
                  <a:lnTo>
                    <a:pt x="225551" y="437642"/>
                  </a:lnTo>
                  <a:lnTo>
                    <a:pt x="225551" y="534288"/>
                  </a:lnTo>
                  <a:lnTo>
                    <a:pt x="338327" y="380238"/>
                  </a:lnTo>
                  <a:lnTo>
                    <a:pt x="225551" y="191262"/>
                  </a:lnTo>
                  <a:lnTo>
                    <a:pt x="225551" y="287908"/>
                  </a:lnTo>
                  <a:lnTo>
                    <a:pt x="177063" y="268448"/>
                  </a:lnTo>
                  <a:lnTo>
                    <a:pt x="133302" y="242905"/>
                  </a:lnTo>
                  <a:lnTo>
                    <a:pt x="94803" y="211959"/>
                  </a:lnTo>
                  <a:lnTo>
                    <a:pt x="62103" y="176291"/>
                  </a:lnTo>
                  <a:lnTo>
                    <a:pt x="35736" y="136581"/>
                  </a:lnTo>
                  <a:lnTo>
                    <a:pt x="16240" y="93509"/>
                  </a:lnTo>
                  <a:lnTo>
                    <a:pt x="4149" y="477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73754" y="3283076"/>
              <a:ext cx="338455" cy="380365"/>
            </a:xfrm>
            <a:custGeom>
              <a:avLst/>
              <a:gdLst/>
              <a:ahLst/>
              <a:cxnLst/>
              <a:rect l="l" t="t" r="r" b="b"/>
              <a:pathLst>
                <a:path w="338455" h="380364">
                  <a:moveTo>
                    <a:pt x="338078" y="0"/>
                  </a:moveTo>
                  <a:lnTo>
                    <a:pt x="296279" y="2349"/>
                  </a:lnTo>
                  <a:lnTo>
                    <a:pt x="255147" y="9271"/>
                  </a:lnTo>
                  <a:lnTo>
                    <a:pt x="207560" y="23558"/>
                  </a:lnTo>
                  <a:lnTo>
                    <a:pt x="163901" y="43456"/>
                  </a:lnTo>
                  <a:lnTo>
                    <a:pt x="124550" y="68390"/>
                  </a:lnTo>
                  <a:lnTo>
                    <a:pt x="89881" y="97785"/>
                  </a:lnTo>
                  <a:lnTo>
                    <a:pt x="60274" y="131067"/>
                  </a:lnTo>
                  <a:lnTo>
                    <a:pt x="36105" y="167662"/>
                  </a:lnTo>
                  <a:lnTo>
                    <a:pt x="17751" y="206997"/>
                  </a:lnTo>
                  <a:lnTo>
                    <a:pt x="5590" y="248495"/>
                  </a:lnTo>
                  <a:lnTo>
                    <a:pt x="0" y="291585"/>
                  </a:lnTo>
                  <a:lnTo>
                    <a:pt x="1356" y="335690"/>
                  </a:lnTo>
                  <a:lnTo>
                    <a:pt x="10037" y="380238"/>
                  </a:lnTo>
                  <a:lnTo>
                    <a:pt x="26187" y="336643"/>
                  </a:lnTo>
                  <a:lnTo>
                    <a:pt x="48897" y="296498"/>
                  </a:lnTo>
                  <a:lnTo>
                    <a:pt x="77530" y="260251"/>
                  </a:lnTo>
                  <a:lnTo>
                    <a:pt x="111451" y="228350"/>
                  </a:lnTo>
                  <a:lnTo>
                    <a:pt x="150022" y="201243"/>
                  </a:lnTo>
                  <a:lnTo>
                    <a:pt x="192607" y="179380"/>
                  </a:lnTo>
                  <a:lnTo>
                    <a:pt x="238569" y="163208"/>
                  </a:lnTo>
                  <a:lnTo>
                    <a:pt x="287271" y="153176"/>
                  </a:lnTo>
                  <a:lnTo>
                    <a:pt x="338078" y="149733"/>
                  </a:lnTo>
                  <a:lnTo>
                    <a:pt x="338078" y="0"/>
                  </a:lnTo>
                  <a:close/>
                </a:path>
              </a:pathLst>
            </a:custGeom>
            <a:solidFill>
              <a:srgbClr val="CDBA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373505" y="3283076"/>
              <a:ext cx="338455" cy="840105"/>
            </a:xfrm>
            <a:custGeom>
              <a:avLst/>
              <a:gdLst/>
              <a:ahLst/>
              <a:cxnLst/>
              <a:rect l="l" t="t" r="r" b="b"/>
              <a:pathLst>
                <a:path w="338455" h="840104">
                  <a:moveTo>
                    <a:pt x="0" y="305435"/>
                  </a:moveTo>
                  <a:lnTo>
                    <a:pt x="4149" y="353190"/>
                  </a:lnTo>
                  <a:lnTo>
                    <a:pt x="16240" y="398944"/>
                  </a:lnTo>
                  <a:lnTo>
                    <a:pt x="35736" y="442016"/>
                  </a:lnTo>
                  <a:lnTo>
                    <a:pt x="62103" y="481726"/>
                  </a:lnTo>
                  <a:lnTo>
                    <a:pt x="94803" y="517394"/>
                  </a:lnTo>
                  <a:lnTo>
                    <a:pt x="133302" y="548340"/>
                  </a:lnTo>
                  <a:lnTo>
                    <a:pt x="177063" y="573883"/>
                  </a:lnTo>
                  <a:lnTo>
                    <a:pt x="225551" y="593344"/>
                  </a:lnTo>
                  <a:lnTo>
                    <a:pt x="225551" y="496697"/>
                  </a:lnTo>
                  <a:lnTo>
                    <a:pt x="338327" y="685673"/>
                  </a:lnTo>
                  <a:lnTo>
                    <a:pt x="225551" y="839724"/>
                  </a:lnTo>
                  <a:lnTo>
                    <a:pt x="225551" y="743077"/>
                  </a:lnTo>
                  <a:lnTo>
                    <a:pt x="177063" y="723652"/>
                  </a:lnTo>
                  <a:lnTo>
                    <a:pt x="133302" y="698126"/>
                  </a:lnTo>
                  <a:lnTo>
                    <a:pt x="94803" y="667183"/>
                  </a:lnTo>
                  <a:lnTo>
                    <a:pt x="62102" y="631507"/>
                  </a:lnTo>
                  <a:lnTo>
                    <a:pt x="35736" y="591783"/>
                  </a:lnTo>
                  <a:lnTo>
                    <a:pt x="16240" y="548695"/>
                  </a:lnTo>
                  <a:lnTo>
                    <a:pt x="4149" y="502928"/>
                  </a:lnTo>
                  <a:lnTo>
                    <a:pt x="0" y="455168"/>
                  </a:lnTo>
                  <a:lnTo>
                    <a:pt x="0" y="305435"/>
                  </a:lnTo>
                  <a:lnTo>
                    <a:pt x="3669" y="260307"/>
                  </a:lnTo>
                  <a:lnTo>
                    <a:pt x="14327" y="217232"/>
                  </a:lnTo>
                  <a:lnTo>
                    <a:pt x="31450" y="176684"/>
                  </a:lnTo>
                  <a:lnTo>
                    <a:pt x="54515" y="139136"/>
                  </a:lnTo>
                  <a:lnTo>
                    <a:pt x="82998" y="105059"/>
                  </a:lnTo>
                  <a:lnTo>
                    <a:pt x="116374" y="74928"/>
                  </a:lnTo>
                  <a:lnTo>
                    <a:pt x="154120" y="49215"/>
                  </a:lnTo>
                  <a:lnTo>
                    <a:pt x="195713" y="28392"/>
                  </a:lnTo>
                  <a:lnTo>
                    <a:pt x="240627" y="12934"/>
                  </a:lnTo>
                  <a:lnTo>
                    <a:pt x="288340" y="3312"/>
                  </a:lnTo>
                  <a:lnTo>
                    <a:pt x="338327" y="0"/>
                  </a:lnTo>
                  <a:lnTo>
                    <a:pt x="338327" y="149733"/>
                  </a:lnTo>
                  <a:lnTo>
                    <a:pt x="287521" y="153176"/>
                  </a:lnTo>
                  <a:lnTo>
                    <a:pt x="238818" y="163208"/>
                  </a:lnTo>
                  <a:lnTo>
                    <a:pt x="192856" y="179380"/>
                  </a:lnTo>
                  <a:lnTo>
                    <a:pt x="150271" y="201243"/>
                  </a:lnTo>
                  <a:lnTo>
                    <a:pt x="111700" y="228350"/>
                  </a:lnTo>
                  <a:lnTo>
                    <a:pt x="77780" y="260251"/>
                  </a:lnTo>
                  <a:lnTo>
                    <a:pt x="49146" y="296498"/>
                  </a:lnTo>
                  <a:lnTo>
                    <a:pt x="26436" y="336643"/>
                  </a:lnTo>
                  <a:lnTo>
                    <a:pt x="10286" y="380238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8647431" y="3271934"/>
            <a:ext cx="1324788" cy="763617"/>
            <a:chOff x="7118604" y="3278123"/>
            <a:chExt cx="310515" cy="849630"/>
          </a:xfrm>
        </p:grpSpPr>
        <p:sp>
          <p:nvSpPr>
            <p:cNvPr id="17" name="object 17"/>
            <p:cNvSpPr/>
            <p:nvPr/>
          </p:nvSpPr>
          <p:spPr>
            <a:xfrm>
              <a:off x="7123557" y="3588511"/>
              <a:ext cx="300355" cy="534670"/>
            </a:xfrm>
            <a:custGeom>
              <a:avLst/>
              <a:gdLst/>
              <a:ahLst/>
              <a:cxnLst/>
              <a:rect l="l" t="t" r="r" b="b"/>
              <a:pathLst>
                <a:path w="300354" h="534670">
                  <a:moveTo>
                    <a:pt x="300227" y="0"/>
                  </a:moveTo>
                  <a:lnTo>
                    <a:pt x="296550" y="47755"/>
                  </a:lnTo>
                  <a:lnTo>
                    <a:pt x="285831" y="93509"/>
                  </a:lnTo>
                  <a:lnTo>
                    <a:pt x="268543" y="136581"/>
                  </a:lnTo>
                  <a:lnTo>
                    <a:pt x="245157" y="176291"/>
                  </a:lnTo>
                  <a:lnTo>
                    <a:pt x="216146" y="211959"/>
                  </a:lnTo>
                  <a:lnTo>
                    <a:pt x="181981" y="242905"/>
                  </a:lnTo>
                  <a:lnTo>
                    <a:pt x="143133" y="268448"/>
                  </a:lnTo>
                  <a:lnTo>
                    <a:pt x="100075" y="287908"/>
                  </a:lnTo>
                  <a:lnTo>
                    <a:pt x="100075" y="191262"/>
                  </a:lnTo>
                  <a:lnTo>
                    <a:pt x="0" y="380238"/>
                  </a:lnTo>
                  <a:lnTo>
                    <a:pt x="100075" y="534288"/>
                  </a:lnTo>
                  <a:lnTo>
                    <a:pt x="100075" y="437642"/>
                  </a:lnTo>
                  <a:lnTo>
                    <a:pt x="143133" y="418217"/>
                  </a:lnTo>
                  <a:lnTo>
                    <a:pt x="181981" y="392691"/>
                  </a:lnTo>
                  <a:lnTo>
                    <a:pt x="216146" y="361748"/>
                  </a:lnTo>
                  <a:lnTo>
                    <a:pt x="245157" y="326072"/>
                  </a:lnTo>
                  <a:lnTo>
                    <a:pt x="268543" y="286348"/>
                  </a:lnTo>
                  <a:lnTo>
                    <a:pt x="285831" y="243260"/>
                  </a:lnTo>
                  <a:lnTo>
                    <a:pt x="296550" y="197493"/>
                  </a:lnTo>
                  <a:lnTo>
                    <a:pt x="300227" y="149732"/>
                  </a:lnTo>
                  <a:lnTo>
                    <a:pt x="300227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123557" y="3283076"/>
              <a:ext cx="299720" cy="380365"/>
            </a:xfrm>
            <a:custGeom>
              <a:avLst/>
              <a:gdLst/>
              <a:ahLst/>
              <a:cxnLst/>
              <a:rect l="l" t="t" r="r" b="b"/>
              <a:pathLst>
                <a:path w="299720" h="380364">
                  <a:moveTo>
                    <a:pt x="0" y="0"/>
                  </a:moveTo>
                  <a:lnTo>
                    <a:pt x="0" y="149733"/>
                  </a:lnTo>
                  <a:lnTo>
                    <a:pt x="50574" y="154079"/>
                  </a:lnTo>
                  <a:lnTo>
                    <a:pt x="98702" y="166693"/>
                  </a:lnTo>
                  <a:lnTo>
                    <a:pt x="143580" y="186936"/>
                  </a:lnTo>
                  <a:lnTo>
                    <a:pt x="184403" y="214169"/>
                  </a:lnTo>
                  <a:lnTo>
                    <a:pt x="220369" y="247754"/>
                  </a:lnTo>
                  <a:lnTo>
                    <a:pt x="250674" y="287053"/>
                  </a:lnTo>
                  <a:lnTo>
                    <a:pt x="274513" y="331427"/>
                  </a:lnTo>
                  <a:lnTo>
                    <a:pt x="291084" y="380238"/>
                  </a:lnTo>
                  <a:lnTo>
                    <a:pt x="299209" y="331250"/>
                  </a:lnTo>
                  <a:lnTo>
                    <a:pt x="299500" y="282867"/>
                  </a:lnTo>
                  <a:lnTo>
                    <a:pt x="292406" y="235853"/>
                  </a:lnTo>
                  <a:lnTo>
                    <a:pt x="278375" y="190971"/>
                  </a:lnTo>
                  <a:lnTo>
                    <a:pt x="257857" y="148986"/>
                  </a:lnTo>
                  <a:lnTo>
                    <a:pt x="231300" y="110663"/>
                  </a:lnTo>
                  <a:lnTo>
                    <a:pt x="199153" y="76766"/>
                  </a:lnTo>
                  <a:lnTo>
                    <a:pt x="161865" y="48058"/>
                  </a:lnTo>
                  <a:lnTo>
                    <a:pt x="119884" y="25305"/>
                  </a:lnTo>
                  <a:lnTo>
                    <a:pt x="73660" y="9271"/>
                  </a:lnTo>
                  <a:lnTo>
                    <a:pt x="18563" y="5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DBA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123557" y="3283076"/>
              <a:ext cx="300355" cy="840105"/>
            </a:xfrm>
            <a:custGeom>
              <a:avLst/>
              <a:gdLst/>
              <a:ahLst/>
              <a:cxnLst/>
              <a:rect l="l" t="t" r="r" b="b"/>
              <a:pathLst>
                <a:path w="300354" h="840104">
                  <a:moveTo>
                    <a:pt x="300227" y="305435"/>
                  </a:moveTo>
                  <a:lnTo>
                    <a:pt x="296550" y="353190"/>
                  </a:lnTo>
                  <a:lnTo>
                    <a:pt x="285831" y="398944"/>
                  </a:lnTo>
                  <a:lnTo>
                    <a:pt x="268543" y="442016"/>
                  </a:lnTo>
                  <a:lnTo>
                    <a:pt x="245157" y="481726"/>
                  </a:lnTo>
                  <a:lnTo>
                    <a:pt x="216146" y="517394"/>
                  </a:lnTo>
                  <a:lnTo>
                    <a:pt x="181981" y="548340"/>
                  </a:lnTo>
                  <a:lnTo>
                    <a:pt x="143133" y="573883"/>
                  </a:lnTo>
                  <a:lnTo>
                    <a:pt x="100075" y="593344"/>
                  </a:lnTo>
                  <a:lnTo>
                    <a:pt x="100075" y="496697"/>
                  </a:lnTo>
                  <a:lnTo>
                    <a:pt x="0" y="685673"/>
                  </a:lnTo>
                  <a:lnTo>
                    <a:pt x="100075" y="839724"/>
                  </a:lnTo>
                  <a:lnTo>
                    <a:pt x="100075" y="743077"/>
                  </a:lnTo>
                  <a:lnTo>
                    <a:pt x="143133" y="723652"/>
                  </a:lnTo>
                  <a:lnTo>
                    <a:pt x="181981" y="698126"/>
                  </a:lnTo>
                  <a:lnTo>
                    <a:pt x="216146" y="667183"/>
                  </a:lnTo>
                  <a:lnTo>
                    <a:pt x="245157" y="631507"/>
                  </a:lnTo>
                  <a:lnTo>
                    <a:pt x="268543" y="591783"/>
                  </a:lnTo>
                  <a:lnTo>
                    <a:pt x="285831" y="548695"/>
                  </a:lnTo>
                  <a:lnTo>
                    <a:pt x="296550" y="502928"/>
                  </a:lnTo>
                  <a:lnTo>
                    <a:pt x="300227" y="455168"/>
                  </a:lnTo>
                  <a:lnTo>
                    <a:pt x="300227" y="305435"/>
                  </a:lnTo>
                  <a:lnTo>
                    <a:pt x="296299" y="255899"/>
                  </a:lnTo>
                  <a:lnTo>
                    <a:pt x="284927" y="208905"/>
                  </a:lnTo>
                  <a:lnTo>
                    <a:pt x="266726" y="165083"/>
                  </a:lnTo>
                  <a:lnTo>
                    <a:pt x="242316" y="125062"/>
                  </a:lnTo>
                  <a:lnTo>
                    <a:pt x="212312" y="89471"/>
                  </a:lnTo>
                  <a:lnTo>
                    <a:pt x="177332" y="58940"/>
                  </a:lnTo>
                  <a:lnTo>
                    <a:pt x="137994" y="34097"/>
                  </a:lnTo>
                  <a:lnTo>
                    <a:pt x="94914" y="15574"/>
                  </a:lnTo>
                  <a:lnTo>
                    <a:pt x="48710" y="3998"/>
                  </a:lnTo>
                  <a:lnTo>
                    <a:pt x="0" y="0"/>
                  </a:lnTo>
                  <a:lnTo>
                    <a:pt x="0" y="149733"/>
                  </a:lnTo>
                  <a:lnTo>
                    <a:pt x="50574" y="154079"/>
                  </a:lnTo>
                  <a:lnTo>
                    <a:pt x="98702" y="166693"/>
                  </a:lnTo>
                  <a:lnTo>
                    <a:pt x="143580" y="186936"/>
                  </a:lnTo>
                  <a:lnTo>
                    <a:pt x="184403" y="214169"/>
                  </a:lnTo>
                  <a:lnTo>
                    <a:pt x="220369" y="247754"/>
                  </a:lnTo>
                  <a:lnTo>
                    <a:pt x="250674" y="287053"/>
                  </a:lnTo>
                  <a:lnTo>
                    <a:pt x="274513" y="331427"/>
                  </a:lnTo>
                  <a:lnTo>
                    <a:pt x="291084" y="380238"/>
                  </a:lnTo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2838451" y="136398"/>
            <a:ext cx="6537325" cy="1042035"/>
            <a:chOff x="1314450" y="136397"/>
            <a:chExt cx="6537325" cy="1042035"/>
          </a:xfrm>
        </p:grpSpPr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14450" y="136397"/>
              <a:ext cx="6537198" cy="67589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49345" y="502157"/>
              <a:ext cx="2955798" cy="675894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2877819" y="1661159"/>
            <a:ext cx="61163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5150" marR="5080" indent="-552450">
              <a:spcBef>
                <a:spcPts val="100"/>
              </a:spcBef>
            </a:pPr>
            <a:r>
              <a:rPr b="1" i="1" spc="-5" dirty="0">
                <a:solidFill>
                  <a:srgbClr val="A40020"/>
                </a:solidFill>
                <a:latin typeface="Verdana"/>
                <a:cs typeface="Verdana"/>
              </a:rPr>
              <a:t>КЛАСИФІКАЦІЯ </a:t>
            </a:r>
            <a:r>
              <a:rPr b="1" i="1" spc="-10" dirty="0">
                <a:solidFill>
                  <a:srgbClr val="A40020"/>
                </a:solidFill>
                <a:latin typeface="Verdana"/>
                <a:cs typeface="Verdana"/>
              </a:rPr>
              <a:t>НИЗЬКОМОЛЕКУЛЯРНИХ </a:t>
            </a:r>
            <a:r>
              <a:rPr b="1" i="1" spc="-5" dirty="0">
                <a:solidFill>
                  <a:srgbClr val="A40020"/>
                </a:solidFill>
                <a:latin typeface="Verdana"/>
                <a:cs typeface="Verdana"/>
              </a:rPr>
              <a:t>ПАР  </a:t>
            </a:r>
            <a:r>
              <a:rPr b="1" i="1" dirty="0">
                <a:solidFill>
                  <a:srgbClr val="A40020"/>
                </a:solidFill>
                <a:latin typeface="Verdana"/>
                <a:cs typeface="Verdana"/>
              </a:rPr>
              <a:t>ЗА </a:t>
            </a:r>
            <a:r>
              <a:rPr b="1" i="1" spc="-5" dirty="0">
                <a:solidFill>
                  <a:srgbClr val="A40020"/>
                </a:solidFill>
                <a:latin typeface="Verdana"/>
                <a:cs typeface="Verdana"/>
              </a:rPr>
              <a:t>ЗДАТНІСТЮ ДО </a:t>
            </a:r>
            <a:r>
              <a:rPr b="1" i="1" dirty="0">
                <a:solidFill>
                  <a:srgbClr val="A40020"/>
                </a:solidFill>
                <a:latin typeface="Verdana"/>
                <a:cs typeface="Verdana"/>
              </a:rPr>
              <a:t>ІОНІЗАЦІЇ У</a:t>
            </a:r>
            <a:r>
              <a:rPr b="1" i="1" spc="-10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b="1" i="1" dirty="0">
                <a:solidFill>
                  <a:srgbClr val="A40020"/>
                </a:solidFill>
                <a:latin typeface="Verdana"/>
                <a:cs typeface="Verdana"/>
              </a:rPr>
              <a:t>ВОДІ</a:t>
            </a:r>
            <a:endParaRPr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56841482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1" y="152401"/>
            <a:ext cx="3032217" cy="514158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650" y="5073972"/>
            <a:ext cx="1312906" cy="1143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1" y="152400"/>
            <a:ext cx="5562600" cy="4191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230" y="4432944"/>
            <a:ext cx="5426063" cy="2425057"/>
          </a:xfrm>
          <a:prstGeom prst="rect">
            <a:avLst/>
          </a:prstGeom>
        </p:spPr>
      </p:pic>
      <p:pic>
        <p:nvPicPr>
          <p:cNvPr id="8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2400"/>
            <a:ext cx="3032217" cy="514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94308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838451" y="291846"/>
            <a:ext cx="6537325" cy="1042035"/>
            <a:chOff x="1314450" y="291845"/>
            <a:chExt cx="6537325" cy="104203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14450" y="291845"/>
              <a:ext cx="6537198" cy="67589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49345" y="657605"/>
              <a:ext cx="2955798" cy="675894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2502917" y="1445259"/>
            <a:ext cx="7390765" cy="13030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600" b="1" i="1" dirty="0">
                <a:solidFill>
                  <a:srgbClr val="A40020"/>
                </a:solidFill>
                <a:latin typeface="Verdana"/>
                <a:cs typeface="Verdana"/>
              </a:rPr>
              <a:t>Тип </a:t>
            </a:r>
            <a:r>
              <a:rPr sz="1600" b="1" i="1" spc="-5" dirty="0">
                <a:solidFill>
                  <a:srgbClr val="A40020"/>
                </a:solidFill>
                <a:latin typeface="Verdana"/>
                <a:cs typeface="Verdana"/>
              </a:rPr>
              <a:t>емульсії, </a:t>
            </a:r>
            <a:r>
              <a:rPr sz="1600" b="1" i="1" dirty="0">
                <a:solidFill>
                  <a:srgbClr val="A40020"/>
                </a:solidFill>
                <a:latin typeface="Verdana"/>
                <a:cs typeface="Verdana"/>
              </a:rPr>
              <a:t>яка утворюється, </a:t>
            </a: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залежить </a:t>
            </a:r>
            <a:r>
              <a:rPr sz="1600" dirty="0">
                <a:solidFill>
                  <a:srgbClr val="A40020"/>
                </a:solidFill>
                <a:latin typeface="Verdana"/>
                <a:cs typeface="Verdana"/>
              </a:rPr>
              <a:t>від</a:t>
            </a:r>
            <a:r>
              <a:rPr sz="1600" spc="-15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розчинності</a:t>
            </a:r>
            <a:endParaRPr sz="1600">
              <a:latin typeface="Verdana"/>
              <a:cs typeface="Verdana"/>
            </a:endParaRPr>
          </a:p>
          <a:p>
            <a:pPr marL="12700"/>
            <a:r>
              <a:rPr sz="1600" dirty="0">
                <a:solidFill>
                  <a:srgbClr val="A40020"/>
                </a:solidFill>
                <a:latin typeface="Verdana"/>
                <a:cs typeface="Verdana"/>
              </a:rPr>
              <a:t>емульгатору у </a:t>
            </a: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тій </a:t>
            </a:r>
            <a:r>
              <a:rPr sz="1600" dirty="0">
                <a:solidFill>
                  <a:srgbClr val="A40020"/>
                </a:solidFill>
                <a:latin typeface="Verdana"/>
                <a:cs typeface="Verdana"/>
              </a:rPr>
              <a:t>або </a:t>
            </a: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іншій </a:t>
            </a:r>
            <a:r>
              <a:rPr sz="1600" dirty="0">
                <a:solidFill>
                  <a:srgbClr val="A40020"/>
                </a:solidFill>
                <a:latin typeface="Verdana"/>
                <a:cs typeface="Verdana"/>
              </a:rPr>
              <a:t>фазі. Дисперсійним </a:t>
            </a: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середовищем стає</a:t>
            </a:r>
            <a:r>
              <a:rPr sz="1600" spc="-50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та</a:t>
            </a:r>
            <a:endParaRPr sz="1600">
              <a:latin typeface="Verdana"/>
              <a:cs typeface="Verdana"/>
            </a:endParaRPr>
          </a:p>
          <a:p>
            <a:pPr marL="12700">
              <a:spcBef>
                <a:spcPts val="195"/>
              </a:spcBef>
            </a:pP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фаза, </a:t>
            </a:r>
            <a:r>
              <a:rPr sz="1600" dirty="0">
                <a:solidFill>
                  <a:srgbClr val="A40020"/>
                </a:solidFill>
                <a:latin typeface="Verdana"/>
                <a:cs typeface="Verdana"/>
              </a:rPr>
              <a:t>в якій </a:t>
            </a: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емульгатор здебільшого</a:t>
            </a:r>
            <a:r>
              <a:rPr sz="1600" spc="-15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розчиняється.</a:t>
            </a:r>
            <a:endParaRPr sz="1600">
              <a:latin typeface="Verdana"/>
              <a:cs typeface="Verdana"/>
            </a:endParaRPr>
          </a:p>
          <a:p>
            <a:pPr>
              <a:spcBef>
                <a:spcPts val="45"/>
              </a:spcBef>
            </a:pPr>
            <a:endParaRPr sz="1750">
              <a:latin typeface="Verdana"/>
              <a:cs typeface="Verdana"/>
            </a:endParaRPr>
          </a:p>
          <a:p>
            <a:pPr marL="12700">
              <a:spcBef>
                <a:spcPts val="5"/>
              </a:spcBef>
            </a:pPr>
            <a:r>
              <a:rPr sz="1600" b="1" i="1" spc="-5" dirty="0">
                <a:solidFill>
                  <a:srgbClr val="A40020"/>
                </a:solidFill>
                <a:latin typeface="Verdana"/>
                <a:cs typeface="Verdana"/>
              </a:rPr>
              <a:t>Для отримання стійких</a:t>
            </a:r>
            <a:r>
              <a:rPr sz="1600" b="1" i="1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600" b="1" i="1" spc="-5" dirty="0">
                <a:solidFill>
                  <a:srgbClr val="A40020"/>
                </a:solidFill>
                <a:latin typeface="Verdana"/>
                <a:cs typeface="Verdana"/>
              </a:rPr>
              <a:t>емульсій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70835" y="2853308"/>
            <a:ext cx="1714500" cy="290464"/>
          </a:xfrm>
          <a:prstGeom prst="rect">
            <a:avLst/>
          </a:prstGeom>
          <a:solidFill>
            <a:srgbClr val="FFE9BC"/>
          </a:solidFill>
          <a:ln w="9905">
            <a:solidFill>
              <a:srgbClr val="0000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371475">
              <a:spcBef>
                <a:spcPts val="345"/>
              </a:spcBef>
            </a:pP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Типу</a:t>
            </a:r>
            <a:r>
              <a:rPr sz="1600" spc="-15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О/В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86930" y="2853308"/>
            <a:ext cx="1714500" cy="290464"/>
          </a:xfrm>
          <a:prstGeom prst="rect">
            <a:avLst/>
          </a:prstGeom>
          <a:solidFill>
            <a:srgbClr val="FFE9BC"/>
          </a:solidFill>
          <a:ln w="9905">
            <a:solidFill>
              <a:srgbClr val="0000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372110">
              <a:spcBef>
                <a:spcPts val="345"/>
              </a:spcBef>
            </a:pPr>
            <a:r>
              <a:rPr sz="1600" spc="-5" dirty="0">
                <a:solidFill>
                  <a:srgbClr val="A40020"/>
                </a:solidFill>
                <a:latin typeface="Verdana"/>
                <a:cs typeface="Verdana"/>
              </a:rPr>
              <a:t>Типу</a:t>
            </a:r>
            <a:r>
              <a:rPr sz="1600" spc="-15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A40020"/>
                </a:solidFill>
                <a:latin typeface="Verdana"/>
                <a:cs typeface="Verdana"/>
              </a:rPr>
              <a:t>В/О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35067" y="2884932"/>
            <a:ext cx="1727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663300"/>
                </a:solidFill>
                <a:latin typeface="Verdana"/>
                <a:cs typeface="Verdana"/>
              </a:rPr>
              <a:t>застосовують:</a:t>
            </a:r>
            <a:endParaRPr>
              <a:latin typeface="Verdana"/>
              <a:cs typeface="Verdana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2049462" y="3343212"/>
          <a:ext cx="8136254" cy="30941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32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40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62076">
                <a:tc>
                  <a:txBody>
                    <a:bodyPr/>
                    <a:lstStyle/>
                    <a:p>
                      <a:pPr marL="1243330" marR="434340" indent="-801370">
                        <a:lnSpc>
                          <a:spcPts val="2280"/>
                        </a:lnSpc>
                        <a:spcBef>
                          <a:spcPts val="425"/>
                        </a:spcBef>
                      </a:pPr>
                      <a:r>
                        <a:rPr sz="2000" b="1" i="1" spc="-5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гідрофільні </a:t>
                      </a:r>
                      <a:r>
                        <a:rPr sz="2000" b="1" i="1" spc="-6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емульгатори  </a:t>
                      </a:r>
                      <a:r>
                        <a:rPr sz="2000" b="1" i="1" spc="-5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(з </a:t>
                      </a:r>
                      <a:r>
                        <a:rPr sz="2000" b="1" i="1" spc="-70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ГЛБ</a:t>
                      </a:r>
                      <a:r>
                        <a:rPr sz="2000" b="1" i="1" spc="-2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b="1" i="1" spc="-5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8-18)</a:t>
                      </a:r>
                      <a:endParaRPr sz="2000" dirty="0">
                        <a:latin typeface="Tahoma"/>
                        <a:cs typeface="Tahoma"/>
                      </a:endParaRPr>
                    </a:p>
                  </a:txBody>
                  <a:tcPr marL="0" marR="0" marT="53975" marB="0">
                    <a:lnL w="28575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28575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marL="1356360" marR="511809" indent="-835660">
                        <a:lnSpc>
                          <a:spcPts val="2280"/>
                        </a:lnSpc>
                        <a:spcBef>
                          <a:spcPts val="425"/>
                        </a:spcBef>
                      </a:pPr>
                      <a:r>
                        <a:rPr sz="2000" b="1" i="1" spc="-6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Ліпофільні </a:t>
                      </a:r>
                      <a:r>
                        <a:rPr sz="2000" b="1" i="1" spc="-60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емульгатори  </a:t>
                      </a:r>
                      <a:r>
                        <a:rPr sz="2000" b="1" i="1" spc="-5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(з </a:t>
                      </a:r>
                      <a:r>
                        <a:rPr sz="2000" b="1" i="1" spc="-70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ГЛБ</a:t>
                      </a:r>
                      <a:r>
                        <a:rPr sz="2000" b="1" i="1" spc="-2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b="1" i="1" spc="-55" dirty="0">
                          <a:solidFill>
                            <a:srgbClr val="A40020"/>
                          </a:solidFill>
                          <a:latin typeface="Tahoma"/>
                          <a:cs typeface="Tahoma"/>
                        </a:rPr>
                        <a:t>3-6)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28575">
                      <a:solidFill>
                        <a:srgbClr val="663300"/>
                      </a:solidFill>
                      <a:prstDash val="solid"/>
                    </a:lnR>
                    <a:lnT w="28575">
                      <a:solidFill>
                        <a:srgbClr val="663300"/>
                      </a:solidFill>
                      <a:prstDash val="solid"/>
                    </a:lnT>
                    <a:lnB w="12700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2025">
                <a:tc>
                  <a:txBody>
                    <a:bodyPr/>
                    <a:lstStyle/>
                    <a:p>
                      <a:pPr marL="397510" indent="-306705">
                        <a:lnSpc>
                          <a:spcPct val="100000"/>
                        </a:lnSpc>
                        <a:spcBef>
                          <a:spcPts val="350"/>
                        </a:spcBef>
                        <a:buClr>
                          <a:srgbClr val="000066"/>
                        </a:buClr>
                        <a:buSzPct val="118421"/>
                        <a:buFont typeface="Wingdings"/>
                        <a:buChar char=""/>
                        <a:tabLst>
                          <a:tab pos="398145" algn="l"/>
                        </a:tabLst>
                      </a:pPr>
                      <a:r>
                        <a:rPr sz="19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камеді,</a:t>
                      </a:r>
                      <a:endParaRPr sz="1900" dirty="0">
                        <a:latin typeface="Tahoma"/>
                        <a:cs typeface="Tahoma"/>
                      </a:endParaRPr>
                    </a:p>
                    <a:p>
                      <a:pPr marL="397510" indent="-306705">
                        <a:lnSpc>
                          <a:spcPct val="100000"/>
                        </a:lnSpc>
                        <a:spcBef>
                          <a:spcPts val="455"/>
                        </a:spcBef>
                        <a:buClr>
                          <a:srgbClr val="000066"/>
                        </a:buClr>
                        <a:buSzPct val="118421"/>
                        <a:buFont typeface="Wingdings"/>
                        <a:buChar char=""/>
                        <a:tabLst>
                          <a:tab pos="398145" algn="l"/>
                        </a:tabLst>
                      </a:pPr>
                      <a:r>
                        <a:rPr sz="19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білки,</a:t>
                      </a:r>
                      <a:endParaRPr sz="1900" dirty="0">
                        <a:latin typeface="Tahoma"/>
                        <a:cs typeface="Tahoma"/>
                      </a:endParaRPr>
                    </a:p>
                    <a:p>
                      <a:pPr marL="397510" indent="-306705">
                        <a:lnSpc>
                          <a:spcPct val="100000"/>
                        </a:lnSpc>
                        <a:spcBef>
                          <a:spcPts val="459"/>
                        </a:spcBef>
                        <a:buClr>
                          <a:srgbClr val="000066"/>
                        </a:buClr>
                        <a:buSzPct val="118421"/>
                        <a:buFont typeface="Wingdings"/>
                        <a:buChar char=""/>
                        <a:tabLst>
                          <a:tab pos="398145" algn="l"/>
                        </a:tabLst>
                      </a:pPr>
                      <a:r>
                        <a:rPr sz="19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лужні</a:t>
                      </a:r>
                      <a:r>
                        <a:rPr sz="19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мила,</a:t>
                      </a:r>
                      <a:endParaRPr sz="1900" dirty="0">
                        <a:latin typeface="Tahoma"/>
                        <a:cs typeface="Tahoma"/>
                      </a:endParaRPr>
                    </a:p>
                    <a:p>
                      <a:pPr marL="397510" indent="-306705">
                        <a:lnSpc>
                          <a:spcPct val="100000"/>
                        </a:lnSpc>
                        <a:spcBef>
                          <a:spcPts val="455"/>
                        </a:spcBef>
                        <a:buClr>
                          <a:srgbClr val="000066"/>
                        </a:buClr>
                        <a:buSzPct val="118421"/>
                        <a:buFont typeface="Wingdings"/>
                        <a:buChar char=""/>
                        <a:tabLst>
                          <a:tab pos="398145" algn="l"/>
                        </a:tabLst>
                      </a:pPr>
                      <a:r>
                        <a:rPr sz="19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слизи,</a:t>
                      </a:r>
                      <a:endParaRPr sz="1900" dirty="0">
                        <a:latin typeface="Tahoma"/>
                        <a:cs typeface="Tahoma"/>
                      </a:endParaRPr>
                    </a:p>
                    <a:p>
                      <a:pPr marL="397510" indent="-306705">
                        <a:lnSpc>
                          <a:spcPct val="100000"/>
                        </a:lnSpc>
                        <a:spcBef>
                          <a:spcPts val="455"/>
                        </a:spcBef>
                        <a:buClr>
                          <a:srgbClr val="000066"/>
                        </a:buClr>
                        <a:buSzPct val="118421"/>
                        <a:buFont typeface="Wingdings"/>
                        <a:buChar char=""/>
                        <a:tabLst>
                          <a:tab pos="398145" algn="l"/>
                        </a:tabLst>
                      </a:pPr>
                      <a:r>
                        <a:rPr sz="19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пектини </a:t>
                      </a:r>
                      <a:r>
                        <a:rPr sz="19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та</a:t>
                      </a:r>
                      <a:r>
                        <a:rPr sz="1900" spc="1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9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ін.</a:t>
                      </a:r>
                      <a:endParaRPr sz="1900" dirty="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663300"/>
                      </a:solidFill>
                      <a:prstDash val="solid"/>
                    </a:lnL>
                    <a:lnR w="12700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28575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tc>
                  <a:txBody>
                    <a:bodyPr/>
                    <a:lstStyle/>
                    <a:p>
                      <a:pPr marL="398145" indent="-307340">
                        <a:lnSpc>
                          <a:spcPct val="100000"/>
                        </a:lnSpc>
                        <a:spcBef>
                          <a:spcPts val="350"/>
                        </a:spcBef>
                        <a:buClr>
                          <a:srgbClr val="000066"/>
                        </a:buClr>
                        <a:buSzPct val="118421"/>
                        <a:buFont typeface="Wingdings"/>
                        <a:buChar char=""/>
                        <a:tabLst>
                          <a:tab pos="398780" algn="l"/>
                        </a:tabLst>
                      </a:pPr>
                      <a:r>
                        <a:rPr sz="19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ланолін,</a:t>
                      </a:r>
                      <a:endParaRPr sz="1900" dirty="0">
                        <a:latin typeface="Tahoma"/>
                        <a:cs typeface="Tahoma"/>
                      </a:endParaRPr>
                    </a:p>
                    <a:p>
                      <a:pPr marL="398145" indent="-307340">
                        <a:lnSpc>
                          <a:spcPct val="100000"/>
                        </a:lnSpc>
                        <a:spcBef>
                          <a:spcPts val="455"/>
                        </a:spcBef>
                        <a:buClr>
                          <a:srgbClr val="000066"/>
                        </a:buClr>
                        <a:buSzPct val="118421"/>
                        <a:buFont typeface="Wingdings"/>
                        <a:buChar char=""/>
                        <a:tabLst>
                          <a:tab pos="398780" algn="l"/>
                        </a:tabLst>
                      </a:pPr>
                      <a:r>
                        <a:rPr sz="19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похідні</a:t>
                      </a:r>
                      <a:r>
                        <a:rPr sz="1900" spc="1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9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холестерину,</a:t>
                      </a:r>
                      <a:endParaRPr sz="1900" dirty="0">
                        <a:latin typeface="Tahoma"/>
                        <a:cs typeface="Tahoma"/>
                      </a:endParaRPr>
                    </a:p>
                    <a:p>
                      <a:pPr marL="398145" indent="-307340">
                        <a:lnSpc>
                          <a:spcPct val="100000"/>
                        </a:lnSpc>
                        <a:spcBef>
                          <a:spcPts val="459"/>
                        </a:spcBef>
                        <a:buClr>
                          <a:srgbClr val="000066"/>
                        </a:buClr>
                        <a:buSzPct val="118421"/>
                        <a:buFont typeface="Wingdings"/>
                        <a:buChar char=""/>
                        <a:tabLst>
                          <a:tab pos="398780" algn="l"/>
                        </a:tabLst>
                      </a:pPr>
                      <a:r>
                        <a:rPr sz="19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фітостерин,</a:t>
                      </a:r>
                      <a:endParaRPr sz="1900" dirty="0">
                        <a:latin typeface="Tahoma"/>
                        <a:cs typeface="Tahoma"/>
                      </a:endParaRPr>
                    </a:p>
                    <a:p>
                      <a:pPr marL="398145" indent="-307340">
                        <a:lnSpc>
                          <a:spcPct val="100000"/>
                        </a:lnSpc>
                        <a:spcBef>
                          <a:spcPts val="455"/>
                        </a:spcBef>
                        <a:buClr>
                          <a:srgbClr val="000066"/>
                        </a:buClr>
                        <a:buSzPct val="118421"/>
                        <a:buFont typeface="Wingdings"/>
                        <a:buChar char=""/>
                        <a:tabLst>
                          <a:tab pos="398780" algn="l"/>
                        </a:tabLst>
                      </a:pPr>
                      <a:r>
                        <a:rPr sz="19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пентол,</a:t>
                      </a:r>
                      <a:endParaRPr sz="1900" dirty="0">
                        <a:latin typeface="Tahoma"/>
                        <a:cs typeface="Tahoma"/>
                      </a:endParaRPr>
                    </a:p>
                    <a:p>
                      <a:pPr marL="398145" indent="-307340">
                        <a:lnSpc>
                          <a:spcPct val="100000"/>
                        </a:lnSpc>
                        <a:spcBef>
                          <a:spcPts val="560"/>
                        </a:spcBef>
                        <a:buClr>
                          <a:srgbClr val="000066"/>
                        </a:buClr>
                        <a:buSzPct val="118421"/>
                        <a:buFont typeface="Wingdings"/>
                        <a:buChar char=""/>
                        <a:tabLst>
                          <a:tab pos="398780" algn="l"/>
                        </a:tabLst>
                      </a:pPr>
                      <a:r>
                        <a:rPr sz="19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емульгатор </a:t>
                      </a:r>
                      <a:r>
                        <a:rPr sz="1900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Т-2 та</a:t>
                      </a:r>
                      <a:r>
                        <a:rPr sz="1900" spc="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900" spc="-5" dirty="0">
                          <a:solidFill>
                            <a:srgbClr val="663300"/>
                          </a:solidFill>
                          <a:latin typeface="Tahoma"/>
                          <a:cs typeface="Tahoma"/>
                        </a:rPr>
                        <a:t>ін.</a:t>
                      </a:r>
                      <a:endParaRPr sz="1900" dirty="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663300"/>
                      </a:solidFill>
                      <a:prstDash val="solid"/>
                    </a:lnL>
                    <a:lnR w="28575">
                      <a:solidFill>
                        <a:srgbClr val="663300"/>
                      </a:solidFill>
                      <a:prstDash val="solid"/>
                    </a:lnR>
                    <a:lnT w="12700">
                      <a:solidFill>
                        <a:srgbClr val="663300"/>
                      </a:solidFill>
                      <a:prstDash val="solid"/>
                    </a:lnT>
                    <a:lnB w="28575">
                      <a:solidFill>
                        <a:srgbClr val="663300"/>
                      </a:solidFill>
                      <a:prstDash val="solid"/>
                    </a:lnB>
                    <a:solidFill>
                      <a:srgbClr val="FFE9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905843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001" y="88758"/>
            <a:ext cx="6227445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pc="-5" dirty="0"/>
              <a:t>1.</a:t>
            </a:r>
            <a:r>
              <a:rPr spc="-15" dirty="0"/>
              <a:t> </a:t>
            </a:r>
            <a:r>
              <a:rPr sz="2000" spc="-5" dirty="0"/>
              <a:t>Характеристика</a:t>
            </a:r>
            <a:r>
              <a:rPr sz="2000" spc="-20" dirty="0"/>
              <a:t> </a:t>
            </a:r>
            <a:r>
              <a:rPr sz="2000" spc="-5" dirty="0"/>
              <a:t>супозиторіїв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89376" y="4320668"/>
            <a:ext cx="623379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5095" marR="5080" indent="635000" algn="r">
              <a:spcBef>
                <a:spcPts val="100"/>
              </a:spcBef>
            </a:pPr>
            <a:r>
              <a:rPr i="1" spc="-5" dirty="0">
                <a:latin typeface="Arial"/>
                <a:cs typeface="Arial"/>
              </a:rPr>
              <a:t>Suppositories</a:t>
            </a:r>
            <a:r>
              <a:rPr i="1" spc="2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are solid,</a:t>
            </a:r>
            <a:r>
              <a:rPr spc="1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single-dose</a:t>
            </a:r>
            <a:r>
              <a:rPr spc="2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preparations. </a:t>
            </a:r>
            <a:r>
              <a:rPr dirty="0">
                <a:latin typeface="Arial"/>
                <a:cs typeface="Arial"/>
              </a:rPr>
              <a:t>The </a:t>
            </a:r>
            <a:r>
              <a:rPr spc="-484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shape,</a:t>
            </a:r>
            <a:r>
              <a:rPr spc="1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volume</a:t>
            </a:r>
            <a:r>
              <a:rPr spc="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and</a:t>
            </a:r>
            <a:r>
              <a:rPr spc="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consistency</a:t>
            </a:r>
            <a:r>
              <a:rPr spc="1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of</a:t>
            </a:r>
            <a:r>
              <a:rPr spc="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suppositories</a:t>
            </a:r>
            <a:r>
              <a:rPr spc="2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are suitable</a:t>
            </a:r>
            <a:endParaRPr>
              <a:latin typeface="Arial"/>
              <a:cs typeface="Arial"/>
            </a:endParaRPr>
          </a:p>
          <a:p>
            <a:pPr marR="6350" algn="r"/>
            <a:r>
              <a:rPr dirty="0">
                <a:latin typeface="Arial"/>
                <a:cs typeface="Arial"/>
              </a:rPr>
              <a:t>for</a:t>
            </a:r>
            <a:r>
              <a:rPr spc="-2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rectal</a:t>
            </a:r>
            <a:r>
              <a:rPr spc="-3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administration.</a:t>
            </a:r>
            <a:endParaRPr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850">
              <a:latin typeface="Arial"/>
              <a:cs typeface="Arial"/>
            </a:endParaRPr>
          </a:p>
          <a:p>
            <a:pPr marL="12700" marR="5080" indent="458470" algn="r">
              <a:spcBef>
                <a:spcPts val="5"/>
              </a:spcBef>
            </a:pPr>
            <a:r>
              <a:rPr i="1" spc="-5" dirty="0">
                <a:latin typeface="Arial"/>
                <a:cs typeface="Arial"/>
              </a:rPr>
              <a:t>Pessaries</a:t>
            </a:r>
            <a:r>
              <a:rPr i="1" spc="1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are solid,</a:t>
            </a:r>
            <a:r>
              <a:rPr spc="2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single-dose</a:t>
            </a:r>
            <a:r>
              <a:rPr spc="2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preparations.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They have </a:t>
            </a:r>
            <a:r>
              <a:rPr spc="-484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various</a:t>
            </a:r>
            <a:r>
              <a:rPr spc="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shapes,</a:t>
            </a:r>
            <a:r>
              <a:rPr spc="2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usually</a:t>
            </a:r>
            <a:r>
              <a:rPr spc="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ovoid,</a:t>
            </a:r>
            <a:r>
              <a:rPr spc="20" dirty="0">
                <a:latin typeface="Arial"/>
                <a:cs typeface="Arial"/>
              </a:rPr>
              <a:t> </a:t>
            </a:r>
            <a:r>
              <a:rPr spc="-15" dirty="0">
                <a:latin typeface="Arial"/>
                <a:cs typeface="Arial"/>
              </a:rPr>
              <a:t>with</a:t>
            </a:r>
            <a:r>
              <a:rPr spc="3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a</a:t>
            </a:r>
            <a:r>
              <a:rPr spc="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volume</a:t>
            </a:r>
            <a:r>
              <a:rPr spc="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and</a:t>
            </a:r>
            <a:r>
              <a:rPr spc="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consistency</a:t>
            </a:r>
            <a:endParaRPr>
              <a:latin typeface="Arial"/>
              <a:cs typeface="Arial"/>
            </a:endParaRPr>
          </a:p>
          <a:p>
            <a:pPr marR="6985" algn="r"/>
            <a:r>
              <a:rPr spc="-5" dirty="0">
                <a:latin typeface="Arial"/>
                <a:cs typeface="Arial"/>
              </a:rPr>
              <a:t>suitable</a:t>
            </a:r>
            <a:r>
              <a:rPr dirty="0">
                <a:latin typeface="Arial"/>
                <a:cs typeface="Arial"/>
              </a:rPr>
              <a:t> for</a:t>
            </a:r>
            <a:r>
              <a:rPr spc="-5" dirty="0">
                <a:latin typeface="Arial"/>
                <a:cs typeface="Arial"/>
              </a:rPr>
              <a:t> insertion</a:t>
            </a:r>
            <a:r>
              <a:rPr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into</a:t>
            </a:r>
            <a:r>
              <a:rPr spc="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the</a:t>
            </a:r>
            <a:r>
              <a:rPr spc="-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vagina.</a:t>
            </a:r>
            <a:endParaRPr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25623" y="1002791"/>
            <a:ext cx="4775454" cy="1395222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720595" y="3992879"/>
            <a:ext cx="2307590" cy="2282190"/>
            <a:chOff x="196595" y="3992879"/>
            <a:chExt cx="2307590" cy="2282190"/>
          </a:xfrm>
        </p:grpSpPr>
        <p:sp>
          <p:nvSpPr>
            <p:cNvPr id="6" name="object 6"/>
            <p:cNvSpPr/>
            <p:nvPr/>
          </p:nvSpPr>
          <p:spPr>
            <a:xfrm>
              <a:off x="1764029" y="4581905"/>
              <a:ext cx="721360" cy="1009015"/>
            </a:xfrm>
            <a:custGeom>
              <a:avLst/>
              <a:gdLst/>
              <a:ahLst/>
              <a:cxnLst/>
              <a:rect l="l" t="t" r="r" b="b"/>
              <a:pathLst>
                <a:path w="721360" h="1009014">
                  <a:moveTo>
                    <a:pt x="540638" y="0"/>
                  </a:moveTo>
                  <a:lnTo>
                    <a:pt x="540638" y="252222"/>
                  </a:lnTo>
                  <a:lnTo>
                    <a:pt x="0" y="252222"/>
                  </a:lnTo>
                  <a:lnTo>
                    <a:pt x="0" y="756666"/>
                  </a:lnTo>
                  <a:lnTo>
                    <a:pt x="540638" y="756666"/>
                  </a:lnTo>
                  <a:lnTo>
                    <a:pt x="540638" y="1008888"/>
                  </a:lnTo>
                  <a:lnTo>
                    <a:pt x="720851" y="504444"/>
                  </a:lnTo>
                  <a:lnTo>
                    <a:pt x="54063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64029" y="4581905"/>
              <a:ext cx="721360" cy="1009015"/>
            </a:xfrm>
            <a:custGeom>
              <a:avLst/>
              <a:gdLst/>
              <a:ahLst/>
              <a:cxnLst/>
              <a:rect l="l" t="t" r="r" b="b"/>
              <a:pathLst>
                <a:path w="721360" h="1009014">
                  <a:moveTo>
                    <a:pt x="0" y="252222"/>
                  </a:moveTo>
                  <a:lnTo>
                    <a:pt x="540638" y="252222"/>
                  </a:lnTo>
                  <a:lnTo>
                    <a:pt x="540638" y="0"/>
                  </a:lnTo>
                  <a:lnTo>
                    <a:pt x="720851" y="504444"/>
                  </a:lnTo>
                  <a:lnTo>
                    <a:pt x="540638" y="1008888"/>
                  </a:lnTo>
                  <a:lnTo>
                    <a:pt x="540638" y="756666"/>
                  </a:lnTo>
                  <a:lnTo>
                    <a:pt x="0" y="756666"/>
                  </a:lnTo>
                  <a:lnTo>
                    <a:pt x="0" y="252222"/>
                  </a:lnTo>
                  <a:close/>
                </a:path>
              </a:pathLst>
            </a:custGeom>
            <a:ln w="381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5739" y="4002023"/>
              <a:ext cx="1555496" cy="227304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01167" y="3997451"/>
              <a:ext cx="1530350" cy="2247900"/>
            </a:xfrm>
            <a:custGeom>
              <a:avLst/>
              <a:gdLst/>
              <a:ahLst/>
              <a:cxnLst/>
              <a:rect l="l" t="t" r="r" b="b"/>
              <a:pathLst>
                <a:path w="1530350" h="2247900">
                  <a:moveTo>
                    <a:pt x="0" y="2247900"/>
                  </a:moveTo>
                  <a:lnTo>
                    <a:pt x="1530095" y="2247900"/>
                  </a:lnTo>
                  <a:lnTo>
                    <a:pt x="1530095" y="0"/>
                  </a:lnTo>
                  <a:lnTo>
                    <a:pt x="0" y="0"/>
                  </a:lnTo>
                  <a:lnTo>
                    <a:pt x="0" y="2247900"/>
                  </a:lnTo>
                  <a:close/>
                </a:path>
              </a:pathLst>
            </a:custGeom>
            <a:ln w="9144">
              <a:solidFill>
                <a:srgbClr val="233E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358644" y="1296162"/>
            <a:ext cx="4533900" cy="227434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29055" marR="5080" indent="-1062355">
              <a:spcBef>
                <a:spcPts val="95"/>
              </a:spcBef>
            </a:pPr>
            <a:r>
              <a:rPr sz="2800" i="1" spc="-10" dirty="0">
                <a:latin typeface="Monotype Corsiva"/>
                <a:cs typeface="Monotype Corsiva"/>
              </a:rPr>
              <a:t>Супозиторії</a:t>
            </a:r>
            <a:r>
              <a:rPr sz="2800" i="1" spc="50" dirty="0">
                <a:latin typeface="Monotype Corsiva"/>
                <a:cs typeface="Monotype Corsiva"/>
              </a:rPr>
              <a:t> </a:t>
            </a:r>
            <a:r>
              <a:rPr sz="2800" i="1" spc="-5" dirty="0">
                <a:latin typeface="Monotype Corsiva"/>
                <a:cs typeface="Monotype Corsiva"/>
              </a:rPr>
              <a:t>–</a:t>
            </a:r>
            <a:r>
              <a:rPr sz="2800" i="1" spc="-15" dirty="0">
                <a:latin typeface="Monotype Corsiva"/>
                <a:cs typeface="Monotype Corsiva"/>
              </a:rPr>
              <a:t> </a:t>
            </a:r>
            <a:r>
              <a:rPr sz="2800" i="1" spc="-5" dirty="0">
                <a:latin typeface="Monotype Corsiva"/>
                <a:cs typeface="Monotype Corsiva"/>
              </a:rPr>
              <a:t>тверді</a:t>
            </a:r>
            <a:r>
              <a:rPr sz="2800" i="1" spc="25" dirty="0">
                <a:latin typeface="Monotype Corsiva"/>
                <a:cs typeface="Monotype Corsiva"/>
              </a:rPr>
              <a:t> </a:t>
            </a:r>
            <a:r>
              <a:rPr sz="2800" i="1" spc="-5" dirty="0">
                <a:latin typeface="Monotype Corsiva"/>
                <a:cs typeface="Monotype Corsiva"/>
              </a:rPr>
              <a:t>однодозові </a:t>
            </a:r>
            <a:r>
              <a:rPr sz="2800" i="1" spc="-600" dirty="0">
                <a:latin typeface="Monotype Corsiva"/>
                <a:cs typeface="Monotype Corsiva"/>
              </a:rPr>
              <a:t> </a:t>
            </a:r>
            <a:r>
              <a:rPr sz="2800" i="1" spc="-5" dirty="0">
                <a:latin typeface="Monotype Corsiva"/>
                <a:cs typeface="Monotype Corsiva"/>
              </a:rPr>
              <a:t>лікарські</a:t>
            </a:r>
            <a:r>
              <a:rPr sz="2800" i="1" spc="10" dirty="0">
                <a:latin typeface="Monotype Corsiva"/>
                <a:cs typeface="Monotype Corsiva"/>
              </a:rPr>
              <a:t> </a:t>
            </a:r>
            <a:r>
              <a:rPr sz="2800" i="1" spc="-10" dirty="0">
                <a:latin typeface="Monotype Corsiva"/>
                <a:cs typeface="Monotype Corsiva"/>
              </a:rPr>
              <a:t>засоби.</a:t>
            </a:r>
            <a:endParaRPr sz="2800" dirty="0">
              <a:latin typeface="Monotype Corsiva"/>
              <a:cs typeface="Monotype Corsiva"/>
            </a:endParaRPr>
          </a:p>
          <a:p>
            <a:pPr>
              <a:spcBef>
                <a:spcPts val="20"/>
              </a:spcBef>
            </a:pPr>
            <a:endParaRPr sz="3100" dirty="0">
              <a:latin typeface="Monotype Corsiva"/>
              <a:cs typeface="Monotype Corsiva"/>
            </a:endParaRPr>
          </a:p>
          <a:p>
            <a:pPr marL="12700" marR="591185"/>
            <a:r>
              <a:rPr sz="2000" i="1" dirty="0">
                <a:latin typeface="Century Gothic"/>
                <a:cs typeface="Century Gothic"/>
              </a:rPr>
              <a:t>Форма, об'єм і консистенція </a:t>
            </a:r>
            <a:r>
              <a:rPr sz="2000" i="1" spc="5" dirty="0">
                <a:latin typeface="Century Gothic"/>
                <a:cs typeface="Century Gothic"/>
              </a:rPr>
              <a:t> </a:t>
            </a:r>
            <a:r>
              <a:rPr sz="2000" i="1" dirty="0">
                <a:latin typeface="Century Gothic"/>
                <a:cs typeface="Century Gothic"/>
              </a:rPr>
              <a:t>супозиторіїв</a:t>
            </a:r>
            <a:r>
              <a:rPr sz="2000" i="1" spc="-25" dirty="0">
                <a:latin typeface="Century Gothic"/>
                <a:cs typeface="Century Gothic"/>
              </a:rPr>
              <a:t> </a:t>
            </a:r>
            <a:r>
              <a:rPr sz="2000" i="1" spc="-5" dirty="0">
                <a:latin typeface="Century Gothic"/>
                <a:cs typeface="Century Gothic"/>
              </a:rPr>
              <a:t>мають</a:t>
            </a:r>
            <a:r>
              <a:rPr sz="2000" i="1" spc="-45" dirty="0">
                <a:latin typeface="Century Gothic"/>
                <a:cs typeface="Century Gothic"/>
              </a:rPr>
              <a:t> </a:t>
            </a:r>
            <a:r>
              <a:rPr sz="2000" i="1" dirty="0">
                <a:latin typeface="Century Gothic"/>
                <a:cs typeface="Century Gothic"/>
              </a:rPr>
              <a:t>відповідати </a:t>
            </a:r>
            <a:r>
              <a:rPr sz="2000" i="1" spc="-540" dirty="0">
                <a:latin typeface="Century Gothic"/>
                <a:cs typeface="Century Gothic"/>
              </a:rPr>
              <a:t> </a:t>
            </a:r>
            <a:r>
              <a:rPr sz="2000" i="1" dirty="0">
                <a:latin typeface="Century Gothic"/>
                <a:cs typeface="Century Gothic"/>
              </a:rPr>
              <a:t>місцю</a:t>
            </a:r>
            <a:r>
              <a:rPr sz="2000" i="1" spc="-20" dirty="0">
                <a:latin typeface="Century Gothic"/>
                <a:cs typeface="Century Gothic"/>
              </a:rPr>
              <a:t> </a:t>
            </a:r>
            <a:r>
              <a:rPr sz="2000" i="1" dirty="0">
                <a:latin typeface="Century Gothic"/>
                <a:cs typeface="Century Gothic"/>
              </a:rPr>
              <a:t>застосування.</a:t>
            </a:r>
            <a:endParaRPr sz="2000" dirty="0">
              <a:latin typeface="Century Gothic"/>
              <a:cs typeface="Century Gothic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426452" y="606552"/>
            <a:ext cx="3113658" cy="3761231"/>
            <a:chOff x="5902452" y="606551"/>
            <a:chExt cx="3113658" cy="3761231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02452" y="606551"/>
              <a:ext cx="3113658" cy="376123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97524" y="801623"/>
              <a:ext cx="2543555" cy="3191256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0399141" y="6266060"/>
            <a:ext cx="203200" cy="84510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fld id="{81D60167-4931-47E6-BA6A-407CBD079E47}" type="slidenum">
              <a:rPr dirty="0">
                <a:latin typeface="Century Gothic"/>
                <a:cs typeface="Century Gothic"/>
              </a:rPr>
              <a:pPr marL="38100">
                <a:spcBef>
                  <a:spcPts val="110"/>
                </a:spcBef>
              </a:pPr>
              <a:t>79</a:t>
            </a:fld>
            <a:endParaRPr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55001837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66417" y="274320"/>
            <a:ext cx="7644765" cy="417830"/>
          </a:xfrm>
          <a:custGeom>
            <a:avLst/>
            <a:gdLst/>
            <a:ahLst/>
            <a:cxnLst/>
            <a:rect l="l" t="t" r="r" b="b"/>
            <a:pathLst>
              <a:path w="7644765" h="417830">
                <a:moveTo>
                  <a:pt x="7644383" y="0"/>
                </a:moveTo>
                <a:lnTo>
                  <a:pt x="0" y="0"/>
                </a:lnTo>
                <a:lnTo>
                  <a:pt x="0" y="417575"/>
                </a:lnTo>
                <a:lnTo>
                  <a:pt x="7644383" y="417575"/>
                </a:lnTo>
                <a:lnTo>
                  <a:pt x="7644383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91208" y="74260"/>
            <a:ext cx="8114793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06195">
              <a:lnSpc>
                <a:spcPts val="3290"/>
              </a:lnSpc>
            </a:pPr>
            <a:r>
              <a:rPr sz="2800" spc="-5" dirty="0"/>
              <a:t>1.</a:t>
            </a:r>
            <a:r>
              <a:rPr sz="2800" spc="-10" dirty="0"/>
              <a:t> </a:t>
            </a:r>
            <a:r>
              <a:rPr sz="2800" spc="-5" dirty="0"/>
              <a:t>Характеристика</a:t>
            </a:r>
            <a:r>
              <a:rPr sz="2800" spc="-15" dirty="0"/>
              <a:t> </a:t>
            </a:r>
            <a:r>
              <a:rPr sz="2800" spc="-5" dirty="0"/>
              <a:t>супозиторіїв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973759" y="1754251"/>
          <a:ext cx="8314053" cy="36003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585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0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89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5152"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5" smtClean="0">
                          <a:latin typeface="Times New Roman"/>
                          <a:cs typeface="Times New Roman"/>
                        </a:rPr>
                        <a:t>Вид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CBE57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10" dirty="0">
                          <a:latin typeface="Times New Roman"/>
                          <a:cs typeface="Times New Roman"/>
                        </a:rPr>
                        <a:t>Форма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CBE57F"/>
                    </a:solidFill>
                  </a:tcPr>
                </a:tc>
                <a:tc>
                  <a:txBody>
                    <a:bodyPr/>
                    <a:lstStyle/>
                    <a:p>
                      <a:pPr marL="5168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Вага,</a:t>
                      </a:r>
                      <a:r>
                        <a:rPr sz="16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г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CBE57F"/>
                    </a:solidFill>
                  </a:tcPr>
                </a:tc>
                <a:tc>
                  <a:txBody>
                    <a:bodyPr/>
                    <a:lstStyle/>
                    <a:p>
                      <a:pPr marL="45593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Вид</a:t>
                      </a:r>
                      <a:r>
                        <a:rPr sz="16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дії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38100">
                      <a:solidFill>
                        <a:srgbClr val="000000"/>
                      </a:solidFill>
                      <a:prstDash val="solid"/>
                    </a:lnL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CBE5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5" smtClean="0">
                          <a:latin typeface="Times New Roman"/>
                          <a:cs typeface="Times New Roman"/>
                        </a:rPr>
                        <a:t>Ректальні</a:t>
                      </a:r>
                      <a:endParaRPr sz="1800" smtClean="0">
                        <a:latin typeface="Times New Roman"/>
                        <a:cs typeface="Times New Roman"/>
                      </a:endParaRPr>
                    </a:p>
                    <a:p>
                      <a:pPr marL="1098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5" smtClean="0">
                          <a:latin typeface="Times New Roman"/>
                          <a:cs typeface="Times New Roman"/>
                        </a:rPr>
                        <a:t>супозиторії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CBE57F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Форма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конуса,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циліндра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з</a:t>
                      </a: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загостреним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кінцем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або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інша</a:t>
                      </a:r>
                    </a:p>
                    <a:p>
                      <a:pPr marL="91440" marR="192405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форма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з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максимальним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діаметром </a:t>
                      </a:r>
                      <a:r>
                        <a:rPr sz="1800" spc="-43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1,5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см,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довжиною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від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2,5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см.</a:t>
                      </a:r>
                    </a:p>
                  </a:txBody>
                  <a:tcPr marL="0" marR="0" marT="3810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CBE57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1,0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4,0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2075" marR="6445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(якщо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не </a:t>
                      </a:r>
                      <a:r>
                        <a:rPr sz="1800" spc="-43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вказано</a:t>
                      </a:r>
                      <a:r>
                        <a:rPr sz="18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в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рецепті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3,0</a:t>
                      </a:r>
                      <a:r>
                        <a:rPr sz="1800" dirty="0">
                          <a:solidFill>
                            <a:srgbClr val="002D74"/>
                          </a:solidFill>
                          <a:latin typeface="Times New Roman"/>
                          <a:cs typeface="Times New Roman"/>
                        </a:rPr>
                        <a:t>*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CBE57F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Місцева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Резорбтивна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38100">
                      <a:solidFill>
                        <a:srgbClr val="000000"/>
                      </a:solidFill>
                      <a:prstDash val="solid"/>
                    </a:lnL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CBE5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3457"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mtClean="0">
                          <a:latin typeface="Times New Roman"/>
                          <a:cs typeface="Times New Roman"/>
                        </a:rPr>
                        <a:t>Вагінальні</a:t>
                      </a:r>
                    </a:p>
                    <a:p>
                      <a:pPr marL="109855">
                        <a:lnSpc>
                          <a:spcPct val="100000"/>
                        </a:lnSpc>
                      </a:pPr>
                      <a:r>
                        <a:rPr sz="1800" spc="-5" smtClean="0">
                          <a:latin typeface="Times New Roman"/>
                          <a:cs typeface="Times New Roman"/>
                        </a:rPr>
                        <a:t>супозиторії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CBE57F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Сферична,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яйцеподібна,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пласке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тіло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із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закругленим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кінцем.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CBE57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1,5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6,0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(якщо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не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2075" marR="1244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вказано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рецепті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4,0</a:t>
                      </a:r>
                      <a:r>
                        <a:rPr sz="1800" dirty="0">
                          <a:solidFill>
                            <a:srgbClr val="002D74"/>
                          </a:solidFill>
                          <a:latin typeface="Times New Roman"/>
                          <a:cs typeface="Times New Roman"/>
                        </a:rPr>
                        <a:t>*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CBE57F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Місцева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38100">
                      <a:solidFill>
                        <a:srgbClr val="000000"/>
                      </a:solidFill>
                      <a:prstDash val="solid"/>
                    </a:lnL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CBE5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2993"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 err="1" smtClean="0">
                          <a:latin typeface="Times New Roman"/>
                          <a:cs typeface="Times New Roman"/>
                        </a:rPr>
                        <a:t>Палички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solidFill>
                      <a:srgbClr val="CBE57F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Форма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циліндра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із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загостреним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кінцем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і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діаметром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більше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см.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solidFill>
                      <a:srgbClr val="CBE57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0,5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1,0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solidFill>
                      <a:srgbClr val="CBE57F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Місцева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38100">
                      <a:solidFill>
                        <a:srgbClr val="000000"/>
                      </a:solidFill>
                      <a:prstDash val="solid"/>
                    </a:lnL>
                    <a:lnT w="38100">
                      <a:solidFill>
                        <a:srgbClr val="000000"/>
                      </a:solidFill>
                      <a:prstDash val="solid"/>
                    </a:lnT>
                    <a:solidFill>
                      <a:srgbClr val="CBE5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1973262" y="1754252"/>
            <a:ext cx="8268334" cy="3565525"/>
          </a:xfrm>
          <a:custGeom>
            <a:avLst/>
            <a:gdLst/>
            <a:ahLst/>
            <a:cxnLst/>
            <a:rect l="l" t="t" r="r" b="b"/>
            <a:pathLst>
              <a:path w="8268334" h="3565525">
                <a:moveTo>
                  <a:pt x="19050" y="0"/>
                </a:moveTo>
                <a:lnTo>
                  <a:pt x="19050" y="3565525"/>
                </a:lnTo>
              </a:path>
              <a:path w="8268334" h="3565525">
                <a:moveTo>
                  <a:pt x="8248713" y="0"/>
                </a:moveTo>
                <a:lnTo>
                  <a:pt x="8248713" y="3565525"/>
                </a:lnTo>
              </a:path>
              <a:path w="8268334" h="3565525">
                <a:moveTo>
                  <a:pt x="0" y="3546475"/>
                </a:moveTo>
                <a:lnTo>
                  <a:pt x="8267763" y="3546475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2859151" y="5700686"/>
            <a:ext cx="7352030" cy="1161415"/>
            <a:chOff x="896111" y="5369052"/>
            <a:chExt cx="7352030" cy="1161415"/>
          </a:xfrm>
        </p:grpSpPr>
        <p:sp>
          <p:nvSpPr>
            <p:cNvPr id="7" name="object 7"/>
            <p:cNvSpPr/>
            <p:nvPr/>
          </p:nvSpPr>
          <p:spPr>
            <a:xfrm>
              <a:off x="1044701" y="5517642"/>
              <a:ext cx="7054850" cy="864235"/>
            </a:xfrm>
            <a:custGeom>
              <a:avLst/>
              <a:gdLst/>
              <a:ahLst/>
              <a:cxnLst/>
              <a:rect l="l" t="t" r="r" b="b"/>
              <a:pathLst>
                <a:path w="7054850" h="864235">
                  <a:moveTo>
                    <a:pt x="7054596" y="0"/>
                  </a:moveTo>
                  <a:lnTo>
                    <a:pt x="0" y="0"/>
                  </a:lnTo>
                  <a:lnTo>
                    <a:pt x="0" y="864108"/>
                  </a:lnTo>
                  <a:lnTo>
                    <a:pt x="7054596" y="864108"/>
                  </a:lnTo>
                  <a:lnTo>
                    <a:pt x="7054596" y="0"/>
                  </a:lnTo>
                  <a:close/>
                </a:path>
              </a:pathLst>
            </a:custGeom>
            <a:solidFill>
              <a:srgbClr val="C0C0C0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00683" y="5373624"/>
              <a:ext cx="7343140" cy="144145"/>
            </a:xfrm>
            <a:custGeom>
              <a:avLst/>
              <a:gdLst/>
              <a:ahLst/>
              <a:cxnLst/>
              <a:rect l="l" t="t" r="r" b="b"/>
              <a:pathLst>
                <a:path w="7343140" h="144145">
                  <a:moveTo>
                    <a:pt x="7342632" y="0"/>
                  </a:moveTo>
                  <a:lnTo>
                    <a:pt x="0" y="0"/>
                  </a:lnTo>
                  <a:lnTo>
                    <a:pt x="144018" y="144017"/>
                  </a:lnTo>
                  <a:lnTo>
                    <a:pt x="7198614" y="144017"/>
                  </a:lnTo>
                  <a:lnTo>
                    <a:pt x="7342632" y="0"/>
                  </a:lnTo>
                  <a:close/>
                </a:path>
              </a:pathLst>
            </a:custGeom>
            <a:solidFill>
              <a:srgbClr val="CCCCCC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00683" y="6381750"/>
              <a:ext cx="7343140" cy="144145"/>
            </a:xfrm>
            <a:custGeom>
              <a:avLst/>
              <a:gdLst/>
              <a:ahLst/>
              <a:cxnLst/>
              <a:rect l="l" t="t" r="r" b="b"/>
              <a:pathLst>
                <a:path w="7343140" h="144145">
                  <a:moveTo>
                    <a:pt x="7198614" y="0"/>
                  </a:moveTo>
                  <a:lnTo>
                    <a:pt x="144018" y="0"/>
                  </a:lnTo>
                  <a:lnTo>
                    <a:pt x="0" y="144018"/>
                  </a:lnTo>
                  <a:lnTo>
                    <a:pt x="7342632" y="144018"/>
                  </a:lnTo>
                  <a:lnTo>
                    <a:pt x="7198614" y="0"/>
                  </a:lnTo>
                  <a:close/>
                </a:path>
              </a:pathLst>
            </a:custGeom>
            <a:solidFill>
              <a:srgbClr val="9A9A9A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00683" y="5373624"/>
              <a:ext cx="144145" cy="1152525"/>
            </a:xfrm>
            <a:custGeom>
              <a:avLst/>
              <a:gdLst/>
              <a:ahLst/>
              <a:cxnLst/>
              <a:rect l="l" t="t" r="r" b="b"/>
              <a:pathLst>
                <a:path w="144144" h="1152525">
                  <a:moveTo>
                    <a:pt x="0" y="0"/>
                  </a:moveTo>
                  <a:lnTo>
                    <a:pt x="0" y="1152144"/>
                  </a:lnTo>
                  <a:lnTo>
                    <a:pt x="144018" y="1008126"/>
                  </a:lnTo>
                  <a:lnTo>
                    <a:pt x="144018" y="1440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099297" y="5373624"/>
              <a:ext cx="144145" cy="1152525"/>
            </a:xfrm>
            <a:custGeom>
              <a:avLst/>
              <a:gdLst/>
              <a:ahLst/>
              <a:cxnLst/>
              <a:rect l="l" t="t" r="r" b="b"/>
              <a:pathLst>
                <a:path w="144145" h="1152525">
                  <a:moveTo>
                    <a:pt x="144018" y="0"/>
                  </a:moveTo>
                  <a:lnTo>
                    <a:pt x="0" y="144017"/>
                  </a:lnTo>
                  <a:lnTo>
                    <a:pt x="0" y="1008126"/>
                  </a:lnTo>
                  <a:lnTo>
                    <a:pt x="144018" y="1152144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737373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00683" y="5373624"/>
              <a:ext cx="7343140" cy="1152525"/>
            </a:xfrm>
            <a:custGeom>
              <a:avLst/>
              <a:gdLst/>
              <a:ahLst/>
              <a:cxnLst/>
              <a:rect l="l" t="t" r="r" b="b"/>
              <a:pathLst>
                <a:path w="7343140" h="1152525">
                  <a:moveTo>
                    <a:pt x="0" y="0"/>
                  </a:moveTo>
                  <a:lnTo>
                    <a:pt x="7342632" y="0"/>
                  </a:lnTo>
                  <a:lnTo>
                    <a:pt x="7342632" y="1152144"/>
                  </a:lnTo>
                  <a:lnTo>
                    <a:pt x="0" y="1152144"/>
                  </a:lnTo>
                  <a:lnTo>
                    <a:pt x="0" y="0"/>
                  </a:lnTo>
                  <a:close/>
                </a:path>
                <a:path w="7343140" h="1152525">
                  <a:moveTo>
                    <a:pt x="144018" y="144017"/>
                  </a:moveTo>
                  <a:lnTo>
                    <a:pt x="7198614" y="144017"/>
                  </a:lnTo>
                  <a:lnTo>
                    <a:pt x="7198614" y="1008126"/>
                  </a:lnTo>
                  <a:lnTo>
                    <a:pt x="144018" y="1008126"/>
                  </a:lnTo>
                  <a:lnTo>
                    <a:pt x="144018" y="144017"/>
                  </a:lnTo>
                  <a:close/>
                </a:path>
                <a:path w="7343140" h="1152525">
                  <a:moveTo>
                    <a:pt x="0" y="0"/>
                  </a:moveTo>
                  <a:lnTo>
                    <a:pt x="144018" y="144017"/>
                  </a:lnTo>
                </a:path>
                <a:path w="7343140" h="1152525">
                  <a:moveTo>
                    <a:pt x="0" y="1152144"/>
                  </a:moveTo>
                  <a:lnTo>
                    <a:pt x="144018" y="1008126"/>
                  </a:lnTo>
                </a:path>
                <a:path w="7343140" h="1152525">
                  <a:moveTo>
                    <a:pt x="7342632" y="0"/>
                  </a:moveTo>
                  <a:lnTo>
                    <a:pt x="7198614" y="144017"/>
                  </a:lnTo>
                </a:path>
                <a:path w="7343140" h="1152525">
                  <a:moveTo>
                    <a:pt x="7342632" y="1152144"/>
                  </a:moveTo>
                  <a:lnTo>
                    <a:pt x="7198614" y="100812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5651" y="5463540"/>
              <a:ext cx="2024634" cy="51128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44723" y="5463540"/>
              <a:ext cx="1541526" cy="51128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50791" y="5463540"/>
              <a:ext cx="3960114" cy="51128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05343" y="5463540"/>
              <a:ext cx="430542" cy="51128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31363" y="5737860"/>
              <a:ext cx="2455926" cy="51128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81727" y="5737860"/>
              <a:ext cx="1946910" cy="51128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18888" y="6051799"/>
              <a:ext cx="1672589" cy="46550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2762313" y="625152"/>
            <a:ext cx="7252970" cy="617093"/>
            <a:chOff x="1028700" y="894588"/>
            <a:chExt cx="7519670" cy="749935"/>
          </a:xfrm>
        </p:grpSpPr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43177" y="909066"/>
              <a:ext cx="7490459" cy="720851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043177" y="909066"/>
              <a:ext cx="7490459" cy="721360"/>
            </a:xfrm>
            <a:custGeom>
              <a:avLst/>
              <a:gdLst/>
              <a:ahLst/>
              <a:cxnLst/>
              <a:rect l="l" t="t" r="r" b="b"/>
              <a:pathLst>
                <a:path w="7490459" h="721360">
                  <a:moveTo>
                    <a:pt x="0" y="720851"/>
                  </a:moveTo>
                  <a:lnTo>
                    <a:pt x="7490459" y="720851"/>
                  </a:lnTo>
                  <a:lnTo>
                    <a:pt x="7490459" y="0"/>
                  </a:lnTo>
                  <a:lnTo>
                    <a:pt x="0" y="0"/>
                  </a:lnTo>
                  <a:lnTo>
                    <a:pt x="0" y="720851"/>
                  </a:lnTo>
                  <a:close/>
                </a:path>
              </a:pathLst>
            </a:custGeom>
            <a:ln w="28956">
              <a:solidFill>
                <a:srgbClr val="00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2942145" y="669979"/>
            <a:ext cx="67532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pc="-15" dirty="0">
                <a:latin typeface="Arial"/>
                <a:cs typeface="Arial"/>
              </a:rPr>
              <a:t>СТ-Н</a:t>
            </a:r>
            <a:r>
              <a:rPr spc="-2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МОЗУ</a:t>
            </a:r>
            <a:r>
              <a:rPr spc="-2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42-4.5:2015</a:t>
            </a:r>
            <a:r>
              <a:rPr spc="1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Вимоги</a:t>
            </a:r>
            <a:r>
              <a:rPr spc="-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до</a:t>
            </a:r>
            <a:r>
              <a:rPr spc="-20" dirty="0">
                <a:latin typeface="Arial"/>
                <a:cs typeface="Arial"/>
              </a:rPr>
              <a:t> </a:t>
            </a:r>
            <a:r>
              <a:rPr spc="-15" dirty="0">
                <a:latin typeface="Arial"/>
                <a:cs typeface="Arial"/>
              </a:rPr>
              <a:t>виготовлення</a:t>
            </a:r>
            <a:r>
              <a:rPr spc="-1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нестерильних</a:t>
            </a:r>
            <a:endParaRPr dirty="0">
              <a:latin typeface="Arial"/>
              <a:cs typeface="Arial"/>
            </a:endParaRPr>
          </a:p>
          <a:p>
            <a:pPr algn="ctr">
              <a:spcBef>
                <a:spcPts val="5"/>
              </a:spcBef>
            </a:pPr>
            <a:r>
              <a:rPr dirty="0">
                <a:latin typeface="Arial"/>
                <a:cs typeface="Arial"/>
              </a:rPr>
              <a:t>лікарських</a:t>
            </a:r>
            <a:r>
              <a:rPr spc="-2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засобів</a:t>
            </a:r>
            <a:r>
              <a:rPr spc="-1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в</a:t>
            </a:r>
            <a:r>
              <a:rPr spc="-10" dirty="0">
                <a:latin typeface="Arial"/>
                <a:cs typeface="Arial"/>
              </a:rPr>
              <a:t> </a:t>
            </a:r>
            <a:r>
              <a:rPr spc="-15" dirty="0">
                <a:latin typeface="Arial"/>
                <a:cs typeface="Arial"/>
              </a:rPr>
              <a:t>умовах</a:t>
            </a:r>
            <a:r>
              <a:rPr spc="2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аптек.</a:t>
            </a:r>
            <a:endParaRPr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399141" y="6266060"/>
            <a:ext cx="203200" cy="84510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fld id="{81D60167-4931-47E6-BA6A-407CBD079E47}" type="slidenum">
              <a:rPr dirty="0">
                <a:latin typeface="Century Gothic"/>
                <a:cs typeface="Century Gothic"/>
              </a:rPr>
              <a:pPr marL="38100">
                <a:spcBef>
                  <a:spcPts val="110"/>
                </a:spcBef>
              </a:pPr>
              <a:t>80</a:t>
            </a:fld>
            <a:endParaRPr>
              <a:latin typeface="Century Gothic"/>
              <a:cs typeface="Century Gothic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428945" y="6353393"/>
            <a:ext cx="13372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Примітки: *</a:t>
            </a:r>
          </a:p>
        </p:txBody>
      </p:sp>
    </p:spTree>
    <p:extLst>
      <p:ext uri="{BB962C8B-B14F-4D97-AF65-F5344CB8AC3E}">
        <p14:creationId xmlns:p14="http://schemas.microsoft.com/office/powerpoint/2010/main" val="414301254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14856" y="0"/>
            <a:ext cx="9157970" cy="6871970"/>
            <a:chOff x="-9144" y="0"/>
            <a:chExt cx="9157970" cy="68719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4200" y="6705598"/>
              <a:ext cx="6019800" cy="1524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124200" y="6705598"/>
              <a:ext cx="6019800" cy="152400"/>
            </a:xfrm>
            <a:custGeom>
              <a:avLst/>
              <a:gdLst/>
              <a:ahLst/>
              <a:cxnLst/>
              <a:rect l="l" t="t" r="r" b="b"/>
              <a:pathLst>
                <a:path w="6019800" h="152400">
                  <a:moveTo>
                    <a:pt x="0" y="152400"/>
                  </a:moveTo>
                  <a:lnTo>
                    <a:pt x="6019800" y="152400"/>
                  </a:lnTo>
                  <a:lnTo>
                    <a:pt x="60198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62999" y="1981200"/>
              <a:ext cx="381000" cy="4267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762999" y="1981200"/>
              <a:ext cx="381000" cy="4267200"/>
            </a:xfrm>
            <a:custGeom>
              <a:avLst/>
              <a:gdLst/>
              <a:ahLst/>
              <a:cxnLst/>
              <a:rect l="l" t="t" r="r" b="b"/>
              <a:pathLst>
                <a:path w="381000" h="4267200">
                  <a:moveTo>
                    <a:pt x="0" y="4267200"/>
                  </a:moveTo>
                  <a:lnTo>
                    <a:pt x="381000" y="4267200"/>
                  </a:lnTo>
                  <a:lnTo>
                    <a:pt x="381000" y="0"/>
                  </a:lnTo>
                  <a:lnTo>
                    <a:pt x="0" y="0"/>
                  </a:lnTo>
                  <a:lnTo>
                    <a:pt x="0" y="42672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5257800"/>
              <a:ext cx="457200" cy="152400"/>
            </a:xfrm>
            <a:custGeom>
              <a:avLst/>
              <a:gdLst/>
              <a:ahLst/>
              <a:cxnLst/>
              <a:rect l="l" t="t" r="r" b="b"/>
              <a:pathLst>
                <a:path w="457200" h="152400">
                  <a:moveTo>
                    <a:pt x="4572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457200" y="1524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33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5257800"/>
              <a:ext cx="457200" cy="152400"/>
            </a:xfrm>
            <a:custGeom>
              <a:avLst/>
              <a:gdLst/>
              <a:ahLst/>
              <a:cxnLst/>
              <a:rect l="l" t="t" r="r" b="b"/>
              <a:pathLst>
                <a:path w="457200" h="152400">
                  <a:moveTo>
                    <a:pt x="0" y="152400"/>
                  </a:moveTo>
                  <a:lnTo>
                    <a:pt x="457200" y="152400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5410199"/>
              <a:ext cx="457200" cy="1447800"/>
            </a:xfrm>
            <a:custGeom>
              <a:avLst/>
              <a:gdLst/>
              <a:ahLst/>
              <a:cxnLst/>
              <a:rect l="l" t="t" r="r" b="b"/>
              <a:pathLst>
                <a:path w="457200" h="1447800">
                  <a:moveTo>
                    <a:pt x="457200" y="0"/>
                  </a:moveTo>
                  <a:lnTo>
                    <a:pt x="0" y="0"/>
                  </a:lnTo>
                  <a:lnTo>
                    <a:pt x="0" y="1447799"/>
                  </a:lnTo>
                  <a:lnTo>
                    <a:pt x="457200" y="144779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5410199"/>
              <a:ext cx="457200" cy="1447800"/>
            </a:xfrm>
            <a:custGeom>
              <a:avLst/>
              <a:gdLst/>
              <a:ahLst/>
              <a:cxnLst/>
              <a:rect l="l" t="t" r="r" b="b"/>
              <a:pathLst>
                <a:path w="457200" h="1447800">
                  <a:moveTo>
                    <a:pt x="0" y="1447799"/>
                  </a:moveTo>
                  <a:lnTo>
                    <a:pt x="457200" y="144779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44779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91955" y="0"/>
              <a:ext cx="352425" cy="1981200"/>
            </a:xfrm>
            <a:custGeom>
              <a:avLst/>
              <a:gdLst/>
              <a:ahLst/>
              <a:cxnLst/>
              <a:rect l="l" t="t" r="r" b="b"/>
              <a:pathLst>
                <a:path w="352425" h="1981200">
                  <a:moveTo>
                    <a:pt x="0" y="1981200"/>
                  </a:moveTo>
                  <a:lnTo>
                    <a:pt x="352044" y="1981200"/>
                  </a:lnTo>
                  <a:lnTo>
                    <a:pt x="352044" y="0"/>
                  </a:lnTo>
                  <a:lnTo>
                    <a:pt x="0" y="0"/>
                  </a:lnTo>
                  <a:lnTo>
                    <a:pt x="0" y="19812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762999" y="0"/>
              <a:ext cx="381000" cy="1981200"/>
            </a:xfrm>
            <a:custGeom>
              <a:avLst/>
              <a:gdLst/>
              <a:ahLst/>
              <a:cxnLst/>
              <a:rect l="l" t="t" r="r" b="b"/>
              <a:pathLst>
                <a:path w="381000" h="1981200">
                  <a:moveTo>
                    <a:pt x="0" y="1981200"/>
                  </a:moveTo>
                  <a:lnTo>
                    <a:pt x="381000" y="1981200"/>
                  </a:lnTo>
                  <a:lnTo>
                    <a:pt x="381000" y="0"/>
                  </a:lnTo>
                  <a:lnTo>
                    <a:pt x="0" y="0"/>
                  </a:lnTo>
                  <a:lnTo>
                    <a:pt x="0" y="19812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715000" y="0"/>
              <a:ext cx="3019425" cy="304800"/>
            </a:xfrm>
            <a:custGeom>
              <a:avLst/>
              <a:gdLst/>
              <a:ahLst/>
              <a:cxnLst/>
              <a:rect l="l" t="t" r="r" b="b"/>
              <a:pathLst>
                <a:path w="3019425" h="304800">
                  <a:moveTo>
                    <a:pt x="0" y="304800"/>
                  </a:moveTo>
                  <a:lnTo>
                    <a:pt x="3019044" y="304800"/>
                  </a:lnTo>
                  <a:lnTo>
                    <a:pt x="3019044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C9C8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715000" y="0"/>
              <a:ext cx="3048000" cy="304800"/>
            </a:xfrm>
            <a:custGeom>
              <a:avLst/>
              <a:gdLst/>
              <a:ahLst/>
              <a:cxnLst/>
              <a:rect l="l" t="t" r="r" b="b"/>
              <a:pathLst>
                <a:path w="3048000" h="304800">
                  <a:moveTo>
                    <a:pt x="0" y="304800"/>
                  </a:moveTo>
                  <a:lnTo>
                    <a:pt x="3048000" y="304800"/>
                  </a:lnTo>
                  <a:lnTo>
                    <a:pt x="3048000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7200" y="304799"/>
              <a:ext cx="533400" cy="762000"/>
            </a:xfrm>
            <a:custGeom>
              <a:avLst/>
              <a:gdLst/>
              <a:ahLst/>
              <a:cxnLst/>
              <a:rect l="l" t="t" r="r" b="b"/>
              <a:pathLst>
                <a:path w="533400" h="762000">
                  <a:moveTo>
                    <a:pt x="5334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533400" y="762000"/>
                  </a:lnTo>
                  <a:lnTo>
                    <a:pt x="533400" y="0"/>
                  </a:lnTo>
                  <a:close/>
                </a:path>
              </a:pathLst>
            </a:custGeom>
            <a:solidFill>
              <a:srgbClr val="99CC00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57200" y="304799"/>
              <a:ext cx="533400" cy="762000"/>
            </a:xfrm>
            <a:custGeom>
              <a:avLst/>
              <a:gdLst/>
              <a:ahLst/>
              <a:cxnLst/>
              <a:rect l="l" t="t" r="r" b="b"/>
              <a:pathLst>
                <a:path w="533400" h="762000">
                  <a:moveTo>
                    <a:pt x="0" y="762000"/>
                  </a:moveTo>
                  <a:lnTo>
                    <a:pt x="533400" y="762000"/>
                  </a:lnTo>
                  <a:lnTo>
                    <a:pt x="5334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066800"/>
              <a:ext cx="457200" cy="419100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0" y="1066800"/>
              <a:ext cx="457200" cy="4191000"/>
            </a:xfrm>
            <a:custGeom>
              <a:avLst/>
              <a:gdLst/>
              <a:ahLst/>
              <a:cxnLst/>
              <a:rect l="l" t="t" r="r" b="b"/>
              <a:pathLst>
                <a:path w="457200" h="4191000">
                  <a:moveTo>
                    <a:pt x="0" y="4191000"/>
                  </a:moveTo>
                  <a:lnTo>
                    <a:pt x="457200" y="4191000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41910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0" y="304799"/>
              <a:ext cx="419100" cy="762000"/>
            </a:xfrm>
            <a:custGeom>
              <a:avLst/>
              <a:gdLst/>
              <a:ahLst/>
              <a:cxnLst/>
              <a:rect l="l" t="t" r="r" b="b"/>
              <a:pathLst>
                <a:path w="419100" h="762000">
                  <a:moveTo>
                    <a:pt x="0" y="762000"/>
                  </a:moveTo>
                  <a:lnTo>
                    <a:pt x="419100" y="762000"/>
                  </a:lnTo>
                  <a:lnTo>
                    <a:pt x="4191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0" y="304799"/>
              <a:ext cx="457200" cy="762000"/>
            </a:xfrm>
            <a:custGeom>
              <a:avLst/>
              <a:gdLst/>
              <a:ahLst/>
              <a:cxnLst/>
              <a:rect l="l" t="t" r="r" b="b"/>
              <a:pathLst>
                <a:path w="457200" h="762000">
                  <a:moveTo>
                    <a:pt x="0" y="762000"/>
                  </a:moveTo>
                  <a:lnTo>
                    <a:pt x="457200" y="762000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61" y="761"/>
              <a:ext cx="990600" cy="304800"/>
            </a:xfrm>
            <a:custGeom>
              <a:avLst/>
              <a:gdLst/>
              <a:ahLst/>
              <a:cxnLst/>
              <a:rect l="l" t="t" r="r" b="b"/>
              <a:pathLst>
                <a:path w="990600" h="304800">
                  <a:moveTo>
                    <a:pt x="9906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990600" y="304800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61" y="761"/>
              <a:ext cx="990600" cy="304800"/>
            </a:xfrm>
            <a:custGeom>
              <a:avLst/>
              <a:gdLst/>
              <a:ahLst/>
              <a:cxnLst/>
              <a:rect l="l" t="t" r="r" b="b"/>
              <a:pathLst>
                <a:path w="990600" h="304800">
                  <a:moveTo>
                    <a:pt x="0" y="304800"/>
                  </a:moveTo>
                  <a:lnTo>
                    <a:pt x="990600" y="304800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198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90600" y="0"/>
              <a:ext cx="4724400" cy="304800"/>
            </a:xfrm>
            <a:custGeom>
              <a:avLst/>
              <a:gdLst/>
              <a:ahLst/>
              <a:cxnLst/>
              <a:rect l="l" t="t" r="r" b="b"/>
              <a:pathLst>
                <a:path w="4724400" h="304800">
                  <a:moveTo>
                    <a:pt x="47244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4724400" y="304800"/>
                  </a:lnTo>
                  <a:lnTo>
                    <a:pt x="4724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90600" y="0"/>
              <a:ext cx="4724400" cy="304800"/>
            </a:xfrm>
            <a:custGeom>
              <a:avLst/>
              <a:gdLst/>
              <a:ahLst/>
              <a:cxnLst/>
              <a:rect l="l" t="t" r="r" b="b"/>
              <a:pathLst>
                <a:path w="4724400" h="304800">
                  <a:moveTo>
                    <a:pt x="0" y="304800"/>
                  </a:moveTo>
                  <a:lnTo>
                    <a:pt x="4724400" y="304800"/>
                  </a:lnTo>
                  <a:lnTo>
                    <a:pt x="4724400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57200" y="304799"/>
              <a:ext cx="0" cy="6553200"/>
            </a:xfrm>
            <a:custGeom>
              <a:avLst/>
              <a:gdLst/>
              <a:ahLst/>
              <a:cxnLst/>
              <a:rect l="l" t="t" r="r" b="b"/>
              <a:pathLst>
                <a:path h="6553200">
                  <a:moveTo>
                    <a:pt x="0" y="6553199"/>
                  </a:moveTo>
                  <a:lnTo>
                    <a:pt x="0" y="0"/>
                  </a:lnTo>
                </a:path>
              </a:pathLst>
            </a:custGeom>
            <a:ln w="762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57200" y="0"/>
              <a:ext cx="8686800" cy="6705600"/>
            </a:xfrm>
            <a:custGeom>
              <a:avLst/>
              <a:gdLst/>
              <a:ahLst/>
              <a:cxnLst/>
              <a:rect l="l" t="t" r="r" b="b"/>
              <a:pathLst>
                <a:path w="8686800" h="6705600">
                  <a:moveTo>
                    <a:pt x="0" y="6705600"/>
                  </a:moveTo>
                  <a:lnTo>
                    <a:pt x="8686800" y="6705600"/>
                  </a:lnTo>
                </a:path>
                <a:path w="8686800" h="6705600">
                  <a:moveTo>
                    <a:pt x="8305800" y="6705600"/>
                  </a:moveTo>
                  <a:lnTo>
                    <a:pt x="8305800" y="0"/>
                  </a:lnTo>
                </a:path>
              </a:pathLst>
            </a:custGeom>
            <a:ln w="579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61" y="305562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4000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715761" y="761"/>
              <a:ext cx="3429000" cy="457200"/>
            </a:xfrm>
            <a:custGeom>
              <a:avLst/>
              <a:gdLst/>
              <a:ahLst/>
              <a:cxnLst/>
              <a:rect l="l" t="t" r="r" b="b"/>
              <a:pathLst>
                <a:path w="3429000" h="457200">
                  <a:moveTo>
                    <a:pt x="3428999" y="457200"/>
                  </a:moveTo>
                  <a:lnTo>
                    <a:pt x="0" y="457200"/>
                  </a:lnTo>
                </a:path>
                <a:path w="3429000" h="457200">
                  <a:moveTo>
                    <a:pt x="0" y="457200"/>
                  </a:moveTo>
                  <a:lnTo>
                    <a:pt x="0" y="0"/>
                  </a:lnTo>
                </a:path>
              </a:pathLst>
            </a:custGeom>
            <a:ln w="198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763762" y="1981961"/>
              <a:ext cx="381000" cy="0"/>
            </a:xfrm>
            <a:custGeom>
              <a:avLst/>
              <a:gdLst/>
              <a:ahLst/>
              <a:cxnLst/>
              <a:rect l="l" t="t" r="r" b="b"/>
              <a:pathLst>
                <a:path w="381000">
                  <a:moveTo>
                    <a:pt x="0" y="0"/>
                  </a:moveTo>
                  <a:lnTo>
                    <a:pt x="381000" y="0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91361" y="761"/>
              <a:ext cx="0" cy="1066800"/>
            </a:xfrm>
            <a:custGeom>
              <a:avLst/>
              <a:gdLst/>
              <a:ahLst/>
              <a:cxnLst/>
              <a:rect l="l" t="t" r="r" b="b"/>
              <a:pathLst>
                <a:path h="1066800">
                  <a:moveTo>
                    <a:pt x="0" y="0"/>
                  </a:moveTo>
                  <a:lnTo>
                    <a:pt x="0" y="1066800"/>
                  </a:lnTo>
                </a:path>
              </a:pathLst>
            </a:custGeom>
            <a:ln w="198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61" y="1067561"/>
              <a:ext cx="990600" cy="0"/>
            </a:xfrm>
            <a:custGeom>
              <a:avLst/>
              <a:gdLst/>
              <a:ahLst/>
              <a:cxnLst/>
              <a:rect l="l" t="t" r="r" b="b"/>
              <a:pathLst>
                <a:path w="990600">
                  <a:moveTo>
                    <a:pt x="990600" y="0"/>
                  </a:moveTo>
                  <a:lnTo>
                    <a:pt x="0" y="0"/>
                  </a:lnTo>
                </a:path>
              </a:pathLst>
            </a:custGeom>
            <a:ln w="28956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667761" y="6249161"/>
              <a:ext cx="0" cy="609600"/>
            </a:xfrm>
            <a:custGeom>
              <a:avLst/>
              <a:gdLst/>
              <a:ahLst/>
              <a:cxnLst/>
              <a:rect l="l" t="t" r="r" b="b"/>
              <a:pathLst>
                <a:path h="609600">
                  <a:moveTo>
                    <a:pt x="0" y="609599"/>
                  </a:moveTo>
                  <a:lnTo>
                    <a:pt x="0" y="0"/>
                  </a:lnTo>
                </a:path>
              </a:pathLst>
            </a:custGeom>
            <a:ln w="198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667761" y="6249161"/>
              <a:ext cx="6477000" cy="0"/>
            </a:xfrm>
            <a:custGeom>
              <a:avLst/>
              <a:gdLst/>
              <a:ahLst/>
              <a:cxnLst/>
              <a:rect l="l" t="t" r="r" b="b"/>
              <a:pathLst>
                <a:path w="6477000">
                  <a:moveTo>
                    <a:pt x="0" y="0"/>
                  </a:moveTo>
                  <a:lnTo>
                    <a:pt x="6476999" y="0"/>
                  </a:lnTo>
                </a:path>
              </a:pathLst>
            </a:custGeom>
            <a:ln w="198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61" y="5258561"/>
              <a:ext cx="457200" cy="152400"/>
            </a:xfrm>
            <a:custGeom>
              <a:avLst/>
              <a:gdLst/>
              <a:ahLst/>
              <a:cxnLst/>
              <a:rect l="l" t="t" r="r" b="b"/>
              <a:pathLst>
                <a:path w="457200" h="152400">
                  <a:moveTo>
                    <a:pt x="457200" y="0"/>
                  </a:moveTo>
                  <a:lnTo>
                    <a:pt x="0" y="0"/>
                  </a:lnTo>
                </a:path>
                <a:path w="457200" h="152400">
                  <a:moveTo>
                    <a:pt x="457200" y="152400"/>
                  </a:moveTo>
                  <a:lnTo>
                    <a:pt x="0" y="152400"/>
                  </a:lnTo>
                </a:path>
              </a:pathLst>
            </a:custGeom>
            <a:ln w="28956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1690116" y="967739"/>
            <a:ext cx="8742045" cy="5332730"/>
            <a:chOff x="166115" y="967739"/>
            <a:chExt cx="8742045" cy="5332730"/>
          </a:xfrm>
        </p:grpSpPr>
        <p:sp>
          <p:nvSpPr>
            <p:cNvPr id="37" name="object 37"/>
            <p:cNvSpPr/>
            <p:nvPr/>
          </p:nvSpPr>
          <p:spPr>
            <a:xfrm>
              <a:off x="180593" y="982217"/>
              <a:ext cx="8712835" cy="1847214"/>
            </a:xfrm>
            <a:custGeom>
              <a:avLst/>
              <a:gdLst/>
              <a:ahLst/>
              <a:cxnLst/>
              <a:rect l="l" t="t" r="r" b="b"/>
              <a:pathLst>
                <a:path w="8712835" h="1847214">
                  <a:moveTo>
                    <a:pt x="8712708" y="0"/>
                  </a:moveTo>
                  <a:lnTo>
                    <a:pt x="0" y="0"/>
                  </a:lnTo>
                  <a:lnTo>
                    <a:pt x="0" y="1200150"/>
                  </a:lnTo>
                  <a:lnTo>
                    <a:pt x="4125467" y="1200150"/>
                  </a:lnTo>
                  <a:lnTo>
                    <a:pt x="4125467" y="1385316"/>
                  </a:lnTo>
                  <a:lnTo>
                    <a:pt x="3894581" y="1385316"/>
                  </a:lnTo>
                  <a:lnTo>
                    <a:pt x="4356354" y="1847088"/>
                  </a:lnTo>
                  <a:lnTo>
                    <a:pt x="4818126" y="1385316"/>
                  </a:lnTo>
                  <a:lnTo>
                    <a:pt x="4587240" y="1385316"/>
                  </a:lnTo>
                  <a:lnTo>
                    <a:pt x="4587240" y="1200150"/>
                  </a:lnTo>
                  <a:lnTo>
                    <a:pt x="8712708" y="1200150"/>
                  </a:lnTo>
                  <a:lnTo>
                    <a:pt x="8712708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80593" y="982217"/>
              <a:ext cx="8712835" cy="1847214"/>
            </a:xfrm>
            <a:custGeom>
              <a:avLst/>
              <a:gdLst/>
              <a:ahLst/>
              <a:cxnLst/>
              <a:rect l="l" t="t" r="r" b="b"/>
              <a:pathLst>
                <a:path w="8712835" h="1847214">
                  <a:moveTo>
                    <a:pt x="0" y="0"/>
                  </a:moveTo>
                  <a:lnTo>
                    <a:pt x="8712708" y="0"/>
                  </a:lnTo>
                  <a:lnTo>
                    <a:pt x="8712708" y="1200150"/>
                  </a:lnTo>
                  <a:lnTo>
                    <a:pt x="4587240" y="1200150"/>
                  </a:lnTo>
                  <a:lnTo>
                    <a:pt x="4587240" y="1385316"/>
                  </a:lnTo>
                  <a:lnTo>
                    <a:pt x="4818126" y="1385316"/>
                  </a:lnTo>
                  <a:lnTo>
                    <a:pt x="4356354" y="1847088"/>
                  </a:lnTo>
                  <a:lnTo>
                    <a:pt x="3894581" y="1385316"/>
                  </a:lnTo>
                  <a:lnTo>
                    <a:pt x="4125467" y="1385316"/>
                  </a:lnTo>
                  <a:lnTo>
                    <a:pt x="4125467" y="1200150"/>
                  </a:lnTo>
                  <a:lnTo>
                    <a:pt x="0" y="1200150"/>
                  </a:lnTo>
                  <a:lnTo>
                    <a:pt x="0" y="0"/>
                  </a:lnTo>
                  <a:close/>
                </a:path>
              </a:pathLst>
            </a:custGeom>
            <a:ln w="28956"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84960" y="1089647"/>
              <a:ext cx="5900166" cy="909078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180593" y="2829305"/>
              <a:ext cx="8712835" cy="3456940"/>
            </a:xfrm>
            <a:custGeom>
              <a:avLst/>
              <a:gdLst/>
              <a:ahLst/>
              <a:cxnLst/>
              <a:rect l="l" t="t" r="r" b="b"/>
              <a:pathLst>
                <a:path w="8712835" h="3456940">
                  <a:moveTo>
                    <a:pt x="8136635" y="0"/>
                  </a:moveTo>
                  <a:lnTo>
                    <a:pt x="576072" y="0"/>
                  </a:lnTo>
                  <a:lnTo>
                    <a:pt x="528824" y="1909"/>
                  </a:lnTo>
                  <a:lnTo>
                    <a:pt x="482629" y="7540"/>
                  </a:lnTo>
                  <a:lnTo>
                    <a:pt x="437633" y="16743"/>
                  </a:lnTo>
                  <a:lnTo>
                    <a:pt x="393986" y="29370"/>
                  </a:lnTo>
                  <a:lnTo>
                    <a:pt x="351836" y="45273"/>
                  </a:lnTo>
                  <a:lnTo>
                    <a:pt x="311331" y="64304"/>
                  </a:lnTo>
                  <a:lnTo>
                    <a:pt x="272619" y="86313"/>
                  </a:lnTo>
                  <a:lnTo>
                    <a:pt x="235849" y="111154"/>
                  </a:lnTo>
                  <a:lnTo>
                    <a:pt x="201168" y="138677"/>
                  </a:lnTo>
                  <a:lnTo>
                    <a:pt x="168725" y="168735"/>
                  </a:lnTo>
                  <a:lnTo>
                    <a:pt x="138669" y="201179"/>
                  </a:lnTo>
                  <a:lnTo>
                    <a:pt x="111147" y="235860"/>
                  </a:lnTo>
                  <a:lnTo>
                    <a:pt x="86307" y="272631"/>
                  </a:lnTo>
                  <a:lnTo>
                    <a:pt x="64299" y="311342"/>
                  </a:lnTo>
                  <a:lnTo>
                    <a:pt x="45269" y="351847"/>
                  </a:lnTo>
                  <a:lnTo>
                    <a:pt x="29368" y="393996"/>
                  </a:lnTo>
                  <a:lnTo>
                    <a:pt x="16741" y="437641"/>
                  </a:lnTo>
                  <a:lnTo>
                    <a:pt x="7539" y="482635"/>
                  </a:lnTo>
                  <a:lnTo>
                    <a:pt x="1909" y="528827"/>
                  </a:lnTo>
                  <a:lnTo>
                    <a:pt x="0" y="576072"/>
                  </a:lnTo>
                  <a:lnTo>
                    <a:pt x="0" y="2880360"/>
                  </a:lnTo>
                  <a:lnTo>
                    <a:pt x="1909" y="2927607"/>
                  </a:lnTo>
                  <a:lnTo>
                    <a:pt x="7539" y="2973802"/>
                  </a:lnTo>
                  <a:lnTo>
                    <a:pt x="16741" y="3018798"/>
                  </a:lnTo>
                  <a:lnTo>
                    <a:pt x="29368" y="3062445"/>
                  </a:lnTo>
                  <a:lnTo>
                    <a:pt x="45269" y="3104595"/>
                  </a:lnTo>
                  <a:lnTo>
                    <a:pt x="64299" y="3145100"/>
                  </a:lnTo>
                  <a:lnTo>
                    <a:pt x="86307" y="3183812"/>
                  </a:lnTo>
                  <a:lnTo>
                    <a:pt x="111147" y="3220582"/>
                  </a:lnTo>
                  <a:lnTo>
                    <a:pt x="138669" y="3255263"/>
                  </a:lnTo>
                  <a:lnTo>
                    <a:pt x="168725" y="3287706"/>
                  </a:lnTo>
                  <a:lnTo>
                    <a:pt x="201168" y="3317762"/>
                  </a:lnTo>
                  <a:lnTo>
                    <a:pt x="235849" y="3345284"/>
                  </a:lnTo>
                  <a:lnTo>
                    <a:pt x="272619" y="3370124"/>
                  </a:lnTo>
                  <a:lnTo>
                    <a:pt x="311331" y="3392132"/>
                  </a:lnTo>
                  <a:lnTo>
                    <a:pt x="351836" y="3411162"/>
                  </a:lnTo>
                  <a:lnTo>
                    <a:pt x="393986" y="3427063"/>
                  </a:lnTo>
                  <a:lnTo>
                    <a:pt x="437633" y="3439690"/>
                  </a:lnTo>
                  <a:lnTo>
                    <a:pt x="482629" y="3448892"/>
                  </a:lnTo>
                  <a:lnTo>
                    <a:pt x="528824" y="3454522"/>
                  </a:lnTo>
                  <a:lnTo>
                    <a:pt x="576072" y="3456432"/>
                  </a:lnTo>
                  <a:lnTo>
                    <a:pt x="8136635" y="3456432"/>
                  </a:lnTo>
                  <a:lnTo>
                    <a:pt x="8183880" y="3454522"/>
                  </a:lnTo>
                  <a:lnTo>
                    <a:pt x="8230072" y="3448892"/>
                  </a:lnTo>
                  <a:lnTo>
                    <a:pt x="8275066" y="3439690"/>
                  </a:lnTo>
                  <a:lnTo>
                    <a:pt x="8318711" y="3427063"/>
                  </a:lnTo>
                  <a:lnTo>
                    <a:pt x="8360860" y="3411162"/>
                  </a:lnTo>
                  <a:lnTo>
                    <a:pt x="8401365" y="3392132"/>
                  </a:lnTo>
                  <a:lnTo>
                    <a:pt x="8440076" y="3370124"/>
                  </a:lnTo>
                  <a:lnTo>
                    <a:pt x="8476847" y="3345284"/>
                  </a:lnTo>
                  <a:lnTo>
                    <a:pt x="8511528" y="3317762"/>
                  </a:lnTo>
                  <a:lnTo>
                    <a:pt x="8543972" y="3287706"/>
                  </a:lnTo>
                  <a:lnTo>
                    <a:pt x="8574030" y="3255263"/>
                  </a:lnTo>
                  <a:lnTo>
                    <a:pt x="8601553" y="3220582"/>
                  </a:lnTo>
                  <a:lnTo>
                    <a:pt x="8626394" y="3183812"/>
                  </a:lnTo>
                  <a:lnTo>
                    <a:pt x="8648403" y="3145100"/>
                  </a:lnTo>
                  <a:lnTo>
                    <a:pt x="8667434" y="3104595"/>
                  </a:lnTo>
                  <a:lnTo>
                    <a:pt x="8683337" y="3062445"/>
                  </a:lnTo>
                  <a:lnTo>
                    <a:pt x="8695964" y="3018798"/>
                  </a:lnTo>
                  <a:lnTo>
                    <a:pt x="8705167" y="2973802"/>
                  </a:lnTo>
                  <a:lnTo>
                    <a:pt x="8710798" y="2927607"/>
                  </a:lnTo>
                  <a:lnTo>
                    <a:pt x="8712708" y="2880360"/>
                  </a:lnTo>
                  <a:lnTo>
                    <a:pt x="8712708" y="576072"/>
                  </a:lnTo>
                  <a:lnTo>
                    <a:pt x="8710798" y="528827"/>
                  </a:lnTo>
                  <a:lnTo>
                    <a:pt x="8705167" y="482635"/>
                  </a:lnTo>
                  <a:lnTo>
                    <a:pt x="8695964" y="437641"/>
                  </a:lnTo>
                  <a:lnTo>
                    <a:pt x="8683337" y="393996"/>
                  </a:lnTo>
                  <a:lnTo>
                    <a:pt x="8667434" y="351847"/>
                  </a:lnTo>
                  <a:lnTo>
                    <a:pt x="8648403" y="311342"/>
                  </a:lnTo>
                  <a:lnTo>
                    <a:pt x="8626394" y="272631"/>
                  </a:lnTo>
                  <a:lnTo>
                    <a:pt x="8601553" y="235860"/>
                  </a:lnTo>
                  <a:lnTo>
                    <a:pt x="8574030" y="201179"/>
                  </a:lnTo>
                  <a:lnTo>
                    <a:pt x="8543972" y="168735"/>
                  </a:lnTo>
                  <a:lnTo>
                    <a:pt x="8511528" y="138677"/>
                  </a:lnTo>
                  <a:lnTo>
                    <a:pt x="8476847" y="111154"/>
                  </a:lnTo>
                  <a:lnTo>
                    <a:pt x="8440076" y="86313"/>
                  </a:lnTo>
                  <a:lnTo>
                    <a:pt x="8401365" y="64304"/>
                  </a:lnTo>
                  <a:lnTo>
                    <a:pt x="8360860" y="45273"/>
                  </a:lnTo>
                  <a:lnTo>
                    <a:pt x="8318711" y="29370"/>
                  </a:lnTo>
                  <a:lnTo>
                    <a:pt x="8275066" y="16743"/>
                  </a:lnTo>
                  <a:lnTo>
                    <a:pt x="8230072" y="7540"/>
                  </a:lnTo>
                  <a:lnTo>
                    <a:pt x="8183880" y="1909"/>
                  </a:lnTo>
                  <a:lnTo>
                    <a:pt x="8136635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80593" y="2829305"/>
              <a:ext cx="8712835" cy="3456940"/>
            </a:xfrm>
            <a:custGeom>
              <a:avLst/>
              <a:gdLst/>
              <a:ahLst/>
              <a:cxnLst/>
              <a:rect l="l" t="t" r="r" b="b"/>
              <a:pathLst>
                <a:path w="8712835" h="3456940">
                  <a:moveTo>
                    <a:pt x="0" y="576072"/>
                  </a:moveTo>
                  <a:lnTo>
                    <a:pt x="1909" y="528827"/>
                  </a:lnTo>
                  <a:lnTo>
                    <a:pt x="7539" y="482635"/>
                  </a:lnTo>
                  <a:lnTo>
                    <a:pt x="16741" y="437641"/>
                  </a:lnTo>
                  <a:lnTo>
                    <a:pt x="29368" y="393996"/>
                  </a:lnTo>
                  <a:lnTo>
                    <a:pt x="45269" y="351847"/>
                  </a:lnTo>
                  <a:lnTo>
                    <a:pt x="64299" y="311342"/>
                  </a:lnTo>
                  <a:lnTo>
                    <a:pt x="86307" y="272631"/>
                  </a:lnTo>
                  <a:lnTo>
                    <a:pt x="111147" y="235860"/>
                  </a:lnTo>
                  <a:lnTo>
                    <a:pt x="138669" y="201179"/>
                  </a:lnTo>
                  <a:lnTo>
                    <a:pt x="168725" y="168735"/>
                  </a:lnTo>
                  <a:lnTo>
                    <a:pt x="201168" y="138677"/>
                  </a:lnTo>
                  <a:lnTo>
                    <a:pt x="235849" y="111154"/>
                  </a:lnTo>
                  <a:lnTo>
                    <a:pt x="272619" y="86313"/>
                  </a:lnTo>
                  <a:lnTo>
                    <a:pt x="311331" y="64304"/>
                  </a:lnTo>
                  <a:lnTo>
                    <a:pt x="351836" y="45273"/>
                  </a:lnTo>
                  <a:lnTo>
                    <a:pt x="393986" y="29370"/>
                  </a:lnTo>
                  <a:lnTo>
                    <a:pt x="437633" y="16743"/>
                  </a:lnTo>
                  <a:lnTo>
                    <a:pt x="482629" y="7540"/>
                  </a:lnTo>
                  <a:lnTo>
                    <a:pt x="528824" y="1909"/>
                  </a:lnTo>
                  <a:lnTo>
                    <a:pt x="576072" y="0"/>
                  </a:lnTo>
                  <a:lnTo>
                    <a:pt x="8136635" y="0"/>
                  </a:lnTo>
                  <a:lnTo>
                    <a:pt x="8183880" y="1909"/>
                  </a:lnTo>
                  <a:lnTo>
                    <a:pt x="8230072" y="7540"/>
                  </a:lnTo>
                  <a:lnTo>
                    <a:pt x="8275066" y="16743"/>
                  </a:lnTo>
                  <a:lnTo>
                    <a:pt x="8318711" y="29370"/>
                  </a:lnTo>
                  <a:lnTo>
                    <a:pt x="8360860" y="45273"/>
                  </a:lnTo>
                  <a:lnTo>
                    <a:pt x="8401365" y="64304"/>
                  </a:lnTo>
                  <a:lnTo>
                    <a:pt x="8440076" y="86313"/>
                  </a:lnTo>
                  <a:lnTo>
                    <a:pt x="8476847" y="111154"/>
                  </a:lnTo>
                  <a:lnTo>
                    <a:pt x="8511528" y="138677"/>
                  </a:lnTo>
                  <a:lnTo>
                    <a:pt x="8543972" y="168735"/>
                  </a:lnTo>
                  <a:lnTo>
                    <a:pt x="8574030" y="201179"/>
                  </a:lnTo>
                  <a:lnTo>
                    <a:pt x="8601553" y="235860"/>
                  </a:lnTo>
                  <a:lnTo>
                    <a:pt x="8626394" y="272631"/>
                  </a:lnTo>
                  <a:lnTo>
                    <a:pt x="8648403" y="311342"/>
                  </a:lnTo>
                  <a:lnTo>
                    <a:pt x="8667434" y="351847"/>
                  </a:lnTo>
                  <a:lnTo>
                    <a:pt x="8683337" y="393996"/>
                  </a:lnTo>
                  <a:lnTo>
                    <a:pt x="8695964" y="437641"/>
                  </a:lnTo>
                  <a:lnTo>
                    <a:pt x="8705167" y="482635"/>
                  </a:lnTo>
                  <a:lnTo>
                    <a:pt x="8710798" y="528827"/>
                  </a:lnTo>
                  <a:lnTo>
                    <a:pt x="8712708" y="576072"/>
                  </a:lnTo>
                  <a:lnTo>
                    <a:pt x="8712708" y="2880360"/>
                  </a:lnTo>
                  <a:lnTo>
                    <a:pt x="8710798" y="2927607"/>
                  </a:lnTo>
                  <a:lnTo>
                    <a:pt x="8705167" y="2973802"/>
                  </a:lnTo>
                  <a:lnTo>
                    <a:pt x="8695964" y="3018798"/>
                  </a:lnTo>
                  <a:lnTo>
                    <a:pt x="8683337" y="3062445"/>
                  </a:lnTo>
                  <a:lnTo>
                    <a:pt x="8667434" y="3104595"/>
                  </a:lnTo>
                  <a:lnTo>
                    <a:pt x="8648403" y="3145100"/>
                  </a:lnTo>
                  <a:lnTo>
                    <a:pt x="8626394" y="3183812"/>
                  </a:lnTo>
                  <a:lnTo>
                    <a:pt x="8601553" y="3220582"/>
                  </a:lnTo>
                  <a:lnTo>
                    <a:pt x="8574030" y="3255263"/>
                  </a:lnTo>
                  <a:lnTo>
                    <a:pt x="8543972" y="3287706"/>
                  </a:lnTo>
                  <a:lnTo>
                    <a:pt x="8511528" y="3317762"/>
                  </a:lnTo>
                  <a:lnTo>
                    <a:pt x="8476847" y="3345284"/>
                  </a:lnTo>
                  <a:lnTo>
                    <a:pt x="8440076" y="3370124"/>
                  </a:lnTo>
                  <a:lnTo>
                    <a:pt x="8401365" y="3392132"/>
                  </a:lnTo>
                  <a:lnTo>
                    <a:pt x="8360860" y="3411162"/>
                  </a:lnTo>
                  <a:lnTo>
                    <a:pt x="8318711" y="3427063"/>
                  </a:lnTo>
                  <a:lnTo>
                    <a:pt x="8275066" y="3439690"/>
                  </a:lnTo>
                  <a:lnTo>
                    <a:pt x="8230072" y="3448892"/>
                  </a:lnTo>
                  <a:lnTo>
                    <a:pt x="8183880" y="3454522"/>
                  </a:lnTo>
                  <a:lnTo>
                    <a:pt x="8136635" y="3456432"/>
                  </a:lnTo>
                  <a:lnTo>
                    <a:pt x="576072" y="3456432"/>
                  </a:lnTo>
                  <a:lnTo>
                    <a:pt x="528824" y="3454522"/>
                  </a:lnTo>
                  <a:lnTo>
                    <a:pt x="482629" y="3448892"/>
                  </a:lnTo>
                  <a:lnTo>
                    <a:pt x="437633" y="3439690"/>
                  </a:lnTo>
                  <a:lnTo>
                    <a:pt x="393986" y="3427063"/>
                  </a:lnTo>
                  <a:lnTo>
                    <a:pt x="351836" y="3411162"/>
                  </a:lnTo>
                  <a:lnTo>
                    <a:pt x="311331" y="3392132"/>
                  </a:lnTo>
                  <a:lnTo>
                    <a:pt x="272619" y="3370124"/>
                  </a:lnTo>
                  <a:lnTo>
                    <a:pt x="235849" y="3345284"/>
                  </a:lnTo>
                  <a:lnTo>
                    <a:pt x="201168" y="3317762"/>
                  </a:lnTo>
                  <a:lnTo>
                    <a:pt x="168725" y="3287706"/>
                  </a:lnTo>
                  <a:lnTo>
                    <a:pt x="138669" y="3255263"/>
                  </a:lnTo>
                  <a:lnTo>
                    <a:pt x="111147" y="3220582"/>
                  </a:lnTo>
                  <a:lnTo>
                    <a:pt x="86307" y="3183812"/>
                  </a:lnTo>
                  <a:lnTo>
                    <a:pt x="64299" y="3145100"/>
                  </a:lnTo>
                  <a:lnTo>
                    <a:pt x="45269" y="3104595"/>
                  </a:lnTo>
                  <a:lnTo>
                    <a:pt x="29368" y="3062445"/>
                  </a:lnTo>
                  <a:lnTo>
                    <a:pt x="16741" y="3018798"/>
                  </a:lnTo>
                  <a:lnTo>
                    <a:pt x="7539" y="2973802"/>
                  </a:lnTo>
                  <a:lnTo>
                    <a:pt x="1909" y="2927607"/>
                  </a:lnTo>
                  <a:lnTo>
                    <a:pt x="0" y="2880360"/>
                  </a:lnTo>
                  <a:lnTo>
                    <a:pt x="0" y="576072"/>
                  </a:lnTo>
                  <a:close/>
                </a:path>
              </a:pathLst>
            </a:custGeom>
            <a:ln w="28956"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8431" y="3125723"/>
              <a:ext cx="8210550" cy="2836926"/>
            </a:xfrm>
            <a:prstGeom prst="rect">
              <a:avLst/>
            </a:prstGeom>
          </p:spPr>
        </p:pic>
      </p:grpSp>
      <p:sp>
        <p:nvSpPr>
          <p:cNvPr id="43" name="object 43"/>
          <p:cNvSpPr/>
          <p:nvPr/>
        </p:nvSpPr>
        <p:spPr>
          <a:xfrm>
            <a:off x="2566417" y="274320"/>
            <a:ext cx="7644765" cy="417830"/>
          </a:xfrm>
          <a:custGeom>
            <a:avLst/>
            <a:gdLst/>
            <a:ahLst/>
            <a:cxnLst/>
            <a:rect l="l" t="t" r="r" b="b"/>
            <a:pathLst>
              <a:path w="7644765" h="417830">
                <a:moveTo>
                  <a:pt x="7644383" y="0"/>
                </a:moveTo>
                <a:lnTo>
                  <a:pt x="0" y="0"/>
                </a:lnTo>
                <a:lnTo>
                  <a:pt x="0" y="417575"/>
                </a:lnTo>
                <a:lnTo>
                  <a:pt x="7644383" y="417575"/>
                </a:lnTo>
                <a:lnTo>
                  <a:pt x="7644383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>
            <a:spLocks noGrp="1"/>
          </p:cNvSpPr>
          <p:nvPr>
            <p:ph type="title"/>
          </p:nvPr>
        </p:nvSpPr>
        <p:spPr>
          <a:xfrm>
            <a:off x="1756481" y="91175"/>
            <a:ext cx="6347713" cy="8463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06195">
              <a:lnSpc>
                <a:spcPts val="3290"/>
              </a:lnSpc>
            </a:pP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</a:t>
            </a:r>
            <a:r>
              <a:rPr sz="28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супозиторіїв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10399141" y="6266060"/>
            <a:ext cx="203200" cy="84510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fld id="{81D60167-4931-47E6-BA6A-407CBD079E47}" type="slidenum">
              <a:rPr dirty="0">
                <a:latin typeface="Century Gothic"/>
                <a:cs typeface="Century Gothic"/>
              </a:rPr>
              <a:pPr marL="38100">
                <a:spcBef>
                  <a:spcPts val="110"/>
                </a:spcBef>
              </a:pPr>
              <a:t>81</a:t>
            </a:fld>
            <a:endParaRPr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19197790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92707" y="182752"/>
            <a:ext cx="727837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spc="-5" dirty="0"/>
              <a:t>2.</a:t>
            </a:r>
            <a:r>
              <a:rPr sz="2800" spc="-15" dirty="0"/>
              <a:t> </a:t>
            </a: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sz="28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супозиторних</a:t>
            </a:r>
            <a:r>
              <a:rPr sz="28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560256" y="970725"/>
            <a:ext cx="1745614" cy="4117975"/>
            <a:chOff x="1036256" y="970724"/>
            <a:chExt cx="1745614" cy="4117975"/>
          </a:xfrm>
        </p:grpSpPr>
        <p:sp>
          <p:nvSpPr>
            <p:cNvPr id="4" name="object 4"/>
            <p:cNvSpPr/>
            <p:nvPr/>
          </p:nvSpPr>
          <p:spPr>
            <a:xfrm>
              <a:off x="1221486" y="1843277"/>
              <a:ext cx="257810" cy="3232150"/>
            </a:xfrm>
            <a:custGeom>
              <a:avLst/>
              <a:gdLst/>
              <a:ahLst/>
              <a:cxnLst/>
              <a:rect l="l" t="t" r="r" b="b"/>
              <a:pathLst>
                <a:path w="257809" h="3232150">
                  <a:moveTo>
                    <a:pt x="0" y="0"/>
                  </a:moveTo>
                  <a:lnTo>
                    <a:pt x="0" y="3232023"/>
                  </a:lnTo>
                  <a:lnTo>
                    <a:pt x="257809" y="3232023"/>
                  </a:lnTo>
                </a:path>
                <a:path w="257809" h="3232150">
                  <a:moveTo>
                    <a:pt x="0" y="0"/>
                  </a:moveTo>
                  <a:lnTo>
                    <a:pt x="0" y="2011426"/>
                  </a:lnTo>
                  <a:lnTo>
                    <a:pt x="257809" y="2011426"/>
                  </a:lnTo>
                </a:path>
                <a:path w="257809" h="3232150">
                  <a:moveTo>
                    <a:pt x="0" y="0"/>
                  </a:moveTo>
                  <a:lnTo>
                    <a:pt x="0" y="790829"/>
                  </a:lnTo>
                  <a:lnTo>
                    <a:pt x="257809" y="790829"/>
                  </a:lnTo>
                </a:path>
              </a:pathLst>
            </a:custGeom>
            <a:ln w="25908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49274" y="983741"/>
              <a:ext cx="1719580" cy="859790"/>
            </a:xfrm>
            <a:custGeom>
              <a:avLst/>
              <a:gdLst/>
              <a:ahLst/>
              <a:cxnLst/>
              <a:rect l="l" t="t" r="r" b="b"/>
              <a:pathLst>
                <a:path w="1719580" h="859789">
                  <a:moveTo>
                    <a:pt x="1719072" y="0"/>
                  </a:moveTo>
                  <a:lnTo>
                    <a:pt x="0" y="0"/>
                  </a:lnTo>
                  <a:lnTo>
                    <a:pt x="0" y="859536"/>
                  </a:lnTo>
                  <a:lnTo>
                    <a:pt x="1719072" y="859536"/>
                  </a:lnTo>
                  <a:lnTo>
                    <a:pt x="1719072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49274" y="983741"/>
              <a:ext cx="1719580" cy="859790"/>
            </a:xfrm>
            <a:custGeom>
              <a:avLst/>
              <a:gdLst/>
              <a:ahLst/>
              <a:cxnLst/>
              <a:rect l="l" t="t" r="r" b="b"/>
              <a:pathLst>
                <a:path w="1719580" h="859789">
                  <a:moveTo>
                    <a:pt x="0" y="859536"/>
                  </a:moveTo>
                  <a:lnTo>
                    <a:pt x="1719072" y="859536"/>
                  </a:lnTo>
                  <a:lnTo>
                    <a:pt x="1719072" y="0"/>
                  </a:lnTo>
                  <a:lnTo>
                    <a:pt x="0" y="0"/>
                  </a:lnTo>
                  <a:lnTo>
                    <a:pt x="0" y="859536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735376" y="1286383"/>
            <a:ext cx="139319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За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походженням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990024" y="2191449"/>
            <a:ext cx="1745614" cy="885825"/>
            <a:chOff x="1466024" y="2191448"/>
            <a:chExt cx="1745614" cy="885825"/>
          </a:xfrm>
        </p:grpSpPr>
        <p:sp>
          <p:nvSpPr>
            <p:cNvPr id="9" name="object 9"/>
            <p:cNvSpPr/>
            <p:nvPr/>
          </p:nvSpPr>
          <p:spPr>
            <a:xfrm>
              <a:off x="1479041" y="2204465"/>
              <a:ext cx="1719580" cy="859790"/>
            </a:xfrm>
            <a:custGeom>
              <a:avLst/>
              <a:gdLst/>
              <a:ahLst/>
              <a:cxnLst/>
              <a:rect l="l" t="t" r="r" b="b"/>
              <a:pathLst>
                <a:path w="1719580" h="859789">
                  <a:moveTo>
                    <a:pt x="1719072" y="0"/>
                  </a:moveTo>
                  <a:lnTo>
                    <a:pt x="0" y="0"/>
                  </a:lnTo>
                  <a:lnTo>
                    <a:pt x="0" y="859536"/>
                  </a:lnTo>
                  <a:lnTo>
                    <a:pt x="1719072" y="859536"/>
                  </a:lnTo>
                  <a:lnTo>
                    <a:pt x="1719072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79041" y="2204465"/>
              <a:ext cx="1719580" cy="859790"/>
            </a:xfrm>
            <a:custGeom>
              <a:avLst/>
              <a:gdLst/>
              <a:ahLst/>
              <a:cxnLst/>
              <a:rect l="l" t="t" r="r" b="b"/>
              <a:pathLst>
                <a:path w="1719580" h="859789">
                  <a:moveTo>
                    <a:pt x="0" y="859536"/>
                  </a:moveTo>
                  <a:lnTo>
                    <a:pt x="1719072" y="859536"/>
                  </a:lnTo>
                  <a:lnTo>
                    <a:pt x="1719072" y="0"/>
                  </a:lnTo>
                  <a:lnTo>
                    <a:pt x="0" y="0"/>
                  </a:lnTo>
                  <a:lnTo>
                    <a:pt x="0" y="859536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468751" y="2507362"/>
            <a:ext cx="78740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10" dirty="0">
                <a:latin typeface="Arial"/>
                <a:cs typeface="Arial"/>
              </a:rPr>
              <a:t>Природні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990024" y="3412173"/>
            <a:ext cx="1745614" cy="885825"/>
            <a:chOff x="1466024" y="3412172"/>
            <a:chExt cx="1745614" cy="885825"/>
          </a:xfrm>
        </p:grpSpPr>
        <p:sp>
          <p:nvSpPr>
            <p:cNvPr id="13" name="object 13"/>
            <p:cNvSpPr/>
            <p:nvPr/>
          </p:nvSpPr>
          <p:spPr>
            <a:xfrm>
              <a:off x="1479041" y="3425189"/>
              <a:ext cx="1719580" cy="859790"/>
            </a:xfrm>
            <a:custGeom>
              <a:avLst/>
              <a:gdLst/>
              <a:ahLst/>
              <a:cxnLst/>
              <a:rect l="l" t="t" r="r" b="b"/>
              <a:pathLst>
                <a:path w="1719580" h="859789">
                  <a:moveTo>
                    <a:pt x="1719072" y="0"/>
                  </a:moveTo>
                  <a:lnTo>
                    <a:pt x="0" y="0"/>
                  </a:lnTo>
                  <a:lnTo>
                    <a:pt x="0" y="859536"/>
                  </a:lnTo>
                  <a:lnTo>
                    <a:pt x="1719072" y="859536"/>
                  </a:lnTo>
                  <a:lnTo>
                    <a:pt x="1719072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79041" y="3425189"/>
              <a:ext cx="1719580" cy="859790"/>
            </a:xfrm>
            <a:custGeom>
              <a:avLst/>
              <a:gdLst/>
              <a:ahLst/>
              <a:cxnLst/>
              <a:rect l="l" t="t" r="r" b="b"/>
              <a:pathLst>
                <a:path w="1719580" h="859789">
                  <a:moveTo>
                    <a:pt x="0" y="859536"/>
                  </a:moveTo>
                  <a:lnTo>
                    <a:pt x="1719072" y="859536"/>
                  </a:lnTo>
                  <a:lnTo>
                    <a:pt x="1719072" y="0"/>
                  </a:lnTo>
                  <a:lnTo>
                    <a:pt x="0" y="0"/>
                  </a:lnTo>
                  <a:lnTo>
                    <a:pt x="0" y="859536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015742" y="3831716"/>
            <a:ext cx="169227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latin typeface="Arial"/>
                <a:cs typeface="Arial"/>
              </a:rPr>
              <a:t>природної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сировини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990025" y="897573"/>
            <a:ext cx="6670675" cy="4620895"/>
            <a:chOff x="1466024" y="897572"/>
            <a:chExt cx="6670675" cy="4620895"/>
          </a:xfrm>
        </p:grpSpPr>
        <p:sp>
          <p:nvSpPr>
            <p:cNvPr id="17" name="object 17"/>
            <p:cNvSpPr/>
            <p:nvPr/>
          </p:nvSpPr>
          <p:spPr>
            <a:xfrm>
              <a:off x="1479041" y="4645913"/>
              <a:ext cx="1719580" cy="859790"/>
            </a:xfrm>
            <a:custGeom>
              <a:avLst/>
              <a:gdLst/>
              <a:ahLst/>
              <a:cxnLst/>
              <a:rect l="l" t="t" r="r" b="b"/>
              <a:pathLst>
                <a:path w="1719580" h="859789">
                  <a:moveTo>
                    <a:pt x="1719072" y="0"/>
                  </a:moveTo>
                  <a:lnTo>
                    <a:pt x="0" y="0"/>
                  </a:lnTo>
                  <a:lnTo>
                    <a:pt x="0" y="859536"/>
                  </a:lnTo>
                  <a:lnTo>
                    <a:pt x="1719072" y="859536"/>
                  </a:lnTo>
                  <a:lnTo>
                    <a:pt x="1719072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479041" y="4645913"/>
              <a:ext cx="1719580" cy="859790"/>
            </a:xfrm>
            <a:custGeom>
              <a:avLst/>
              <a:gdLst/>
              <a:ahLst/>
              <a:cxnLst/>
              <a:rect l="l" t="t" r="r" b="b"/>
              <a:pathLst>
                <a:path w="1719580" h="859789">
                  <a:moveTo>
                    <a:pt x="0" y="859536"/>
                  </a:moveTo>
                  <a:lnTo>
                    <a:pt x="1719072" y="859536"/>
                  </a:lnTo>
                  <a:lnTo>
                    <a:pt x="1719072" y="0"/>
                  </a:lnTo>
                  <a:lnTo>
                    <a:pt x="0" y="0"/>
                  </a:lnTo>
                  <a:lnTo>
                    <a:pt x="0" y="859536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645146" y="1866138"/>
              <a:ext cx="287020" cy="2237105"/>
            </a:xfrm>
            <a:custGeom>
              <a:avLst/>
              <a:gdLst/>
              <a:ahLst/>
              <a:cxnLst/>
              <a:rect l="l" t="t" r="r" b="b"/>
              <a:pathLst>
                <a:path w="287020" h="2237104">
                  <a:moveTo>
                    <a:pt x="286765" y="0"/>
                  </a:moveTo>
                  <a:lnTo>
                    <a:pt x="286765" y="2236597"/>
                  </a:lnTo>
                  <a:lnTo>
                    <a:pt x="0" y="2236597"/>
                  </a:lnTo>
                </a:path>
                <a:path w="287020" h="2237104">
                  <a:moveTo>
                    <a:pt x="286765" y="0"/>
                  </a:moveTo>
                  <a:lnTo>
                    <a:pt x="286765" y="879348"/>
                  </a:lnTo>
                  <a:lnTo>
                    <a:pt x="0" y="879348"/>
                  </a:lnTo>
                </a:path>
              </a:pathLst>
            </a:custGeom>
            <a:ln w="25908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211061" y="910590"/>
              <a:ext cx="1912620" cy="955675"/>
            </a:xfrm>
            <a:custGeom>
              <a:avLst/>
              <a:gdLst/>
              <a:ahLst/>
              <a:cxnLst/>
              <a:rect l="l" t="t" r="r" b="b"/>
              <a:pathLst>
                <a:path w="1912620" h="955675">
                  <a:moveTo>
                    <a:pt x="1912619" y="0"/>
                  </a:moveTo>
                  <a:lnTo>
                    <a:pt x="0" y="0"/>
                  </a:lnTo>
                  <a:lnTo>
                    <a:pt x="0" y="955548"/>
                  </a:lnTo>
                  <a:lnTo>
                    <a:pt x="1912619" y="955548"/>
                  </a:lnTo>
                  <a:lnTo>
                    <a:pt x="1912619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211061" y="910590"/>
              <a:ext cx="1912620" cy="955675"/>
            </a:xfrm>
            <a:custGeom>
              <a:avLst/>
              <a:gdLst/>
              <a:ahLst/>
              <a:cxnLst/>
              <a:rect l="l" t="t" r="r" b="b"/>
              <a:pathLst>
                <a:path w="1912620" h="955675">
                  <a:moveTo>
                    <a:pt x="0" y="955548"/>
                  </a:moveTo>
                  <a:lnTo>
                    <a:pt x="1912619" y="955548"/>
                  </a:lnTo>
                  <a:lnTo>
                    <a:pt x="1912619" y="0"/>
                  </a:lnTo>
                  <a:lnTo>
                    <a:pt x="0" y="0"/>
                  </a:lnTo>
                  <a:lnTo>
                    <a:pt x="0" y="955548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849616" y="898398"/>
            <a:ext cx="1685289" cy="96011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indent="-635" algn="ctr">
              <a:lnSpc>
                <a:spcPct val="96000"/>
              </a:lnSpc>
              <a:spcBef>
                <a:spcPts val="200"/>
              </a:spcBef>
            </a:pPr>
            <a:r>
              <a:rPr sz="2100" dirty="0">
                <a:latin typeface="Arial"/>
                <a:cs typeface="Arial"/>
              </a:rPr>
              <a:t>За ступенем </a:t>
            </a:r>
            <a:r>
              <a:rPr sz="2100" spc="5" dirty="0">
                <a:latin typeface="Arial"/>
                <a:cs typeface="Arial"/>
              </a:rPr>
              <a:t> </a:t>
            </a:r>
            <a:r>
              <a:rPr sz="2100" spc="-15" dirty="0">
                <a:latin typeface="Arial"/>
                <a:cs typeface="Arial"/>
              </a:rPr>
              <a:t>розчинності</a:t>
            </a:r>
            <a:r>
              <a:rPr sz="2100" spc="-6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у </a:t>
            </a:r>
            <a:r>
              <a:rPr sz="2100" spc="-565" dirty="0">
                <a:latin typeface="Arial"/>
                <a:cs typeface="Arial"/>
              </a:rPr>
              <a:t> </a:t>
            </a:r>
            <a:r>
              <a:rPr sz="2100" spc="-25" dirty="0">
                <a:latin typeface="Arial"/>
                <a:cs typeface="Arial"/>
              </a:rPr>
              <a:t>воді</a:t>
            </a:r>
            <a:endParaRPr sz="21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7245033" y="2253933"/>
            <a:ext cx="1937385" cy="983615"/>
            <a:chOff x="5721032" y="2253932"/>
            <a:chExt cx="1937385" cy="983615"/>
          </a:xfrm>
        </p:grpSpPr>
        <p:sp>
          <p:nvSpPr>
            <p:cNvPr id="24" name="object 24"/>
            <p:cNvSpPr/>
            <p:nvPr/>
          </p:nvSpPr>
          <p:spPr>
            <a:xfrm>
              <a:off x="5734050" y="2266950"/>
              <a:ext cx="1911350" cy="957580"/>
            </a:xfrm>
            <a:custGeom>
              <a:avLst/>
              <a:gdLst/>
              <a:ahLst/>
              <a:cxnLst/>
              <a:rect l="l" t="t" r="r" b="b"/>
              <a:pathLst>
                <a:path w="1911350" h="957580">
                  <a:moveTo>
                    <a:pt x="1911096" y="0"/>
                  </a:moveTo>
                  <a:lnTo>
                    <a:pt x="0" y="0"/>
                  </a:lnTo>
                  <a:lnTo>
                    <a:pt x="0" y="957072"/>
                  </a:lnTo>
                  <a:lnTo>
                    <a:pt x="1911096" y="957072"/>
                  </a:lnTo>
                  <a:lnTo>
                    <a:pt x="1911096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734050" y="2266950"/>
              <a:ext cx="1911350" cy="957580"/>
            </a:xfrm>
            <a:custGeom>
              <a:avLst/>
              <a:gdLst/>
              <a:ahLst/>
              <a:cxnLst/>
              <a:rect l="l" t="t" r="r" b="b"/>
              <a:pathLst>
                <a:path w="1911350" h="957580">
                  <a:moveTo>
                    <a:pt x="0" y="957072"/>
                  </a:moveTo>
                  <a:lnTo>
                    <a:pt x="1911096" y="957072"/>
                  </a:lnTo>
                  <a:lnTo>
                    <a:pt x="1911096" y="0"/>
                  </a:lnTo>
                  <a:lnTo>
                    <a:pt x="0" y="0"/>
                  </a:lnTo>
                  <a:lnTo>
                    <a:pt x="0" y="957072"/>
                  </a:lnTo>
                  <a:close/>
                </a:path>
              </a:pathLst>
            </a:custGeom>
            <a:ln w="25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7510399" y="2562302"/>
            <a:ext cx="1409065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100" spc="-5" dirty="0">
                <a:latin typeface="Arial"/>
                <a:cs typeface="Arial"/>
              </a:rPr>
              <a:t>Гідрофобні</a:t>
            </a:r>
            <a:endParaRPr sz="21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7245033" y="3611816"/>
            <a:ext cx="1937385" cy="981710"/>
            <a:chOff x="5721032" y="3611816"/>
            <a:chExt cx="1937385" cy="981710"/>
          </a:xfrm>
        </p:grpSpPr>
        <p:sp>
          <p:nvSpPr>
            <p:cNvPr id="28" name="object 28"/>
            <p:cNvSpPr/>
            <p:nvPr/>
          </p:nvSpPr>
          <p:spPr>
            <a:xfrm>
              <a:off x="5734050" y="3624833"/>
              <a:ext cx="1911350" cy="955675"/>
            </a:xfrm>
            <a:custGeom>
              <a:avLst/>
              <a:gdLst/>
              <a:ahLst/>
              <a:cxnLst/>
              <a:rect l="l" t="t" r="r" b="b"/>
              <a:pathLst>
                <a:path w="1911350" h="955675">
                  <a:moveTo>
                    <a:pt x="1911096" y="0"/>
                  </a:moveTo>
                  <a:lnTo>
                    <a:pt x="0" y="0"/>
                  </a:lnTo>
                  <a:lnTo>
                    <a:pt x="0" y="955547"/>
                  </a:lnTo>
                  <a:lnTo>
                    <a:pt x="1911096" y="955547"/>
                  </a:lnTo>
                  <a:lnTo>
                    <a:pt x="1911096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734050" y="3624833"/>
              <a:ext cx="1911350" cy="955675"/>
            </a:xfrm>
            <a:custGeom>
              <a:avLst/>
              <a:gdLst/>
              <a:ahLst/>
              <a:cxnLst/>
              <a:rect l="l" t="t" r="r" b="b"/>
              <a:pathLst>
                <a:path w="1911350" h="955675">
                  <a:moveTo>
                    <a:pt x="0" y="955547"/>
                  </a:moveTo>
                  <a:lnTo>
                    <a:pt x="1911096" y="955547"/>
                  </a:lnTo>
                  <a:lnTo>
                    <a:pt x="1911096" y="0"/>
                  </a:lnTo>
                  <a:lnTo>
                    <a:pt x="0" y="0"/>
                  </a:lnTo>
                  <a:lnTo>
                    <a:pt x="0" y="955547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7482966" y="3920490"/>
            <a:ext cx="146304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100" dirty="0">
                <a:latin typeface="Arial"/>
                <a:cs typeface="Arial"/>
              </a:rPr>
              <a:t>Гідрофільні</a:t>
            </a:r>
            <a:endParaRPr sz="21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4939093" y="2992946"/>
            <a:ext cx="2312670" cy="442595"/>
            <a:chOff x="3415093" y="2992945"/>
            <a:chExt cx="2312670" cy="442595"/>
          </a:xfrm>
        </p:grpSpPr>
        <p:sp>
          <p:nvSpPr>
            <p:cNvPr id="32" name="object 32"/>
            <p:cNvSpPr/>
            <p:nvPr/>
          </p:nvSpPr>
          <p:spPr>
            <a:xfrm>
              <a:off x="3419855" y="2997707"/>
              <a:ext cx="2303145" cy="433070"/>
            </a:xfrm>
            <a:custGeom>
              <a:avLst/>
              <a:gdLst/>
              <a:ahLst/>
              <a:cxnLst/>
              <a:rect l="l" t="t" r="r" b="b"/>
              <a:pathLst>
                <a:path w="2303145" h="433070">
                  <a:moveTo>
                    <a:pt x="2302764" y="0"/>
                  </a:moveTo>
                  <a:lnTo>
                    <a:pt x="0" y="0"/>
                  </a:lnTo>
                  <a:lnTo>
                    <a:pt x="0" y="432815"/>
                  </a:lnTo>
                  <a:lnTo>
                    <a:pt x="2302764" y="432815"/>
                  </a:lnTo>
                  <a:lnTo>
                    <a:pt x="2302764" y="0"/>
                  </a:lnTo>
                  <a:close/>
                </a:path>
              </a:pathLst>
            </a:custGeom>
            <a:solidFill>
              <a:srgbClr val="009900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419855" y="2997707"/>
              <a:ext cx="2303145" cy="433070"/>
            </a:xfrm>
            <a:custGeom>
              <a:avLst/>
              <a:gdLst/>
              <a:ahLst/>
              <a:cxnLst/>
              <a:rect l="l" t="t" r="r" b="b"/>
              <a:pathLst>
                <a:path w="2303145" h="433070">
                  <a:moveTo>
                    <a:pt x="0" y="432815"/>
                  </a:moveTo>
                  <a:lnTo>
                    <a:pt x="2302764" y="432815"/>
                  </a:lnTo>
                  <a:lnTo>
                    <a:pt x="2302764" y="0"/>
                  </a:lnTo>
                  <a:lnTo>
                    <a:pt x="0" y="0"/>
                  </a:lnTo>
                  <a:lnTo>
                    <a:pt x="0" y="43281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002026" y="3075558"/>
            <a:ext cx="3706495" cy="789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spcBef>
                <a:spcPts val="95"/>
              </a:spcBef>
            </a:pPr>
            <a:r>
              <a:rPr sz="1600" i="1" spc="-5" dirty="0">
                <a:latin typeface="Arial"/>
                <a:cs typeface="Arial"/>
              </a:rPr>
              <a:t>Масло</a:t>
            </a:r>
            <a:r>
              <a:rPr sz="1600" i="1" spc="-20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какао</a:t>
            </a:r>
            <a:endParaRPr sz="1600"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endParaRPr sz="2100">
              <a:latin typeface="Arial"/>
              <a:cs typeface="Arial"/>
            </a:endParaRPr>
          </a:p>
          <a:p>
            <a:pPr marL="12700"/>
            <a:r>
              <a:rPr sz="1400" spc="-10" dirty="0">
                <a:latin typeface="Arial"/>
                <a:cs typeface="Arial"/>
              </a:rPr>
              <a:t>Продукти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переробки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4722686" y="3645409"/>
            <a:ext cx="3178175" cy="2091689"/>
            <a:chOff x="3198685" y="3645408"/>
            <a:chExt cx="3178175" cy="2091689"/>
          </a:xfrm>
        </p:grpSpPr>
        <p:sp>
          <p:nvSpPr>
            <p:cNvPr id="36" name="object 36"/>
            <p:cNvSpPr/>
            <p:nvPr/>
          </p:nvSpPr>
          <p:spPr>
            <a:xfrm>
              <a:off x="3203448" y="5300472"/>
              <a:ext cx="3168650" cy="431800"/>
            </a:xfrm>
            <a:custGeom>
              <a:avLst/>
              <a:gdLst/>
              <a:ahLst/>
              <a:cxnLst/>
              <a:rect l="l" t="t" r="r" b="b"/>
              <a:pathLst>
                <a:path w="3168650" h="431800">
                  <a:moveTo>
                    <a:pt x="3168396" y="0"/>
                  </a:moveTo>
                  <a:lnTo>
                    <a:pt x="0" y="0"/>
                  </a:lnTo>
                  <a:lnTo>
                    <a:pt x="0" y="431291"/>
                  </a:lnTo>
                  <a:lnTo>
                    <a:pt x="3168396" y="431291"/>
                  </a:lnTo>
                  <a:lnTo>
                    <a:pt x="3168396" y="0"/>
                  </a:lnTo>
                  <a:close/>
                </a:path>
              </a:pathLst>
            </a:custGeom>
            <a:solidFill>
              <a:srgbClr val="009900">
                <a:alpha val="4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203448" y="5300472"/>
              <a:ext cx="3168650" cy="431800"/>
            </a:xfrm>
            <a:custGeom>
              <a:avLst/>
              <a:gdLst/>
              <a:ahLst/>
              <a:cxnLst/>
              <a:rect l="l" t="t" r="r" b="b"/>
              <a:pathLst>
                <a:path w="3168650" h="431800">
                  <a:moveTo>
                    <a:pt x="0" y="431291"/>
                  </a:moveTo>
                  <a:lnTo>
                    <a:pt x="3168396" y="431291"/>
                  </a:lnTo>
                  <a:lnTo>
                    <a:pt x="3168396" y="0"/>
                  </a:lnTo>
                  <a:lnTo>
                    <a:pt x="0" y="0"/>
                  </a:lnTo>
                  <a:lnTo>
                    <a:pt x="0" y="43129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07892" y="3645408"/>
              <a:ext cx="2057400" cy="1542288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3392551" y="4949190"/>
            <a:ext cx="4408170" cy="698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latin typeface="Arial"/>
                <a:cs typeface="Arial"/>
              </a:rPr>
              <a:t>Синтетичні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1450">
              <a:latin typeface="Arial"/>
              <a:cs typeface="Arial"/>
            </a:endParaRPr>
          </a:p>
          <a:p>
            <a:pPr marL="1442720">
              <a:spcBef>
                <a:spcPts val="5"/>
              </a:spcBef>
            </a:pPr>
            <a:r>
              <a:rPr sz="1600" i="1" spc="-10" dirty="0">
                <a:latin typeface="Arial"/>
                <a:cs typeface="Arial"/>
              </a:rPr>
              <a:t>Желатино-гліцеринова</a:t>
            </a:r>
            <a:r>
              <a:rPr sz="1600" i="1" spc="-35" dirty="0">
                <a:latin typeface="Arial"/>
                <a:cs typeface="Arial"/>
              </a:rPr>
              <a:t> </a:t>
            </a:r>
            <a:r>
              <a:rPr sz="1600" i="1" spc="-15" dirty="0">
                <a:latin typeface="Arial"/>
                <a:cs typeface="Arial"/>
              </a:rPr>
              <a:t>основа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41" name="object 4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93615" y="976528"/>
            <a:ext cx="2519172" cy="1891283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10058401" y="6266060"/>
            <a:ext cx="543941" cy="291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fld id="{81D60167-4931-47E6-BA6A-407CBD079E47}" type="slidenum">
              <a:rPr dirty="0">
                <a:latin typeface="Century Gothic"/>
                <a:cs typeface="Century Gothic"/>
              </a:rPr>
              <a:pPr marL="38100">
                <a:spcBef>
                  <a:spcPts val="110"/>
                </a:spcBef>
              </a:pPr>
              <a:t>82</a:t>
            </a:fld>
            <a:endParaRPr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98357102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829" y="0"/>
            <a:ext cx="6666471" cy="1776216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097" y="1676400"/>
            <a:ext cx="6904704" cy="5135194"/>
          </a:xfrm>
          <a:prstGeom prst="rect">
            <a:avLst/>
          </a:prstGeom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752602" y="1415534"/>
            <a:ext cx="761999" cy="36933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2593755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-76200"/>
            <a:ext cx="5562600" cy="1659208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565802"/>
            <a:ext cx="5410200" cy="31088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1" y="2133600"/>
            <a:ext cx="3837039" cy="4572000"/>
          </a:xfrm>
          <a:prstGeom prst="rect">
            <a:avLst/>
          </a:prstGeom>
        </p:spPr>
      </p:pic>
      <p:sp>
        <p:nvSpPr>
          <p:cNvPr id="27" name="Выгнутая влево стрелка 26"/>
          <p:cNvSpPr/>
          <p:nvPr/>
        </p:nvSpPr>
        <p:spPr>
          <a:xfrm rot="2184181">
            <a:off x="2624161" y="-217018"/>
            <a:ext cx="874736" cy="194084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25146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39567" y="1"/>
            <a:ext cx="7581900" cy="490855"/>
          </a:xfrm>
          <a:custGeom>
            <a:avLst/>
            <a:gdLst/>
            <a:ahLst/>
            <a:cxnLst/>
            <a:rect l="l" t="t" r="r" b="b"/>
            <a:pathLst>
              <a:path w="7581900" h="490855">
                <a:moveTo>
                  <a:pt x="7581900" y="0"/>
                </a:moveTo>
                <a:lnTo>
                  <a:pt x="0" y="0"/>
                </a:lnTo>
                <a:lnTo>
                  <a:pt x="0" y="490727"/>
                </a:lnTo>
                <a:lnTo>
                  <a:pt x="7581900" y="490727"/>
                </a:lnTo>
                <a:lnTo>
                  <a:pt x="758190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30133" y="-24945"/>
            <a:ext cx="622744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pc="-5" dirty="0"/>
              <a:t>1.</a:t>
            </a:r>
            <a:r>
              <a:rPr spc="-15" dirty="0"/>
              <a:t> </a:t>
            </a:r>
            <a:r>
              <a:rPr sz="2800" spc="-5" dirty="0"/>
              <a:t>Характеристика</a:t>
            </a:r>
            <a:r>
              <a:rPr sz="2800" spc="-10" dirty="0"/>
              <a:t> </a:t>
            </a:r>
            <a:r>
              <a:rPr sz="2800" spc="-5" dirty="0"/>
              <a:t>супозиторіїв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5623560" y="582168"/>
            <a:ext cx="993775" cy="2331720"/>
            <a:chOff x="4099559" y="582168"/>
            <a:chExt cx="993775" cy="2331720"/>
          </a:xfrm>
        </p:grpSpPr>
        <p:sp>
          <p:nvSpPr>
            <p:cNvPr id="5" name="object 5"/>
            <p:cNvSpPr/>
            <p:nvPr/>
          </p:nvSpPr>
          <p:spPr>
            <a:xfrm>
              <a:off x="4208525" y="1079754"/>
              <a:ext cx="145415" cy="1821180"/>
            </a:xfrm>
            <a:custGeom>
              <a:avLst/>
              <a:gdLst/>
              <a:ahLst/>
              <a:cxnLst/>
              <a:rect l="l" t="t" r="r" b="b"/>
              <a:pathLst>
                <a:path w="145414" h="1821180">
                  <a:moveTo>
                    <a:pt x="0" y="0"/>
                  </a:moveTo>
                  <a:lnTo>
                    <a:pt x="0" y="1820672"/>
                  </a:lnTo>
                  <a:lnTo>
                    <a:pt x="145287" y="1820672"/>
                  </a:lnTo>
                </a:path>
                <a:path w="145414" h="1821180">
                  <a:moveTo>
                    <a:pt x="0" y="0"/>
                  </a:moveTo>
                  <a:lnTo>
                    <a:pt x="0" y="1133094"/>
                  </a:lnTo>
                  <a:lnTo>
                    <a:pt x="145287" y="1133094"/>
                  </a:lnTo>
                </a:path>
                <a:path w="145414" h="1821180">
                  <a:moveTo>
                    <a:pt x="0" y="0"/>
                  </a:moveTo>
                  <a:lnTo>
                    <a:pt x="0" y="445516"/>
                  </a:lnTo>
                  <a:lnTo>
                    <a:pt x="145287" y="445516"/>
                  </a:lnTo>
                </a:path>
              </a:pathLst>
            </a:custGeom>
            <a:ln w="25908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2513" y="595122"/>
              <a:ext cx="967740" cy="485140"/>
            </a:xfrm>
            <a:custGeom>
              <a:avLst/>
              <a:gdLst/>
              <a:ahLst/>
              <a:cxnLst/>
              <a:rect l="l" t="t" r="r" b="b"/>
              <a:pathLst>
                <a:path w="967739" h="485140">
                  <a:moveTo>
                    <a:pt x="967739" y="0"/>
                  </a:moveTo>
                  <a:lnTo>
                    <a:pt x="0" y="0"/>
                  </a:lnTo>
                  <a:lnTo>
                    <a:pt x="0" y="484631"/>
                  </a:lnTo>
                  <a:lnTo>
                    <a:pt x="967739" y="484631"/>
                  </a:lnTo>
                  <a:lnTo>
                    <a:pt x="967739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12513" y="595122"/>
              <a:ext cx="967740" cy="485140"/>
            </a:xfrm>
            <a:custGeom>
              <a:avLst/>
              <a:gdLst/>
              <a:ahLst/>
              <a:cxnLst/>
              <a:rect l="l" t="t" r="r" b="b"/>
              <a:pathLst>
                <a:path w="967739" h="485140">
                  <a:moveTo>
                    <a:pt x="0" y="484631"/>
                  </a:moveTo>
                  <a:lnTo>
                    <a:pt x="967739" y="484631"/>
                  </a:lnTo>
                  <a:lnTo>
                    <a:pt x="967739" y="0"/>
                  </a:lnTo>
                  <a:lnTo>
                    <a:pt x="0" y="0"/>
                  </a:lnTo>
                  <a:lnTo>
                    <a:pt x="0" y="484631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649467" y="608077"/>
            <a:ext cx="942340" cy="231775"/>
          </a:xfrm>
          <a:prstGeom prst="rect">
            <a:avLst/>
          </a:prstGeom>
          <a:solidFill>
            <a:srgbClr val="C0C0C0"/>
          </a:solidFill>
        </p:spPr>
        <p:txBody>
          <a:bodyPr vert="horz" wrap="square" lIns="0" tIns="0" rIns="0" bIns="0" rtlCol="0">
            <a:spAutoFit/>
          </a:bodyPr>
          <a:lstStyle/>
          <a:p>
            <a:pPr marL="20320">
              <a:lnSpc>
                <a:spcPts val="1780"/>
              </a:lnSpc>
            </a:pPr>
            <a:r>
              <a:rPr sz="1500" dirty="0">
                <a:latin typeface="Arial"/>
                <a:cs typeface="Arial"/>
              </a:rPr>
              <a:t>С</a:t>
            </a:r>
            <a:r>
              <a:rPr sz="1500" spc="-2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у</a:t>
            </a:r>
            <a:r>
              <a:rPr sz="1500" spc="-2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п</a:t>
            </a:r>
            <a:r>
              <a:rPr sz="1500" spc="-1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о</a:t>
            </a:r>
            <a:r>
              <a:rPr sz="1500" spc="-2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з</a:t>
            </a:r>
            <a:r>
              <a:rPr sz="1500" spc="-2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и</a:t>
            </a:r>
            <a:endParaRPr sz="15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49467" y="839468"/>
            <a:ext cx="942340" cy="220979"/>
          </a:xfrm>
          <a:prstGeom prst="rect">
            <a:avLst/>
          </a:prstGeom>
          <a:solidFill>
            <a:srgbClr val="C0C0C0"/>
          </a:solidFill>
        </p:spPr>
        <p:txBody>
          <a:bodyPr vert="horz" wrap="square" lIns="0" tIns="0" rIns="0" bIns="0" rtlCol="0">
            <a:spAutoFit/>
          </a:bodyPr>
          <a:lstStyle/>
          <a:p>
            <a:pPr marL="166370">
              <a:lnSpc>
                <a:spcPts val="1685"/>
              </a:lnSpc>
            </a:pPr>
            <a:r>
              <a:rPr sz="1500" cap="small" spc="-50" dirty="0">
                <a:latin typeface="Arial"/>
                <a:cs typeface="Arial"/>
              </a:rPr>
              <a:t>т</a:t>
            </a:r>
            <a:r>
              <a:rPr sz="1500" spc="-50" dirty="0">
                <a:latin typeface="Arial"/>
                <a:cs typeface="Arial"/>
              </a:rPr>
              <a:t> о</a:t>
            </a:r>
            <a:r>
              <a:rPr sz="1500" spc="-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р</a:t>
            </a:r>
            <a:r>
              <a:rPr sz="1500" spc="-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і ї</a:t>
            </a:r>
            <a:endParaRPr sz="15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77305" y="1282446"/>
            <a:ext cx="969644" cy="352018"/>
          </a:xfrm>
          <a:prstGeom prst="rect">
            <a:avLst/>
          </a:prstGeom>
          <a:solidFill>
            <a:srgbClr val="C0C0C0"/>
          </a:solidFill>
          <a:ln w="25907">
            <a:solidFill>
              <a:srgbClr val="FFFFFF"/>
            </a:solidFill>
          </a:ln>
        </p:spPr>
        <p:txBody>
          <a:bodyPr vert="horz" wrap="square" lIns="0" tIns="120014" rIns="0" bIns="0" rtlCol="0">
            <a:spAutoFit/>
          </a:bodyPr>
          <a:lstStyle/>
          <a:p>
            <a:pPr marL="53975">
              <a:spcBef>
                <a:spcPts val="944"/>
              </a:spcBef>
            </a:pPr>
            <a:r>
              <a:rPr sz="1500" spc="-10" dirty="0">
                <a:latin typeface="Arial"/>
                <a:cs typeface="Arial"/>
              </a:rPr>
              <a:t>Ректальні</a:t>
            </a:r>
            <a:endParaRPr sz="15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77305" y="1969770"/>
            <a:ext cx="969644" cy="352018"/>
          </a:xfrm>
          <a:prstGeom prst="rect">
            <a:avLst/>
          </a:prstGeom>
          <a:solidFill>
            <a:srgbClr val="C0C0C0"/>
          </a:solidFill>
          <a:ln w="25907">
            <a:solidFill>
              <a:srgbClr val="FFFFFF"/>
            </a:solidFill>
          </a:ln>
        </p:spPr>
        <p:txBody>
          <a:bodyPr vert="horz" wrap="square" lIns="0" tIns="120014" rIns="0" bIns="0" rtlCol="0">
            <a:spAutoFit/>
          </a:bodyPr>
          <a:lstStyle/>
          <a:p>
            <a:pPr marL="27305">
              <a:spcBef>
                <a:spcPts val="944"/>
              </a:spcBef>
            </a:pPr>
            <a:r>
              <a:rPr sz="1500" spc="-5" dirty="0">
                <a:latin typeface="Arial"/>
                <a:cs typeface="Arial"/>
              </a:rPr>
              <a:t>Вагінальні</a:t>
            </a:r>
            <a:endParaRPr sz="15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77305" y="2657095"/>
            <a:ext cx="969644" cy="352661"/>
          </a:xfrm>
          <a:prstGeom prst="rect">
            <a:avLst/>
          </a:prstGeom>
          <a:solidFill>
            <a:srgbClr val="C0C0C0"/>
          </a:solidFill>
          <a:ln w="25907">
            <a:solidFill>
              <a:srgbClr val="FFFFFF"/>
            </a:solidFill>
          </a:ln>
        </p:spPr>
        <p:txBody>
          <a:bodyPr vert="horz" wrap="square" lIns="0" tIns="120650" rIns="0" bIns="0" rtlCol="0">
            <a:spAutoFit/>
          </a:bodyPr>
          <a:lstStyle/>
          <a:p>
            <a:pPr marL="109220">
              <a:spcBef>
                <a:spcPts val="950"/>
              </a:spcBef>
            </a:pPr>
            <a:r>
              <a:rPr sz="1500" dirty="0">
                <a:latin typeface="Arial"/>
                <a:cs typeface="Arial"/>
              </a:rPr>
              <a:t>Палички</a:t>
            </a:r>
            <a:endParaRPr sz="15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24541" y="6267399"/>
            <a:ext cx="152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entury Gothic"/>
                <a:cs typeface="Century Gothic"/>
              </a:rPr>
              <a:t>5</a:t>
            </a:r>
            <a:endParaRPr>
              <a:latin typeface="Century Gothic"/>
              <a:cs typeface="Century Gothic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700785" y="1267967"/>
            <a:ext cx="3736975" cy="2377440"/>
            <a:chOff x="176784" y="1267967"/>
            <a:chExt cx="3736975" cy="2377440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832" y="1267967"/>
              <a:ext cx="3733800" cy="237743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784" y="2862033"/>
              <a:ext cx="592810" cy="59439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172" y="2913875"/>
              <a:ext cx="481571" cy="56084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4028" y="2889503"/>
              <a:ext cx="502920" cy="50444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24028" y="2889503"/>
              <a:ext cx="502920" cy="504825"/>
            </a:xfrm>
            <a:custGeom>
              <a:avLst/>
              <a:gdLst/>
              <a:ahLst/>
              <a:cxnLst/>
              <a:rect l="l" t="t" r="r" b="b"/>
              <a:pathLst>
                <a:path w="502920" h="504825">
                  <a:moveTo>
                    <a:pt x="0" y="252222"/>
                  </a:moveTo>
                  <a:lnTo>
                    <a:pt x="4051" y="206879"/>
                  </a:lnTo>
                  <a:lnTo>
                    <a:pt x="15732" y="164205"/>
                  </a:lnTo>
                  <a:lnTo>
                    <a:pt x="34332" y="124911"/>
                  </a:lnTo>
                  <a:lnTo>
                    <a:pt x="59141" y="89710"/>
                  </a:lnTo>
                  <a:lnTo>
                    <a:pt x="89448" y="59312"/>
                  </a:lnTo>
                  <a:lnTo>
                    <a:pt x="124544" y="34431"/>
                  </a:lnTo>
                  <a:lnTo>
                    <a:pt x="163718" y="15777"/>
                  </a:lnTo>
                  <a:lnTo>
                    <a:pt x="206260" y="4062"/>
                  </a:lnTo>
                  <a:lnTo>
                    <a:pt x="251459" y="0"/>
                  </a:lnTo>
                  <a:lnTo>
                    <a:pt x="296659" y="4062"/>
                  </a:lnTo>
                  <a:lnTo>
                    <a:pt x="339201" y="15777"/>
                  </a:lnTo>
                  <a:lnTo>
                    <a:pt x="378375" y="34431"/>
                  </a:lnTo>
                  <a:lnTo>
                    <a:pt x="413471" y="59312"/>
                  </a:lnTo>
                  <a:lnTo>
                    <a:pt x="443778" y="89710"/>
                  </a:lnTo>
                  <a:lnTo>
                    <a:pt x="468587" y="124911"/>
                  </a:lnTo>
                  <a:lnTo>
                    <a:pt x="487187" y="164205"/>
                  </a:lnTo>
                  <a:lnTo>
                    <a:pt x="498868" y="206879"/>
                  </a:lnTo>
                  <a:lnTo>
                    <a:pt x="502920" y="252222"/>
                  </a:lnTo>
                  <a:lnTo>
                    <a:pt x="498868" y="297564"/>
                  </a:lnTo>
                  <a:lnTo>
                    <a:pt x="487187" y="340238"/>
                  </a:lnTo>
                  <a:lnTo>
                    <a:pt x="468587" y="379532"/>
                  </a:lnTo>
                  <a:lnTo>
                    <a:pt x="443778" y="414733"/>
                  </a:lnTo>
                  <a:lnTo>
                    <a:pt x="413471" y="445131"/>
                  </a:lnTo>
                  <a:lnTo>
                    <a:pt x="378375" y="470012"/>
                  </a:lnTo>
                  <a:lnTo>
                    <a:pt x="339201" y="488666"/>
                  </a:lnTo>
                  <a:lnTo>
                    <a:pt x="296659" y="500381"/>
                  </a:lnTo>
                  <a:lnTo>
                    <a:pt x="251459" y="504444"/>
                  </a:lnTo>
                  <a:lnTo>
                    <a:pt x="206260" y="500381"/>
                  </a:lnTo>
                  <a:lnTo>
                    <a:pt x="163718" y="488666"/>
                  </a:lnTo>
                  <a:lnTo>
                    <a:pt x="124544" y="470012"/>
                  </a:lnTo>
                  <a:lnTo>
                    <a:pt x="89448" y="445131"/>
                  </a:lnTo>
                  <a:lnTo>
                    <a:pt x="59141" y="414733"/>
                  </a:lnTo>
                  <a:lnTo>
                    <a:pt x="34332" y="379532"/>
                  </a:lnTo>
                  <a:lnTo>
                    <a:pt x="15732" y="340238"/>
                  </a:lnTo>
                  <a:lnTo>
                    <a:pt x="4051" y="297564"/>
                  </a:lnTo>
                  <a:lnTo>
                    <a:pt x="0" y="252222"/>
                  </a:lnTo>
                  <a:close/>
                </a:path>
              </a:pathLst>
            </a:custGeom>
            <a:ln w="9144">
              <a:solidFill>
                <a:srgbClr val="006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923999" y="2988055"/>
            <a:ext cx="152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entury Gothic"/>
                <a:cs typeface="Century Gothic"/>
              </a:rPr>
              <a:t>1</a:t>
            </a:r>
            <a:endParaRPr>
              <a:latin typeface="Century Gothic"/>
              <a:cs typeface="Century Gothic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270505" y="2833078"/>
            <a:ext cx="594995" cy="612775"/>
            <a:chOff x="1746504" y="2833077"/>
            <a:chExt cx="594995" cy="612775"/>
          </a:xfrm>
        </p:grpSpPr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46504" y="2833077"/>
              <a:ext cx="594398" cy="59439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02892" y="2884919"/>
              <a:ext cx="481571" cy="56084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93748" y="2860547"/>
              <a:ext cx="504444" cy="504443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793748" y="2860547"/>
              <a:ext cx="504825" cy="504825"/>
            </a:xfrm>
            <a:custGeom>
              <a:avLst/>
              <a:gdLst/>
              <a:ahLst/>
              <a:cxnLst/>
              <a:rect l="l" t="t" r="r" b="b"/>
              <a:pathLst>
                <a:path w="504825" h="504825">
                  <a:moveTo>
                    <a:pt x="0" y="252222"/>
                  </a:moveTo>
                  <a:lnTo>
                    <a:pt x="4062" y="206879"/>
                  </a:lnTo>
                  <a:lnTo>
                    <a:pt x="15777" y="164205"/>
                  </a:lnTo>
                  <a:lnTo>
                    <a:pt x="34431" y="124911"/>
                  </a:lnTo>
                  <a:lnTo>
                    <a:pt x="59312" y="89710"/>
                  </a:lnTo>
                  <a:lnTo>
                    <a:pt x="89710" y="59312"/>
                  </a:lnTo>
                  <a:lnTo>
                    <a:pt x="124911" y="34431"/>
                  </a:lnTo>
                  <a:lnTo>
                    <a:pt x="164205" y="15777"/>
                  </a:lnTo>
                  <a:lnTo>
                    <a:pt x="206879" y="4062"/>
                  </a:lnTo>
                  <a:lnTo>
                    <a:pt x="252221" y="0"/>
                  </a:lnTo>
                  <a:lnTo>
                    <a:pt x="297564" y="4062"/>
                  </a:lnTo>
                  <a:lnTo>
                    <a:pt x="340238" y="15777"/>
                  </a:lnTo>
                  <a:lnTo>
                    <a:pt x="379532" y="34431"/>
                  </a:lnTo>
                  <a:lnTo>
                    <a:pt x="414733" y="59312"/>
                  </a:lnTo>
                  <a:lnTo>
                    <a:pt x="445131" y="89710"/>
                  </a:lnTo>
                  <a:lnTo>
                    <a:pt x="470012" y="124911"/>
                  </a:lnTo>
                  <a:lnTo>
                    <a:pt x="488666" y="164205"/>
                  </a:lnTo>
                  <a:lnTo>
                    <a:pt x="500381" y="206879"/>
                  </a:lnTo>
                  <a:lnTo>
                    <a:pt x="504444" y="252222"/>
                  </a:lnTo>
                  <a:lnTo>
                    <a:pt x="500381" y="297564"/>
                  </a:lnTo>
                  <a:lnTo>
                    <a:pt x="488666" y="340238"/>
                  </a:lnTo>
                  <a:lnTo>
                    <a:pt x="470012" y="379532"/>
                  </a:lnTo>
                  <a:lnTo>
                    <a:pt x="445131" y="414733"/>
                  </a:lnTo>
                  <a:lnTo>
                    <a:pt x="414733" y="445131"/>
                  </a:lnTo>
                  <a:lnTo>
                    <a:pt x="379532" y="470012"/>
                  </a:lnTo>
                  <a:lnTo>
                    <a:pt x="340238" y="488666"/>
                  </a:lnTo>
                  <a:lnTo>
                    <a:pt x="297564" y="500381"/>
                  </a:lnTo>
                  <a:lnTo>
                    <a:pt x="252221" y="504443"/>
                  </a:lnTo>
                  <a:lnTo>
                    <a:pt x="206879" y="500381"/>
                  </a:lnTo>
                  <a:lnTo>
                    <a:pt x="164205" y="488666"/>
                  </a:lnTo>
                  <a:lnTo>
                    <a:pt x="124911" y="470012"/>
                  </a:lnTo>
                  <a:lnTo>
                    <a:pt x="89710" y="445131"/>
                  </a:lnTo>
                  <a:lnTo>
                    <a:pt x="59312" y="414733"/>
                  </a:lnTo>
                  <a:lnTo>
                    <a:pt x="34431" y="379532"/>
                  </a:lnTo>
                  <a:lnTo>
                    <a:pt x="15777" y="340238"/>
                  </a:lnTo>
                  <a:lnTo>
                    <a:pt x="4062" y="297564"/>
                  </a:lnTo>
                  <a:lnTo>
                    <a:pt x="0" y="252222"/>
                  </a:lnTo>
                  <a:close/>
                </a:path>
              </a:pathLst>
            </a:custGeom>
            <a:ln w="9144">
              <a:solidFill>
                <a:srgbClr val="006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3494277" y="2959353"/>
            <a:ext cx="152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entury Gothic"/>
                <a:cs typeface="Century Gothic"/>
              </a:rPr>
              <a:t>1</a:t>
            </a:r>
            <a:endParaRPr>
              <a:latin typeface="Century Gothic"/>
              <a:cs typeface="Century Gothic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2264663" y="1240511"/>
            <a:ext cx="593090" cy="612775"/>
            <a:chOff x="740663" y="1240510"/>
            <a:chExt cx="593090" cy="612775"/>
          </a:xfrm>
        </p:grpSpPr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0663" y="1240510"/>
              <a:ext cx="592810" cy="59590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7051" y="1292339"/>
              <a:ext cx="481571" cy="56084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7907" y="1267968"/>
              <a:ext cx="502920" cy="50596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787907" y="1267968"/>
              <a:ext cx="502920" cy="506095"/>
            </a:xfrm>
            <a:custGeom>
              <a:avLst/>
              <a:gdLst/>
              <a:ahLst/>
              <a:cxnLst/>
              <a:rect l="l" t="t" r="r" b="b"/>
              <a:pathLst>
                <a:path w="502919" h="506094">
                  <a:moveTo>
                    <a:pt x="0" y="252984"/>
                  </a:moveTo>
                  <a:lnTo>
                    <a:pt x="4051" y="207514"/>
                  </a:lnTo>
                  <a:lnTo>
                    <a:pt x="15732" y="164717"/>
                  </a:lnTo>
                  <a:lnTo>
                    <a:pt x="34332" y="125306"/>
                  </a:lnTo>
                  <a:lnTo>
                    <a:pt x="59141" y="89997"/>
                  </a:lnTo>
                  <a:lnTo>
                    <a:pt x="89448" y="59504"/>
                  </a:lnTo>
                  <a:lnTo>
                    <a:pt x="124544" y="34543"/>
                  </a:lnTo>
                  <a:lnTo>
                    <a:pt x="163718" y="15829"/>
                  </a:lnTo>
                  <a:lnTo>
                    <a:pt x="206260" y="4076"/>
                  </a:lnTo>
                  <a:lnTo>
                    <a:pt x="251460" y="0"/>
                  </a:lnTo>
                  <a:lnTo>
                    <a:pt x="296659" y="4076"/>
                  </a:lnTo>
                  <a:lnTo>
                    <a:pt x="339201" y="15829"/>
                  </a:lnTo>
                  <a:lnTo>
                    <a:pt x="378375" y="34544"/>
                  </a:lnTo>
                  <a:lnTo>
                    <a:pt x="413471" y="59504"/>
                  </a:lnTo>
                  <a:lnTo>
                    <a:pt x="443778" y="89997"/>
                  </a:lnTo>
                  <a:lnTo>
                    <a:pt x="468587" y="125306"/>
                  </a:lnTo>
                  <a:lnTo>
                    <a:pt x="487187" y="164717"/>
                  </a:lnTo>
                  <a:lnTo>
                    <a:pt x="498868" y="207514"/>
                  </a:lnTo>
                  <a:lnTo>
                    <a:pt x="502920" y="252984"/>
                  </a:lnTo>
                  <a:lnTo>
                    <a:pt x="498868" y="298453"/>
                  </a:lnTo>
                  <a:lnTo>
                    <a:pt x="487187" y="341250"/>
                  </a:lnTo>
                  <a:lnTo>
                    <a:pt x="468587" y="380661"/>
                  </a:lnTo>
                  <a:lnTo>
                    <a:pt x="443778" y="415970"/>
                  </a:lnTo>
                  <a:lnTo>
                    <a:pt x="413471" y="446463"/>
                  </a:lnTo>
                  <a:lnTo>
                    <a:pt x="378375" y="471424"/>
                  </a:lnTo>
                  <a:lnTo>
                    <a:pt x="339201" y="490138"/>
                  </a:lnTo>
                  <a:lnTo>
                    <a:pt x="296659" y="501891"/>
                  </a:lnTo>
                  <a:lnTo>
                    <a:pt x="251460" y="505968"/>
                  </a:lnTo>
                  <a:lnTo>
                    <a:pt x="206260" y="501891"/>
                  </a:lnTo>
                  <a:lnTo>
                    <a:pt x="163718" y="490138"/>
                  </a:lnTo>
                  <a:lnTo>
                    <a:pt x="124544" y="471424"/>
                  </a:lnTo>
                  <a:lnTo>
                    <a:pt x="89448" y="446463"/>
                  </a:lnTo>
                  <a:lnTo>
                    <a:pt x="59141" y="415970"/>
                  </a:lnTo>
                  <a:lnTo>
                    <a:pt x="34332" y="380661"/>
                  </a:lnTo>
                  <a:lnTo>
                    <a:pt x="15732" y="341250"/>
                  </a:lnTo>
                  <a:lnTo>
                    <a:pt x="4051" y="298453"/>
                  </a:lnTo>
                  <a:lnTo>
                    <a:pt x="0" y="252984"/>
                  </a:lnTo>
                  <a:close/>
                </a:path>
              </a:pathLst>
            </a:custGeom>
            <a:ln w="9144">
              <a:solidFill>
                <a:srgbClr val="006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2487574" y="1366773"/>
            <a:ext cx="152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entury Gothic"/>
                <a:cs typeface="Century Gothic"/>
              </a:rPr>
              <a:t>2</a:t>
            </a:r>
            <a:endParaRPr>
              <a:latin typeface="Century Gothic"/>
              <a:cs typeface="Century Gothic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3008376" y="1240511"/>
            <a:ext cx="594995" cy="612775"/>
            <a:chOff x="1484375" y="1240510"/>
            <a:chExt cx="594995" cy="612775"/>
          </a:xfrm>
        </p:grpSpPr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84375" y="1240510"/>
              <a:ext cx="594398" cy="59590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40763" y="1292339"/>
              <a:ext cx="481571" cy="56084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31619" y="1267968"/>
              <a:ext cx="504444" cy="505968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531619" y="1267968"/>
              <a:ext cx="504825" cy="506095"/>
            </a:xfrm>
            <a:custGeom>
              <a:avLst/>
              <a:gdLst/>
              <a:ahLst/>
              <a:cxnLst/>
              <a:rect l="l" t="t" r="r" b="b"/>
              <a:pathLst>
                <a:path w="504825" h="506094">
                  <a:moveTo>
                    <a:pt x="0" y="252984"/>
                  </a:moveTo>
                  <a:lnTo>
                    <a:pt x="4062" y="207514"/>
                  </a:lnTo>
                  <a:lnTo>
                    <a:pt x="15777" y="164717"/>
                  </a:lnTo>
                  <a:lnTo>
                    <a:pt x="34431" y="125306"/>
                  </a:lnTo>
                  <a:lnTo>
                    <a:pt x="59312" y="89997"/>
                  </a:lnTo>
                  <a:lnTo>
                    <a:pt x="89710" y="59504"/>
                  </a:lnTo>
                  <a:lnTo>
                    <a:pt x="124911" y="34543"/>
                  </a:lnTo>
                  <a:lnTo>
                    <a:pt x="164205" y="15829"/>
                  </a:lnTo>
                  <a:lnTo>
                    <a:pt x="206879" y="4076"/>
                  </a:lnTo>
                  <a:lnTo>
                    <a:pt x="252222" y="0"/>
                  </a:lnTo>
                  <a:lnTo>
                    <a:pt x="297564" y="4076"/>
                  </a:lnTo>
                  <a:lnTo>
                    <a:pt x="340238" y="15829"/>
                  </a:lnTo>
                  <a:lnTo>
                    <a:pt x="379532" y="34544"/>
                  </a:lnTo>
                  <a:lnTo>
                    <a:pt x="414733" y="59504"/>
                  </a:lnTo>
                  <a:lnTo>
                    <a:pt x="445131" y="89997"/>
                  </a:lnTo>
                  <a:lnTo>
                    <a:pt x="470012" y="125306"/>
                  </a:lnTo>
                  <a:lnTo>
                    <a:pt x="488666" y="164717"/>
                  </a:lnTo>
                  <a:lnTo>
                    <a:pt x="500381" y="207514"/>
                  </a:lnTo>
                  <a:lnTo>
                    <a:pt x="504444" y="252984"/>
                  </a:lnTo>
                  <a:lnTo>
                    <a:pt x="500381" y="298453"/>
                  </a:lnTo>
                  <a:lnTo>
                    <a:pt x="488666" y="341250"/>
                  </a:lnTo>
                  <a:lnTo>
                    <a:pt x="470012" y="380661"/>
                  </a:lnTo>
                  <a:lnTo>
                    <a:pt x="445131" y="415970"/>
                  </a:lnTo>
                  <a:lnTo>
                    <a:pt x="414733" y="446463"/>
                  </a:lnTo>
                  <a:lnTo>
                    <a:pt x="379532" y="471424"/>
                  </a:lnTo>
                  <a:lnTo>
                    <a:pt x="340238" y="490138"/>
                  </a:lnTo>
                  <a:lnTo>
                    <a:pt x="297564" y="501891"/>
                  </a:lnTo>
                  <a:lnTo>
                    <a:pt x="252222" y="505968"/>
                  </a:lnTo>
                  <a:lnTo>
                    <a:pt x="206879" y="501891"/>
                  </a:lnTo>
                  <a:lnTo>
                    <a:pt x="164205" y="490138"/>
                  </a:lnTo>
                  <a:lnTo>
                    <a:pt x="124911" y="471424"/>
                  </a:lnTo>
                  <a:lnTo>
                    <a:pt x="89710" y="446463"/>
                  </a:lnTo>
                  <a:lnTo>
                    <a:pt x="59312" y="415970"/>
                  </a:lnTo>
                  <a:lnTo>
                    <a:pt x="34431" y="380661"/>
                  </a:lnTo>
                  <a:lnTo>
                    <a:pt x="15777" y="341250"/>
                  </a:lnTo>
                  <a:lnTo>
                    <a:pt x="4062" y="298453"/>
                  </a:lnTo>
                  <a:lnTo>
                    <a:pt x="0" y="252984"/>
                  </a:lnTo>
                  <a:close/>
                </a:path>
              </a:pathLst>
            </a:custGeom>
            <a:ln w="9144">
              <a:solidFill>
                <a:srgbClr val="006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232150" y="1366773"/>
            <a:ext cx="152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entury Gothic"/>
                <a:cs typeface="Century Gothic"/>
              </a:rPr>
              <a:t>3</a:t>
            </a:r>
            <a:endParaRPr>
              <a:latin typeface="Century Gothic"/>
              <a:cs typeface="Century Gothic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4393692" y="3113507"/>
            <a:ext cx="593090" cy="612775"/>
            <a:chOff x="2869692" y="3113506"/>
            <a:chExt cx="593090" cy="612775"/>
          </a:xfrm>
        </p:grpSpPr>
        <p:pic>
          <p:nvPicPr>
            <p:cNvPr id="40" name="object 4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69692" y="3113506"/>
              <a:ext cx="592810" cy="595909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24556" y="3165335"/>
              <a:ext cx="481571" cy="56084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916936" y="3140964"/>
              <a:ext cx="502919" cy="505968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2916936" y="3140964"/>
              <a:ext cx="502920" cy="506095"/>
            </a:xfrm>
            <a:custGeom>
              <a:avLst/>
              <a:gdLst/>
              <a:ahLst/>
              <a:cxnLst/>
              <a:rect l="l" t="t" r="r" b="b"/>
              <a:pathLst>
                <a:path w="502920" h="506095">
                  <a:moveTo>
                    <a:pt x="0" y="252984"/>
                  </a:moveTo>
                  <a:lnTo>
                    <a:pt x="4049" y="207514"/>
                  </a:lnTo>
                  <a:lnTo>
                    <a:pt x="15725" y="164717"/>
                  </a:lnTo>
                  <a:lnTo>
                    <a:pt x="34318" y="125306"/>
                  </a:lnTo>
                  <a:lnTo>
                    <a:pt x="59120" y="89997"/>
                  </a:lnTo>
                  <a:lnTo>
                    <a:pt x="89422" y="59504"/>
                  </a:lnTo>
                  <a:lnTo>
                    <a:pt x="124516" y="34543"/>
                  </a:lnTo>
                  <a:lnTo>
                    <a:pt x="163693" y="15829"/>
                  </a:lnTo>
                  <a:lnTo>
                    <a:pt x="206243" y="4076"/>
                  </a:lnTo>
                  <a:lnTo>
                    <a:pt x="251459" y="0"/>
                  </a:lnTo>
                  <a:lnTo>
                    <a:pt x="296676" y="4076"/>
                  </a:lnTo>
                  <a:lnTo>
                    <a:pt x="339226" y="15829"/>
                  </a:lnTo>
                  <a:lnTo>
                    <a:pt x="378403" y="34544"/>
                  </a:lnTo>
                  <a:lnTo>
                    <a:pt x="413497" y="59504"/>
                  </a:lnTo>
                  <a:lnTo>
                    <a:pt x="443799" y="89997"/>
                  </a:lnTo>
                  <a:lnTo>
                    <a:pt x="468601" y="125306"/>
                  </a:lnTo>
                  <a:lnTo>
                    <a:pt x="487194" y="164717"/>
                  </a:lnTo>
                  <a:lnTo>
                    <a:pt x="498870" y="207514"/>
                  </a:lnTo>
                  <a:lnTo>
                    <a:pt x="502919" y="252984"/>
                  </a:lnTo>
                  <a:lnTo>
                    <a:pt x="498870" y="298453"/>
                  </a:lnTo>
                  <a:lnTo>
                    <a:pt x="487194" y="341250"/>
                  </a:lnTo>
                  <a:lnTo>
                    <a:pt x="468601" y="380661"/>
                  </a:lnTo>
                  <a:lnTo>
                    <a:pt x="443799" y="415970"/>
                  </a:lnTo>
                  <a:lnTo>
                    <a:pt x="413497" y="446463"/>
                  </a:lnTo>
                  <a:lnTo>
                    <a:pt x="378403" y="471424"/>
                  </a:lnTo>
                  <a:lnTo>
                    <a:pt x="339226" y="490138"/>
                  </a:lnTo>
                  <a:lnTo>
                    <a:pt x="296676" y="501891"/>
                  </a:lnTo>
                  <a:lnTo>
                    <a:pt x="251459" y="505968"/>
                  </a:lnTo>
                  <a:lnTo>
                    <a:pt x="206243" y="501891"/>
                  </a:lnTo>
                  <a:lnTo>
                    <a:pt x="163693" y="490138"/>
                  </a:lnTo>
                  <a:lnTo>
                    <a:pt x="124516" y="471424"/>
                  </a:lnTo>
                  <a:lnTo>
                    <a:pt x="89422" y="446463"/>
                  </a:lnTo>
                  <a:lnTo>
                    <a:pt x="59120" y="415970"/>
                  </a:lnTo>
                  <a:lnTo>
                    <a:pt x="34318" y="380661"/>
                  </a:lnTo>
                  <a:lnTo>
                    <a:pt x="15725" y="341250"/>
                  </a:lnTo>
                  <a:lnTo>
                    <a:pt x="4049" y="298453"/>
                  </a:lnTo>
                  <a:lnTo>
                    <a:pt x="0" y="252984"/>
                  </a:lnTo>
                  <a:close/>
                </a:path>
              </a:pathLst>
            </a:custGeom>
            <a:ln w="9144">
              <a:solidFill>
                <a:srgbClr val="0061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4616957" y="3240404"/>
            <a:ext cx="152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entury Gothic"/>
                <a:cs typeface="Century Gothic"/>
              </a:rPr>
              <a:t>4</a:t>
            </a:r>
            <a:endParaRPr>
              <a:latin typeface="Century Gothic"/>
              <a:cs typeface="Century Gothic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1514603" y="3486912"/>
            <a:ext cx="4952365" cy="2745105"/>
            <a:chOff x="-9398" y="3486911"/>
            <a:chExt cx="4952365" cy="2745105"/>
          </a:xfrm>
        </p:grpSpPr>
        <p:pic>
          <p:nvPicPr>
            <p:cNvPr id="46" name="object 4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6199" y="4319015"/>
              <a:ext cx="4821936" cy="1912620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762" y="3497071"/>
              <a:ext cx="4932045" cy="796925"/>
            </a:xfrm>
            <a:custGeom>
              <a:avLst/>
              <a:gdLst/>
              <a:ahLst/>
              <a:cxnLst/>
              <a:rect l="l" t="t" r="r" b="b"/>
              <a:pathLst>
                <a:path w="4932045" h="796925">
                  <a:moveTo>
                    <a:pt x="4823714" y="149097"/>
                  </a:moveTo>
                  <a:lnTo>
                    <a:pt x="107952" y="149097"/>
                  </a:lnTo>
                  <a:lnTo>
                    <a:pt x="65932" y="157589"/>
                  </a:lnTo>
                  <a:lnTo>
                    <a:pt x="31618" y="180736"/>
                  </a:lnTo>
                  <a:lnTo>
                    <a:pt x="8483" y="215052"/>
                  </a:lnTo>
                  <a:lnTo>
                    <a:pt x="0" y="257047"/>
                  </a:lnTo>
                  <a:lnTo>
                    <a:pt x="0" y="688847"/>
                  </a:lnTo>
                  <a:lnTo>
                    <a:pt x="8483" y="730843"/>
                  </a:lnTo>
                  <a:lnTo>
                    <a:pt x="31618" y="765159"/>
                  </a:lnTo>
                  <a:lnTo>
                    <a:pt x="65932" y="788306"/>
                  </a:lnTo>
                  <a:lnTo>
                    <a:pt x="107952" y="796797"/>
                  </a:lnTo>
                  <a:lnTo>
                    <a:pt x="4823714" y="796797"/>
                  </a:lnTo>
                  <a:lnTo>
                    <a:pt x="4865709" y="788306"/>
                  </a:lnTo>
                  <a:lnTo>
                    <a:pt x="4900025" y="765159"/>
                  </a:lnTo>
                  <a:lnTo>
                    <a:pt x="4923172" y="730843"/>
                  </a:lnTo>
                  <a:lnTo>
                    <a:pt x="4931664" y="688847"/>
                  </a:lnTo>
                  <a:lnTo>
                    <a:pt x="4931664" y="257047"/>
                  </a:lnTo>
                  <a:lnTo>
                    <a:pt x="4923172" y="215052"/>
                  </a:lnTo>
                  <a:lnTo>
                    <a:pt x="4900025" y="180736"/>
                  </a:lnTo>
                  <a:lnTo>
                    <a:pt x="4865709" y="157589"/>
                  </a:lnTo>
                  <a:lnTo>
                    <a:pt x="4823714" y="149097"/>
                  </a:lnTo>
                  <a:close/>
                </a:path>
                <a:path w="4932045" h="796925">
                  <a:moveTo>
                    <a:pt x="1012571" y="0"/>
                  </a:moveTo>
                  <a:lnTo>
                    <a:pt x="821944" y="149097"/>
                  </a:lnTo>
                  <a:lnTo>
                    <a:pt x="2054860" y="149097"/>
                  </a:lnTo>
                  <a:lnTo>
                    <a:pt x="1012571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62" y="3497071"/>
              <a:ext cx="4932045" cy="796925"/>
            </a:xfrm>
            <a:custGeom>
              <a:avLst/>
              <a:gdLst/>
              <a:ahLst/>
              <a:cxnLst/>
              <a:rect l="l" t="t" r="r" b="b"/>
              <a:pathLst>
                <a:path w="4932045" h="796925">
                  <a:moveTo>
                    <a:pt x="0" y="257047"/>
                  </a:moveTo>
                  <a:lnTo>
                    <a:pt x="8483" y="215052"/>
                  </a:lnTo>
                  <a:lnTo>
                    <a:pt x="31618" y="180736"/>
                  </a:lnTo>
                  <a:lnTo>
                    <a:pt x="65932" y="157589"/>
                  </a:lnTo>
                  <a:lnTo>
                    <a:pt x="107952" y="149097"/>
                  </a:lnTo>
                  <a:lnTo>
                    <a:pt x="821944" y="149097"/>
                  </a:lnTo>
                  <a:lnTo>
                    <a:pt x="1012571" y="0"/>
                  </a:lnTo>
                  <a:lnTo>
                    <a:pt x="2054860" y="149097"/>
                  </a:lnTo>
                  <a:lnTo>
                    <a:pt x="4823714" y="149097"/>
                  </a:lnTo>
                  <a:lnTo>
                    <a:pt x="4865709" y="157589"/>
                  </a:lnTo>
                  <a:lnTo>
                    <a:pt x="4900025" y="180736"/>
                  </a:lnTo>
                  <a:lnTo>
                    <a:pt x="4923172" y="215052"/>
                  </a:lnTo>
                  <a:lnTo>
                    <a:pt x="4931664" y="257047"/>
                  </a:lnTo>
                  <a:lnTo>
                    <a:pt x="4931664" y="418972"/>
                  </a:lnTo>
                  <a:lnTo>
                    <a:pt x="4931664" y="688847"/>
                  </a:lnTo>
                  <a:lnTo>
                    <a:pt x="4923172" y="730843"/>
                  </a:lnTo>
                  <a:lnTo>
                    <a:pt x="4900025" y="765159"/>
                  </a:lnTo>
                  <a:lnTo>
                    <a:pt x="4865709" y="788306"/>
                  </a:lnTo>
                  <a:lnTo>
                    <a:pt x="4823714" y="796797"/>
                  </a:lnTo>
                  <a:lnTo>
                    <a:pt x="2054860" y="796797"/>
                  </a:lnTo>
                  <a:lnTo>
                    <a:pt x="821944" y="796797"/>
                  </a:lnTo>
                  <a:lnTo>
                    <a:pt x="107952" y="796797"/>
                  </a:lnTo>
                  <a:lnTo>
                    <a:pt x="65932" y="788306"/>
                  </a:lnTo>
                  <a:lnTo>
                    <a:pt x="31618" y="765159"/>
                  </a:lnTo>
                  <a:lnTo>
                    <a:pt x="8483" y="730843"/>
                  </a:lnTo>
                  <a:lnTo>
                    <a:pt x="0" y="688847"/>
                  </a:lnTo>
                  <a:lnTo>
                    <a:pt x="0" y="418972"/>
                  </a:lnTo>
                  <a:lnTo>
                    <a:pt x="0" y="257047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5161026" y="3767709"/>
            <a:ext cx="124206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spc="-10" dirty="0">
                <a:latin typeface="Arial"/>
                <a:cs typeface="Arial"/>
              </a:rPr>
              <a:t>торпеда;</a:t>
            </a:r>
            <a:r>
              <a:rPr sz="1400" b="1" spc="5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2</a:t>
            </a:r>
            <a:r>
              <a:rPr sz="1400" b="1" spc="5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–</a:t>
            </a:r>
            <a:endParaRPr sz="14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578966" y="3750365"/>
            <a:ext cx="3535045" cy="48895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73660">
              <a:spcBef>
                <a:spcPts val="240"/>
              </a:spcBef>
            </a:pPr>
            <a:r>
              <a:rPr sz="1400" b="1" spc="-5" dirty="0">
                <a:latin typeface="Arial"/>
                <a:cs typeface="Arial"/>
              </a:rPr>
              <a:t>ректальні</a:t>
            </a:r>
            <a:r>
              <a:rPr sz="1400" b="1" spc="56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</a:t>
            </a:r>
            <a:r>
              <a:rPr sz="1400" b="1" i="1" spc="-10" dirty="0">
                <a:latin typeface="Arial"/>
                <a:cs typeface="Arial"/>
              </a:rPr>
              <a:t>suppositoria</a:t>
            </a:r>
            <a:r>
              <a:rPr sz="1400" b="1" i="1" spc="555" dirty="0">
                <a:latin typeface="Arial"/>
                <a:cs typeface="Arial"/>
              </a:rPr>
              <a:t> </a:t>
            </a:r>
            <a:r>
              <a:rPr sz="1400" b="1" i="1" spc="-5" dirty="0">
                <a:latin typeface="Arial"/>
                <a:cs typeface="Arial"/>
              </a:rPr>
              <a:t>rectalia</a:t>
            </a:r>
            <a:r>
              <a:rPr sz="1400" b="1" spc="-5" dirty="0">
                <a:latin typeface="Arial"/>
                <a:cs typeface="Arial"/>
              </a:rPr>
              <a:t>):</a:t>
            </a:r>
            <a:r>
              <a:rPr sz="1400" b="1" spc="5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1</a:t>
            </a:r>
            <a:r>
              <a:rPr sz="1400" b="1" spc="5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–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145"/>
              </a:spcBef>
            </a:pPr>
            <a:r>
              <a:rPr sz="1400" b="1" spc="-20" dirty="0">
                <a:latin typeface="Arial"/>
                <a:cs typeface="Arial"/>
              </a:rPr>
              <a:t>конус;</a:t>
            </a:r>
            <a:r>
              <a:rPr sz="1400" b="1" spc="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3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–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циліндр;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4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–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ректальні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ракети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1591056" y="6140881"/>
            <a:ext cx="5204460" cy="488950"/>
            <a:chOff x="67056" y="6140881"/>
            <a:chExt cx="5204460" cy="488950"/>
          </a:xfrm>
        </p:grpSpPr>
        <p:sp>
          <p:nvSpPr>
            <p:cNvPr id="52" name="object 52"/>
            <p:cNvSpPr/>
            <p:nvPr/>
          </p:nvSpPr>
          <p:spPr>
            <a:xfrm>
              <a:off x="76962" y="6150787"/>
              <a:ext cx="5184775" cy="469265"/>
            </a:xfrm>
            <a:custGeom>
              <a:avLst/>
              <a:gdLst/>
              <a:ahLst/>
              <a:cxnLst/>
              <a:rect l="l" t="t" r="r" b="b"/>
              <a:pathLst>
                <a:path w="5184775" h="469265">
                  <a:moveTo>
                    <a:pt x="5121148" y="87706"/>
                  </a:moveTo>
                  <a:lnTo>
                    <a:pt x="63500" y="87706"/>
                  </a:lnTo>
                  <a:lnTo>
                    <a:pt x="38782" y="92697"/>
                  </a:lnTo>
                  <a:lnTo>
                    <a:pt x="18598" y="106306"/>
                  </a:lnTo>
                  <a:lnTo>
                    <a:pt x="4990" y="126491"/>
                  </a:lnTo>
                  <a:lnTo>
                    <a:pt x="0" y="151206"/>
                  </a:lnTo>
                  <a:lnTo>
                    <a:pt x="0" y="405206"/>
                  </a:lnTo>
                  <a:lnTo>
                    <a:pt x="4990" y="429920"/>
                  </a:lnTo>
                  <a:lnTo>
                    <a:pt x="18598" y="450105"/>
                  </a:lnTo>
                  <a:lnTo>
                    <a:pt x="38782" y="463715"/>
                  </a:lnTo>
                  <a:lnTo>
                    <a:pt x="63500" y="468706"/>
                  </a:lnTo>
                  <a:lnTo>
                    <a:pt x="5121148" y="468706"/>
                  </a:lnTo>
                  <a:lnTo>
                    <a:pt x="5145857" y="463715"/>
                  </a:lnTo>
                  <a:lnTo>
                    <a:pt x="5166042" y="450105"/>
                  </a:lnTo>
                  <a:lnTo>
                    <a:pt x="5179655" y="429920"/>
                  </a:lnTo>
                  <a:lnTo>
                    <a:pt x="5184648" y="405206"/>
                  </a:lnTo>
                  <a:lnTo>
                    <a:pt x="5184648" y="151206"/>
                  </a:lnTo>
                  <a:lnTo>
                    <a:pt x="5179655" y="126491"/>
                  </a:lnTo>
                  <a:lnTo>
                    <a:pt x="5166042" y="106306"/>
                  </a:lnTo>
                  <a:lnTo>
                    <a:pt x="5145857" y="92697"/>
                  </a:lnTo>
                  <a:lnTo>
                    <a:pt x="5121148" y="87706"/>
                  </a:lnTo>
                  <a:close/>
                </a:path>
                <a:path w="5184775" h="469265">
                  <a:moveTo>
                    <a:pt x="1064514" y="0"/>
                  </a:moveTo>
                  <a:lnTo>
                    <a:pt x="864107" y="87706"/>
                  </a:lnTo>
                  <a:lnTo>
                    <a:pt x="2160270" y="87706"/>
                  </a:lnTo>
                  <a:lnTo>
                    <a:pt x="1064514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6962" y="6150787"/>
              <a:ext cx="5184775" cy="469265"/>
            </a:xfrm>
            <a:custGeom>
              <a:avLst/>
              <a:gdLst/>
              <a:ahLst/>
              <a:cxnLst/>
              <a:rect l="l" t="t" r="r" b="b"/>
              <a:pathLst>
                <a:path w="5184775" h="469265">
                  <a:moveTo>
                    <a:pt x="0" y="151206"/>
                  </a:moveTo>
                  <a:lnTo>
                    <a:pt x="4990" y="126491"/>
                  </a:lnTo>
                  <a:lnTo>
                    <a:pt x="18598" y="106306"/>
                  </a:lnTo>
                  <a:lnTo>
                    <a:pt x="38782" y="92697"/>
                  </a:lnTo>
                  <a:lnTo>
                    <a:pt x="63500" y="87706"/>
                  </a:lnTo>
                  <a:lnTo>
                    <a:pt x="864107" y="87706"/>
                  </a:lnTo>
                  <a:lnTo>
                    <a:pt x="1064514" y="0"/>
                  </a:lnTo>
                  <a:lnTo>
                    <a:pt x="2160270" y="87706"/>
                  </a:lnTo>
                  <a:lnTo>
                    <a:pt x="5121148" y="87706"/>
                  </a:lnTo>
                  <a:lnTo>
                    <a:pt x="5145857" y="92697"/>
                  </a:lnTo>
                  <a:lnTo>
                    <a:pt x="5166042" y="106306"/>
                  </a:lnTo>
                  <a:lnTo>
                    <a:pt x="5179655" y="126491"/>
                  </a:lnTo>
                  <a:lnTo>
                    <a:pt x="5184648" y="151206"/>
                  </a:lnTo>
                  <a:lnTo>
                    <a:pt x="5184648" y="246456"/>
                  </a:lnTo>
                  <a:lnTo>
                    <a:pt x="5184648" y="405206"/>
                  </a:lnTo>
                  <a:lnTo>
                    <a:pt x="5179655" y="429920"/>
                  </a:lnTo>
                  <a:lnTo>
                    <a:pt x="5166042" y="450105"/>
                  </a:lnTo>
                  <a:lnTo>
                    <a:pt x="5145857" y="463715"/>
                  </a:lnTo>
                  <a:lnTo>
                    <a:pt x="5121148" y="468706"/>
                  </a:lnTo>
                  <a:lnTo>
                    <a:pt x="2160270" y="468706"/>
                  </a:lnTo>
                  <a:lnTo>
                    <a:pt x="864107" y="468706"/>
                  </a:lnTo>
                  <a:lnTo>
                    <a:pt x="63500" y="468706"/>
                  </a:lnTo>
                  <a:lnTo>
                    <a:pt x="38782" y="463715"/>
                  </a:lnTo>
                  <a:lnTo>
                    <a:pt x="18598" y="450105"/>
                  </a:lnTo>
                  <a:lnTo>
                    <a:pt x="4990" y="429920"/>
                  </a:lnTo>
                  <a:lnTo>
                    <a:pt x="0" y="405206"/>
                  </a:lnTo>
                  <a:lnTo>
                    <a:pt x="0" y="246456"/>
                  </a:lnTo>
                  <a:lnTo>
                    <a:pt x="0" y="151206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1697533" y="6284467"/>
            <a:ext cx="497014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вагінальні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(</a:t>
            </a:r>
            <a:r>
              <a:rPr sz="1400" b="1" i="1" spc="-5" dirty="0">
                <a:latin typeface="Arial"/>
                <a:cs typeface="Arial"/>
              </a:rPr>
              <a:t>suppositoria</a:t>
            </a:r>
            <a:r>
              <a:rPr sz="1400" b="1" i="1" spc="-30" dirty="0">
                <a:latin typeface="Arial"/>
                <a:cs typeface="Arial"/>
              </a:rPr>
              <a:t> </a:t>
            </a:r>
            <a:r>
              <a:rPr sz="1400" b="1" i="1" spc="-5" dirty="0">
                <a:latin typeface="Arial"/>
                <a:cs typeface="Arial"/>
              </a:rPr>
              <a:t>vaginalia</a:t>
            </a:r>
            <a:r>
              <a:rPr sz="1400" b="1" spc="-5" dirty="0">
                <a:latin typeface="Arial"/>
                <a:cs typeface="Arial"/>
              </a:rPr>
              <a:t>):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кульки,</a:t>
            </a:r>
            <a:r>
              <a:rPr sz="1400" b="1" spc="4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овулі,</a:t>
            </a:r>
            <a:r>
              <a:rPr sz="1400" b="1" spc="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песарії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7659624" y="2860548"/>
            <a:ext cx="2190115" cy="3756660"/>
            <a:chOff x="6135623" y="2860548"/>
            <a:chExt cx="2190115" cy="3756660"/>
          </a:xfrm>
        </p:grpSpPr>
        <p:pic>
          <p:nvPicPr>
            <p:cNvPr id="56" name="object 5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659879" y="2860548"/>
              <a:ext cx="1141476" cy="3064764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6145529" y="5530469"/>
              <a:ext cx="2170430" cy="1076960"/>
            </a:xfrm>
            <a:custGeom>
              <a:avLst/>
              <a:gdLst/>
              <a:ahLst/>
              <a:cxnLst/>
              <a:rect l="l" t="t" r="r" b="b"/>
              <a:pathLst>
                <a:path w="2170429" h="1076959">
                  <a:moveTo>
                    <a:pt x="2062226" y="429132"/>
                  </a:moveTo>
                  <a:lnTo>
                    <a:pt x="107950" y="429132"/>
                  </a:lnTo>
                  <a:lnTo>
                    <a:pt x="65954" y="437616"/>
                  </a:lnTo>
                  <a:lnTo>
                    <a:pt x="31638" y="460752"/>
                  </a:lnTo>
                  <a:lnTo>
                    <a:pt x="8491" y="495066"/>
                  </a:lnTo>
                  <a:lnTo>
                    <a:pt x="0" y="537082"/>
                  </a:lnTo>
                  <a:lnTo>
                    <a:pt x="0" y="968882"/>
                  </a:lnTo>
                  <a:lnTo>
                    <a:pt x="8491" y="1010899"/>
                  </a:lnTo>
                  <a:lnTo>
                    <a:pt x="31638" y="1045213"/>
                  </a:lnTo>
                  <a:lnTo>
                    <a:pt x="65954" y="1068349"/>
                  </a:lnTo>
                  <a:lnTo>
                    <a:pt x="107950" y="1076832"/>
                  </a:lnTo>
                  <a:lnTo>
                    <a:pt x="2062226" y="1076832"/>
                  </a:lnTo>
                  <a:lnTo>
                    <a:pt x="2104221" y="1068349"/>
                  </a:lnTo>
                  <a:lnTo>
                    <a:pt x="2138537" y="1045213"/>
                  </a:lnTo>
                  <a:lnTo>
                    <a:pt x="2161684" y="1010899"/>
                  </a:lnTo>
                  <a:lnTo>
                    <a:pt x="2170176" y="968882"/>
                  </a:lnTo>
                  <a:lnTo>
                    <a:pt x="2170176" y="537082"/>
                  </a:lnTo>
                  <a:lnTo>
                    <a:pt x="2161684" y="495066"/>
                  </a:lnTo>
                  <a:lnTo>
                    <a:pt x="2138537" y="460752"/>
                  </a:lnTo>
                  <a:lnTo>
                    <a:pt x="2104221" y="437616"/>
                  </a:lnTo>
                  <a:lnTo>
                    <a:pt x="2062226" y="429132"/>
                  </a:lnTo>
                  <a:close/>
                </a:path>
                <a:path w="2170429" h="1076959">
                  <a:moveTo>
                    <a:pt x="502539" y="0"/>
                  </a:moveTo>
                  <a:lnTo>
                    <a:pt x="361696" y="429132"/>
                  </a:lnTo>
                  <a:lnTo>
                    <a:pt x="904240" y="429132"/>
                  </a:lnTo>
                  <a:lnTo>
                    <a:pt x="502539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145529" y="5530469"/>
              <a:ext cx="2170430" cy="1076960"/>
            </a:xfrm>
            <a:custGeom>
              <a:avLst/>
              <a:gdLst/>
              <a:ahLst/>
              <a:cxnLst/>
              <a:rect l="l" t="t" r="r" b="b"/>
              <a:pathLst>
                <a:path w="2170429" h="1076959">
                  <a:moveTo>
                    <a:pt x="0" y="537082"/>
                  </a:moveTo>
                  <a:lnTo>
                    <a:pt x="8491" y="495066"/>
                  </a:lnTo>
                  <a:lnTo>
                    <a:pt x="31638" y="460752"/>
                  </a:lnTo>
                  <a:lnTo>
                    <a:pt x="65954" y="437616"/>
                  </a:lnTo>
                  <a:lnTo>
                    <a:pt x="107950" y="429132"/>
                  </a:lnTo>
                  <a:lnTo>
                    <a:pt x="361696" y="429132"/>
                  </a:lnTo>
                  <a:lnTo>
                    <a:pt x="502539" y="0"/>
                  </a:lnTo>
                  <a:lnTo>
                    <a:pt x="904240" y="429132"/>
                  </a:lnTo>
                  <a:lnTo>
                    <a:pt x="2062226" y="429132"/>
                  </a:lnTo>
                  <a:lnTo>
                    <a:pt x="2104221" y="437616"/>
                  </a:lnTo>
                  <a:lnTo>
                    <a:pt x="2138537" y="460752"/>
                  </a:lnTo>
                  <a:lnTo>
                    <a:pt x="2161684" y="495066"/>
                  </a:lnTo>
                  <a:lnTo>
                    <a:pt x="2170176" y="537082"/>
                  </a:lnTo>
                  <a:lnTo>
                    <a:pt x="2170176" y="699007"/>
                  </a:lnTo>
                  <a:lnTo>
                    <a:pt x="2170176" y="968882"/>
                  </a:lnTo>
                  <a:lnTo>
                    <a:pt x="2161684" y="1010899"/>
                  </a:lnTo>
                  <a:lnTo>
                    <a:pt x="2138537" y="1045213"/>
                  </a:lnTo>
                  <a:lnTo>
                    <a:pt x="2104221" y="1068349"/>
                  </a:lnTo>
                  <a:lnTo>
                    <a:pt x="2062226" y="1076832"/>
                  </a:lnTo>
                  <a:lnTo>
                    <a:pt x="904240" y="1076832"/>
                  </a:lnTo>
                  <a:lnTo>
                    <a:pt x="361696" y="1076832"/>
                  </a:lnTo>
                  <a:lnTo>
                    <a:pt x="107950" y="1076832"/>
                  </a:lnTo>
                  <a:lnTo>
                    <a:pt x="65954" y="1068349"/>
                  </a:lnTo>
                  <a:lnTo>
                    <a:pt x="31638" y="1045213"/>
                  </a:lnTo>
                  <a:lnTo>
                    <a:pt x="8491" y="1010899"/>
                  </a:lnTo>
                  <a:lnTo>
                    <a:pt x="0" y="968882"/>
                  </a:lnTo>
                  <a:lnTo>
                    <a:pt x="0" y="699007"/>
                  </a:lnTo>
                  <a:lnTo>
                    <a:pt x="0" y="537082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7787767" y="6082995"/>
            <a:ext cx="142938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палички</a:t>
            </a:r>
            <a:r>
              <a:rPr sz="1400" b="1" spc="-9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(bacilli)</a:t>
            </a:r>
            <a:endParaRPr sz="1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7629036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28800" y="270993"/>
            <a:ext cx="8610600" cy="41357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847850" marR="5080" indent="-1835150">
              <a:lnSpc>
                <a:spcPts val="2880"/>
              </a:lnSpc>
              <a:spcBef>
                <a:spcPts val="325"/>
              </a:spcBef>
            </a:pPr>
            <a:r>
              <a:rPr spc="-50" dirty="0"/>
              <a:t>3. </a:t>
            </a:r>
            <a:r>
              <a:rPr spc="-75" dirty="0"/>
              <a:t>ХАРАКТЕРИСТИКА </a:t>
            </a:r>
            <a:r>
              <a:rPr spc="-50" dirty="0"/>
              <a:t>І </a:t>
            </a:r>
            <a:r>
              <a:rPr spc="-80" dirty="0"/>
              <a:t>КЛАСИФІКАЦІЯ  </a:t>
            </a:r>
            <a:r>
              <a:rPr spc="-75" dirty="0"/>
              <a:t>ЕМУЛЬГАТОРІВ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388232" y="4496181"/>
            <a:ext cx="1664970" cy="475771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322580" marR="307975" indent="-8890">
              <a:spcBef>
                <a:spcPts val="350"/>
              </a:spcBef>
            </a:pP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механізм</a:t>
            </a:r>
            <a:r>
              <a:rPr sz="1400" spc="-5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їх  стабілізац</a:t>
            </a:r>
            <a:r>
              <a:rPr sz="1400" dirty="0">
                <a:solidFill>
                  <a:srgbClr val="663300"/>
                </a:solidFill>
                <a:latin typeface="Verdana"/>
                <a:cs typeface="Verdana"/>
              </a:rPr>
              <a:t>і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ї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67986" y="5262753"/>
            <a:ext cx="1454150" cy="276358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60325" rIns="0" bIns="0" rtlCol="0">
            <a:spAutoFit/>
          </a:bodyPr>
          <a:lstStyle/>
          <a:p>
            <a:pPr marL="194945">
              <a:spcBef>
                <a:spcPts val="475"/>
              </a:spcBef>
            </a:pP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токсичність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23229" y="5458587"/>
            <a:ext cx="1492885" cy="275717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59690" rIns="0" bIns="0" rtlCol="0">
            <a:spAutoFit/>
          </a:bodyPr>
          <a:lstStyle/>
          <a:p>
            <a:pPr marL="154305">
              <a:spcBef>
                <a:spcPts val="470"/>
              </a:spcBef>
            </a:pP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величину</a:t>
            </a:r>
            <a:r>
              <a:rPr sz="1400" spc="-1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рН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27829" y="1773554"/>
            <a:ext cx="2932430" cy="386644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 algn="ctr">
              <a:lnSpc>
                <a:spcPts val="1510"/>
              </a:lnSpc>
              <a:spcBef>
                <a:spcPts val="15"/>
              </a:spcBef>
            </a:pP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структурою</a:t>
            </a:r>
            <a:r>
              <a:rPr sz="1400" spc="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та</a:t>
            </a:r>
            <a:endParaRPr sz="1400">
              <a:latin typeface="Verdana"/>
              <a:cs typeface="Verdana"/>
            </a:endParaRPr>
          </a:p>
          <a:p>
            <a:pPr algn="ctr">
              <a:lnSpc>
                <a:spcPts val="1510"/>
              </a:lnSpc>
            </a:pP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властивостями</a:t>
            </a:r>
            <a:r>
              <a:rPr sz="1400" spc="1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молекул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92086" y="2316860"/>
            <a:ext cx="2301240" cy="216726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 marL="519430">
              <a:spcBef>
                <a:spcPts val="10"/>
              </a:spcBef>
            </a:pP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механізмом</a:t>
            </a:r>
            <a:r>
              <a:rPr sz="1400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дії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50254" y="2895981"/>
            <a:ext cx="2810510" cy="217367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 marL="287655">
              <a:spcBef>
                <a:spcPts val="15"/>
              </a:spcBef>
            </a:pP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медичним</a:t>
            </a:r>
            <a:r>
              <a:rPr sz="1400" spc="15" dirty="0">
                <a:solidFill>
                  <a:srgbClr val="663300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призначенням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86853" y="4496180"/>
            <a:ext cx="1846580" cy="970394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22225" rIns="0" bIns="0" rtlCol="0">
            <a:spAutoFit/>
          </a:bodyPr>
          <a:lstStyle/>
          <a:p>
            <a:pPr marL="356235" marR="347345" indent="-635" algn="ctr">
              <a:lnSpc>
                <a:spcPct val="110000"/>
              </a:lnSpc>
              <a:spcBef>
                <a:spcPts val="175"/>
              </a:spcBef>
            </a:pP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хімічну 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сумісність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з  лікарськими  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речовинами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052822" y="4335780"/>
            <a:ext cx="471805" cy="542925"/>
          </a:xfrm>
          <a:custGeom>
            <a:avLst/>
            <a:gdLst/>
            <a:ahLst/>
            <a:cxnLst/>
            <a:rect l="l" t="t" r="r" b="b"/>
            <a:pathLst>
              <a:path w="471804" h="542925">
                <a:moveTo>
                  <a:pt x="471677" y="0"/>
                </a:moveTo>
                <a:lnTo>
                  <a:pt x="330326" y="0"/>
                </a:lnTo>
                <a:lnTo>
                  <a:pt x="330326" y="237109"/>
                </a:lnTo>
                <a:lnTo>
                  <a:pt x="320115" y="265576"/>
                </a:lnTo>
                <a:lnTo>
                  <a:pt x="292258" y="288829"/>
                </a:lnTo>
                <a:lnTo>
                  <a:pt x="250924" y="304510"/>
                </a:lnTo>
                <a:lnTo>
                  <a:pt x="200278" y="310261"/>
                </a:lnTo>
                <a:lnTo>
                  <a:pt x="141350" y="310261"/>
                </a:lnTo>
                <a:lnTo>
                  <a:pt x="141350" y="237109"/>
                </a:lnTo>
                <a:lnTo>
                  <a:pt x="0" y="389890"/>
                </a:lnTo>
                <a:lnTo>
                  <a:pt x="141350" y="542544"/>
                </a:lnTo>
                <a:lnTo>
                  <a:pt x="141350" y="469392"/>
                </a:lnTo>
                <a:lnTo>
                  <a:pt x="200278" y="469392"/>
                </a:lnTo>
                <a:lnTo>
                  <a:pt x="249055" y="465649"/>
                </a:lnTo>
                <a:lnTo>
                  <a:pt x="294966" y="454857"/>
                </a:lnTo>
                <a:lnTo>
                  <a:pt x="337246" y="437674"/>
                </a:lnTo>
                <a:lnTo>
                  <a:pt x="375125" y="414756"/>
                </a:lnTo>
                <a:lnTo>
                  <a:pt x="407838" y="386759"/>
                </a:lnTo>
                <a:lnTo>
                  <a:pt x="434617" y="354339"/>
                </a:lnTo>
                <a:lnTo>
                  <a:pt x="454695" y="318153"/>
                </a:lnTo>
                <a:lnTo>
                  <a:pt x="467304" y="278857"/>
                </a:lnTo>
                <a:lnTo>
                  <a:pt x="471677" y="237109"/>
                </a:lnTo>
                <a:lnTo>
                  <a:pt x="471677" y="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043929" y="4335780"/>
            <a:ext cx="506095" cy="542925"/>
          </a:xfrm>
          <a:custGeom>
            <a:avLst/>
            <a:gdLst/>
            <a:ahLst/>
            <a:cxnLst/>
            <a:rect l="l" t="t" r="r" b="b"/>
            <a:pathLst>
              <a:path w="506095" h="542925">
                <a:moveTo>
                  <a:pt x="151637" y="0"/>
                </a:moveTo>
                <a:lnTo>
                  <a:pt x="0" y="0"/>
                </a:lnTo>
                <a:lnTo>
                  <a:pt x="0" y="237109"/>
                </a:lnTo>
                <a:lnTo>
                  <a:pt x="4689" y="278857"/>
                </a:lnTo>
                <a:lnTo>
                  <a:pt x="18208" y="318153"/>
                </a:lnTo>
                <a:lnTo>
                  <a:pt x="39736" y="354339"/>
                </a:lnTo>
                <a:lnTo>
                  <a:pt x="68452" y="386759"/>
                </a:lnTo>
                <a:lnTo>
                  <a:pt x="103533" y="414756"/>
                </a:lnTo>
                <a:lnTo>
                  <a:pt x="144159" y="437674"/>
                </a:lnTo>
                <a:lnTo>
                  <a:pt x="189506" y="454857"/>
                </a:lnTo>
                <a:lnTo>
                  <a:pt x="238755" y="465649"/>
                </a:lnTo>
                <a:lnTo>
                  <a:pt x="291084" y="469392"/>
                </a:lnTo>
                <a:lnTo>
                  <a:pt x="354330" y="469392"/>
                </a:lnTo>
                <a:lnTo>
                  <a:pt x="354330" y="542544"/>
                </a:lnTo>
                <a:lnTo>
                  <a:pt x="505968" y="389890"/>
                </a:lnTo>
                <a:lnTo>
                  <a:pt x="354330" y="237109"/>
                </a:lnTo>
                <a:lnTo>
                  <a:pt x="354330" y="310261"/>
                </a:lnTo>
                <a:lnTo>
                  <a:pt x="291084" y="310261"/>
                </a:lnTo>
                <a:lnTo>
                  <a:pt x="236827" y="304510"/>
                </a:lnTo>
                <a:lnTo>
                  <a:pt x="192500" y="288829"/>
                </a:lnTo>
                <a:lnTo>
                  <a:pt x="162603" y="265576"/>
                </a:lnTo>
                <a:lnTo>
                  <a:pt x="151637" y="237109"/>
                </a:lnTo>
                <a:lnTo>
                  <a:pt x="151637" y="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645402" y="4335780"/>
            <a:ext cx="290830" cy="1012825"/>
          </a:xfrm>
          <a:custGeom>
            <a:avLst/>
            <a:gdLst/>
            <a:ahLst/>
            <a:cxnLst/>
            <a:rect l="l" t="t" r="r" b="b"/>
            <a:pathLst>
              <a:path w="290829" h="1012825">
                <a:moveTo>
                  <a:pt x="217805" y="0"/>
                </a:moveTo>
                <a:lnTo>
                  <a:pt x="72517" y="0"/>
                </a:lnTo>
                <a:lnTo>
                  <a:pt x="72517" y="759714"/>
                </a:lnTo>
                <a:lnTo>
                  <a:pt x="0" y="759714"/>
                </a:lnTo>
                <a:lnTo>
                  <a:pt x="145161" y="1012698"/>
                </a:lnTo>
                <a:lnTo>
                  <a:pt x="290322" y="759714"/>
                </a:lnTo>
                <a:lnTo>
                  <a:pt x="217805" y="759714"/>
                </a:lnTo>
                <a:lnTo>
                  <a:pt x="217805" y="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632704" y="4335779"/>
            <a:ext cx="288925" cy="795020"/>
          </a:xfrm>
          <a:custGeom>
            <a:avLst/>
            <a:gdLst/>
            <a:ahLst/>
            <a:cxnLst/>
            <a:rect l="l" t="t" r="r" b="b"/>
            <a:pathLst>
              <a:path w="288925" h="795020">
                <a:moveTo>
                  <a:pt x="216662" y="0"/>
                </a:moveTo>
                <a:lnTo>
                  <a:pt x="72262" y="0"/>
                </a:lnTo>
                <a:lnTo>
                  <a:pt x="72262" y="596011"/>
                </a:lnTo>
                <a:lnTo>
                  <a:pt x="0" y="596011"/>
                </a:lnTo>
                <a:lnTo>
                  <a:pt x="144399" y="794766"/>
                </a:lnTo>
                <a:lnTo>
                  <a:pt x="288798" y="596011"/>
                </a:lnTo>
                <a:lnTo>
                  <a:pt x="216662" y="596011"/>
                </a:lnTo>
                <a:lnTo>
                  <a:pt x="216662" y="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089398" y="2243327"/>
            <a:ext cx="108585" cy="290830"/>
          </a:xfrm>
          <a:custGeom>
            <a:avLst/>
            <a:gdLst/>
            <a:ahLst/>
            <a:cxnLst/>
            <a:rect l="l" t="t" r="r" b="b"/>
            <a:pathLst>
              <a:path w="108585" h="290830">
                <a:moveTo>
                  <a:pt x="54101" y="0"/>
                </a:moveTo>
                <a:lnTo>
                  <a:pt x="0" y="72771"/>
                </a:lnTo>
                <a:lnTo>
                  <a:pt x="27050" y="72771"/>
                </a:lnTo>
                <a:lnTo>
                  <a:pt x="27050" y="290322"/>
                </a:lnTo>
                <a:lnTo>
                  <a:pt x="81152" y="290322"/>
                </a:lnTo>
                <a:lnTo>
                  <a:pt x="81152" y="72771"/>
                </a:lnTo>
                <a:lnTo>
                  <a:pt x="108203" y="72771"/>
                </a:lnTo>
                <a:lnTo>
                  <a:pt x="54101" y="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343905" y="2533650"/>
            <a:ext cx="1447800" cy="181610"/>
          </a:xfrm>
          <a:custGeom>
            <a:avLst/>
            <a:gdLst/>
            <a:ahLst/>
            <a:cxnLst/>
            <a:rect l="l" t="t" r="r" b="b"/>
            <a:pathLst>
              <a:path w="1447800" h="181610">
                <a:moveTo>
                  <a:pt x="1304036" y="0"/>
                </a:moveTo>
                <a:lnTo>
                  <a:pt x="1304036" y="60451"/>
                </a:lnTo>
                <a:lnTo>
                  <a:pt x="0" y="60451"/>
                </a:lnTo>
                <a:lnTo>
                  <a:pt x="0" y="120903"/>
                </a:lnTo>
                <a:lnTo>
                  <a:pt x="1304036" y="120903"/>
                </a:lnTo>
                <a:lnTo>
                  <a:pt x="1304036" y="181355"/>
                </a:lnTo>
                <a:lnTo>
                  <a:pt x="1447800" y="90677"/>
                </a:lnTo>
                <a:lnTo>
                  <a:pt x="1304036" y="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388233" y="3040760"/>
            <a:ext cx="2136775" cy="377026"/>
          </a:xfrm>
          <a:prstGeom prst="rect">
            <a:avLst/>
          </a:prstGeom>
          <a:solidFill>
            <a:srgbClr val="FFE9BC"/>
          </a:solidFill>
          <a:ln w="9905">
            <a:solidFill>
              <a:srgbClr val="663300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577215" marR="568960" indent="93345">
              <a:lnSpc>
                <a:spcPts val="1340"/>
              </a:lnSpc>
              <a:spcBef>
                <a:spcPts val="340"/>
              </a:spcBef>
            </a:pP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способом  </a:t>
            </a:r>
            <a:r>
              <a:rPr sz="1400" spc="-5" dirty="0">
                <a:solidFill>
                  <a:srgbClr val="663300"/>
                </a:solidFill>
                <a:latin typeface="Verdana"/>
                <a:cs typeface="Verdana"/>
              </a:rPr>
              <a:t>отрима</a:t>
            </a:r>
            <a:r>
              <a:rPr sz="1400" spc="-15" dirty="0">
                <a:solidFill>
                  <a:srgbClr val="663300"/>
                </a:solidFill>
                <a:latin typeface="Verdana"/>
                <a:cs typeface="Verdana"/>
              </a:rPr>
              <a:t>н</a:t>
            </a:r>
            <a:r>
              <a:rPr sz="1400" spc="-10" dirty="0">
                <a:solidFill>
                  <a:srgbClr val="663300"/>
                </a:solidFill>
                <a:latin typeface="Verdana"/>
                <a:cs typeface="Verdana"/>
              </a:rPr>
              <a:t>ня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305044" y="2712973"/>
            <a:ext cx="514350" cy="311150"/>
          </a:xfrm>
          <a:custGeom>
            <a:avLst/>
            <a:gdLst/>
            <a:ahLst/>
            <a:cxnLst/>
            <a:rect l="l" t="t" r="r" b="b"/>
            <a:pathLst>
              <a:path w="514350" h="311150">
                <a:moveTo>
                  <a:pt x="24383" y="0"/>
                </a:moveTo>
                <a:lnTo>
                  <a:pt x="0" y="42163"/>
                </a:lnTo>
                <a:lnTo>
                  <a:pt x="392938" y="268986"/>
                </a:lnTo>
                <a:lnTo>
                  <a:pt x="377697" y="295401"/>
                </a:lnTo>
                <a:lnTo>
                  <a:pt x="513968" y="310768"/>
                </a:lnTo>
                <a:lnTo>
                  <a:pt x="432434" y="200533"/>
                </a:lnTo>
                <a:lnTo>
                  <a:pt x="417194" y="226822"/>
                </a:lnTo>
                <a:lnTo>
                  <a:pt x="24383" y="0"/>
                </a:lnTo>
                <a:close/>
              </a:path>
            </a:pathLst>
          </a:custGeom>
          <a:solidFill>
            <a:srgbClr val="66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89398" y="2785873"/>
            <a:ext cx="108203" cy="217931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2645918" y="2227834"/>
            <a:ext cx="1807845" cy="518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b="1" spc="-10" dirty="0">
                <a:solidFill>
                  <a:srgbClr val="663300"/>
                </a:solidFill>
                <a:latin typeface="Calibri"/>
                <a:cs typeface="Calibri"/>
              </a:rPr>
              <a:t>Емульгатори</a:t>
            </a:r>
            <a:endParaRPr sz="1600">
              <a:latin typeface="Calibri"/>
              <a:cs typeface="Calibri"/>
            </a:endParaRPr>
          </a:p>
          <a:p>
            <a:pPr marL="12700">
              <a:spcBef>
                <a:spcPts val="40"/>
              </a:spcBef>
            </a:pPr>
            <a:r>
              <a:rPr sz="1600" b="1" spc="-10" dirty="0">
                <a:solidFill>
                  <a:srgbClr val="663300"/>
                </a:solidFill>
                <a:latin typeface="Arial"/>
                <a:cs typeface="Arial"/>
              </a:rPr>
              <a:t>Класифікують</a:t>
            </a:r>
            <a:r>
              <a:rPr sz="1600" b="1" spc="-40" dirty="0">
                <a:solidFill>
                  <a:srgbClr val="6633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663300"/>
                </a:solidFill>
                <a:latin typeface="Arial"/>
                <a:cs typeface="Arial"/>
              </a:rPr>
              <a:t>за:</a:t>
            </a:r>
            <a:endParaRPr sz="16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087367" y="3882645"/>
            <a:ext cx="368935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b="1" dirty="0">
                <a:solidFill>
                  <a:srgbClr val="663300"/>
                </a:solidFill>
                <a:latin typeface="Calibri"/>
                <a:cs typeface="Calibri"/>
              </a:rPr>
              <a:t>ПРИ </a:t>
            </a:r>
            <a:r>
              <a:rPr sz="1600" b="1" spc="-5" dirty="0">
                <a:solidFill>
                  <a:srgbClr val="663300"/>
                </a:solidFill>
                <a:latin typeface="Calibri"/>
                <a:cs typeface="Calibri"/>
              </a:rPr>
              <a:t>ВИБОРІ </a:t>
            </a:r>
            <a:r>
              <a:rPr sz="1600" b="1" spc="-35" dirty="0">
                <a:solidFill>
                  <a:srgbClr val="663300"/>
                </a:solidFill>
                <a:latin typeface="Calibri"/>
                <a:cs typeface="Calibri"/>
              </a:rPr>
              <a:t>ЕМУЛЬГАТОРІВ</a:t>
            </a:r>
            <a:r>
              <a:rPr sz="1600" b="1" spc="-4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663300"/>
                </a:solidFill>
                <a:latin typeface="Calibri"/>
                <a:cs typeface="Calibri"/>
              </a:rPr>
              <a:t>ВРАХОВУЮТЬ</a:t>
            </a:r>
            <a:endParaRPr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5284919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-56398"/>
            <a:ext cx="9144000" cy="68580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838451" y="352044"/>
            <a:ext cx="6537325" cy="1042035"/>
            <a:chOff x="1314450" y="352043"/>
            <a:chExt cx="6537325" cy="104203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14450" y="352043"/>
              <a:ext cx="6537198" cy="67589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49345" y="717803"/>
              <a:ext cx="2955798" cy="675894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036888" y="1546971"/>
            <a:ext cx="61182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i="1" spc="-5" dirty="0">
                <a:solidFill>
                  <a:srgbClr val="A40020"/>
                </a:solidFill>
                <a:latin typeface="Verdana"/>
                <a:cs typeface="Verdana"/>
              </a:rPr>
              <a:t>КЛАСИФІКАЦІЯ НИЗЬКОМОЛЕКУЛЯРНИХ</a:t>
            </a:r>
            <a:r>
              <a:rPr b="1" i="1" spc="-45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b="1" i="1" spc="-5" dirty="0">
                <a:solidFill>
                  <a:srgbClr val="A40020"/>
                </a:solidFill>
                <a:latin typeface="Verdana"/>
                <a:cs typeface="Verdana"/>
              </a:rPr>
              <a:t>ПАР</a:t>
            </a:r>
            <a:endParaRPr dirty="0">
              <a:latin typeface="Verdana"/>
              <a:cs typeface="Verdana"/>
            </a:endParaRPr>
          </a:p>
          <a:p>
            <a:pPr marL="525780"/>
            <a:r>
              <a:rPr b="1" i="1" dirty="0">
                <a:solidFill>
                  <a:srgbClr val="A40020"/>
                </a:solidFill>
                <a:latin typeface="Verdana"/>
                <a:cs typeface="Verdana"/>
              </a:rPr>
              <a:t>ЗА </a:t>
            </a:r>
            <a:r>
              <a:rPr b="1" i="1" spc="-5" dirty="0">
                <a:solidFill>
                  <a:srgbClr val="A40020"/>
                </a:solidFill>
                <a:latin typeface="Verdana"/>
                <a:cs typeface="Verdana"/>
              </a:rPr>
              <a:t>ЗДАТНІСТЮ ДО </a:t>
            </a:r>
            <a:r>
              <a:rPr b="1" i="1" dirty="0">
                <a:solidFill>
                  <a:srgbClr val="A40020"/>
                </a:solidFill>
                <a:latin typeface="Verdana"/>
                <a:cs typeface="Verdana"/>
              </a:rPr>
              <a:t>ІОНІЗАЦІЇ У</a:t>
            </a:r>
            <a:r>
              <a:rPr b="1" i="1" spc="-10" dirty="0">
                <a:solidFill>
                  <a:srgbClr val="A40020"/>
                </a:solidFill>
                <a:latin typeface="Verdana"/>
                <a:cs typeface="Verdana"/>
              </a:rPr>
              <a:t> </a:t>
            </a:r>
            <a:r>
              <a:rPr b="1" i="1" dirty="0">
                <a:solidFill>
                  <a:srgbClr val="A40020"/>
                </a:solidFill>
                <a:latin typeface="Verdana"/>
                <a:cs typeface="Verdana"/>
              </a:rPr>
              <a:t>ВОДІ</a:t>
            </a:r>
            <a:endParaRPr dirty="0">
              <a:latin typeface="Verdana"/>
              <a:cs typeface="Verdan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003548" y="2703576"/>
            <a:ext cx="1811020" cy="1381760"/>
            <a:chOff x="2479548" y="2703576"/>
            <a:chExt cx="1811020" cy="1381760"/>
          </a:xfrm>
        </p:grpSpPr>
        <p:sp>
          <p:nvSpPr>
            <p:cNvPr id="10" name="object 10"/>
            <p:cNvSpPr/>
            <p:nvPr/>
          </p:nvSpPr>
          <p:spPr>
            <a:xfrm>
              <a:off x="2484501" y="2708529"/>
              <a:ext cx="1800860" cy="1371600"/>
            </a:xfrm>
            <a:custGeom>
              <a:avLst/>
              <a:gdLst/>
              <a:ahLst/>
              <a:cxnLst/>
              <a:rect l="l" t="t" r="r" b="b"/>
              <a:pathLst>
                <a:path w="1800860" h="1371600">
                  <a:moveTo>
                    <a:pt x="1800606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778763" y="914400"/>
                  </a:lnTo>
                  <a:lnTo>
                    <a:pt x="778763" y="1121410"/>
                  </a:lnTo>
                  <a:lnTo>
                    <a:pt x="617219" y="1121410"/>
                  </a:lnTo>
                  <a:lnTo>
                    <a:pt x="900302" y="1371600"/>
                  </a:lnTo>
                  <a:lnTo>
                    <a:pt x="1183386" y="1121410"/>
                  </a:lnTo>
                  <a:lnTo>
                    <a:pt x="1021841" y="1121410"/>
                  </a:lnTo>
                  <a:lnTo>
                    <a:pt x="1021841" y="914400"/>
                  </a:lnTo>
                  <a:lnTo>
                    <a:pt x="1800606" y="914400"/>
                  </a:lnTo>
                  <a:lnTo>
                    <a:pt x="1800606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484501" y="2708529"/>
              <a:ext cx="1800860" cy="1371600"/>
            </a:xfrm>
            <a:custGeom>
              <a:avLst/>
              <a:gdLst/>
              <a:ahLst/>
              <a:cxnLst/>
              <a:rect l="l" t="t" r="r" b="b"/>
              <a:pathLst>
                <a:path w="1800860" h="1371600">
                  <a:moveTo>
                    <a:pt x="0" y="0"/>
                  </a:moveTo>
                  <a:lnTo>
                    <a:pt x="1800606" y="0"/>
                  </a:lnTo>
                  <a:lnTo>
                    <a:pt x="1800606" y="914400"/>
                  </a:lnTo>
                  <a:lnTo>
                    <a:pt x="1021841" y="914400"/>
                  </a:lnTo>
                  <a:lnTo>
                    <a:pt x="1021841" y="1121410"/>
                  </a:lnTo>
                  <a:lnTo>
                    <a:pt x="1183386" y="1121410"/>
                  </a:lnTo>
                  <a:lnTo>
                    <a:pt x="900302" y="1371600"/>
                  </a:lnTo>
                  <a:lnTo>
                    <a:pt x="617219" y="1121410"/>
                  </a:lnTo>
                  <a:lnTo>
                    <a:pt x="778763" y="1121410"/>
                  </a:lnTo>
                  <a:lnTo>
                    <a:pt x="778763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260342" y="2740152"/>
            <a:ext cx="129413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3070" marR="5080" indent="-421005">
              <a:spcBef>
                <a:spcPts val="100"/>
              </a:spcBef>
            </a:pPr>
            <a:r>
              <a:rPr sz="1600" b="1" spc="-5" dirty="0">
                <a:solidFill>
                  <a:srgbClr val="663300"/>
                </a:solidFill>
                <a:latin typeface="Tahoma"/>
                <a:cs typeface="Tahoma"/>
              </a:rPr>
              <a:t>Неі</a:t>
            </a:r>
            <a:r>
              <a:rPr sz="1600" b="1" dirty="0">
                <a:solidFill>
                  <a:srgbClr val="663300"/>
                </a:solidFill>
                <a:latin typeface="Tahoma"/>
                <a:cs typeface="Tahoma"/>
              </a:rPr>
              <a:t>о</a:t>
            </a:r>
            <a:r>
              <a:rPr sz="1600" b="1" spc="-5" dirty="0">
                <a:solidFill>
                  <a:srgbClr val="663300"/>
                </a:solidFill>
                <a:latin typeface="Tahoma"/>
                <a:cs typeface="Tahoma"/>
              </a:rPr>
              <a:t>ногенні  ПАР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75304" y="4181855"/>
            <a:ext cx="2743200" cy="1664686"/>
          </a:xfrm>
          <a:prstGeom prst="rect">
            <a:avLst/>
          </a:prstGeom>
          <a:solidFill>
            <a:srgbClr val="FFE9BC"/>
          </a:solidFill>
          <a:ln w="6096">
            <a:solidFill>
              <a:srgbClr val="000000"/>
            </a:solidFill>
          </a:ln>
        </p:spPr>
        <p:txBody>
          <a:bodyPr vert="horz" wrap="square" lIns="0" tIns="10795" rIns="0" bIns="0" rtlCol="0">
            <a:spAutoFit/>
          </a:bodyPr>
          <a:lstStyle/>
          <a:p>
            <a:pPr algn="ctr">
              <a:spcBef>
                <a:spcPts val="85"/>
              </a:spcBef>
            </a:pP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В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ищі 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жирн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і 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спирт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и</a:t>
            </a:r>
            <a:r>
              <a:rPr sz="1400" spc="-204" dirty="0">
                <a:solidFill>
                  <a:srgbClr val="663300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663300"/>
                </a:solidFill>
                <a:latin typeface="Arial"/>
                <a:cs typeface="Arial"/>
              </a:rPr>
              <a:t>та</a:t>
            </a:r>
            <a:endParaRPr sz="1400">
              <a:latin typeface="Arial"/>
              <a:cs typeface="Arial"/>
            </a:endParaRPr>
          </a:p>
          <a:p>
            <a:pPr algn="ctr">
              <a:spcBef>
                <a:spcPts val="165"/>
              </a:spcBef>
            </a:pP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кислот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и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, с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кладні</a:t>
            </a:r>
            <a:r>
              <a:rPr sz="1400" spc="-90" dirty="0">
                <a:solidFill>
                  <a:srgbClr val="6633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е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ф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р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и</a:t>
            </a:r>
            <a:endParaRPr sz="1400">
              <a:latin typeface="Arial"/>
              <a:cs typeface="Arial"/>
            </a:endParaRPr>
          </a:p>
          <a:p>
            <a:pPr algn="ctr">
              <a:spcBef>
                <a:spcPts val="170"/>
              </a:spcBef>
            </a:pPr>
            <a:r>
              <a:rPr sz="1400" spc="-15" dirty="0">
                <a:solidFill>
                  <a:srgbClr val="663300"/>
                </a:solidFill>
                <a:latin typeface="Calibri"/>
                <a:cs typeface="Calibri"/>
              </a:rPr>
              <a:t>гл</a:t>
            </a:r>
            <a:r>
              <a:rPr sz="1400" spc="-15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r>
              <a:rPr sz="1400" spc="-15" dirty="0">
                <a:solidFill>
                  <a:srgbClr val="663300"/>
                </a:solidFill>
                <a:latin typeface="Calibri"/>
                <a:cs typeface="Calibri"/>
              </a:rPr>
              <a:t>колей </a:t>
            </a:r>
            <a:r>
              <a:rPr sz="1400" spc="-15" dirty="0">
                <a:solidFill>
                  <a:srgbClr val="663300"/>
                </a:solidFill>
                <a:latin typeface="Arial"/>
                <a:cs typeface="Arial"/>
              </a:rPr>
              <a:t>та 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жирн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и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х</a:t>
            </a:r>
            <a:r>
              <a:rPr sz="1400" spc="-50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663300"/>
                </a:solidFill>
                <a:latin typeface="Calibri"/>
                <a:cs typeface="Calibri"/>
              </a:rPr>
              <a:t>кислот,</a:t>
            </a:r>
            <a:endParaRPr sz="1400">
              <a:latin typeface="Calibri"/>
              <a:cs typeface="Calibri"/>
            </a:endParaRPr>
          </a:p>
          <a:p>
            <a:pPr marL="224790" marR="217804" algn="ctr">
              <a:lnSpc>
                <a:spcPct val="110000"/>
              </a:lnSpc>
            </a:pP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спен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и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, </a:t>
            </a: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жиро</a:t>
            </a:r>
            <a:r>
              <a:rPr sz="1400" spc="-10" dirty="0">
                <a:solidFill>
                  <a:srgbClr val="663300"/>
                </a:solidFill>
                <a:latin typeface="Arial"/>
                <a:cs typeface="Arial"/>
              </a:rPr>
              <a:t>вуглеводи</a:t>
            </a: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, 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твін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и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,  плюрон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ки,</a:t>
            </a:r>
            <a:r>
              <a:rPr sz="1400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полавакс</a:t>
            </a:r>
            <a:endParaRPr sz="1400">
              <a:latin typeface="Calibri"/>
              <a:cs typeface="Calibri"/>
            </a:endParaRPr>
          </a:p>
          <a:p>
            <a:pPr algn="ctr">
              <a:spcBef>
                <a:spcPts val="170"/>
              </a:spcBef>
            </a:pPr>
            <a:r>
              <a:rPr sz="1400" i="1" spc="-5" dirty="0">
                <a:solidFill>
                  <a:srgbClr val="663300"/>
                </a:solidFill>
                <a:latin typeface="Calibri"/>
                <a:cs typeface="Calibri"/>
              </a:rPr>
              <a:t>(напр., ОС-20, пентол,</a:t>
            </a:r>
            <a:r>
              <a:rPr sz="1400" i="1" spc="-20" dirty="0">
                <a:solidFill>
                  <a:srgbClr val="663300"/>
                </a:solidFill>
                <a:latin typeface="Calibri"/>
                <a:cs typeface="Calibri"/>
              </a:rPr>
              <a:t> МГД,</a:t>
            </a:r>
            <a:endParaRPr sz="1400">
              <a:latin typeface="Calibri"/>
              <a:cs typeface="Calibri"/>
            </a:endParaRPr>
          </a:p>
          <a:p>
            <a:pPr algn="ctr">
              <a:spcBef>
                <a:spcPts val="170"/>
              </a:spcBef>
            </a:pPr>
            <a:r>
              <a:rPr sz="1400" i="1" spc="-10" dirty="0">
                <a:solidFill>
                  <a:srgbClr val="663300"/>
                </a:solidFill>
                <a:latin typeface="Arial"/>
                <a:cs typeface="Arial"/>
              </a:rPr>
              <a:t>е</a:t>
            </a:r>
            <a:r>
              <a:rPr sz="1400" i="1" spc="-10" dirty="0">
                <a:solidFill>
                  <a:srgbClr val="663300"/>
                </a:solidFill>
                <a:latin typeface="Calibri"/>
                <a:cs typeface="Calibri"/>
              </a:rPr>
              <a:t>мульгатор </a:t>
            </a:r>
            <a:r>
              <a:rPr sz="1400" i="1" spc="-5" dirty="0">
                <a:solidFill>
                  <a:srgbClr val="663300"/>
                </a:solidFill>
                <a:latin typeface="Calibri"/>
                <a:cs typeface="Calibri"/>
              </a:rPr>
              <a:t>Т-2,</a:t>
            </a:r>
            <a:r>
              <a:rPr sz="1400" i="1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400" i="1" spc="-20" dirty="0">
                <a:solidFill>
                  <a:srgbClr val="663300"/>
                </a:solidFill>
                <a:latin typeface="Calibri"/>
                <a:cs typeface="Calibri"/>
              </a:rPr>
              <a:t>ВЖС)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998208" y="2703576"/>
            <a:ext cx="1610360" cy="1381760"/>
            <a:chOff x="5474208" y="2703576"/>
            <a:chExt cx="1610360" cy="1381760"/>
          </a:xfrm>
        </p:grpSpPr>
        <p:sp>
          <p:nvSpPr>
            <p:cNvPr id="15" name="object 15"/>
            <p:cNvSpPr/>
            <p:nvPr/>
          </p:nvSpPr>
          <p:spPr>
            <a:xfrm>
              <a:off x="5479161" y="2708529"/>
              <a:ext cx="1600200" cy="1371600"/>
            </a:xfrm>
            <a:custGeom>
              <a:avLst/>
              <a:gdLst/>
              <a:ahLst/>
              <a:cxnLst/>
              <a:rect l="l" t="t" r="r" b="b"/>
              <a:pathLst>
                <a:path w="1600200" h="1371600">
                  <a:moveTo>
                    <a:pt x="1600199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692023" y="914400"/>
                  </a:lnTo>
                  <a:lnTo>
                    <a:pt x="692023" y="1121410"/>
                  </a:lnTo>
                  <a:lnTo>
                    <a:pt x="548386" y="1121410"/>
                  </a:lnTo>
                  <a:lnTo>
                    <a:pt x="800100" y="1371600"/>
                  </a:lnTo>
                  <a:lnTo>
                    <a:pt x="1051814" y="1121410"/>
                  </a:lnTo>
                  <a:lnTo>
                    <a:pt x="908050" y="1121410"/>
                  </a:lnTo>
                  <a:lnTo>
                    <a:pt x="908050" y="914400"/>
                  </a:lnTo>
                  <a:lnTo>
                    <a:pt x="1600199" y="914400"/>
                  </a:lnTo>
                  <a:lnTo>
                    <a:pt x="1600199" y="0"/>
                  </a:lnTo>
                  <a:close/>
                </a:path>
              </a:pathLst>
            </a:custGeom>
            <a:solidFill>
              <a:srgbClr val="FFE9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479161" y="2708529"/>
              <a:ext cx="1600200" cy="1371600"/>
            </a:xfrm>
            <a:custGeom>
              <a:avLst/>
              <a:gdLst/>
              <a:ahLst/>
              <a:cxnLst/>
              <a:rect l="l" t="t" r="r" b="b"/>
              <a:pathLst>
                <a:path w="1600200" h="1371600">
                  <a:moveTo>
                    <a:pt x="0" y="0"/>
                  </a:moveTo>
                  <a:lnTo>
                    <a:pt x="1600199" y="0"/>
                  </a:lnTo>
                  <a:lnTo>
                    <a:pt x="1600199" y="914400"/>
                  </a:lnTo>
                  <a:lnTo>
                    <a:pt x="908050" y="914400"/>
                  </a:lnTo>
                  <a:lnTo>
                    <a:pt x="908050" y="1121410"/>
                  </a:lnTo>
                  <a:lnTo>
                    <a:pt x="1051814" y="1121410"/>
                  </a:lnTo>
                  <a:lnTo>
                    <a:pt x="800100" y="1371600"/>
                  </a:lnTo>
                  <a:lnTo>
                    <a:pt x="548386" y="1121410"/>
                  </a:lnTo>
                  <a:lnTo>
                    <a:pt x="692023" y="1121410"/>
                  </a:lnTo>
                  <a:lnTo>
                    <a:pt x="692023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242303" y="2740152"/>
            <a:ext cx="112077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5440" marR="5080" indent="-333375">
              <a:spcBef>
                <a:spcPts val="100"/>
              </a:spcBef>
            </a:pPr>
            <a:r>
              <a:rPr sz="1600" b="1" dirty="0">
                <a:solidFill>
                  <a:srgbClr val="663300"/>
                </a:solidFill>
                <a:latin typeface="Tahoma"/>
                <a:cs typeface="Tahoma"/>
              </a:rPr>
              <a:t>Амф</a:t>
            </a:r>
            <a:r>
              <a:rPr sz="1600" b="1" spc="-5" dirty="0">
                <a:solidFill>
                  <a:srgbClr val="663300"/>
                </a:solidFill>
                <a:latin typeface="Tahoma"/>
                <a:cs typeface="Tahoma"/>
              </a:rPr>
              <a:t>о</a:t>
            </a:r>
            <a:r>
              <a:rPr sz="1600" b="1" spc="5" dirty="0">
                <a:solidFill>
                  <a:srgbClr val="663300"/>
                </a:solidFill>
                <a:latin typeface="Tahoma"/>
                <a:cs typeface="Tahoma"/>
              </a:rPr>
              <a:t>л</a:t>
            </a:r>
            <a:r>
              <a:rPr sz="1600" b="1" dirty="0">
                <a:solidFill>
                  <a:srgbClr val="663300"/>
                </a:solidFill>
                <a:latin typeface="Tahoma"/>
                <a:cs typeface="Tahoma"/>
              </a:rPr>
              <a:t>ітні  </a:t>
            </a:r>
            <a:r>
              <a:rPr sz="1600" b="1" spc="-5" dirty="0">
                <a:solidFill>
                  <a:srgbClr val="663300"/>
                </a:solidFill>
                <a:latin typeface="Tahoma"/>
                <a:cs typeface="Tahoma"/>
              </a:rPr>
              <a:t>ПАР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432803" y="4181856"/>
            <a:ext cx="2743200" cy="1657249"/>
          </a:xfrm>
          <a:prstGeom prst="rect">
            <a:avLst/>
          </a:prstGeom>
          <a:solidFill>
            <a:srgbClr val="FFE9BC"/>
          </a:solidFill>
          <a:ln w="6096">
            <a:solidFill>
              <a:srgbClr val="000000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635" algn="ctr">
              <a:spcBef>
                <a:spcPts val="335"/>
              </a:spcBef>
            </a:pP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ПА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Р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,</a:t>
            </a:r>
            <a:endParaRPr sz="1400" dirty="0">
              <a:latin typeface="Calibri"/>
              <a:cs typeface="Calibri"/>
            </a:endParaRPr>
          </a:p>
          <a:p>
            <a:pPr algn="ctr">
              <a:spcBef>
                <a:spcPts val="505"/>
              </a:spcBef>
            </a:pP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які містять</a:t>
            </a:r>
            <a:r>
              <a:rPr sz="1400" spc="-80" dirty="0">
                <a:solidFill>
                  <a:srgbClr val="663300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663300"/>
                </a:solidFill>
                <a:latin typeface="Arial"/>
                <a:cs typeface="Arial"/>
              </a:rPr>
              <a:t>одночасно</a:t>
            </a:r>
            <a:endParaRPr sz="1400" dirty="0">
              <a:latin typeface="Arial"/>
              <a:cs typeface="Arial"/>
            </a:endParaRPr>
          </a:p>
          <a:p>
            <a:pPr algn="ctr">
              <a:spcBef>
                <a:spcPts val="505"/>
              </a:spcBef>
            </a:pP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ам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ногрупу</a:t>
            </a:r>
            <a:r>
              <a:rPr sz="1400" spc="1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з</a:t>
            </a:r>
            <a:endParaRPr sz="1400" dirty="0">
              <a:latin typeface="Arial"/>
              <a:cs typeface="Arial"/>
            </a:endParaRPr>
          </a:p>
          <a:p>
            <a:pPr marL="135255" marR="127000" algn="ctr">
              <a:lnSpc>
                <a:spcPct val="130000"/>
              </a:lnSpc>
            </a:pP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сульфо</a:t>
            </a:r>
            <a:r>
              <a:rPr sz="1400" spc="-10" dirty="0">
                <a:solidFill>
                  <a:srgbClr val="663300"/>
                </a:solidFill>
                <a:latin typeface="Arial"/>
                <a:cs typeface="Arial"/>
              </a:rPr>
              <a:t>е</a:t>
            </a: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ф</a:t>
            </a:r>
            <a:r>
              <a:rPr sz="1400" spc="-10" dirty="0">
                <a:solidFill>
                  <a:srgbClr val="663300"/>
                </a:solidFill>
                <a:latin typeface="Arial"/>
                <a:cs typeface="Arial"/>
              </a:rPr>
              <a:t>і</a:t>
            </a: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рно</a:t>
            </a:r>
            <a:r>
              <a:rPr sz="1400" spc="-10" dirty="0">
                <a:solidFill>
                  <a:srgbClr val="663300"/>
                </a:solidFill>
                <a:latin typeface="Arial"/>
                <a:cs typeface="Arial"/>
              </a:rPr>
              <a:t>ю</a:t>
            </a: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, 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карбоксильно</a:t>
            </a:r>
            <a:r>
              <a:rPr sz="1400" spc="-5" dirty="0">
                <a:solidFill>
                  <a:srgbClr val="663300"/>
                </a:solidFill>
                <a:latin typeface="Arial"/>
                <a:cs typeface="Arial"/>
              </a:rPr>
              <a:t>ю  або </a:t>
            </a:r>
            <a:r>
              <a:rPr sz="1400" spc="-10" dirty="0">
                <a:solidFill>
                  <a:srgbClr val="663300"/>
                </a:solidFill>
                <a:latin typeface="Calibri"/>
                <a:cs typeface="Calibri"/>
              </a:rPr>
              <a:t>сульфатно</a:t>
            </a:r>
            <a:r>
              <a:rPr sz="1400" spc="-10" dirty="0">
                <a:solidFill>
                  <a:srgbClr val="663300"/>
                </a:solidFill>
                <a:latin typeface="Arial"/>
                <a:cs typeface="Arial"/>
              </a:rPr>
              <a:t>ю</a:t>
            </a:r>
            <a:r>
              <a:rPr sz="1400" spc="-150" dirty="0">
                <a:solidFill>
                  <a:srgbClr val="6633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663300"/>
                </a:solidFill>
                <a:latin typeface="Calibri"/>
                <a:cs typeface="Calibri"/>
              </a:rPr>
              <a:t>групами</a:t>
            </a:r>
            <a:endParaRPr sz="1400" dirty="0">
              <a:latin typeface="Calibri"/>
              <a:cs typeface="Calibri"/>
            </a:endParaRPr>
          </a:p>
          <a:p>
            <a:pPr algn="ctr">
              <a:spcBef>
                <a:spcPts val="505"/>
              </a:spcBef>
            </a:pPr>
            <a:r>
              <a:rPr sz="1400" i="1" spc="-5" dirty="0">
                <a:solidFill>
                  <a:srgbClr val="663300"/>
                </a:solidFill>
                <a:latin typeface="Calibri"/>
                <a:cs typeface="Calibri"/>
              </a:rPr>
              <a:t>(напр. бетаїн,</a:t>
            </a:r>
            <a:r>
              <a:rPr sz="1400" i="1" spc="-1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1400" i="1" spc="-10" dirty="0">
                <a:solidFill>
                  <a:srgbClr val="663300"/>
                </a:solidFill>
                <a:latin typeface="Calibri"/>
                <a:cs typeface="Calibri"/>
              </a:rPr>
              <a:t>лецитин)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21" name="Заголовок 20"/>
          <p:cNvSpPr>
            <a:spLocks noGrp="1"/>
          </p:cNvSpPr>
          <p:nvPr>
            <p:ph type="title"/>
          </p:nvPr>
        </p:nvSpPr>
        <p:spPr>
          <a:xfrm>
            <a:off x="1769987" y="-53916"/>
            <a:ext cx="8381260" cy="369332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08479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28600"/>
            <a:ext cx="8534400" cy="5877168"/>
          </a:xfrm>
        </p:spPr>
      </p:pic>
    </p:spTree>
    <p:extLst>
      <p:ext uri="{BB962C8B-B14F-4D97-AF65-F5344CB8AC3E}">
        <p14:creationId xmlns:p14="http://schemas.microsoft.com/office/powerpoint/2010/main" val="265740550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14856" y="0"/>
            <a:ext cx="9157970" cy="6871970"/>
            <a:chOff x="-9144" y="0"/>
            <a:chExt cx="9157970" cy="68719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4200" y="6705598"/>
              <a:ext cx="6019800" cy="1524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124200" y="6705598"/>
              <a:ext cx="6019800" cy="152400"/>
            </a:xfrm>
            <a:custGeom>
              <a:avLst/>
              <a:gdLst/>
              <a:ahLst/>
              <a:cxnLst/>
              <a:rect l="l" t="t" r="r" b="b"/>
              <a:pathLst>
                <a:path w="6019800" h="152400">
                  <a:moveTo>
                    <a:pt x="0" y="152400"/>
                  </a:moveTo>
                  <a:lnTo>
                    <a:pt x="6019800" y="152400"/>
                  </a:lnTo>
                  <a:lnTo>
                    <a:pt x="60198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62999" y="1981200"/>
              <a:ext cx="381000" cy="4267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762999" y="1981200"/>
              <a:ext cx="381000" cy="4267200"/>
            </a:xfrm>
            <a:custGeom>
              <a:avLst/>
              <a:gdLst/>
              <a:ahLst/>
              <a:cxnLst/>
              <a:rect l="l" t="t" r="r" b="b"/>
              <a:pathLst>
                <a:path w="381000" h="4267200">
                  <a:moveTo>
                    <a:pt x="0" y="4267200"/>
                  </a:moveTo>
                  <a:lnTo>
                    <a:pt x="381000" y="4267200"/>
                  </a:lnTo>
                  <a:lnTo>
                    <a:pt x="381000" y="0"/>
                  </a:lnTo>
                  <a:lnTo>
                    <a:pt x="0" y="0"/>
                  </a:lnTo>
                  <a:lnTo>
                    <a:pt x="0" y="42672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5257800"/>
              <a:ext cx="457200" cy="152400"/>
            </a:xfrm>
            <a:custGeom>
              <a:avLst/>
              <a:gdLst/>
              <a:ahLst/>
              <a:cxnLst/>
              <a:rect l="l" t="t" r="r" b="b"/>
              <a:pathLst>
                <a:path w="457200" h="152400">
                  <a:moveTo>
                    <a:pt x="4572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457200" y="1524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0066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5257800"/>
              <a:ext cx="457200" cy="152400"/>
            </a:xfrm>
            <a:custGeom>
              <a:avLst/>
              <a:gdLst/>
              <a:ahLst/>
              <a:cxnLst/>
              <a:rect l="l" t="t" r="r" b="b"/>
              <a:pathLst>
                <a:path w="457200" h="152400">
                  <a:moveTo>
                    <a:pt x="0" y="152400"/>
                  </a:moveTo>
                  <a:lnTo>
                    <a:pt x="457200" y="152400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5410199"/>
              <a:ext cx="457200" cy="1447800"/>
            </a:xfrm>
            <a:custGeom>
              <a:avLst/>
              <a:gdLst/>
              <a:ahLst/>
              <a:cxnLst/>
              <a:rect l="l" t="t" r="r" b="b"/>
              <a:pathLst>
                <a:path w="457200" h="1447800">
                  <a:moveTo>
                    <a:pt x="457200" y="0"/>
                  </a:moveTo>
                  <a:lnTo>
                    <a:pt x="0" y="0"/>
                  </a:lnTo>
                  <a:lnTo>
                    <a:pt x="0" y="1447799"/>
                  </a:lnTo>
                  <a:lnTo>
                    <a:pt x="457200" y="144779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5410199"/>
              <a:ext cx="457200" cy="1447800"/>
            </a:xfrm>
            <a:custGeom>
              <a:avLst/>
              <a:gdLst/>
              <a:ahLst/>
              <a:cxnLst/>
              <a:rect l="l" t="t" r="r" b="b"/>
              <a:pathLst>
                <a:path w="457200" h="1447800">
                  <a:moveTo>
                    <a:pt x="0" y="1447799"/>
                  </a:moveTo>
                  <a:lnTo>
                    <a:pt x="457200" y="144779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44779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91955" y="0"/>
              <a:ext cx="352425" cy="1981200"/>
            </a:xfrm>
            <a:custGeom>
              <a:avLst/>
              <a:gdLst/>
              <a:ahLst/>
              <a:cxnLst/>
              <a:rect l="l" t="t" r="r" b="b"/>
              <a:pathLst>
                <a:path w="352425" h="1981200">
                  <a:moveTo>
                    <a:pt x="0" y="1981200"/>
                  </a:moveTo>
                  <a:lnTo>
                    <a:pt x="352044" y="1981200"/>
                  </a:lnTo>
                  <a:lnTo>
                    <a:pt x="352044" y="0"/>
                  </a:lnTo>
                  <a:lnTo>
                    <a:pt x="0" y="0"/>
                  </a:lnTo>
                  <a:lnTo>
                    <a:pt x="0" y="19812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762999" y="0"/>
              <a:ext cx="381000" cy="1981200"/>
            </a:xfrm>
            <a:custGeom>
              <a:avLst/>
              <a:gdLst/>
              <a:ahLst/>
              <a:cxnLst/>
              <a:rect l="l" t="t" r="r" b="b"/>
              <a:pathLst>
                <a:path w="381000" h="1981200">
                  <a:moveTo>
                    <a:pt x="0" y="1981200"/>
                  </a:moveTo>
                  <a:lnTo>
                    <a:pt x="381000" y="1981200"/>
                  </a:lnTo>
                  <a:lnTo>
                    <a:pt x="381000" y="0"/>
                  </a:lnTo>
                  <a:lnTo>
                    <a:pt x="0" y="0"/>
                  </a:lnTo>
                  <a:lnTo>
                    <a:pt x="0" y="19812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715000" y="0"/>
              <a:ext cx="3019425" cy="304800"/>
            </a:xfrm>
            <a:custGeom>
              <a:avLst/>
              <a:gdLst/>
              <a:ahLst/>
              <a:cxnLst/>
              <a:rect l="l" t="t" r="r" b="b"/>
              <a:pathLst>
                <a:path w="3019425" h="304800">
                  <a:moveTo>
                    <a:pt x="0" y="304800"/>
                  </a:moveTo>
                  <a:lnTo>
                    <a:pt x="3019044" y="304800"/>
                  </a:lnTo>
                  <a:lnTo>
                    <a:pt x="3019044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C9C8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715000" y="0"/>
              <a:ext cx="3048000" cy="304800"/>
            </a:xfrm>
            <a:custGeom>
              <a:avLst/>
              <a:gdLst/>
              <a:ahLst/>
              <a:cxnLst/>
              <a:rect l="l" t="t" r="r" b="b"/>
              <a:pathLst>
                <a:path w="3048000" h="304800">
                  <a:moveTo>
                    <a:pt x="0" y="304800"/>
                  </a:moveTo>
                  <a:lnTo>
                    <a:pt x="3048000" y="304800"/>
                  </a:lnTo>
                  <a:lnTo>
                    <a:pt x="3048000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7200" y="304799"/>
              <a:ext cx="533400" cy="762000"/>
            </a:xfrm>
            <a:custGeom>
              <a:avLst/>
              <a:gdLst/>
              <a:ahLst/>
              <a:cxnLst/>
              <a:rect l="l" t="t" r="r" b="b"/>
              <a:pathLst>
                <a:path w="533400" h="762000">
                  <a:moveTo>
                    <a:pt x="5334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533400" y="762000"/>
                  </a:lnTo>
                  <a:lnTo>
                    <a:pt x="533400" y="0"/>
                  </a:lnTo>
                  <a:close/>
                </a:path>
              </a:pathLst>
            </a:custGeom>
            <a:solidFill>
              <a:srgbClr val="009900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57200" y="304799"/>
              <a:ext cx="533400" cy="762000"/>
            </a:xfrm>
            <a:custGeom>
              <a:avLst/>
              <a:gdLst/>
              <a:ahLst/>
              <a:cxnLst/>
              <a:rect l="l" t="t" r="r" b="b"/>
              <a:pathLst>
                <a:path w="533400" h="762000">
                  <a:moveTo>
                    <a:pt x="0" y="762000"/>
                  </a:moveTo>
                  <a:lnTo>
                    <a:pt x="533400" y="762000"/>
                  </a:lnTo>
                  <a:lnTo>
                    <a:pt x="5334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066800"/>
              <a:ext cx="457200" cy="419100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0" y="1066800"/>
              <a:ext cx="457200" cy="4191000"/>
            </a:xfrm>
            <a:custGeom>
              <a:avLst/>
              <a:gdLst/>
              <a:ahLst/>
              <a:cxnLst/>
              <a:rect l="l" t="t" r="r" b="b"/>
              <a:pathLst>
                <a:path w="457200" h="4191000">
                  <a:moveTo>
                    <a:pt x="0" y="4191000"/>
                  </a:moveTo>
                  <a:lnTo>
                    <a:pt x="457200" y="4191000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41910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0" y="304799"/>
              <a:ext cx="419100" cy="762000"/>
            </a:xfrm>
            <a:custGeom>
              <a:avLst/>
              <a:gdLst/>
              <a:ahLst/>
              <a:cxnLst/>
              <a:rect l="l" t="t" r="r" b="b"/>
              <a:pathLst>
                <a:path w="419100" h="762000">
                  <a:moveTo>
                    <a:pt x="0" y="762000"/>
                  </a:moveTo>
                  <a:lnTo>
                    <a:pt x="419100" y="762000"/>
                  </a:lnTo>
                  <a:lnTo>
                    <a:pt x="4191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0" y="304799"/>
              <a:ext cx="457200" cy="762000"/>
            </a:xfrm>
            <a:custGeom>
              <a:avLst/>
              <a:gdLst/>
              <a:ahLst/>
              <a:cxnLst/>
              <a:rect l="l" t="t" r="r" b="b"/>
              <a:pathLst>
                <a:path w="457200" h="762000">
                  <a:moveTo>
                    <a:pt x="0" y="762000"/>
                  </a:moveTo>
                  <a:lnTo>
                    <a:pt x="457200" y="762000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61" y="761"/>
              <a:ext cx="990600" cy="304800"/>
            </a:xfrm>
            <a:custGeom>
              <a:avLst/>
              <a:gdLst/>
              <a:ahLst/>
              <a:cxnLst/>
              <a:rect l="l" t="t" r="r" b="b"/>
              <a:pathLst>
                <a:path w="990600" h="304800">
                  <a:moveTo>
                    <a:pt x="9906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990600" y="304800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61" y="761"/>
              <a:ext cx="990600" cy="304800"/>
            </a:xfrm>
            <a:custGeom>
              <a:avLst/>
              <a:gdLst/>
              <a:ahLst/>
              <a:cxnLst/>
              <a:rect l="l" t="t" r="r" b="b"/>
              <a:pathLst>
                <a:path w="990600" h="304800">
                  <a:moveTo>
                    <a:pt x="0" y="304800"/>
                  </a:moveTo>
                  <a:lnTo>
                    <a:pt x="990600" y="304800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198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90600" y="0"/>
              <a:ext cx="4724400" cy="304800"/>
            </a:xfrm>
            <a:custGeom>
              <a:avLst/>
              <a:gdLst/>
              <a:ahLst/>
              <a:cxnLst/>
              <a:rect l="l" t="t" r="r" b="b"/>
              <a:pathLst>
                <a:path w="4724400" h="304800">
                  <a:moveTo>
                    <a:pt x="47244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4724400" y="304800"/>
                  </a:lnTo>
                  <a:lnTo>
                    <a:pt x="4724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90600" y="0"/>
              <a:ext cx="4724400" cy="304800"/>
            </a:xfrm>
            <a:custGeom>
              <a:avLst/>
              <a:gdLst/>
              <a:ahLst/>
              <a:cxnLst/>
              <a:rect l="l" t="t" r="r" b="b"/>
              <a:pathLst>
                <a:path w="4724400" h="304800">
                  <a:moveTo>
                    <a:pt x="0" y="304800"/>
                  </a:moveTo>
                  <a:lnTo>
                    <a:pt x="4724400" y="304800"/>
                  </a:lnTo>
                  <a:lnTo>
                    <a:pt x="4724400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57200" y="304799"/>
              <a:ext cx="0" cy="6553200"/>
            </a:xfrm>
            <a:custGeom>
              <a:avLst/>
              <a:gdLst/>
              <a:ahLst/>
              <a:cxnLst/>
              <a:rect l="l" t="t" r="r" b="b"/>
              <a:pathLst>
                <a:path h="6553200">
                  <a:moveTo>
                    <a:pt x="0" y="6553199"/>
                  </a:moveTo>
                  <a:lnTo>
                    <a:pt x="0" y="0"/>
                  </a:lnTo>
                </a:path>
              </a:pathLst>
            </a:custGeom>
            <a:ln w="762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57200" y="0"/>
              <a:ext cx="8686800" cy="6705600"/>
            </a:xfrm>
            <a:custGeom>
              <a:avLst/>
              <a:gdLst/>
              <a:ahLst/>
              <a:cxnLst/>
              <a:rect l="l" t="t" r="r" b="b"/>
              <a:pathLst>
                <a:path w="8686800" h="6705600">
                  <a:moveTo>
                    <a:pt x="0" y="6705600"/>
                  </a:moveTo>
                  <a:lnTo>
                    <a:pt x="8686800" y="6705600"/>
                  </a:lnTo>
                </a:path>
                <a:path w="8686800" h="6705600">
                  <a:moveTo>
                    <a:pt x="8305800" y="6705600"/>
                  </a:moveTo>
                  <a:lnTo>
                    <a:pt x="8305800" y="0"/>
                  </a:lnTo>
                </a:path>
              </a:pathLst>
            </a:custGeom>
            <a:ln w="579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61" y="305562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4000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715761" y="761"/>
              <a:ext cx="3429000" cy="457200"/>
            </a:xfrm>
            <a:custGeom>
              <a:avLst/>
              <a:gdLst/>
              <a:ahLst/>
              <a:cxnLst/>
              <a:rect l="l" t="t" r="r" b="b"/>
              <a:pathLst>
                <a:path w="3429000" h="457200">
                  <a:moveTo>
                    <a:pt x="3428999" y="457200"/>
                  </a:moveTo>
                  <a:lnTo>
                    <a:pt x="0" y="457200"/>
                  </a:lnTo>
                </a:path>
                <a:path w="3429000" h="457200">
                  <a:moveTo>
                    <a:pt x="0" y="457200"/>
                  </a:moveTo>
                  <a:lnTo>
                    <a:pt x="0" y="0"/>
                  </a:lnTo>
                </a:path>
              </a:pathLst>
            </a:custGeom>
            <a:ln w="198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763762" y="1981961"/>
              <a:ext cx="381000" cy="0"/>
            </a:xfrm>
            <a:custGeom>
              <a:avLst/>
              <a:gdLst/>
              <a:ahLst/>
              <a:cxnLst/>
              <a:rect l="l" t="t" r="r" b="b"/>
              <a:pathLst>
                <a:path w="381000">
                  <a:moveTo>
                    <a:pt x="0" y="0"/>
                  </a:moveTo>
                  <a:lnTo>
                    <a:pt x="381000" y="0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91361" y="761"/>
              <a:ext cx="0" cy="1066800"/>
            </a:xfrm>
            <a:custGeom>
              <a:avLst/>
              <a:gdLst/>
              <a:ahLst/>
              <a:cxnLst/>
              <a:rect l="l" t="t" r="r" b="b"/>
              <a:pathLst>
                <a:path h="1066800">
                  <a:moveTo>
                    <a:pt x="0" y="0"/>
                  </a:moveTo>
                  <a:lnTo>
                    <a:pt x="0" y="1066800"/>
                  </a:lnTo>
                </a:path>
              </a:pathLst>
            </a:custGeom>
            <a:ln w="198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61" y="1067561"/>
              <a:ext cx="990600" cy="0"/>
            </a:xfrm>
            <a:custGeom>
              <a:avLst/>
              <a:gdLst/>
              <a:ahLst/>
              <a:cxnLst/>
              <a:rect l="l" t="t" r="r" b="b"/>
              <a:pathLst>
                <a:path w="990600">
                  <a:moveTo>
                    <a:pt x="990600" y="0"/>
                  </a:moveTo>
                  <a:lnTo>
                    <a:pt x="0" y="0"/>
                  </a:lnTo>
                </a:path>
              </a:pathLst>
            </a:custGeom>
            <a:ln w="28956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667761" y="6249161"/>
              <a:ext cx="0" cy="609600"/>
            </a:xfrm>
            <a:custGeom>
              <a:avLst/>
              <a:gdLst/>
              <a:ahLst/>
              <a:cxnLst/>
              <a:rect l="l" t="t" r="r" b="b"/>
              <a:pathLst>
                <a:path h="609600">
                  <a:moveTo>
                    <a:pt x="0" y="609599"/>
                  </a:moveTo>
                  <a:lnTo>
                    <a:pt x="0" y="0"/>
                  </a:lnTo>
                </a:path>
              </a:pathLst>
            </a:custGeom>
            <a:ln w="198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667761" y="6249161"/>
              <a:ext cx="6477000" cy="0"/>
            </a:xfrm>
            <a:custGeom>
              <a:avLst/>
              <a:gdLst/>
              <a:ahLst/>
              <a:cxnLst/>
              <a:rect l="l" t="t" r="r" b="b"/>
              <a:pathLst>
                <a:path w="6477000">
                  <a:moveTo>
                    <a:pt x="0" y="0"/>
                  </a:moveTo>
                  <a:lnTo>
                    <a:pt x="6476999" y="0"/>
                  </a:lnTo>
                </a:path>
              </a:pathLst>
            </a:custGeom>
            <a:ln w="198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61" y="5258561"/>
              <a:ext cx="457200" cy="152400"/>
            </a:xfrm>
            <a:custGeom>
              <a:avLst/>
              <a:gdLst/>
              <a:ahLst/>
              <a:cxnLst/>
              <a:rect l="l" t="t" r="r" b="b"/>
              <a:pathLst>
                <a:path w="457200" h="152400">
                  <a:moveTo>
                    <a:pt x="457200" y="0"/>
                  </a:moveTo>
                  <a:lnTo>
                    <a:pt x="0" y="0"/>
                  </a:lnTo>
                </a:path>
                <a:path w="457200" h="152400">
                  <a:moveTo>
                    <a:pt x="457200" y="152400"/>
                  </a:moveTo>
                  <a:lnTo>
                    <a:pt x="0" y="152400"/>
                  </a:lnTo>
                </a:path>
              </a:pathLst>
            </a:custGeom>
            <a:ln w="28956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/>
          <p:nvPr/>
        </p:nvSpPr>
        <p:spPr>
          <a:xfrm>
            <a:off x="2388108" y="333756"/>
            <a:ext cx="8280400" cy="562610"/>
          </a:xfrm>
          <a:custGeom>
            <a:avLst/>
            <a:gdLst/>
            <a:ahLst/>
            <a:cxnLst/>
            <a:rect l="l" t="t" r="r" b="b"/>
            <a:pathLst>
              <a:path w="8280400" h="562610">
                <a:moveTo>
                  <a:pt x="8279892" y="0"/>
                </a:moveTo>
                <a:lnTo>
                  <a:pt x="0" y="0"/>
                </a:lnTo>
                <a:lnTo>
                  <a:pt x="0" y="562356"/>
                </a:lnTo>
                <a:lnTo>
                  <a:pt x="8279892" y="562356"/>
                </a:lnTo>
                <a:lnTo>
                  <a:pt x="8279892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xfrm>
            <a:off x="2633269" y="255989"/>
            <a:ext cx="7787005" cy="704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spcBef>
                <a:spcPts val="95"/>
              </a:spcBef>
            </a:pPr>
            <a:r>
              <a:rPr sz="2500" spc="-5" dirty="0"/>
              <a:t>1.</a:t>
            </a:r>
            <a:r>
              <a:rPr sz="2500" spc="-10" dirty="0"/>
              <a:t> </a:t>
            </a:r>
            <a:r>
              <a:rPr lang="ru-RU" sz="2000" spc="-10" dirty="0"/>
              <a:t>ТехнологІчнІ Операції </a:t>
            </a:r>
            <a:r>
              <a:rPr lang="ru-RU" sz="2000" spc="-10" dirty="0" err="1"/>
              <a:t>виготовлення</a:t>
            </a:r>
            <a:r>
              <a:rPr lang="ru-RU" sz="2000" spc="-10" dirty="0"/>
              <a:t> </a:t>
            </a:r>
            <a:r>
              <a:rPr sz="2000" spc="-5" dirty="0"/>
              <a:t>супозиторіїв</a:t>
            </a:r>
            <a:r>
              <a:rPr sz="2000" spc="10" dirty="0"/>
              <a:t> </a:t>
            </a:r>
            <a:r>
              <a:rPr sz="2000" spc="-5" dirty="0"/>
              <a:t>методом</a:t>
            </a:r>
            <a:r>
              <a:rPr sz="2000" spc="25" dirty="0"/>
              <a:t> </a:t>
            </a:r>
            <a:r>
              <a:rPr sz="2000" spc="-10" dirty="0"/>
              <a:t>виливання</a:t>
            </a:r>
            <a:endParaRPr sz="2000" dirty="0"/>
          </a:p>
        </p:txBody>
      </p:sp>
      <p:pic>
        <p:nvPicPr>
          <p:cNvPr id="38" name="object 3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346448" y="960120"/>
            <a:ext cx="6144006" cy="528065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6053455" y="1159002"/>
            <a:ext cx="289242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підготовка</a:t>
            </a:r>
            <a:r>
              <a:rPr sz="1600" spc="15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і</a:t>
            </a:r>
            <a:r>
              <a:rPr sz="1600" spc="-2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плавлення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основи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40" name="object 4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346448" y="1534643"/>
            <a:ext cx="6144006" cy="528091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5571871" y="1733804"/>
            <a:ext cx="385826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змішування</a:t>
            </a:r>
            <a:r>
              <a:rPr sz="1600" spc="15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ЛР з розплавленою</a:t>
            </a:r>
            <a:r>
              <a:rPr sz="1600" spc="25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основою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42" name="object 4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346448" y="2110715"/>
            <a:ext cx="6144006" cy="528091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6708776" y="2310129"/>
            <a:ext cx="158432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підготовка</a:t>
            </a:r>
            <a:r>
              <a:rPr sz="1600" spc="-4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форм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44" name="object 4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343400" y="2686787"/>
            <a:ext cx="6147054" cy="528091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6311010" y="2886582"/>
            <a:ext cx="237998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виливання</a:t>
            </a:r>
            <a:r>
              <a:rPr sz="1600" spc="-2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маси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у форми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3779393" y="1254126"/>
            <a:ext cx="6711315" cy="3113405"/>
            <a:chOff x="2255392" y="1254125"/>
            <a:chExt cx="6711315" cy="3113405"/>
          </a:xfrm>
        </p:grpSpPr>
        <p:sp>
          <p:nvSpPr>
            <p:cNvPr id="47" name="object 47"/>
            <p:cNvSpPr/>
            <p:nvPr/>
          </p:nvSpPr>
          <p:spPr>
            <a:xfrm>
              <a:off x="2628137" y="1268729"/>
              <a:ext cx="289560" cy="2809240"/>
            </a:xfrm>
            <a:custGeom>
              <a:avLst/>
              <a:gdLst/>
              <a:ahLst/>
              <a:cxnLst/>
              <a:rect l="l" t="t" r="r" b="b"/>
              <a:pathLst>
                <a:path w="289560" h="2809240">
                  <a:moveTo>
                    <a:pt x="0" y="0"/>
                  </a:moveTo>
                  <a:lnTo>
                    <a:pt x="0" y="2808732"/>
                  </a:lnTo>
                </a:path>
                <a:path w="289560" h="2809240">
                  <a:moveTo>
                    <a:pt x="0" y="0"/>
                  </a:moveTo>
                  <a:lnTo>
                    <a:pt x="289560" y="0"/>
                  </a:lnTo>
                </a:path>
                <a:path w="289560" h="2809240">
                  <a:moveTo>
                    <a:pt x="0" y="505968"/>
                  </a:moveTo>
                  <a:lnTo>
                    <a:pt x="289560" y="505968"/>
                  </a:lnTo>
                </a:path>
                <a:path w="289560" h="2809240">
                  <a:moveTo>
                    <a:pt x="0" y="1082040"/>
                  </a:moveTo>
                  <a:lnTo>
                    <a:pt x="289560" y="1082040"/>
                  </a:lnTo>
                </a:path>
                <a:path w="289560" h="2809240">
                  <a:moveTo>
                    <a:pt x="0" y="1656588"/>
                  </a:moveTo>
                  <a:lnTo>
                    <a:pt x="289560" y="1656588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22447" y="3262858"/>
              <a:ext cx="6144006" cy="528091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2269997" y="2565653"/>
              <a:ext cx="647700" cy="935990"/>
            </a:xfrm>
            <a:custGeom>
              <a:avLst/>
              <a:gdLst/>
              <a:ahLst/>
              <a:cxnLst/>
              <a:rect l="l" t="t" r="r" b="b"/>
              <a:pathLst>
                <a:path w="647700" h="935989">
                  <a:moveTo>
                    <a:pt x="358139" y="935736"/>
                  </a:moveTo>
                  <a:lnTo>
                    <a:pt x="647700" y="935736"/>
                  </a:lnTo>
                </a:path>
                <a:path w="647700" h="935989">
                  <a:moveTo>
                    <a:pt x="0" y="0"/>
                  </a:moveTo>
                  <a:lnTo>
                    <a:pt x="358139" y="0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22447" y="3840467"/>
              <a:ext cx="6144006" cy="526554"/>
            </a:xfrm>
            <a:prstGeom prst="rect">
              <a:avLst/>
            </a:prstGeom>
          </p:spPr>
        </p:pic>
      </p:grpSp>
      <p:sp>
        <p:nvSpPr>
          <p:cNvPr id="51" name="object 51"/>
          <p:cNvSpPr txBox="1"/>
          <p:nvPr/>
        </p:nvSpPr>
        <p:spPr>
          <a:xfrm>
            <a:off x="5850764" y="3462910"/>
            <a:ext cx="3300095" cy="8451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охолоджування</a:t>
            </a:r>
            <a:endParaRPr sz="1600">
              <a:latin typeface="Tahoma"/>
              <a:cs typeface="Tahoma"/>
            </a:endParaRPr>
          </a:p>
          <a:p>
            <a:pPr>
              <a:spcBef>
                <a:spcPts val="20"/>
              </a:spcBef>
            </a:pPr>
            <a:endParaRPr sz="2150">
              <a:latin typeface="Tahoma"/>
              <a:cs typeface="Tahoma"/>
            </a:endParaRPr>
          </a:p>
          <a:p>
            <a:pPr algn="ctr">
              <a:spcBef>
                <a:spcPts val="5"/>
              </a:spcBef>
            </a:pPr>
            <a:r>
              <a:rPr sz="1600" spc="-10" dirty="0">
                <a:latin typeface="Tahoma"/>
                <a:cs typeface="Tahoma"/>
              </a:rPr>
              <a:t>упаковка,</a:t>
            </a:r>
            <a:r>
              <a:rPr sz="1600" spc="2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оформлення</a:t>
            </a:r>
            <a:r>
              <a:rPr sz="1600" spc="15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до </a:t>
            </a:r>
            <a:r>
              <a:rPr sz="1600" spc="-10" dirty="0">
                <a:latin typeface="Tahoma"/>
                <a:cs typeface="Tahoma"/>
              </a:rPr>
              <a:t>відпуску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1898904" y="1391412"/>
            <a:ext cx="2557780" cy="2700655"/>
            <a:chOff x="374904" y="1391411"/>
            <a:chExt cx="2557780" cy="2700655"/>
          </a:xfrm>
        </p:grpSpPr>
        <p:sp>
          <p:nvSpPr>
            <p:cNvPr id="53" name="object 53"/>
            <p:cNvSpPr/>
            <p:nvPr/>
          </p:nvSpPr>
          <p:spPr>
            <a:xfrm>
              <a:off x="2628137" y="4077461"/>
              <a:ext cx="289560" cy="0"/>
            </a:xfrm>
            <a:custGeom>
              <a:avLst/>
              <a:gdLst/>
              <a:ahLst/>
              <a:cxnLst/>
              <a:rect l="l" t="t" r="r" b="b"/>
              <a:pathLst>
                <a:path w="289560">
                  <a:moveTo>
                    <a:pt x="0" y="0"/>
                  </a:moveTo>
                  <a:lnTo>
                    <a:pt x="289560" y="0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4904" y="1391411"/>
              <a:ext cx="1895094" cy="2183130"/>
            </a:xfrm>
            <a:prstGeom prst="rect">
              <a:avLst/>
            </a:prstGeom>
          </p:spPr>
        </p:pic>
      </p:grpSp>
      <p:sp>
        <p:nvSpPr>
          <p:cNvPr id="55" name="object 55"/>
          <p:cNvSpPr txBox="1"/>
          <p:nvPr/>
        </p:nvSpPr>
        <p:spPr>
          <a:xfrm>
            <a:off x="2109280" y="1594502"/>
            <a:ext cx="1467485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uk-UA" dirty="0" err="1">
                <a:latin typeface="Tahoma"/>
                <a:cs typeface="Tahoma"/>
              </a:rPr>
              <a:t>Тех</a:t>
            </a:r>
            <a:r>
              <a:rPr lang="uk-UA" dirty="0">
                <a:latin typeface="Tahoma"/>
                <a:cs typeface="Tahoma"/>
              </a:rPr>
              <a:t>. операції виготовлення</a:t>
            </a:r>
            <a:endParaRPr dirty="0">
              <a:latin typeface="Tahoma"/>
              <a:cs typeface="Tahoma"/>
            </a:endParaRPr>
          </a:p>
          <a:p>
            <a:pPr marL="12065" marR="5080" algn="ctr">
              <a:spcBef>
                <a:spcPts val="5"/>
              </a:spcBef>
            </a:pPr>
            <a:r>
              <a:rPr dirty="0">
                <a:latin typeface="Tahoma"/>
                <a:cs typeface="Tahoma"/>
              </a:rPr>
              <a:t>пр</a:t>
            </a:r>
            <a:r>
              <a:rPr spc="5" dirty="0">
                <a:latin typeface="Tahoma"/>
                <a:cs typeface="Tahoma"/>
              </a:rPr>
              <a:t>и</a:t>
            </a:r>
            <a:r>
              <a:rPr spc="-5" dirty="0">
                <a:latin typeface="Tahoma"/>
                <a:cs typeface="Tahoma"/>
              </a:rPr>
              <a:t>г</a:t>
            </a:r>
            <a:r>
              <a:rPr spc="-10" dirty="0">
                <a:latin typeface="Tahoma"/>
                <a:cs typeface="Tahoma"/>
              </a:rPr>
              <a:t>о</a:t>
            </a:r>
            <a:r>
              <a:rPr dirty="0">
                <a:latin typeface="Tahoma"/>
                <a:cs typeface="Tahoma"/>
              </a:rPr>
              <a:t>ту</a:t>
            </a:r>
            <a:r>
              <a:rPr spc="5" dirty="0">
                <a:latin typeface="Tahoma"/>
                <a:cs typeface="Tahoma"/>
              </a:rPr>
              <a:t>в</a:t>
            </a:r>
            <a:r>
              <a:rPr dirty="0">
                <a:latin typeface="Tahoma"/>
                <a:cs typeface="Tahoma"/>
              </a:rPr>
              <a:t>ан</a:t>
            </a:r>
            <a:r>
              <a:rPr spc="-10" dirty="0">
                <a:latin typeface="Tahoma"/>
                <a:cs typeface="Tahoma"/>
              </a:rPr>
              <a:t>н</a:t>
            </a:r>
            <a:r>
              <a:rPr dirty="0">
                <a:latin typeface="Tahoma"/>
                <a:cs typeface="Tahoma"/>
              </a:rPr>
              <a:t>я  </a:t>
            </a:r>
            <a:r>
              <a:rPr spc="-5" dirty="0">
                <a:latin typeface="Tahoma"/>
                <a:cs typeface="Tahoma"/>
              </a:rPr>
              <a:t>супозиторіїв </a:t>
            </a:r>
            <a:r>
              <a:rPr dirty="0">
                <a:latin typeface="Tahoma"/>
                <a:cs typeface="Tahoma"/>
              </a:rPr>
              <a:t> методом </a:t>
            </a:r>
            <a:r>
              <a:rPr spc="5" dirty="0">
                <a:latin typeface="Tahoma"/>
                <a:cs typeface="Tahoma"/>
              </a:rPr>
              <a:t> </a:t>
            </a:r>
            <a:r>
              <a:rPr spc="-5" dirty="0">
                <a:latin typeface="Tahoma"/>
                <a:cs typeface="Tahoma"/>
              </a:rPr>
              <a:t>виливання</a:t>
            </a:r>
            <a:endParaRPr dirty="0">
              <a:latin typeface="Tahoma"/>
              <a:cs typeface="Tahoma"/>
            </a:endParaRPr>
          </a:p>
        </p:txBody>
      </p:sp>
      <p:pic>
        <p:nvPicPr>
          <p:cNvPr id="56" name="object 5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927177" y="4486374"/>
            <a:ext cx="4392168" cy="2110740"/>
          </a:xfrm>
          <a:prstGeom prst="rect">
            <a:avLst/>
          </a:prstGeom>
        </p:spPr>
      </p:pic>
      <p:sp>
        <p:nvSpPr>
          <p:cNvPr id="58" name="object 58"/>
          <p:cNvSpPr txBox="1"/>
          <p:nvPr/>
        </p:nvSpPr>
        <p:spPr>
          <a:xfrm>
            <a:off x="10280143" y="6266060"/>
            <a:ext cx="321945" cy="291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fld id="{81D60167-4931-47E6-BA6A-407CBD079E47}" type="slidenum">
              <a:rPr dirty="0">
                <a:latin typeface="Century Gothic"/>
                <a:cs typeface="Century Gothic"/>
              </a:rPr>
              <a:pPr marL="12700">
                <a:spcBef>
                  <a:spcPts val="110"/>
                </a:spcBef>
              </a:pPr>
              <a:t>89</a:t>
            </a:fld>
            <a:endParaRPr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29636032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14856" y="0"/>
            <a:ext cx="9157970" cy="6871970"/>
            <a:chOff x="-9144" y="0"/>
            <a:chExt cx="9157970" cy="68719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4200" y="6705598"/>
              <a:ext cx="6019800" cy="1524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124200" y="6705598"/>
              <a:ext cx="6019800" cy="152400"/>
            </a:xfrm>
            <a:custGeom>
              <a:avLst/>
              <a:gdLst/>
              <a:ahLst/>
              <a:cxnLst/>
              <a:rect l="l" t="t" r="r" b="b"/>
              <a:pathLst>
                <a:path w="6019800" h="152400">
                  <a:moveTo>
                    <a:pt x="0" y="152400"/>
                  </a:moveTo>
                  <a:lnTo>
                    <a:pt x="6019800" y="152400"/>
                  </a:lnTo>
                  <a:lnTo>
                    <a:pt x="60198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62999" y="1981200"/>
              <a:ext cx="381000" cy="4267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762999" y="1981200"/>
              <a:ext cx="381000" cy="4267200"/>
            </a:xfrm>
            <a:custGeom>
              <a:avLst/>
              <a:gdLst/>
              <a:ahLst/>
              <a:cxnLst/>
              <a:rect l="l" t="t" r="r" b="b"/>
              <a:pathLst>
                <a:path w="381000" h="4267200">
                  <a:moveTo>
                    <a:pt x="0" y="4267200"/>
                  </a:moveTo>
                  <a:lnTo>
                    <a:pt x="381000" y="4267200"/>
                  </a:lnTo>
                  <a:lnTo>
                    <a:pt x="381000" y="0"/>
                  </a:lnTo>
                  <a:lnTo>
                    <a:pt x="0" y="0"/>
                  </a:lnTo>
                  <a:lnTo>
                    <a:pt x="0" y="42672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5257800"/>
              <a:ext cx="457200" cy="152400"/>
            </a:xfrm>
            <a:custGeom>
              <a:avLst/>
              <a:gdLst/>
              <a:ahLst/>
              <a:cxnLst/>
              <a:rect l="l" t="t" r="r" b="b"/>
              <a:pathLst>
                <a:path w="457200" h="152400">
                  <a:moveTo>
                    <a:pt x="4572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457200" y="1524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0066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5257800"/>
              <a:ext cx="457200" cy="152400"/>
            </a:xfrm>
            <a:custGeom>
              <a:avLst/>
              <a:gdLst/>
              <a:ahLst/>
              <a:cxnLst/>
              <a:rect l="l" t="t" r="r" b="b"/>
              <a:pathLst>
                <a:path w="457200" h="152400">
                  <a:moveTo>
                    <a:pt x="0" y="152400"/>
                  </a:moveTo>
                  <a:lnTo>
                    <a:pt x="457200" y="152400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5410199"/>
              <a:ext cx="457200" cy="1447800"/>
            </a:xfrm>
            <a:custGeom>
              <a:avLst/>
              <a:gdLst/>
              <a:ahLst/>
              <a:cxnLst/>
              <a:rect l="l" t="t" r="r" b="b"/>
              <a:pathLst>
                <a:path w="457200" h="1447800">
                  <a:moveTo>
                    <a:pt x="457200" y="0"/>
                  </a:moveTo>
                  <a:lnTo>
                    <a:pt x="0" y="0"/>
                  </a:lnTo>
                  <a:lnTo>
                    <a:pt x="0" y="1447799"/>
                  </a:lnTo>
                  <a:lnTo>
                    <a:pt x="457200" y="144779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5410199"/>
              <a:ext cx="457200" cy="1447800"/>
            </a:xfrm>
            <a:custGeom>
              <a:avLst/>
              <a:gdLst/>
              <a:ahLst/>
              <a:cxnLst/>
              <a:rect l="l" t="t" r="r" b="b"/>
              <a:pathLst>
                <a:path w="457200" h="1447800">
                  <a:moveTo>
                    <a:pt x="0" y="1447799"/>
                  </a:moveTo>
                  <a:lnTo>
                    <a:pt x="457200" y="144779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44779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91955" y="0"/>
              <a:ext cx="352425" cy="1981200"/>
            </a:xfrm>
            <a:custGeom>
              <a:avLst/>
              <a:gdLst/>
              <a:ahLst/>
              <a:cxnLst/>
              <a:rect l="l" t="t" r="r" b="b"/>
              <a:pathLst>
                <a:path w="352425" h="1981200">
                  <a:moveTo>
                    <a:pt x="0" y="1981200"/>
                  </a:moveTo>
                  <a:lnTo>
                    <a:pt x="352044" y="1981200"/>
                  </a:lnTo>
                  <a:lnTo>
                    <a:pt x="352044" y="0"/>
                  </a:lnTo>
                  <a:lnTo>
                    <a:pt x="0" y="0"/>
                  </a:lnTo>
                  <a:lnTo>
                    <a:pt x="0" y="19812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762999" y="0"/>
              <a:ext cx="381000" cy="1981200"/>
            </a:xfrm>
            <a:custGeom>
              <a:avLst/>
              <a:gdLst/>
              <a:ahLst/>
              <a:cxnLst/>
              <a:rect l="l" t="t" r="r" b="b"/>
              <a:pathLst>
                <a:path w="381000" h="1981200">
                  <a:moveTo>
                    <a:pt x="0" y="1981200"/>
                  </a:moveTo>
                  <a:lnTo>
                    <a:pt x="381000" y="1981200"/>
                  </a:lnTo>
                  <a:lnTo>
                    <a:pt x="381000" y="0"/>
                  </a:lnTo>
                  <a:lnTo>
                    <a:pt x="0" y="0"/>
                  </a:lnTo>
                  <a:lnTo>
                    <a:pt x="0" y="19812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715000" y="0"/>
              <a:ext cx="3019425" cy="304800"/>
            </a:xfrm>
            <a:custGeom>
              <a:avLst/>
              <a:gdLst/>
              <a:ahLst/>
              <a:cxnLst/>
              <a:rect l="l" t="t" r="r" b="b"/>
              <a:pathLst>
                <a:path w="3019425" h="304800">
                  <a:moveTo>
                    <a:pt x="0" y="304800"/>
                  </a:moveTo>
                  <a:lnTo>
                    <a:pt x="3019044" y="304800"/>
                  </a:lnTo>
                  <a:lnTo>
                    <a:pt x="3019044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C9C8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715000" y="0"/>
              <a:ext cx="3048000" cy="304800"/>
            </a:xfrm>
            <a:custGeom>
              <a:avLst/>
              <a:gdLst/>
              <a:ahLst/>
              <a:cxnLst/>
              <a:rect l="l" t="t" r="r" b="b"/>
              <a:pathLst>
                <a:path w="3048000" h="304800">
                  <a:moveTo>
                    <a:pt x="0" y="304800"/>
                  </a:moveTo>
                  <a:lnTo>
                    <a:pt x="3048000" y="304800"/>
                  </a:lnTo>
                  <a:lnTo>
                    <a:pt x="3048000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7200" y="304799"/>
              <a:ext cx="533400" cy="762000"/>
            </a:xfrm>
            <a:custGeom>
              <a:avLst/>
              <a:gdLst/>
              <a:ahLst/>
              <a:cxnLst/>
              <a:rect l="l" t="t" r="r" b="b"/>
              <a:pathLst>
                <a:path w="533400" h="762000">
                  <a:moveTo>
                    <a:pt x="5334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533400" y="762000"/>
                  </a:lnTo>
                  <a:lnTo>
                    <a:pt x="533400" y="0"/>
                  </a:lnTo>
                  <a:close/>
                </a:path>
              </a:pathLst>
            </a:custGeom>
            <a:solidFill>
              <a:srgbClr val="009900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57200" y="304799"/>
              <a:ext cx="533400" cy="762000"/>
            </a:xfrm>
            <a:custGeom>
              <a:avLst/>
              <a:gdLst/>
              <a:ahLst/>
              <a:cxnLst/>
              <a:rect l="l" t="t" r="r" b="b"/>
              <a:pathLst>
                <a:path w="533400" h="762000">
                  <a:moveTo>
                    <a:pt x="0" y="762000"/>
                  </a:moveTo>
                  <a:lnTo>
                    <a:pt x="533400" y="762000"/>
                  </a:lnTo>
                  <a:lnTo>
                    <a:pt x="5334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066800"/>
              <a:ext cx="457200" cy="419100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0" y="1066800"/>
              <a:ext cx="457200" cy="4191000"/>
            </a:xfrm>
            <a:custGeom>
              <a:avLst/>
              <a:gdLst/>
              <a:ahLst/>
              <a:cxnLst/>
              <a:rect l="l" t="t" r="r" b="b"/>
              <a:pathLst>
                <a:path w="457200" h="4191000">
                  <a:moveTo>
                    <a:pt x="0" y="4191000"/>
                  </a:moveTo>
                  <a:lnTo>
                    <a:pt x="457200" y="4191000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41910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0" y="304799"/>
              <a:ext cx="419100" cy="762000"/>
            </a:xfrm>
            <a:custGeom>
              <a:avLst/>
              <a:gdLst/>
              <a:ahLst/>
              <a:cxnLst/>
              <a:rect l="l" t="t" r="r" b="b"/>
              <a:pathLst>
                <a:path w="419100" h="762000">
                  <a:moveTo>
                    <a:pt x="0" y="762000"/>
                  </a:moveTo>
                  <a:lnTo>
                    <a:pt x="419100" y="762000"/>
                  </a:lnTo>
                  <a:lnTo>
                    <a:pt x="4191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0" y="304799"/>
              <a:ext cx="457200" cy="762000"/>
            </a:xfrm>
            <a:custGeom>
              <a:avLst/>
              <a:gdLst/>
              <a:ahLst/>
              <a:cxnLst/>
              <a:rect l="l" t="t" r="r" b="b"/>
              <a:pathLst>
                <a:path w="457200" h="762000">
                  <a:moveTo>
                    <a:pt x="0" y="762000"/>
                  </a:moveTo>
                  <a:lnTo>
                    <a:pt x="457200" y="762000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61" y="761"/>
              <a:ext cx="990600" cy="304800"/>
            </a:xfrm>
            <a:custGeom>
              <a:avLst/>
              <a:gdLst/>
              <a:ahLst/>
              <a:cxnLst/>
              <a:rect l="l" t="t" r="r" b="b"/>
              <a:pathLst>
                <a:path w="990600" h="304800">
                  <a:moveTo>
                    <a:pt x="9906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990600" y="304800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61" y="761"/>
              <a:ext cx="990600" cy="304800"/>
            </a:xfrm>
            <a:custGeom>
              <a:avLst/>
              <a:gdLst/>
              <a:ahLst/>
              <a:cxnLst/>
              <a:rect l="l" t="t" r="r" b="b"/>
              <a:pathLst>
                <a:path w="990600" h="304800">
                  <a:moveTo>
                    <a:pt x="0" y="304800"/>
                  </a:moveTo>
                  <a:lnTo>
                    <a:pt x="990600" y="304800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198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90600" y="0"/>
              <a:ext cx="4724400" cy="304800"/>
            </a:xfrm>
            <a:custGeom>
              <a:avLst/>
              <a:gdLst/>
              <a:ahLst/>
              <a:cxnLst/>
              <a:rect l="l" t="t" r="r" b="b"/>
              <a:pathLst>
                <a:path w="4724400" h="304800">
                  <a:moveTo>
                    <a:pt x="47244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4724400" y="304800"/>
                  </a:lnTo>
                  <a:lnTo>
                    <a:pt x="4724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90600" y="0"/>
              <a:ext cx="4724400" cy="304800"/>
            </a:xfrm>
            <a:custGeom>
              <a:avLst/>
              <a:gdLst/>
              <a:ahLst/>
              <a:cxnLst/>
              <a:rect l="l" t="t" r="r" b="b"/>
              <a:pathLst>
                <a:path w="4724400" h="304800">
                  <a:moveTo>
                    <a:pt x="0" y="304800"/>
                  </a:moveTo>
                  <a:lnTo>
                    <a:pt x="4724400" y="304800"/>
                  </a:lnTo>
                  <a:lnTo>
                    <a:pt x="4724400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57200" y="304799"/>
              <a:ext cx="0" cy="6553200"/>
            </a:xfrm>
            <a:custGeom>
              <a:avLst/>
              <a:gdLst/>
              <a:ahLst/>
              <a:cxnLst/>
              <a:rect l="l" t="t" r="r" b="b"/>
              <a:pathLst>
                <a:path h="6553200">
                  <a:moveTo>
                    <a:pt x="0" y="6553199"/>
                  </a:moveTo>
                  <a:lnTo>
                    <a:pt x="0" y="0"/>
                  </a:lnTo>
                </a:path>
              </a:pathLst>
            </a:custGeom>
            <a:ln w="762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57200" y="0"/>
              <a:ext cx="8686800" cy="6705600"/>
            </a:xfrm>
            <a:custGeom>
              <a:avLst/>
              <a:gdLst/>
              <a:ahLst/>
              <a:cxnLst/>
              <a:rect l="l" t="t" r="r" b="b"/>
              <a:pathLst>
                <a:path w="8686800" h="6705600">
                  <a:moveTo>
                    <a:pt x="0" y="6705600"/>
                  </a:moveTo>
                  <a:lnTo>
                    <a:pt x="8686800" y="6705600"/>
                  </a:lnTo>
                </a:path>
                <a:path w="8686800" h="6705600">
                  <a:moveTo>
                    <a:pt x="8305800" y="6705600"/>
                  </a:moveTo>
                  <a:lnTo>
                    <a:pt x="8305800" y="0"/>
                  </a:lnTo>
                </a:path>
              </a:pathLst>
            </a:custGeom>
            <a:ln w="579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61" y="305562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4000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715761" y="761"/>
              <a:ext cx="3429000" cy="457200"/>
            </a:xfrm>
            <a:custGeom>
              <a:avLst/>
              <a:gdLst/>
              <a:ahLst/>
              <a:cxnLst/>
              <a:rect l="l" t="t" r="r" b="b"/>
              <a:pathLst>
                <a:path w="3429000" h="457200">
                  <a:moveTo>
                    <a:pt x="3428999" y="457200"/>
                  </a:moveTo>
                  <a:lnTo>
                    <a:pt x="0" y="457200"/>
                  </a:lnTo>
                </a:path>
                <a:path w="3429000" h="457200">
                  <a:moveTo>
                    <a:pt x="0" y="457200"/>
                  </a:moveTo>
                  <a:lnTo>
                    <a:pt x="0" y="0"/>
                  </a:lnTo>
                </a:path>
              </a:pathLst>
            </a:custGeom>
            <a:ln w="198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763762" y="1981961"/>
              <a:ext cx="381000" cy="0"/>
            </a:xfrm>
            <a:custGeom>
              <a:avLst/>
              <a:gdLst/>
              <a:ahLst/>
              <a:cxnLst/>
              <a:rect l="l" t="t" r="r" b="b"/>
              <a:pathLst>
                <a:path w="381000">
                  <a:moveTo>
                    <a:pt x="0" y="0"/>
                  </a:moveTo>
                  <a:lnTo>
                    <a:pt x="381000" y="0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91361" y="761"/>
              <a:ext cx="0" cy="1066800"/>
            </a:xfrm>
            <a:custGeom>
              <a:avLst/>
              <a:gdLst/>
              <a:ahLst/>
              <a:cxnLst/>
              <a:rect l="l" t="t" r="r" b="b"/>
              <a:pathLst>
                <a:path h="1066800">
                  <a:moveTo>
                    <a:pt x="0" y="0"/>
                  </a:moveTo>
                  <a:lnTo>
                    <a:pt x="0" y="1066800"/>
                  </a:lnTo>
                </a:path>
              </a:pathLst>
            </a:custGeom>
            <a:ln w="198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61" y="1067561"/>
              <a:ext cx="990600" cy="0"/>
            </a:xfrm>
            <a:custGeom>
              <a:avLst/>
              <a:gdLst/>
              <a:ahLst/>
              <a:cxnLst/>
              <a:rect l="l" t="t" r="r" b="b"/>
              <a:pathLst>
                <a:path w="990600">
                  <a:moveTo>
                    <a:pt x="990600" y="0"/>
                  </a:moveTo>
                  <a:lnTo>
                    <a:pt x="0" y="0"/>
                  </a:lnTo>
                </a:path>
              </a:pathLst>
            </a:custGeom>
            <a:ln w="28956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667761" y="6249161"/>
              <a:ext cx="0" cy="609600"/>
            </a:xfrm>
            <a:custGeom>
              <a:avLst/>
              <a:gdLst/>
              <a:ahLst/>
              <a:cxnLst/>
              <a:rect l="l" t="t" r="r" b="b"/>
              <a:pathLst>
                <a:path h="609600">
                  <a:moveTo>
                    <a:pt x="0" y="609599"/>
                  </a:moveTo>
                  <a:lnTo>
                    <a:pt x="0" y="0"/>
                  </a:lnTo>
                </a:path>
              </a:pathLst>
            </a:custGeom>
            <a:ln w="198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667761" y="6249161"/>
              <a:ext cx="6477000" cy="0"/>
            </a:xfrm>
            <a:custGeom>
              <a:avLst/>
              <a:gdLst/>
              <a:ahLst/>
              <a:cxnLst/>
              <a:rect l="l" t="t" r="r" b="b"/>
              <a:pathLst>
                <a:path w="6477000">
                  <a:moveTo>
                    <a:pt x="0" y="0"/>
                  </a:moveTo>
                  <a:lnTo>
                    <a:pt x="6476999" y="0"/>
                  </a:lnTo>
                </a:path>
              </a:pathLst>
            </a:custGeom>
            <a:ln w="198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61" y="5258561"/>
              <a:ext cx="457200" cy="152400"/>
            </a:xfrm>
            <a:custGeom>
              <a:avLst/>
              <a:gdLst/>
              <a:ahLst/>
              <a:cxnLst/>
              <a:rect l="l" t="t" r="r" b="b"/>
              <a:pathLst>
                <a:path w="457200" h="152400">
                  <a:moveTo>
                    <a:pt x="457200" y="0"/>
                  </a:moveTo>
                  <a:lnTo>
                    <a:pt x="0" y="0"/>
                  </a:lnTo>
                </a:path>
                <a:path w="457200" h="152400">
                  <a:moveTo>
                    <a:pt x="457200" y="152400"/>
                  </a:moveTo>
                  <a:lnTo>
                    <a:pt x="0" y="152400"/>
                  </a:lnTo>
                </a:path>
              </a:pathLst>
            </a:custGeom>
            <a:ln w="28956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1381799" y="403705"/>
            <a:ext cx="8981401" cy="701346"/>
          </a:xfrm>
          <a:prstGeom prst="rect">
            <a:avLst/>
          </a:prstGeom>
        </p:spPr>
        <p:txBody>
          <a:bodyPr vert="horz" wrap="square" lIns="0" tIns="145923" rIns="0" bIns="0" rtlCol="0">
            <a:spAutoFit/>
          </a:bodyPr>
          <a:lstStyle/>
          <a:p>
            <a:pPr marL="631825" marR="5080">
              <a:spcBef>
                <a:spcPts val="95"/>
              </a:spcBef>
            </a:pP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sz="18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Приготування</a:t>
            </a:r>
            <a:r>
              <a:rPr sz="18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супозиторіїв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методом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виливання. 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sz="18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гідрофобні</a:t>
            </a:r>
            <a:r>
              <a:rPr sz="18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основи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1978025" y="1760092"/>
            <a:ext cx="1398270" cy="893444"/>
            <a:chOff x="454025" y="1760092"/>
            <a:chExt cx="1398270" cy="893444"/>
          </a:xfrm>
        </p:grpSpPr>
        <p:pic>
          <p:nvPicPr>
            <p:cNvPr id="38" name="object 3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8629" y="1774697"/>
              <a:ext cx="1368552" cy="864108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468629" y="1774697"/>
              <a:ext cx="1369060" cy="864235"/>
            </a:xfrm>
            <a:custGeom>
              <a:avLst/>
              <a:gdLst/>
              <a:ahLst/>
              <a:cxnLst/>
              <a:rect l="l" t="t" r="r" b="b"/>
              <a:pathLst>
                <a:path w="1369060" h="864235">
                  <a:moveTo>
                    <a:pt x="0" y="864108"/>
                  </a:moveTo>
                  <a:lnTo>
                    <a:pt x="1368552" y="864108"/>
                  </a:lnTo>
                  <a:lnTo>
                    <a:pt x="1368552" y="0"/>
                  </a:lnTo>
                  <a:lnTo>
                    <a:pt x="0" y="0"/>
                  </a:lnTo>
                  <a:lnTo>
                    <a:pt x="0" y="864108"/>
                  </a:lnTo>
                  <a:close/>
                </a:path>
              </a:pathLst>
            </a:custGeom>
            <a:ln w="28956">
              <a:solidFill>
                <a:srgbClr val="CC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2157172" y="1823466"/>
            <a:ext cx="103695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" algn="ctr">
              <a:spcBef>
                <a:spcPts val="95"/>
              </a:spcBef>
            </a:pPr>
            <a:r>
              <a:rPr sz="1600" spc="-10" dirty="0">
                <a:latin typeface="Century Gothic"/>
                <a:cs typeface="Century Gothic"/>
              </a:rPr>
              <a:t>ЛР,</a:t>
            </a:r>
            <a:endParaRPr sz="1600">
              <a:latin typeface="Century Gothic"/>
              <a:cs typeface="Century Gothic"/>
            </a:endParaRPr>
          </a:p>
          <a:p>
            <a:pPr marL="12065" marR="5080" algn="ctr"/>
            <a:r>
              <a:rPr sz="1600" spc="-10" dirty="0">
                <a:latin typeface="Century Gothic"/>
                <a:cs typeface="Century Gothic"/>
              </a:rPr>
              <a:t>розчинні </a:t>
            </a:r>
            <a:r>
              <a:rPr sz="1600" spc="-5" dirty="0">
                <a:latin typeface="Century Gothic"/>
                <a:cs typeface="Century Gothic"/>
              </a:rPr>
              <a:t>в </a:t>
            </a:r>
            <a:r>
              <a:rPr sz="1600" spc="-434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основі</a:t>
            </a:r>
            <a:endParaRPr sz="1600">
              <a:latin typeface="Century Gothic"/>
              <a:cs typeface="Century Gothic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978025" y="3559936"/>
            <a:ext cx="1398270" cy="895350"/>
            <a:chOff x="454025" y="3559936"/>
            <a:chExt cx="1398270" cy="895350"/>
          </a:xfrm>
        </p:grpSpPr>
        <p:pic>
          <p:nvPicPr>
            <p:cNvPr id="42" name="object 4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8629" y="3574541"/>
              <a:ext cx="1368552" cy="865631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468629" y="3574541"/>
              <a:ext cx="1369060" cy="866140"/>
            </a:xfrm>
            <a:custGeom>
              <a:avLst/>
              <a:gdLst/>
              <a:ahLst/>
              <a:cxnLst/>
              <a:rect l="l" t="t" r="r" b="b"/>
              <a:pathLst>
                <a:path w="1369060" h="866139">
                  <a:moveTo>
                    <a:pt x="0" y="865631"/>
                  </a:moveTo>
                  <a:lnTo>
                    <a:pt x="1368552" y="865631"/>
                  </a:lnTo>
                  <a:lnTo>
                    <a:pt x="1368552" y="0"/>
                  </a:lnTo>
                  <a:lnTo>
                    <a:pt x="0" y="0"/>
                  </a:lnTo>
                  <a:lnTo>
                    <a:pt x="0" y="865631"/>
                  </a:lnTo>
                  <a:close/>
                </a:path>
              </a:pathLst>
            </a:custGeom>
            <a:ln w="28956">
              <a:solidFill>
                <a:srgbClr val="00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2149551" y="3623817"/>
            <a:ext cx="105156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" algn="ctr">
              <a:spcBef>
                <a:spcPts val="95"/>
              </a:spcBef>
            </a:pPr>
            <a:r>
              <a:rPr sz="1600" spc="-10" dirty="0">
                <a:latin typeface="Century Gothic"/>
                <a:cs typeface="Century Gothic"/>
              </a:rPr>
              <a:t>ЛР,</a:t>
            </a:r>
            <a:endParaRPr sz="160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</a:pPr>
            <a:r>
              <a:rPr sz="1600" spc="-5" dirty="0">
                <a:latin typeface="Century Gothic"/>
                <a:cs typeface="Century Gothic"/>
              </a:rPr>
              <a:t>розчинні</a:t>
            </a:r>
            <a:r>
              <a:rPr sz="1600" spc="-3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у</a:t>
            </a:r>
            <a:endParaRPr sz="1600">
              <a:latin typeface="Century Gothic"/>
              <a:cs typeface="Century Gothic"/>
            </a:endParaRPr>
          </a:p>
          <a:p>
            <a:pPr marL="635" algn="ctr"/>
            <a:r>
              <a:rPr sz="1600" spc="-5" dirty="0">
                <a:latin typeface="Century Gothic"/>
                <a:cs typeface="Century Gothic"/>
              </a:rPr>
              <a:t>воді</a:t>
            </a:r>
            <a:endParaRPr sz="1600">
              <a:latin typeface="Century Gothic"/>
              <a:cs typeface="Century Gothic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3561460" y="1327278"/>
            <a:ext cx="3773804" cy="603885"/>
            <a:chOff x="2037460" y="1327277"/>
            <a:chExt cx="3773804" cy="603885"/>
          </a:xfrm>
        </p:grpSpPr>
        <p:pic>
          <p:nvPicPr>
            <p:cNvPr id="46" name="object 4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52065" y="1341882"/>
              <a:ext cx="3744467" cy="574548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2052065" y="1341882"/>
              <a:ext cx="3744595" cy="574675"/>
            </a:xfrm>
            <a:custGeom>
              <a:avLst/>
              <a:gdLst/>
              <a:ahLst/>
              <a:cxnLst/>
              <a:rect l="l" t="t" r="r" b="b"/>
              <a:pathLst>
                <a:path w="3744595" h="574675">
                  <a:moveTo>
                    <a:pt x="0" y="574548"/>
                  </a:moveTo>
                  <a:lnTo>
                    <a:pt x="3744467" y="574548"/>
                  </a:lnTo>
                  <a:lnTo>
                    <a:pt x="3744467" y="0"/>
                  </a:lnTo>
                  <a:lnTo>
                    <a:pt x="0" y="0"/>
                  </a:lnTo>
                  <a:lnTo>
                    <a:pt x="0" y="574548"/>
                  </a:lnTo>
                  <a:close/>
                </a:path>
              </a:pathLst>
            </a:custGeom>
            <a:ln w="28956">
              <a:solidFill>
                <a:srgbClr val="CC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3709797" y="1368043"/>
            <a:ext cx="347535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54405" marR="5080" indent="-942340">
              <a:spcBef>
                <a:spcPts val="95"/>
              </a:spcBef>
            </a:pPr>
            <a:r>
              <a:rPr sz="1600" spc="-10" dirty="0">
                <a:latin typeface="Century Gothic"/>
                <a:cs typeface="Century Gothic"/>
              </a:rPr>
              <a:t>До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5</a:t>
            </a:r>
            <a:r>
              <a:rPr sz="1600" spc="-2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% -</a:t>
            </a:r>
            <a:r>
              <a:rPr sz="1600" spc="-1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розчиняють</a:t>
            </a:r>
            <a:r>
              <a:rPr sz="1600" spc="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в</a:t>
            </a:r>
            <a:r>
              <a:rPr sz="1600" spc="-1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однотипній</a:t>
            </a:r>
            <a:r>
              <a:rPr sz="1600" spc="1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з </a:t>
            </a:r>
            <a:r>
              <a:rPr sz="1600" spc="-43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основою</a:t>
            </a:r>
            <a:r>
              <a:rPr sz="1600" spc="2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рідині</a:t>
            </a:r>
            <a:endParaRPr sz="1600">
              <a:latin typeface="Century Gothic"/>
              <a:cs typeface="Century Gothic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3561460" y="2046604"/>
            <a:ext cx="3773804" cy="1109980"/>
            <a:chOff x="2037460" y="2046604"/>
            <a:chExt cx="3773804" cy="1109980"/>
          </a:xfrm>
        </p:grpSpPr>
        <p:pic>
          <p:nvPicPr>
            <p:cNvPr id="50" name="object 5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052065" y="2061209"/>
              <a:ext cx="3744467" cy="1080515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2052065" y="2061209"/>
              <a:ext cx="3744595" cy="1080770"/>
            </a:xfrm>
            <a:custGeom>
              <a:avLst/>
              <a:gdLst/>
              <a:ahLst/>
              <a:cxnLst/>
              <a:rect l="l" t="t" r="r" b="b"/>
              <a:pathLst>
                <a:path w="3744595" h="1080770">
                  <a:moveTo>
                    <a:pt x="0" y="1080515"/>
                  </a:moveTo>
                  <a:lnTo>
                    <a:pt x="3744467" y="1080515"/>
                  </a:lnTo>
                  <a:lnTo>
                    <a:pt x="3744467" y="0"/>
                  </a:lnTo>
                  <a:lnTo>
                    <a:pt x="0" y="0"/>
                  </a:lnTo>
                  <a:lnTo>
                    <a:pt x="0" y="1080515"/>
                  </a:lnTo>
                  <a:close/>
                </a:path>
              </a:pathLst>
            </a:custGeom>
            <a:ln w="28956">
              <a:solidFill>
                <a:srgbClr val="CC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3792092" y="2098293"/>
            <a:ext cx="3310254" cy="75692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-1270" algn="ctr">
              <a:lnSpc>
                <a:spcPts val="1910"/>
              </a:lnSpc>
              <a:spcBef>
                <a:spcPts val="165"/>
              </a:spcBef>
            </a:pPr>
            <a:r>
              <a:rPr sz="1600" b="1" spc="-5" dirty="0">
                <a:latin typeface="Century Gothic"/>
                <a:cs typeface="Century Gothic"/>
              </a:rPr>
              <a:t>Більше</a:t>
            </a:r>
            <a:r>
              <a:rPr sz="1600" b="1" spc="5" dirty="0">
                <a:latin typeface="Century Gothic"/>
                <a:cs typeface="Century Gothic"/>
              </a:rPr>
              <a:t> </a:t>
            </a:r>
            <a:r>
              <a:rPr sz="1600" b="1" spc="-10" dirty="0">
                <a:latin typeface="Century Gothic"/>
                <a:cs typeface="Century Gothic"/>
              </a:rPr>
              <a:t>5%</a:t>
            </a:r>
            <a:r>
              <a:rPr sz="1600" b="1" spc="-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-</a:t>
            </a:r>
            <a:r>
              <a:rPr sz="1600" spc="-1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розчиняють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в</a:t>
            </a:r>
            <a:r>
              <a:rPr sz="1600" spc="-1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частині </a:t>
            </a:r>
            <a:r>
              <a:rPr sz="1600" spc="-425" dirty="0">
                <a:latin typeface="Century Gothic"/>
                <a:cs typeface="Century Gothic"/>
              </a:rPr>
              <a:t> </a:t>
            </a:r>
            <a:r>
              <a:rPr sz="1600" spc="-10" dirty="0">
                <a:latin typeface="Century Gothic"/>
                <a:cs typeface="Century Gothic"/>
              </a:rPr>
              <a:t>або</a:t>
            </a:r>
            <a:r>
              <a:rPr sz="1600" spc="-5" dirty="0">
                <a:latin typeface="Century Gothic"/>
                <a:cs typeface="Century Gothic"/>
              </a:rPr>
              <a:t> у всій</a:t>
            </a:r>
            <a:r>
              <a:rPr sz="1600" spc="10" dirty="0">
                <a:latin typeface="Century Gothic"/>
                <a:cs typeface="Century Gothic"/>
              </a:rPr>
              <a:t> </a:t>
            </a:r>
            <a:r>
              <a:rPr sz="1600" spc="-10" dirty="0">
                <a:latin typeface="Century Gothic"/>
                <a:cs typeface="Century Gothic"/>
              </a:rPr>
              <a:t>розплавленій</a:t>
            </a:r>
            <a:r>
              <a:rPr sz="1600" spc="1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основи.</a:t>
            </a:r>
            <a:endParaRPr sz="1600">
              <a:latin typeface="Century Gothic"/>
              <a:cs typeface="Century Gothic"/>
            </a:endParaRPr>
          </a:p>
          <a:p>
            <a:pPr algn="ctr">
              <a:lnSpc>
                <a:spcPts val="1870"/>
              </a:lnSpc>
            </a:pPr>
            <a:r>
              <a:rPr sz="1600" b="1" u="heavy" spc="-1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Враховують</a:t>
            </a:r>
            <a:r>
              <a:rPr sz="1600" b="1" u="heavy" spc="3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600" b="1" u="heavy" spc="-1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коефіцієнт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714114" y="2829813"/>
            <a:ext cx="146621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u="heavy" spc="-1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заміщення</a:t>
            </a:r>
            <a:r>
              <a:rPr sz="1600" b="1" u="heavy" spc="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600" b="1" u="heavy" spc="-1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Еж</a:t>
            </a:r>
            <a:endParaRPr sz="1600">
              <a:latin typeface="Century Gothic"/>
              <a:cs typeface="Century Gothic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3489832" y="3415158"/>
            <a:ext cx="4133850" cy="1181735"/>
            <a:chOff x="1965832" y="3415157"/>
            <a:chExt cx="4133850" cy="1181735"/>
          </a:xfrm>
        </p:grpSpPr>
        <p:pic>
          <p:nvPicPr>
            <p:cNvPr id="55" name="object 5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80437" y="3429762"/>
              <a:ext cx="4104132" cy="1152144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1980437" y="3429762"/>
              <a:ext cx="4104640" cy="1152525"/>
            </a:xfrm>
            <a:custGeom>
              <a:avLst/>
              <a:gdLst/>
              <a:ahLst/>
              <a:cxnLst/>
              <a:rect l="l" t="t" r="r" b="b"/>
              <a:pathLst>
                <a:path w="4104640" h="1152525">
                  <a:moveTo>
                    <a:pt x="0" y="1152144"/>
                  </a:moveTo>
                  <a:lnTo>
                    <a:pt x="4104132" y="1152144"/>
                  </a:lnTo>
                  <a:lnTo>
                    <a:pt x="4104132" y="0"/>
                  </a:lnTo>
                  <a:lnTo>
                    <a:pt x="0" y="0"/>
                  </a:lnTo>
                  <a:lnTo>
                    <a:pt x="0" y="1152144"/>
                  </a:lnTo>
                  <a:close/>
                </a:path>
              </a:pathLst>
            </a:custGeom>
            <a:ln w="28956">
              <a:solidFill>
                <a:srgbClr val="00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4263390" y="3501390"/>
            <a:ext cx="258635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latin typeface="Century Gothic"/>
                <a:cs typeface="Century Gothic"/>
              </a:rPr>
              <a:t>Вводять</a:t>
            </a:r>
            <a:r>
              <a:rPr sz="1600" spc="2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по типу</a:t>
            </a:r>
            <a:r>
              <a:rPr sz="1600" spc="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суспензії.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629026" y="3746753"/>
            <a:ext cx="3853179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spcBef>
                <a:spcPts val="95"/>
              </a:spcBef>
            </a:pPr>
            <a:r>
              <a:rPr sz="1600" spc="-5" dirty="0">
                <a:latin typeface="Century Gothic"/>
                <a:cs typeface="Century Gothic"/>
              </a:rPr>
              <a:t>Якщо</a:t>
            </a:r>
            <a:r>
              <a:rPr sz="1600" spc="-10" dirty="0">
                <a:latin typeface="Century Gothic"/>
                <a:cs typeface="Century Gothic"/>
              </a:rPr>
              <a:t> ЛР</a:t>
            </a:r>
            <a:r>
              <a:rPr sz="1600" spc="-5" dirty="0">
                <a:latin typeface="Century Gothic"/>
                <a:cs typeface="Century Gothic"/>
              </a:rPr>
              <a:t> прописані</a:t>
            </a:r>
            <a:r>
              <a:rPr sz="1600" spc="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у</a:t>
            </a:r>
            <a:r>
              <a:rPr sz="1600" spc="-1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кількості</a:t>
            </a:r>
            <a:r>
              <a:rPr sz="1600" spc="25" dirty="0">
                <a:latin typeface="Century Gothic"/>
                <a:cs typeface="Century Gothic"/>
              </a:rPr>
              <a:t> </a:t>
            </a:r>
            <a:r>
              <a:rPr sz="1600" b="1" spc="-5" dirty="0">
                <a:latin typeface="Century Gothic"/>
                <a:cs typeface="Century Gothic"/>
              </a:rPr>
              <a:t>більше </a:t>
            </a:r>
            <a:r>
              <a:rPr sz="1600" b="1" spc="-434" dirty="0">
                <a:latin typeface="Century Gothic"/>
                <a:cs typeface="Century Gothic"/>
              </a:rPr>
              <a:t> </a:t>
            </a:r>
            <a:r>
              <a:rPr sz="1600" b="1" spc="-5" dirty="0">
                <a:latin typeface="Century Gothic"/>
                <a:cs typeface="Century Gothic"/>
              </a:rPr>
              <a:t>5 %</a:t>
            </a:r>
            <a:r>
              <a:rPr sz="1600" spc="-5" dirty="0">
                <a:latin typeface="Century Gothic"/>
                <a:cs typeface="Century Gothic"/>
              </a:rPr>
              <a:t>,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то  </a:t>
            </a:r>
            <a:r>
              <a:rPr sz="1600" b="1" u="heavy" spc="-1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враховують</a:t>
            </a:r>
            <a:r>
              <a:rPr sz="1600" b="1" u="heavy" spc="65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600" b="1" u="heavy" spc="-1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коефіцієнт </a:t>
            </a:r>
            <a:r>
              <a:rPr sz="1600" b="1" spc="-5" dirty="0">
                <a:latin typeface="Century Gothic"/>
                <a:cs typeface="Century Gothic"/>
              </a:rPr>
              <a:t> </a:t>
            </a:r>
            <a:r>
              <a:rPr sz="1600" b="1" u="heavy" spc="-1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заміщення</a:t>
            </a:r>
            <a:r>
              <a:rPr sz="1600" b="1" u="heavy" spc="4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sz="1600" b="1" u="heavy" spc="-10" dirty="0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Еж</a:t>
            </a:r>
            <a:endParaRPr sz="1600">
              <a:latin typeface="Century Gothic"/>
              <a:cs typeface="Century Gothic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7531609" y="1191767"/>
            <a:ext cx="2601595" cy="1521460"/>
            <a:chOff x="6007608" y="1191767"/>
            <a:chExt cx="2601595" cy="1521460"/>
          </a:xfrm>
        </p:grpSpPr>
        <p:sp>
          <p:nvSpPr>
            <p:cNvPr id="60" name="object 60"/>
            <p:cNvSpPr/>
            <p:nvPr/>
          </p:nvSpPr>
          <p:spPr>
            <a:xfrm>
              <a:off x="6012180" y="1290827"/>
              <a:ext cx="2592705" cy="1417320"/>
            </a:xfrm>
            <a:custGeom>
              <a:avLst/>
              <a:gdLst/>
              <a:ahLst/>
              <a:cxnLst/>
              <a:rect l="l" t="t" r="r" b="b"/>
              <a:pathLst>
                <a:path w="2592704" h="1417320">
                  <a:moveTo>
                    <a:pt x="2592324" y="0"/>
                  </a:moveTo>
                  <a:lnTo>
                    <a:pt x="2584900" y="36784"/>
                  </a:lnTo>
                  <a:lnTo>
                    <a:pt x="2564653" y="66817"/>
                  </a:lnTo>
                  <a:lnTo>
                    <a:pt x="2534620" y="87064"/>
                  </a:lnTo>
                  <a:lnTo>
                    <a:pt x="2497836" y="94487"/>
                  </a:lnTo>
                  <a:lnTo>
                    <a:pt x="94487" y="94487"/>
                  </a:lnTo>
                  <a:lnTo>
                    <a:pt x="57703" y="101911"/>
                  </a:lnTo>
                  <a:lnTo>
                    <a:pt x="27670" y="122158"/>
                  </a:lnTo>
                  <a:lnTo>
                    <a:pt x="7423" y="152191"/>
                  </a:lnTo>
                  <a:lnTo>
                    <a:pt x="0" y="188975"/>
                  </a:lnTo>
                  <a:lnTo>
                    <a:pt x="0" y="1322832"/>
                  </a:lnTo>
                  <a:lnTo>
                    <a:pt x="7423" y="1359616"/>
                  </a:lnTo>
                  <a:lnTo>
                    <a:pt x="27670" y="1389649"/>
                  </a:lnTo>
                  <a:lnTo>
                    <a:pt x="57703" y="1409896"/>
                  </a:lnTo>
                  <a:lnTo>
                    <a:pt x="94487" y="1417320"/>
                  </a:lnTo>
                  <a:lnTo>
                    <a:pt x="131272" y="1409896"/>
                  </a:lnTo>
                  <a:lnTo>
                    <a:pt x="161305" y="1389649"/>
                  </a:lnTo>
                  <a:lnTo>
                    <a:pt x="181552" y="1359616"/>
                  </a:lnTo>
                  <a:lnTo>
                    <a:pt x="188975" y="1322832"/>
                  </a:lnTo>
                  <a:lnTo>
                    <a:pt x="188975" y="1228344"/>
                  </a:lnTo>
                  <a:lnTo>
                    <a:pt x="2497836" y="1228344"/>
                  </a:lnTo>
                  <a:lnTo>
                    <a:pt x="2534620" y="1220920"/>
                  </a:lnTo>
                  <a:lnTo>
                    <a:pt x="2564653" y="1200673"/>
                  </a:lnTo>
                  <a:lnTo>
                    <a:pt x="2584900" y="1170640"/>
                  </a:lnTo>
                  <a:lnTo>
                    <a:pt x="2592324" y="1133856"/>
                  </a:lnTo>
                  <a:lnTo>
                    <a:pt x="2592324" y="283463"/>
                  </a:lnTo>
                  <a:lnTo>
                    <a:pt x="94487" y="283463"/>
                  </a:lnTo>
                  <a:lnTo>
                    <a:pt x="94487" y="188975"/>
                  </a:lnTo>
                  <a:lnTo>
                    <a:pt x="98208" y="170610"/>
                  </a:lnTo>
                  <a:lnTo>
                    <a:pt x="108346" y="155590"/>
                  </a:lnTo>
                  <a:lnTo>
                    <a:pt x="123366" y="145452"/>
                  </a:lnTo>
                  <a:lnTo>
                    <a:pt x="141732" y="141732"/>
                  </a:lnTo>
                  <a:lnTo>
                    <a:pt x="2592324" y="141732"/>
                  </a:lnTo>
                  <a:lnTo>
                    <a:pt x="2592324" y="0"/>
                  </a:lnTo>
                  <a:close/>
                </a:path>
                <a:path w="2592704" h="1417320">
                  <a:moveTo>
                    <a:pt x="2592324" y="141732"/>
                  </a:moveTo>
                  <a:lnTo>
                    <a:pt x="141732" y="141732"/>
                  </a:lnTo>
                  <a:lnTo>
                    <a:pt x="160097" y="145452"/>
                  </a:lnTo>
                  <a:lnTo>
                    <a:pt x="175117" y="155590"/>
                  </a:lnTo>
                  <a:lnTo>
                    <a:pt x="185255" y="170610"/>
                  </a:lnTo>
                  <a:lnTo>
                    <a:pt x="188975" y="188975"/>
                  </a:lnTo>
                  <a:lnTo>
                    <a:pt x="181552" y="225760"/>
                  </a:lnTo>
                  <a:lnTo>
                    <a:pt x="161305" y="255793"/>
                  </a:lnTo>
                  <a:lnTo>
                    <a:pt x="131272" y="276040"/>
                  </a:lnTo>
                  <a:lnTo>
                    <a:pt x="94487" y="283463"/>
                  </a:lnTo>
                  <a:lnTo>
                    <a:pt x="2592324" y="283463"/>
                  </a:lnTo>
                  <a:lnTo>
                    <a:pt x="2592324" y="141732"/>
                  </a:lnTo>
                  <a:close/>
                </a:path>
                <a:path w="2592704" h="1417320">
                  <a:moveTo>
                    <a:pt x="2403348" y="0"/>
                  </a:moveTo>
                  <a:lnTo>
                    <a:pt x="2403348" y="94487"/>
                  </a:lnTo>
                  <a:lnTo>
                    <a:pt x="2497836" y="94487"/>
                  </a:lnTo>
                  <a:lnTo>
                    <a:pt x="2497836" y="47244"/>
                  </a:lnTo>
                  <a:lnTo>
                    <a:pt x="2450592" y="47244"/>
                  </a:lnTo>
                  <a:lnTo>
                    <a:pt x="2432226" y="43523"/>
                  </a:lnTo>
                  <a:lnTo>
                    <a:pt x="2417206" y="33385"/>
                  </a:lnTo>
                  <a:lnTo>
                    <a:pt x="2407068" y="18365"/>
                  </a:lnTo>
                  <a:lnTo>
                    <a:pt x="2403348" y="0"/>
                  </a:lnTo>
                  <a:close/>
                </a:path>
                <a:path w="2592704" h="1417320">
                  <a:moveTo>
                    <a:pt x="2497836" y="0"/>
                  </a:moveTo>
                  <a:lnTo>
                    <a:pt x="2494115" y="18365"/>
                  </a:lnTo>
                  <a:lnTo>
                    <a:pt x="2483977" y="33385"/>
                  </a:lnTo>
                  <a:lnTo>
                    <a:pt x="2468957" y="43523"/>
                  </a:lnTo>
                  <a:lnTo>
                    <a:pt x="2450592" y="47244"/>
                  </a:lnTo>
                  <a:lnTo>
                    <a:pt x="2497836" y="47244"/>
                  </a:lnTo>
                  <a:lnTo>
                    <a:pt x="2497836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106668" y="1196339"/>
              <a:ext cx="2498090" cy="378460"/>
            </a:xfrm>
            <a:custGeom>
              <a:avLst/>
              <a:gdLst/>
              <a:ahLst/>
              <a:cxnLst/>
              <a:rect l="l" t="t" r="r" b="b"/>
              <a:pathLst>
                <a:path w="2498090" h="378459">
                  <a:moveTo>
                    <a:pt x="47244" y="236220"/>
                  </a:moveTo>
                  <a:lnTo>
                    <a:pt x="28878" y="239940"/>
                  </a:lnTo>
                  <a:lnTo>
                    <a:pt x="13858" y="250078"/>
                  </a:lnTo>
                  <a:lnTo>
                    <a:pt x="3720" y="265098"/>
                  </a:lnTo>
                  <a:lnTo>
                    <a:pt x="0" y="283463"/>
                  </a:lnTo>
                  <a:lnTo>
                    <a:pt x="0" y="377951"/>
                  </a:lnTo>
                  <a:lnTo>
                    <a:pt x="36784" y="370528"/>
                  </a:lnTo>
                  <a:lnTo>
                    <a:pt x="66817" y="350281"/>
                  </a:lnTo>
                  <a:lnTo>
                    <a:pt x="87064" y="320248"/>
                  </a:lnTo>
                  <a:lnTo>
                    <a:pt x="94487" y="283463"/>
                  </a:lnTo>
                  <a:lnTo>
                    <a:pt x="90767" y="265098"/>
                  </a:lnTo>
                  <a:lnTo>
                    <a:pt x="80629" y="250078"/>
                  </a:lnTo>
                  <a:lnTo>
                    <a:pt x="65609" y="239940"/>
                  </a:lnTo>
                  <a:lnTo>
                    <a:pt x="47244" y="236220"/>
                  </a:lnTo>
                  <a:close/>
                </a:path>
                <a:path w="2498090" h="378459">
                  <a:moveTo>
                    <a:pt x="2497836" y="94487"/>
                  </a:moveTo>
                  <a:lnTo>
                    <a:pt x="2403348" y="94487"/>
                  </a:lnTo>
                  <a:lnTo>
                    <a:pt x="2403348" y="188975"/>
                  </a:lnTo>
                  <a:lnTo>
                    <a:pt x="2440132" y="181552"/>
                  </a:lnTo>
                  <a:lnTo>
                    <a:pt x="2470165" y="161305"/>
                  </a:lnTo>
                  <a:lnTo>
                    <a:pt x="2490412" y="131272"/>
                  </a:lnTo>
                  <a:lnTo>
                    <a:pt x="2497836" y="94487"/>
                  </a:lnTo>
                  <a:close/>
                </a:path>
                <a:path w="2498090" h="378459">
                  <a:moveTo>
                    <a:pt x="2403348" y="0"/>
                  </a:moveTo>
                  <a:lnTo>
                    <a:pt x="2366563" y="7423"/>
                  </a:lnTo>
                  <a:lnTo>
                    <a:pt x="2336530" y="27670"/>
                  </a:lnTo>
                  <a:lnTo>
                    <a:pt x="2316283" y="57703"/>
                  </a:lnTo>
                  <a:lnTo>
                    <a:pt x="2308860" y="94487"/>
                  </a:lnTo>
                  <a:lnTo>
                    <a:pt x="2312580" y="112853"/>
                  </a:lnTo>
                  <a:lnTo>
                    <a:pt x="2322718" y="127873"/>
                  </a:lnTo>
                  <a:lnTo>
                    <a:pt x="2337738" y="138011"/>
                  </a:lnTo>
                  <a:lnTo>
                    <a:pt x="2356104" y="141732"/>
                  </a:lnTo>
                  <a:lnTo>
                    <a:pt x="2374469" y="138011"/>
                  </a:lnTo>
                  <a:lnTo>
                    <a:pt x="2389489" y="127873"/>
                  </a:lnTo>
                  <a:lnTo>
                    <a:pt x="2399627" y="112853"/>
                  </a:lnTo>
                  <a:lnTo>
                    <a:pt x="2403348" y="94487"/>
                  </a:lnTo>
                  <a:lnTo>
                    <a:pt x="2497836" y="94487"/>
                  </a:lnTo>
                  <a:lnTo>
                    <a:pt x="2490412" y="57703"/>
                  </a:lnTo>
                  <a:lnTo>
                    <a:pt x="2470165" y="27670"/>
                  </a:lnTo>
                  <a:lnTo>
                    <a:pt x="2440132" y="7423"/>
                  </a:lnTo>
                  <a:lnTo>
                    <a:pt x="2403348" y="0"/>
                  </a:lnTo>
                  <a:close/>
                </a:path>
              </a:pathLst>
            </a:custGeom>
            <a:solidFill>
              <a:srgbClr val="CDCD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012180" y="1196339"/>
              <a:ext cx="2592705" cy="1511935"/>
            </a:xfrm>
            <a:custGeom>
              <a:avLst/>
              <a:gdLst/>
              <a:ahLst/>
              <a:cxnLst/>
              <a:rect l="l" t="t" r="r" b="b"/>
              <a:pathLst>
                <a:path w="2592704" h="1511935">
                  <a:moveTo>
                    <a:pt x="0" y="283463"/>
                  </a:moveTo>
                  <a:lnTo>
                    <a:pt x="7423" y="246679"/>
                  </a:lnTo>
                  <a:lnTo>
                    <a:pt x="27670" y="216646"/>
                  </a:lnTo>
                  <a:lnTo>
                    <a:pt x="57703" y="196399"/>
                  </a:lnTo>
                  <a:lnTo>
                    <a:pt x="94487" y="188975"/>
                  </a:lnTo>
                  <a:lnTo>
                    <a:pt x="2403348" y="188975"/>
                  </a:lnTo>
                  <a:lnTo>
                    <a:pt x="2403348" y="94487"/>
                  </a:lnTo>
                  <a:lnTo>
                    <a:pt x="2410771" y="57703"/>
                  </a:lnTo>
                  <a:lnTo>
                    <a:pt x="2431018" y="27670"/>
                  </a:lnTo>
                  <a:lnTo>
                    <a:pt x="2461051" y="7423"/>
                  </a:lnTo>
                  <a:lnTo>
                    <a:pt x="2497836" y="0"/>
                  </a:lnTo>
                  <a:lnTo>
                    <a:pt x="2534620" y="7423"/>
                  </a:lnTo>
                  <a:lnTo>
                    <a:pt x="2564653" y="27670"/>
                  </a:lnTo>
                  <a:lnTo>
                    <a:pt x="2584900" y="57703"/>
                  </a:lnTo>
                  <a:lnTo>
                    <a:pt x="2592324" y="94487"/>
                  </a:lnTo>
                  <a:lnTo>
                    <a:pt x="2592324" y="1228344"/>
                  </a:lnTo>
                  <a:lnTo>
                    <a:pt x="2584900" y="1265128"/>
                  </a:lnTo>
                  <a:lnTo>
                    <a:pt x="2564653" y="1295161"/>
                  </a:lnTo>
                  <a:lnTo>
                    <a:pt x="2534620" y="1315408"/>
                  </a:lnTo>
                  <a:lnTo>
                    <a:pt x="2497836" y="1322832"/>
                  </a:lnTo>
                  <a:lnTo>
                    <a:pt x="188975" y="1322832"/>
                  </a:lnTo>
                  <a:lnTo>
                    <a:pt x="188975" y="1417320"/>
                  </a:lnTo>
                  <a:lnTo>
                    <a:pt x="181552" y="1454104"/>
                  </a:lnTo>
                  <a:lnTo>
                    <a:pt x="161305" y="1484137"/>
                  </a:lnTo>
                  <a:lnTo>
                    <a:pt x="131272" y="1504384"/>
                  </a:lnTo>
                  <a:lnTo>
                    <a:pt x="94487" y="1511808"/>
                  </a:lnTo>
                  <a:lnTo>
                    <a:pt x="57703" y="1504384"/>
                  </a:lnTo>
                  <a:lnTo>
                    <a:pt x="27670" y="1484137"/>
                  </a:lnTo>
                  <a:lnTo>
                    <a:pt x="7423" y="1454104"/>
                  </a:lnTo>
                  <a:lnTo>
                    <a:pt x="0" y="1417320"/>
                  </a:lnTo>
                  <a:lnTo>
                    <a:pt x="0" y="283463"/>
                  </a:lnTo>
                  <a:close/>
                </a:path>
              </a:pathLst>
            </a:custGeom>
            <a:ln w="9144">
              <a:solidFill>
                <a:srgbClr val="CC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410956" y="1286255"/>
              <a:ext cx="198120" cy="103632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007608" y="1427987"/>
              <a:ext cx="198120" cy="150875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6201156" y="1479803"/>
              <a:ext cx="0" cy="1039494"/>
            </a:xfrm>
            <a:custGeom>
              <a:avLst/>
              <a:gdLst/>
              <a:ahLst/>
              <a:cxnLst/>
              <a:rect l="l" t="t" r="r" b="b"/>
              <a:pathLst>
                <a:path h="1039494">
                  <a:moveTo>
                    <a:pt x="0" y="0"/>
                  </a:moveTo>
                  <a:lnTo>
                    <a:pt x="0" y="1039368"/>
                  </a:lnTo>
                </a:path>
              </a:pathLst>
            </a:custGeom>
            <a:ln w="9144">
              <a:solidFill>
                <a:srgbClr val="CC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 txBox="1"/>
          <p:nvPr/>
        </p:nvSpPr>
        <p:spPr>
          <a:xfrm>
            <a:off x="7892035" y="1448180"/>
            <a:ext cx="19780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indent="-287020">
              <a:spcBef>
                <a:spcPts val="95"/>
              </a:spcBef>
            </a:pPr>
            <a:r>
              <a:rPr sz="1600" spc="-5" dirty="0">
                <a:latin typeface="Century Gothic"/>
                <a:cs typeface="Century Gothic"/>
              </a:rPr>
              <a:t>Камфора,</a:t>
            </a:r>
            <a:r>
              <a:rPr sz="1600" spc="-6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фенол, </a:t>
            </a:r>
            <a:r>
              <a:rPr sz="1600" spc="-43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хлоралгідрат,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7966709" y="1935861"/>
            <a:ext cx="182816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54610">
              <a:spcBef>
                <a:spcPts val="95"/>
              </a:spcBef>
            </a:pPr>
            <a:r>
              <a:rPr sz="1600" spc="-5" dirty="0">
                <a:latin typeface="Century Gothic"/>
                <a:cs typeface="Century Gothic"/>
              </a:rPr>
              <a:t>фенілсаліцилат, </a:t>
            </a:r>
            <a:r>
              <a:rPr sz="1600" spc="-43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тимол,</a:t>
            </a:r>
            <a:r>
              <a:rPr sz="1600" spc="-7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анестезин</a:t>
            </a:r>
            <a:endParaRPr sz="1600">
              <a:latin typeface="Century Gothic"/>
              <a:cs typeface="Century Gothic"/>
            </a:endParaRPr>
          </a:p>
        </p:txBody>
      </p:sp>
      <p:grpSp>
        <p:nvGrpSpPr>
          <p:cNvPr id="68" name="object 68"/>
          <p:cNvGrpSpPr/>
          <p:nvPr/>
        </p:nvGrpSpPr>
        <p:grpSpPr>
          <a:xfrm>
            <a:off x="7746302" y="2848165"/>
            <a:ext cx="2315845" cy="1954530"/>
            <a:chOff x="6222301" y="2848165"/>
            <a:chExt cx="2315845" cy="1954530"/>
          </a:xfrm>
        </p:grpSpPr>
        <p:sp>
          <p:nvSpPr>
            <p:cNvPr id="69" name="object 69"/>
            <p:cNvSpPr/>
            <p:nvPr/>
          </p:nvSpPr>
          <p:spPr>
            <a:xfrm>
              <a:off x="6227064" y="2974466"/>
              <a:ext cx="2306320" cy="1823085"/>
            </a:xfrm>
            <a:custGeom>
              <a:avLst/>
              <a:gdLst/>
              <a:ahLst/>
              <a:cxnLst/>
              <a:rect l="l" t="t" r="r" b="b"/>
              <a:pathLst>
                <a:path w="2306320" h="1823085">
                  <a:moveTo>
                    <a:pt x="2305812" y="0"/>
                  </a:moveTo>
                  <a:lnTo>
                    <a:pt x="2296269" y="47333"/>
                  </a:lnTo>
                  <a:lnTo>
                    <a:pt x="2270236" y="85963"/>
                  </a:lnTo>
                  <a:lnTo>
                    <a:pt x="2231606" y="111996"/>
                  </a:lnTo>
                  <a:lnTo>
                    <a:pt x="2184272" y="121538"/>
                  </a:lnTo>
                  <a:lnTo>
                    <a:pt x="121538" y="121538"/>
                  </a:lnTo>
                  <a:lnTo>
                    <a:pt x="74205" y="131081"/>
                  </a:lnTo>
                  <a:lnTo>
                    <a:pt x="35575" y="157114"/>
                  </a:lnTo>
                  <a:lnTo>
                    <a:pt x="9542" y="195744"/>
                  </a:lnTo>
                  <a:lnTo>
                    <a:pt x="0" y="243078"/>
                  </a:lnTo>
                  <a:lnTo>
                    <a:pt x="0" y="1701546"/>
                  </a:lnTo>
                  <a:lnTo>
                    <a:pt x="9542" y="1748879"/>
                  </a:lnTo>
                  <a:lnTo>
                    <a:pt x="35575" y="1787509"/>
                  </a:lnTo>
                  <a:lnTo>
                    <a:pt x="74205" y="1813542"/>
                  </a:lnTo>
                  <a:lnTo>
                    <a:pt x="121538" y="1823085"/>
                  </a:lnTo>
                  <a:lnTo>
                    <a:pt x="168872" y="1813542"/>
                  </a:lnTo>
                  <a:lnTo>
                    <a:pt x="207502" y="1787509"/>
                  </a:lnTo>
                  <a:lnTo>
                    <a:pt x="233535" y="1748879"/>
                  </a:lnTo>
                  <a:lnTo>
                    <a:pt x="243077" y="1701546"/>
                  </a:lnTo>
                  <a:lnTo>
                    <a:pt x="243077" y="1580007"/>
                  </a:lnTo>
                  <a:lnTo>
                    <a:pt x="2184272" y="1580007"/>
                  </a:lnTo>
                  <a:lnTo>
                    <a:pt x="2231606" y="1570464"/>
                  </a:lnTo>
                  <a:lnTo>
                    <a:pt x="2270236" y="1544431"/>
                  </a:lnTo>
                  <a:lnTo>
                    <a:pt x="2296269" y="1505801"/>
                  </a:lnTo>
                  <a:lnTo>
                    <a:pt x="2305812" y="1458468"/>
                  </a:lnTo>
                  <a:lnTo>
                    <a:pt x="2305812" y="364617"/>
                  </a:lnTo>
                  <a:lnTo>
                    <a:pt x="121538" y="364617"/>
                  </a:lnTo>
                  <a:lnTo>
                    <a:pt x="121538" y="243078"/>
                  </a:lnTo>
                  <a:lnTo>
                    <a:pt x="126311" y="219448"/>
                  </a:lnTo>
                  <a:lnTo>
                    <a:pt x="139334" y="200152"/>
                  </a:lnTo>
                  <a:lnTo>
                    <a:pt x="158668" y="187142"/>
                  </a:lnTo>
                  <a:lnTo>
                    <a:pt x="182372" y="182372"/>
                  </a:lnTo>
                  <a:lnTo>
                    <a:pt x="2305812" y="182372"/>
                  </a:lnTo>
                  <a:lnTo>
                    <a:pt x="2305812" y="0"/>
                  </a:lnTo>
                  <a:close/>
                </a:path>
                <a:path w="2306320" h="1823085">
                  <a:moveTo>
                    <a:pt x="2305812" y="182372"/>
                  </a:moveTo>
                  <a:lnTo>
                    <a:pt x="182372" y="182372"/>
                  </a:lnTo>
                  <a:lnTo>
                    <a:pt x="206001" y="187142"/>
                  </a:lnTo>
                  <a:lnTo>
                    <a:pt x="225298" y="200152"/>
                  </a:lnTo>
                  <a:lnTo>
                    <a:pt x="238307" y="219448"/>
                  </a:lnTo>
                  <a:lnTo>
                    <a:pt x="243077" y="243078"/>
                  </a:lnTo>
                  <a:lnTo>
                    <a:pt x="233535" y="290411"/>
                  </a:lnTo>
                  <a:lnTo>
                    <a:pt x="207502" y="329041"/>
                  </a:lnTo>
                  <a:lnTo>
                    <a:pt x="168872" y="355074"/>
                  </a:lnTo>
                  <a:lnTo>
                    <a:pt x="121538" y="364617"/>
                  </a:lnTo>
                  <a:lnTo>
                    <a:pt x="2305812" y="364617"/>
                  </a:lnTo>
                  <a:lnTo>
                    <a:pt x="2305812" y="182372"/>
                  </a:lnTo>
                  <a:close/>
                </a:path>
                <a:path w="2306320" h="1823085">
                  <a:moveTo>
                    <a:pt x="2062734" y="0"/>
                  </a:moveTo>
                  <a:lnTo>
                    <a:pt x="2062734" y="121538"/>
                  </a:lnTo>
                  <a:lnTo>
                    <a:pt x="2184272" y="121538"/>
                  </a:lnTo>
                  <a:lnTo>
                    <a:pt x="2184272" y="60833"/>
                  </a:lnTo>
                  <a:lnTo>
                    <a:pt x="2123440" y="60833"/>
                  </a:lnTo>
                  <a:lnTo>
                    <a:pt x="2099810" y="56042"/>
                  </a:lnTo>
                  <a:lnTo>
                    <a:pt x="2080514" y="42989"/>
                  </a:lnTo>
                  <a:lnTo>
                    <a:pt x="2067504" y="23649"/>
                  </a:lnTo>
                  <a:lnTo>
                    <a:pt x="2062734" y="0"/>
                  </a:lnTo>
                  <a:close/>
                </a:path>
                <a:path w="2306320" h="1823085">
                  <a:moveTo>
                    <a:pt x="2184272" y="0"/>
                  </a:moveTo>
                  <a:lnTo>
                    <a:pt x="2179500" y="23649"/>
                  </a:lnTo>
                  <a:lnTo>
                    <a:pt x="2166477" y="42989"/>
                  </a:lnTo>
                  <a:lnTo>
                    <a:pt x="2147143" y="56042"/>
                  </a:lnTo>
                  <a:lnTo>
                    <a:pt x="2123440" y="60833"/>
                  </a:lnTo>
                  <a:lnTo>
                    <a:pt x="2184272" y="60833"/>
                  </a:lnTo>
                  <a:lnTo>
                    <a:pt x="2184272" y="0"/>
                  </a:lnTo>
                  <a:close/>
                </a:path>
              </a:pathLst>
            </a:custGeom>
            <a:solidFill>
              <a:srgbClr val="99CCFF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348603" y="2852927"/>
              <a:ext cx="2184400" cy="486409"/>
            </a:xfrm>
            <a:custGeom>
              <a:avLst/>
              <a:gdLst/>
              <a:ahLst/>
              <a:cxnLst/>
              <a:rect l="l" t="t" r="r" b="b"/>
              <a:pathLst>
                <a:path w="2184400" h="486410">
                  <a:moveTo>
                    <a:pt x="60833" y="303911"/>
                  </a:moveTo>
                  <a:lnTo>
                    <a:pt x="37129" y="308681"/>
                  </a:lnTo>
                  <a:lnTo>
                    <a:pt x="17795" y="321691"/>
                  </a:lnTo>
                  <a:lnTo>
                    <a:pt x="4772" y="340987"/>
                  </a:lnTo>
                  <a:lnTo>
                    <a:pt x="0" y="364617"/>
                  </a:lnTo>
                  <a:lnTo>
                    <a:pt x="0" y="486156"/>
                  </a:lnTo>
                  <a:lnTo>
                    <a:pt x="47333" y="476613"/>
                  </a:lnTo>
                  <a:lnTo>
                    <a:pt x="85963" y="450580"/>
                  </a:lnTo>
                  <a:lnTo>
                    <a:pt x="111996" y="411950"/>
                  </a:lnTo>
                  <a:lnTo>
                    <a:pt x="121538" y="364617"/>
                  </a:lnTo>
                  <a:lnTo>
                    <a:pt x="116768" y="340987"/>
                  </a:lnTo>
                  <a:lnTo>
                    <a:pt x="103759" y="321691"/>
                  </a:lnTo>
                  <a:lnTo>
                    <a:pt x="84462" y="308681"/>
                  </a:lnTo>
                  <a:lnTo>
                    <a:pt x="60833" y="303911"/>
                  </a:lnTo>
                  <a:close/>
                </a:path>
                <a:path w="2184400" h="486410">
                  <a:moveTo>
                    <a:pt x="2184273" y="121538"/>
                  </a:moveTo>
                  <a:lnTo>
                    <a:pt x="2062733" y="121538"/>
                  </a:lnTo>
                  <a:lnTo>
                    <a:pt x="2062733" y="243077"/>
                  </a:lnTo>
                  <a:lnTo>
                    <a:pt x="2110067" y="233535"/>
                  </a:lnTo>
                  <a:lnTo>
                    <a:pt x="2148697" y="207502"/>
                  </a:lnTo>
                  <a:lnTo>
                    <a:pt x="2174730" y="168872"/>
                  </a:lnTo>
                  <a:lnTo>
                    <a:pt x="2184273" y="121538"/>
                  </a:lnTo>
                  <a:close/>
                </a:path>
                <a:path w="2184400" h="486410">
                  <a:moveTo>
                    <a:pt x="2062733" y="0"/>
                  </a:moveTo>
                  <a:lnTo>
                    <a:pt x="2015400" y="9542"/>
                  </a:lnTo>
                  <a:lnTo>
                    <a:pt x="1976770" y="35575"/>
                  </a:lnTo>
                  <a:lnTo>
                    <a:pt x="1950737" y="74205"/>
                  </a:lnTo>
                  <a:lnTo>
                    <a:pt x="1941195" y="121538"/>
                  </a:lnTo>
                  <a:lnTo>
                    <a:pt x="1945965" y="145188"/>
                  </a:lnTo>
                  <a:lnTo>
                    <a:pt x="1958975" y="164528"/>
                  </a:lnTo>
                  <a:lnTo>
                    <a:pt x="1978271" y="177581"/>
                  </a:lnTo>
                  <a:lnTo>
                    <a:pt x="2001901" y="182372"/>
                  </a:lnTo>
                  <a:lnTo>
                    <a:pt x="2025604" y="177581"/>
                  </a:lnTo>
                  <a:lnTo>
                    <a:pt x="2044938" y="164528"/>
                  </a:lnTo>
                  <a:lnTo>
                    <a:pt x="2057961" y="145188"/>
                  </a:lnTo>
                  <a:lnTo>
                    <a:pt x="2062733" y="121538"/>
                  </a:lnTo>
                  <a:lnTo>
                    <a:pt x="2184273" y="121538"/>
                  </a:lnTo>
                  <a:lnTo>
                    <a:pt x="2174730" y="74205"/>
                  </a:lnTo>
                  <a:lnTo>
                    <a:pt x="2148697" y="35575"/>
                  </a:lnTo>
                  <a:lnTo>
                    <a:pt x="2110067" y="9542"/>
                  </a:lnTo>
                  <a:lnTo>
                    <a:pt x="2062733" y="0"/>
                  </a:lnTo>
                  <a:close/>
                </a:path>
              </a:pathLst>
            </a:custGeom>
            <a:solidFill>
              <a:srgbClr val="7AA3CD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227064" y="2852927"/>
              <a:ext cx="2306320" cy="1945005"/>
            </a:xfrm>
            <a:custGeom>
              <a:avLst/>
              <a:gdLst/>
              <a:ahLst/>
              <a:cxnLst/>
              <a:rect l="l" t="t" r="r" b="b"/>
              <a:pathLst>
                <a:path w="2306320" h="1945004">
                  <a:moveTo>
                    <a:pt x="0" y="364617"/>
                  </a:moveTo>
                  <a:lnTo>
                    <a:pt x="9542" y="317283"/>
                  </a:lnTo>
                  <a:lnTo>
                    <a:pt x="35575" y="278653"/>
                  </a:lnTo>
                  <a:lnTo>
                    <a:pt x="74205" y="252620"/>
                  </a:lnTo>
                  <a:lnTo>
                    <a:pt x="121538" y="243077"/>
                  </a:lnTo>
                  <a:lnTo>
                    <a:pt x="2062734" y="243077"/>
                  </a:lnTo>
                  <a:lnTo>
                    <a:pt x="2062734" y="121538"/>
                  </a:lnTo>
                  <a:lnTo>
                    <a:pt x="2072276" y="74205"/>
                  </a:lnTo>
                  <a:lnTo>
                    <a:pt x="2098309" y="35575"/>
                  </a:lnTo>
                  <a:lnTo>
                    <a:pt x="2136939" y="9542"/>
                  </a:lnTo>
                  <a:lnTo>
                    <a:pt x="2184272" y="0"/>
                  </a:lnTo>
                  <a:lnTo>
                    <a:pt x="2231606" y="9542"/>
                  </a:lnTo>
                  <a:lnTo>
                    <a:pt x="2270236" y="35575"/>
                  </a:lnTo>
                  <a:lnTo>
                    <a:pt x="2296269" y="74205"/>
                  </a:lnTo>
                  <a:lnTo>
                    <a:pt x="2305812" y="121538"/>
                  </a:lnTo>
                  <a:lnTo>
                    <a:pt x="2305812" y="1580007"/>
                  </a:lnTo>
                  <a:lnTo>
                    <a:pt x="2296269" y="1627340"/>
                  </a:lnTo>
                  <a:lnTo>
                    <a:pt x="2270236" y="1665970"/>
                  </a:lnTo>
                  <a:lnTo>
                    <a:pt x="2231606" y="1692003"/>
                  </a:lnTo>
                  <a:lnTo>
                    <a:pt x="2184272" y="1701546"/>
                  </a:lnTo>
                  <a:lnTo>
                    <a:pt x="243077" y="1701546"/>
                  </a:lnTo>
                  <a:lnTo>
                    <a:pt x="243077" y="1823085"/>
                  </a:lnTo>
                  <a:lnTo>
                    <a:pt x="233535" y="1870418"/>
                  </a:lnTo>
                  <a:lnTo>
                    <a:pt x="207502" y="1909048"/>
                  </a:lnTo>
                  <a:lnTo>
                    <a:pt x="168872" y="1935081"/>
                  </a:lnTo>
                  <a:lnTo>
                    <a:pt x="121538" y="1944624"/>
                  </a:lnTo>
                  <a:lnTo>
                    <a:pt x="74205" y="1935081"/>
                  </a:lnTo>
                  <a:lnTo>
                    <a:pt x="35575" y="1909048"/>
                  </a:lnTo>
                  <a:lnTo>
                    <a:pt x="9542" y="1870418"/>
                  </a:lnTo>
                  <a:lnTo>
                    <a:pt x="0" y="1823085"/>
                  </a:lnTo>
                  <a:lnTo>
                    <a:pt x="0" y="364617"/>
                  </a:lnTo>
                  <a:close/>
                </a:path>
              </a:pathLst>
            </a:custGeom>
            <a:ln w="9144">
              <a:solidFill>
                <a:srgbClr val="00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285226" y="2969894"/>
              <a:ext cx="252222" cy="130683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222492" y="3152266"/>
              <a:ext cx="252222" cy="191389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6470142" y="3217544"/>
              <a:ext cx="0" cy="1337310"/>
            </a:xfrm>
            <a:custGeom>
              <a:avLst/>
              <a:gdLst/>
              <a:ahLst/>
              <a:cxnLst/>
              <a:rect l="l" t="t" r="r" b="b"/>
              <a:pathLst>
                <a:path h="1337310">
                  <a:moveTo>
                    <a:pt x="0" y="0"/>
                  </a:moveTo>
                  <a:lnTo>
                    <a:pt x="0" y="1336928"/>
                  </a:lnTo>
                </a:path>
              </a:pathLst>
            </a:custGeom>
            <a:ln w="9144">
              <a:solidFill>
                <a:srgbClr val="00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" name="object 75"/>
          <p:cNvSpPr txBox="1"/>
          <p:nvPr/>
        </p:nvSpPr>
        <p:spPr>
          <a:xfrm>
            <a:off x="8253222" y="3168524"/>
            <a:ext cx="142811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4320" marR="5080" indent="-262255">
              <a:spcBef>
                <a:spcPts val="105"/>
              </a:spcBef>
            </a:pPr>
            <a:r>
              <a:rPr sz="1400" dirty="0">
                <a:latin typeface="Century Gothic"/>
                <a:cs typeface="Century Gothic"/>
              </a:rPr>
              <a:t>Солі</a:t>
            </a:r>
            <a:r>
              <a:rPr sz="1400" spc="-65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алкалоїдів, </a:t>
            </a:r>
            <a:r>
              <a:rPr sz="1400" spc="-370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коларгол,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8120633" y="3594938"/>
            <a:ext cx="1688464" cy="880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5080" algn="ctr">
              <a:spcBef>
                <a:spcPts val="105"/>
              </a:spcBef>
            </a:pPr>
            <a:r>
              <a:rPr sz="1400" spc="-5" dirty="0">
                <a:latin typeface="Century Gothic"/>
                <a:cs typeface="Century Gothic"/>
              </a:rPr>
              <a:t>резорцин, </a:t>
            </a:r>
            <a:r>
              <a:rPr sz="1400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протаргол, </a:t>
            </a:r>
            <a:r>
              <a:rPr sz="1400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новокаїн, </a:t>
            </a:r>
            <a:r>
              <a:rPr sz="1400" dirty="0">
                <a:latin typeface="Century Gothic"/>
                <a:cs typeface="Century Gothic"/>
              </a:rPr>
              <a:t>танін, </a:t>
            </a:r>
            <a:r>
              <a:rPr sz="1400" spc="5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етакридину</a:t>
            </a:r>
            <a:r>
              <a:rPr sz="1400" spc="-6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лактат</a:t>
            </a:r>
            <a:endParaRPr sz="1400">
              <a:latin typeface="Century Gothic"/>
              <a:cs typeface="Century Gothic"/>
            </a:endParaRPr>
          </a:p>
        </p:txBody>
      </p:sp>
      <p:pic>
        <p:nvPicPr>
          <p:cNvPr id="77" name="object 7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776222" y="5229606"/>
            <a:ext cx="1944624" cy="864107"/>
          </a:xfrm>
          <a:prstGeom prst="rect">
            <a:avLst/>
          </a:prstGeom>
        </p:spPr>
      </p:pic>
      <p:sp>
        <p:nvSpPr>
          <p:cNvPr id="78" name="object 78"/>
          <p:cNvSpPr txBox="1"/>
          <p:nvPr/>
        </p:nvSpPr>
        <p:spPr>
          <a:xfrm>
            <a:off x="1776223" y="5229606"/>
            <a:ext cx="1945005" cy="800859"/>
          </a:xfrm>
          <a:prstGeom prst="rect">
            <a:avLst/>
          </a:prstGeom>
          <a:ln w="28955">
            <a:solidFill>
              <a:srgbClr val="009900"/>
            </a:solidFill>
          </a:ln>
        </p:spPr>
        <p:txBody>
          <a:bodyPr vert="horz" wrap="square" lIns="0" tIns="61594" rIns="0" bIns="0" rtlCol="0">
            <a:spAutoFit/>
          </a:bodyPr>
          <a:lstStyle/>
          <a:p>
            <a:pPr marL="198755" marR="194945" algn="ctr">
              <a:spcBef>
                <a:spcPts val="484"/>
              </a:spcBef>
            </a:pPr>
            <a:r>
              <a:rPr sz="1600" spc="-10" dirty="0">
                <a:latin typeface="Century Gothic"/>
                <a:cs typeface="Century Gothic"/>
              </a:rPr>
              <a:t>ЛР,</a:t>
            </a:r>
            <a:r>
              <a:rPr sz="1600" spc="-3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не</a:t>
            </a:r>
            <a:r>
              <a:rPr sz="1600" spc="-3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розчинні </a:t>
            </a:r>
            <a:r>
              <a:rPr sz="1600" spc="-42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ні в основі,</a:t>
            </a:r>
            <a:r>
              <a:rPr sz="1600" spc="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ні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в 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воді</a:t>
            </a:r>
            <a:endParaRPr sz="1600" dirty="0">
              <a:latin typeface="Century Gothic"/>
              <a:cs typeface="Century Gothic"/>
            </a:endParaRPr>
          </a:p>
        </p:txBody>
      </p:sp>
      <p:pic>
        <p:nvPicPr>
          <p:cNvPr id="79" name="object 7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935729" y="4798314"/>
            <a:ext cx="3456432" cy="1655064"/>
          </a:xfrm>
          <a:prstGeom prst="rect">
            <a:avLst/>
          </a:prstGeom>
        </p:spPr>
      </p:pic>
      <p:sp>
        <p:nvSpPr>
          <p:cNvPr id="80" name="object 80"/>
          <p:cNvSpPr txBox="1"/>
          <p:nvPr/>
        </p:nvSpPr>
        <p:spPr>
          <a:xfrm>
            <a:off x="3935729" y="4798314"/>
            <a:ext cx="3456940" cy="1446550"/>
          </a:xfrm>
          <a:prstGeom prst="rect">
            <a:avLst/>
          </a:prstGeom>
          <a:ln w="28955">
            <a:solidFill>
              <a:srgbClr val="009900"/>
            </a:solidFill>
          </a:ln>
        </p:spPr>
        <p:txBody>
          <a:bodyPr vert="horz" wrap="square" lIns="0" tIns="213360" rIns="0" bIns="0" rtlCol="0">
            <a:spAutoFit/>
          </a:bodyPr>
          <a:lstStyle/>
          <a:p>
            <a:pPr marL="216535" marR="212090" indent="6350" algn="ctr">
              <a:spcBef>
                <a:spcPts val="1680"/>
              </a:spcBef>
            </a:pPr>
            <a:r>
              <a:rPr sz="1600" spc="-5" dirty="0">
                <a:latin typeface="Century Gothic"/>
                <a:cs typeface="Century Gothic"/>
              </a:rPr>
              <a:t>Ретельно</a:t>
            </a:r>
            <a:r>
              <a:rPr sz="1600" spc="1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подрібнюють</a:t>
            </a:r>
            <a:r>
              <a:rPr sz="1600" spc="2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і 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змішують з частиною 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10" dirty="0">
                <a:latin typeface="Century Gothic"/>
                <a:cs typeface="Century Gothic"/>
              </a:rPr>
              <a:t>розплавленої</a:t>
            </a:r>
            <a:r>
              <a:rPr sz="1600" spc="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основи,</a:t>
            </a:r>
            <a:r>
              <a:rPr sz="1600" spc="1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а</a:t>
            </a:r>
            <a:r>
              <a:rPr sz="1600" spc="-1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потім </a:t>
            </a:r>
            <a:r>
              <a:rPr sz="1600" spc="-42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отриману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суміш</a:t>
            </a:r>
            <a:r>
              <a:rPr sz="1600" spc="5" dirty="0">
                <a:latin typeface="Century Gothic"/>
                <a:cs typeface="Century Gothic"/>
              </a:rPr>
              <a:t> </a:t>
            </a:r>
            <a:r>
              <a:rPr sz="1600" spc="-10" dirty="0">
                <a:latin typeface="Century Gothic"/>
                <a:cs typeface="Century Gothic"/>
              </a:rPr>
              <a:t>додають</a:t>
            </a:r>
            <a:r>
              <a:rPr sz="1600" spc="-5" dirty="0">
                <a:latin typeface="Century Gothic"/>
                <a:cs typeface="Century Gothic"/>
              </a:rPr>
              <a:t> </a:t>
            </a:r>
            <a:r>
              <a:rPr sz="1600" spc="-10" dirty="0">
                <a:latin typeface="Century Gothic"/>
                <a:cs typeface="Century Gothic"/>
              </a:rPr>
              <a:t>до </a:t>
            </a:r>
            <a:r>
              <a:rPr sz="1600" spc="-5" dirty="0">
                <a:latin typeface="Century Gothic"/>
                <a:cs typeface="Century Gothic"/>
              </a:rPr>
              <a:t> всієї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розплавленої</a:t>
            </a:r>
            <a:r>
              <a:rPr sz="1600" spc="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основи</a:t>
            </a:r>
            <a:endParaRPr sz="1600">
              <a:latin typeface="Century Gothic"/>
              <a:cs typeface="Century Gothic"/>
            </a:endParaRPr>
          </a:p>
        </p:txBody>
      </p:sp>
      <p:grpSp>
        <p:nvGrpSpPr>
          <p:cNvPr id="81" name="object 81"/>
          <p:cNvGrpSpPr/>
          <p:nvPr/>
        </p:nvGrpSpPr>
        <p:grpSpPr>
          <a:xfrm>
            <a:off x="7459979" y="4792979"/>
            <a:ext cx="2673350" cy="1663064"/>
            <a:chOff x="5935979" y="4792979"/>
            <a:chExt cx="2673350" cy="1663064"/>
          </a:xfrm>
        </p:grpSpPr>
        <p:sp>
          <p:nvSpPr>
            <p:cNvPr id="82" name="object 82"/>
            <p:cNvSpPr/>
            <p:nvPr/>
          </p:nvSpPr>
          <p:spPr>
            <a:xfrm>
              <a:off x="5940551" y="4900929"/>
              <a:ext cx="2664460" cy="1550670"/>
            </a:xfrm>
            <a:custGeom>
              <a:avLst/>
              <a:gdLst/>
              <a:ahLst/>
              <a:cxnLst/>
              <a:rect l="l" t="t" r="r" b="b"/>
              <a:pathLst>
                <a:path w="2664459" h="1550670">
                  <a:moveTo>
                    <a:pt x="2457323" y="0"/>
                  </a:moveTo>
                  <a:lnTo>
                    <a:pt x="2457323" y="103251"/>
                  </a:lnTo>
                  <a:lnTo>
                    <a:pt x="103377" y="103251"/>
                  </a:lnTo>
                  <a:lnTo>
                    <a:pt x="63115" y="111384"/>
                  </a:lnTo>
                  <a:lnTo>
                    <a:pt x="30257" y="133556"/>
                  </a:lnTo>
                  <a:lnTo>
                    <a:pt x="8116" y="166419"/>
                  </a:lnTo>
                  <a:lnTo>
                    <a:pt x="0" y="206629"/>
                  </a:lnTo>
                  <a:lnTo>
                    <a:pt x="0" y="1446822"/>
                  </a:lnTo>
                  <a:lnTo>
                    <a:pt x="8116" y="1487046"/>
                  </a:lnTo>
                  <a:lnTo>
                    <a:pt x="30257" y="1519894"/>
                  </a:lnTo>
                  <a:lnTo>
                    <a:pt x="63115" y="1542041"/>
                  </a:lnTo>
                  <a:lnTo>
                    <a:pt x="103377" y="1550162"/>
                  </a:lnTo>
                  <a:lnTo>
                    <a:pt x="143587" y="1542041"/>
                  </a:lnTo>
                  <a:lnTo>
                    <a:pt x="176450" y="1519894"/>
                  </a:lnTo>
                  <a:lnTo>
                    <a:pt x="198622" y="1487046"/>
                  </a:lnTo>
                  <a:lnTo>
                    <a:pt x="206756" y="1446822"/>
                  </a:lnTo>
                  <a:lnTo>
                    <a:pt x="206628" y="1343469"/>
                  </a:lnTo>
                  <a:lnTo>
                    <a:pt x="2560574" y="1343469"/>
                  </a:lnTo>
                  <a:lnTo>
                    <a:pt x="2600836" y="1335348"/>
                  </a:lnTo>
                  <a:lnTo>
                    <a:pt x="2633694" y="1313200"/>
                  </a:lnTo>
                  <a:lnTo>
                    <a:pt x="2655835" y="1280349"/>
                  </a:lnTo>
                  <a:lnTo>
                    <a:pt x="2663952" y="1240116"/>
                  </a:lnTo>
                  <a:lnTo>
                    <a:pt x="2663952" y="310007"/>
                  </a:lnTo>
                  <a:lnTo>
                    <a:pt x="103377" y="310007"/>
                  </a:lnTo>
                  <a:lnTo>
                    <a:pt x="103377" y="206629"/>
                  </a:lnTo>
                  <a:lnTo>
                    <a:pt x="107436" y="186551"/>
                  </a:lnTo>
                  <a:lnTo>
                    <a:pt x="118506" y="170116"/>
                  </a:lnTo>
                  <a:lnTo>
                    <a:pt x="134935" y="159015"/>
                  </a:lnTo>
                  <a:lnTo>
                    <a:pt x="155067" y="154940"/>
                  </a:lnTo>
                  <a:lnTo>
                    <a:pt x="2663952" y="154940"/>
                  </a:lnTo>
                  <a:lnTo>
                    <a:pt x="2663952" y="103378"/>
                  </a:lnTo>
                  <a:lnTo>
                    <a:pt x="2560574" y="103378"/>
                  </a:lnTo>
                  <a:lnTo>
                    <a:pt x="2560574" y="51689"/>
                  </a:lnTo>
                  <a:lnTo>
                    <a:pt x="2508884" y="51689"/>
                  </a:lnTo>
                  <a:lnTo>
                    <a:pt x="2488826" y="47613"/>
                  </a:lnTo>
                  <a:lnTo>
                    <a:pt x="2472436" y="36512"/>
                  </a:lnTo>
                  <a:lnTo>
                    <a:pt x="2461379" y="20077"/>
                  </a:lnTo>
                  <a:lnTo>
                    <a:pt x="2457323" y="0"/>
                  </a:lnTo>
                  <a:close/>
                </a:path>
                <a:path w="2664459" h="1550670">
                  <a:moveTo>
                    <a:pt x="2663952" y="154940"/>
                  </a:moveTo>
                  <a:lnTo>
                    <a:pt x="155067" y="154940"/>
                  </a:lnTo>
                  <a:lnTo>
                    <a:pt x="175144" y="159015"/>
                  </a:lnTo>
                  <a:lnTo>
                    <a:pt x="191579" y="170116"/>
                  </a:lnTo>
                  <a:lnTo>
                    <a:pt x="202680" y="186551"/>
                  </a:lnTo>
                  <a:lnTo>
                    <a:pt x="206756" y="206629"/>
                  </a:lnTo>
                  <a:lnTo>
                    <a:pt x="198622" y="246891"/>
                  </a:lnTo>
                  <a:lnTo>
                    <a:pt x="176450" y="279749"/>
                  </a:lnTo>
                  <a:lnTo>
                    <a:pt x="143587" y="301890"/>
                  </a:lnTo>
                  <a:lnTo>
                    <a:pt x="103377" y="310007"/>
                  </a:lnTo>
                  <a:lnTo>
                    <a:pt x="2663952" y="310007"/>
                  </a:lnTo>
                  <a:lnTo>
                    <a:pt x="2663952" y="154940"/>
                  </a:lnTo>
                  <a:close/>
                </a:path>
                <a:path w="2664459" h="1550670">
                  <a:moveTo>
                    <a:pt x="2663952" y="0"/>
                  </a:moveTo>
                  <a:lnTo>
                    <a:pt x="2655835" y="40209"/>
                  </a:lnTo>
                  <a:lnTo>
                    <a:pt x="2633694" y="73072"/>
                  </a:lnTo>
                  <a:lnTo>
                    <a:pt x="2600836" y="95244"/>
                  </a:lnTo>
                  <a:lnTo>
                    <a:pt x="2560574" y="103378"/>
                  </a:lnTo>
                  <a:lnTo>
                    <a:pt x="2663952" y="103378"/>
                  </a:lnTo>
                  <a:lnTo>
                    <a:pt x="2663952" y="0"/>
                  </a:lnTo>
                  <a:close/>
                </a:path>
                <a:path w="2664459" h="1550670">
                  <a:moveTo>
                    <a:pt x="2560574" y="0"/>
                  </a:moveTo>
                  <a:lnTo>
                    <a:pt x="2556515" y="20077"/>
                  </a:lnTo>
                  <a:lnTo>
                    <a:pt x="2545445" y="36512"/>
                  </a:lnTo>
                  <a:lnTo>
                    <a:pt x="2529016" y="47613"/>
                  </a:lnTo>
                  <a:lnTo>
                    <a:pt x="2508884" y="51689"/>
                  </a:lnTo>
                  <a:lnTo>
                    <a:pt x="2560574" y="51689"/>
                  </a:lnTo>
                  <a:lnTo>
                    <a:pt x="2560574" y="0"/>
                  </a:lnTo>
                  <a:close/>
                </a:path>
              </a:pathLst>
            </a:custGeom>
            <a:solidFill>
              <a:srgbClr val="CCFF33">
                <a:alpha val="749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6043929" y="4797551"/>
              <a:ext cx="2560955" cy="413384"/>
            </a:xfrm>
            <a:custGeom>
              <a:avLst/>
              <a:gdLst/>
              <a:ahLst/>
              <a:cxnLst/>
              <a:rect l="l" t="t" r="r" b="b"/>
              <a:pathLst>
                <a:path w="2560954" h="413385">
                  <a:moveTo>
                    <a:pt x="51689" y="258318"/>
                  </a:moveTo>
                  <a:lnTo>
                    <a:pt x="31557" y="262393"/>
                  </a:lnTo>
                  <a:lnTo>
                    <a:pt x="15128" y="273494"/>
                  </a:lnTo>
                  <a:lnTo>
                    <a:pt x="4058" y="289929"/>
                  </a:lnTo>
                  <a:lnTo>
                    <a:pt x="0" y="310006"/>
                  </a:lnTo>
                  <a:lnTo>
                    <a:pt x="0" y="413385"/>
                  </a:lnTo>
                  <a:lnTo>
                    <a:pt x="40209" y="405268"/>
                  </a:lnTo>
                  <a:lnTo>
                    <a:pt x="73072" y="383127"/>
                  </a:lnTo>
                  <a:lnTo>
                    <a:pt x="95244" y="350269"/>
                  </a:lnTo>
                  <a:lnTo>
                    <a:pt x="103378" y="310006"/>
                  </a:lnTo>
                  <a:lnTo>
                    <a:pt x="99302" y="289929"/>
                  </a:lnTo>
                  <a:lnTo>
                    <a:pt x="88201" y="273494"/>
                  </a:lnTo>
                  <a:lnTo>
                    <a:pt x="71766" y="262393"/>
                  </a:lnTo>
                  <a:lnTo>
                    <a:pt x="51689" y="258318"/>
                  </a:lnTo>
                  <a:close/>
                </a:path>
                <a:path w="2560954" h="413385">
                  <a:moveTo>
                    <a:pt x="2560574" y="103378"/>
                  </a:moveTo>
                  <a:lnTo>
                    <a:pt x="2457196" y="103378"/>
                  </a:lnTo>
                  <a:lnTo>
                    <a:pt x="2457196" y="206629"/>
                  </a:lnTo>
                  <a:lnTo>
                    <a:pt x="2497458" y="198514"/>
                  </a:lnTo>
                  <a:lnTo>
                    <a:pt x="2530316" y="176387"/>
                  </a:lnTo>
                  <a:lnTo>
                    <a:pt x="2552457" y="143567"/>
                  </a:lnTo>
                  <a:lnTo>
                    <a:pt x="2560574" y="103378"/>
                  </a:lnTo>
                  <a:close/>
                </a:path>
                <a:path w="2560954" h="413385">
                  <a:moveTo>
                    <a:pt x="2457196" y="0"/>
                  </a:moveTo>
                  <a:lnTo>
                    <a:pt x="2417006" y="8116"/>
                  </a:lnTo>
                  <a:lnTo>
                    <a:pt x="2384186" y="30257"/>
                  </a:lnTo>
                  <a:lnTo>
                    <a:pt x="2362059" y="63115"/>
                  </a:lnTo>
                  <a:lnTo>
                    <a:pt x="2353945" y="103378"/>
                  </a:lnTo>
                  <a:lnTo>
                    <a:pt x="2358001" y="123455"/>
                  </a:lnTo>
                  <a:lnTo>
                    <a:pt x="2369058" y="139890"/>
                  </a:lnTo>
                  <a:lnTo>
                    <a:pt x="2385448" y="150991"/>
                  </a:lnTo>
                  <a:lnTo>
                    <a:pt x="2405506" y="155067"/>
                  </a:lnTo>
                  <a:lnTo>
                    <a:pt x="2425638" y="150991"/>
                  </a:lnTo>
                  <a:lnTo>
                    <a:pt x="2442067" y="139890"/>
                  </a:lnTo>
                  <a:lnTo>
                    <a:pt x="2453137" y="123455"/>
                  </a:lnTo>
                  <a:lnTo>
                    <a:pt x="2457196" y="103378"/>
                  </a:lnTo>
                  <a:lnTo>
                    <a:pt x="2560574" y="103378"/>
                  </a:lnTo>
                  <a:lnTo>
                    <a:pt x="2552457" y="63115"/>
                  </a:lnTo>
                  <a:lnTo>
                    <a:pt x="2530316" y="30257"/>
                  </a:lnTo>
                  <a:lnTo>
                    <a:pt x="2497458" y="8116"/>
                  </a:lnTo>
                  <a:lnTo>
                    <a:pt x="2457196" y="0"/>
                  </a:lnTo>
                  <a:close/>
                </a:path>
              </a:pathLst>
            </a:custGeom>
            <a:solidFill>
              <a:srgbClr val="A3CD29">
                <a:alpha val="749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940551" y="4797551"/>
              <a:ext cx="2664460" cy="1653539"/>
            </a:xfrm>
            <a:custGeom>
              <a:avLst/>
              <a:gdLst/>
              <a:ahLst/>
              <a:cxnLst/>
              <a:rect l="l" t="t" r="r" b="b"/>
              <a:pathLst>
                <a:path w="2664459" h="1653539">
                  <a:moveTo>
                    <a:pt x="0" y="310006"/>
                  </a:moveTo>
                  <a:lnTo>
                    <a:pt x="8116" y="269797"/>
                  </a:lnTo>
                  <a:lnTo>
                    <a:pt x="30257" y="236934"/>
                  </a:lnTo>
                  <a:lnTo>
                    <a:pt x="63115" y="214762"/>
                  </a:lnTo>
                  <a:lnTo>
                    <a:pt x="103377" y="206629"/>
                  </a:lnTo>
                  <a:lnTo>
                    <a:pt x="2457323" y="206629"/>
                  </a:lnTo>
                  <a:lnTo>
                    <a:pt x="2457323" y="103378"/>
                  </a:lnTo>
                  <a:lnTo>
                    <a:pt x="2465437" y="63115"/>
                  </a:lnTo>
                  <a:lnTo>
                    <a:pt x="2487564" y="30257"/>
                  </a:lnTo>
                  <a:lnTo>
                    <a:pt x="2520384" y="8116"/>
                  </a:lnTo>
                  <a:lnTo>
                    <a:pt x="2560574" y="0"/>
                  </a:lnTo>
                  <a:lnTo>
                    <a:pt x="2600836" y="8116"/>
                  </a:lnTo>
                  <a:lnTo>
                    <a:pt x="2633694" y="30257"/>
                  </a:lnTo>
                  <a:lnTo>
                    <a:pt x="2655835" y="63115"/>
                  </a:lnTo>
                  <a:lnTo>
                    <a:pt x="2663952" y="103378"/>
                  </a:lnTo>
                  <a:lnTo>
                    <a:pt x="2663952" y="1343507"/>
                  </a:lnTo>
                  <a:lnTo>
                    <a:pt x="2655835" y="1383732"/>
                  </a:lnTo>
                  <a:lnTo>
                    <a:pt x="2633694" y="1416580"/>
                  </a:lnTo>
                  <a:lnTo>
                    <a:pt x="2600836" y="1438726"/>
                  </a:lnTo>
                  <a:lnTo>
                    <a:pt x="2560574" y="1446847"/>
                  </a:lnTo>
                  <a:lnTo>
                    <a:pt x="206628" y="1446847"/>
                  </a:lnTo>
                  <a:lnTo>
                    <a:pt x="206628" y="1550200"/>
                  </a:lnTo>
                  <a:lnTo>
                    <a:pt x="198514" y="1590424"/>
                  </a:lnTo>
                  <a:lnTo>
                    <a:pt x="176387" y="1623272"/>
                  </a:lnTo>
                  <a:lnTo>
                    <a:pt x="143567" y="1645419"/>
                  </a:lnTo>
                  <a:lnTo>
                    <a:pt x="103377" y="1653540"/>
                  </a:lnTo>
                  <a:lnTo>
                    <a:pt x="63115" y="1645419"/>
                  </a:lnTo>
                  <a:lnTo>
                    <a:pt x="30257" y="1623272"/>
                  </a:lnTo>
                  <a:lnTo>
                    <a:pt x="8116" y="1590424"/>
                  </a:lnTo>
                  <a:lnTo>
                    <a:pt x="0" y="1550200"/>
                  </a:lnTo>
                  <a:lnTo>
                    <a:pt x="0" y="310006"/>
                  </a:lnTo>
                  <a:close/>
                </a:path>
              </a:pathLst>
            </a:custGeom>
            <a:ln w="9143">
              <a:solidFill>
                <a:srgbClr val="00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393302" y="4896357"/>
              <a:ext cx="215773" cy="112395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935979" y="5051297"/>
              <a:ext cx="215900" cy="164211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6147180" y="5107558"/>
              <a:ext cx="0" cy="1137285"/>
            </a:xfrm>
            <a:custGeom>
              <a:avLst/>
              <a:gdLst/>
              <a:ahLst/>
              <a:cxnLst/>
              <a:rect l="l" t="t" r="r" b="b"/>
              <a:pathLst>
                <a:path h="1137285">
                  <a:moveTo>
                    <a:pt x="0" y="0"/>
                  </a:moveTo>
                  <a:lnTo>
                    <a:pt x="0" y="1136840"/>
                  </a:lnTo>
                </a:path>
              </a:pathLst>
            </a:custGeom>
            <a:ln w="9144">
              <a:solidFill>
                <a:srgbClr val="00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88"/>
          <p:cNvSpPr txBox="1"/>
          <p:nvPr/>
        </p:nvSpPr>
        <p:spPr>
          <a:xfrm>
            <a:off x="7786496" y="5075047"/>
            <a:ext cx="2125980" cy="109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ctr">
              <a:spcBef>
                <a:spcPts val="100"/>
              </a:spcBef>
            </a:pPr>
            <a:r>
              <a:rPr sz="1400" spc="-5" dirty="0">
                <a:latin typeface="Century Gothic"/>
                <a:cs typeface="Century Gothic"/>
              </a:rPr>
              <a:t>Ксероформ, </a:t>
            </a:r>
            <a:r>
              <a:rPr sz="1400" dirty="0">
                <a:latin typeface="Century Gothic"/>
                <a:cs typeface="Century Gothic"/>
              </a:rPr>
              <a:t> дерматол,</a:t>
            </a:r>
            <a:r>
              <a:rPr sz="1400" spc="-9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стрептоцид, </a:t>
            </a:r>
            <a:r>
              <a:rPr sz="1400" spc="-370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вісмуту </a:t>
            </a:r>
            <a:r>
              <a:rPr sz="1400" dirty="0">
                <a:latin typeface="Century Gothic"/>
                <a:cs typeface="Century Gothic"/>
              </a:rPr>
              <a:t>нітрат </a:t>
            </a:r>
            <a:r>
              <a:rPr sz="1400" spc="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основний, </a:t>
            </a:r>
            <a:r>
              <a:rPr sz="1400" spc="-5" dirty="0">
                <a:latin typeface="Century Gothic"/>
                <a:cs typeface="Century Gothic"/>
              </a:rPr>
              <a:t>теофілін, </a:t>
            </a:r>
            <a:r>
              <a:rPr sz="1400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цинку</a:t>
            </a:r>
            <a:r>
              <a:rPr sz="1400" spc="-3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оксид,</a:t>
            </a:r>
            <a:r>
              <a:rPr sz="1400" spc="-6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осарсол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3346070" y="1558289"/>
            <a:ext cx="240665" cy="1150620"/>
          </a:xfrm>
          <a:custGeom>
            <a:avLst/>
            <a:gdLst/>
            <a:ahLst/>
            <a:cxnLst/>
            <a:rect l="l" t="t" r="r" b="b"/>
            <a:pathLst>
              <a:path w="240664" h="1150620">
                <a:moveTo>
                  <a:pt x="240157" y="96647"/>
                </a:moveTo>
                <a:lnTo>
                  <a:pt x="236588" y="62738"/>
                </a:lnTo>
                <a:lnTo>
                  <a:pt x="229997" y="0"/>
                </a:lnTo>
                <a:lnTo>
                  <a:pt x="158750" y="66040"/>
                </a:lnTo>
                <a:lnTo>
                  <a:pt x="185915" y="76263"/>
                </a:lnTo>
                <a:lnTo>
                  <a:pt x="0" y="570992"/>
                </a:lnTo>
                <a:lnTo>
                  <a:pt x="13589" y="576072"/>
                </a:lnTo>
                <a:lnTo>
                  <a:pt x="0" y="581152"/>
                </a:lnTo>
                <a:lnTo>
                  <a:pt x="185750" y="1074420"/>
                </a:lnTo>
                <a:lnTo>
                  <a:pt x="158750" y="1084580"/>
                </a:lnTo>
                <a:lnTo>
                  <a:pt x="229997" y="1150620"/>
                </a:lnTo>
                <a:lnTo>
                  <a:pt x="236486" y="1088009"/>
                </a:lnTo>
                <a:lnTo>
                  <a:pt x="240030" y="1053973"/>
                </a:lnTo>
                <a:lnTo>
                  <a:pt x="212953" y="1064171"/>
                </a:lnTo>
                <a:lnTo>
                  <a:pt x="29083" y="576072"/>
                </a:lnTo>
                <a:lnTo>
                  <a:pt x="212966" y="86436"/>
                </a:lnTo>
                <a:lnTo>
                  <a:pt x="240157" y="9664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0" name="object 9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359657" y="3962400"/>
            <a:ext cx="144780" cy="86868"/>
          </a:xfrm>
          <a:prstGeom prst="rect">
            <a:avLst/>
          </a:prstGeom>
        </p:spPr>
      </p:pic>
      <p:pic>
        <p:nvPicPr>
          <p:cNvPr id="91" name="object 91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720845" y="5618988"/>
            <a:ext cx="214884" cy="86868"/>
          </a:xfrm>
          <a:prstGeom prst="rect">
            <a:avLst/>
          </a:prstGeom>
        </p:spPr>
      </p:pic>
      <p:sp>
        <p:nvSpPr>
          <p:cNvPr id="93" name="object 93"/>
          <p:cNvSpPr txBox="1"/>
          <p:nvPr/>
        </p:nvSpPr>
        <p:spPr>
          <a:xfrm>
            <a:off x="10280143" y="6266060"/>
            <a:ext cx="321945" cy="291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fld id="{81D60167-4931-47E6-BA6A-407CBD079E47}" type="slidenum">
              <a:rPr dirty="0">
                <a:latin typeface="Century Gothic"/>
                <a:cs typeface="Century Gothic"/>
              </a:rPr>
              <a:pPr marL="12700">
                <a:spcBef>
                  <a:spcPts val="110"/>
                </a:spcBef>
              </a:pPr>
              <a:t>90</a:t>
            </a:fld>
            <a:endParaRPr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62773172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14856" y="0"/>
            <a:ext cx="9157970" cy="6871970"/>
            <a:chOff x="-9144" y="0"/>
            <a:chExt cx="9157970" cy="68719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4200" y="6705598"/>
              <a:ext cx="6019800" cy="1524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124200" y="6705598"/>
              <a:ext cx="6019800" cy="152400"/>
            </a:xfrm>
            <a:custGeom>
              <a:avLst/>
              <a:gdLst/>
              <a:ahLst/>
              <a:cxnLst/>
              <a:rect l="l" t="t" r="r" b="b"/>
              <a:pathLst>
                <a:path w="6019800" h="152400">
                  <a:moveTo>
                    <a:pt x="0" y="152400"/>
                  </a:moveTo>
                  <a:lnTo>
                    <a:pt x="6019800" y="152400"/>
                  </a:lnTo>
                  <a:lnTo>
                    <a:pt x="60198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62999" y="1981200"/>
              <a:ext cx="381000" cy="4267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762999" y="1981200"/>
              <a:ext cx="381000" cy="4267200"/>
            </a:xfrm>
            <a:custGeom>
              <a:avLst/>
              <a:gdLst/>
              <a:ahLst/>
              <a:cxnLst/>
              <a:rect l="l" t="t" r="r" b="b"/>
              <a:pathLst>
                <a:path w="381000" h="4267200">
                  <a:moveTo>
                    <a:pt x="0" y="4267200"/>
                  </a:moveTo>
                  <a:lnTo>
                    <a:pt x="381000" y="4267200"/>
                  </a:lnTo>
                  <a:lnTo>
                    <a:pt x="381000" y="0"/>
                  </a:lnTo>
                  <a:lnTo>
                    <a:pt x="0" y="0"/>
                  </a:lnTo>
                  <a:lnTo>
                    <a:pt x="0" y="42672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5257800"/>
              <a:ext cx="457200" cy="152400"/>
            </a:xfrm>
            <a:custGeom>
              <a:avLst/>
              <a:gdLst/>
              <a:ahLst/>
              <a:cxnLst/>
              <a:rect l="l" t="t" r="r" b="b"/>
              <a:pathLst>
                <a:path w="457200" h="152400">
                  <a:moveTo>
                    <a:pt x="4572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457200" y="1524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0066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5257800"/>
              <a:ext cx="457200" cy="152400"/>
            </a:xfrm>
            <a:custGeom>
              <a:avLst/>
              <a:gdLst/>
              <a:ahLst/>
              <a:cxnLst/>
              <a:rect l="l" t="t" r="r" b="b"/>
              <a:pathLst>
                <a:path w="457200" h="152400">
                  <a:moveTo>
                    <a:pt x="0" y="152400"/>
                  </a:moveTo>
                  <a:lnTo>
                    <a:pt x="457200" y="152400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5410199"/>
              <a:ext cx="457200" cy="1447800"/>
            </a:xfrm>
            <a:custGeom>
              <a:avLst/>
              <a:gdLst/>
              <a:ahLst/>
              <a:cxnLst/>
              <a:rect l="l" t="t" r="r" b="b"/>
              <a:pathLst>
                <a:path w="457200" h="1447800">
                  <a:moveTo>
                    <a:pt x="457200" y="0"/>
                  </a:moveTo>
                  <a:lnTo>
                    <a:pt x="0" y="0"/>
                  </a:lnTo>
                  <a:lnTo>
                    <a:pt x="0" y="1447799"/>
                  </a:lnTo>
                  <a:lnTo>
                    <a:pt x="457200" y="144779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5410199"/>
              <a:ext cx="457200" cy="1447800"/>
            </a:xfrm>
            <a:custGeom>
              <a:avLst/>
              <a:gdLst/>
              <a:ahLst/>
              <a:cxnLst/>
              <a:rect l="l" t="t" r="r" b="b"/>
              <a:pathLst>
                <a:path w="457200" h="1447800">
                  <a:moveTo>
                    <a:pt x="0" y="1447799"/>
                  </a:moveTo>
                  <a:lnTo>
                    <a:pt x="457200" y="1447799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144779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91955" y="0"/>
              <a:ext cx="352425" cy="1981200"/>
            </a:xfrm>
            <a:custGeom>
              <a:avLst/>
              <a:gdLst/>
              <a:ahLst/>
              <a:cxnLst/>
              <a:rect l="l" t="t" r="r" b="b"/>
              <a:pathLst>
                <a:path w="352425" h="1981200">
                  <a:moveTo>
                    <a:pt x="0" y="1981200"/>
                  </a:moveTo>
                  <a:lnTo>
                    <a:pt x="352044" y="1981200"/>
                  </a:lnTo>
                  <a:lnTo>
                    <a:pt x="352044" y="0"/>
                  </a:lnTo>
                  <a:lnTo>
                    <a:pt x="0" y="0"/>
                  </a:lnTo>
                  <a:lnTo>
                    <a:pt x="0" y="19812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762999" y="0"/>
              <a:ext cx="381000" cy="1981200"/>
            </a:xfrm>
            <a:custGeom>
              <a:avLst/>
              <a:gdLst/>
              <a:ahLst/>
              <a:cxnLst/>
              <a:rect l="l" t="t" r="r" b="b"/>
              <a:pathLst>
                <a:path w="381000" h="1981200">
                  <a:moveTo>
                    <a:pt x="0" y="1981200"/>
                  </a:moveTo>
                  <a:lnTo>
                    <a:pt x="381000" y="1981200"/>
                  </a:lnTo>
                  <a:lnTo>
                    <a:pt x="381000" y="0"/>
                  </a:lnTo>
                  <a:lnTo>
                    <a:pt x="0" y="0"/>
                  </a:lnTo>
                  <a:lnTo>
                    <a:pt x="0" y="19812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715000" y="0"/>
              <a:ext cx="3019425" cy="304800"/>
            </a:xfrm>
            <a:custGeom>
              <a:avLst/>
              <a:gdLst/>
              <a:ahLst/>
              <a:cxnLst/>
              <a:rect l="l" t="t" r="r" b="b"/>
              <a:pathLst>
                <a:path w="3019425" h="304800">
                  <a:moveTo>
                    <a:pt x="0" y="304800"/>
                  </a:moveTo>
                  <a:lnTo>
                    <a:pt x="3019044" y="304800"/>
                  </a:lnTo>
                  <a:lnTo>
                    <a:pt x="3019044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C9C8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715000" y="0"/>
              <a:ext cx="3048000" cy="304800"/>
            </a:xfrm>
            <a:custGeom>
              <a:avLst/>
              <a:gdLst/>
              <a:ahLst/>
              <a:cxnLst/>
              <a:rect l="l" t="t" r="r" b="b"/>
              <a:pathLst>
                <a:path w="3048000" h="304800">
                  <a:moveTo>
                    <a:pt x="0" y="304800"/>
                  </a:moveTo>
                  <a:lnTo>
                    <a:pt x="3048000" y="304800"/>
                  </a:lnTo>
                  <a:lnTo>
                    <a:pt x="3048000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7200" y="304799"/>
              <a:ext cx="533400" cy="762000"/>
            </a:xfrm>
            <a:custGeom>
              <a:avLst/>
              <a:gdLst/>
              <a:ahLst/>
              <a:cxnLst/>
              <a:rect l="l" t="t" r="r" b="b"/>
              <a:pathLst>
                <a:path w="533400" h="762000">
                  <a:moveTo>
                    <a:pt x="5334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533400" y="762000"/>
                  </a:lnTo>
                  <a:lnTo>
                    <a:pt x="533400" y="0"/>
                  </a:lnTo>
                  <a:close/>
                </a:path>
              </a:pathLst>
            </a:custGeom>
            <a:solidFill>
              <a:srgbClr val="009900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57200" y="304799"/>
              <a:ext cx="533400" cy="762000"/>
            </a:xfrm>
            <a:custGeom>
              <a:avLst/>
              <a:gdLst/>
              <a:ahLst/>
              <a:cxnLst/>
              <a:rect l="l" t="t" r="r" b="b"/>
              <a:pathLst>
                <a:path w="533400" h="762000">
                  <a:moveTo>
                    <a:pt x="0" y="762000"/>
                  </a:moveTo>
                  <a:lnTo>
                    <a:pt x="533400" y="762000"/>
                  </a:lnTo>
                  <a:lnTo>
                    <a:pt x="5334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066800"/>
              <a:ext cx="457200" cy="419100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0" y="1066800"/>
              <a:ext cx="457200" cy="4191000"/>
            </a:xfrm>
            <a:custGeom>
              <a:avLst/>
              <a:gdLst/>
              <a:ahLst/>
              <a:cxnLst/>
              <a:rect l="l" t="t" r="r" b="b"/>
              <a:pathLst>
                <a:path w="457200" h="4191000">
                  <a:moveTo>
                    <a:pt x="0" y="4191000"/>
                  </a:moveTo>
                  <a:lnTo>
                    <a:pt x="457200" y="4191000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41910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0" y="304799"/>
              <a:ext cx="419100" cy="762000"/>
            </a:xfrm>
            <a:custGeom>
              <a:avLst/>
              <a:gdLst/>
              <a:ahLst/>
              <a:cxnLst/>
              <a:rect l="l" t="t" r="r" b="b"/>
              <a:pathLst>
                <a:path w="419100" h="762000">
                  <a:moveTo>
                    <a:pt x="0" y="762000"/>
                  </a:moveTo>
                  <a:lnTo>
                    <a:pt x="419100" y="762000"/>
                  </a:lnTo>
                  <a:lnTo>
                    <a:pt x="4191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0" y="304799"/>
              <a:ext cx="457200" cy="762000"/>
            </a:xfrm>
            <a:custGeom>
              <a:avLst/>
              <a:gdLst/>
              <a:ahLst/>
              <a:cxnLst/>
              <a:rect l="l" t="t" r="r" b="b"/>
              <a:pathLst>
                <a:path w="457200" h="762000">
                  <a:moveTo>
                    <a:pt x="0" y="762000"/>
                  </a:moveTo>
                  <a:lnTo>
                    <a:pt x="457200" y="762000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61" y="761"/>
              <a:ext cx="990600" cy="304800"/>
            </a:xfrm>
            <a:custGeom>
              <a:avLst/>
              <a:gdLst/>
              <a:ahLst/>
              <a:cxnLst/>
              <a:rect l="l" t="t" r="r" b="b"/>
              <a:pathLst>
                <a:path w="990600" h="304800">
                  <a:moveTo>
                    <a:pt x="9906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990600" y="304800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61" y="761"/>
              <a:ext cx="990600" cy="304800"/>
            </a:xfrm>
            <a:custGeom>
              <a:avLst/>
              <a:gdLst/>
              <a:ahLst/>
              <a:cxnLst/>
              <a:rect l="l" t="t" r="r" b="b"/>
              <a:pathLst>
                <a:path w="990600" h="304800">
                  <a:moveTo>
                    <a:pt x="0" y="304800"/>
                  </a:moveTo>
                  <a:lnTo>
                    <a:pt x="990600" y="304800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198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90600" y="0"/>
              <a:ext cx="4724400" cy="304800"/>
            </a:xfrm>
            <a:custGeom>
              <a:avLst/>
              <a:gdLst/>
              <a:ahLst/>
              <a:cxnLst/>
              <a:rect l="l" t="t" r="r" b="b"/>
              <a:pathLst>
                <a:path w="4724400" h="304800">
                  <a:moveTo>
                    <a:pt x="47244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4724400" y="304800"/>
                  </a:lnTo>
                  <a:lnTo>
                    <a:pt x="4724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90600" y="0"/>
              <a:ext cx="4724400" cy="304800"/>
            </a:xfrm>
            <a:custGeom>
              <a:avLst/>
              <a:gdLst/>
              <a:ahLst/>
              <a:cxnLst/>
              <a:rect l="l" t="t" r="r" b="b"/>
              <a:pathLst>
                <a:path w="4724400" h="304800">
                  <a:moveTo>
                    <a:pt x="0" y="304800"/>
                  </a:moveTo>
                  <a:lnTo>
                    <a:pt x="4724400" y="304800"/>
                  </a:lnTo>
                  <a:lnTo>
                    <a:pt x="4724400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914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57200" y="304799"/>
              <a:ext cx="0" cy="6553200"/>
            </a:xfrm>
            <a:custGeom>
              <a:avLst/>
              <a:gdLst/>
              <a:ahLst/>
              <a:cxnLst/>
              <a:rect l="l" t="t" r="r" b="b"/>
              <a:pathLst>
                <a:path h="6553200">
                  <a:moveTo>
                    <a:pt x="0" y="6553199"/>
                  </a:moveTo>
                  <a:lnTo>
                    <a:pt x="0" y="0"/>
                  </a:lnTo>
                </a:path>
              </a:pathLst>
            </a:custGeom>
            <a:ln w="762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57200" y="0"/>
              <a:ext cx="8686800" cy="6705600"/>
            </a:xfrm>
            <a:custGeom>
              <a:avLst/>
              <a:gdLst/>
              <a:ahLst/>
              <a:cxnLst/>
              <a:rect l="l" t="t" r="r" b="b"/>
              <a:pathLst>
                <a:path w="8686800" h="6705600">
                  <a:moveTo>
                    <a:pt x="0" y="6705600"/>
                  </a:moveTo>
                  <a:lnTo>
                    <a:pt x="8686800" y="6705600"/>
                  </a:lnTo>
                </a:path>
                <a:path w="8686800" h="6705600">
                  <a:moveTo>
                    <a:pt x="8305800" y="6705600"/>
                  </a:moveTo>
                  <a:lnTo>
                    <a:pt x="8305800" y="0"/>
                  </a:lnTo>
                </a:path>
              </a:pathLst>
            </a:custGeom>
            <a:ln w="579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61" y="305562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4000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715761" y="761"/>
              <a:ext cx="3429000" cy="457200"/>
            </a:xfrm>
            <a:custGeom>
              <a:avLst/>
              <a:gdLst/>
              <a:ahLst/>
              <a:cxnLst/>
              <a:rect l="l" t="t" r="r" b="b"/>
              <a:pathLst>
                <a:path w="3429000" h="457200">
                  <a:moveTo>
                    <a:pt x="3428999" y="457200"/>
                  </a:moveTo>
                  <a:lnTo>
                    <a:pt x="0" y="457200"/>
                  </a:lnTo>
                </a:path>
                <a:path w="3429000" h="457200">
                  <a:moveTo>
                    <a:pt x="0" y="457200"/>
                  </a:moveTo>
                  <a:lnTo>
                    <a:pt x="0" y="0"/>
                  </a:lnTo>
                </a:path>
              </a:pathLst>
            </a:custGeom>
            <a:ln w="198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763762" y="1981961"/>
              <a:ext cx="381000" cy="0"/>
            </a:xfrm>
            <a:custGeom>
              <a:avLst/>
              <a:gdLst/>
              <a:ahLst/>
              <a:cxnLst/>
              <a:rect l="l" t="t" r="r" b="b"/>
              <a:pathLst>
                <a:path w="381000">
                  <a:moveTo>
                    <a:pt x="0" y="0"/>
                  </a:moveTo>
                  <a:lnTo>
                    <a:pt x="381000" y="0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91361" y="761"/>
              <a:ext cx="0" cy="1066800"/>
            </a:xfrm>
            <a:custGeom>
              <a:avLst/>
              <a:gdLst/>
              <a:ahLst/>
              <a:cxnLst/>
              <a:rect l="l" t="t" r="r" b="b"/>
              <a:pathLst>
                <a:path h="1066800">
                  <a:moveTo>
                    <a:pt x="0" y="0"/>
                  </a:moveTo>
                  <a:lnTo>
                    <a:pt x="0" y="1066800"/>
                  </a:lnTo>
                </a:path>
              </a:pathLst>
            </a:custGeom>
            <a:ln w="198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61" y="1067561"/>
              <a:ext cx="990600" cy="0"/>
            </a:xfrm>
            <a:custGeom>
              <a:avLst/>
              <a:gdLst/>
              <a:ahLst/>
              <a:cxnLst/>
              <a:rect l="l" t="t" r="r" b="b"/>
              <a:pathLst>
                <a:path w="990600">
                  <a:moveTo>
                    <a:pt x="990600" y="0"/>
                  </a:moveTo>
                  <a:lnTo>
                    <a:pt x="0" y="0"/>
                  </a:lnTo>
                </a:path>
              </a:pathLst>
            </a:custGeom>
            <a:ln w="28956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667761" y="6249161"/>
              <a:ext cx="0" cy="609600"/>
            </a:xfrm>
            <a:custGeom>
              <a:avLst/>
              <a:gdLst/>
              <a:ahLst/>
              <a:cxnLst/>
              <a:rect l="l" t="t" r="r" b="b"/>
              <a:pathLst>
                <a:path h="609600">
                  <a:moveTo>
                    <a:pt x="0" y="609599"/>
                  </a:moveTo>
                  <a:lnTo>
                    <a:pt x="0" y="0"/>
                  </a:lnTo>
                </a:path>
              </a:pathLst>
            </a:custGeom>
            <a:ln w="198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667761" y="6249161"/>
              <a:ext cx="6477000" cy="0"/>
            </a:xfrm>
            <a:custGeom>
              <a:avLst/>
              <a:gdLst/>
              <a:ahLst/>
              <a:cxnLst/>
              <a:rect l="l" t="t" r="r" b="b"/>
              <a:pathLst>
                <a:path w="6477000">
                  <a:moveTo>
                    <a:pt x="0" y="0"/>
                  </a:moveTo>
                  <a:lnTo>
                    <a:pt x="6476999" y="0"/>
                  </a:lnTo>
                </a:path>
              </a:pathLst>
            </a:custGeom>
            <a:ln w="1981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61" y="5258561"/>
              <a:ext cx="457200" cy="152400"/>
            </a:xfrm>
            <a:custGeom>
              <a:avLst/>
              <a:gdLst/>
              <a:ahLst/>
              <a:cxnLst/>
              <a:rect l="l" t="t" r="r" b="b"/>
              <a:pathLst>
                <a:path w="457200" h="152400">
                  <a:moveTo>
                    <a:pt x="457200" y="0"/>
                  </a:moveTo>
                  <a:lnTo>
                    <a:pt x="0" y="0"/>
                  </a:lnTo>
                </a:path>
                <a:path w="457200" h="152400">
                  <a:moveTo>
                    <a:pt x="457200" y="152400"/>
                  </a:moveTo>
                  <a:lnTo>
                    <a:pt x="0" y="152400"/>
                  </a:lnTo>
                </a:path>
              </a:pathLst>
            </a:custGeom>
            <a:ln w="28956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1941399" y="306916"/>
            <a:ext cx="7773338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15975" marR="5080" indent="57785" algn="just">
              <a:spcBef>
                <a:spcPts val="95"/>
              </a:spcBef>
            </a:pP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sz="18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Приготування</a:t>
            </a:r>
            <a:r>
              <a:rPr sz="18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супозиторіїв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методом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виливання. 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sz="18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гідрофобні</a:t>
            </a:r>
            <a:r>
              <a:rPr sz="18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основи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1904872" y="1182497"/>
            <a:ext cx="1974214" cy="893444"/>
            <a:chOff x="380872" y="1182497"/>
            <a:chExt cx="1974214" cy="893444"/>
          </a:xfrm>
        </p:grpSpPr>
        <p:pic>
          <p:nvPicPr>
            <p:cNvPr id="38" name="object 3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5477" y="1197102"/>
              <a:ext cx="1944624" cy="864108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395477" y="1197102"/>
              <a:ext cx="1945005" cy="864235"/>
            </a:xfrm>
            <a:custGeom>
              <a:avLst/>
              <a:gdLst/>
              <a:ahLst/>
              <a:cxnLst/>
              <a:rect l="l" t="t" r="r" b="b"/>
              <a:pathLst>
                <a:path w="1945005" h="864235">
                  <a:moveTo>
                    <a:pt x="0" y="864108"/>
                  </a:moveTo>
                  <a:lnTo>
                    <a:pt x="1944624" y="864108"/>
                  </a:lnTo>
                  <a:lnTo>
                    <a:pt x="1944624" y="0"/>
                  </a:lnTo>
                  <a:lnTo>
                    <a:pt x="0" y="0"/>
                  </a:lnTo>
                  <a:lnTo>
                    <a:pt x="0" y="864108"/>
                  </a:lnTo>
                  <a:close/>
                </a:path>
              </a:pathLst>
            </a:custGeom>
            <a:ln w="28956">
              <a:solidFill>
                <a:srgbClr val="66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2306523" y="1368043"/>
            <a:ext cx="11709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7650" marR="5080" indent="-235585">
              <a:spcBef>
                <a:spcPts val="95"/>
              </a:spcBef>
            </a:pPr>
            <a:r>
              <a:rPr sz="1600" spc="-10" dirty="0">
                <a:latin typeface="Century Gothic"/>
                <a:cs typeface="Century Gothic"/>
              </a:rPr>
              <a:t>ЛР</a:t>
            </a:r>
            <a:r>
              <a:rPr sz="1600" spc="-2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у</a:t>
            </a:r>
            <a:r>
              <a:rPr sz="1600" spc="-2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вигляді </a:t>
            </a:r>
            <a:r>
              <a:rPr sz="1600" spc="-43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рідини</a:t>
            </a:r>
            <a:endParaRPr sz="1600">
              <a:latin typeface="Century Gothic"/>
              <a:cs typeface="Century Gothic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137532" y="1039242"/>
            <a:ext cx="3773804" cy="1326515"/>
            <a:chOff x="2613532" y="1039241"/>
            <a:chExt cx="3773804" cy="1326515"/>
          </a:xfrm>
        </p:grpSpPr>
        <p:pic>
          <p:nvPicPr>
            <p:cNvPr id="42" name="object 4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28137" y="1053846"/>
              <a:ext cx="3744467" cy="1296924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2628137" y="1053846"/>
              <a:ext cx="3744595" cy="1297305"/>
            </a:xfrm>
            <a:custGeom>
              <a:avLst/>
              <a:gdLst/>
              <a:ahLst/>
              <a:cxnLst/>
              <a:rect l="l" t="t" r="r" b="b"/>
              <a:pathLst>
                <a:path w="3744595" h="1297305">
                  <a:moveTo>
                    <a:pt x="0" y="1296924"/>
                  </a:moveTo>
                  <a:lnTo>
                    <a:pt x="3744467" y="1296924"/>
                  </a:lnTo>
                  <a:lnTo>
                    <a:pt x="3744467" y="0"/>
                  </a:lnTo>
                  <a:lnTo>
                    <a:pt x="0" y="0"/>
                  </a:lnTo>
                  <a:lnTo>
                    <a:pt x="0" y="1296924"/>
                  </a:lnTo>
                  <a:close/>
                </a:path>
              </a:pathLst>
            </a:custGeom>
            <a:ln w="28956">
              <a:solidFill>
                <a:srgbClr val="66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4313682" y="1196467"/>
            <a:ext cx="341884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spcBef>
                <a:spcPts val="95"/>
              </a:spcBef>
            </a:pPr>
            <a:r>
              <a:rPr sz="1600" spc="-5" dirty="0">
                <a:latin typeface="Century Gothic"/>
                <a:cs typeface="Century Gothic"/>
              </a:rPr>
              <a:t>Змішуються</a:t>
            </a:r>
            <a:r>
              <a:rPr sz="1600" spc="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з</a:t>
            </a:r>
            <a:r>
              <a:rPr sz="1600" spc="-10" dirty="0">
                <a:latin typeface="Century Gothic"/>
                <a:cs typeface="Century Gothic"/>
              </a:rPr>
              <a:t> розплавленою </a:t>
            </a:r>
            <a:r>
              <a:rPr sz="1600" spc="-5" dirty="0">
                <a:latin typeface="Century Gothic"/>
                <a:cs typeface="Century Gothic"/>
              </a:rPr>
              <a:t> основою. Рідкі інгредієнти, що </a:t>
            </a:r>
            <a:r>
              <a:rPr sz="1600" spc="-10" dirty="0">
                <a:latin typeface="Century Gothic"/>
                <a:cs typeface="Century Gothic"/>
              </a:rPr>
              <a:t>не </a:t>
            </a:r>
            <a:r>
              <a:rPr sz="1600" spc="-43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містять</a:t>
            </a:r>
            <a:r>
              <a:rPr sz="1600" spc="10" dirty="0">
                <a:latin typeface="Century Gothic"/>
                <a:cs typeface="Century Gothic"/>
              </a:rPr>
              <a:t> </a:t>
            </a:r>
            <a:r>
              <a:rPr sz="1600" spc="-10" dirty="0">
                <a:latin typeface="Century Gothic"/>
                <a:cs typeface="Century Gothic"/>
              </a:rPr>
              <a:t>летких речовин,</a:t>
            </a:r>
            <a:r>
              <a:rPr sz="1600" spc="1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можуть 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бути згущені</a:t>
            </a:r>
            <a:r>
              <a:rPr sz="1600" spc="1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випаровуванням.</a:t>
            </a:r>
            <a:endParaRPr sz="1600">
              <a:latin typeface="Century Gothic"/>
              <a:cs typeface="Century Gothic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1904872" y="3127120"/>
            <a:ext cx="1974214" cy="893444"/>
            <a:chOff x="380872" y="3127120"/>
            <a:chExt cx="1974214" cy="893444"/>
          </a:xfrm>
        </p:grpSpPr>
        <p:pic>
          <p:nvPicPr>
            <p:cNvPr id="46" name="object 4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5477" y="3141725"/>
              <a:ext cx="1944624" cy="864107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395477" y="3141725"/>
              <a:ext cx="1945005" cy="864235"/>
            </a:xfrm>
            <a:custGeom>
              <a:avLst/>
              <a:gdLst/>
              <a:ahLst/>
              <a:cxnLst/>
              <a:rect l="l" t="t" r="r" b="b"/>
              <a:pathLst>
                <a:path w="1945005" h="864235">
                  <a:moveTo>
                    <a:pt x="0" y="864107"/>
                  </a:moveTo>
                  <a:lnTo>
                    <a:pt x="1944624" y="864107"/>
                  </a:lnTo>
                  <a:lnTo>
                    <a:pt x="1944624" y="0"/>
                  </a:lnTo>
                  <a:lnTo>
                    <a:pt x="0" y="0"/>
                  </a:lnTo>
                  <a:lnTo>
                    <a:pt x="0" y="864107"/>
                  </a:lnTo>
                  <a:close/>
                </a:path>
              </a:pathLst>
            </a:custGeom>
            <a:ln w="28956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2111451" y="3435222"/>
            <a:ext cx="156083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latin typeface="Century Gothic"/>
                <a:cs typeface="Century Gothic"/>
              </a:rPr>
              <a:t>Густі</a:t>
            </a:r>
            <a:r>
              <a:rPr sz="1600" spc="-4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екстракти</a:t>
            </a:r>
            <a:endParaRPr sz="1600">
              <a:latin typeface="Century Gothic"/>
              <a:cs typeface="Century Gothic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4137532" y="2767458"/>
            <a:ext cx="3845560" cy="1541145"/>
            <a:chOff x="2613532" y="2767457"/>
            <a:chExt cx="3845560" cy="1541145"/>
          </a:xfrm>
        </p:grpSpPr>
        <p:pic>
          <p:nvPicPr>
            <p:cNvPr id="50" name="object 5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28137" y="2782062"/>
              <a:ext cx="3816096" cy="1511808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2628137" y="2782062"/>
              <a:ext cx="3816350" cy="1511935"/>
            </a:xfrm>
            <a:custGeom>
              <a:avLst/>
              <a:gdLst/>
              <a:ahLst/>
              <a:cxnLst/>
              <a:rect l="l" t="t" r="r" b="b"/>
              <a:pathLst>
                <a:path w="3816350" h="1511935">
                  <a:moveTo>
                    <a:pt x="0" y="1511808"/>
                  </a:moveTo>
                  <a:lnTo>
                    <a:pt x="3816096" y="1511808"/>
                  </a:lnTo>
                  <a:lnTo>
                    <a:pt x="3816096" y="0"/>
                  </a:lnTo>
                  <a:lnTo>
                    <a:pt x="0" y="0"/>
                  </a:lnTo>
                  <a:lnTo>
                    <a:pt x="0" y="1511808"/>
                  </a:lnTo>
                  <a:close/>
                </a:path>
              </a:pathLst>
            </a:custGeom>
            <a:ln w="28956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4341114" y="3032886"/>
            <a:ext cx="343789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latin typeface="Century Gothic"/>
                <a:cs typeface="Century Gothic"/>
              </a:rPr>
              <a:t>Вводять</a:t>
            </a:r>
            <a:r>
              <a:rPr sz="1600" spc="2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після змішування</a:t>
            </a:r>
            <a:r>
              <a:rPr sz="1600" spc="2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з</a:t>
            </a:r>
            <a:r>
              <a:rPr sz="1600" spc="-1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рівною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271010" y="3276727"/>
            <a:ext cx="357632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spcBef>
                <a:spcPts val="95"/>
              </a:spcBef>
            </a:pPr>
            <a:r>
              <a:rPr sz="1600" spc="-5" dirty="0">
                <a:latin typeface="Century Gothic"/>
                <a:cs typeface="Century Gothic"/>
              </a:rPr>
              <a:t>кількістю спирто-водо-гліцеринової </a:t>
            </a:r>
            <a:r>
              <a:rPr sz="1600" spc="-43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суміші</a:t>
            </a:r>
            <a:r>
              <a:rPr sz="1600" spc="10" dirty="0">
                <a:latin typeface="Century Gothic"/>
                <a:cs typeface="Century Gothic"/>
              </a:rPr>
              <a:t> </a:t>
            </a:r>
            <a:r>
              <a:rPr sz="1600" spc="-15" dirty="0">
                <a:latin typeface="Century Gothic"/>
                <a:cs typeface="Century Gothic"/>
              </a:rPr>
              <a:t>(1:6:3)</a:t>
            </a:r>
            <a:r>
              <a:rPr sz="1600" spc="3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чи одразу</a:t>
            </a:r>
            <a:r>
              <a:rPr sz="1600" spc="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у</a:t>
            </a:r>
            <a:r>
              <a:rPr sz="1600" spc="-1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вигляді </a:t>
            </a:r>
            <a:r>
              <a:rPr sz="1600" dirty="0">
                <a:latin typeface="Century Gothic"/>
                <a:cs typeface="Century Gothic"/>
              </a:rPr>
              <a:t> </a:t>
            </a:r>
            <a:r>
              <a:rPr sz="1600" spc="-10" dirty="0">
                <a:latin typeface="Century Gothic"/>
                <a:cs typeface="Century Gothic"/>
              </a:rPr>
              <a:t>розчину</a:t>
            </a:r>
            <a:r>
              <a:rPr sz="1600" spc="1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густого</a:t>
            </a:r>
            <a:r>
              <a:rPr sz="1600" spc="-1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екстракту</a:t>
            </a:r>
            <a:r>
              <a:rPr sz="1600" spc="-10" dirty="0">
                <a:latin typeface="Century Gothic"/>
                <a:cs typeface="Century Gothic"/>
              </a:rPr>
              <a:t> </a:t>
            </a:r>
            <a:r>
              <a:rPr sz="1600" spc="-15" dirty="0">
                <a:latin typeface="Century Gothic"/>
                <a:cs typeface="Century Gothic"/>
              </a:rPr>
              <a:t>(1:2)</a:t>
            </a:r>
            <a:endParaRPr sz="1600">
              <a:latin typeface="Century Gothic"/>
              <a:cs typeface="Century Gothic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8036052" y="903732"/>
            <a:ext cx="2170430" cy="1521460"/>
            <a:chOff x="6512052" y="903732"/>
            <a:chExt cx="2170430" cy="1521460"/>
          </a:xfrm>
        </p:grpSpPr>
        <p:sp>
          <p:nvSpPr>
            <p:cNvPr id="55" name="object 55"/>
            <p:cNvSpPr/>
            <p:nvPr/>
          </p:nvSpPr>
          <p:spPr>
            <a:xfrm>
              <a:off x="6516624" y="1002792"/>
              <a:ext cx="2161540" cy="1417320"/>
            </a:xfrm>
            <a:custGeom>
              <a:avLst/>
              <a:gdLst/>
              <a:ahLst/>
              <a:cxnLst/>
              <a:rect l="l" t="t" r="r" b="b"/>
              <a:pathLst>
                <a:path w="2161540" h="1417320">
                  <a:moveTo>
                    <a:pt x="2161031" y="0"/>
                  </a:moveTo>
                  <a:lnTo>
                    <a:pt x="2153608" y="36784"/>
                  </a:lnTo>
                  <a:lnTo>
                    <a:pt x="2133361" y="66817"/>
                  </a:lnTo>
                  <a:lnTo>
                    <a:pt x="2103328" y="87064"/>
                  </a:lnTo>
                  <a:lnTo>
                    <a:pt x="2066544" y="94487"/>
                  </a:lnTo>
                  <a:lnTo>
                    <a:pt x="94487" y="94487"/>
                  </a:lnTo>
                  <a:lnTo>
                    <a:pt x="57703" y="101911"/>
                  </a:lnTo>
                  <a:lnTo>
                    <a:pt x="27670" y="122158"/>
                  </a:lnTo>
                  <a:lnTo>
                    <a:pt x="7423" y="152191"/>
                  </a:lnTo>
                  <a:lnTo>
                    <a:pt x="0" y="188975"/>
                  </a:lnTo>
                  <a:lnTo>
                    <a:pt x="0" y="1322832"/>
                  </a:lnTo>
                  <a:lnTo>
                    <a:pt x="7423" y="1359616"/>
                  </a:lnTo>
                  <a:lnTo>
                    <a:pt x="27670" y="1389649"/>
                  </a:lnTo>
                  <a:lnTo>
                    <a:pt x="57703" y="1409896"/>
                  </a:lnTo>
                  <a:lnTo>
                    <a:pt x="94487" y="1417320"/>
                  </a:lnTo>
                  <a:lnTo>
                    <a:pt x="131272" y="1409896"/>
                  </a:lnTo>
                  <a:lnTo>
                    <a:pt x="161305" y="1389649"/>
                  </a:lnTo>
                  <a:lnTo>
                    <a:pt x="181552" y="1359616"/>
                  </a:lnTo>
                  <a:lnTo>
                    <a:pt x="188975" y="1322832"/>
                  </a:lnTo>
                  <a:lnTo>
                    <a:pt x="188975" y="1228344"/>
                  </a:lnTo>
                  <a:lnTo>
                    <a:pt x="2066544" y="1228344"/>
                  </a:lnTo>
                  <a:lnTo>
                    <a:pt x="2103328" y="1220920"/>
                  </a:lnTo>
                  <a:lnTo>
                    <a:pt x="2133361" y="1200673"/>
                  </a:lnTo>
                  <a:lnTo>
                    <a:pt x="2153608" y="1170640"/>
                  </a:lnTo>
                  <a:lnTo>
                    <a:pt x="2161031" y="1133856"/>
                  </a:lnTo>
                  <a:lnTo>
                    <a:pt x="2161031" y="283463"/>
                  </a:lnTo>
                  <a:lnTo>
                    <a:pt x="94487" y="283463"/>
                  </a:lnTo>
                  <a:lnTo>
                    <a:pt x="94487" y="188975"/>
                  </a:lnTo>
                  <a:lnTo>
                    <a:pt x="98208" y="170610"/>
                  </a:lnTo>
                  <a:lnTo>
                    <a:pt x="108346" y="155590"/>
                  </a:lnTo>
                  <a:lnTo>
                    <a:pt x="123366" y="145452"/>
                  </a:lnTo>
                  <a:lnTo>
                    <a:pt x="141731" y="141732"/>
                  </a:lnTo>
                  <a:lnTo>
                    <a:pt x="2161031" y="141732"/>
                  </a:lnTo>
                  <a:lnTo>
                    <a:pt x="2161031" y="0"/>
                  </a:lnTo>
                  <a:close/>
                </a:path>
                <a:path w="2161540" h="1417320">
                  <a:moveTo>
                    <a:pt x="2161031" y="141732"/>
                  </a:moveTo>
                  <a:lnTo>
                    <a:pt x="141731" y="141732"/>
                  </a:lnTo>
                  <a:lnTo>
                    <a:pt x="160097" y="145452"/>
                  </a:lnTo>
                  <a:lnTo>
                    <a:pt x="175117" y="155590"/>
                  </a:lnTo>
                  <a:lnTo>
                    <a:pt x="185255" y="170610"/>
                  </a:lnTo>
                  <a:lnTo>
                    <a:pt x="188975" y="188975"/>
                  </a:lnTo>
                  <a:lnTo>
                    <a:pt x="181552" y="225760"/>
                  </a:lnTo>
                  <a:lnTo>
                    <a:pt x="161305" y="255793"/>
                  </a:lnTo>
                  <a:lnTo>
                    <a:pt x="131272" y="276040"/>
                  </a:lnTo>
                  <a:lnTo>
                    <a:pt x="94487" y="283463"/>
                  </a:lnTo>
                  <a:lnTo>
                    <a:pt x="2161031" y="283463"/>
                  </a:lnTo>
                  <a:lnTo>
                    <a:pt x="2161031" y="141732"/>
                  </a:lnTo>
                  <a:close/>
                </a:path>
                <a:path w="2161540" h="1417320">
                  <a:moveTo>
                    <a:pt x="1972055" y="0"/>
                  </a:moveTo>
                  <a:lnTo>
                    <a:pt x="1972055" y="94487"/>
                  </a:lnTo>
                  <a:lnTo>
                    <a:pt x="2066544" y="94487"/>
                  </a:lnTo>
                  <a:lnTo>
                    <a:pt x="2066544" y="47244"/>
                  </a:lnTo>
                  <a:lnTo>
                    <a:pt x="2019300" y="47244"/>
                  </a:lnTo>
                  <a:lnTo>
                    <a:pt x="2000934" y="43523"/>
                  </a:lnTo>
                  <a:lnTo>
                    <a:pt x="1985914" y="33385"/>
                  </a:lnTo>
                  <a:lnTo>
                    <a:pt x="1975776" y="18365"/>
                  </a:lnTo>
                  <a:lnTo>
                    <a:pt x="1972055" y="0"/>
                  </a:lnTo>
                  <a:close/>
                </a:path>
                <a:path w="2161540" h="1417320">
                  <a:moveTo>
                    <a:pt x="2066544" y="0"/>
                  </a:moveTo>
                  <a:lnTo>
                    <a:pt x="2062823" y="18365"/>
                  </a:lnTo>
                  <a:lnTo>
                    <a:pt x="2052685" y="33385"/>
                  </a:lnTo>
                  <a:lnTo>
                    <a:pt x="2037665" y="43523"/>
                  </a:lnTo>
                  <a:lnTo>
                    <a:pt x="2019300" y="47244"/>
                  </a:lnTo>
                  <a:lnTo>
                    <a:pt x="2066544" y="47244"/>
                  </a:lnTo>
                  <a:lnTo>
                    <a:pt x="2066544" y="0"/>
                  </a:lnTo>
                  <a:close/>
                </a:path>
              </a:pathLst>
            </a:custGeom>
            <a:solidFill>
              <a:srgbClr val="99CCFF">
                <a:alpha val="749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611112" y="908304"/>
              <a:ext cx="2066925" cy="378460"/>
            </a:xfrm>
            <a:custGeom>
              <a:avLst/>
              <a:gdLst/>
              <a:ahLst/>
              <a:cxnLst/>
              <a:rect l="l" t="t" r="r" b="b"/>
              <a:pathLst>
                <a:path w="2066925" h="378459">
                  <a:moveTo>
                    <a:pt x="47244" y="236220"/>
                  </a:moveTo>
                  <a:lnTo>
                    <a:pt x="28878" y="239940"/>
                  </a:lnTo>
                  <a:lnTo>
                    <a:pt x="13858" y="250078"/>
                  </a:lnTo>
                  <a:lnTo>
                    <a:pt x="3720" y="265098"/>
                  </a:lnTo>
                  <a:lnTo>
                    <a:pt x="0" y="283463"/>
                  </a:lnTo>
                  <a:lnTo>
                    <a:pt x="0" y="377951"/>
                  </a:lnTo>
                  <a:lnTo>
                    <a:pt x="36784" y="370528"/>
                  </a:lnTo>
                  <a:lnTo>
                    <a:pt x="66817" y="350281"/>
                  </a:lnTo>
                  <a:lnTo>
                    <a:pt x="87064" y="320248"/>
                  </a:lnTo>
                  <a:lnTo>
                    <a:pt x="94488" y="283463"/>
                  </a:lnTo>
                  <a:lnTo>
                    <a:pt x="90767" y="265098"/>
                  </a:lnTo>
                  <a:lnTo>
                    <a:pt x="80629" y="250078"/>
                  </a:lnTo>
                  <a:lnTo>
                    <a:pt x="65609" y="239940"/>
                  </a:lnTo>
                  <a:lnTo>
                    <a:pt x="47244" y="236220"/>
                  </a:lnTo>
                  <a:close/>
                </a:path>
                <a:path w="2066925" h="378459">
                  <a:moveTo>
                    <a:pt x="2066544" y="94487"/>
                  </a:moveTo>
                  <a:lnTo>
                    <a:pt x="1972056" y="94487"/>
                  </a:lnTo>
                  <a:lnTo>
                    <a:pt x="1972056" y="188975"/>
                  </a:lnTo>
                  <a:lnTo>
                    <a:pt x="2008840" y="181552"/>
                  </a:lnTo>
                  <a:lnTo>
                    <a:pt x="2038873" y="161305"/>
                  </a:lnTo>
                  <a:lnTo>
                    <a:pt x="2059120" y="131272"/>
                  </a:lnTo>
                  <a:lnTo>
                    <a:pt x="2066544" y="94487"/>
                  </a:lnTo>
                  <a:close/>
                </a:path>
                <a:path w="2066925" h="378459">
                  <a:moveTo>
                    <a:pt x="1972056" y="0"/>
                  </a:moveTo>
                  <a:lnTo>
                    <a:pt x="1935271" y="7423"/>
                  </a:lnTo>
                  <a:lnTo>
                    <a:pt x="1905238" y="27670"/>
                  </a:lnTo>
                  <a:lnTo>
                    <a:pt x="1884991" y="57703"/>
                  </a:lnTo>
                  <a:lnTo>
                    <a:pt x="1877568" y="94487"/>
                  </a:lnTo>
                  <a:lnTo>
                    <a:pt x="1881288" y="112853"/>
                  </a:lnTo>
                  <a:lnTo>
                    <a:pt x="1891426" y="127873"/>
                  </a:lnTo>
                  <a:lnTo>
                    <a:pt x="1906446" y="138011"/>
                  </a:lnTo>
                  <a:lnTo>
                    <a:pt x="1924812" y="141732"/>
                  </a:lnTo>
                  <a:lnTo>
                    <a:pt x="1943177" y="138011"/>
                  </a:lnTo>
                  <a:lnTo>
                    <a:pt x="1958197" y="127873"/>
                  </a:lnTo>
                  <a:lnTo>
                    <a:pt x="1968335" y="112853"/>
                  </a:lnTo>
                  <a:lnTo>
                    <a:pt x="1972056" y="94487"/>
                  </a:lnTo>
                  <a:lnTo>
                    <a:pt x="2066544" y="94487"/>
                  </a:lnTo>
                  <a:lnTo>
                    <a:pt x="2059120" y="57703"/>
                  </a:lnTo>
                  <a:lnTo>
                    <a:pt x="2038873" y="27670"/>
                  </a:lnTo>
                  <a:lnTo>
                    <a:pt x="2008840" y="7423"/>
                  </a:lnTo>
                  <a:lnTo>
                    <a:pt x="1972056" y="0"/>
                  </a:lnTo>
                  <a:close/>
                </a:path>
              </a:pathLst>
            </a:custGeom>
            <a:solidFill>
              <a:srgbClr val="7AA3CD">
                <a:alpha val="749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6516624" y="908304"/>
              <a:ext cx="2161540" cy="1511935"/>
            </a:xfrm>
            <a:custGeom>
              <a:avLst/>
              <a:gdLst/>
              <a:ahLst/>
              <a:cxnLst/>
              <a:rect l="l" t="t" r="r" b="b"/>
              <a:pathLst>
                <a:path w="2161540" h="1511935">
                  <a:moveTo>
                    <a:pt x="0" y="283463"/>
                  </a:moveTo>
                  <a:lnTo>
                    <a:pt x="7423" y="246679"/>
                  </a:lnTo>
                  <a:lnTo>
                    <a:pt x="27670" y="216646"/>
                  </a:lnTo>
                  <a:lnTo>
                    <a:pt x="57703" y="196399"/>
                  </a:lnTo>
                  <a:lnTo>
                    <a:pt x="94487" y="188975"/>
                  </a:lnTo>
                  <a:lnTo>
                    <a:pt x="1972055" y="188975"/>
                  </a:lnTo>
                  <a:lnTo>
                    <a:pt x="1972055" y="94487"/>
                  </a:lnTo>
                  <a:lnTo>
                    <a:pt x="1979479" y="57703"/>
                  </a:lnTo>
                  <a:lnTo>
                    <a:pt x="1999726" y="27670"/>
                  </a:lnTo>
                  <a:lnTo>
                    <a:pt x="2029759" y="7423"/>
                  </a:lnTo>
                  <a:lnTo>
                    <a:pt x="2066544" y="0"/>
                  </a:lnTo>
                  <a:lnTo>
                    <a:pt x="2103328" y="7423"/>
                  </a:lnTo>
                  <a:lnTo>
                    <a:pt x="2133361" y="27670"/>
                  </a:lnTo>
                  <a:lnTo>
                    <a:pt x="2153608" y="57703"/>
                  </a:lnTo>
                  <a:lnTo>
                    <a:pt x="2161031" y="94487"/>
                  </a:lnTo>
                  <a:lnTo>
                    <a:pt x="2161031" y="1228344"/>
                  </a:lnTo>
                  <a:lnTo>
                    <a:pt x="2153608" y="1265128"/>
                  </a:lnTo>
                  <a:lnTo>
                    <a:pt x="2133361" y="1295161"/>
                  </a:lnTo>
                  <a:lnTo>
                    <a:pt x="2103328" y="1315408"/>
                  </a:lnTo>
                  <a:lnTo>
                    <a:pt x="2066544" y="1322832"/>
                  </a:lnTo>
                  <a:lnTo>
                    <a:pt x="188975" y="1322832"/>
                  </a:lnTo>
                  <a:lnTo>
                    <a:pt x="188975" y="1417320"/>
                  </a:lnTo>
                  <a:lnTo>
                    <a:pt x="181552" y="1454104"/>
                  </a:lnTo>
                  <a:lnTo>
                    <a:pt x="161305" y="1484137"/>
                  </a:lnTo>
                  <a:lnTo>
                    <a:pt x="131272" y="1504384"/>
                  </a:lnTo>
                  <a:lnTo>
                    <a:pt x="94487" y="1511808"/>
                  </a:lnTo>
                  <a:lnTo>
                    <a:pt x="57703" y="1504384"/>
                  </a:lnTo>
                  <a:lnTo>
                    <a:pt x="27670" y="1484137"/>
                  </a:lnTo>
                  <a:lnTo>
                    <a:pt x="7423" y="1454104"/>
                  </a:lnTo>
                  <a:lnTo>
                    <a:pt x="0" y="1417320"/>
                  </a:lnTo>
                  <a:lnTo>
                    <a:pt x="0" y="283463"/>
                  </a:lnTo>
                  <a:close/>
                </a:path>
              </a:pathLst>
            </a:custGeom>
            <a:ln w="9144">
              <a:solidFill>
                <a:srgbClr val="66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484108" y="998220"/>
              <a:ext cx="198120" cy="103632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512052" y="1139952"/>
              <a:ext cx="198120" cy="150875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6705600" y="1191768"/>
              <a:ext cx="0" cy="1039494"/>
            </a:xfrm>
            <a:custGeom>
              <a:avLst/>
              <a:gdLst/>
              <a:ahLst/>
              <a:cxnLst/>
              <a:rect l="l" t="t" r="r" b="b"/>
              <a:pathLst>
                <a:path h="1039494">
                  <a:moveTo>
                    <a:pt x="0" y="0"/>
                  </a:moveTo>
                  <a:lnTo>
                    <a:pt x="0" y="1039368"/>
                  </a:lnTo>
                </a:path>
              </a:pathLst>
            </a:custGeom>
            <a:ln w="9144">
              <a:solidFill>
                <a:srgbClr val="66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8314436" y="1281175"/>
            <a:ext cx="171005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spcBef>
                <a:spcPts val="95"/>
              </a:spcBef>
            </a:pPr>
            <a:r>
              <a:rPr sz="1600" dirty="0">
                <a:latin typeface="Century Gothic"/>
                <a:cs typeface="Century Gothic"/>
              </a:rPr>
              <a:t>Іхтіол,</a:t>
            </a:r>
            <a:r>
              <a:rPr sz="1600" spc="-11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бальзами, </a:t>
            </a:r>
            <a:r>
              <a:rPr sz="1600" spc="-430" dirty="0">
                <a:latin typeface="Century Gothic"/>
                <a:cs typeface="Century Gothic"/>
              </a:rPr>
              <a:t> </a:t>
            </a:r>
            <a:r>
              <a:rPr sz="1600" spc="-10" dirty="0">
                <a:latin typeface="Century Gothic"/>
                <a:cs typeface="Century Gothic"/>
              </a:rPr>
              <a:t>нафта </a:t>
            </a:r>
            <a:r>
              <a:rPr sz="1600" spc="-5" dirty="0">
                <a:latin typeface="Century Gothic"/>
                <a:cs typeface="Century Gothic"/>
              </a:rPr>
              <a:t> нафталанська</a:t>
            </a:r>
            <a:endParaRPr sz="1600">
              <a:latin typeface="Century Gothic"/>
              <a:cs typeface="Century Gothic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8107490" y="2703385"/>
            <a:ext cx="2097405" cy="1521460"/>
            <a:chOff x="6583489" y="2703385"/>
            <a:chExt cx="2097405" cy="1521460"/>
          </a:xfrm>
        </p:grpSpPr>
        <p:sp>
          <p:nvSpPr>
            <p:cNvPr id="63" name="object 63"/>
            <p:cNvSpPr/>
            <p:nvPr/>
          </p:nvSpPr>
          <p:spPr>
            <a:xfrm>
              <a:off x="6588252" y="2802636"/>
              <a:ext cx="2087880" cy="1417320"/>
            </a:xfrm>
            <a:custGeom>
              <a:avLst/>
              <a:gdLst/>
              <a:ahLst/>
              <a:cxnLst/>
              <a:rect l="l" t="t" r="r" b="b"/>
              <a:pathLst>
                <a:path w="2087879" h="1417320">
                  <a:moveTo>
                    <a:pt x="2087879" y="0"/>
                  </a:moveTo>
                  <a:lnTo>
                    <a:pt x="2080456" y="36784"/>
                  </a:lnTo>
                  <a:lnTo>
                    <a:pt x="2060209" y="66817"/>
                  </a:lnTo>
                  <a:lnTo>
                    <a:pt x="2030176" y="87064"/>
                  </a:lnTo>
                  <a:lnTo>
                    <a:pt x="1993392" y="94487"/>
                  </a:lnTo>
                  <a:lnTo>
                    <a:pt x="94488" y="94487"/>
                  </a:lnTo>
                  <a:lnTo>
                    <a:pt x="57703" y="101911"/>
                  </a:lnTo>
                  <a:lnTo>
                    <a:pt x="27670" y="122158"/>
                  </a:lnTo>
                  <a:lnTo>
                    <a:pt x="7423" y="152191"/>
                  </a:lnTo>
                  <a:lnTo>
                    <a:pt x="0" y="188975"/>
                  </a:lnTo>
                  <a:lnTo>
                    <a:pt x="0" y="1322832"/>
                  </a:lnTo>
                  <a:lnTo>
                    <a:pt x="7423" y="1359616"/>
                  </a:lnTo>
                  <a:lnTo>
                    <a:pt x="27670" y="1389649"/>
                  </a:lnTo>
                  <a:lnTo>
                    <a:pt x="57703" y="1409896"/>
                  </a:lnTo>
                  <a:lnTo>
                    <a:pt x="94488" y="1417320"/>
                  </a:lnTo>
                  <a:lnTo>
                    <a:pt x="131272" y="1409896"/>
                  </a:lnTo>
                  <a:lnTo>
                    <a:pt x="161305" y="1389649"/>
                  </a:lnTo>
                  <a:lnTo>
                    <a:pt x="181552" y="1359616"/>
                  </a:lnTo>
                  <a:lnTo>
                    <a:pt x="188975" y="1322832"/>
                  </a:lnTo>
                  <a:lnTo>
                    <a:pt x="188975" y="1228344"/>
                  </a:lnTo>
                  <a:lnTo>
                    <a:pt x="1993392" y="1228344"/>
                  </a:lnTo>
                  <a:lnTo>
                    <a:pt x="2030176" y="1220920"/>
                  </a:lnTo>
                  <a:lnTo>
                    <a:pt x="2060209" y="1200673"/>
                  </a:lnTo>
                  <a:lnTo>
                    <a:pt x="2080456" y="1170640"/>
                  </a:lnTo>
                  <a:lnTo>
                    <a:pt x="2087879" y="1133856"/>
                  </a:lnTo>
                  <a:lnTo>
                    <a:pt x="2087879" y="283463"/>
                  </a:lnTo>
                  <a:lnTo>
                    <a:pt x="94488" y="283463"/>
                  </a:lnTo>
                  <a:lnTo>
                    <a:pt x="94488" y="188975"/>
                  </a:lnTo>
                  <a:lnTo>
                    <a:pt x="98208" y="170610"/>
                  </a:lnTo>
                  <a:lnTo>
                    <a:pt x="108346" y="155590"/>
                  </a:lnTo>
                  <a:lnTo>
                    <a:pt x="123366" y="145452"/>
                  </a:lnTo>
                  <a:lnTo>
                    <a:pt x="141731" y="141731"/>
                  </a:lnTo>
                  <a:lnTo>
                    <a:pt x="2087879" y="141731"/>
                  </a:lnTo>
                  <a:lnTo>
                    <a:pt x="2087879" y="0"/>
                  </a:lnTo>
                  <a:close/>
                </a:path>
                <a:path w="2087879" h="1417320">
                  <a:moveTo>
                    <a:pt x="2087879" y="141731"/>
                  </a:moveTo>
                  <a:lnTo>
                    <a:pt x="141731" y="141731"/>
                  </a:lnTo>
                  <a:lnTo>
                    <a:pt x="160097" y="145452"/>
                  </a:lnTo>
                  <a:lnTo>
                    <a:pt x="175117" y="155590"/>
                  </a:lnTo>
                  <a:lnTo>
                    <a:pt x="185255" y="170610"/>
                  </a:lnTo>
                  <a:lnTo>
                    <a:pt x="188975" y="188975"/>
                  </a:lnTo>
                  <a:lnTo>
                    <a:pt x="181552" y="225760"/>
                  </a:lnTo>
                  <a:lnTo>
                    <a:pt x="161305" y="255793"/>
                  </a:lnTo>
                  <a:lnTo>
                    <a:pt x="131272" y="276040"/>
                  </a:lnTo>
                  <a:lnTo>
                    <a:pt x="94488" y="283463"/>
                  </a:lnTo>
                  <a:lnTo>
                    <a:pt x="2087879" y="283463"/>
                  </a:lnTo>
                  <a:lnTo>
                    <a:pt x="2087879" y="141731"/>
                  </a:lnTo>
                  <a:close/>
                </a:path>
                <a:path w="2087879" h="1417320">
                  <a:moveTo>
                    <a:pt x="1898903" y="0"/>
                  </a:moveTo>
                  <a:lnTo>
                    <a:pt x="1898903" y="94487"/>
                  </a:lnTo>
                  <a:lnTo>
                    <a:pt x="1993392" y="94487"/>
                  </a:lnTo>
                  <a:lnTo>
                    <a:pt x="1993392" y="47243"/>
                  </a:lnTo>
                  <a:lnTo>
                    <a:pt x="1946148" y="47243"/>
                  </a:lnTo>
                  <a:lnTo>
                    <a:pt x="1927782" y="43523"/>
                  </a:lnTo>
                  <a:lnTo>
                    <a:pt x="1912762" y="33385"/>
                  </a:lnTo>
                  <a:lnTo>
                    <a:pt x="1902624" y="18365"/>
                  </a:lnTo>
                  <a:lnTo>
                    <a:pt x="1898903" y="0"/>
                  </a:lnTo>
                  <a:close/>
                </a:path>
                <a:path w="2087879" h="1417320">
                  <a:moveTo>
                    <a:pt x="1993392" y="0"/>
                  </a:moveTo>
                  <a:lnTo>
                    <a:pt x="1989671" y="18365"/>
                  </a:lnTo>
                  <a:lnTo>
                    <a:pt x="1979533" y="33385"/>
                  </a:lnTo>
                  <a:lnTo>
                    <a:pt x="1964513" y="43523"/>
                  </a:lnTo>
                  <a:lnTo>
                    <a:pt x="1946148" y="47243"/>
                  </a:lnTo>
                  <a:lnTo>
                    <a:pt x="1993392" y="47243"/>
                  </a:lnTo>
                  <a:lnTo>
                    <a:pt x="1993392" y="0"/>
                  </a:lnTo>
                  <a:close/>
                </a:path>
              </a:pathLst>
            </a:custGeom>
            <a:solidFill>
              <a:srgbClr val="CC9900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682740" y="2708148"/>
              <a:ext cx="1993900" cy="378460"/>
            </a:xfrm>
            <a:custGeom>
              <a:avLst/>
              <a:gdLst/>
              <a:ahLst/>
              <a:cxnLst/>
              <a:rect l="l" t="t" r="r" b="b"/>
              <a:pathLst>
                <a:path w="1993900" h="378460">
                  <a:moveTo>
                    <a:pt x="47243" y="236219"/>
                  </a:moveTo>
                  <a:lnTo>
                    <a:pt x="28878" y="239940"/>
                  </a:lnTo>
                  <a:lnTo>
                    <a:pt x="13858" y="250078"/>
                  </a:lnTo>
                  <a:lnTo>
                    <a:pt x="3720" y="265098"/>
                  </a:lnTo>
                  <a:lnTo>
                    <a:pt x="0" y="283463"/>
                  </a:lnTo>
                  <a:lnTo>
                    <a:pt x="0" y="377951"/>
                  </a:lnTo>
                  <a:lnTo>
                    <a:pt x="36784" y="370528"/>
                  </a:lnTo>
                  <a:lnTo>
                    <a:pt x="66817" y="350281"/>
                  </a:lnTo>
                  <a:lnTo>
                    <a:pt x="87064" y="320248"/>
                  </a:lnTo>
                  <a:lnTo>
                    <a:pt x="94487" y="283463"/>
                  </a:lnTo>
                  <a:lnTo>
                    <a:pt x="90767" y="265098"/>
                  </a:lnTo>
                  <a:lnTo>
                    <a:pt x="80629" y="250078"/>
                  </a:lnTo>
                  <a:lnTo>
                    <a:pt x="65609" y="239940"/>
                  </a:lnTo>
                  <a:lnTo>
                    <a:pt x="47243" y="236219"/>
                  </a:lnTo>
                  <a:close/>
                </a:path>
                <a:path w="1993900" h="378460">
                  <a:moveTo>
                    <a:pt x="1993391" y="94487"/>
                  </a:moveTo>
                  <a:lnTo>
                    <a:pt x="1898903" y="94487"/>
                  </a:lnTo>
                  <a:lnTo>
                    <a:pt x="1898903" y="188975"/>
                  </a:lnTo>
                  <a:lnTo>
                    <a:pt x="1935688" y="181552"/>
                  </a:lnTo>
                  <a:lnTo>
                    <a:pt x="1965721" y="161305"/>
                  </a:lnTo>
                  <a:lnTo>
                    <a:pt x="1985968" y="131272"/>
                  </a:lnTo>
                  <a:lnTo>
                    <a:pt x="1993391" y="94487"/>
                  </a:lnTo>
                  <a:close/>
                </a:path>
                <a:path w="1993900" h="378460">
                  <a:moveTo>
                    <a:pt x="1898903" y="0"/>
                  </a:moveTo>
                  <a:lnTo>
                    <a:pt x="1862119" y="7423"/>
                  </a:lnTo>
                  <a:lnTo>
                    <a:pt x="1832086" y="27670"/>
                  </a:lnTo>
                  <a:lnTo>
                    <a:pt x="1811839" y="57703"/>
                  </a:lnTo>
                  <a:lnTo>
                    <a:pt x="1804415" y="94487"/>
                  </a:lnTo>
                  <a:lnTo>
                    <a:pt x="1808136" y="112853"/>
                  </a:lnTo>
                  <a:lnTo>
                    <a:pt x="1818274" y="127873"/>
                  </a:lnTo>
                  <a:lnTo>
                    <a:pt x="1833294" y="138011"/>
                  </a:lnTo>
                  <a:lnTo>
                    <a:pt x="1851659" y="141731"/>
                  </a:lnTo>
                  <a:lnTo>
                    <a:pt x="1870025" y="138011"/>
                  </a:lnTo>
                  <a:lnTo>
                    <a:pt x="1885045" y="127873"/>
                  </a:lnTo>
                  <a:lnTo>
                    <a:pt x="1895183" y="112853"/>
                  </a:lnTo>
                  <a:lnTo>
                    <a:pt x="1898903" y="94487"/>
                  </a:lnTo>
                  <a:lnTo>
                    <a:pt x="1993391" y="94487"/>
                  </a:lnTo>
                  <a:lnTo>
                    <a:pt x="1985968" y="57703"/>
                  </a:lnTo>
                  <a:lnTo>
                    <a:pt x="1965721" y="27670"/>
                  </a:lnTo>
                  <a:lnTo>
                    <a:pt x="1935688" y="7423"/>
                  </a:lnTo>
                  <a:lnTo>
                    <a:pt x="1898903" y="0"/>
                  </a:lnTo>
                  <a:close/>
                </a:path>
              </a:pathLst>
            </a:custGeom>
            <a:solidFill>
              <a:srgbClr val="A37A00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588252" y="2708148"/>
              <a:ext cx="2087880" cy="1511935"/>
            </a:xfrm>
            <a:custGeom>
              <a:avLst/>
              <a:gdLst/>
              <a:ahLst/>
              <a:cxnLst/>
              <a:rect l="l" t="t" r="r" b="b"/>
              <a:pathLst>
                <a:path w="2087879" h="1511935">
                  <a:moveTo>
                    <a:pt x="0" y="283463"/>
                  </a:moveTo>
                  <a:lnTo>
                    <a:pt x="7423" y="246679"/>
                  </a:lnTo>
                  <a:lnTo>
                    <a:pt x="27670" y="216646"/>
                  </a:lnTo>
                  <a:lnTo>
                    <a:pt x="57703" y="196399"/>
                  </a:lnTo>
                  <a:lnTo>
                    <a:pt x="94488" y="188975"/>
                  </a:lnTo>
                  <a:lnTo>
                    <a:pt x="1898903" y="188975"/>
                  </a:lnTo>
                  <a:lnTo>
                    <a:pt x="1898903" y="94487"/>
                  </a:lnTo>
                  <a:lnTo>
                    <a:pt x="1906327" y="57703"/>
                  </a:lnTo>
                  <a:lnTo>
                    <a:pt x="1926574" y="27670"/>
                  </a:lnTo>
                  <a:lnTo>
                    <a:pt x="1956607" y="7423"/>
                  </a:lnTo>
                  <a:lnTo>
                    <a:pt x="1993392" y="0"/>
                  </a:lnTo>
                  <a:lnTo>
                    <a:pt x="2030176" y="7423"/>
                  </a:lnTo>
                  <a:lnTo>
                    <a:pt x="2060209" y="27670"/>
                  </a:lnTo>
                  <a:lnTo>
                    <a:pt x="2080456" y="57703"/>
                  </a:lnTo>
                  <a:lnTo>
                    <a:pt x="2087879" y="94487"/>
                  </a:lnTo>
                  <a:lnTo>
                    <a:pt x="2087879" y="1228344"/>
                  </a:lnTo>
                  <a:lnTo>
                    <a:pt x="2080456" y="1265128"/>
                  </a:lnTo>
                  <a:lnTo>
                    <a:pt x="2060209" y="1295161"/>
                  </a:lnTo>
                  <a:lnTo>
                    <a:pt x="2030176" y="1315408"/>
                  </a:lnTo>
                  <a:lnTo>
                    <a:pt x="1993392" y="1322832"/>
                  </a:lnTo>
                  <a:lnTo>
                    <a:pt x="188975" y="1322832"/>
                  </a:lnTo>
                  <a:lnTo>
                    <a:pt x="188975" y="1417320"/>
                  </a:lnTo>
                  <a:lnTo>
                    <a:pt x="181552" y="1454104"/>
                  </a:lnTo>
                  <a:lnTo>
                    <a:pt x="161305" y="1484137"/>
                  </a:lnTo>
                  <a:lnTo>
                    <a:pt x="131272" y="1504384"/>
                  </a:lnTo>
                  <a:lnTo>
                    <a:pt x="94488" y="1511808"/>
                  </a:lnTo>
                  <a:lnTo>
                    <a:pt x="57703" y="1504384"/>
                  </a:lnTo>
                  <a:lnTo>
                    <a:pt x="27670" y="1484137"/>
                  </a:lnTo>
                  <a:lnTo>
                    <a:pt x="7423" y="1454104"/>
                  </a:lnTo>
                  <a:lnTo>
                    <a:pt x="0" y="1417320"/>
                  </a:lnTo>
                  <a:lnTo>
                    <a:pt x="0" y="283463"/>
                  </a:lnTo>
                  <a:close/>
                </a:path>
              </a:pathLst>
            </a:custGeom>
            <a:ln w="9144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482584" y="2798064"/>
              <a:ext cx="198120" cy="103632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583680" y="2939796"/>
              <a:ext cx="198120" cy="150876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6777228" y="2991612"/>
              <a:ext cx="0" cy="1039494"/>
            </a:xfrm>
            <a:custGeom>
              <a:avLst/>
              <a:gdLst/>
              <a:ahLst/>
              <a:cxnLst/>
              <a:rect l="l" t="t" r="r" b="b"/>
              <a:pathLst>
                <a:path h="1039495">
                  <a:moveTo>
                    <a:pt x="0" y="0"/>
                  </a:moveTo>
                  <a:lnTo>
                    <a:pt x="0" y="1039368"/>
                  </a:lnTo>
                </a:path>
              </a:pathLst>
            </a:custGeom>
            <a:ln w="9144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8706104" y="3203574"/>
            <a:ext cx="9969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9690">
              <a:spcBef>
                <a:spcPts val="95"/>
              </a:spcBef>
            </a:pPr>
            <a:r>
              <a:rPr sz="1600" spc="-10" dirty="0">
                <a:latin typeface="Century Gothic"/>
                <a:cs typeface="Century Gothic"/>
              </a:rPr>
              <a:t>Екстракт</a:t>
            </a:r>
            <a:endParaRPr sz="1600">
              <a:latin typeface="Century Gothic"/>
              <a:cs typeface="Century Gothic"/>
            </a:endParaRPr>
          </a:p>
          <a:p>
            <a:pPr marL="12700"/>
            <a:r>
              <a:rPr sz="1600" spc="-5" dirty="0">
                <a:latin typeface="Century Gothic"/>
                <a:cs typeface="Century Gothic"/>
              </a:rPr>
              <a:t>красавки</a:t>
            </a:r>
            <a:endParaRPr sz="1600">
              <a:latin typeface="Century Gothic"/>
              <a:cs typeface="Century Gothic"/>
            </a:endParaRPr>
          </a:p>
        </p:txBody>
      </p:sp>
      <p:pic>
        <p:nvPicPr>
          <p:cNvPr id="70" name="object 7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754124" y="4404359"/>
            <a:ext cx="8611362" cy="2047494"/>
          </a:xfrm>
          <a:prstGeom prst="rect">
            <a:avLst/>
          </a:prstGeom>
        </p:spPr>
      </p:pic>
      <p:sp>
        <p:nvSpPr>
          <p:cNvPr id="71" name="object 71"/>
          <p:cNvSpPr txBox="1"/>
          <p:nvPr/>
        </p:nvSpPr>
        <p:spPr>
          <a:xfrm>
            <a:off x="3925570" y="4710430"/>
            <a:ext cx="426847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ctr">
              <a:spcBef>
                <a:spcPts val="100"/>
              </a:spcBef>
            </a:pPr>
            <a:r>
              <a:rPr b="1" spc="-5" dirty="0">
                <a:solidFill>
                  <a:srgbClr val="FF3300"/>
                </a:solidFill>
                <a:latin typeface="Tahoma"/>
                <a:cs typeface="Tahoma"/>
              </a:rPr>
              <a:t>Термолабільні речовини</a:t>
            </a:r>
            <a:r>
              <a:rPr b="1" spc="20" dirty="0">
                <a:solidFill>
                  <a:srgbClr val="FF3300"/>
                </a:solidFill>
                <a:latin typeface="Tahoma"/>
                <a:cs typeface="Tahoma"/>
              </a:rPr>
              <a:t> </a:t>
            </a:r>
            <a:r>
              <a:rPr b="1" spc="-5" dirty="0">
                <a:solidFill>
                  <a:srgbClr val="FF3300"/>
                </a:solidFill>
                <a:latin typeface="Tahoma"/>
                <a:cs typeface="Tahoma"/>
              </a:rPr>
              <a:t>додають </a:t>
            </a:r>
            <a:r>
              <a:rPr b="1" dirty="0">
                <a:solidFill>
                  <a:srgbClr val="FF3300"/>
                </a:solidFill>
                <a:latin typeface="Tahoma"/>
                <a:cs typeface="Tahoma"/>
              </a:rPr>
              <a:t> до </a:t>
            </a:r>
            <a:r>
              <a:rPr b="1" spc="-5" dirty="0">
                <a:solidFill>
                  <a:srgbClr val="FF3300"/>
                </a:solidFill>
                <a:latin typeface="Tahoma"/>
                <a:cs typeface="Tahoma"/>
              </a:rPr>
              <a:t>розплавленої напівохолодженої </a:t>
            </a:r>
            <a:r>
              <a:rPr b="1" spc="-515" dirty="0">
                <a:solidFill>
                  <a:srgbClr val="FF3300"/>
                </a:solidFill>
                <a:latin typeface="Tahoma"/>
                <a:cs typeface="Tahoma"/>
              </a:rPr>
              <a:t> </a:t>
            </a:r>
            <a:r>
              <a:rPr b="1" spc="-5" dirty="0">
                <a:solidFill>
                  <a:srgbClr val="FF3300"/>
                </a:solidFill>
                <a:latin typeface="Tahoma"/>
                <a:cs typeface="Tahoma"/>
              </a:rPr>
              <a:t>основи</a:t>
            </a:r>
            <a:r>
              <a:rPr b="1" dirty="0">
                <a:solidFill>
                  <a:srgbClr val="FF3300"/>
                </a:solidFill>
                <a:latin typeface="Tahoma"/>
                <a:cs typeface="Tahoma"/>
              </a:rPr>
              <a:t> </a:t>
            </a:r>
            <a:r>
              <a:rPr b="1" spc="-5" dirty="0">
                <a:solidFill>
                  <a:srgbClr val="FF3300"/>
                </a:solidFill>
                <a:latin typeface="Tahoma"/>
                <a:cs typeface="Tahoma"/>
              </a:rPr>
              <a:t>безпосередньо</a:t>
            </a:r>
            <a:r>
              <a:rPr b="1" spc="30" dirty="0">
                <a:solidFill>
                  <a:srgbClr val="FF3300"/>
                </a:solidFill>
                <a:latin typeface="Tahoma"/>
                <a:cs typeface="Tahoma"/>
              </a:rPr>
              <a:t> </a:t>
            </a:r>
            <a:r>
              <a:rPr b="1" spc="-5" dirty="0">
                <a:solidFill>
                  <a:srgbClr val="FF3300"/>
                </a:solidFill>
                <a:latin typeface="Tahoma"/>
                <a:cs typeface="Tahoma"/>
              </a:rPr>
              <a:t>перед</a:t>
            </a:r>
            <a:endParaRPr>
              <a:latin typeface="Tahoma"/>
              <a:cs typeface="Tahoma"/>
            </a:endParaRPr>
          </a:p>
          <a:p>
            <a:pPr marL="154305" marR="144145" algn="ctr"/>
            <a:r>
              <a:rPr b="1" spc="-5" dirty="0">
                <a:solidFill>
                  <a:srgbClr val="FF3300"/>
                </a:solidFill>
                <a:latin typeface="Tahoma"/>
                <a:cs typeface="Tahoma"/>
              </a:rPr>
              <a:t>виливанням</a:t>
            </a:r>
            <a:r>
              <a:rPr b="1" spc="10" dirty="0">
                <a:solidFill>
                  <a:srgbClr val="FF3300"/>
                </a:solidFill>
                <a:latin typeface="Tahoma"/>
                <a:cs typeface="Tahoma"/>
              </a:rPr>
              <a:t> </a:t>
            </a:r>
            <a:r>
              <a:rPr b="1" spc="-5" dirty="0">
                <a:solidFill>
                  <a:srgbClr val="FF3300"/>
                </a:solidFill>
                <a:latin typeface="Tahoma"/>
                <a:cs typeface="Tahoma"/>
              </a:rPr>
              <a:t>супозиторної</a:t>
            </a:r>
            <a:r>
              <a:rPr b="1" spc="10" dirty="0">
                <a:solidFill>
                  <a:srgbClr val="FF3300"/>
                </a:solidFill>
                <a:latin typeface="Tahoma"/>
                <a:cs typeface="Tahoma"/>
              </a:rPr>
              <a:t> </a:t>
            </a:r>
            <a:r>
              <a:rPr b="1" dirty="0">
                <a:solidFill>
                  <a:srgbClr val="FF3300"/>
                </a:solidFill>
                <a:latin typeface="Tahoma"/>
                <a:cs typeface="Tahoma"/>
              </a:rPr>
              <a:t>маси</a:t>
            </a:r>
            <a:r>
              <a:rPr b="1" spc="-25" dirty="0">
                <a:solidFill>
                  <a:srgbClr val="FF3300"/>
                </a:solidFill>
                <a:latin typeface="Tahoma"/>
                <a:cs typeface="Tahoma"/>
              </a:rPr>
              <a:t> </a:t>
            </a:r>
            <a:r>
              <a:rPr b="1" dirty="0">
                <a:solidFill>
                  <a:srgbClr val="FF3300"/>
                </a:solidFill>
                <a:latin typeface="Tahoma"/>
                <a:cs typeface="Tahoma"/>
              </a:rPr>
              <a:t>у </a:t>
            </a:r>
            <a:r>
              <a:rPr b="1" spc="-515" dirty="0">
                <a:solidFill>
                  <a:srgbClr val="FF3300"/>
                </a:solidFill>
                <a:latin typeface="Tahoma"/>
                <a:cs typeface="Tahoma"/>
              </a:rPr>
              <a:t> </a:t>
            </a:r>
            <a:r>
              <a:rPr b="1" dirty="0">
                <a:solidFill>
                  <a:srgbClr val="FF3300"/>
                </a:solidFill>
                <a:latin typeface="Tahoma"/>
                <a:cs typeface="Tahoma"/>
              </a:rPr>
              <a:t>форми</a:t>
            </a:r>
            <a:endParaRPr>
              <a:latin typeface="Tahoma"/>
              <a:cs typeface="Tahoma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3864101" y="1586484"/>
            <a:ext cx="288290" cy="86995"/>
          </a:xfrm>
          <a:custGeom>
            <a:avLst/>
            <a:gdLst/>
            <a:ahLst/>
            <a:cxnLst/>
            <a:rect l="l" t="t" r="r" b="b"/>
            <a:pathLst>
              <a:path w="288289" h="86994">
                <a:moveTo>
                  <a:pt x="201168" y="0"/>
                </a:moveTo>
                <a:lnTo>
                  <a:pt x="201168" y="86867"/>
                </a:lnTo>
                <a:lnTo>
                  <a:pt x="259079" y="57912"/>
                </a:lnTo>
                <a:lnTo>
                  <a:pt x="215646" y="57912"/>
                </a:lnTo>
                <a:lnTo>
                  <a:pt x="215646" y="28955"/>
                </a:lnTo>
                <a:lnTo>
                  <a:pt x="259080" y="28955"/>
                </a:lnTo>
                <a:lnTo>
                  <a:pt x="201168" y="0"/>
                </a:lnTo>
                <a:close/>
              </a:path>
              <a:path w="288289" h="86994">
                <a:moveTo>
                  <a:pt x="201168" y="28955"/>
                </a:moveTo>
                <a:lnTo>
                  <a:pt x="0" y="28955"/>
                </a:lnTo>
                <a:lnTo>
                  <a:pt x="0" y="57912"/>
                </a:lnTo>
                <a:lnTo>
                  <a:pt x="201168" y="57912"/>
                </a:lnTo>
                <a:lnTo>
                  <a:pt x="201168" y="28955"/>
                </a:lnTo>
                <a:close/>
              </a:path>
              <a:path w="288289" h="86994">
                <a:moveTo>
                  <a:pt x="259080" y="28955"/>
                </a:moveTo>
                <a:lnTo>
                  <a:pt x="215646" y="28955"/>
                </a:lnTo>
                <a:lnTo>
                  <a:pt x="215646" y="57912"/>
                </a:lnTo>
                <a:lnTo>
                  <a:pt x="259079" y="57912"/>
                </a:lnTo>
                <a:lnTo>
                  <a:pt x="288036" y="43433"/>
                </a:lnTo>
                <a:lnTo>
                  <a:pt x="259080" y="28955"/>
                </a:lnTo>
                <a:close/>
              </a:path>
            </a:pathLst>
          </a:custGeom>
          <a:solidFill>
            <a:srgbClr val="66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864101" y="3531109"/>
            <a:ext cx="288290" cy="86995"/>
          </a:xfrm>
          <a:custGeom>
            <a:avLst/>
            <a:gdLst/>
            <a:ahLst/>
            <a:cxnLst/>
            <a:rect l="l" t="t" r="r" b="b"/>
            <a:pathLst>
              <a:path w="288289" h="86995">
                <a:moveTo>
                  <a:pt x="201168" y="0"/>
                </a:moveTo>
                <a:lnTo>
                  <a:pt x="201168" y="86867"/>
                </a:lnTo>
                <a:lnTo>
                  <a:pt x="259079" y="57912"/>
                </a:lnTo>
                <a:lnTo>
                  <a:pt x="215646" y="57912"/>
                </a:lnTo>
                <a:lnTo>
                  <a:pt x="215646" y="28955"/>
                </a:lnTo>
                <a:lnTo>
                  <a:pt x="259080" y="28955"/>
                </a:lnTo>
                <a:lnTo>
                  <a:pt x="201168" y="0"/>
                </a:lnTo>
                <a:close/>
              </a:path>
              <a:path w="288289" h="86995">
                <a:moveTo>
                  <a:pt x="201168" y="28955"/>
                </a:moveTo>
                <a:lnTo>
                  <a:pt x="0" y="28955"/>
                </a:lnTo>
                <a:lnTo>
                  <a:pt x="0" y="57912"/>
                </a:lnTo>
                <a:lnTo>
                  <a:pt x="201168" y="57912"/>
                </a:lnTo>
                <a:lnTo>
                  <a:pt x="201168" y="28955"/>
                </a:lnTo>
                <a:close/>
              </a:path>
              <a:path w="288289" h="86995">
                <a:moveTo>
                  <a:pt x="259080" y="28955"/>
                </a:moveTo>
                <a:lnTo>
                  <a:pt x="215646" y="28955"/>
                </a:lnTo>
                <a:lnTo>
                  <a:pt x="215646" y="57912"/>
                </a:lnTo>
                <a:lnTo>
                  <a:pt x="259079" y="57912"/>
                </a:lnTo>
                <a:lnTo>
                  <a:pt x="288036" y="43433"/>
                </a:lnTo>
                <a:lnTo>
                  <a:pt x="259080" y="28955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10280143" y="6266060"/>
            <a:ext cx="321945" cy="291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fld id="{81D60167-4931-47E6-BA6A-407CBD079E47}" type="slidenum">
              <a:rPr dirty="0">
                <a:latin typeface="Century Gothic"/>
                <a:cs typeface="Century Gothic"/>
              </a:rPr>
              <a:pPr marL="12700">
                <a:spcBef>
                  <a:spcPts val="110"/>
                </a:spcBef>
              </a:pPr>
              <a:t>91</a:t>
            </a:fld>
            <a:endParaRPr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10504298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52601" y="1801826"/>
            <a:ext cx="8610600" cy="50064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5255">
              <a:spcBef>
                <a:spcPts val="100"/>
              </a:spcBef>
            </a:pPr>
            <a:r>
              <a:rPr b="1" spc="-5" dirty="0">
                <a:latin typeface="Century Gothic"/>
                <a:cs typeface="Century Gothic"/>
              </a:rPr>
              <a:t>Коефіцієнтом заміщення </a:t>
            </a:r>
            <a:r>
              <a:rPr b="1" dirty="0">
                <a:latin typeface="Century Gothic"/>
                <a:cs typeface="Century Gothic"/>
              </a:rPr>
              <a:t>(Еж) </a:t>
            </a:r>
            <a:r>
              <a:rPr spc="-10" dirty="0">
                <a:latin typeface="Century Gothic"/>
                <a:cs typeface="Century Gothic"/>
              </a:rPr>
              <a:t>називають </a:t>
            </a:r>
            <a:r>
              <a:rPr dirty="0">
                <a:latin typeface="Century Gothic"/>
                <a:cs typeface="Century Gothic"/>
              </a:rPr>
              <a:t>кількість </a:t>
            </a:r>
            <a:r>
              <a:rPr spc="-5" dirty="0">
                <a:latin typeface="Century Gothic"/>
                <a:cs typeface="Century Gothic"/>
              </a:rPr>
              <a:t>ЛР,</a:t>
            </a:r>
            <a:r>
              <a:rPr dirty="0">
                <a:latin typeface="Century Gothic"/>
                <a:cs typeface="Century Gothic"/>
              </a:rPr>
              <a:t> яка </a:t>
            </a:r>
            <a:r>
              <a:rPr spc="5" dirty="0">
                <a:latin typeface="Century Gothic"/>
                <a:cs typeface="Century Gothic"/>
              </a:rPr>
              <a:t> </a:t>
            </a:r>
            <a:r>
              <a:rPr dirty="0">
                <a:latin typeface="Century Gothic"/>
                <a:cs typeface="Century Gothic"/>
              </a:rPr>
              <a:t>заміщає одну </a:t>
            </a:r>
            <a:r>
              <a:rPr spc="-5" dirty="0">
                <a:latin typeface="Century Gothic"/>
                <a:cs typeface="Century Gothic"/>
              </a:rPr>
              <a:t>вагову частину жирової основи </a:t>
            </a:r>
            <a:r>
              <a:rPr dirty="0">
                <a:latin typeface="Century Gothic"/>
                <a:cs typeface="Century Gothic"/>
              </a:rPr>
              <a:t>з </a:t>
            </a:r>
            <a:r>
              <a:rPr spc="-5" dirty="0">
                <a:latin typeface="Century Gothic"/>
                <a:cs typeface="Century Gothic"/>
              </a:rPr>
              <a:t>питомою вагою </a:t>
            </a:r>
            <a:r>
              <a:rPr spc="-484" dirty="0">
                <a:latin typeface="Century Gothic"/>
                <a:cs typeface="Century Gothic"/>
              </a:rPr>
              <a:t> </a:t>
            </a:r>
            <a:r>
              <a:rPr spc="-10" dirty="0">
                <a:latin typeface="Century Gothic"/>
                <a:cs typeface="Century Gothic"/>
              </a:rPr>
              <a:t>0,95.</a:t>
            </a:r>
            <a:r>
              <a:rPr spc="25" dirty="0">
                <a:latin typeface="Century Gothic"/>
                <a:cs typeface="Century Gothic"/>
              </a:rPr>
              <a:t> </a:t>
            </a:r>
            <a:r>
              <a:rPr spc="-5" dirty="0">
                <a:latin typeface="Century Gothic"/>
                <a:cs typeface="Century Gothic"/>
              </a:rPr>
              <a:t>Тобто</a:t>
            </a:r>
            <a:r>
              <a:rPr spc="-10" dirty="0">
                <a:latin typeface="Century Gothic"/>
                <a:cs typeface="Century Gothic"/>
              </a:rPr>
              <a:t> </a:t>
            </a:r>
            <a:r>
              <a:rPr spc="-5" dirty="0">
                <a:latin typeface="Century Gothic"/>
                <a:cs typeface="Century Gothic"/>
              </a:rPr>
              <a:t>дана</a:t>
            </a:r>
            <a:r>
              <a:rPr spc="-10" dirty="0">
                <a:latin typeface="Century Gothic"/>
                <a:cs typeface="Century Gothic"/>
              </a:rPr>
              <a:t> </a:t>
            </a:r>
            <a:r>
              <a:rPr dirty="0">
                <a:latin typeface="Century Gothic"/>
                <a:cs typeface="Century Gothic"/>
              </a:rPr>
              <a:t>кількість</a:t>
            </a:r>
            <a:r>
              <a:rPr spc="-35" dirty="0">
                <a:latin typeface="Century Gothic"/>
                <a:cs typeface="Century Gothic"/>
              </a:rPr>
              <a:t> </a:t>
            </a:r>
            <a:r>
              <a:rPr spc="-5" dirty="0">
                <a:latin typeface="Century Gothic"/>
                <a:cs typeface="Century Gothic"/>
              </a:rPr>
              <a:t>ЛР</a:t>
            </a:r>
            <a:r>
              <a:rPr spc="-10" dirty="0">
                <a:latin typeface="Century Gothic"/>
                <a:cs typeface="Century Gothic"/>
              </a:rPr>
              <a:t> </a:t>
            </a:r>
            <a:r>
              <a:rPr spc="-5" dirty="0">
                <a:latin typeface="Century Gothic"/>
                <a:cs typeface="Century Gothic"/>
              </a:rPr>
              <a:t>займає</a:t>
            </a:r>
            <a:r>
              <a:rPr spc="10" dirty="0">
                <a:latin typeface="Century Gothic"/>
                <a:cs typeface="Century Gothic"/>
              </a:rPr>
              <a:t> </a:t>
            </a:r>
            <a:r>
              <a:rPr spc="-5" dirty="0">
                <a:latin typeface="Century Gothic"/>
                <a:cs typeface="Century Gothic"/>
              </a:rPr>
              <a:t>такий</a:t>
            </a:r>
            <a:r>
              <a:rPr spc="15" dirty="0">
                <a:latin typeface="Century Gothic"/>
                <a:cs typeface="Century Gothic"/>
              </a:rPr>
              <a:t> </a:t>
            </a:r>
            <a:r>
              <a:rPr spc="-5" dirty="0">
                <a:latin typeface="Century Gothic"/>
                <a:cs typeface="Century Gothic"/>
              </a:rPr>
              <a:t>же</a:t>
            </a:r>
            <a:r>
              <a:rPr spc="5" dirty="0">
                <a:latin typeface="Century Gothic"/>
                <a:cs typeface="Century Gothic"/>
              </a:rPr>
              <a:t> </a:t>
            </a:r>
            <a:r>
              <a:rPr spc="-5" dirty="0">
                <a:latin typeface="Century Gothic"/>
                <a:cs typeface="Century Gothic"/>
              </a:rPr>
              <a:t>обсяг, </a:t>
            </a:r>
            <a:r>
              <a:rPr dirty="0">
                <a:latin typeface="Century Gothic"/>
                <a:cs typeface="Century Gothic"/>
              </a:rPr>
              <a:t>як</a:t>
            </a:r>
            <a:r>
              <a:rPr spc="-15" dirty="0">
                <a:latin typeface="Century Gothic"/>
                <a:cs typeface="Century Gothic"/>
              </a:rPr>
              <a:t> </a:t>
            </a:r>
            <a:r>
              <a:rPr dirty="0">
                <a:latin typeface="Century Gothic"/>
                <a:cs typeface="Century Gothic"/>
              </a:rPr>
              <a:t>і одна </a:t>
            </a:r>
            <a:r>
              <a:rPr spc="5" dirty="0">
                <a:latin typeface="Century Gothic"/>
                <a:cs typeface="Century Gothic"/>
              </a:rPr>
              <a:t> </a:t>
            </a:r>
            <a:r>
              <a:rPr spc="-5" dirty="0">
                <a:latin typeface="Century Gothic"/>
                <a:cs typeface="Century Gothic"/>
              </a:rPr>
              <a:t>вагова</a:t>
            </a:r>
            <a:r>
              <a:rPr spc="-15" dirty="0">
                <a:latin typeface="Century Gothic"/>
                <a:cs typeface="Century Gothic"/>
              </a:rPr>
              <a:t> </a:t>
            </a:r>
            <a:r>
              <a:rPr spc="-5" dirty="0">
                <a:latin typeface="Century Gothic"/>
                <a:cs typeface="Century Gothic"/>
              </a:rPr>
              <a:t>частина</a:t>
            </a:r>
            <a:r>
              <a:rPr spc="10" dirty="0">
                <a:latin typeface="Century Gothic"/>
                <a:cs typeface="Century Gothic"/>
              </a:rPr>
              <a:t> </a:t>
            </a:r>
            <a:r>
              <a:rPr spc="-5" dirty="0">
                <a:latin typeface="Century Gothic"/>
                <a:cs typeface="Century Gothic"/>
              </a:rPr>
              <a:t>жирової</a:t>
            </a:r>
            <a:r>
              <a:rPr dirty="0">
                <a:latin typeface="Century Gothic"/>
                <a:cs typeface="Century Gothic"/>
              </a:rPr>
              <a:t> </a:t>
            </a:r>
            <a:r>
              <a:rPr spc="-5" dirty="0" err="1">
                <a:latin typeface="Century Gothic"/>
                <a:cs typeface="Century Gothic"/>
              </a:rPr>
              <a:t>основи</a:t>
            </a:r>
            <a:r>
              <a:rPr spc="-5" dirty="0">
                <a:latin typeface="Century Gothic"/>
                <a:cs typeface="Century Gothic"/>
              </a:rPr>
              <a:t>.</a:t>
            </a:r>
            <a:endParaRPr lang="uk-UA" spc="-5" dirty="0">
              <a:latin typeface="Century Gothic"/>
              <a:cs typeface="Century Gothic"/>
            </a:endParaRPr>
          </a:p>
          <a:p>
            <a:pPr marL="12700" marR="135255">
              <a:spcBef>
                <a:spcPts val="100"/>
              </a:spcBef>
            </a:pPr>
            <a:endParaRPr lang="uk-UA" dirty="0">
              <a:latin typeface="Century Gothic"/>
              <a:cs typeface="Century Gothic"/>
            </a:endParaRPr>
          </a:p>
          <a:p>
            <a:pPr marL="12700" marR="135255">
              <a:spcBef>
                <a:spcPts val="100"/>
              </a:spcBef>
            </a:pPr>
            <a:endParaRPr lang="uk-UA" dirty="0">
              <a:latin typeface="Century Gothic"/>
              <a:cs typeface="Century Gothic"/>
            </a:endParaRPr>
          </a:p>
          <a:p>
            <a:pPr marL="12700" marR="135255">
              <a:spcBef>
                <a:spcPts val="100"/>
              </a:spcBef>
            </a:pPr>
            <a:endParaRPr dirty="0">
              <a:latin typeface="Century Gothic"/>
              <a:cs typeface="Century Gothic"/>
            </a:endParaRPr>
          </a:p>
          <a:p>
            <a:pPr marL="12700" marR="5080">
              <a:spcBef>
                <a:spcPts val="5"/>
              </a:spcBef>
            </a:pPr>
            <a:r>
              <a:rPr b="1" spc="-5" dirty="0">
                <a:latin typeface="Century Gothic"/>
                <a:cs typeface="Century Gothic"/>
              </a:rPr>
              <a:t>Зворотним коефіцієнтом заміщення </a:t>
            </a:r>
            <a:r>
              <a:rPr b="1" dirty="0">
                <a:latin typeface="Century Gothic"/>
                <a:cs typeface="Century Gothic"/>
              </a:rPr>
              <a:t>(1 / </a:t>
            </a:r>
            <a:r>
              <a:rPr b="1" spc="-5" dirty="0">
                <a:latin typeface="Century Gothic"/>
                <a:cs typeface="Century Gothic"/>
              </a:rPr>
              <a:t>Еж) </a:t>
            </a:r>
            <a:r>
              <a:rPr spc="-10" dirty="0">
                <a:latin typeface="Century Gothic"/>
                <a:cs typeface="Century Gothic"/>
              </a:rPr>
              <a:t>називають </a:t>
            </a:r>
            <a:r>
              <a:rPr dirty="0">
                <a:latin typeface="Century Gothic"/>
                <a:cs typeface="Century Gothic"/>
              </a:rPr>
              <a:t>кількість </a:t>
            </a:r>
            <a:r>
              <a:rPr spc="5" dirty="0">
                <a:latin typeface="Century Gothic"/>
                <a:cs typeface="Century Gothic"/>
              </a:rPr>
              <a:t> </a:t>
            </a:r>
            <a:r>
              <a:rPr spc="-5" dirty="0">
                <a:latin typeface="Century Gothic"/>
                <a:cs typeface="Century Gothic"/>
              </a:rPr>
              <a:t>жирової основи, </a:t>
            </a:r>
            <a:r>
              <a:rPr dirty="0">
                <a:latin typeface="Century Gothic"/>
                <a:cs typeface="Century Gothic"/>
              </a:rPr>
              <a:t>яке заміщає одну </a:t>
            </a:r>
            <a:r>
              <a:rPr spc="-5" dirty="0">
                <a:latin typeface="Century Gothic"/>
                <a:cs typeface="Century Gothic"/>
              </a:rPr>
              <a:t>вагову частину ЛР. </a:t>
            </a:r>
            <a:r>
              <a:rPr spc="-10" dirty="0">
                <a:latin typeface="Century Gothic"/>
                <a:cs typeface="Century Gothic"/>
              </a:rPr>
              <a:t>Тобто </a:t>
            </a:r>
            <a:r>
              <a:rPr spc="-5" dirty="0">
                <a:latin typeface="Century Gothic"/>
                <a:cs typeface="Century Gothic"/>
              </a:rPr>
              <a:t> </a:t>
            </a:r>
            <a:r>
              <a:rPr dirty="0">
                <a:latin typeface="Century Gothic"/>
                <a:cs typeface="Century Gothic"/>
              </a:rPr>
              <a:t>кількість </a:t>
            </a:r>
            <a:r>
              <a:rPr spc="-5" dirty="0">
                <a:latin typeface="Century Gothic"/>
                <a:cs typeface="Century Gothic"/>
              </a:rPr>
              <a:t>жирової </a:t>
            </a:r>
            <a:r>
              <a:rPr dirty="0">
                <a:latin typeface="Century Gothic"/>
                <a:cs typeface="Century Gothic"/>
              </a:rPr>
              <a:t>основи </a:t>
            </a:r>
            <a:r>
              <a:rPr spc="-5" dirty="0">
                <a:latin typeface="Century Gothic"/>
                <a:cs typeface="Century Gothic"/>
              </a:rPr>
              <a:t>еквівалентно за обсягом </a:t>
            </a:r>
            <a:r>
              <a:rPr spc="-10" dirty="0">
                <a:latin typeface="Century Gothic"/>
                <a:cs typeface="Century Gothic"/>
              </a:rPr>
              <a:t>1,0 </a:t>
            </a:r>
            <a:r>
              <a:rPr dirty="0">
                <a:latin typeface="Century Gothic"/>
                <a:cs typeface="Century Gothic"/>
              </a:rPr>
              <a:t>г </a:t>
            </a:r>
            <a:r>
              <a:rPr spc="-5" dirty="0">
                <a:latin typeface="Century Gothic"/>
                <a:cs typeface="Century Gothic"/>
              </a:rPr>
              <a:t>лікарської </a:t>
            </a:r>
            <a:r>
              <a:rPr spc="-484" dirty="0">
                <a:latin typeface="Century Gothic"/>
                <a:cs typeface="Century Gothic"/>
              </a:rPr>
              <a:t> </a:t>
            </a:r>
            <a:r>
              <a:rPr spc="-5" dirty="0">
                <a:latin typeface="Century Gothic"/>
                <a:cs typeface="Century Gothic"/>
              </a:rPr>
              <a:t>речовини.</a:t>
            </a:r>
            <a:endParaRPr dirty="0">
              <a:latin typeface="Century Gothic"/>
              <a:cs typeface="Century Gothic"/>
            </a:endParaRPr>
          </a:p>
          <a:p>
            <a:pPr>
              <a:spcBef>
                <a:spcPts val="15"/>
              </a:spcBef>
            </a:pPr>
            <a:endParaRPr lang="uk-UA" sz="1750" dirty="0">
              <a:latin typeface="Century Gothic"/>
              <a:cs typeface="Century Gothic"/>
            </a:endParaRPr>
          </a:p>
          <a:p>
            <a:pPr>
              <a:spcBef>
                <a:spcPts val="15"/>
              </a:spcBef>
            </a:pPr>
            <a:endParaRPr lang="uk-UA" sz="1750" dirty="0">
              <a:latin typeface="Century Gothic"/>
              <a:cs typeface="Century Gothic"/>
            </a:endParaRPr>
          </a:p>
          <a:p>
            <a:pPr>
              <a:spcBef>
                <a:spcPts val="15"/>
              </a:spcBef>
            </a:pPr>
            <a:endParaRPr lang="uk-UA" sz="1750" dirty="0">
              <a:latin typeface="Century Gothic"/>
              <a:cs typeface="Century Gothic"/>
            </a:endParaRPr>
          </a:p>
          <a:p>
            <a:pPr>
              <a:spcBef>
                <a:spcPts val="15"/>
              </a:spcBef>
            </a:pPr>
            <a:endParaRPr sz="1750" dirty="0">
              <a:latin typeface="Century Gothic"/>
              <a:cs typeface="Century Gothic"/>
            </a:endParaRPr>
          </a:p>
          <a:p>
            <a:pPr marL="12700" marR="34925"/>
            <a:r>
              <a:rPr dirty="0">
                <a:latin typeface="Century Gothic"/>
                <a:cs typeface="Century Gothic"/>
              </a:rPr>
              <a:t>Гідрофільні </a:t>
            </a:r>
            <a:r>
              <a:rPr spc="-5" dirty="0">
                <a:latin typeface="Century Gothic"/>
                <a:cs typeface="Century Gothic"/>
              </a:rPr>
              <a:t>основи, </a:t>
            </a:r>
            <a:r>
              <a:rPr dirty="0">
                <a:latin typeface="Century Gothic"/>
                <a:cs typeface="Century Gothic"/>
              </a:rPr>
              <a:t>в порівнянні з </a:t>
            </a:r>
            <a:r>
              <a:rPr spc="-10" dirty="0">
                <a:latin typeface="Century Gothic"/>
                <a:cs typeface="Century Gothic"/>
              </a:rPr>
              <a:t>жировими, </a:t>
            </a:r>
            <a:r>
              <a:rPr spc="-5" dirty="0">
                <a:latin typeface="Century Gothic"/>
                <a:cs typeface="Century Gothic"/>
              </a:rPr>
              <a:t>мають </a:t>
            </a:r>
            <a:r>
              <a:rPr dirty="0">
                <a:latin typeface="Century Gothic"/>
                <a:cs typeface="Century Gothic"/>
              </a:rPr>
              <a:t>більш </a:t>
            </a:r>
            <a:r>
              <a:rPr spc="5" dirty="0">
                <a:latin typeface="Century Gothic"/>
                <a:cs typeface="Century Gothic"/>
              </a:rPr>
              <a:t> </a:t>
            </a:r>
            <a:r>
              <a:rPr spc="-5" dirty="0">
                <a:latin typeface="Century Gothic"/>
                <a:cs typeface="Century Gothic"/>
              </a:rPr>
              <a:t>високу </a:t>
            </a:r>
            <a:r>
              <a:rPr dirty="0">
                <a:latin typeface="Century Gothic"/>
                <a:cs typeface="Century Gothic"/>
              </a:rPr>
              <a:t>щільність </a:t>
            </a:r>
            <a:r>
              <a:rPr spc="-10" dirty="0">
                <a:latin typeface="Century Gothic"/>
                <a:cs typeface="Century Gothic"/>
              </a:rPr>
              <a:t>(1,15), </a:t>
            </a:r>
            <a:r>
              <a:rPr spc="-5" dirty="0">
                <a:latin typeface="Century Gothic"/>
                <a:cs typeface="Century Gothic"/>
              </a:rPr>
              <a:t>тому при </a:t>
            </a:r>
            <a:r>
              <a:rPr dirty="0">
                <a:latin typeface="Century Gothic"/>
                <a:cs typeface="Century Gothic"/>
              </a:rPr>
              <a:t>однаковій масі </a:t>
            </a:r>
            <a:r>
              <a:rPr spc="-5" dirty="0">
                <a:latin typeface="Century Gothic"/>
                <a:cs typeface="Century Gothic"/>
              </a:rPr>
              <a:t>займають </a:t>
            </a:r>
            <a:r>
              <a:rPr dirty="0">
                <a:latin typeface="Century Gothic"/>
                <a:cs typeface="Century Gothic"/>
              </a:rPr>
              <a:t> </a:t>
            </a:r>
            <a:r>
              <a:rPr spc="-5" dirty="0">
                <a:latin typeface="Century Gothic"/>
                <a:cs typeface="Century Gothic"/>
              </a:rPr>
              <a:t>менший</a:t>
            </a:r>
            <a:r>
              <a:rPr spc="15" dirty="0">
                <a:latin typeface="Century Gothic"/>
                <a:cs typeface="Century Gothic"/>
              </a:rPr>
              <a:t> </a:t>
            </a:r>
            <a:r>
              <a:rPr spc="-5" dirty="0">
                <a:latin typeface="Century Gothic"/>
                <a:cs typeface="Century Gothic"/>
              </a:rPr>
              <a:t>об'єм.</a:t>
            </a:r>
            <a:r>
              <a:rPr spc="-15" dirty="0">
                <a:latin typeface="Century Gothic"/>
                <a:cs typeface="Century Gothic"/>
              </a:rPr>
              <a:t> </a:t>
            </a:r>
            <a:r>
              <a:rPr spc="-5" dirty="0">
                <a:latin typeface="Century Gothic"/>
                <a:cs typeface="Century Gothic"/>
              </a:rPr>
              <a:t>Тому,</a:t>
            </a:r>
            <a:r>
              <a:rPr spc="5" dirty="0">
                <a:latin typeface="Century Gothic"/>
                <a:cs typeface="Century Gothic"/>
              </a:rPr>
              <a:t> </a:t>
            </a:r>
            <a:r>
              <a:rPr spc="-5" dirty="0">
                <a:latin typeface="Century Gothic"/>
                <a:cs typeface="Century Gothic"/>
              </a:rPr>
              <a:t>при проведенні</a:t>
            </a:r>
            <a:r>
              <a:rPr spc="5" dirty="0">
                <a:latin typeface="Century Gothic"/>
                <a:cs typeface="Century Gothic"/>
              </a:rPr>
              <a:t> </a:t>
            </a:r>
            <a:r>
              <a:rPr spc="-5" dirty="0">
                <a:latin typeface="Century Gothic"/>
                <a:cs typeface="Century Gothic"/>
              </a:rPr>
              <a:t>розрахунків</a:t>
            </a:r>
            <a:r>
              <a:rPr spc="-25" dirty="0">
                <a:latin typeface="Century Gothic"/>
                <a:cs typeface="Century Gothic"/>
              </a:rPr>
              <a:t> </a:t>
            </a:r>
            <a:r>
              <a:rPr dirty="0">
                <a:latin typeface="Century Gothic"/>
                <a:cs typeface="Century Gothic"/>
              </a:rPr>
              <a:t>для </a:t>
            </a:r>
            <a:r>
              <a:rPr spc="5" dirty="0">
                <a:latin typeface="Century Gothic"/>
                <a:cs typeface="Century Gothic"/>
              </a:rPr>
              <a:t> </a:t>
            </a:r>
            <a:r>
              <a:rPr spc="-5" dirty="0">
                <a:latin typeface="Century Gothic"/>
                <a:cs typeface="Century Gothic"/>
              </a:rPr>
              <a:t>приготування супозиторіїв на </a:t>
            </a:r>
            <a:r>
              <a:rPr dirty="0">
                <a:latin typeface="Century Gothic"/>
                <a:cs typeface="Century Gothic"/>
              </a:rPr>
              <a:t>гідрофільних </a:t>
            </a:r>
            <a:r>
              <a:rPr spc="-5" dirty="0">
                <a:latin typeface="Century Gothic"/>
                <a:cs typeface="Century Gothic"/>
              </a:rPr>
              <a:t>основах </a:t>
            </a:r>
            <a:r>
              <a:rPr b="1" spc="-5" dirty="0">
                <a:latin typeface="Century Gothic"/>
                <a:cs typeface="Century Gothic"/>
              </a:rPr>
              <a:t>необхідно </a:t>
            </a:r>
            <a:r>
              <a:rPr b="1" dirty="0">
                <a:latin typeface="Century Gothic"/>
                <a:cs typeface="Century Gothic"/>
              </a:rPr>
              <a:t> </a:t>
            </a:r>
            <a:r>
              <a:rPr b="1" spc="-10" dirty="0">
                <a:latin typeface="Century Gothic"/>
                <a:cs typeface="Century Gothic"/>
              </a:rPr>
              <a:t>враховувати </a:t>
            </a:r>
            <a:r>
              <a:rPr b="1" spc="-5" dirty="0">
                <a:latin typeface="Century Gothic"/>
                <a:cs typeface="Century Gothic"/>
              </a:rPr>
              <a:t>коефіцієнт переходу </a:t>
            </a:r>
            <a:r>
              <a:rPr b="1" dirty="0">
                <a:latin typeface="Century Gothic"/>
                <a:cs typeface="Century Gothic"/>
              </a:rPr>
              <a:t>(1,21) </a:t>
            </a:r>
            <a:r>
              <a:rPr b="1" spc="-5" dirty="0">
                <a:latin typeface="Century Gothic"/>
                <a:cs typeface="Century Gothic"/>
              </a:rPr>
              <a:t>від жирової основи </a:t>
            </a:r>
            <a:r>
              <a:rPr b="1" dirty="0">
                <a:latin typeface="Century Gothic"/>
                <a:cs typeface="Century Gothic"/>
              </a:rPr>
              <a:t>до </a:t>
            </a:r>
            <a:r>
              <a:rPr b="1" spc="-490" dirty="0">
                <a:latin typeface="Century Gothic"/>
                <a:cs typeface="Century Gothic"/>
              </a:rPr>
              <a:t> </a:t>
            </a:r>
            <a:r>
              <a:rPr b="1" spc="-5" dirty="0">
                <a:latin typeface="Century Gothic"/>
                <a:cs typeface="Century Gothic"/>
              </a:rPr>
              <a:t>гідрофільної!</a:t>
            </a:r>
            <a:endParaRPr dirty="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52600" y="263784"/>
            <a:ext cx="8686800" cy="1045748"/>
          </a:xfrm>
          <a:prstGeom prst="rect">
            <a:avLst/>
          </a:prstGeom>
        </p:spPr>
        <p:txBody>
          <a:bodyPr vert="horz" wrap="square" lIns="0" tIns="273634" rIns="0" bIns="0" rtlCol="0">
            <a:spAutoFit/>
          </a:bodyPr>
          <a:lstStyle/>
          <a:p>
            <a:pPr marL="3454400" marR="5080" indent="-3454400">
              <a:spcBef>
                <a:spcPts val="95"/>
              </a:spcBef>
            </a:pPr>
            <a:r>
              <a:rPr sz="2500" spc="-5" dirty="0"/>
              <a:t>1. </a:t>
            </a:r>
            <a:r>
              <a:rPr sz="2500" spc="-10" dirty="0"/>
              <a:t>Приготування</a:t>
            </a:r>
            <a:r>
              <a:rPr sz="2500" spc="50" dirty="0"/>
              <a:t> </a:t>
            </a:r>
            <a:r>
              <a:rPr sz="2500" spc="-5" dirty="0"/>
              <a:t>супозиторіїв</a:t>
            </a:r>
            <a:r>
              <a:rPr sz="2500" spc="20" dirty="0"/>
              <a:t> </a:t>
            </a:r>
            <a:r>
              <a:rPr sz="2500" spc="-5" dirty="0"/>
              <a:t>методом</a:t>
            </a:r>
            <a:r>
              <a:rPr sz="2500" spc="40" dirty="0"/>
              <a:t> </a:t>
            </a:r>
            <a:r>
              <a:rPr sz="2500" spc="-10" dirty="0"/>
              <a:t>виливання. </a:t>
            </a:r>
            <a:r>
              <a:rPr sz="2500" spc="-680" dirty="0"/>
              <a:t> </a:t>
            </a:r>
            <a:r>
              <a:rPr sz="2500" spc="-5" dirty="0"/>
              <a:t>Розрахунки.</a:t>
            </a:r>
            <a:endParaRPr sz="2500" dirty="0"/>
          </a:p>
        </p:txBody>
      </p:sp>
      <p:sp>
        <p:nvSpPr>
          <p:cNvPr id="5" name="object 5"/>
          <p:cNvSpPr txBox="1"/>
          <p:nvPr/>
        </p:nvSpPr>
        <p:spPr>
          <a:xfrm>
            <a:off x="10280143" y="6266060"/>
            <a:ext cx="321945" cy="291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fld id="{81D60167-4931-47E6-BA6A-407CBD079E47}" type="slidenum">
              <a:rPr dirty="0">
                <a:latin typeface="Century Gothic"/>
                <a:cs typeface="Century Gothic"/>
              </a:rPr>
              <a:pPr marL="12700">
                <a:spcBef>
                  <a:spcPts val="110"/>
                </a:spcBef>
              </a:pPr>
              <a:t>92</a:t>
            </a:fld>
            <a:endParaRPr>
              <a:latin typeface="Century Gothic"/>
              <a:cs typeface="Century Gothic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615519"/>
            <a:ext cx="6629400" cy="75974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4419600"/>
            <a:ext cx="5715000" cy="870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40546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81200" y="1"/>
            <a:ext cx="8305800" cy="1190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92075" indent="77470">
              <a:spcBef>
                <a:spcPts val="110"/>
              </a:spcBef>
            </a:pPr>
            <a:r>
              <a:rPr sz="2500" spc="-5" dirty="0">
                <a:solidFill>
                  <a:srgbClr val="008000"/>
                </a:solidFill>
                <a:latin typeface="Century Gothic"/>
                <a:cs typeface="Century Gothic"/>
              </a:rPr>
              <a:t>1.</a:t>
            </a:r>
            <a:r>
              <a:rPr sz="2500" spc="-10" dirty="0">
                <a:solidFill>
                  <a:srgbClr val="008000"/>
                </a:solidFill>
                <a:latin typeface="Century Gothic"/>
                <a:cs typeface="Century Gothic"/>
              </a:rPr>
              <a:t> Приготування</a:t>
            </a:r>
            <a:r>
              <a:rPr sz="2500" spc="45" dirty="0">
                <a:solidFill>
                  <a:srgbClr val="008000"/>
                </a:solidFill>
                <a:latin typeface="Century Gothic"/>
                <a:cs typeface="Century Gothic"/>
              </a:rPr>
              <a:t> </a:t>
            </a:r>
            <a:r>
              <a:rPr sz="2500" spc="-5" dirty="0">
                <a:solidFill>
                  <a:srgbClr val="008000"/>
                </a:solidFill>
                <a:latin typeface="Century Gothic"/>
                <a:cs typeface="Century Gothic"/>
              </a:rPr>
              <a:t>супозиторіїв</a:t>
            </a:r>
            <a:r>
              <a:rPr sz="2500" spc="15" dirty="0">
                <a:solidFill>
                  <a:srgbClr val="008000"/>
                </a:solidFill>
                <a:latin typeface="Century Gothic"/>
                <a:cs typeface="Century Gothic"/>
              </a:rPr>
              <a:t> </a:t>
            </a:r>
            <a:r>
              <a:rPr sz="2500" spc="-5" dirty="0">
                <a:solidFill>
                  <a:srgbClr val="008000"/>
                </a:solidFill>
                <a:latin typeface="Century Gothic"/>
                <a:cs typeface="Century Gothic"/>
              </a:rPr>
              <a:t>методом</a:t>
            </a:r>
            <a:r>
              <a:rPr sz="2500" spc="35" dirty="0">
                <a:solidFill>
                  <a:srgbClr val="008000"/>
                </a:solidFill>
                <a:latin typeface="Century Gothic"/>
                <a:cs typeface="Century Gothic"/>
              </a:rPr>
              <a:t> </a:t>
            </a:r>
            <a:r>
              <a:rPr sz="2500" spc="-10" dirty="0">
                <a:solidFill>
                  <a:srgbClr val="008000"/>
                </a:solidFill>
                <a:latin typeface="Century Gothic"/>
                <a:cs typeface="Century Gothic"/>
              </a:rPr>
              <a:t>виливання.</a:t>
            </a:r>
            <a:endParaRPr sz="2500">
              <a:latin typeface="Century Gothic"/>
              <a:cs typeface="Century Gothic"/>
            </a:endParaRPr>
          </a:p>
          <a:p>
            <a:pPr marL="2462530" marR="197485" indent="-2370455"/>
            <a:r>
              <a:rPr sz="2500" b="1" spc="-5" dirty="0">
                <a:solidFill>
                  <a:srgbClr val="008000"/>
                </a:solidFill>
                <a:latin typeface="Century Gothic"/>
                <a:cs typeface="Century Gothic"/>
              </a:rPr>
              <a:t>Одноразові</a:t>
            </a:r>
            <a:r>
              <a:rPr sz="2500" b="1" spc="20" dirty="0">
                <a:solidFill>
                  <a:srgbClr val="008000"/>
                </a:solidFill>
                <a:latin typeface="Century Gothic"/>
                <a:cs typeface="Century Gothic"/>
              </a:rPr>
              <a:t> </a:t>
            </a:r>
            <a:r>
              <a:rPr sz="2500" spc="-10" dirty="0">
                <a:solidFill>
                  <a:srgbClr val="008000"/>
                </a:solidFill>
                <a:latin typeface="Century Gothic"/>
                <a:cs typeface="Century Gothic"/>
              </a:rPr>
              <a:t>форми </a:t>
            </a:r>
            <a:r>
              <a:rPr sz="2500" spc="-5" dirty="0">
                <a:solidFill>
                  <a:srgbClr val="008000"/>
                </a:solidFill>
                <a:latin typeface="Century Gothic"/>
                <a:cs typeface="Century Gothic"/>
              </a:rPr>
              <a:t>для</a:t>
            </a:r>
            <a:r>
              <a:rPr sz="2500" spc="5" dirty="0">
                <a:solidFill>
                  <a:srgbClr val="008000"/>
                </a:solidFill>
                <a:latin typeface="Century Gothic"/>
                <a:cs typeface="Century Gothic"/>
              </a:rPr>
              <a:t> </a:t>
            </a:r>
            <a:r>
              <a:rPr sz="2500" spc="-10" dirty="0">
                <a:solidFill>
                  <a:srgbClr val="008000"/>
                </a:solidFill>
                <a:latin typeface="Century Gothic"/>
                <a:cs typeface="Century Gothic"/>
              </a:rPr>
              <a:t>приготування</a:t>
            </a:r>
            <a:r>
              <a:rPr sz="2500" spc="55" dirty="0">
                <a:solidFill>
                  <a:srgbClr val="008000"/>
                </a:solidFill>
                <a:latin typeface="Century Gothic"/>
                <a:cs typeface="Century Gothic"/>
              </a:rPr>
              <a:t> </a:t>
            </a:r>
            <a:r>
              <a:rPr sz="2500" spc="-5" dirty="0">
                <a:solidFill>
                  <a:srgbClr val="008000"/>
                </a:solidFill>
                <a:latin typeface="Century Gothic"/>
                <a:cs typeface="Century Gothic"/>
              </a:rPr>
              <a:t>супозиторіїв </a:t>
            </a:r>
            <a:r>
              <a:rPr sz="2500" spc="-680" dirty="0">
                <a:solidFill>
                  <a:srgbClr val="008000"/>
                </a:solidFill>
                <a:latin typeface="Century Gothic"/>
                <a:cs typeface="Century Gothic"/>
              </a:rPr>
              <a:t> </a:t>
            </a:r>
            <a:r>
              <a:rPr sz="2500" spc="-5" dirty="0">
                <a:solidFill>
                  <a:srgbClr val="008000"/>
                </a:solidFill>
                <a:latin typeface="Century Gothic"/>
                <a:cs typeface="Century Gothic"/>
              </a:rPr>
              <a:t>методом</a:t>
            </a:r>
            <a:r>
              <a:rPr sz="2500" spc="20" dirty="0">
                <a:solidFill>
                  <a:srgbClr val="008000"/>
                </a:solidFill>
                <a:latin typeface="Century Gothic"/>
                <a:cs typeface="Century Gothic"/>
              </a:rPr>
              <a:t> </a:t>
            </a:r>
            <a:r>
              <a:rPr sz="2500" spc="-10" dirty="0">
                <a:solidFill>
                  <a:srgbClr val="008000"/>
                </a:solidFill>
                <a:latin typeface="Century Gothic"/>
                <a:cs typeface="Century Gothic"/>
              </a:rPr>
              <a:t>виливання.</a:t>
            </a:r>
            <a:endParaRPr sz="2500">
              <a:latin typeface="Century Gothic"/>
              <a:cs typeface="Century Gothic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676400" y="1356523"/>
            <a:ext cx="9083802" cy="3419856"/>
            <a:chOff x="0" y="1190244"/>
            <a:chExt cx="9083802" cy="3419856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700784"/>
              <a:ext cx="3753612" cy="290931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16935" y="1190244"/>
              <a:ext cx="3723132" cy="279196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97752" y="1290828"/>
              <a:ext cx="2686050" cy="1389126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8558530" y="1367409"/>
            <a:ext cx="1847214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5715" algn="ctr">
              <a:spcBef>
                <a:spcPts val="100"/>
              </a:spcBef>
            </a:pPr>
            <a:r>
              <a:rPr spc="-5" dirty="0">
                <a:latin typeface="Century Gothic"/>
                <a:cs typeface="Century Gothic"/>
              </a:rPr>
              <a:t>Супозиторні </a:t>
            </a:r>
            <a:r>
              <a:rPr dirty="0">
                <a:latin typeface="Century Gothic"/>
                <a:cs typeface="Century Gothic"/>
              </a:rPr>
              <a:t> </a:t>
            </a:r>
            <a:r>
              <a:rPr spc="-5" dirty="0">
                <a:latin typeface="Century Gothic"/>
                <a:cs typeface="Century Gothic"/>
              </a:rPr>
              <a:t>форми</a:t>
            </a:r>
            <a:r>
              <a:rPr spc="5" dirty="0">
                <a:latin typeface="Century Gothic"/>
                <a:cs typeface="Century Gothic"/>
              </a:rPr>
              <a:t> </a:t>
            </a:r>
            <a:r>
              <a:rPr dirty="0">
                <a:latin typeface="Century Gothic"/>
                <a:cs typeface="Century Gothic"/>
              </a:rPr>
              <a:t>з </a:t>
            </a:r>
            <a:r>
              <a:rPr spc="5" dirty="0">
                <a:latin typeface="Century Gothic"/>
                <a:cs typeface="Century Gothic"/>
              </a:rPr>
              <a:t> </a:t>
            </a:r>
            <a:r>
              <a:rPr spc="-5" dirty="0">
                <a:latin typeface="Century Gothic"/>
                <a:cs typeface="Century Gothic"/>
              </a:rPr>
              <a:t>полівінілхлорид- </a:t>
            </a:r>
            <a:r>
              <a:rPr spc="-484" dirty="0">
                <a:latin typeface="Century Gothic"/>
                <a:cs typeface="Century Gothic"/>
              </a:rPr>
              <a:t> </a:t>
            </a:r>
            <a:r>
              <a:rPr spc="-5" dirty="0">
                <a:latin typeface="Century Gothic"/>
                <a:cs typeface="Century Gothic"/>
              </a:rPr>
              <a:t>ної</a:t>
            </a:r>
            <a:r>
              <a:rPr spc="-15" dirty="0">
                <a:latin typeface="Century Gothic"/>
                <a:cs typeface="Century Gothic"/>
              </a:rPr>
              <a:t> </a:t>
            </a:r>
            <a:r>
              <a:rPr dirty="0">
                <a:latin typeface="Century Gothic"/>
                <a:cs typeface="Century Gothic"/>
              </a:rPr>
              <a:t>плівки</a:t>
            </a: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60903" y="5120640"/>
            <a:ext cx="3880866" cy="1389126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993898" y="5198491"/>
            <a:ext cx="238950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spcBef>
                <a:spcPts val="100"/>
              </a:spcBef>
            </a:pPr>
            <a:r>
              <a:rPr spc="-5" dirty="0">
                <a:latin typeface="Century Gothic"/>
                <a:cs typeface="Century Gothic"/>
              </a:rPr>
              <a:t>Супозиторні</a:t>
            </a:r>
            <a:r>
              <a:rPr spc="-50" dirty="0">
                <a:latin typeface="Century Gothic"/>
                <a:cs typeface="Century Gothic"/>
              </a:rPr>
              <a:t> </a:t>
            </a:r>
            <a:r>
              <a:rPr spc="-10" dirty="0">
                <a:latin typeface="Century Gothic"/>
                <a:cs typeface="Century Gothic"/>
              </a:rPr>
              <a:t>форми </a:t>
            </a:r>
            <a:r>
              <a:rPr spc="-484" dirty="0">
                <a:latin typeface="Century Gothic"/>
                <a:cs typeface="Century Gothic"/>
              </a:rPr>
              <a:t> </a:t>
            </a:r>
            <a:r>
              <a:rPr spc="-5" dirty="0">
                <a:latin typeface="Century Gothic"/>
                <a:cs typeface="Century Gothic"/>
              </a:rPr>
              <a:t>комбіновані, </a:t>
            </a:r>
            <a:r>
              <a:rPr dirty="0">
                <a:latin typeface="Century Gothic"/>
                <a:cs typeface="Century Gothic"/>
              </a:rPr>
              <a:t>з </a:t>
            </a:r>
            <a:r>
              <a:rPr spc="5" dirty="0">
                <a:latin typeface="Century Gothic"/>
                <a:cs typeface="Century Gothic"/>
              </a:rPr>
              <a:t> </a:t>
            </a:r>
            <a:r>
              <a:rPr spc="-5" dirty="0">
                <a:latin typeface="Century Gothic"/>
                <a:cs typeface="Century Gothic"/>
              </a:rPr>
              <a:t>використанням </a:t>
            </a:r>
            <a:r>
              <a:rPr dirty="0">
                <a:latin typeface="Century Gothic"/>
                <a:cs typeface="Century Gothic"/>
              </a:rPr>
              <a:t> </a:t>
            </a:r>
            <a:r>
              <a:rPr spc="-5" dirty="0">
                <a:latin typeface="Century Gothic"/>
                <a:cs typeface="Century Gothic"/>
              </a:rPr>
              <a:t>алюмінієвої</a:t>
            </a:r>
            <a:r>
              <a:rPr spc="-50" dirty="0">
                <a:latin typeface="Century Gothic"/>
                <a:cs typeface="Century Gothic"/>
              </a:rPr>
              <a:t> </a:t>
            </a:r>
            <a:r>
              <a:rPr spc="-10" dirty="0">
                <a:latin typeface="Century Gothic"/>
                <a:cs typeface="Century Gothic"/>
              </a:rPr>
              <a:t>фольги</a:t>
            </a:r>
            <a:endParaRPr dirty="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10302240" y="6377941"/>
            <a:ext cx="2804160" cy="291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fld id="{81D60167-4931-47E6-BA6A-407CBD079E47}" type="slidenum">
              <a:rPr dirty="0"/>
              <a:pPr marL="38100">
                <a:spcBef>
                  <a:spcPts val="110"/>
                </a:spcBef>
              </a:pPr>
              <a:t>93</a:t>
            </a:fld>
            <a:endParaRPr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901" y="4362249"/>
            <a:ext cx="2954608" cy="1886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04403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457200"/>
            <a:ext cx="77724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 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виливання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супозиторіїв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способом проводиться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найчастіше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технологічною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схемою, яка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таких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стадій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+mj-lt"/>
              <a:buAutoNum type="arabicPeriod"/>
            </a:pP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+mj-lt"/>
              <a:buAutoNum type="arabicPeriod"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підготовка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лікарських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одержання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концентрату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 лікарських речовин в основу;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 (і упаковка) супозиторіїв;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пакування супозиторіїв.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 готують до роботи реактори, різноманітні ємкості, збірники, насоси та інше обладнання шляхом ретельної оброб­ки гарячою парою, водою з мийними засобами, ополіскуванням і сушінням. Проводять санітарну обробку приміщень і підготовку робочого персоналу.</a:t>
            </a:r>
          </a:p>
          <a:p>
            <a:pPr>
              <a:buFont typeface="+mj-lt"/>
              <a:buAutoNum type="arabicPeriod"/>
            </a:pPr>
            <a:endParaRPr lang="ru-RU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3735" y="2286000"/>
            <a:ext cx="4365471" cy="2786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14151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tudfile.net/html/2706/1039/html_NTfwWMPJzi.kvIB/img-2kh6V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5772150" cy="604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82647" y="1981200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Для </a:t>
            </a:r>
            <a:r>
              <a:rPr lang="uk-UA" i="1" dirty="0">
                <a:solidFill>
                  <a:srgbClr val="000000"/>
                </a:solidFill>
                <a:latin typeface="Arial" panose="020B0604020202020204" pitchFamily="34" charset="0"/>
              </a:rPr>
              <a:t>виливання супозиторіїв </a:t>
            </a:r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використовуються </a:t>
            </a:r>
            <a:r>
              <a:rPr lang="uk-UA" i="1" dirty="0">
                <a:solidFill>
                  <a:srgbClr val="000000"/>
                </a:solidFill>
                <a:latin typeface="Arial" panose="020B0604020202020204" pitchFamily="34" charset="0"/>
              </a:rPr>
              <a:t>автоматич­ні лінії типу «</a:t>
            </a: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</a:rPr>
              <a:t>Sarong 200 S» 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(</a:t>
            </a:r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рис. 21.1)із безпосереднім дозуван­ням маси у сформовані комірки з </a:t>
            </a:r>
            <a:r>
              <a:rPr lang="uk-UA" dirty="0" err="1">
                <a:solidFill>
                  <a:srgbClr val="000000"/>
                </a:solidFill>
                <a:latin typeface="Arial" panose="020B0604020202020204" pitchFamily="34" charset="0"/>
              </a:rPr>
              <a:t>полівінілхлоридної</a:t>
            </a:r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 плівки з по­дальшою укладкою продукції в пачки.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5724917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6625" y="423862"/>
            <a:ext cx="5238750" cy="601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12469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143000"/>
            <a:ext cx="9982200" cy="423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92129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152400"/>
            <a:ext cx="10668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accent4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solidFill>
                  <a:schemeClr val="accent4">
                    <a:lumMod val="10000"/>
                  </a:schemeClr>
                </a:solidFill>
              </a:rPr>
              <a:t> СТАНДАРТИЗАЦІЯ СУПОЗИТОРІЇВ. НОМЕНКЛАТУРА</a:t>
            </a:r>
            <a:endParaRPr lang="uk-UA" sz="2400" b="1" dirty="0" smtClean="0">
              <a:solidFill>
                <a:schemeClr val="accent4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Супозиторії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 бути однорідними. Однорідність визнача­ють візуально, на поздовжньому зрізі мають бути відсутні вкрап­лення.</a:t>
            </a:r>
          </a:p>
          <a:p>
            <a:pPr algn="just"/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Однорідність маси чи середню масу визначають зважуванням 20супозиторіїв з точністю до 0,01г. Відхилення в масі не повинне перевищувати ±5 %.Якщо немає інших зазначень,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супозиторії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вмістом діючої речовини менше 2мг або менше 2 %від загаль­ної маси мають витримувати випробування на однорідність вмісту діючої речовини в одиниці дозованого лікарського засобу.</a:t>
            </a:r>
          </a:p>
          <a:p>
            <a:pPr algn="just"/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супозиторіїв, виготовлених на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ліпофільних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основах ви­значають температуру плавлення, яка не повинна перевищувати 37 °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С.Температуру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плавлення вимірюють відкритим капілярним методом (ДФУ, п. 2.2.15).</a:t>
            </a:r>
          </a:p>
          <a:p>
            <a:pPr algn="just"/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 визначити температуру плавлення важко, визначають час повної деформації, який має становити не більше 15хв.</a:t>
            </a:r>
          </a:p>
          <a:p>
            <a:pPr algn="just"/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 часу повної деформації проводять згідно з методи­кою додатка 1до статті «Лікарські засоби для ректального засто­сування» (ДФУ).</a:t>
            </a:r>
          </a:p>
          <a:p>
            <a:pPr algn="just"/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супозиторіїв, які виготовлені на гідрофільних основах, визначають час розчинення за методикою тесту «Розчинення» для твердих дозованих форм (ДФУ, п. 2.9.3).Час розчинення має бути не більше 60хв.</a:t>
            </a:r>
          </a:p>
          <a:p>
            <a:pPr algn="just"/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 на розпадання супозиторіїв проводять за методикою «Роз­падання супозиторіїв і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песаріїв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(ДФУ, п. 2.9.2).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Супозиторії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жирових основах повинні розпадатися за 30хв, а на гідрофіль­них —через 60хв.</a:t>
            </a:r>
            <a:endParaRPr lang="uk-UA" sz="20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71615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304800"/>
            <a:ext cx="10439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Цефекон</a:t>
            </a:r>
            <a:r>
              <a:rPr lang="uk-UA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Suppositoria«Cefeconum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»).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Склад: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саліциламіду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0,6г, амідопірину 0,2г,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фенацитину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0,2г, кофеїну (або кофеїн-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бензо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-ату натрію) 0,05 г.</a:t>
            </a:r>
          </a:p>
          <a:p>
            <a:pPr algn="just"/>
            <a:r>
              <a:rPr lang="uk-UA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Бетіол</a:t>
            </a:r>
            <a:r>
              <a:rPr lang="uk-UA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Suppositoria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Bethiolum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»).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Склад: екстракту беладо­ни 0,15 г, іхтіолу 0,2 г.</a:t>
            </a:r>
          </a:p>
          <a:p>
            <a:pPr algn="just"/>
            <a:r>
              <a:rPr lang="uk-UA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Анузол</a:t>
            </a:r>
            <a:r>
              <a:rPr lang="uk-UA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Suppositoria«Anusolum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»).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Склад: екстракту бела­дони 0,02г (або 0,015г), ксероформу 0,1г, цинку сульфа­ту 0,05г, гліцерину 0,12г.</a:t>
            </a:r>
          </a:p>
          <a:p>
            <a:pPr algn="just"/>
            <a:r>
              <a:rPr lang="uk-UA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Анестезол</a:t>
            </a:r>
            <a:r>
              <a:rPr lang="uk-UA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Suppositoria«Anaesthesolum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»).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Склад: анестези­ну 0,1г, дерматолу 0,04г, ментолу 0,004г, цинку оксиду 0,02г.</a:t>
            </a:r>
          </a:p>
          <a:p>
            <a:pPr algn="just"/>
            <a:r>
              <a:rPr lang="uk-UA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Супозиторії</a:t>
            </a:r>
            <a:r>
              <a:rPr lang="uk-UA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гліцерином 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SuppositoriacumGlycerino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Склад: гліцерину 1,44г (або 2,46г), кислоти стеаринової 0,12г (або 0,25г), натрію вуглекислого кристалічного 0,06г (або 0,13г) .</a:t>
            </a:r>
          </a:p>
          <a:p>
            <a:pPr algn="just"/>
            <a:r>
              <a:rPr lang="uk-UA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Супозиторії</a:t>
            </a:r>
            <a:r>
              <a:rPr lang="uk-UA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uk-UA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дигітоксином</a:t>
            </a:r>
            <a:r>
              <a:rPr lang="uk-UA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SuppositoriacumDigitoxino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дигітоксину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0,00015г.</a:t>
            </a:r>
          </a:p>
          <a:p>
            <a:pPr algn="just"/>
            <a:r>
              <a:rPr lang="uk-UA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Свічки антисептичні біологічні 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Suppositoria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antiseptica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biologica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Склад: сухої суміші бичачої плазми і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тромбопластину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0,9г, левоміцетину 0,02г, новокаїну 0,12г, екстракту беладони</a:t>
            </a:r>
          </a:p>
          <a:p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0,015 г.</a:t>
            </a:r>
          </a:p>
          <a:p>
            <a:pPr algn="just"/>
            <a:r>
              <a:rPr lang="uk-UA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Свічки апілаку 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Suppositoria«Apilacum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 апілаку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ліо-філізованого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0,005г (або 0,01г).</a:t>
            </a:r>
          </a:p>
          <a:p>
            <a:pPr algn="just"/>
            <a:r>
              <a:rPr lang="uk-UA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Нео-Анузол</a:t>
            </a:r>
            <a:r>
              <a:rPr lang="uk-UA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Suppositoria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«Neo-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Anusolum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»).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Склад: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цинкуок-сиду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0,2г,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бісмуту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нітрату основного 0,075г, таніну 0,05г, йоду 0,005г, резорцину 0,005г, метиленового синього 0,003г.</a:t>
            </a:r>
          </a:p>
          <a:p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621</a:t>
            </a:r>
          </a:p>
          <a:p>
            <a:pPr algn="just"/>
            <a:r>
              <a:rPr lang="uk-UA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Свічки з іхтіолом 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SuppositoriacumIchthyolo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 іхтіо­лу 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0,2 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  <a:p>
            <a:pPr algn="just"/>
            <a:r>
              <a:rPr lang="uk-UA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Осарбон</a:t>
            </a:r>
            <a:r>
              <a:rPr lang="uk-UA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Giobuli«Osarbonum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»).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Склад: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осарсолу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0,35г, кис­лоти борної 0,3г, глюкози 0,3г.</a:t>
            </a:r>
          </a:p>
          <a:p>
            <a:pPr algn="just"/>
            <a:r>
              <a:rPr lang="uk-UA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Осарцид</a:t>
            </a:r>
            <a:r>
              <a:rPr lang="uk-UA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globuli«Osarcidum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»).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Склад: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осарсолу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0,3г, глюкози 0,2г, кислоти борної 0,3г, стрептоциду </a:t>
            </a:r>
            <a:r>
              <a:rPr lang="uk-UA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0,3 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  <a:endParaRPr lang="uk-UA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31878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2400" y="0"/>
            <a:ext cx="10439400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Стандартизація м'яких лікарських </a:t>
            </a:r>
            <a:r>
              <a:rPr lang="uk-UA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</a:t>
            </a:r>
            <a:endParaRPr lang="uk-UA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5125" algn="just"/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Якість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мазей, а отже, їхня ефективність і безпека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застосування, залежать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 дисперсного стану діючих речовин, типу і складу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основи, ефективності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консервантів, умов виробництва і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Якість м'яких лікарських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 контролюють за наступною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схемою: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якісний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кількісний вміст діючих речовин,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вмісту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упаковки,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мікробіологічна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чистота,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частинок,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супутні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домішки.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365125"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якісної ідентифікації і визначення кількості діючих речовин,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 містяться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мазі, використовують методики, наведені у відповідних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статтях ДФУ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МКЯ та ін..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Відхилення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масі мазей, розфасованих у баночки або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туби, перевіряють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шляхом зважування вмісту 10 одиниць продукції.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суспензійних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мазей визначають дисперсність частинок. Норми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 дисперсності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твердих частинок є індивідуальними для кожної мазі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повинні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бути вказані в окремих статтях ДФУ та інших МКЯ. Мазі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 мати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певні характеристики реологічних параметрів (неньютонівський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 течії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структурну в'язкість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indent="365125"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Мазі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відпускаються в тубах або в скляних банках різної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міскості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їх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фасування використовується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різне устаткування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що дає змогу з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високою точністю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дозувати до 10 тис. упаковок за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годину. </a:t>
            </a:r>
          </a:p>
          <a:p>
            <a:pPr indent="365125"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Упаковка м'яких лікарських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 має бути індиферентною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стосовно складу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запобігати контакту вмісту з навколишнім середовищем,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бути герметичною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світлонепроникною. Упаковки для назальних,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вушних, очних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ректальних і вагінальних м'яких фармацевтичних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препаратів повинні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забезпечуватися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необхідними аплікаторами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smtClean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3439281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3555491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6858000"/>
                </a:moveTo>
                <a:lnTo>
                  <a:pt x="0" y="0"/>
                </a:lnTo>
              </a:path>
            </a:pathLst>
          </a:custGeom>
          <a:ln w="12192">
            <a:solidFill>
              <a:srgbClr val="F8F8F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296155" y="1895854"/>
            <a:ext cx="571500" cy="500380"/>
          </a:xfrm>
          <a:custGeom>
            <a:avLst/>
            <a:gdLst/>
            <a:ahLst/>
            <a:cxnLst/>
            <a:rect l="l" t="t" r="r" b="b"/>
            <a:pathLst>
              <a:path w="571500" h="500380">
                <a:moveTo>
                  <a:pt x="273039" y="361645"/>
                </a:moveTo>
                <a:lnTo>
                  <a:pt x="204127" y="361645"/>
                </a:lnTo>
                <a:lnTo>
                  <a:pt x="224497" y="499872"/>
                </a:lnTo>
                <a:lnTo>
                  <a:pt x="273039" y="361645"/>
                </a:lnTo>
                <a:close/>
              </a:path>
              <a:path w="571500" h="500380">
                <a:moveTo>
                  <a:pt x="369090" y="345630"/>
                </a:moveTo>
                <a:lnTo>
                  <a:pt x="278663" y="345630"/>
                </a:lnTo>
                <a:lnTo>
                  <a:pt x="350494" y="456755"/>
                </a:lnTo>
                <a:lnTo>
                  <a:pt x="369090" y="345630"/>
                </a:lnTo>
                <a:close/>
              </a:path>
              <a:path w="571500" h="500380">
                <a:moveTo>
                  <a:pt x="455653" y="334568"/>
                </a:moveTo>
                <a:lnTo>
                  <a:pt x="370941" y="334568"/>
                </a:lnTo>
                <a:lnTo>
                  <a:pt x="480085" y="418757"/>
                </a:lnTo>
                <a:lnTo>
                  <a:pt x="455653" y="334568"/>
                </a:lnTo>
                <a:close/>
              </a:path>
              <a:path w="571500" h="500380">
                <a:moveTo>
                  <a:pt x="452159" y="322529"/>
                </a:moveTo>
                <a:lnTo>
                  <a:pt x="149936" y="322529"/>
                </a:lnTo>
                <a:lnTo>
                  <a:pt x="125996" y="407695"/>
                </a:lnTo>
                <a:lnTo>
                  <a:pt x="204127" y="361645"/>
                </a:lnTo>
                <a:lnTo>
                  <a:pt x="273039" y="361645"/>
                </a:lnTo>
                <a:lnTo>
                  <a:pt x="278663" y="345630"/>
                </a:lnTo>
                <a:lnTo>
                  <a:pt x="369090" y="345630"/>
                </a:lnTo>
                <a:lnTo>
                  <a:pt x="370941" y="334568"/>
                </a:lnTo>
                <a:lnTo>
                  <a:pt x="455653" y="334568"/>
                </a:lnTo>
                <a:lnTo>
                  <a:pt x="452159" y="322529"/>
                </a:lnTo>
                <a:close/>
              </a:path>
              <a:path w="571500" h="500380">
                <a:moveTo>
                  <a:pt x="9791" y="53111"/>
                </a:moveTo>
                <a:lnTo>
                  <a:pt x="122428" y="176276"/>
                </a:lnTo>
                <a:lnTo>
                  <a:pt x="0" y="199377"/>
                </a:lnTo>
                <a:lnTo>
                  <a:pt x="98475" y="272503"/>
                </a:lnTo>
                <a:lnTo>
                  <a:pt x="3568" y="337578"/>
                </a:lnTo>
                <a:lnTo>
                  <a:pt x="149936" y="322529"/>
                </a:lnTo>
                <a:lnTo>
                  <a:pt x="452159" y="322529"/>
                </a:lnTo>
                <a:lnTo>
                  <a:pt x="445477" y="299504"/>
                </a:lnTo>
                <a:lnTo>
                  <a:pt x="558440" y="299504"/>
                </a:lnTo>
                <a:lnTo>
                  <a:pt x="465848" y="242417"/>
                </a:lnTo>
                <a:lnTo>
                  <a:pt x="558190" y="188315"/>
                </a:lnTo>
                <a:lnTo>
                  <a:pt x="441909" y="169291"/>
                </a:lnTo>
                <a:lnTo>
                  <a:pt x="457365" y="146265"/>
                </a:lnTo>
                <a:lnTo>
                  <a:pt x="193459" y="146265"/>
                </a:lnTo>
                <a:lnTo>
                  <a:pt x="9791" y="53111"/>
                </a:lnTo>
                <a:close/>
              </a:path>
              <a:path w="571500" h="500380">
                <a:moveTo>
                  <a:pt x="558440" y="299504"/>
                </a:moveTo>
                <a:lnTo>
                  <a:pt x="445477" y="299504"/>
                </a:lnTo>
                <a:lnTo>
                  <a:pt x="571500" y="307555"/>
                </a:lnTo>
                <a:lnTo>
                  <a:pt x="558440" y="299504"/>
                </a:lnTo>
                <a:close/>
              </a:path>
              <a:path w="571500" h="500380">
                <a:moveTo>
                  <a:pt x="220979" y="53111"/>
                </a:moveTo>
                <a:lnTo>
                  <a:pt x="193459" y="146265"/>
                </a:lnTo>
                <a:lnTo>
                  <a:pt x="457365" y="146265"/>
                </a:lnTo>
                <a:lnTo>
                  <a:pt x="465447" y="134226"/>
                </a:lnTo>
                <a:lnTo>
                  <a:pt x="285750" y="134226"/>
                </a:lnTo>
                <a:lnTo>
                  <a:pt x="220979" y="53111"/>
                </a:lnTo>
                <a:close/>
              </a:path>
              <a:path w="571500" h="500380">
                <a:moveTo>
                  <a:pt x="384225" y="0"/>
                </a:moveTo>
                <a:lnTo>
                  <a:pt x="285750" y="134226"/>
                </a:lnTo>
                <a:lnTo>
                  <a:pt x="465447" y="134226"/>
                </a:lnTo>
                <a:lnTo>
                  <a:pt x="472830" y="123228"/>
                </a:lnTo>
                <a:lnTo>
                  <a:pt x="374523" y="123228"/>
                </a:lnTo>
                <a:lnTo>
                  <a:pt x="384225" y="0"/>
                </a:lnTo>
                <a:close/>
              </a:path>
              <a:path w="571500" h="500380">
                <a:moveTo>
                  <a:pt x="486308" y="103149"/>
                </a:moveTo>
                <a:lnTo>
                  <a:pt x="374523" y="123228"/>
                </a:lnTo>
                <a:lnTo>
                  <a:pt x="472830" y="123228"/>
                </a:lnTo>
                <a:lnTo>
                  <a:pt x="486308" y="1031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4946709" y="5331185"/>
            <a:ext cx="5751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 smtClean="0">
                <a:solidFill>
                  <a:srgbClr val="FFFFFF"/>
                </a:solidFill>
                <a:latin typeface="Trebuchet MS"/>
                <a:cs typeface="Trebuchet MS"/>
              </a:rPr>
              <a:t>)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4296155" y="4149850"/>
            <a:ext cx="571500" cy="500380"/>
          </a:xfrm>
          <a:custGeom>
            <a:avLst/>
            <a:gdLst/>
            <a:ahLst/>
            <a:cxnLst/>
            <a:rect l="l" t="t" r="r" b="b"/>
            <a:pathLst>
              <a:path w="571500" h="500379">
                <a:moveTo>
                  <a:pt x="273039" y="361645"/>
                </a:moveTo>
                <a:lnTo>
                  <a:pt x="204127" y="361645"/>
                </a:lnTo>
                <a:lnTo>
                  <a:pt x="224497" y="499871"/>
                </a:lnTo>
                <a:lnTo>
                  <a:pt x="273039" y="361645"/>
                </a:lnTo>
                <a:close/>
              </a:path>
              <a:path w="571500" h="500379">
                <a:moveTo>
                  <a:pt x="369090" y="345630"/>
                </a:moveTo>
                <a:lnTo>
                  <a:pt x="278663" y="345630"/>
                </a:lnTo>
                <a:lnTo>
                  <a:pt x="350494" y="456755"/>
                </a:lnTo>
                <a:lnTo>
                  <a:pt x="369090" y="345630"/>
                </a:lnTo>
                <a:close/>
              </a:path>
              <a:path w="571500" h="500379">
                <a:moveTo>
                  <a:pt x="455653" y="334568"/>
                </a:moveTo>
                <a:lnTo>
                  <a:pt x="370941" y="334568"/>
                </a:lnTo>
                <a:lnTo>
                  <a:pt x="480085" y="418757"/>
                </a:lnTo>
                <a:lnTo>
                  <a:pt x="455653" y="334568"/>
                </a:lnTo>
                <a:close/>
              </a:path>
              <a:path w="571500" h="500379">
                <a:moveTo>
                  <a:pt x="452159" y="322529"/>
                </a:moveTo>
                <a:lnTo>
                  <a:pt x="149936" y="322529"/>
                </a:lnTo>
                <a:lnTo>
                  <a:pt x="125996" y="407695"/>
                </a:lnTo>
                <a:lnTo>
                  <a:pt x="204127" y="361645"/>
                </a:lnTo>
                <a:lnTo>
                  <a:pt x="273039" y="361645"/>
                </a:lnTo>
                <a:lnTo>
                  <a:pt x="278663" y="345630"/>
                </a:lnTo>
                <a:lnTo>
                  <a:pt x="369090" y="345630"/>
                </a:lnTo>
                <a:lnTo>
                  <a:pt x="370941" y="334568"/>
                </a:lnTo>
                <a:lnTo>
                  <a:pt x="455653" y="334568"/>
                </a:lnTo>
                <a:lnTo>
                  <a:pt x="452159" y="322529"/>
                </a:lnTo>
                <a:close/>
              </a:path>
              <a:path w="571500" h="500379">
                <a:moveTo>
                  <a:pt x="9791" y="53111"/>
                </a:moveTo>
                <a:lnTo>
                  <a:pt x="122428" y="176275"/>
                </a:lnTo>
                <a:lnTo>
                  <a:pt x="0" y="199377"/>
                </a:lnTo>
                <a:lnTo>
                  <a:pt x="98475" y="272503"/>
                </a:lnTo>
                <a:lnTo>
                  <a:pt x="3568" y="337578"/>
                </a:lnTo>
                <a:lnTo>
                  <a:pt x="149936" y="322529"/>
                </a:lnTo>
                <a:lnTo>
                  <a:pt x="452159" y="322529"/>
                </a:lnTo>
                <a:lnTo>
                  <a:pt x="445477" y="299504"/>
                </a:lnTo>
                <a:lnTo>
                  <a:pt x="558440" y="299504"/>
                </a:lnTo>
                <a:lnTo>
                  <a:pt x="465848" y="242417"/>
                </a:lnTo>
                <a:lnTo>
                  <a:pt x="558190" y="188315"/>
                </a:lnTo>
                <a:lnTo>
                  <a:pt x="441909" y="169290"/>
                </a:lnTo>
                <a:lnTo>
                  <a:pt x="457365" y="146265"/>
                </a:lnTo>
                <a:lnTo>
                  <a:pt x="193459" y="146265"/>
                </a:lnTo>
                <a:lnTo>
                  <a:pt x="9791" y="53111"/>
                </a:lnTo>
                <a:close/>
              </a:path>
              <a:path w="571500" h="500379">
                <a:moveTo>
                  <a:pt x="558440" y="299504"/>
                </a:moveTo>
                <a:lnTo>
                  <a:pt x="445477" y="299504"/>
                </a:lnTo>
                <a:lnTo>
                  <a:pt x="571500" y="307555"/>
                </a:lnTo>
                <a:lnTo>
                  <a:pt x="558440" y="299504"/>
                </a:lnTo>
                <a:close/>
              </a:path>
              <a:path w="571500" h="500379">
                <a:moveTo>
                  <a:pt x="220979" y="53111"/>
                </a:moveTo>
                <a:lnTo>
                  <a:pt x="193459" y="146265"/>
                </a:lnTo>
                <a:lnTo>
                  <a:pt x="457365" y="146265"/>
                </a:lnTo>
                <a:lnTo>
                  <a:pt x="465447" y="134226"/>
                </a:lnTo>
                <a:lnTo>
                  <a:pt x="285750" y="134226"/>
                </a:lnTo>
                <a:lnTo>
                  <a:pt x="220979" y="53111"/>
                </a:lnTo>
                <a:close/>
              </a:path>
              <a:path w="571500" h="500379">
                <a:moveTo>
                  <a:pt x="384225" y="0"/>
                </a:moveTo>
                <a:lnTo>
                  <a:pt x="285750" y="134226"/>
                </a:lnTo>
                <a:lnTo>
                  <a:pt x="465447" y="134226"/>
                </a:lnTo>
                <a:lnTo>
                  <a:pt x="472830" y="123228"/>
                </a:lnTo>
                <a:lnTo>
                  <a:pt x="374523" y="123228"/>
                </a:lnTo>
                <a:lnTo>
                  <a:pt x="384225" y="0"/>
                </a:lnTo>
                <a:close/>
              </a:path>
              <a:path w="571500" h="500379">
                <a:moveTo>
                  <a:pt x="486308" y="103149"/>
                </a:moveTo>
                <a:lnTo>
                  <a:pt x="374523" y="123228"/>
                </a:lnTo>
                <a:lnTo>
                  <a:pt x="472830" y="123228"/>
                </a:lnTo>
                <a:lnTo>
                  <a:pt x="486308" y="1031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296155" y="4693921"/>
            <a:ext cx="571500" cy="501650"/>
          </a:xfrm>
          <a:custGeom>
            <a:avLst/>
            <a:gdLst/>
            <a:ahLst/>
            <a:cxnLst/>
            <a:rect l="l" t="t" r="r" b="b"/>
            <a:pathLst>
              <a:path w="571500" h="501650">
                <a:moveTo>
                  <a:pt x="273038" y="362750"/>
                </a:moveTo>
                <a:lnTo>
                  <a:pt x="204127" y="362750"/>
                </a:lnTo>
                <a:lnTo>
                  <a:pt x="224497" y="501396"/>
                </a:lnTo>
                <a:lnTo>
                  <a:pt x="273038" y="362750"/>
                </a:lnTo>
                <a:close/>
              </a:path>
              <a:path w="571500" h="501650">
                <a:moveTo>
                  <a:pt x="369089" y="346684"/>
                </a:moveTo>
                <a:lnTo>
                  <a:pt x="278663" y="346684"/>
                </a:lnTo>
                <a:lnTo>
                  <a:pt x="350494" y="458152"/>
                </a:lnTo>
                <a:lnTo>
                  <a:pt x="369089" y="346684"/>
                </a:lnTo>
                <a:close/>
              </a:path>
              <a:path w="571500" h="501650">
                <a:moveTo>
                  <a:pt x="455651" y="335584"/>
                </a:moveTo>
                <a:lnTo>
                  <a:pt x="370941" y="335584"/>
                </a:lnTo>
                <a:lnTo>
                  <a:pt x="480085" y="420039"/>
                </a:lnTo>
                <a:lnTo>
                  <a:pt x="455651" y="335584"/>
                </a:lnTo>
                <a:close/>
              </a:path>
              <a:path w="571500" h="501650">
                <a:moveTo>
                  <a:pt x="452161" y="323519"/>
                </a:moveTo>
                <a:lnTo>
                  <a:pt x="149936" y="323519"/>
                </a:lnTo>
                <a:lnTo>
                  <a:pt x="125996" y="408940"/>
                </a:lnTo>
                <a:lnTo>
                  <a:pt x="204127" y="362750"/>
                </a:lnTo>
                <a:lnTo>
                  <a:pt x="273038" y="362750"/>
                </a:lnTo>
                <a:lnTo>
                  <a:pt x="278663" y="346684"/>
                </a:lnTo>
                <a:lnTo>
                  <a:pt x="369089" y="346684"/>
                </a:lnTo>
                <a:lnTo>
                  <a:pt x="370941" y="335584"/>
                </a:lnTo>
                <a:lnTo>
                  <a:pt x="455651" y="335584"/>
                </a:lnTo>
                <a:lnTo>
                  <a:pt x="452161" y="323519"/>
                </a:lnTo>
                <a:close/>
              </a:path>
              <a:path w="571500" h="501650">
                <a:moveTo>
                  <a:pt x="9791" y="53276"/>
                </a:moveTo>
                <a:lnTo>
                  <a:pt x="122428" y="176809"/>
                </a:lnTo>
                <a:lnTo>
                  <a:pt x="0" y="199974"/>
                </a:lnTo>
                <a:lnTo>
                  <a:pt x="98475" y="273329"/>
                </a:lnTo>
                <a:lnTo>
                  <a:pt x="3568" y="338607"/>
                </a:lnTo>
                <a:lnTo>
                  <a:pt x="149936" y="323519"/>
                </a:lnTo>
                <a:lnTo>
                  <a:pt x="452161" y="323519"/>
                </a:lnTo>
                <a:lnTo>
                  <a:pt x="445477" y="300418"/>
                </a:lnTo>
                <a:lnTo>
                  <a:pt x="558439" y="300418"/>
                </a:lnTo>
                <a:lnTo>
                  <a:pt x="465848" y="243154"/>
                </a:lnTo>
                <a:lnTo>
                  <a:pt x="558190" y="188887"/>
                </a:lnTo>
                <a:lnTo>
                  <a:pt x="441909" y="169799"/>
                </a:lnTo>
                <a:lnTo>
                  <a:pt x="457369" y="146697"/>
                </a:lnTo>
                <a:lnTo>
                  <a:pt x="193459" y="146697"/>
                </a:lnTo>
                <a:lnTo>
                  <a:pt x="9791" y="53276"/>
                </a:lnTo>
                <a:close/>
              </a:path>
              <a:path w="571500" h="501650">
                <a:moveTo>
                  <a:pt x="558439" y="300418"/>
                </a:moveTo>
                <a:lnTo>
                  <a:pt x="445477" y="300418"/>
                </a:lnTo>
                <a:lnTo>
                  <a:pt x="571500" y="308495"/>
                </a:lnTo>
                <a:lnTo>
                  <a:pt x="558439" y="300418"/>
                </a:lnTo>
                <a:close/>
              </a:path>
              <a:path w="571500" h="501650">
                <a:moveTo>
                  <a:pt x="220979" y="53276"/>
                </a:moveTo>
                <a:lnTo>
                  <a:pt x="193459" y="146697"/>
                </a:lnTo>
                <a:lnTo>
                  <a:pt x="457369" y="146697"/>
                </a:lnTo>
                <a:lnTo>
                  <a:pt x="465443" y="134632"/>
                </a:lnTo>
                <a:lnTo>
                  <a:pt x="285750" y="134632"/>
                </a:lnTo>
                <a:lnTo>
                  <a:pt x="220979" y="53276"/>
                </a:lnTo>
                <a:close/>
              </a:path>
              <a:path w="571500" h="501650">
                <a:moveTo>
                  <a:pt x="384225" y="0"/>
                </a:moveTo>
                <a:lnTo>
                  <a:pt x="285750" y="134632"/>
                </a:lnTo>
                <a:lnTo>
                  <a:pt x="465443" y="134632"/>
                </a:lnTo>
                <a:lnTo>
                  <a:pt x="472820" y="123609"/>
                </a:lnTo>
                <a:lnTo>
                  <a:pt x="374523" y="123609"/>
                </a:lnTo>
                <a:lnTo>
                  <a:pt x="384225" y="0"/>
                </a:lnTo>
                <a:close/>
              </a:path>
              <a:path w="571500" h="501650">
                <a:moveTo>
                  <a:pt x="486308" y="103454"/>
                </a:moveTo>
                <a:lnTo>
                  <a:pt x="374523" y="123609"/>
                </a:lnTo>
                <a:lnTo>
                  <a:pt x="472820" y="123609"/>
                </a:lnTo>
                <a:lnTo>
                  <a:pt x="486308" y="1034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181354" y="180243"/>
            <a:ext cx="1201064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Питання для </a:t>
            </a:r>
            <a:r>
              <a:rPr lang="uk-UA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самопідготовки</a:t>
            </a:r>
          </a:p>
          <a:p>
            <a:pPr marL="92075" indent="-15875">
              <a:buAutoNum type="arabicPeriod"/>
            </a:pPr>
            <a:r>
              <a:rPr lang="uk-UA" sz="2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До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яких типів емульсійних систем належать МЛФ?</a:t>
            </a:r>
            <a:b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 чинники впливають на біологічну доступність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діючих речовин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м'яких лікарських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форм?</a:t>
            </a:r>
            <a:b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Наведіть класифікацію м'яких лікарських форм.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Приведіть визначення мазей, паст, кремів, гелів і лініментів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 лікарських форм.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Наведіть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класифікацію основ, які використовуються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виробництва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м'яких лікарських форм і вимоги до них.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класифікують допоміжні речовини, що використовуються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виробництві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м'яких лікарських форм?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Назвіть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стадії виробництва мазей та обладнання,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 використовується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 оцінюють структурно-механічні властивості мазей?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якими показниками згідно з ДФУ контролюється якість мазей?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Назвіть обладнання для фасування мазей і вкажіть принцип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 роботи. </a:t>
            </a:r>
          </a:p>
          <a:p>
            <a:pPr marL="76200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Укажіть вимоги щодо пакування та зберігання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фармацевтичних препаратів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МЛФ.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чому полягають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біофармацевтичні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аспекти мазей? </a:t>
            </a: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" y="457200"/>
            <a:ext cx="10287000" cy="391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0"/>
              </a:spcAft>
              <a:tabLst>
                <a:tab pos="180340" algn="l"/>
                <a:tab pos="408940" algn="l"/>
              </a:tabLst>
            </a:pPr>
            <a:r>
              <a:rPr lang="ru-RU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Використана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література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 algn="ctr">
              <a:lnSpc>
                <a:spcPct val="115000"/>
              </a:lnSpc>
              <a:spcAft>
                <a:spcPts val="0"/>
              </a:spcAft>
              <a:tabLst>
                <a:tab pos="180340" algn="l"/>
                <a:tab pos="408940" algn="l"/>
              </a:tabLst>
            </a:pPr>
            <a:endParaRPr lang="uk-UA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365125" algn="l"/>
                <a:tab pos="407988" algn="l"/>
              </a:tabLs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ПРАКТИКУМ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ПРОМИСЛОВОЇ ТЕХНОЛОГІЇ ЛІКАРСЬКИХ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 ДЛЯ СТУДЕНТІВ СПЕЦІАЛЬНОСТІ «ФАРМАЦІЯ» / За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ред. Рубан О.А. - Х.: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НФаУ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2015. - 374 с. 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365125" algn="l"/>
                <a:tab pos="407988" algn="l"/>
              </a:tabLst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Промислова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технологія лікарських засобів : базовий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під- П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81 ручник для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студ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закладу (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ф-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тів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/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Є. В.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Гладух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О. А. Рубан, І. В. Сайко [та ін.]. — X.: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НФаУ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Ориіінал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2016. — 632 с. :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іл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365125" algn="l"/>
                <a:tab pos="407988" algn="l"/>
              </a:tabLst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Посібник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занять з технології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/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Борисюк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І.Ю.,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Фізор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Н.С.,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Замкова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А.В.,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Кутасевич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Н.В. - Одеса,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ОНМедУ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2022. – С. 46.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365125" algn="l"/>
                <a:tab pos="407988" algn="l"/>
              </a:tabLs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Manual to practical lessons in Drugs technology (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industrial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technology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/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Borisyuk,I.Yu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FizorN.S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ZamkovayaA.V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Kutasevych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N.V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- Odessa,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ONMedU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2022. – P.-47.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53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25216" y="3046348"/>
            <a:ext cx="46196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2900" indent="-330835">
              <a:lnSpc>
                <a:spcPct val="100000"/>
              </a:lnSpc>
              <a:spcBef>
                <a:spcPts val="95"/>
              </a:spcBef>
              <a:buClr>
                <a:srgbClr val="B03E9A"/>
              </a:buClr>
              <a:buSzPct val="70000"/>
              <a:buFont typeface="Wingdings 2"/>
              <a:buChar char=""/>
              <a:tabLst>
                <a:tab pos="343535" algn="l"/>
              </a:tabLst>
            </a:pPr>
            <a:r>
              <a:rPr sz="4000" b="1" spc="-5" dirty="0">
                <a:latin typeface="Trebuchet MS"/>
                <a:cs typeface="Trebuchet MS"/>
              </a:rPr>
              <a:t>ДЯКУЮ </a:t>
            </a:r>
            <a:r>
              <a:rPr sz="4000" b="1" dirty="0">
                <a:latin typeface="Trebuchet MS"/>
                <a:cs typeface="Trebuchet MS"/>
              </a:rPr>
              <a:t>ЗА</a:t>
            </a:r>
            <a:r>
              <a:rPr sz="4000" b="1" spc="-90" dirty="0">
                <a:latin typeface="Trebuchet MS"/>
                <a:cs typeface="Trebuchet MS"/>
              </a:rPr>
              <a:t> </a:t>
            </a:r>
            <a:r>
              <a:rPr sz="4000" b="1" spc="-5" dirty="0">
                <a:latin typeface="Trebuchet MS"/>
                <a:cs typeface="Trebuchet MS"/>
              </a:rPr>
              <a:t>УВАГУ</a:t>
            </a:r>
            <a:endParaRPr sz="4000" dirty="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b39e365-3c77-46ad-a27f-cc4545bbb791">
      <Terms xmlns="http://schemas.microsoft.com/office/infopath/2007/PartnerControls"/>
    </lcf76f155ced4ddcb4097134ff3c332f>
    <TaxCatchAll xmlns="e66fa2ed-8c0a-4ffe-bd76-1b2c6153ee4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0EEBFEB641D95A46A3CDB327AD77058E" ma:contentTypeVersion="11" ma:contentTypeDescription="Создание документа." ma:contentTypeScope="" ma:versionID="8687565f55474dedf53c94a8390aa904">
  <xsd:schema xmlns:xsd="http://www.w3.org/2001/XMLSchema" xmlns:xs="http://www.w3.org/2001/XMLSchema" xmlns:p="http://schemas.microsoft.com/office/2006/metadata/properties" xmlns:ns2="cb39e365-3c77-46ad-a27f-cc4545bbb791" xmlns:ns3="e66fa2ed-8c0a-4ffe-bd76-1b2c6153ee45" targetNamespace="http://schemas.microsoft.com/office/2006/metadata/properties" ma:root="true" ma:fieldsID="37c7ff339d62d045a7ba9a2000b9e949" ns2:_="" ns3:_="">
    <xsd:import namespace="cb39e365-3c77-46ad-a27f-cc4545bbb791"/>
    <xsd:import namespace="e66fa2ed-8c0a-4ffe-bd76-1b2c6153ee4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39e365-3c77-46ad-a27f-cc4545bbb7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2d383cb7-02ab-44f4-98b4-f85048be3c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6fa2ed-8c0a-4ffe-bd76-1b2c6153ee45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6d5e1a9b-0f3b-4790-a4ff-51a3ec3065e9}" ma:internalName="TaxCatchAll" ma:showField="CatchAllData" ma:web="e66fa2ed-8c0a-4ffe-bd76-1b2c6153ee4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2ACEB11-50FE-46BE-843F-A42D3CF3222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1B83185-8135-4B05-A4B9-9F22DEF83A71}">
  <ds:schemaRefs>
    <ds:schemaRef ds:uri="http://schemas.microsoft.com/office/2006/metadata/properties"/>
    <ds:schemaRef ds:uri="http://schemas.microsoft.com/office/infopath/2007/PartnerControls"/>
    <ds:schemaRef ds:uri="cb39e365-3c77-46ad-a27f-cc4545bbb791"/>
    <ds:schemaRef ds:uri="e66fa2ed-8c0a-4ffe-bd76-1b2c6153ee45"/>
  </ds:schemaRefs>
</ds:datastoreItem>
</file>

<file path=customXml/itemProps3.xml><?xml version="1.0" encoding="utf-8"?>
<ds:datastoreItem xmlns:ds="http://schemas.openxmlformats.org/officeDocument/2006/customXml" ds:itemID="{3CEC9594-20EC-437F-8AA4-329D663FF2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39e365-3c77-46ad-a27f-cc4545bbb791"/>
    <ds:schemaRef ds:uri="e66fa2ed-8c0a-4ffe-bd76-1b2c6153ee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1164</TotalTime>
  <Words>4444</Words>
  <Application>Microsoft Office PowerPoint</Application>
  <PresentationFormat>Широкоэкранный</PresentationFormat>
  <Paragraphs>583</Paragraphs>
  <Slides>103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103</vt:i4>
      </vt:variant>
    </vt:vector>
  </HeadingPairs>
  <TitlesOfParts>
    <vt:vector size="117" baseType="lpstr">
      <vt:lpstr>Arial</vt:lpstr>
      <vt:lpstr>Arial Unicode MS</vt:lpstr>
      <vt:lpstr>Bookman Old Style</vt:lpstr>
      <vt:lpstr>Calibri</vt:lpstr>
      <vt:lpstr>Century Gothic</vt:lpstr>
      <vt:lpstr>Monotype Corsiva</vt:lpstr>
      <vt:lpstr>Segoe Script</vt:lpstr>
      <vt:lpstr>Tahoma</vt:lpstr>
      <vt:lpstr>Times New Roman</vt:lpstr>
      <vt:lpstr>Trebuchet MS</vt:lpstr>
      <vt:lpstr>Verdana</vt:lpstr>
      <vt:lpstr>Wingdings</vt:lpstr>
      <vt:lpstr>Wingdings 2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ХАРАКТЕРИСТИКА МАЗЕЙ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КЛАСИФІКАЦІЯ МАЗЕВИХ ОСНОВ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Класифікація суспензій</vt:lpstr>
      <vt:lpstr> Переваги та недоліки суспензій</vt:lpstr>
      <vt:lpstr>Випадки утворення суспензій</vt:lpstr>
      <vt:lpstr>Методи отримання суспензій</vt:lpstr>
      <vt:lpstr>Презентация PowerPoint</vt:lpstr>
      <vt:lpstr>Презентация PowerPoint</vt:lpstr>
      <vt:lpstr>ФАКТОРИ, ЩО ВПЛИВАЮТЬ НА СТІЙКІСТЬ ГЕТЕРОГЕННИХ СИСТЕМ</vt:lpstr>
      <vt:lpstr>5 Властивості суспензій:</vt:lpstr>
      <vt:lpstr>Презентация PowerPoint</vt:lpstr>
      <vt:lpstr>Презентация PowerPoint</vt:lpstr>
      <vt:lpstr> ВИЗНАЧЕННЯ І ХАРАКТЕРИСТИКА ЕМУЛЬСІЙ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1. Характеристика супозиторіїв</vt:lpstr>
      <vt:lpstr>1. Характеристика супозиторіїв</vt:lpstr>
      <vt:lpstr>1. Характеристика супозиторіїв</vt:lpstr>
      <vt:lpstr>2. Класифікація супозиторних основ</vt:lpstr>
      <vt:lpstr>Презентация PowerPoint</vt:lpstr>
      <vt:lpstr>Презентация PowerPoint</vt:lpstr>
      <vt:lpstr>1. Характеристика супозиторіїв</vt:lpstr>
      <vt:lpstr>3. ХАРАКТЕРИСТИКА І КЛАСИФІКАЦІЯ  ЕМУЛЬГАТОРІВ</vt:lpstr>
      <vt:lpstr>Презентация PowerPoint</vt:lpstr>
      <vt:lpstr>Презентация PowerPoint</vt:lpstr>
      <vt:lpstr>1. ТехнологІчнІ Операції виготовлення супозиторіїв методом виливання</vt:lpstr>
      <vt:lpstr>1. Приготування супозиторіїв методом виливання.  Введення лікарських речовин у гідрофобні основи</vt:lpstr>
      <vt:lpstr>1. Приготування супозиторіїв методом виливання.  Введення лікарських речовин у гідрофобні основи</vt:lpstr>
      <vt:lpstr>1. Приготування супозиторіїв методом виливання.  Розрахунки.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Юлия Молодан</cp:lastModifiedBy>
  <cp:revision>60</cp:revision>
  <dcterms:created xsi:type="dcterms:W3CDTF">2021-01-31T18:17:56Z</dcterms:created>
  <dcterms:modified xsi:type="dcterms:W3CDTF">2023-11-29T23:29:52Z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2019-03-28T00:00:00Z</vt:filetime>
  </property>
  <property fmtid="{D5CDD505-2E9C-101B-9397-08002B2CF9AE}" pid="3" name="Creator">
    <vt:lpwstr>Acrobat PDFMaker 19 для PowerPoint</vt:lpwstr>
  </property>
  <property fmtid="{D5CDD505-2E9C-101B-9397-08002B2CF9AE}" pid="4" name="LastSaved">
    <vt:filetime>2021-01-31T00:00:00Z</vt:filetime>
  </property>
  <property fmtid="{D5CDD505-2E9C-101B-9397-08002B2CF9AE}" pid="5" name="ContentTypeId">
    <vt:lpwstr>0x0101000EEBFEB641D95A46A3CDB327AD77058E</vt:lpwstr>
  </property>
</Properties>
</file>