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514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986788" y="33020"/>
            <a:ext cx="5170423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4069781"/>
            <a:ext cx="447040" cy="2788285"/>
          </a:xfrm>
          <a:custGeom>
            <a:avLst/>
            <a:gdLst/>
            <a:ahLst/>
            <a:cxnLst/>
            <a:rect l="l" t="t" r="r" b="b"/>
            <a:pathLst>
              <a:path w="447040" h="2788284">
                <a:moveTo>
                  <a:pt x="0" y="0"/>
                </a:moveTo>
                <a:lnTo>
                  <a:pt x="0" y="2788217"/>
                </a:lnTo>
                <a:lnTo>
                  <a:pt x="446591" y="2788217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131542" y="4182281"/>
            <a:ext cx="4012565" cy="2675890"/>
          </a:xfrm>
          <a:custGeom>
            <a:avLst/>
            <a:gdLst/>
            <a:ahLst/>
            <a:cxnLst/>
            <a:rect l="l" t="t" r="r" b="b"/>
            <a:pathLst>
              <a:path w="4012565" h="2675890">
                <a:moveTo>
                  <a:pt x="0" y="2675717"/>
                </a:moveTo>
                <a:lnTo>
                  <a:pt x="40124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042404" y="0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7999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6891727" y="0"/>
            <a:ext cx="2252345" cy="6858000"/>
          </a:xfrm>
          <a:custGeom>
            <a:avLst/>
            <a:gdLst/>
            <a:ahLst/>
            <a:cxnLst/>
            <a:rect l="l" t="t" r="r" b="b"/>
            <a:pathLst>
              <a:path w="2252345" h="6858000">
                <a:moveTo>
                  <a:pt x="2023163" y="0"/>
                </a:moveTo>
                <a:lnTo>
                  <a:pt x="0" y="6857998"/>
                </a:lnTo>
                <a:lnTo>
                  <a:pt x="2252271" y="6857998"/>
                </a:lnTo>
                <a:lnTo>
                  <a:pt x="2252271" y="8226"/>
                </a:lnTo>
                <a:lnTo>
                  <a:pt x="2023163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207072" y="0"/>
            <a:ext cx="1937385" cy="6858000"/>
          </a:xfrm>
          <a:custGeom>
            <a:avLst/>
            <a:gdLst/>
            <a:ahLst/>
            <a:cxnLst/>
            <a:rect l="l" t="t" r="r" b="b"/>
            <a:pathLst>
              <a:path w="1937384" h="6858000">
                <a:moveTo>
                  <a:pt x="1936927" y="0"/>
                </a:moveTo>
                <a:lnTo>
                  <a:pt x="0" y="0"/>
                </a:lnTo>
                <a:lnTo>
                  <a:pt x="1200326" y="6857996"/>
                </a:lnTo>
                <a:lnTo>
                  <a:pt x="1936927" y="6857996"/>
                </a:lnTo>
                <a:lnTo>
                  <a:pt x="1936927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6638545" y="3921067"/>
            <a:ext cx="2505710" cy="2937510"/>
          </a:xfrm>
          <a:custGeom>
            <a:avLst/>
            <a:gdLst/>
            <a:ahLst/>
            <a:cxnLst/>
            <a:rect l="l" t="t" r="r" b="b"/>
            <a:pathLst>
              <a:path w="2505709" h="2937509">
                <a:moveTo>
                  <a:pt x="2505454" y="0"/>
                </a:moveTo>
                <a:lnTo>
                  <a:pt x="0" y="2936930"/>
                </a:lnTo>
                <a:lnTo>
                  <a:pt x="2505454" y="2936930"/>
                </a:lnTo>
                <a:lnTo>
                  <a:pt x="2505454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7012872" y="0"/>
            <a:ext cx="2131695" cy="6858000"/>
          </a:xfrm>
          <a:custGeom>
            <a:avLst/>
            <a:gdLst/>
            <a:ahLst/>
            <a:cxnLst/>
            <a:rect l="l" t="t" r="r" b="b"/>
            <a:pathLst>
              <a:path w="2131695" h="6858000">
                <a:moveTo>
                  <a:pt x="2131127" y="0"/>
                </a:moveTo>
                <a:lnTo>
                  <a:pt x="0" y="0"/>
                </a:lnTo>
                <a:lnTo>
                  <a:pt x="1854139" y="6857996"/>
                </a:lnTo>
                <a:lnTo>
                  <a:pt x="2131127" y="6849802"/>
                </a:lnTo>
                <a:lnTo>
                  <a:pt x="2131127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8295132" y="0"/>
            <a:ext cx="848994" cy="6858000"/>
          </a:xfrm>
          <a:custGeom>
            <a:avLst/>
            <a:gdLst/>
            <a:ahLst/>
            <a:cxnLst/>
            <a:rect l="l" t="t" r="r" b="b"/>
            <a:pathLst>
              <a:path w="848995" h="6858000">
                <a:moveTo>
                  <a:pt x="848867" y="0"/>
                </a:moveTo>
                <a:lnTo>
                  <a:pt x="676515" y="0"/>
                </a:lnTo>
                <a:lnTo>
                  <a:pt x="0" y="6857996"/>
                </a:lnTo>
                <a:lnTo>
                  <a:pt x="848867" y="6857996"/>
                </a:lnTo>
                <a:lnTo>
                  <a:pt x="848867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8078449" y="0"/>
            <a:ext cx="1065530" cy="6858000"/>
          </a:xfrm>
          <a:custGeom>
            <a:avLst/>
            <a:gdLst/>
            <a:ahLst/>
            <a:cxnLst/>
            <a:rect l="l" t="t" r="r" b="b"/>
            <a:pathLst>
              <a:path w="1065529" h="6858000">
                <a:moveTo>
                  <a:pt x="1051063" y="0"/>
                </a:moveTo>
                <a:lnTo>
                  <a:pt x="0" y="0"/>
                </a:lnTo>
                <a:lnTo>
                  <a:pt x="937406" y="6857996"/>
                </a:lnTo>
                <a:lnTo>
                  <a:pt x="1065296" y="6857996"/>
                </a:lnTo>
                <a:lnTo>
                  <a:pt x="1065455" y="6654302"/>
                </a:lnTo>
                <a:lnTo>
                  <a:pt x="1065405" y="6145234"/>
                </a:lnTo>
                <a:lnTo>
                  <a:pt x="1065165" y="5890784"/>
                </a:lnTo>
                <a:lnTo>
                  <a:pt x="1064711" y="5585510"/>
                </a:lnTo>
                <a:lnTo>
                  <a:pt x="1063982" y="5229435"/>
                </a:lnTo>
                <a:lnTo>
                  <a:pt x="1062782" y="4771727"/>
                </a:lnTo>
                <a:lnTo>
                  <a:pt x="1060321" y="4009060"/>
                </a:lnTo>
                <a:lnTo>
                  <a:pt x="1054930" y="2483906"/>
                </a:lnTo>
                <a:lnTo>
                  <a:pt x="1053375" y="1975424"/>
                </a:lnTo>
                <a:lnTo>
                  <a:pt x="1052337" y="1568557"/>
                </a:lnTo>
                <a:lnTo>
                  <a:pt x="1051624" y="1212471"/>
                </a:lnTo>
                <a:lnTo>
                  <a:pt x="1051188" y="907185"/>
                </a:lnTo>
                <a:lnTo>
                  <a:pt x="1050963" y="652725"/>
                </a:lnTo>
                <a:lnTo>
                  <a:pt x="1050923" y="194553"/>
                </a:lnTo>
                <a:lnTo>
                  <a:pt x="1051063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8060436" y="4903644"/>
            <a:ext cx="1083945" cy="1954530"/>
          </a:xfrm>
          <a:custGeom>
            <a:avLst/>
            <a:gdLst/>
            <a:ahLst/>
            <a:cxnLst/>
            <a:rect l="l" t="t" r="r" b="b"/>
            <a:pathLst>
              <a:path w="1083945" h="1954529">
                <a:moveTo>
                  <a:pt x="1083562" y="0"/>
                </a:moveTo>
                <a:lnTo>
                  <a:pt x="0" y="1954354"/>
                </a:lnTo>
                <a:lnTo>
                  <a:pt x="1083562" y="1949315"/>
                </a:lnTo>
                <a:lnTo>
                  <a:pt x="1083562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596" y="22047"/>
            <a:ext cx="9042806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8267" y="1670050"/>
            <a:ext cx="8558530" cy="2952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26970" y="0"/>
            <a:ext cx="4022090" cy="6867525"/>
            <a:chOff x="5126970" y="0"/>
            <a:chExt cx="4022090" cy="6867525"/>
          </a:xfrm>
        </p:grpSpPr>
        <p:sp>
          <p:nvSpPr>
            <p:cNvPr id="3" name="object 3"/>
            <p:cNvSpPr/>
            <p:nvPr/>
          </p:nvSpPr>
          <p:spPr>
            <a:xfrm>
              <a:off x="5131542" y="4182281"/>
              <a:ext cx="4012565" cy="2675890"/>
            </a:xfrm>
            <a:custGeom>
              <a:avLst/>
              <a:gdLst/>
              <a:ahLst/>
              <a:cxnLst/>
              <a:rect l="l" t="t" r="r" b="b"/>
              <a:pathLst>
                <a:path w="4012565" h="2675890">
                  <a:moveTo>
                    <a:pt x="0" y="2675717"/>
                  </a:moveTo>
                  <a:lnTo>
                    <a:pt x="4012456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42404" y="0"/>
              <a:ext cx="1219200" cy="6858000"/>
            </a:xfrm>
            <a:custGeom>
              <a:avLst/>
              <a:gdLst/>
              <a:ahLst/>
              <a:cxnLst/>
              <a:rect l="l" t="t" r="r" b="b"/>
              <a:pathLst>
                <a:path w="1219200" h="6858000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91727" y="0"/>
              <a:ext cx="2252345" cy="6858000"/>
            </a:xfrm>
            <a:custGeom>
              <a:avLst/>
              <a:gdLst/>
              <a:ahLst/>
              <a:cxnLst/>
              <a:rect l="l" t="t" r="r" b="b"/>
              <a:pathLst>
                <a:path w="2252345" h="6858000">
                  <a:moveTo>
                    <a:pt x="2023163" y="0"/>
                  </a:moveTo>
                  <a:lnTo>
                    <a:pt x="0" y="6857998"/>
                  </a:lnTo>
                  <a:lnTo>
                    <a:pt x="2252271" y="6857998"/>
                  </a:lnTo>
                  <a:lnTo>
                    <a:pt x="2252271" y="8226"/>
                  </a:lnTo>
                  <a:lnTo>
                    <a:pt x="2023163" y="0"/>
                  </a:lnTo>
                  <a:close/>
                </a:path>
              </a:pathLst>
            </a:custGeom>
            <a:solidFill>
              <a:srgbClr val="90C225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07072" y="0"/>
              <a:ext cx="1937385" cy="6858000"/>
            </a:xfrm>
            <a:custGeom>
              <a:avLst/>
              <a:gdLst/>
              <a:ahLst/>
              <a:cxnLst/>
              <a:rect l="l" t="t" r="r" b="b"/>
              <a:pathLst>
                <a:path w="1937384" h="6858000">
                  <a:moveTo>
                    <a:pt x="1936927" y="0"/>
                  </a:moveTo>
                  <a:lnTo>
                    <a:pt x="0" y="0"/>
                  </a:lnTo>
                  <a:lnTo>
                    <a:pt x="1200326" y="6857996"/>
                  </a:lnTo>
                  <a:lnTo>
                    <a:pt x="1936927" y="6857996"/>
                  </a:lnTo>
                  <a:lnTo>
                    <a:pt x="1936927" y="0"/>
                  </a:lnTo>
                  <a:close/>
                </a:path>
              </a:pathLst>
            </a:custGeom>
            <a:solidFill>
              <a:srgbClr val="90C22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38545" y="3921067"/>
              <a:ext cx="2505710" cy="2937510"/>
            </a:xfrm>
            <a:custGeom>
              <a:avLst/>
              <a:gdLst/>
              <a:ahLst/>
              <a:cxnLst/>
              <a:rect l="l" t="t" r="r" b="b"/>
              <a:pathLst>
                <a:path w="2505709" h="2937509">
                  <a:moveTo>
                    <a:pt x="2505454" y="0"/>
                  </a:moveTo>
                  <a:lnTo>
                    <a:pt x="0" y="2936930"/>
                  </a:lnTo>
                  <a:lnTo>
                    <a:pt x="2505454" y="2936930"/>
                  </a:lnTo>
                  <a:lnTo>
                    <a:pt x="2505454" y="0"/>
                  </a:lnTo>
                  <a:close/>
                </a:path>
              </a:pathLst>
            </a:custGeom>
            <a:solidFill>
              <a:srgbClr val="539F20">
                <a:alpha val="7215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12872" y="0"/>
              <a:ext cx="2131695" cy="6858000"/>
            </a:xfrm>
            <a:custGeom>
              <a:avLst/>
              <a:gdLst/>
              <a:ahLst/>
              <a:cxnLst/>
              <a:rect l="l" t="t" r="r" b="b"/>
              <a:pathLst>
                <a:path w="2131695" h="6858000">
                  <a:moveTo>
                    <a:pt x="2131127" y="0"/>
                  </a:moveTo>
                  <a:lnTo>
                    <a:pt x="0" y="0"/>
                  </a:lnTo>
                  <a:lnTo>
                    <a:pt x="1854139" y="6857996"/>
                  </a:lnTo>
                  <a:lnTo>
                    <a:pt x="2131127" y="6849802"/>
                  </a:lnTo>
                  <a:lnTo>
                    <a:pt x="2131127" y="0"/>
                  </a:lnTo>
                  <a:close/>
                </a:path>
              </a:pathLst>
            </a:custGeom>
            <a:solidFill>
              <a:srgbClr val="3E7818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95132" y="0"/>
              <a:ext cx="848994" cy="6858000"/>
            </a:xfrm>
            <a:custGeom>
              <a:avLst/>
              <a:gdLst/>
              <a:ahLst/>
              <a:cxnLst/>
              <a:rect l="l" t="t" r="r" b="b"/>
              <a:pathLst>
                <a:path w="848995" h="6858000">
                  <a:moveTo>
                    <a:pt x="848867" y="0"/>
                  </a:moveTo>
                  <a:lnTo>
                    <a:pt x="676515" y="0"/>
                  </a:lnTo>
                  <a:lnTo>
                    <a:pt x="0" y="6857996"/>
                  </a:lnTo>
                  <a:lnTo>
                    <a:pt x="848867" y="6857996"/>
                  </a:lnTo>
                  <a:lnTo>
                    <a:pt x="848867" y="0"/>
                  </a:lnTo>
                  <a:close/>
                </a:path>
              </a:pathLst>
            </a:custGeom>
            <a:solidFill>
              <a:srgbClr val="C0E374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078449" y="0"/>
              <a:ext cx="1065530" cy="6858000"/>
            </a:xfrm>
            <a:custGeom>
              <a:avLst/>
              <a:gdLst/>
              <a:ahLst/>
              <a:cxnLst/>
              <a:rect l="l" t="t" r="r" b="b"/>
              <a:pathLst>
                <a:path w="1065529" h="6858000">
                  <a:moveTo>
                    <a:pt x="1051063" y="0"/>
                  </a:moveTo>
                  <a:lnTo>
                    <a:pt x="0" y="0"/>
                  </a:lnTo>
                  <a:lnTo>
                    <a:pt x="937406" y="6857996"/>
                  </a:lnTo>
                  <a:lnTo>
                    <a:pt x="1065296" y="6857996"/>
                  </a:lnTo>
                  <a:lnTo>
                    <a:pt x="1065455" y="6654302"/>
                  </a:lnTo>
                  <a:lnTo>
                    <a:pt x="1065405" y="6145234"/>
                  </a:lnTo>
                  <a:lnTo>
                    <a:pt x="1065165" y="5890784"/>
                  </a:lnTo>
                  <a:lnTo>
                    <a:pt x="1064711" y="5585510"/>
                  </a:lnTo>
                  <a:lnTo>
                    <a:pt x="1063982" y="5229435"/>
                  </a:lnTo>
                  <a:lnTo>
                    <a:pt x="1062782" y="4771727"/>
                  </a:lnTo>
                  <a:lnTo>
                    <a:pt x="1060321" y="4009060"/>
                  </a:lnTo>
                  <a:lnTo>
                    <a:pt x="1054930" y="2483906"/>
                  </a:lnTo>
                  <a:lnTo>
                    <a:pt x="1053375" y="1975424"/>
                  </a:lnTo>
                  <a:lnTo>
                    <a:pt x="1052337" y="1568557"/>
                  </a:lnTo>
                  <a:lnTo>
                    <a:pt x="1051624" y="1212471"/>
                  </a:lnTo>
                  <a:lnTo>
                    <a:pt x="1051188" y="907185"/>
                  </a:lnTo>
                  <a:lnTo>
                    <a:pt x="1050963" y="652725"/>
                  </a:lnTo>
                  <a:lnTo>
                    <a:pt x="1050923" y="194553"/>
                  </a:lnTo>
                  <a:lnTo>
                    <a:pt x="1051063" y="0"/>
                  </a:lnTo>
                  <a:close/>
                </a:path>
              </a:pathLst>
            </a:custGeom>
            <a:solidFill>
              <a:srgbClr val="90C225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60436" y="4903644"/>
              <a:ext cx="1083945" cy="1954530"/>
            </a:xfrm>
            <a:custGeom>
              <a:avLst/>
              <a:gdLst/>
              <a:ahLst/>
              <a:cxnLst/>
              <a:rect l="l" t="t" r="r" b="b"/>
              <a:pathLst>
                <a:path w="1083945" h="1954529">
                  <a:moveTo>
                    <a:pt x="1083562" y="0"/>
                  </a:moveTo>
                  <a:lnTo>
                    <a:pt x="0" y="1954354"/>
                  </a:lnTo>
                  <a:lnTo>
                    <a:pt x="1083562" y="1949315"/>
                  </a:lnTo>
                  <a:lnTo>
                    <a:pt x="1083562" y="0"/>
                  </a:lnTo>
                  <a:close/>
                </a:path>
              </a:pathLst>
            </a:custGeom>
            <a:solidFill>
              <a:srgbClr val="90C225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0" y="0"/>
            <a:ext cx="855344" cy="5629275"/>
            <a:chOff x="0" y="0"/>
            <a:chExt cx="855344" cy="5629275"/>
          </a:xfrm>
        </p:grpSpPr>
        <p:sp>
          <p:nvSpPr>
            <p:cNvPr id="13" name="object 13"/>
            <p:cNvSpPr/>
            <p:nvPr/>
          </p:nvSpPr>
          <p:spPr>
            <a:xfrm>
              <a:off x="0" y="0"/>
              <a:ext cx="855344" cy="5629275"/>
            </a:xfrm>
            <a:custGeom>
              <a:avLst/>
              <a:gdLst/>
              <a:ahLst/>
              <a:cxnLst/>
              <a:rect l="l" t="t" r="r" b="b"/>
              <a:pathLst>
                <a:path w="855344" h="5629275">
                  <a:moveTo>
                    <a:pt x="854963" y="0"/>
                  </a:moveTo>
                  <a:lnTo>
                    <a:pt x="0" y="0"/>
                  </a:lnTo>
                  <a:lnTo>
                    <a:pt x="0" y="5628971"/>
                  </a:lnTo>
                  <a:lnTo>
                    <a:pt x="854963" y="7747"/>
                  </a:lnTo>
                  <a:lnTo>
                    <a:pt x="854963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9831" y="908303"/>
              <a:ext cx="360680" cy="504825"/>
            </a:xfrm>
            <a:custGeom>
              <a:avLst/>
              <a:gdLst/>
              <a:ahLst/>
              <a:cxnLst/>
              <a:rect l="l" t="t" r="r" b="b"/>
              <a:pathLst>
                <a:path w="360680" h="504825">
                  <a:moveTo>
                    <a:pt x="0" y="504444"/>
                  </a:moveTo>
                  <a:lnTo>
                    <a:pt x="360426" y="504444"/>
                  </a:lnTo>
                  <a:lnTo>
                    <a:pt x="360426" y="0"/>
                  </a:lnTo>
                  <a:lnTo>
                    <a:pt x="0" y="0"/>
                  </a:lnTo>
                  <a:lnTo>
                    <a:pt x="0" y="5044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945385" y="2670428"/>
            <a:ext cx="509079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8495" marR="652780" algn="ctr">
              <a:lnSpc>
                <a:spcPct val="100000"/>
              </a:lnSpc>
              <a:spcBef>
                <a:spcPts val="100"/>
              </a:spcBef>
            </a:pPr>
            <a:r>
              <a:rPr sz="4800" u="heavy" dirty="0">
                <a:solidFill>
                  <a:srgbClr val="90C225"/>
                </a:solidFill>
                <a:uFill>
                  <a:solidFill>
                    <a:srgbClr val="90C225"/>
                  </a:solidFill>
                </a:uFill>
                <a:latin typeface="Trebuchet MS"/>
                <a:cs typeface="Trebuchet MS"/>
              </a:rPr>
              <a:t>Фасування</a:t>
            </a:r>
            <a:r>
              <a:rPr sz="4800" u="heavy" spc="-100" dirty="0">
                <a:solidFill>
                  <a:srgbClr val="90C225"/>
                </a:solidFill>
                <a:uFill>
                  <a:solidFill>
                    <a:srgbClr val="90C225"/>
                  </a:solidFill>
                </a:uFill>
                <a:latin typeface="Trebuchet MS"/>
                <a:cs typeface="Trebuchet MS"/>
              </a:rPr>
              <a:t> </a:t>
            </a:r>
            <a:r>
              <a:rPr sz="4800" u="heavy" spc="-5" dirty="0">
                <a:solidFill>
                  <a:srgbClr val="90C225"/>
                </a:solidFill>
                <a:uFill>
                  <a:solidFill>
                    <a:srgbClr val="90C225"/>
                  </a:solidFill>
                </a:uFill>
                <a:latin typeface="Trebuchet MS"/>
                <a:cs typeface="Trebuchet MS"/>
              </a:rPr>
              <a:t>та </a:t>
            </a:r>
            <a:r>
              <a:rPr sz="4800" spc="-1430" dirty="0">
                <a:solidFill>
                  <a:srgbClr val="90C225"/>
                </a:solidFill>
                <a:latin typeface="Trebuchet MS"/>
                <a:cs typeface="Trebuchet MS"/>
              </a:rPr>
              <a:t> </a:t>
            </a:r>
            <a:r>
              <a:rPr sz="4800" u="heavy" spc="-5" dirty="0">
                <a:solidFill>
                  <a:srgbClr val="90C225"/>
                </a:solidFill>
                <a:uFill>
                  <a:solidFill>
                    <a:srgbClr val="90C225"/>
                  </a:solidFill>
                </a:uFill>
                <a:latin typeface="Trebuchet MS"/>
                <a:cs typeface="Trebuchet MS"/>
              </a:rPr>
              <a:t>пакування</a:t>
            </a:r>
            <a:endParaRPr sz="48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4800" u="heavy" spc="-5" dirty="0">
                <a:solidFill>
                  <a:srgbClr val="90C225"/>
                </a:solidFill>
                <a:uFill>
                  <a:solidFill>
                    <a:srgbClr val="90C225"/>
                  </a:solidFill>
                </a:uFill>
                <a:latin typeface="Trebuchet MS"/>
                <a:cs typeface="Trebuchet MS"/>
              </a:rPr>
              <a:t>готової</a:t>
            </a:r>
            <a:r>
              <a:rPr sz="4800" u="heavy" spc="-60" dirty="0">
                <a:solidFill>
                  <a:srgbClr val="90C225"/>
                </a:solidFill>
                <a:uFill>
                  <a:solidFill>
                    <a:srgbClr val="90C225"/>
                  </a:solidFill>
                </a:uFill>
                <a:latin typeface="Trebuchet MS"/>
                <a:cs typeface="Trebuchet MS"/>
              </a:rPr>
              <a:t> </a:t>
            </a:r>
            <a:r>
              <a:rPr sz="4800" u="heavy" spc="-5" dirty="0">
                <a:solidFill>
                  <a:srgbClr val="90C225"/>
                </a:solidFill>
                <a:uFill>
                  <a:solidFill>
                    <a:srgbClr val="90C225"/>
                  </a:solidFill>
                </a:uFill>
                <a:latin typeface="Trebuchet MS"/>
                <a:cs typeface="Trebuchet MS"/>
              </a:rPr>
              <a:t>продукції.</a:t>
            </a:r>
            <a:endParaRPr sz="48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877811" y="6237732"/>
            <a:ext cx="2014855" cy="287020"/>
          </a:xfrm>
          <a:custGeom>
            <a:avLst/>
            <a:gdLst/>
            <a:ahLst/>
            <a:cxnLst/>
            <a:rect l="l" t="t" r="r" b="b"/>
            <a:pathLst>
              <a:path w="2014854" h="287020">
                <a:moveTo>
                  <a:pt x="2014727" y="0"/>
                </a:moveTo>
                <a:lnTo>
                  <a:pt x="0" y="0"/>
                </a:lnTo>
                <a:lnTo>
                  <a:pt x="0" y="286512"/>
                </a:lnTo>
                <a:lnTo>
                  <a:pt x="2014727" y="286512"/>
                </a:lnTo>
                <a:lnTo>
                  <a:pt x="20147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40258" y="334518"/>
            <a:ext cx="8209915" cy="1655445"/>
          </a:xfrm>
          <a:prstGeom prst="rect">
            <a:avLst/>
          </a:prstGeom>
          <a:solidFill>
            <a:srgbClr val="90C225"/>
          </a:solidFill>
          <a:ln w="19811">
            <a:solidFill>
              <a:srgbClr val="688E18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800">
              <a:latin typeface="Times New Roman"/>
              <a:cs typeface="Times New Roman"/>
            </a:endParaRPr>
          </a:p>
          <a:p>
            <a:pPr marL="1394460" marR="1386840" algn="ctr">
              <a:lnSpc>
                <a:spcPct val="100000"/>
              </a:lnSpc>
              <a:spcBef>
                <a:spcPts val="5"/>
              </a:spcBef>
            </a:pPr>
            <a:r>
              <a:rPr sz="2000" b="1" spc="-5" dirty="0">
                <a:solidFill>
                  <a:srgbClr val="161E21"/>
                </a:solidFill>
                <a:latin typeface="Times New Roman"/>
                <a:cs typeface="Times New Roman"/>
              </a:rPr>
              <a:t>Одеський національний медичний університет </a:t>
            </a:r>
            <a:r>
              <a:rPr sz="2000" b="1" spc="-484" dirty="0">
                <a:solidFill>
                  <a:srgbClr val="161E21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161E21"/>
                </a:solidFill>
                <a:latin typeface="Times New Roman"/>
                <a:cs typeface="Times New Roman"/>
              </a:rPr>
              <a:t>Фармацевтичний</a:t>
            </a:r>
            <a:r>
              <a:rPr sz="2000" b="1" spc="-40" dirty="0">
                <a:solidFill>
                  <a:srgbClr val="161E21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161E21"/>
                </a:solidFill>
                <a:latin typeface="Times New Roman"/>
                <a:cs typeface="Times New Roman"/>
              </a:rPr>
              <a:t>факультет</a:t>
            </a:r>
            <a:endParaRPr sz="2000">
              <a:latin typeface="Times New Roman"/>
              <a:cs typeface="Times New Roman"/>
            </a:endParaRPr>
          </a:p>
          <a:p>
            <a:pPr marL="62865" algn="ctr">
              <a:lnSpc>
                <a:spcPct val="100000"/>
              </a:lnSpc>
            </a:pPr>
            <a:r>
              <a:rPr sz="2000" b="1" spc="-5" dirty="0">
                <a:solidFill>
                  <a:srgbClr val="161E21"/>
                </a:solidFill>
                <a:latin typeface="Times New Roman"/>
                <a:cs typeface="Times New Roman"/>
              </a:rPr>
              <a:t>Кафедра</a:t>
            </a:r>
            <a:r>
              <a:rPr sz="2000" b="1" spc="-15" dirty="0">
                <a:solidFill>
                  <a:srgbClr val="161E21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161E21"/>
                </a:solidFill>
                <a:latin typeface="Times New Roman"/>
                <a:cs typeface="Times New Roman"/>
              </a:rPr>
              <a:t>технології</a:t>
            </a:r>
            <a:r>
              <a:rPr sz="2000" b="1" spc="-20" dirty="0">
                <a:solidFill>
                  <a:srgbClr val="161E21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161E21"/>
                </a:solidFill>
                <a:latin typeface="Times New Roman"/>
                <a:cs typeface="Times New Roman"/>
              </a:rPr>
              <a:t>ліків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69333" y="5541061"/>
            <a:ext cx="420497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Times New Roman"/>
                <a:cs typeface="Times New Roman"/>
              </a:rPr>
              <a:t>Підготовили:</a:t>
            </a:r>
            <a:endParaRPr sz="24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400" spc="-35" dirty="0">
                <a:latin typeface="Times New Roman"/>
                <a:cs typeface="Times New Roman"/>
              </a:rPr>
              <a:t>Доцент, </a:t>
            </a:r>
            <a:r>
              <a:rPr lang="uk-UA" sz="2400" spc="-5" dirty="0" smtClean="0">
                <a:latin typeface="Times New Roman"/>
                <a:cs typeface="Times New Roman"/>
              </a:rPr>
              <a:t>к</a:t>
            </a:r>
            <a:r>
              <a:rPr sz="2400" spc="-5" dirty="0" smtClean="0">
                <a:latin typeface="Times New Roman"/>
                <a:cs typeface="Times New Roman"/>
              </a:rPr>
              <a:t>.</a:t>
            </a:r>
            <a:r>
              <a:rPr sz="2400" spc="-5" dirty="0" err="1" smtClean="0">
                <a:latin typeface="Times New Roman"/>
                <a:cs typeface="Times New Roman"/>
              </a:rPr>
              <a:t>фарм.н</a:t>
            </a:r>
            <a:r>
              <a:rPr sz="2400" spc="-5" dirty="0">
                <a:latin typeface="Times New Roman"/>
                <a:cs typeface="Times New Roman"/>
              </a:rPr>
              <a:t>. </a:t>
            </a:r>
            <a:r>
              <a:rPr lang="uk-UA" sz="2400" spc="-5" dirty="0" err="1" smtClean="0">
                <a:latin typeface="Times New Roman"/>
                <a:cs typeface="Times New Roman"/>
              </a:rPr>
              <a:t>Фізор</a:t>
            </a:r>
            <a:r>
              <a:rPr lang="uk-UA" sz="2400" spc="-5" dirty="0" smtClean="0">
                <a:latin typeface="Times New Roman"/>
                <a:cs typeface="Times New Roman"/>
              </a:rPr>
              <a:t> Н.С</a:t>
            </a:r>
            <a:r>
              <a:rPr lang="uk-UA" sz="2400" spc="-5" smtClean="0">
                <a:latin typeface="Times New Roman"/>
                <a:cs typeface="Times New Roman"/>
              </a:rPr>
              <a:t>. 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43316" y="0"/>
            <a:ext cx="900683" cy="77723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95622" y="523207"/>
            <a:ext cx="934715" cy="23641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6743" y="412496"/>
            <a:ext cx="6176645" cy="815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33520">
              <a:lnSpc>
                <a:spcPts val="2870"/>
              </a:lnSpc>
              <a:spcBef>
                <a:spcPts val="100"/>
              </a:spcBef>
            </a:pPr>
            <a:r>
              <a:rPr dirty="0"/>
              <a:t>ПЛАН</a:t>
            </a:r>
          </a:p>
          <a:p>
            <a:pPr marL="12700">
              <a:lnSpc>
                <a:spcPts val="3350"/>
              </a:lnSpc>
            </a:pPr>
            <a:r>
              <a:rPr sz="2800" b="0" spc="-15" dirty="0">
                <a:latin typeface="Times New Roman"/>
                <a:cs typeface="Times New Roman"/>
              </a:rPr>
              <a:t>1.Тара.</a:t>
            </a:r>
            <a:r>
              <a:rPr sz="2800" b="0" spc="-5" dirty="0">
                <a:latin typeface="Times New Roman"/>
                <a:cs typeface="Times New Roman"/>
              </a:rPr>
              <a:t> </a:t>
            </a:r>
            <a:r>
              <a:rPr sz="2800" b="0" spc="-20" dirty="0">
                <a:latin typeface="Times New Roman"/>
                <a:cs typeface="Times New Roman"/>
              </a:rPr>
              <a:t>Конструктивні</a:t>
            </a:r>
            <a:r>
              <a:rPr sz="2800" b="0" spc="15" dirty="0">
                <a:latin typeface="Times New Roman"/>
                <a:cs typeface="Times New Roman"/>
              </a:rPr>
              <a:t> </a:t>
            </a:r>
            <a:r>
              <a:rPr sz="2800" b="0" dirty="0">
                <a:latin typeface="Times New Roman"/>
                <a:cs typeface="Times New Roman"/>
              </a:rPr>
              <a:t>особливості</a:t>
            </a:r>
            <a:r>
              <a:rPr sz="2800" b="0" spc="-5" dirty="0">
                <a:latin typeface="Times New Roman"/>
                <a:cs typeface="Times New Roman"/>
              </a:rPr>
              <a:t> </a:t>
            </a:r>
            <a:r>
              <a:rPr sz="2800" b="0" spc="5" dirty="0">
                <a:latin typeface="Times New Roman"/>
                <a:cs typeface="Times New Roman"/>
              </a:rPr>
              <a:t>тари.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743" y="1203705"/>
            <a:ext cx="7118350" cy="4719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7665" indent="-355600">
              <a:lnSpc>
                <a:spcPct val="100000"/>
              </a:lnSpc>
              <a:spcBef>
                <a:spcPts val="95"/>
              </a:spcBef>
              <a:buAutoNum type="arabicPeriod" startAt="2"/>
              <a:tabLst>
                <a:tab pos="368300" algn="l"/>
              </a:tabLst>
            </a:pPr>
            <a:r>
              <a:rPr sz="2800" spc="-15" dirty="0">
                <a:latin typeface="Times New Roman"/>
                <a:cs typeface="Times New Roman"/>
              </a:rPr>
              <a:t>Матеріал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виготовлення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упаковки.</a:t>
            </a:r>
            <a:endParaRPr sz="2800">
              <a:latin typeface="Times New Roman"/>
              <a:cs typeface="Times New Roman"/>
            </a:endParaRPr>
          </a:p>
          <a:p>
            <a:pPr marL="367665" indent="-355600">
              <a:lnSpc>
                <a:spcPct val="100000"/>
              </a:lnSpc>
              <a:buAutoNum type="arabicPeriod" startAt="2"/>
              <a:tabLst>
                <a:tab pos="368300" algn="l"/>
              </a:tabLst>
            </a:pPr>
            <a:r>
              <a:rPr sz="2800" spc="-5" dirty="0">
                <a:latin typeface="Times New Roman"/>
                <a:cs typeface="Times New Roman"/>
              </a:rPr>
              <a:t>Загальні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вимоги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до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5" dirty="0">
                <a:latin typeface="Times New Roman"/>
                <a:cs typeface="Times New Roman"/>
              </a:rPr>
              <a:t>тари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і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упаковки.</a:t>
            </a:r>
            <a:endParaRPr sz="2800">
              <a:latin typeface="Times New Roman"/>
              <a:cs typeface="Times New Roman"/>
            </a:endParaRPr>
          </a:p>
          <a:p>
            <a:pPr marL="367665" indent="-355600">
              <a:lnSpc>
                <a:spcPct val="100000"/>
              </a:lnSpc>
              <a:buAutoNum type="arabicPeriod" startAt="2"/>
              <a:tabLst>
                <a:tab pos="368300" algn="l"/>
              </a:tabLst>
            </a:pPr>
            <a:r>
              <a:rPr sz="2800" spc="-15" dirty="0">
                <a:latin typeface="Times New Roman"/>
                <a:cs typeface="Times New Roman"/>
              </a:rPr>
              <a:t>Завдання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розвитку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вітчизняного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ринку </a:t>
            </a:r>
            <a:r>
              <a:rPr sz="2800" spc="5" dirty="0">
                <a:latin typeface="Times New Roman"/>
                <a:cs typeface="Times New Roman"/>
              </a:rPr>
              <a:t>тари.</a:t>
            </a:r>
            <a:endParaRPr sz="2800">
              <a:latin typeface="Times New Roman"/>
              <a:cs typeface="Times New Roman"/>
            </a:endParaRPr>
          </a:p>
          <a:p>
            <a:pPr marL="367665" indent="-355600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368300" algn="l"/>
              </a:tabLst>
            </a:pPr>
            <a:r>
              <a:rPr sz="2800" spc="-10" dirty="0">
                <a:latin typeface="Times New Roman"/>
                <a:cs typeface="Times New Roman"/>
              </a:rPr>
              <a:t>Класифікація </a:t>
            </a:r>
            <a:r>
              <a:rPr sz="2800" spc="5" dirty="0">
                <a:latin typeface="Times New Roman"/>
                <a:cs typeface="Times New Roman"/>
              </a:rPr>
              <a:t>тари.</a:t>
            </a:r>
            <a:endParaRPr sz="2800">
              <a:latin typeface="Times New Roman"/>
              <a:cs typeface="Times New Roman"/>
            </a:endParaRPr>
          </a:p>
          <a:p>
            <a:pPr marL="367665" indent="-355600">
              <a:lnSpc>
                <a:spcPct val="100000"/>
              </a:lnSpc>
              <a:buAutoNum type="arabicPeriod" startAt="2"/>
              <a:tabLst>
                <a:tab pos="368300" algn="l"/>
              </a:tabLst>
            </a:pPr>
            <a:r>
              <a:rPr sz="2800" spc="-10" dirty="0">
                <a:latin typeface="Times New Roman"/>
                <a:cs typeface="Times New Roman"/>
              </a:rPr>
              <a:t>Класифікація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закупорювальних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засобів.</a:t>
            </a:r>
            <a:endParaRPr sz="2800">
              <a:latin typeface="Times New Roman"/>
              <a:cs typeface="Times New Roman"/>
            </a:endParaRPr>
          </a:p>
          <a:p>
            <a:pPr marL="367665" indent="-355600">
              <a:lnSpc>
                <a:spcPct val="100000"/>
              </a:lnSpc>
              <a:buAutoNum type="arabicPeriod" startAt="2"/>
              <a:tabLst>
                <a:tab pos="368300" algn="l"/>
              </a:tabLst>
            </a:pPr>
            <a:r>
              <a:rPr sz="2800" spc="-15" dirty="0">
                <a:latin typeface="Times New Roman"/>
                <a:cs typeface="Times New Roman"/>
              </a:rPr>
              <a:t>Пакувальні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матеріали.</a:t>
            </a:r>
            <a:endParaRPr sz="2800">
              <a:latin typeface="Times New Roman"/>
              <a:cs typeface="Times New Roman"/>
            </a:endParaRPr>
          </a:p>
          <a:p>
            <a:pPr marL="367665" indent="-355600">
              <a:lnSpc>
                <a:spcPct val="100000"/>
              </a:lnSpc>
              <a:buAutoNum type="arabicPeriod" startAt="2"/>
              <a:tabLst>
                <a:tab pos="368300" algn="l"/>
              </a:tabLst>
            </a:pPr>
            <a:r>
              <a:rPr sz="2800" spc="-25" dirty="0">
                <a:latin typeface="Times New Roman"/>
                <a:cs typeface="Times New Roman"/>
              </a:rPr>
              <a:t>Тара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15" dirty="0">
                <a:latin typeface="Times New Roman"/>
                <a:cs typeface="Times New Roman"/>
              </a:rPr>
              <a:t>та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її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призначення.</a:t>
            </a:r>
            <a:endParaRPr sz="2800">
              <a:latin typeface="Times New Roman"/>
              <a:cs typeface="Times New Roman"/>
            </a:endParaRPr>
          </a:p>
          <a:p>
            <a:pPr marL="367665" indent="-355600">
              <a:lnSpc>
                <a:spcPct val="100000"/>
              </a:lnSpc>
              <a:buAutoNum type="arabicPeriod" startAt="2"/>
              <a:tabLst>
                <a:tab pos="368300" algn="l"/>
              </a:tabLst>
            </a:pPr>
            <a:r>
              <a:rPr sz="2800" spc="-10" dirty="0">
                <a:latin typeface="Times New Roman"/>
                <a:cs typeface="Times New Roman"/>
              </a:rPr>
              <a:t>Основні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елементи</a:t>
            </a:r>
            <a:r>
              <a:rPr sz="2800" spc="3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маркування.</a:t>
            </a:r>
            <a:endParaRPr sz="2800">
              <a:latin typeface="Times New Roman"/>
              <a:cs typeface="Times New Roman"/>
            </a:endParaRPr>
          </a:p>
          <a:p>
            <a:pPr marL="546100" indent="-534035">
              <a:lnSpc>
                <a:spcPct val="100000"/>
              </a:lnSpc>
              <a:buAutoNum type="arabicPeriod" startAt="2"/>
              <a:tabLst>
                <a:tab pos="546735" algn="l"/>
              </a:tabLst>
            </a:pPr>
            <a:r>
              <a:rPr sz="2800" spc="-15" dirty="0">
                <a:latin typeface="Times New Roman"/>
                <a:cs typeface="Times New Roman"/>
              </a:rPr>
              <a:t>Маркування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транспортної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5" dirty="0">
                <a:latin typeface="Times New Roman"/>
                <a:cs typeface="Times New Roman"/>
              </a:rPr>
              <a:t>тари.</a:t>
            </a:r>
            <a:endParaRPr sz="2800">
              <a:latin typeface="Times New Roman"/>
              <a:cs typeface="Times New Roman"/>
            </a:endParaRPr>
          </a:p>
          <a:p>
            <a:pPr marL="532130" indent="-520065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532765" algn="l"/>
              </a:tabLst>
            </a:pPr>
            <a:r>
              <a:rPr sz="2800" spc="-10" dirty="0">
                <a:latin typeface="Times New Roman"/>
                <a:cs typeface="Times New Roman"/>
              </a:rPr>
              <a:t>Інформаційні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надписи.</a:t>
            </a:r>
            <a:endParaRPr sz="2800">
              <a:latin typeface="Times New Roman"/>
              <a:cs typeface="Times New Roman"/>
            </a:endParaRPr>
          </a:p>
          <a:p>
            <a:pPr marL="546100" indent="-534035">
              <a:lnSpc>
                <a:spcPct val="100000"/>
              </a:lnSpc>
              <a:buAutoNum type="arabicPeriod" startAt="2"/>
              <a:tabLst>
                <a:tab pos="546735" algn="l"/>
              </a:tabLst>
            </a:pPr>
            <a:r>
              <a:rPr sz="2800" spc="-15" dirty="0">
                <a:latin typeface="Times New Roman"/>
                <a:cs typeface="Times New Roman"/>
              </a:rPr>
              <a:t>Асортимент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споживчої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5" dirty="0">
                <a:latin typeface="Times New Roman"/>
                <a:cs typeface="Times New Roman"/>
              </a:rPr>
              <a:t>тари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1691" y="210769"/>
            <a:ext cx="8739505" cy="3817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Times New Roman"/>
                <a:cs typeface="Times New Roman"/>
              </a:rPr>
              <a:t>Терміни </a:t>
            </a:r>
            <a:r>
              <a:rPr sz="2400" spc="-10" dirty="0">
                <a:latin typeface="Times New Roman"/>
                <a:cs typeface="Times New Roman"/>
              </a:rPr>
              <a:t>«пакування», «запакування», </a:t>
            </a:r>
            <a:r>
              <a:rPr sz="2400" spc="-20" dirty="0">
                <a:latin typeface="Times New Roman"/>
                <a:cs typeface="Times New Roman"/>
              </a:rPr>
              <a:t>«запаковування» </a:t>
            </a:r>
            <a:r>
              <a:rPr sz="2400" spc="-15" dirty="0">
                <a:latin typeface="Times New Roman"/>
                <a:cs typeface="Times New Roman"/>
              </a:rPr>
              <a:t>означають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комплекс </a:t>
            </a:r>
            <a:r>
              <a:rPr sz="2400" spc="-25" dirty="0">
                <a:latin typeface="Times New Roman"/>
                <a:cs typeface="Times New Roman"/>
              </a:rPr>
              <a:t>заходів </a:t>
            </a:r>
            <a:r>
              <a:rPr sz="2400" dirty="0">
                <a:latin typeface="Times New Roman"/>
                <a:cs typeface="Times New Roman"/>
              </a:rPr>
              <a:t>(або дій), </a:t>
            </a:r>
            <a:r>
              <a:rPr sz="2400" spc="-15" dirty="0">
                <a:latin typeface="Times New Roman"/>
                <a:cs typeface="Times New Roman"/>
              </a:rPr>
              <a:t>необхідних </a:t>
            </a:r>
            <a:r>
              <a:rPr sz="2400" dirty="0">
                <a:latin typeface="Times New Roman"/>
                <a:cs typeface="Times New Roman"/>
              </a:rPr>
              <a:t>для </a:t>
            </a:r>
            <a:r>
              <a:rPr sz="2400" spc="-10" dirty="0">
                <a:latin typeface="Times New Roman"/>
                <a:cs typeface="Times New Roman"/>
              </a:rPr>
              <a:t>захисту продукції </a:t>
            </a:r>
            <a:r>
              <a:rPr sz="2400" spc="-5" dirty="0">
                <a:latin typeface="Times New Roman"/>
                <a:cs typeface="Times New Roman"/>
              </a:rPr>
              <a:t>від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впливу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навколишнього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середовища,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від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пошкодження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60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втрат, 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тобто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для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сприяння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процесові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товарообігу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(транспортування, </a:t>
            </a:r>
            <a:r>
              <a:rPr sz="2400" spc="-5" dirty="0">
                <a:latin typeface="Times New Roman"/>
                <a:cs typeface="Times New Roman"/>
              </a:rPr>
              <a:t> складування,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зберігання,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реалізації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застосування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продукції).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700">
              <a:latin typeface="Times New Roman"/>
              <a:cs typeface="Times New Roman"/>
            </a:endParaRPr>
          </a:p>
          <a:p>
            <a:pPr marL="264795" marR="259715" algn="just">
              <a:lnSpc>
                <a:spcPts val="3070"/>
              </a:lnSpc>
            </a:pPr>
            <a:r>
              <a:rPr sz="3200" b="1" spc="-25" dirty="0">
                <a:latin typeface="Times New Roman"/>
                <a:cs typeface="Times New Roman"/>
              </a:rPr>
              <a:t>Тара</a:t>
            </a:r>
            <a:r>
              <a:rPr sz="3200" b="1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—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це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промисловий</a:t>
            </a:r>
            <a:r>
              <a:rPr sz="3200" spc="-5" dirty="0">
                <a:latin typeface="Times New Roman"/>
                <a:cs typeface="Times New Roman"/>
              </a:rPr>
              <a:t> виріб,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що 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призначається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для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пакування,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зберігання, 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переміщення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і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spc="5" dirty="0">
                <a:latin typeface="Times New Roman"/>
                <a:cs typeface="Times New Roman"/>
              </a:rPr>
              <a:t>реалізації</a:t>
            </a:r>
            <a:r>
              <a:rPr sz="3200" spc="-10" dirty="0">
                <a:latin typeface="Times New Roman"/>
                <a:cs typeface="Times New Roman"/>
              </a:rPr>
              <a:t> товарів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у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spc="10" dirty="0">
                <a:latin typeface="Times New Roman"/>
                <a:cs typeface="Times New Roman"/>
              </a:rPr>
              <a:t>сфері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spc="-50" dirty="0">
                <a:latin typeface="Times New Roman"/>
                <a:cs typeface="Times New Roman"/>
              </a:rPr>
              <a:t>обігу.</a:t>
            </a:r>
            <a:endParaRPr sz="3200">
              <a:latin typeface="Times New Roman"/>
              <a:cs typeface="Times New Roman"/>
            </a:endParaRPr>
          </a:p>
          <a:p>
            <a:pPr marL="367030" algn="just">
              <a:lnSpc>
                <a:spcPts val="3105"/>
              </a:lnSpc>
            </a:pPr>
            <a:r>
              <a:rPr sz="3200" b="1" spc="-60" dirty="0">
                <a:latin typeface="Times New Roman"/>
                <a:cs typeface="Times New Roman"/>
              </a:rPr>
              <a:t>Упаковка</a:t>
            </a:r>
            <a:r>
              <a:rPr sz="3200" b="1" spc="87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зберігає</a:t>
            </a:r>
            <a:r>
              <a:rPr sz="3200" spc="1600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товар</a:t>
            </a:r>
            <a:r>
              <a:rPr sz="3200" spc="1614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від</a:t>
            </a:r>
            <a:r>
              <a:rPr sz="3200" spc="1595" dirty="0">
                <a:latin typeface="Times New Roman"/>
                <a:cs typeface="Times New Roman"/>
              </a:rPr>
              <a:t> </a:t>
            </a:r>
            <a:r>
              <a:rPr sz="3200" spc="-30" dirty="0">
                <a:latin typeface="Times New Roman"/>
                <a:cs typeface="Times New Roman"/>
              </a:rPr>
              <a:t>пошкоджень,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4370" y="3904234"/>
            <a:ext cx="12077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Times New Roman"/>
                <a:cs typeface="Times New Roman"/>
              </a:rPr>
              <a:t>сприяє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09394" y="3904234"/>
            <a:ext cx="8064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latin typeface="Times New Roman"/>
                <a:cs typeface="Times New Roman"/>
              </a:rPr>
              <a:t>йо</a:t>
            </a:r>
            <a:r>
              <a:rPr sz="3200" spc="-85" dirty="0">
                <a:latin typeface="Times New Roman"/>
                <a:cs typeface="Times New Roman"/>
              </a:rPr>
              <a:t>г</a:t>
            </a:r>
            <a:r>
              <a:rPr sz="3200" dirty="0">
                <a:latin typeface="Times New Roman"/>
                <a:cs typeface="Times New Roman"/>
              </a:rPr>
              <a:t>о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43250" y="3904234"/>
            <a:ext cx="20415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35" dirty="0">
                <a:latin typeface="Times New Roman"/>
                <a:cs typeface="Times New Roman"/>
              </a:rPr>
              <a:t>б</a:t>
            </a:r>
            <a:r>
              <a:rPr sz="3200" spc="25" dirty="0">
                <a:latin typeface="Times New Roman"/>
                <a:cs typeface="Times New Roman"/>
              </a:rPr>
              <a:t>е</a:t>
            </a:r>
            <a:r>
              <a:rPr sz="3200" spc="-5" dirty="0">
                <a:latin typeface="Times New Roman"/>
                <a:cs typeface="Times New Roman"/>
              </a:rPr>
              <a:t>зп</a:t>
            </a:r>
            <a:r>
              <a:rPr sz="3200" spc="-85" dirty="0">
                <a:latin typeface="Times New Roman"/>
                <a:cs typeface="Times New Roman"/>
              </a:rPr>
              <a:t>е</a:t>
            </a:r>
            <a:r>
              <a:rPr sz="3200" dirty="0">
                <a:latin typeface="Times New Roman"/>
                <a:cs typeface="Times New Roman"/>
              </a:rPr>
              <a:t>чн</a:t>
            </a:r>
            <a:r>
              <a:rPr sz="3200" spc="-50" dirty="0">
                <a:latin typeface="Times New Roman"/>
                <a:cs typeface="Times New Roman"/>
              </a:rPr>
              <a:t>о</a:t>
            </a:r>
            <a:r>
              <a:rPr sz="3200" spc="-10" dirty="0">
                <a:latin typeface="Times New Roman"/>
                <a:cs typeface="Times New Roman"/>
              </a:rPr>
              <a:t>м</a:t>
            </a:r>
            <a:r>
              <a:rPr sz="3200" dirty="0">
                <a:latin typeface="Times New Roman"/>
                <a:cs typeface="Times New Roman"/>
              </a:rPr>
              <a:t>у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12053" y="3904234"/>
            <a:ext cx="31940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35" dirty="0">
                <a:latin typeface="Times New Roman"/>
                <a:cs typeface="Times New Roman"/>
              </a:rPr>
              <a:t>т</a:t>
            </a:r>
            <a:r>
              <a:rPr sz="3200" dirty="0">
                <a:latin typeface="Times New Roman"/>
                <a:cs typeface="Times New Roman"/>
              </a:rPr>
              <a:t>ранспо</a:t>
            </a:r>
            <a:r>
              <a:rPr sz="3200" spc="-55" dirty="0">
                <a:latin typeface="Times New Roman"/>
                <a:cs typeface="Times New Roman"/>
              </a:rPr>
              <a:t>р</a:t>
            </a:r>
            <a:r>
              <a:rPr sz="3200" spc="-45" dirty="0">
                <a:latin typeface="Times New Roman"/>
                <a:cs typeface="Times New Roman"/>
              </a:rPr>
              <a:t>т</a:t>
            </a:r>
            <a:r>
              <a:rPr sz="3200" dirty="0">
                <a:latin typeface="Times New Roman"/>
                <a:cs typeface="Times New Roman"/>
              </a:rPr>
              <a:t>у</a:t>
            </a:r>
            <a:r>
              <a:rPr sz="3200" spc="-30" dirty="0">
                <a:latin typeface="Times New Roman"/>
                <a:cs typeface="Times New Roman"/>
              </a:rPr>
              <a:t>в</a:t>
            </a:r>
            <a:r>
              <a:rPr sz="3200" dirty="0">
                <a:latin typeface="Times New Roman"/>
                <a:cs typeface="Times New Roman"/>
              </a:rPr>
              <a:t>анн</a:t>
            </a:r>
            <a:r>
              <a:rPr sz="3200" spc="-5" dirty="0">
                <a:latin typeface="Times New Roman"/>
                <a:cs typeface="Times New Roman"/>
              </a:rPr>
              <a:t>ю</a:t>
            </a:r>
            <a:r>
              <a:rPr sz="3200" dirty="0">
                <a:latin typeface="Times New Roman"/>
                <a:cs typeface="Times New Roman"/>
              </a:rPr>
              <a:t>,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4370" y="4294377"/>
            <a:ext cx="8232140" cy="2075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3454"/>
              </a:lnSpc>
              <a:spcBef>
                <a:spcPts val="100"/>
              </a:spcBef>
            </a:pPr>
            <a:r>
              <a:rPr sz="3200" spc="-10" dirty="0">
                <a:latin typeface="Times New Roman"/>
                <a:cs typeface="Times New Roman"/>
              </a:rPr>
              <a:t>збереженню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spc="15" dirty="0">
                <a:latin typeface="Times New Roman"/>
                <a:cs typeface="Times New Roman"/>
              </a:rPr>
              <a:t>та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spc="-50" dirty="0">
                <a:latin typeface="Times New Roman"/>
                <a:cs typeface="Times New Roman"/>
              </a:rPr>
              <a:t>продажу.</a:t>
            </a:r>
            <a:endParaRPr sz="3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80000"/>
              </a:lnSpc>
              <a:spcBef>
                <a:spcPts val="385"/>
              </a:spcBef>
            </a:pPr>
            <a:r>
              <a:rPr sz="3200" spc="-20" dirty="0">
                <a:latin typeface="Times New Roman"/>
                <a:cs typeface="Times New Roman"/>
              </a:rPr>
              <a:t>Тара</a:t>
            </a:r>
            <a:r>
              <a:rPr sz="3200" spc="-15" dirty="0">
                <a:latin typeface="Times New Roman"/>
                <a:cs typeface="Times New Roman"/>
              </a:rPr>
              <a:t> забезпечує</a:t>
            </a:r>
            <a:r>
              <a:rPr sz="3200" spc="-10" dirty="0">
                <a:latin typeface="Times New Roman"/>
                <a:cs typeface="Times New Roman"/>
              </a:rPr>
              <a:t> збереження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spc="-25" dirty="0">
                <a:latin typeface="Times New Roman"/>
                <a:cs typeface="Times New Roman"/>
              </a:rPr>
              <a:t>споживчих 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властивостей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товарів,</a:t>
            </a:r>
            <a:r>
              <a:rPr sz="3200" spc="-10" dirty="0">
                <a:latin typeface="Times New Roman"/>
                <a:cs typeface="Times New Roman"/>
              </a:rPr>
              <a:t> полегшує</a:t>
            </a:r>
            <a:r>
              <a:rPr sz="3200" spc="-5" dirty="0">
                <a:latin typeface="Times New Roman"/>
                <a:cs typeface="Times New Roman"/>
              </a:rPr>
              <a:t> їх 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транспортування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і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виконання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вантажно- </a:t>
            </a:r>
            <a:r>
              <a:rPr sz="3200" spc="-7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розвантажувальних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spc="-40" dirty="0">
                <a:latin typeface="Times New Roman"/>
                <a:cs typeface="Times New Roman"/>
              </a:rPr>
              <a:t>робіт.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0"/>
            <a:ext cx="8522970" cy="6887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7230" algn="ctr">
              <a:lnSpc>
                <a:spcPct val="100000"/>
              </a:lnSpc>
              <a:spcBef>
                <a:spcPts val="100"/>
              </a:spcBef>
            </a:pPr>
            <a:r>
              <a:rPr sz="3200" b="1" spc="-10" dirty="0">
                <a:latin typeface="Times New Roman"/>
                <a:cs typeface="Times New Roman"/>
              </a:rPr>
              <a:t>Основні</a:t>
            </a:r>
            <a:r>
              <a:rPr sz="3200" b="1" spc="-45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терміни</a:t>
            </a:r>
            <a:r>
              <a:rPr sz="3200" b="1" spc="-2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і</a:t>
            </a:r>
            <a:r>
              <a:rPr sz="3200" b="1" spc="-10" dirty="0">
                <a:latin typeface="Times New Roman"/>
                <a:cs typeface="Times New Roman"/>
              </a:rPr>
              <a:t> </a:t>
            </a:r>
            <a:r>
              <a:rPr sz="3200" b="1" spc="-15" dirty="0">
                <a:latin typeface="Times New Roman"/>
                <a:cs typeface="Times New Roman"/>
              </a:rPr>
              <a:t>визначення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55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3200" b="1" spc="-15" dirty="0">
                <a:latin typeface="Times New Roman"/>
                <a:cs typeface="Times New Roman"/>
              </a:rPr>
              <a:t>Паковання </a:t>
            </a:r>
            <a:r>
              <a:rPr sz="3200" dirty="0">
                <a:latin typeface="Times New Roman"/>
                <a:cs typeface="Times New Roman"/>
              </a:rPr>
              <a:t>— </a:t>
            </a:r>
            <a:r>
              <a:rPr sz="3200" spc="-10" dirty="0">
                <a:latin typeface="Times New Roman"/>
                <a:cs typeface="Times New Roman"/>
              </a:rPr>
              <a:t>це </a:t>
            </a:r>
            <a:r>
              <a:rPr sz="3200" spc="-5" dirty="0">
                <a:latin typeface="Times New Roman"/>
                <a:cs typeface="Times New Roman"/>
              </a:rPr>
              <a:t>засіб </a:t>
            </a:r>
            <a:r>
              <a:rPr sz="3200" dirty="0">
                <a:latin typeface="Times New Roman"/>
                <a:cs typeface="Times New Roman"/>
              </a:rPr>
              <a:t>або </a:t>
            </a:r>
            <a:r>
              <a:rPr sz="3200" spc="-45" dirty="0">
                <a:latin typeface="Times New Roman"/>
                <a:cs typeface="Times New Roman"/>
              </a:rPr>
              <a:t>комплекс </a:t>
            </a:r>
            <a:r>
              <a:rPr sz="3200" spc="-5" dirty="0">
                <a:latin typeface="Times New Roman"/>
                <a:cs typeface="Times New Roman"/>
              </a:rPr>
              <a:t>засобів, </a:t>
            </a:r>
            <a:r>
              <a:rPr sz="3200" spc="-10" dirty="0">
                <a:latin typeface="Times New Roman"/>
                <a:cs typeface="Times New Roman"/>
              </a:rPr>
              <a:t>що </a:t>
            </a:r>
            <a:r>
              <a:rPr sz="3200" spc="-785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забезпечують </a:t>
            </a:r>
            <a:r>
              <a:rPr sz="3200" spc="-5" dirty="0">
                <a:latin typeface="Times New Roman"/>
                <a:cs typeface="Times New Roman"/>
              </a:rPr>
              <a:t>захист </a:t>
            </a:r>
            <a:r>
              <a:rPr sz="3200" spc="-15" dirty="0">
                <a:latin typeface="Times New Roman"/>
                <a:cs typeface="Times New Roman"/>
              </a:rPr>
              <a:t>продукції </a:t>
            </a:r>
            <a:r>
              <a:rPr sz="3200" spc="-5" dirty="0">
                <a:latin typeface="Times New Roman"/>
                <a:cs typeface="Times New Roman"/>
              </a:rPr>
              <a:t>від </a:t>
            </a:r>
            <a:r>
              <a:rPr sz="3200" spc="-35" dirty="0">
                <a:latin typeface="Times New Roman"/>
                <a:cs typeface="Times New Roman"/>
              </a:rPr>
              <a:t>пошкоджень </a:t>
            </a:r>
            <a:r>
              <a:rPr sz="3200" dirty="0">
                <a:latin typeface="Times New Roman"/>
                <a:cs typeface="Times New Roman"/>
              </a:rPr>
              <a:t>і </a:t>
            </a:r>
            <a:r>
              <a:rPr sz="3200" spc="-785" dirty="0">
                <a:latin typeface="Times New Roman"/>
                <a:cs typeface="Times New Roman"/>
              </a:rPr>
              <a:t> </a:t>
            </a:r>
            <a:r>
              <a:rPr sz="3200" spc="-60" dirty="0">
                <a:latin typeface="Times New Roman"/>
                <a:cs typeface="Times New Roman"/>
              </a:rPr>
              <a:t>втрат,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а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25" dirty="0">
                <a:latin typeface="Times New Roman"/>
                <a:cs typeface="Times New Roman"/>
              </a:rPr>
              <a:t>навколишнє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середовище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—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від 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spc="-25" dirty="0">
                <a:latin typeface="Times New Roman"/>
                <a:cs typeface="Times New Roman"/>
              </a:rPr>
              <a:t>забруднень.</a:t>
            </a:r>
            <a:endParaRPr sz="32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</a:pPr>
            <a:r>
              <a:rPr sz="3200" b="1" spc="-20" dirty="0">
                <a:latin typeface="Times New Roman"/>
                <a:cs typeface="Times New Roman"/>
              </a:rPr>
              <a:t>Тара </a:t>
            </a:r>
            <a:r>
              <a:rPr sz="3200" dirty="0">
                <a:latin typeface="Times New Roman"/>
                <a:cs typeface="Times New Roman"/>
              </a:rPr>
              <a:t>— це </a:t>
            </a:r>
            <a:r>
              <a:rPr sz="3200" spc="5" dirty="0">
                <a:latin typeface="Times New Roman"/>
                <a:cs typeface="Times New Roman"/>
              </a:rPr>
              <a:t>основний </a:t>
            </a:r>
            <a:r>
              <a:rPr sz="3200" dirty="0">
                <a:latin typeface="Times New Roman"/>
                <a:cs typeface="Times New Roman"/>
              </a:rPr>
              <a:t>елемент </a:t>
            </a:r>
            <a:r>
              <a:rPr sz="3200" spc="-25" dirty="0">
                <a:latin typeface="Times New Roman"/>
                <a:cs typeface="Times New Roman"/>
              </a:rPr>
              <a:t>паковання, </a:t>
            </a:r>
            <a:r>
              <a:rPr sz="3200" spc="5" dirty="0">
                <a:latin typeface="Times New Roman"/>
                <a:cs typeface="Times New Roman"/>
              </a:rPr>
              <a:t>що </a:t>
            </a:r>
            <a:r>
              <a:rPr sz="3200" dirty="0">
                <a:latin typeface="Times New Roman"/>
                <a:cs typeface="Times New Roman"/>
              </a:rPr>
              <a:t>є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виробом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для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розміщення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продукції. 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Закупорювальний</a:t>
            </a:r>
            <a:r>
              <a:rPr sz="3200" b="1" spc="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засіб</a:t>
            </a:r>
            <a:r>
              <a:rPr sz="3200" b="1" spc="5" dirty="0">
                <a:latin typeface="Times New Roman"/>
                <a:cs typeface="Times New Roman"/>
              </a:rPr>
              <a:t> </a:t>
            </a:r>
            <a:r>
              <a:rPr sz="3200" spc="5" dirty="0">
                <a:latin typeface="Times New Roman"/>
                <a:cs typeface="Times New Roman"/>
              </a:rPr>
              <a:t>—</a:t>
            </a:r>
            <a:r>
              <a:rPr sz="3200" spc="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це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виріб, 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призначений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для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закупорювання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spc="10" dirty="0">
                <a:latin typeface="Times New Roman"/>
                <a:cs typeface="Times New Roman"/>
              </a:rPr>
              <a:t>тари</a:t>
            </a:r>
            <a:r>
              <a:rPr sz="3200" spc="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і </a:t>
            </a:r>
            <a:r>
              <a:rPr sz="3200" spc="-78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збереження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її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spc="-60" dirty="0">
                <a:latin typeface="Times New Roman"/>
                <a:cs typeface="Times New Roman"/>
              </a:rPr>
              <a:t>вмісту.</a:t>
            </a:r>
            <a:endParaRPr sz="3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3200" b="1" spc="-5" dirty="0">
                <a:latin typeface="Times New Roman"/>
                <a:cs typeface="Times New Roman"/>
              </a:rPr>
              <a:t>Пакувальний</a:t>
            </a:r>
            <a:r>
              <a:rPr sz="3200" b="1" dirty="0">
                <a:latin typeface="Times New Roman"/>
                <a:cs typeface="Times New Roman"/>
              </a:rPr>
              <a:t> </a:t>
            </a:r>
            <a:r>
              <a:rPr sz="3200" b="1" spc="-15" dirty="0">
                <a:latin typeface="Times New Roman"/>
                <a:cs typeface="Times New Roman"/>
              </a:rPr>
              <a:t>матеріал</a:t>
            </a:r>
            <a:r>
              <a:rPr sz="3200" b="1" spc="-10" dirty="0">
                <a:latin typeface="Times New Roman"/>
                <a:cs typeface="Times New Roman"/>
              </a:rPr>
              <a:t> </a:t>
            </a:r>
            <a:r>
              <a:rPr sz="3200" spc="5" dirty="0">
                <a:latin typeface="Times New Roman"/>
                <a:cs typeface="Times New Roman"/>
              </a:rPr>
              <a:t>—</a:t>
            </a:r>
            <a:r>
              <a:rPr sz="3200" spc="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це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матеріал,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який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предназначений </a:t>
            </a:r>
            <a:r>
              <a:rPr sz="3200" dirty="0">
                <a:latin typeface="Times New Roman"/>
                <a:cs typeface="Times New Roman"/>
              </a:rPr>
              <a:t>для </a:t>
            </a:r>
            <a:r>
              <a:rPr sz="3200" spc="-20" dirty="0">
                <a:latin typeface="Times New Roman"/>
                <a:cs typeface="Times New Roman"/>
              </a:rPr>
              <a:t>виготовлення </a:t>
            </a:r>
            <a:r>
              <a:rPr sz="3200" spc="-25" dirty="0">
                <a:latin typeface="Times New Roman"/>
                <a:cs typeface="Times New Roman"/>
              </a:rPr>
              <a:t>паковання </a:t>
            </a:r>
            <a:r>
              <a:rPr sz="3200" spc="25" dirty="0">
                <a:latin typeface="Times New Roman"/>
                <a:cs typeface="Times New Roman"/>
              </a:rPr>
              <a:t>та </a:t>
            </a:r>
            <a:r>
              <a:rPr sz="3200" spc="3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допоміжних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паковальних </a:t>
            </a:r>
            <a:r>
              <a:rPr sz="3200" dirty="0">
                <a:latin typeface="Times New Roman"/>
                <a:cs typeface="Times New Roman"/>
              </a:rPr>
              <a:t>засобів.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26970" y="0"/>
            <a:ext cx="4022090" cy="6867525"/>
            <a:chOff x="5126970" y="0"/>
            <a:chExt cx="4022090" cy="6867525"/>
          </a:xfrm>
        </p:grpSpPr>
        <p:sp>
          <p:nvSpPr>
            <p:cNvPr id="3" name="object 3"/>
            <p:cNvSpPr/>
            <p:nvPr/>
          </p:nvSpPr>
          <p:spPr>
            <a:xfrm>
              <a:off x="5131542" y="4182281"/>
              <a:ext cx="4012565" cy="2675890"/>
            </a:xfrm>
            <a:custGeom>
              <a:avLst/>
              <a:gdLst/>
              <a:ahLst/>
              <a:cxnLst/>
              <a:rect l="l" t="t" r="r" b="b"/>
              <a:pathLst>
                <a:path w="4012565" h="2675890">
                  <a:moveTo>
                    <a:pt x="0" y="2675717"/>
                  </a:moveTo>
                  <a:lnTo>
                    <a:pt x="4012456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42404" y="0"/>
              <a:ext cx="1219200" cy="6858000"/>
            </a:xfrm>
            <a:custGeom>
              <a:avLst/>
              <a:gdLst/>
              <a:ahLst/>
              <a:cxnLst/>
              <a:rect l="l" t="t" r="r" b="b"/>
              <a:pathLst>
                <a:path w="1219200" h="6858000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91727" y="0"/>
              <a:ext cx="2252345" cy="6858000"/>
            </a:xfrm>
            <a:custGeom>
              <a:avLst/>
              <a:gdLst/>
              <a:ahLst/>
              <a:cxnLst/>
              <a:rect l="l" t="t" r="r" b="b"/>
              <a:pathLst>
                <a:path w="2252345" h="6858000">
                  <a:moveTo>
                    <a:pt x="2023163" y="0"/>
                  </a:moveTo>
                  <a:lnTo>
                    <a:pt x="0" y="6857998"/>
                  </a:lnTo>
                  <a:lnTo>
                    <a:pt x="2252271" y="6857998"/>
                  </a:lnTo>
                  <a:lnTo>
                    <a:pt x="2252271" y="8226"/>
                  </a:lnTo>
                  <a:lnTo>
                    <a:pt x="2023163" y="0"/>
                  </a:lnTo>
                  <a:close/>
                </a:path>
              </a:pathLst>
            </a:custGeom>
            <a:solidFill>
              <a:srgbClr val="90C225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07072" y="0"/>
              <a:ext cx="1937385" cy="6858000"/>
            </a:xfrm>
            <a:custGeom>
              <a:avLst/>
              <a:gdLst/>
              <a:ahLst/>
              <a:cxnLst/>
              <a:rect l="l" t="t" r="r" b="b"/>
              <a:pathLst>
                <a:path w="1937384" h="6858000">
                  <a:moveTo>
                    <a:pt x="1936927" y="0"/>
                  </a:moveTo>
                  <a:lnTo>
                    <a:pt x="0" y="0"/>
                  </a:lnTo>
                  <a:lnTo>
                    <a:pt x="1200326" y="6857996"/>
                  </a:lnTo>
                  <a:lnTo>
                    <a:pt x="1936927" y="6857996"/>
                  </a:lnTo>
                  <a:lnTo>
                    <a:pt x="1936927" y="0"/>
                  </a:lnTo>
                  <a:close/>
                </a:path>
              </a:pathLst>
            </a:custGeom>
            <a:solidFill>
              <a:srgbClr val="90C22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38545" y="3921067"/>
              <a:ext cx="2505710" cy="2937510"/>
            </a:xfrm>
            <a:custGeom>
              <a:avLst/>
              <a:gdLst/>
              <a:ahLst/>
              <a:cxnLst/>
              <a:rect l="l" t="t" r="r" b="b"/>
              <a:pathLst>
                <a:path w="2505709" h="2937509">
                  <a:moveTo>
                    <a:pt x="2505454" y="0"/>
                  </a:moveTo>
                  <a:lnTo>
                    <a:pt x="0" y="2936930"/>
                  </a:lnTo>
                  <a:lnTo>
                    <a:pt x="2505454" y="2936930"/>
                  </a:lnTo>
                  <a:lnTo>
                    <a:pt x="2505454" y="0"/>
                  </a:lnTo>
                  <a:close/>
                </a:path>
              </a:pathLst>
            </a:custGeom>
            <a:solidFill>
              <a:srgbClr val="539F20">
                <a:alpha val="7215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12872" y="0"/>
              <a:ext cx="2131695" cy="6858000"/>
            </a:xfrm>
            <a:custGeom>
              <a:avLst/>
              <a:gdLst/>
              <a:ahLst/>
              <a:cxnLst/>
              <a:rect l="l" t="t" r="r" b="b"/>
              <a:pathLst>
                <a:path w="2131695" h="6858000">
                  <a:moveTo>
                    <a:pt x="2131127" y="0"/>
                  </a:moveTo>
                  <a:lnTo>
                    <a:pt x="0" y="0"/>
                  </a:lnTo>
                  <a:lnTo>
                    <a:pt x="1854139" y="6857996"/>
                  </a:lnTo>
                  <a:lnTo>
                    <a:pt x="2131127" y="6849802"/>
                  </a:lnTo>
                  <a:lnTo>
                    <a:pt x="2131127" y="0"/>
                  </a:lnTo>
                  <a:close/>
                </a:path>
              </a:pathLst>
            </a:custGeom>
            <a:solidFill>
              <a:srgbClr val="3E7818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95132" y="0"/>
              <a:ext cx="848994" cy="6858000"/>
            </a:xfrm>
            <a:custGeom>
              <a:avLst/>
              <a:gdLst/>
              <a:ahLst/>
              <a:cxnLst/>
              <a:rect l="l" t="t" r="r" b="b"/>
              <a:pathLst>
                <a:path w="848995" h="6858000">
                  <a:moveTo>
                    <a:pt x="848867" y="0"/>
                  </a:moveTo>
                  <a:lnTo>
                    <a:pt x="676515" y="0"/>
                  </a:lnTo>
                  <a:lnTo>
                    <a:pt x="0" y="6857996"/>
                  </a:lnTo>
                  <a:lnTo>
                    <a:pt x="848867" y="6857996"/>
                  </a:lnTo>
                  <a:lnTo>
                    <a:pt x="848867" y="0"/>
                  </a:lnTo>
                  <a:close/>
                </a:path>
              </a:pathLst>
            </a:custGeom>
            <a:solidFill>
              <a:srgbClr val="C0E374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078449" y="0"/>
              <a:ext cx="1065530" cy="6858000"/>
            </a:xfrm>
            <a:custGeom>
              <a:avLst/>
              <a:gdLst/>
              <a:ahLst/>
              <a:cxnLst/>
              <a:rect l="l" t="t" r="r" b="b"/>
              <a:pathLst>
                <a:path w="1065529" h="6858000">
                  <a:moveTo>
                    <a:pt x="1051063" y="0"/>
                  </a:moveTo>
                  <a:lnTo>
                    <a:pt x="0" y="0"/>
                  </a:lnTo>
                  <a:lnTo>
                    <a:pt x="937406" y="6857996"/>
                  </a:lnTo>
                  <a:lnTo>
                    <a:pt x="1065296" y="6857996"/>
                  </a:lnTo>
                  <a:lnTo>
                    <a:pt x="1065455" y="6654302"/>
                  </a:lnTo>
                  <a:lnTo>
                    <a:pt x="1065405" y="6145234"/>
                  </a:lnTo>
                  <a:lnTo>
                    <a:pt x="1065165" y="5890784"/>
                  </a:lnTo>
                  <a:lnTo>
                    <a:pt x="1064711" y="5585510"/>
                  </a:lnTo>
                  <a:lnTo>
                    <a:pt x="1063982" y="5229435"/>
                  </a:lnTo>
                  <a:lnTo>
                    <a:pt x="1062782" y="4771727"/>
                  </a:lnTo>
                  <a:lnTo>
                    <a:pt x="1060321" y="4009060"/>
                  </a:lnTo>
                  <a:lnTo>
                    <a:pt x="1054930" y="2483906"/>
                  </a:lnTo>
                  <a:lnTo>
                    <a:pt x="1053375" y="1975424"/>
                  </a:lnTo>
                  <a:lnTo>
                    <a:pt x="1052337" y="1568557"/>
                  </a:lnTo>
                  <a:lnTo>
                    <a:pt x="1051624" y="1212471"/>
                  </a:lnTo>
                  <a:lnTo>
                    <a:pt x="1051188" y="907185"/>
                  </a:lnTo>
                  <a:lnTo>
                    <a:pt x="1050963" y="652725"/>
                  </a:lnTo>
                  <a:lnTo>
                    <a:pt x="1050923" y="194553"/>
                  </a:lnTo>
                  <a:lnTo>
                    <a:pt x="1051063" y="0"/>
                  </a:lnTo>
                  <a:close/>
                </a:path>
              </a:pathLst>
            </a:custGeom>
            <a:solidFill>
              <a:srgbClr val="90C225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60436" y="4903644"/>
              <a:ext cx="1083945" cy="1954530"/>
            </a:xfrm>
            <a:custGeom>
              <a:avLst/>
              <a:gdLst/>
              <a:ahLst/>
              <a:cxnLst/>
              <a:rect l="l" t="t" r="r" b="b"/>
              <a:pathLst>
                <a:path w="1083945" h="1954529">
                  <a:moveTo>
                    <a:pt x="1083562" y="0"/>
                  </a:moveTo>
                  <a:lnTo>
                    <a:pt x="0" y="1954354"/>
                  </a:lnTo>
                  <a:lnTo>
                    <a:pt x="1083562" y="1949315"/>
                  </a:lnTo>
                  <a:lnTo>
                    <a:pt x="1083562" y="0"/>
                  </a:lnTo>
                  <a:close/>
                </a:path>
              </a:pathLst>
            </a:custGeom>
            <a:solidFill>
              <a:srgbClr val="90C225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0" y="0"/>
            <a:ext cx="855344" cy="5629275"/>
          </a:xfrm>
          <a:custGeom>
            <a:avLst/>
            <a:gdLst/>
            <a:ahLst/>
            <a:cxnLst/>
            <a:rect l="l" t="t" r="r" b="b"/>
            <a:pathLst>
              <a:path w="855344" h="5629275">
                <a:moveTo>
                  <a:pt x="854963" y="0"/>
                </a:moveTo>
                <a:lnTo>
                  <a:pt x="0" y="0"/>
                </a:lnTo>
                <a:lnTo>
                  <a:pt x="0" y="5628971"/>
                </a:lnTo>
                <a:lnTo>
                  <a:pt x="854963" y="7747"/>
                </a:lnTo>
                <a:lnTo>
                  <a:pt x="854963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8739" y="80924"/>
            <a:ext cx="8987155" cy="6760209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34"/>
              </a:spcBef>
            </a:pPr>
            <a:r>
              <a:rPr sz="28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Загальні вимоги</a:t>
            </a:r>
            <a:r>
              <a:rPr sz="28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</a:t>
            </a:r>
            <a:r>
              <a:rPr sz="28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тари</a:t>
            </a:r>
            <a:r>
              <a:rPr sz="28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і </a:t>
            </a:r>
            <a:r>
              <a:rPr sz="2800" b="1" i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упаковки</a:t>
            </a:r>
            <a:endParaRPr sz="2800">
              <a:latin typeface="Times New Roman"/>
              <a:cs typeface="Times New Roman"/>
            </a:endParaRPr>
          </a:p>
          <a:p>
            <a:pPr marL="12700" marR="5715" algn="just">
              <a:lnSpc>
                <a:spcPts val="2690"/>
              </a:lnSpc>
              <a:spcBef>
                <a:spcPts val="990"/>
              </a:spcBef>
              <a:buClr>
                <a:srgbClr val="90C225"/>
              </a:buClr>
              <a:buSzPct val="80357"/>
              <a:buFont typeface="Wingdings"/>
              <a:buChar char=""/>
              <a:tabLst>
                <a:tab pos="314960" algn="l"/>
              </a:tabLst>
            </a:pPr>
            <a:r>
              <a:rPr sz="2800" spc="-5" dirty="0">
                <a:latin typeface="Times New Roman"/>
                <a:cs typeface="Times New Roman"/>
              </a:rPr>
              <a:t>нешкідливість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40" dirty="0">
                <a:latin typeface="Times New Roman"/>
                <a:cs typeface="Times New Roman"/>
              </a:rPr>
              <a:t>матеріалу,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з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45" dirty="0">
                <a:latin typeface="Times New Roman"/>
                <a:cs typeface="Times New Roman"/>
              </a:rPr>
              <a:t>якого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вона</a:t>
            </a:r>
            <a:r>
              <a:rPr sz="2800" spc="69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виготовлена,</a:t>
            </a:r>
            <a:r>
              <a:rPr sz="2800" spc="66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і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його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сумісність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з </a:t>
            </a:r>
            <a:r>
              <a:rPr sz="2800" spc="-10" dirty="0">
                <a:latin typeface="Times New Roman"/>
                <a:cs typeface="Times New Roman"/>
              </a:rPr>
              <a:t>лікарським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препаратом;</a:t>
            </a:r>
            <a:endParaRPr sz="2800">
              <a:latin typeface="Times New Roman"/>
              <a:cs typeface="Times New Roman"/>
            </a:endParaRPr>
          </a:p>
          <a:p>
            <a:pPr marL="12700" marR="5715" algn="just">
              <a:lnSpc>
                <a:spcPts val="2690"/>
              </a:lnSpc>
              <a:spcBef>
                <a:spcPts val="990"/>
              </a:spcBef>
              <a:buClr>
                <a:srgbClr val="90C225"/>
              </a:buClr>
              <a:buSzPct val="80357"/>
              <a:buFont typeface="Wingdings"/>
              <a:buChar char=""/>
              <a:tabLst>
                <a:tab pos="314960" algn="l"/>
              </a:tabLst>
            </a:pPr>
            <a:r>
              <a:rPr sz="2800" spc="-20" dirty="0">
                <a:latin typeface="Times New Roman"/>
                <a:cs typeface="Times New Roman"/>
              </a:rPr>
              <a:t>здатність</a:t>
            </a:r>
            <a:r>
              <a:rPr sz="2800" spc="-15" dirty="0">
                <a:latin typeface="Times New Roman"/>
                <a:cs typeface="Times New Roman"/>
              </a:rPr>
              <a:t> забезпечити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Times New Roman"/>
                <a:cs typeface="Times New Roman"/>
              </a:rPr>
              <a:t>неушкодженість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фармацевтичної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продукції;</a:t>
            </a:r>
            <a:endParaRPr sz="2800">
              <a:latin typeface="Times New Roman"/>
              <a:cs typeface="Times New Roman"/>
            </a:endParaRPr>
          </a:p>
          <a:p>
            <a:pPr marL="314325" indent="-302260" algn="just">
              <a:lnSpc>
                <a:spcPct val="100000"/>
              </a:lnSpc>
              <a:spcBef>
                <a:spcPts val="345"/>
              </a:spcBef>
              <a:buClr>
                <a:srgbClr val="90C225"/>
              </a:buClr>
              <a:buSzPct val="80357"/>
              <a:buFont typeface="Wingdings"/>
              <a:buChar char=""/>
              <a:tabLst>
                <a:tab pos="314960" algn="l"/>
              </a:tabLst>
            </a:pPr>
            <a:r>
              <a:rPr sz="2800" spc="-10" dirty="0">
                <a:latin typeface="Times New Roman"/>
                <a:cs typeface="Times New Roman"/>
              </a:rPr>
              <a:t>зручність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у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вжитку;</a:t>
            </a:r>
            <a:endParaRPr sz="2800">
              <a:latin typeface="Times New Roman"/>
              <a:cs typeface="Times New Roman"/>
            </a:endParaRPr>
          </a:p>
          <a:p>
            <a:pPr marL="314325" indent="-302260" algn="just">
              <a:lnSpc>
                <a:spcPct val="100000"/>
              </a:lnSpc>
              <a:spcBef>
                <a:spcPts val="340"/>
              </a:spcBef>
              <a:buClr>
                <a:srgbClr val="90C225"/>
              </a:buClr>
              <a:buSzPct val="80357"/>
              <a:buFont typeface="Wingdings"/>
              <a:buChar char=""/>
              <a:tabLst>
                <a:tab pos="314960" algn="l"/>
              </a:tabLst>
            </a:pPr>
            <a:r>
              <a:rPr sz="2800" spc="-5" dirty="0">
                <a:latin typeface="Times New Roman"/>
                <a:cs typeface="Times New Roman"/>
              </a:rPr>
              <a:t>стійкість</a:t>
            </a:r>
            <a:r>
              <a:rPr sz="2800" dirty="0">
                <a:latin typeface="Times New Roman"/>
                <a:cs typeface="Times New Roman"/>
              </a:rPr>
              <a:t> до </a:t>
            </a:r>
            <a:r>
              <a:rPr sz="2800" spc="-5" dirty="0">
                <a:latin typeface="Times New Roman"/>
                <a:cs typeface="Times New Roman"/>
              </a:rPr>
              <a:t>хімічних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і фізичних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впливів;</a:t>
            </a:r>
            <a:endParaRPr sz="2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80000"/>
              </a:lnSpc>
              <a:spcBef>
                <a:spcPts val="994"/>
              </a:spcBef>
              <a:buClr>
                <a:srgbClr val="90C225"/>
              </a:buClr>
              <a:buSzPct val="80357"/>
              <a:buFont typeface="Wingdings"/>
              <a:buChar char=""/>
              <a:tabLst>
                <a:tab pos="314960" algn="l"/>
              </a:tabLst>
            </a:pPr>
            <a:r>
              <a:rPr sz="2800" spc="-10" dirty="0">
                <a:latin typeface="Times New Roman"/>
                <a:cs typeface="Times New Roman"/>
              </a:rPr>
              <a:t>наявність </a:t>
            </a:r>
            <a:r>
              <a:rPr sz="2800" spc="-5" dirty="0">
                <a:latin typeface="Times New Roman"/>
                <a:cs typeface="Times New Roman"/>
              </a:rPr>
              <a:t>на ній </a:t>
            </a:r>
            <a:r>
              <a:rPr sz="2800" dirty="0">
                <a:latin typeface="Times New Roman"/>
                <a:cs typeface="Times New Roman"/>
              </a:rPr>
              <a:t>достатньої </a:t>
            </a:r>
            <a:r>
              <a:rPr sz="2800" spc="-10" dirty="0">
                <a:latin typeface="Times New Roman"/>
                <a:cs typeface="Times New Roman"/>
              </a:rPr>
              <a:t>інформації </a:t>
            </a:r>
            <a:r>
              <a:rPr sz="2800" spc="-5" dirty="0">
                <a:latin typeface="Times New Roman"/>
                <a:cs typeface="Times New Roman"/>
              </a:rPr>
              <a:t>про </a:t>
            </a:r>
            <a:r>
              <a:rPr sz="2800" spc="-10" dirty="0">
                <a:latin typeface="Times New Roman"/>
                <a:cs typeface="Times New Roman"/>
              </a:rPr>
              <a:t>лікарський 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препарат (назва, </a:t>
            </a:r>
            <a:r>
              <a:rPr sz="2800" dirty="0">
                <a:latin typeface="Times New Roman"/>
                <a:cs typeface="Times New Roman"/>
              </a:rPr>
              <a:t>тип </a:t>
            </a:r>
            <a:r>
              <a:rPr sz="2800" spc="-5" dirty="0">
                <a:latin typeface="Times New Roman"/>
                <a:cs typeface="Times New Roman"/>
              </a:rPr>
              <a:t>ліків, склад, </a:t>
            </a:r>
            <a:r>
              <a:rPr sz="2800" spc="-15" dirty="0">
                <a:latin typeface="Times New Roman"/>
                <a:cs typeface="Times New Roman"/>
              </a:rPr>
              <a:t>номер </a:t>
            </a:r>
            <a:r>
              <a:rPr sz="2800" spc="-10" dirty="0">
                <a:latin typeface="Times New Roman"/>
                <a:cs typeface="Times New Roman"/>
              </a:rPr>
              <a:t>партії, </a:t>
            </a:r>
            <a:r>
              <a:rPr sz="2800" spc="-5" dirty="0">
                <a:latin typeface="Times New Roman"/>
                <a:cs typeface="Times New Roman"/>
              </a:rPr>
              <a:t>кількість,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дозування,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5" dirty="0">
                <a:latin typeface="Times New Roman"/>
                <a:cs typeface="Times New Roman"/>
              </a:rPr>
              <a:t>спосіб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вживання,</a:t>
            </a:r>
            <a:r>
              <a:rPr sz="2800" spc="-10" dirty="0">
                <a:latin typeface="Times New Roman"/>
                <a:cs typeface="Times New Roman"/>
              </a:rPr>
              <a:t> протипоказання,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умови </a:t>
            </a:r>
            <a:r>
              <a:rPr sz="2800" spc="-5" dirty="0">
                <a:latin typeface="Times New Roman"/>
                <a:cs typeface="Times New Roman"/>
              </a:rPr>
              <a:t> зберігання,</a:t>
            </a:r>
            <a:r>
              <a:rPr sz="2800" spc="-15" dirty="0">
                <a:latin typeface="Times New Roman"/>
                <a:cs typeface="Times New Roman"/>
              </a:rPr>
              <a:t> дата</a:t>
            </a:r>
            <a:r>
              <a:rPr sz="2800" spc="-10" dirty="0">
                <a:latin typeface="Times New Roman"/>
                <a:cs typeface="Times New Roman"/>
              </a:rPr>
              <a:t> випуску);</a:t>
            </a:r>
            <a:endParaRPr sz="2800">
              <a:latin typeface="Times New Roman"/>
              <a:cs typeface="Times New Roman"/>
            </a:endParaRPr>
          </a:p>
          <a:p>
            <a:pPr marL="314325" indent="-302260">
              <a:lnSpc>
                <a:spcPct val="100000"/>
              </a:lnSpc>
              <a:spcBef>
                <a:spcPts val="325"/>
              </a:spcBef>
              <a:buClr>
                <a:srgbClr val="90C225"/>
              </a:buClr>
              <a:buSzPct val="80357"/>
              <a:buFont typeface="Wingdings"/>
              <a:buChar char=""/>
              <a:tabLst>
                <a:tab pos="314960" algn="l"/>
              </a:tabLst>
            </a:pPr>
            <a:r>
              <a:rPr sz="2800" spc="-5" dirty="0">
                <a:latin typeface="Times New Roman"/>
                <a:cs typeface="Times New Roman"/>
              </a:rPr>
              <a:t>міцність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і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стійкість;</a:t>
            </a:r>
            <a:endParaRPr sz="2800">
              <a:latin typeface="Times New Roman"/>
              <a:cs typeface="Times New Roman"/>
            </a:endParaRPr>
          </a:p>
          <a:p>
            <a:pPr marL="314325" indent="-302260">
              <a:lnSpc>
                <a:spcPct val="100000"/>
              </a:lnSpc>
              <a:spcBef>
                <a:spcPts val="335"/>
              </a:spcBef>
              <a:buClr>
                <a:srgbClr val="90C225"/>
              </a:buClr>
              <a:buSzPct val="80357"/>
              <a:buFont typeface="Wingdings"/>
              <a:buChar char=""/>
              <a:tabLst>
                <a:tab pos="314960" algn="l"/>
              </a:tabLst>
            </a:pPr>
            <a:r>
              <a:rPr sz="2800" spc="-10" dirty="0">
                <a:latin typeface="Times New Roman"/>
                <a:cs typeface="Times New Roman"/>
              </a:rPr>
              <a:t>світлонепроникність;</a:t>
            </a:r>
            <a:endParaRPr sz="2800">
              <a:latin typeface="Times New Roman"/>
              <a:cs typeface="Times New Roman"/>
            </a:endParaRPr>
          </a:p>
          <a:p>
            <a:pPr marL="314325" indent="-302260">
              <a:lnSpc>
                <a:spcPct val="100000"/>
              </a:lnSpc>
              <a:spcBef>
                <a:spcPts val="325"/>
              </a:spcBef>
              <a:buClr>
                <a:srgbClr val="90C225"/>
              </a:buClr>
              <a:buSzPct val="80357"/>
              <a:buFont typeface="Wingdings"/>
              <a:buChar char=""/>
              <a:tabLst>
                <a:tab pos="314960" algn="l"/>
              </a:tabLst>
            </a:pPr>
            <a:r>
              <a:rPr sz="2800" spc="-5" dirty="0">
                <a:latin typeface="Times New Roman"/>
                <a:cs typeface="Times New Roman"/>
              </a:rPr>
              <a:t>бар’єрна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стійкість</a:t>
            </a:r>
            <a:r>
              <a:rPr sz="2800" dirty="0">
                <a:latin typeface="Times New Roman"/>
                <a:cs typeface="Times New Roman"/>
              </a:rPr>
              <a:t> до</a:t>
            </a:r>
            <a:r>
              <a:rPr sz="2800" spc="-5" dirty="0">
                <a:latin typeface="Times New Roman"/>
                <a:cs typeface="Times New Roman"/>
              </a:rPr>
              <a:t> мікроорганізмів;</a:t>
            </a:r>
            <a:endParaRPr sz="2800">
              <a:latin typeface="Times New Roman"/>
              <a:cs typeface="Times New Roman"/>
            </a:endParaRPr>
          </a:p>
          <a:p>
            <a:pPr marL="12700" marR="5715">
              <a:lnSpc>
                <a:spcPct val="80000"/>
              </a:lnSpc>
              <a:spcBef>
                <a:spcPts val="1000"/>
              </a:spcBef>
              <a:buClr>
                <a:srgbClr val="90C225"/>
              </a:buClr>
              <a:buSzPct val="80357"/>
              <a:buFont typeface="Wingdings"/>
              <a:buChar char=""/>
              <a:tabLst>
                <a:tab pos="314960" algn="l"/>
              </a:tabLst>
            </a:pPr>
            <a:r>
              <a:rPr sz="2800" spc="-15" dirty="0">
                <a:latin typeface="Times New Roman"/>
                <a:cs typeface="Times New Roman"/>
              </a:rPr>
              <a:t>забезпечення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максимального</a:t>
            </a:r>
            <a:r>
              <a:rPr sz="2800" spc="4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часу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зберігання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Times New Roman"/>
                <a:cs typeface="Times New Roman"/>
              </a:rPr>
              <a:t>лікарського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45" dirty="0">
                <a:latin typeface="Times New Roman"/>
                <a:cs typeface="Times New Roman"/>
              </a:rPr>
              <a:t>препарату.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0"/>
            <a:ext cx="8986520" cy="539940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872490">
              <a:lnSpc>
                <a:spcPct val="100000"/>
              </a:lnSpc>
              <a:spcBef>
                <a:spcPts val="775"/>
              </a:spcBef>
            </a:pPr>
            <a:r>
              <a:rPr sz="28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Завдання</a:t>
            </a:r>
            <a:r>
              <a:rPr sz="2800" b="1" i="1" u="heavy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розвитку </a:t>
            </a:r>
            <a:r>
              <a:rPr sz="28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вітчизняного</a:t>
            </a:r>
            <a:r>
              <a:rPr sz="28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ринку</a:t>
            </a:r>
            <a:r>
              <a:rPr sz="28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тари:</a:t>
            </a:r>
            <a:endParaRPr sz="280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ts val="3020"/>
              </a:lnSpc>
              <a:spcBef>
                <a:spcPts val="1060"/>
              </a:spcBef>
            </a:pPr>
            <a:r>
              <a:rPr sz="2250" spc="-22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1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р</a:t>
            </a:r>
            <a:r>
              <a:rPr sz="2800" dirty="0">
                <a:latin typeface="Times New Roman"/>
                <a:cs typeface="Times New Roman"/>
              </a:rPr>
              <a:t>о</a:t>
            </a:r>
            <a:r>
              <a:rPr sz="2800" spc="-10" dirty="0">
                <a:latin typeface="Times New Roman"/>
                <a:cs typeface="Times New Roman"/>
              </a:rPr>
              <a:t>зроб</a:t>
            </a:r>
            <a:r>
              <a:rPr sz="2800" spc="-55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кл</a:t>
            </a:r>
            <a:r>
              <a:rPr sz="2800" spc="-20" dirty="0">
                <a:latin typeface="Times New Roman"/>
                <a:cs typeface="Times New Roman"/>
              </a:rPr>
              <a:t>а</a:t>
            </a:r>
            <a:r>
              <a:rPr sz="2800" spc="-5" dirty="0">
                <a:latin typeface="Times New Roman"/>
                <a:cs typeface="Times New Roman"/>
              </a:rPr>
              <a:t>сиф</a:t>
            </a:r>
            <a:r>
              <a:rPr sz="2800" spc="5" dirty="0">
                <a:latin typeface="Times New Roman"/>
                <a:cs typeface="Times New Roman"/>
              </a:rPr>
              <a:t>і</a:t>
            </a:r>
            <a:r>
              <a:rPr sz="2800" spc="-55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dirty="0">
                <a:latin typeface="Times New Roman"/>
                <a:cs typeface="Times New Roman"/>
              </a:rPr>
              <a:t>ц</a:t>
            </a:r>
            <a:r>
              <a:rPr sz="2800" spc="-5" dirty="0">
                <a:latin typeface="Times New Roman"/>
                <a:cs typeface="Times New Roman"/>
              </a:rPr>
              <a:t>ії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30" dirty="0">
                <a:latin typeface="Times New Roman"/>
                <a:cs typeface="Times New Roman"/>
              </a:rPr>
              <a:t>т</a:t>
            </a:r>
            <a:r>
              <a:rPr sz="2800" spc="-5" dirty="0">
                <a:latin typeface="Times New Roman"/>
                <a:cs typeface="Times New Roman"/>
              </a:rPr>
              <a:t>ари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й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у</a:t>
            </a:r>
            <a:r>
              <a:rPr sz="2800" dirty="0">
                <a:latin typeface="Times New Roman"/>
                <a:cs typeface="Times New Roman"/>
              </a:rPr>
              <a:t>п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spc="-160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spc="10" dirty="0">
                <a:latin typeface="Times New Roman"/>
                <a:cs typeface="Times New Roman"/>
              </a:rPr>
              <a:t>в</a:t>
            </a:r>
            <a:r>
              <a:rPr sz="2800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и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з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у</a:t>
            </a:r>
            <a:r>
              <a:rPr sz="2800" dirty="0">
                <a:latin typeface="Times New Roman"/>
                <a:cs typeface="Times New Roman"/>
              </a:rPr>
              <a:t>р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spc="-114" dirty="0">
                <a:latin typeface="Times New Roman"/>
                <a:cs typeface="Times New Roman"/>
              </a:rPr>
              <a:t>х</a:t>
            </a:r>
            <a:r>
              <a:rPr sz="2800" spc="-5" dirty="0">
                <a:latin typeface="Times New Roman"/>
                <a:cs typeface="Times New Roman"/>
              </a:rPr>
              <a:t>у</a:t>
            </a:r>
            <a:r>
              <a:rPr sz="2800" spc="-40" dirty="0">
                <a:latin typeface="Times New Roman"/>
                <a:cs typeface="Times New Roman"/>
              </a:rPr>
              <a:t>в</a:t>
            </a:r>
            <a:r>
              <a:rPr sz="2800" spc="-5" dirty="0">
                <a:latin typeface="Times New Roman"/>
                <a:cs typeface="Times New Roman"/>
              </a:rPr>
              <a:t>анн</a:t>
            </a:r>
            <a:r>
              <a:rPr sz="2800" spc="5" dirty="0">
                <a:latin typeface="Times New Roman"/>
                <a:cs typeface="Times New Roman"/>
              </a:rPr>
              <a:t>я</a:t>
            </a:r>
            <a:r>
              <a:rPr sz="2800" spc="-5" dirty="0">
                <a:latin typeface="Times New Roman"/>
                <a:cs typeface="Times New Roman"/>
              </a:rPr>
              <a:t>м  </a:t>
            </a:r>
            <a:r>
              <a:rPr sz="2800" dirty="0">
                <a:latin typeface="Times New Roman"/>
                <a:cs typeface="Times New Roman"/>
              </a:rPr>
              <a:t>особливостей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лікарських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препаратів;</a:t>
            </a:r>
            <a:endParaRPr sz="2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90000"/>
              </a:lnSpc>
              <a:spcBef>
                <a:spcPts val="955"/>
              </a:spcBef>
            </a:pPr>
            <a:r>
              <a:rPr sz="2250" spc="-220" dirty="0">
                <a:solidFill>
                  <a:srgbClr val="90C225"/>
                </a:solidFill>
                <a:latin typeface="Lucida Sans Unicode"/>
                <a:cs typeface="Lucida Sans Unicode"/>
              </a:rPr>
              <a:t>▶ </a:t>
            </a:r>
            <a:r>
              <a:rPr sz="2800" dirty="0">
                <a:latin typeface="Times New Roman"/>
                <a:cs typeface="Times New Roman"/>
              </a:rPr>
              <a:t>дослідження</a:t>
            </a:r>
            <a:r>
              <a:rPr sz="2800" spc="5" dirty="0">
                <a:latin typeface="Times New Roman"/>
                <a:cs typeface="Times New Roman"/>
              </a:rPr>
              <a:t> стану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і</a:t>
            </a:r>
            <a:r>
              <a:rPr sz="2800" dirty="0">
                <a:latin typeface="Times New Roman"/>
                <a:cs typeface="Times New Roman"/>
              </a:rPr>
              <a:t> наявності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тари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й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упаковки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для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сучасної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фармацевтичної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промисловості</a:t>
            </a:r>
            <a:r>
              <a:rPr sz="2800" spc="69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на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вітчизняному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ринку;</a:t>
            </a:r>
            <a:endParaRPr sz="2800">
              <a:latin typeface="Times New Roman"/>
              <a:cs typeface="Times New Roman"/>
            </a:endParaRPr>
          </a:p>
          <a:p>
            <a:pPr marL="355600" marR="6350" indent="-342900">
              <a:lnSpc>
                <a:spcPts val="3030"/>
              </a:lnSpc>
              <a:spcBef>
                <a:spcPts val="1035"/>
              </a:spcBef>
              <a:tabLst>
                <a:tab pos="2806700" algn="l"/>
                <a:tab pos="4103370" algn="l"/>
                <a:tab pos="6444615" algn="l"/>
                <a:tab pos="7722234" algn="l"/>
                <a:tab pos="8781415" algn="l"/>
              </a:tabLst>
            </a:pPr>
            <a:r>
              <a:rPr sz="2250" spc="-22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1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по</a:t>
            </a:r>
            <a:r>
              <a:rPr sz="2800" dirty="0">
                <a:latin typeface="Times New Roman"/>
                <a:cs typeface="Times New Roman"/>
              </a:rPr>
              <a:t>р</a:t>
            </a:r>
            <a:r>
              <a:rPr sz="2800" spc="-5" dirty="0">
                <a:latin typeface="Times New Roman"/>
                <a:cs typeface="Times New Roman"/>
              </a:rPr>
              <a:t>івняльн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5" dirty="0">
                <a:latin typeface="Times New Roman"/>
                <a:cs typeface="Times New Roman"/>
              </a:rPr>
              <a:t>й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ан</a:t>
            </a:r>
            <a:r>
              <a:rPr sz="2800" spc="15" dirty="0">
                <a:latin typeface="Times New Roman"/>
                <a:cs typeface="Times New Roman"/>
              </a:rPr>
              <a:t>а</a:t>
            </a:r>
            <a:r>
              <a:rPr sz="2800" spc="-10" dirty="0">
                <a:latin typeface="Times New Roman"/>
                <a:cs typeface="Times New Roman"/>
              </a:rPr>
              <a:t>лі</a:t>
            </a:r>
            <a:r>
              <a:rPr sz="2800" spc="-5" dirty="0">
                <a:latin typeface="Times New Roman"/>
                <a:cs typeface="Times New Roman"/>
              </a:rPr>
              <a:t>з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віт</a:t>
            </a:r>
            <a:r>
              <a:rPr sz="2800" dirty="0">
                <a:latin typeface="Times New Roman"/>
                <a:cs typeface="Times New Roman"/>
              </a:rPr>
              <a:t>ч</a:t>
            </a:r>
            <a:r>
              <a:rPr sz="2800" spc="-10" dirty="0">
                <a:latin typeface="Times New Roman"/>
                <a:cs typeface="Times New Roman"/>
              </a:rPr>
              <a:t>изнян</a:t>
            </a:r>
            <a:r>
              <a:rPr sz="2800" dirty="0">
                <a:latin typeface="Times New Roman"/>
                <a:cs typeface="Times New Roman"/>
              </a:rPr>
              <a:t>о</a:t>
            </a:r>
            <a:r>
              <a:rPr sz="2800" spc="-75" dirty="0">
                <a:latin typeface="Times New Roman"/>
                <a:cs typeface="Times New Roman"/>
              </a:rPr>
              <a:t>г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р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10" dirty="0">
                <a:latin typeface="Times New Roman"/>
                <a:cs typeface="Times New Roman"/>
              </a:rPr>
              <a:t>н</a:t>
            </a:r>
            <a:r>
              <a:rPr sz="2800" spc="-40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у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25" dirty="0">
                <a:latin typeface="Times New Roman"/>
                <a:cs typeface="Times New Roman"/>
              </a:rPr>
              <a:t>т</a:t>
            </a:r>
            <a:r>
              <a:rPr sz="2800" spc="-5" dirty="0">
                <a:latin typeface="Times New Roman"/>
                <a:cs typeface="Times New Roman"/>
              </a:rPr>
              <a:t>ари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й  </a:t>
            </a:r>
            <a:r>
              <a:rPr sz="2800" spc="-25" dirty="0">
                <a:latin typeface="Times New Roman"/>
                <a:cs typeface="Times New Roman"/>
              </a:rPr>
              <a:t>упаковки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з </a:t>
            </a:r>
            <a:r>
              <a:rPr sz="2800" spc="-15" dirty="0">
                <a:latin typeface="Times New Roman"/>
                <a:cs typeface="Times New Roman"/>
              </a:rPr>
              <a:t>ринками</a:t>
            </a:r>
            <a:r>
              <a:rPr sz="2800" spc="4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інших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країн;</a:t>
            </a:r>
            <a:endParaRPr sz="2800">
              <a:latin typeface="Times New Roman"/>
              <a:cs typeface="Times New Roman"/>
            </a:endParaRPr>
          </a:p>
          <a:p>
            <a:pPr marL="355600" marR="5715" indent="-342900">
              <a:lnSpc>
                <a:spcPts val="3020"/>
              </a:lnSpc>
              <a:spcBef>
                <a:spcPts val="1005"/>
              </a:spcBef>
              <a:tabLst>
                <a:tab pos="2120265" algn="l"/>
                <a:tab pos="3053080" algn="l"/>
                <a:tab pos="4990465" algn="l"/>
                <a:tab pos="8067675" algn="l"/>
              </a:tabLst>
            </a:pPr>
            <a:r>
              <a:rPr sz="2250" spc="-22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1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</a:t>
            </a:r>
            <a:r>
              <a:rPr sz="2800" dirty="0">
                <a:latin typeface="Times New Roman"/>
                <a:cs typeface="Times New Roman"/>
              </a:rPr>
              <a:t>р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dirty="0">
                <a:latin typeface="Times New Roman"/>
                <a:cs typeface="Times New Roman"/>
              </a:rPr>
              <a:t>п</a:t>
            </a:r>
            <a:r>
              <a:rPr sz="2800" spc="-5" dirty="0">
                <a:latin typeface="Times New Roman"/>
                <a:cs typeface="Times New Roman"/>
              </a:rPr>
              <a:t>оз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10" dirty="0">
                <a:latin typeface="Times New Roman"/>
                <a:cs typeface="Times New Roman"/>
              </a:rPr>
              <a:t>ц</a:t>
            </a:r>
            <a:r>
              <a:rPr sz="2800" spc="-25" dirty="0">
                <a:latin typeface="Times New Roman"/>
                <a:cs typeface="Times New Roman"/>
              </a:rPr>
              <a:t>і</a:t>
            </a:r>
            <a:r>
              <a:rPr sz="2800" spc="-5" dirty="0">
                <a:latin typeface="Times New Roman"/>
                <a:cs typeface="Times New Roman"/>
              </a:rPr>
              <a:t>ї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щ</a:t>
            </a:r>
            <a:r>
              <a:rPr sz="2800" spc="-90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до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п</a:t>
            </a:r>
            <a:r>
              <a:rPr sz="2800" spc="-45" dirty="0">
                <a:latin typeface="Times New Roman"/>
                <a:cs typeface="Times New Roman"/>
              </a:rPr>
              <a:t>о</a:t>
            </a:r>
            <a:r>
              <a:rPr sz="2800" spc="-10" dirty="0">
                <a:latin typeface="Times New Roman"/>
                <a:cs typeface="Times New Roman"/>
              </a:rPr>
              <a:t>ліпшенн</a:t>
            </a:r>
            <a:r>
              <a:rPr sz="2800" spc="-5" dirty="0">
                <a:latin typeface="Times New Roman"/>
                <a:cs typeface="Times New Roman"/>
              </a:rPr>
              <a:t>я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с</a:t>
            </a:r>
            <a:r>
              <a:rPr sz="2800" spc="25" dirty="0">
                <a:latin typeface="Times New Roman"/>
                <a:cs typeface="Times New Roman"/>
              </a:rPr>
              <a:t>т</a:t>
            </a:r>
            <a:r>
              <a:rPr sz="2800" spc="-5" dirty="0">
                <a:latin typeface="Times New Roman"/>
                <a:cs typeface="Times New Roman"/>
              </a:rPr>
              <a:t>ану</a:t>
            </a:r>
            <a:r>
              <a:rPr sz="2800" spc="3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вітчиз</a:t>
            </a:r>
            <a:r>
              <a:rPr sz="2800" dirty="0">
                <a:latin typeface="Times New Roman"/>
                <a:cs typeface="Times New Roman"/>
              </a:rPr>
              <a:t>н</a:t>
            </a:r>
            <a:r>
              <a:rPr sz="2800" spc="-5" dirty="0">
                <a:latin typeface="Times New Roman"/>
                <a:cs typeface="Times New Roman"/>
              </a:rPr>
              <a:t>яно</a:t>
            </a:r>
            <a:r>
              <a:rPr sz="2800" spc="-65" dirty="0">
                <a:latin typeface="Times New Roman"/>
                <a:cs typeface="Times New Roman"/>
              </a:rPr>
              <a:t>г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р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10" dirty="0">
                <a:latin typeface="Times New Roman"/>
                <a:cs typeface="Times New Roman"/>
              </a:rPr>
              <a:t>н</a:t>
            </a:r>
            <a:r>
              <a:rPr sz="2800" spc="-40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у  </a:t>
            </a:r>
            <a:r>
              <a:rPr sz="2800" spc="5" dirty="0">
                <a:latin typeface="Times New Roman"/>
                <a:cs typeface="Times New Roman"/>
              </a:rPr>
              <a:t>тари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й </a:t>
            </a:r>
            <a:r>
              <a:rPr sz="2800" spc="-25" dirty="0">
                <a:latin typeface="Times New Roman"/>
                <a:cs typeface="Times New Roman"/>
              </a:rPr>
              <a:t>упаковки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для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фармацевтичної</a:t>
            </a:r>
            <a:r>
              <a:rPr sz="2800" spc="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промисловості;</a:t>
            </a:r>
            <a:endParaRPr sz="2800">
              <a:latin typeface="Times New Roman"/>
              <a:cs typeface="Times New Roman"/>
            </a:endParaRPr>
          </a:p>
          <a:p>
            <a:pPr marL="355600" marR="6350" indent="-342900">
              <a:lnSpc>
                <a:spcPts val="3020"/>
              </a:lnSpc>
              <a:spcBef>
                <a:spcPts val="1010"/>
              </a:spcBef>
              <a:tabLst>
                <a:tab pos="1978660" algn="l"/>
                <a:tab pos="3489325" algn="l"/>
                <a:tab pos="5990590" algn="l"/>
                <a:tab pos="7488555" algn="l"/>
                <a:tab pos="7921625" algn="l"/>
                <a:tab pos="8781415" algn="l"/>
              </a:tabLst>
            </a:pPr>
            <a:r>
              <a:rPr sz="2250" spc="-22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1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р</a:t>
            </a:r>
            <a:r>
              <a:rPr sz="2800" dirty="0">
                <a:latin typeface="Times New Roman"/>
                <a:cs typeface="Times New Roman"/>
              </a:rPr>
              <a:t>о</a:t>
            </a:r>
            <a:r>
              <a:rPr sz="2800" spc="-10" dirty="0">
                <a:latin typeface="Times New Roman"/>
                <a:cs typeface="Times New Roman"/>
              </a:rPr>
              <a:t>зроб</a:t>
            </a:r>
            <a:r>
              <a:rPr sz="2800" spc="-55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м</a:t>
            </a:r>
            <a:r>
              <a:rPr sz="2800" spc="-20" dirty="0">
                <a:latin typeface="Times New Roman"/>
                <a:cs typeface="Times New Roman"/>
              </a:rPr>
              <a:t>е</a:t>
            </a:r>
            <a:r>
              <a:rPr sz="2800" spc="-40" dirty="0">
                <a:latin typeface="Times New Roman"/>
                <a:cs typeface="Times New Roman"/>
              </a:rPr>
              <a:t>т</a:t>
            </a:r>
            <a:r>
              <a:rPr sz="2800" spc="-85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д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5" dirty="0">
                <a:latin typeface="Times New Roman"/>
                <a:cs typeface="Times New Roman"/>
              </a:rPr>
              <a:t>к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п</a:t>
            </a:r>
            <a:r>
              <a:rPr sz="2800" dirty="0">
                <a:latin typeface="Times New Roman"/>
                <a:cs typeface="Times New Roman"/>
              </a:rPr>
              <a:t>р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dirty="0">
                <a:latin typeface="Times New Roman"/>
                <a:cs typeface="Times New Roman"/>
              </a:rPr>
              <a:t>г</a:t>
            </a:r>
            <a:r>
              <a:rPr sz="2800" spc="-10" dirty="0">
                <a:latin typeface="Times New Roman"/>
                <a:cs typeface="Times New Roman"/>
              </a:rPr>
              <a:t>н</a:t>
            </a:r>
            <a:r>
              <a:rPr sz="2800" dirty="0">
                <a:latin typeface="Times New Roman"/>
                <a:cs typeface="Times New Roman"/>
              </a:rPr>
              <a:t>о</a:t>
            </a:r>
            <a:r>
              <a:rPr sz="2800" spc="-80" dirty="0">
                <a:latin typeface="Times New Roman"/>
                <a:cs typeface="Times New Roman"/>
              </a:rPr>
              <a:t>з</a:t>
            </a:r>
            <a:r>
              <a:rPr sz="2800" spc="-5" dirty="0">
                <a:latin typeface="Times New Roman"/>
                <a:cs typeface="Times New Roman"/>
              </a:rPr>
              <a:t>у</a:t>
            </a:r>
            <a:r>
              <a:rPr sz="2800" spc="-40" dirty="0">
                <a:latin typeface="Times New Roman"/>
                <a:cs typeface="Times New Roman"/>
              </a:rPr>
              <a:t>в</a:t>
            </a:r>
            <a:r>
              <a:rPr sz="2800" spc="-5" dirty="0">
                <a:latin typeface="Times New Roman"/>
                <a:cs typeface="Times New Roman"/>
              </a:rPr>
              <a:t>ання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5" dirty="0">
                <a:latin typeface="Times New Roman"/>
                <a:cs typeface="Times New Roman"/>
              </a:rPr>
              <a:t>п</a:t>
            </a:r>
            <a:r>
              <a:rPr sz="2800" spc="-40" dirty="0">
                <a:latin typeface="Times New Roman"/>
                <a:cs typeface="Times New Roman"/>
              </a:rPr>
              <a:t>о</a:t>
            </a:r>
            <a:r>
              <a:rPr sz="2800" spc="30" dirty="0">
                <a:latin typeface="Times New Roman"/>
                <a:cs typeface="Times New Roman"/>
              </a:rPr>
              <a:t>т</a:t>
            </a:r>
            <a:r>
              <a:rPr sz="2800" spc="-5" dirty="0">
                <a:latin typeface="Times New Roman"/>
                <a:cs typeface="Times New Roman"/>
              </a:rPr>
              <a:t>реби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в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30" dirty="0">
                <a:latin typeface="Times New Roman"/>
                <a:cs typeface="Times New Roman"/>
              </a:rPr>
              <a:t>т</a:t>
            </a:r>
            <a:r>
              <a:rPr sz="2800" spc="-5" dirty="0">
                <a:latin typeface="Times New Roman"/>
                <a:cs typeface="Times New Roman"/>
              </a:rPr>
              <a:t>арі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й  </a:t>
            </a:r>
            <a:r>
              <a:rPr sz="2800" spc="-20" dirty="0">
                <a:latin typeface="Times New Roman"/>
                <a:cs typeface="Times New Roman"/>
              </a:rPr>
              <a:t>упаковці</a:t>
            </a:r>
            <a:r>
              <a:rPr sz="2800" spc="-5" dirty="0">
                <a:latin typeface="Times New Roman"/>
                <a:cs typeface="Times New Roman"/>
              </a:rPr>
              <a:t> для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фармацевтичної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промисловості;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5349646"/>
            <a:ext cx="62896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100320" algn="l"/>
              </a:tabLst>
            </a:pPr>
            <a:r>
              <a:rPr sz="2250" spc="-22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1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ор</a:t>
            </a:r>
            <a:r>
              <a:rPr sz="2800" dirty="0">
                <a:latin typeface="Times New Roman"/>
                <a:cs typeface="Times New Roman"/>
              </a:rPr>
              <a:t>г</a:t>
            </a:r>
            <a:r>
              <a:rPr sz="2800" spc="-5" dirty="0">
                <a:latin typeface="Times New Roman"/>
                <a:cs typeface="Times New Roman"/>
              </a:rPr>
              <a:t>аніз</a:t>
            </a:r>
            <a:r>
              <a:rPr sz="2800" spc="-15" dirty="0">
                <a:latin typeface="Times New Roman"/>
                <a:cs typeface="Times New Roman"/>
              </a:rPr>
              <a:t>ац</a:t>
            </a:r>
            <a:r>
              <a:rPr sz="2800" spc="-20" dirty="0">
                <a:latin typeface="Times New Roman"/>
                <a:cs typeface="Times New Roman"/>
              </a:rPr>
              <a:t>і</a:t>
            </a:r>
            <a:r>
              <a:rPr sz="2800" spc="-10" dirty="0">
                <a:latin typeface="Times New Roman"/>
                <a:cs typeface="Times New Roman"/>
              </a:rPr>
              <a:t>йн</a:t>
            </a:r>
            <a:r>
              <a:rPr sz="2800" spc="5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-е</a:t>
            </a:r>
            <a:r>
              <a:rPr sz="2800" spc="-160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dirty="0">
                <a:latin typeface="Times New Roman"/>
                <a:cs typeface="Times New Roman"/>
              </a:rPr>
              <a:t>н</a:t>
            </a:r>
            <a:r>
              <a:rPr sz="2800" spc="-65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мічні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spc="-20" dirty="0">
                <a:latin typeface="Times New Roman"/>
                <a:cs typeface="Times New Roman"/>
              </a:rPr>
              <a:t>с</a:t>
            </a:r>
            <a:r>
              <a:rPr sz="2800" spc="-10" dirty="0">
                <a:latin typeface="Times New Roman"/>
                <a:cs typeface="Times New Roman"/>
              </a:rPr>
              <a:t>пе</a:t>
            </a:r>
            <a:r>
              <a:rPr sz="2800" spc="-40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ти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1640" y="5349646"/>
            <a:ext cx="8644255" cy="836294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 indent="6813550">
              <a:lnSpc>
                <a:spcPts val="3030"/>
              </a:lnSpc>
              <a:spcBef>
                <a:spcPts val="475"/>
              </a:spcBef>
              <a:tabLst>
                <a:tab pos="2573020" algn="l"/>
                <a:tab pos="4068445" algn="l"/>
                <a:tab pos="5345430" algn="l"/>
                <a:tab pos="6126480" algn="l"/>
                <a:tab pos="8107680" algn="l"/>
              </a:tabLst>
            </a:pPr>
            <a:r>
              <a:rPr sz="2800" spc="-10" dirty="0">
                <a:latin typeface="Times New Roman"/>
                <a:cs typeface="Times New Roman"/>
              </a:rPr>
              <a:t>п</a:t>
            </a:r>
            <a:r>
              <a:rPr sz="2800" spc="-35" dirty="0">
                <a:latin typeface="Times New Roman"/>
                <a:cs typeface="Times New Roman"/>
              </a:rPr>
              <a:t>о</a:t>
            </a:r>
            <a:r>
              <a:rPr sz="2800" spc="-10" dirty="0">
                <a:latin typeface="Times New Roman"/>
                <a:cs typeface="Times New Roman"/>
              </a:rPr>
              <a:t>ліпш</a:t>
            </a:r>
            <a:r>
              <a:rPr sz="2800" spc="-20" dirty="0">
                <a:latin typeface="Times New Roman"/>
                <a:cs typeface="Times New Roman"/>
              </a:rPr>
              <a:t>е</a:t>
            </a:r>
            <a:r>
              <a:rPr sz="2800" spc="-10" dirty="0">
                <a:latin typeface="Times New Roman"/>
                <a:cs typeface="Times New Roman"/>
              </a:rPr>
              <a:t>ння  вітчиз</a:t>
            </a:r>
            <a:r>
              <a:rPr sz="2800" dirty="0">
                <a:latin typeface="Times New Roman"/>
                <a:cs typeface="Times New Roman"/>
              </a:rPr>
              <a:t>н</a:t>
            </a:r>
            <a:r>
              <a:rPr sz="2800" spc="-5" dirty="0">
                <a:latin typeface="Times New Roman"/>
                <a:cs typeface="Times New Roman"/>
              </a:rPr>
              <a:t>я</a:t>
            </a:r>
            <a:r>
              <a:rPr sz="2800" spc="5" dirty="0">
                <a:latin typeface="Times New Roman"/>
                <a:cs typeface="Times New Roman"/>
              </a:rPr>
              <a:t>н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spc="-70" dirty="0">
                <a:latin typeface="Times New Roman"/>
                <a:cs typeface="Times New Roman"/>
              </a:rPr>
              <a:t>г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р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10" dirty="0">
                <a:latin typeface="Times New Roman"/>
                <a:cs typeface="Times New Roman"/>
              </a:rPr>
              <a:t>н</a:t>
            </a:r>
            <a:r>
              <a:rPr sz="2800" spc="-40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у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30" dirty="0">
                <a:latin typeface="Times New Roman"/>
                <a:cs typeface="Times New Roman"/>
              </a:rPr>
              <a:t>т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spc="5" dirty="0">
                <a:latin typeface="Times New Roman"/>
                <a:cs typeface="Times New Roman"/>
              </a:rPr>
              <a:t>р</a:t>
            </a:r>
            <a:r>
              <a:rPr sz="2800" spc="-5" dirty="0">
                <a:latin typeface="Times New Roman"/>
                <a:cs typeface="Times New Roman"/>
              </a:rPr>
              <a:t>и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й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у</a:t>
            </a:r>
            <a:r>
              <a:rPr sz="2800" dirty="0">
                <a:latin typeface="Times New Roman"/>
                <a:cs typeface="Times New Roman"/>
              </a:rPr>
              <a:t>п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spc="-160" dirty="0">
                <a:latin typeface="Times New Roman"/>
                <a:cs typeface="Times New Roman"/>
              </a:rPr>
              <a:t>к</a:t>
            </a:r>
            <a:r>
              <a:rPr sz="2800" spc="5" dirty="0">
                <a:latin typeface="Times New Roman"/>
                <a:cs typeface="Times New Roman"/>
              </a:rPr>
              <a:t>о</a:t>
            </a:r>
            <a:r>
              <a:rPr sz="2800" spc="-10" dirty="0">
                <a:latin typeface="Times New Roman"/>
                <a:cs typeface="Times New Roman"/>
              </a:rPr>
              <a:t>вк</a:t>
            </a:r>
            <a:r>
              <a:rPr sz="2800" spc="-5" dirty="0">
                <a:latin typeface="Times New Roman"/>
                <a:cs typeface="Times New Roman"/>
              </a:rPr>
              <a:t>и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д</a:t>
            </a:r>
            <a:r>
              <a:rPr sz="2800" spc="5" dirty="0">
                <a:latin typeface="Times New Roman"/>
                <a:cs typeface="Times New Roman"/>
              </a:rPr>
              <a:t>л</a:t>
            </a:r>
            <a:r>
              <a:rPr sz="2800" spc="-5" dirty="0">
                <a:latin typeface="Times New Roman"/>
                <a:cs typeface="Times New Roman"/>
              </a:rPr>
              <a:t>я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1640" y="6118352"/>
            <a:ext cx="4874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latin typeface="Times New Roman"/>
                <a:cs typeface="Times New Roman"/>
              </a:rPr>
              <a:t>фармацевтичної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промисловості.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499364"/>
            <a:ext cx="4593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8139" algn="l"/>
                <a:tab pos="2092960" algn="l"/>
                <a:tab pos="3209925" algn="l"/>
              </a:tabLst>
            </a:pPr>
            <a:r>
              <a:rPr sz="2400" dirty="0">
                <a:latin typeface="Times New Roman"/>
                <a:cs typeface="Times New Roman"/>
              </a:rPr>
              <a:t>Відповідно	до	чинних	</a:t>
            </a:r>
            <a:r>
              <a:rPr sz="2400" spc="-5" dirty="0">
                <a:latin typeface="Times New Roman"/>
                <a:cs typeface="Times New Roman"/>
              </a:rPr>
              <a:t>стандартів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24480" y="865123"/>
            <a:ext cx="8274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985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Times New Roman"/>
                <a:cs typeface="Times New Roman"/>
              </a:rPr>
              <a:t>товар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-120" dirty="0">
                <a:latin typeface="Times New Roman"/>
                <a:cs typeface="Times New Roman"/>
              </a:rPr>
              <a:t>к</a:t>
            </a:r>
            <a:r>
              <a:rPr sz="2400" spc="-6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ж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45789" y="865123"/>
            <a:ext cx="13525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3195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п</a:t>
            </a:r>
            <a:r>
              <a:rPr sz="2400" spc="-25" dirty="0">
                <a:latin typeface="Times New Roman"/>
                <a:cs typeface="Times New Roman"/>
              </a:rPr>
              <a:t>о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ре</a:t>
            </a:r>
            <a:r>
              <a:rPr sz="2400" spc="-105" dirty="0">
                <a:latin typeface="Times New Roman"/>
                <a:cs typeface="Times New Roman"/>
              </a:rPr>
              <a:t>б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є  </a:t>
            </a:r>
            <a:r>
              <a:rPr sz="2400" spc="-5" dirty="0">
                <a:latin typeface="Times New Roman"/>
                <a:cs typeface="Times New Roman"/>
              </a:rPr>
              <a:t>па</a:t>
            </a: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ання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2437" y="865123"/>
            <a:ext cx="17049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latin typeface="Times New Roman"/>
                <a:cs typeface="Times New Roman"/>
              </a:rPr>
              <a:t>будь-який 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паковання. 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д</a:t>
            </a:r>
            <a:r>
              <a:rPr sz="2400" spc="5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15" dirty="0">
                <a:latin typeface="Times New Roman"/>
                <a:cs typeface="Times New Roman"/>
              </a:rPr>
              <a:t>н</a:t>
            </a:r>
            <a:r>
              <a:rPr sz="2400" spc="20" dirty="0">
                <a:latin typeface="Times New Roman"/>
                <a:cs typeface="Times New Roman"/>
              </a:rPr>
              <a:t>а</a:t>
            </a:r>
            <a:r>
              <a:rPr sz="2400" spc="-5" dirty="0">
                <a:latin typeface="Times New Roman"/>
                <a:cs typeface="Times New Roman"/>
              </a:rPr>
              <a:t>л</a:t>
            </a:r>
            <a:r>
              <a:rPr sz="2400" spc="-20" dirty="0">
                <a:latin typeface="Times New Roman"/>
                <a:cs typeface="Times New Roman"/>
              </a:rPr>
              <a:t>ю</a:t>
            </a:r>
            <a:r>
              <a:rPr sz="2400" dirty="0">
                <a:latin typeface="Times New Roman"/>
                <a:cs typeface="Times New Roman"/>
              </a:rPr>
              <a:t>є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37485" y="1596339"/>
            <a:ext cx="93471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проц</a:t>
            </a:r>
            <a:r>
              <a:rPr sz="2400" spc="50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с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2437" y="1962658"/>
            <a:ext cx="30632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79245" algn="l"/>
              </a:tabLst>
            </a:pPr>
            <a:r>
              <a:rPr sz="2400" spc="-5" dirty="0">
                <a:latin typeface="Times New Roman"/>
                <a:cs typeface="Times New Roman"/>
              </a:rPr>
              <a:t>пр</a:t>
            </a:r>
            <a:r>
              <a:rPr sz="2400" spc="-7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д</a:t>
            </a:r>
            <a:r>
              <a:rPr sz="2400" spc="10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кц</a:t>
            </a:r>
            <a:r>
              <a:rPr sz="2400" spc="-10" dirty="0">
                <a:latin typeface="Times New Roman"/>
                <a:cs typeface="Times New Roman"/>
              </a:rPr>
              <a:t>і</a:t>
            </a:r>
            <a:r>
              <a:rPr sz="2400" dirty="0">
                <a:latin typeface="Times New Roman"/>
                <a:cs typeface="Times New Roman"/>
              </a:rPr>
              <a:t>ї	(</a:t>
            </a:r>
            <a:r>
              <a:rPr sz="2400" spc="2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фе</a:t>
            </a:r>
            <a:r>
              <a:rPr sz="2400" spc="-4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тив</a:t>
            </a:r>
            <a:r>
              <a:rPr sz="2400" spc="-10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у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63136" y="1596339"/>
            <a:ext cx="123634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3975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15" dirty="0">
                <a:latin typeface="Times New Roman"/>
                <a:cs typeface="Times New Roman"/>
              </a:rPr>
              <a:t>б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-10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у  д</a:t>
            </a:r>
            <a:r>
              <a:rPr sz="2400" spc="6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20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ав</a:t>
            </a:r>
            <a:r>
              <a:rPr sz="2400" spc="-50" dirty="0">
                <a:latin typeface="Times New Roman"/>
                <a:cs typeface="Times New Roman"/>
              </a:rPr>
              <a:t>к</a:t>
            </a:r>
            <a:r>
              <a:rPr sz="2400" spc="-215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,  роз</a:t>
            </a:r>
            <a:r>
              <a:rPr sz="2400" spc="-5" dirty="0">
                <a:latin typeface="Times New Roman"/>
                <a:cs typeface="Times New Roman"/>
              </a:rPr>
              <a:t>п</a:t>
            </a:r>
            <a:r>
              <a:rPr sz="2400" spc="-7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д</a:t>
            </a:r>
            <a:r>
              <a:rPr sz="2400" spc="10" dirty="0">
                <a:latin typeface="Times New Roman"/>
                <a:cs typeface="Times New Roman"/>
              </a:rPr>
              <a:t>і</a:t>
            </a:r>
            <a:r>
              <a:rPr sz="2400" spc="-5" dirty="0">
                <a:latin typeface="Times New Roman"/>
                <a:cs typeface="Times New Roman"/>
              </a:rPr>
              <a:t>л,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2437" y="2328417"/>
            <a:ext cx="23107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ранспо</a:t>
            </a:r>
            <a:r>
              <a:rPr sz="2400" spc="-20" dirty="0">
                <a:latin typeface="Times New Roman"/>
                <a:cs typeface="Times New Roman"/>
              </a:rPr>
              <a:t>р</a:t>
            </a:r>
            <a:r>
              <a:rPr sz="2400" spc="-45" dirty="0">
                <a:latin typeface="Times New Roman"/>
                <a:cs typeface="Times New Roman"/>
              </a:rPr>
              <a:t>т</a:t>
            </a:r>
            <a:r>
              <a:rPr sz="2400" spc="5" dirty="0">
                <a:latin typeface="Times New Roman"/>
                <a:cs typeface="Times New Roman"/>
              </a:rPr>
              <a:t>у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ання,  </a:t>
            </a:r>
            <a:r>
              <a:rPr sz="2400" spc="-10" dirty="0">
                <a:latin typeface="Times New Roman"/>
                <a:cs typeface="Times New Roman"/>
              </a:rPr>
              <a:t>інформування,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02076" y="2694178"/>
            <a:ext cx="1421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реалізацію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88229" y="2694178"/>
            <a:ext cx="1104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і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2437" y="3059633"/>
            <a:ext cx="344360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05964" algn="l"/>
              </a:tabLst>
            </a:pPr>
            <a:r>
              <a:rPr sz="2400" spc="-10" dirty="0">
                <a:latin typeface="Times New Roman"/>
                <a:cs typeface="Times New Roman"/>
              </a:rPr>
              <a:t>споживання	</a:t>
            </a:r>
            <a:r>
              <a:rPr sz="2400" spc="-15" dirty="0">
                <a:latin typeface="Times New Roman"/>
                <a:cs typeface="Times New Roman"/>
              </a:rPr>
              <a:t>продукції),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54246" y="3059633"/>
            <a:ext cx="7448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над</a:t>
            </a:r>
            <a:r>
              <a:rPr sz="2400" spc="-1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є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2437" y="3426079"/>
            <a:ext cx="4598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9875" algn="l"/>
                <a:tab pos="3132455" algn="l"/>
                <a:tab pos="4312285" algn="l"/>
              </a:tabLst>
            </a:pPr>
            <a:r>
              <a:rPr sz="2400" spc="-5" dirty="0">
                <a:latin typeface="Times New Roman"/>
                <a:cs typeface="Times New Roman"/>
              </a:rPr>
              <a:t>виразніст</a:t>
            </a:r>
            <a:r>
              <a:rPr sz="2400" dirty="0">
                <a:latin typeface="Times New Roman"/>
                <a:cs typeface="Times New Roman"/>
              </a:rPr>
              <a:t>ь	рекла</a:t>
            </a:r>
            <a:r>
              <a:rPr sz="2400" spc="5" dirty="0">
                <a:latin typeface="Times New Roman"/>
                <a:cs typeface="Times New Roman"/>
              </a:rPr>
              <a:t>м</a:t>
            </a:r>
            <a:r>
              <a:rPr sz="2400" spc="-5" dirty="0">
                <a:latin typeface="Times New Roman"/>
                <a:cs typeface="Times New Roman"/>
              </a:rPr>
              <a:t>ни</a:t>
            </a:r>
            <a:r>
              <a:rPr sz="2400" dirty="0">
                <a:latin typeface="Times New Roman"/>
                <a:cs typeface="Times New Roman"/>
              </a:rPr>
              <a:t>м	за</a:t>
            </a:r>
            <a:r>
              <a:rPr sz="2400" spc="-95" dirty="0">
                <a:latin typeface="Times New Roman"/>
                <a:cs typeface="Times New Roman"/>
              </a:rPr>
              <a:t>х</a:t>
            </a:r>
            <a:r>
              <a:rPr sz="2400" spc="-7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дам	</a:t>
            </a:r>
            <a:r>
              <a:rPr sz="2400" spc="15" dirty="0">
                <a:latin typeface="Times New Roman"/>
                <a:cs typeface="Times New Roman"/>
              </a:rPr>
              <a:t>та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2437" y="3791839"/>
            <a:ext cx="22186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робить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15" dirty="0">
                <a:latin typeface="Times New Roman"/>
                <a:cs typeface="Times New Roman"/>
              </a:rPr>
              <a:t>розповсюдження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04640" y="3791839"/>
            <a:ext cx="13944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620" algn="r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можливим</a:t>
            </a:r>
            <a:endParaRPr sz="24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2400" spc="-50" dirty="0">
                <a:latin typeface="Times New Roman"/>
                <a:cs typeface="Times New Roman"/>
              </a:rPr>
              <a:t>товару.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2437" y="4523613"/>
            <a:ext cx="14065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Па</a:t>
            </a:r>
            <a:r>
              <a:rPr sz="2400" spc="-130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ання  </a:t>
            </a:r>
            <a:r>
              <a:rPr sz="2400" spc="-10" dirty="0">
                <a:latin typeface="Times New Roman"/>
                <a:cs typeface="Times New Roman"/>
              </a:rPr>
              <a:t>продукції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73020" y="4523613"/>
            <a:ext cx="15659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060" marR="5080" indent="-8699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складається  </a:t>
            </a:r>
            <a:r>
              <a:rPr sz="2400" spc="-5" dirty="0">
                <a:latin typeface="Times New Roman"/>
                <a:cs typeface="Times New Roman"/>
              </a:rPr>
              <a:t>вміщеної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30321" y="5255133"/>
            <a:ext cx="86486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5" dirty="0">
                <a:latin typeface="Times New Roman"/>
                <a:cs typeface="Times New Roman"/>
              </a:rPr>
              <a:t>з</a:t>
            </a:r>
            <a:r>
              <a:rPr sz="2400" dirty="0">
                <a:latin typeface="Times New Roman"/>
                <a:cs typeface="Times New Roman"/>
              </a:rPr>
              <a:t>асо</a:t>
            </a:r>
            <a:r>
              <a:rPr sz="2400" spc="-105" dirty="0">
                <a:latin typeface="Times New Roman"/>
                <a:cs typeface="Times New Roman"/>
              </a:rPr>
              <a:t>б</a:t>
            </a:r>
            <a:r>
              <a:rPr sz="2400" dirty="0">
                <a:latin typeface="Times New Roman"/>
                <a:cs typeface="Times New Roman"/>
              </a:rPr>
              <a:t>у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59529" y="4523613"/>
            <a:ext cx="11404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" algn="r">
              <a:lnSpc>
                <a:spcPct val="100000"/>
              </a:lnSpc>
              <a:spcBef>
                <a:spcPts val="100"/>
              </a:spcBef>
              <a:tabLst>
                <a:tab pos="408305" algn="l"/>
              </a:tabLst>
            </a:pPr>
            <a:r>
              <a:rPr sz="2400" dirty="0">
                <a:latin typeface="Times New Roman"/>
                <a:cs typeface="Times New Roman"/>
              </a:rPr>
              <a:t>з	тари,</a:t>
            </a:r>
            <a:endParaRPr sz="2400">
              <a:latin typeface="Times New Roman"/>
              <a:cs typeface="Times New Roman"/>
            </a:endParaRPr>
          </a:p>
          <a:p>
            <a:pPr marL="853440" marR="5080" indent="-841375" algn="r">
              <a:lnSpc>
                <a:spcPct val="100000"/>
              </a:lnSpc>
              <a:tabLst>
                <a:tab pos="666115" algn="l"/>
              </a:tabLst>
            </a:pPr>
            <a:r>
              <a:rPr sz="2400" dirty="0">
                <a:latin typeface="Times New Roman"/>
                <a:cs typeface="Times New Roman"/>
              </a:rPr>
              <a:t>в	</a:t>
            </a:r>
            <a:r>
              <a:rPr sz="2400" spc="-5" dirty="0">
                <a:latin typeface="Times New Roman"/>
                <a:cs typeface="Times New Roman"/>
              </a:rPr>
              <a:t>неї,  </a:t>
            </a:r>
            <a:r>
              <a:rPr sz="2400" spc="15" dirty="0">
                <a:latin typeface="Times New Roman"/>
                <a:cs typeface="Times New Roman"/>
              </a:rPr>
              <a:t>та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2437" y="5255133"/>
            <a:ext cx="242506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Times New Roman"/>
                <a:cs typeface="Times New Roman"/>
              </a:rPr>
              <a:t>закупорювального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марковання.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36108" y="260602"/>
            <a:ext cx="3707891" cy="65638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93419"/>
            <a:ext cx="4572000" cy="6164580"/>
            <a:chOff x="0" y="693419"/>
            <a:chExt cx="4572000" cy="6164580"/>
          </a:xfrm>
        </p:grpSpPr>
        <p:sp>
          <p:nvSpPr>
            <p:cNvPr id="3" name="object 3"/>
            <p:cNvSpPr/>
            <p:nvPr/>
          </p:nvSpPr>
          <p:spPr>
            <a:xfrm>
              <a:off x="0" y="4069780"/>
              <a:ext cx="447040" cy="2788285"/>
            </a:xfrm>
            <a:custGeom>
              <a:avLst/>
              <a:gdLst/>
              <a:ahLst/>
              <a:cxnLst/>
              <a:rect l="l" t="t" r="r" b="b"/>
              <a:pathLst>
                <a:path w="447040" h="2788284">
                  <a:moveTo>
                    <a:pt x="0" y="0"/>
                  </a:moveTo>
                  <a:lnTo>
                    <a:pt x="0" y="2788217"/>
                  </a:lnTo>
                  <a:lnTo>
                    <a:pt x="446591" y="27882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3255" y="693419"/>
              <a:ext cx="4428744" cy="5628132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5126970" y="0"/>
            <a:ext cx="4022090" cy="6867525"/>
            <a:chOff x="5126970" y="0"/>
            <a:chExt cx="4022090" cy="6867525"/>
          </a:xfrm>
        </p:grpSpPr>
        <p:sp>
          <p:nvSpPr>
            <p:cNvPr id="6" name="object 6"/>
            <p:cNvSpPr/>
            <p:nvPr/>
          </p:nvSpPr>
          <p:spPr>
            <a:xfrm>
              <a:off x="5131542" y="4182281"/>
              <a:ext cx="4012565" cy="2675890"/>
            </a:xfrm>
            <a:custGeom>
              <a:avLst/>
              <a:gdLst/>
              <a:ahLst/>
              <a:cxnLst/>
              <a:rect l="l" t="t" r="r" b="b"/>
              <a:pathLst>
                <a:path w="4012565" h="2675890">
                  <a:moveTo>
                    <a:pt x="0" y="2675717"/>
                  </a:moveTo>
                  <a:lnTo>
                    <a:pt x="4012456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42404" y="0"/>
              <a:ext cx="1219200" cy="6858000"/>
            </a:xfrm>
            <a:custGeom>
              <a:avLst/>
              <a:gdLst/>
              <a:ahLst/>
              <a:cxnLst/>
              <a:rect l="l" t="t" r="r" b="b"/>
              <a:pathLst>
                <a:path w="1219200" h="6858000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891727" y="0"/>
              <a:ext cx="2252345" cy="6858000"/>
            </a:xfrm>
            <a:custGeom>
              <a:avLst/>
              <a:gdLst/>
              <a:ahLst/>
              <a:cxnLst/>
              <a:rect l="l" t="t" r="r" b="b"/>
              <a:pathLst>
                <a:path w="2252345" h="6858000">
                  <a:moveTo>
                    <a:pt x="2023163" y="0"/>
                  </a:moveTo>
                  <a:lnTo>
                    <a:pt x="0" y="6857998"/>
                  </a:lnTo>
                  <a:lnTo>
                    <a:pt x="2252271" y="6857998"/>
                  </a:lnTo>
                  <a:lnTo>
                    <a:pt x="2252271" y="8226"/>
                  </a:lnTo>
                  <a:lnTo>
                    <a:pt x="2023163" y="0"/>
                  </a:lnTo>
                  <a:close/>
                </a:path>
              </a:pathLst>
            </a:custGeom>
            <a:solidFill>
              <a:srgbClr val="90C225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207072" y="0"/>
              <a:ext cx="1937385" cy="6858000"/>
            </a:xfrm>
            <a:custGeom>
              <a:avLst/>
              <a:gdLst/>
              <a:ahLst/>
              <a:cxnLst/>
              <a:rect l="l" t="t" r="r" b="b"/>
              <a:pathLst>
                <a:path w="1937384" h="6858000">
                  <a:moveTo>
                    <a:pt x="1936927" y="0"/>
                  </a:moveTo>
                  <a:lnTo>
                    <a:pt x="0" y="0"/>
                  </a:lnTo>
                  <a:lnTo>
                    <a:pt x="1200326" y="6857996"/>
                  </a:lnTo>
                  <a:lnTo>
                    <a:pt x="1936927" y="6857996"/>
                  </a:lnTo>
                  <a:lnTo>
                    <a:pt x="1936927" y="0"/>
                  </a:lnTo>
                  <a:close/>
                </a:path>
              </a:pathLst>
            </a:custGeom>
            <a:solidFill>
              <a:srgbClr val="90C22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638545" y="3921067"/>
              <a:ext cx="2505710" cy="2937510"/>
            </a:xfrm>
            <a:custGeom>
              <a:avLst/>
              <a:gdLst/>
              <a:ahLst/>
              <a:cxnLst/>
              <a:rect l="l" t="t" r="r" b="b"/>
              <a:pathLst>
                <a:path w="2505709" h="2937509">
                  <a:moveTo>
                    <a:pt x="2505454" y="0"/>
                  </a:moveTo>
                  <a:lnTo>
                    <a:pt x="0" y="2936930"/>
                  </a:lnTo>
                  <a:lnTo>
                    <a:pt x="2505454" y="2936930"/>
                  </a:lnTo>
                  <a:lnTo>
                    <a:pt x="2505454" y="0"/>
                  </a:lnTo>
                  <a:close/>
                </a:path>
              </a:pathLst>
            </a:custGeom>
            <a:solidFill>
              <a:srgbClr val="539F20">
                <a:alpha val="7215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012872" y="0"/>
              <a:ext cx="2131695" cy="6858000"/>
            </a:xfrm>
            <a:custGeom>
              <a:avLst/>
              <a:gdLst/>
              <a:ahLst/>
              <a:cxnLst/>
              <a:rect l="l" t="t" r="r" b="b"/>
              <a:pathLst>
                <a:path w="2131695" h="6858000">
                  <a:moveTo>
                    <a:pt x="2131127" y="0"/>
                  </a:moveTo>
                  <a:lnTo>
                    <a:pt x="0" y="0"/>
                  </a:lnTo>
                  <a:lnTo>
                    <a:pt x="1854139" y="6857996"/>
                  </a:lnTo>
                  <a:lnTo>
                    <a:pt x="2131127" y="6849802"/>
                  </a:lnTo>
                  <a:lnTo>
                    <a:pt x="2131127" y="0"/>
                  </a:lnTo>
                  <a:close/>
                </a:path>
              </a:pathLst>
            </a:custGeom>
            <a:solidFill>
              <a:srgbClr val="3E7818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295132" y="0"/>
              <a:ext cx="848994" cy="6858000"/>
            </a:xfrm>
            <a:custGeom>
              <a:avLst/>
              <a:gdLst/>
              <a:ahLst/>
              <a:cxnLst/>
              <a:rect l="l" t="t" r="r" b="b"/>
              <a:pathLst>
                <a:path w="848995" h="6858000">
                  <a:moveTo>
                    <a:pt x="848867" y="0"/>
                  </a:moveTo>
                  <a:lnTo>
                    <a:pt x="676515" y="0"/>
                  </a:lnTo>
                  <a:lnTo>
                    <a:pt x="0" y="6857996"/>
                  </a:lnTo>
                  <a:lnTo>
                    <a:pt x="848867" y="6857996"/>
                  </a:lnTo>
                  <a:lnTo>
                    <a:pt x="848867" y="0"/>
                  </a:lnTo>
                  <a:close/>
                </a:path>
              </a:pathLst>
            </a:custGeom>
            <a:solidFill>
              <a:srgbClr val="C0E374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078449" y="0"/>
              <a:ext cx="1065530" cy="6858000"/>
            </a:xfrm>
            <a:custGeom>
              <a:avLst/>
              <a:gdLst/>
              <a:ahLst/>
              <a:cxnLst/>
              <a:rect l="l" t="t" r="r" b="b"/>
              <a:pathLst>
                <a:path w="1065529" h="6858000">
                  <a:moveTo>
                    <a:pt x="1051063" y="0"/>
                  </a:moveTo>
                  <a:lnTo>
                    <a:pt x="0" y="0"/>
                  </a:lnTo>
                  <a:lnTo>
                    <a:pt x="937406" y="6857996"/>
                  </a:lnTo>
                  <a:lnTo>
                    <a:pt x="1065296" y="6857996"/>
                  </a:lnTo>
                  <a:lnTo>
                    <a:pt x="1065455" y="6654302"/>
                  </a:lnTo>
                  <a:lnTo>
                    <a:pt x="1065405" y="6145234"/>
                  </a:lnTo>
                  <a:lnTo>
                    <a:pt x="1065165" y="5890784"/>
                  </a:lnTo>
                  <a:lnTo>
                    <a:pt x="1064711" y="5585510"/>
                  </a:lnTo>
                  <a:lnTo>
                    <a:pt x="1063982" y="5229435"/>
                  </a:lnTo>
                  <a:lnTo>
                    <a:pt x="1062782" y="4771727"/>
                  </a:lnTo>
                  <a:lnTo>
                    <a:pt x="1060321" y="4009060"/>
                  </a:lnTo>
                  <a:lnTo>
                    <a:pt x="1054930" y="2483906"/>
                  </a:lnTo>
                  <a:lnTo>
                    <a:pt x="1053375" y="1975424"/>
                  </a:lnTo>
                  <a:lnTo>
                    <a:pt x="1052337" y="1568557"/>
                  </a:lnTo>
                  <a:lnTo>
                    <a:pt x="1051624" y="1212471"/>
                  </a:lnTo>
                  <a:lnTo>
                    <a:pt x="1051188" y="907185"/>
                  </a:lnTo>
                  <a:lnTo>
                    <a:pt x="1050963" y="652725"/>
                  </a:lnTo>
                  <a:lnTo>
                    <a:pt x="1050923" y="194553"/>
                  </a:lnTo>
                  <a:lnTo>
                    <a:pt x="1051063" y="0"/>
                  </a:lnTo>
                  <a:close/>
                </a:path>
              </a:pathLst>
            </a:custGeom>
            <a:solidFill>
              <a:srgbClr val="90C225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060436" y="4903644"/>
              <a:ext cx="1083945" cy="1954530"/>
            </a:xfrm>
            <a:custGeom>
              <a:avLst/>
              <a:gdLst/>
              <a:ahLst/>
              <a:cxnLst/>
              <a:rect l="l" t="t" r="r" b="b"/>
              <a:pathLst>
                <a:path w="1083945" h="1954529">
                  <a:moveTo>
                    <a:pt x="1083562" y="0"/>
                  </a:moveTo>
                  <a:lnTo>
                    <a:pt x="0" y="1954354"/>
                  </a:lnTo>
                  <a:lnTo>
                    <a:pt x="1083562" y="1949315"/>
                  </a:lnTo>
                  <a:lnTo>
                    <a:pt x="1083562" y="0"/>
                  </a:lnTo>
                  <a:close/>
                </a:path>
              </a:pathLst>
            </a:custGeom>
            <a:solidFill>
              <a:srgbClr val="90C225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651628" y="140589"/>
            <a:ext cx="4290060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2945" marR="604520" indent="-94615">
              <a:lnSpc>
                <a:spcPct val="100000"/>
              </a:lnSpc>
              <a:spcBef>
                <a:spcPts val="100"/>
              </a:spcBef>
            </a:pPr>
            <a:r>
              <a:rPr sz="2100" b="1" spc="-5" dirty="0">
                <a:latin typeface="Times New Roman"/>
                <a:cs typeface="Times New Roman"/>
              </a:rPr>
              <a:t>Класифікація</a:t>
            </a:r>
            <a:r>
              <a:rPr sz="2100" b="1" spc="-35" dirty="0">
                <a:latin typeface="Times New Roman"/>
                <a:cs typeface="Times New Roman"/>
              </a:rPr>
              <a:t> </a:t>
            </a:r>
            <a:r>
              <a:rPr sz="2100" b="1" spc="-10" dirty="0">
                <a:latin typeface="Times New Roman"/>
                <a:cs typeface="Times New Roman"/>
              </a:rPr>
              <a:t>паковань</a:t>
            </a:r>
            <a:r>
              <a:rPr sz="2100" b="1" spc="-60" dirty="0">
                <a:latin typeface="Times New Roman"/>
                <a:cs typeface="Times New Roman"/>
              </a:rPr>
              <a:t> </a:t>
            </a:r>
            <a:r>
              <a:rPr sz="2100" b="1" dirty="0">
                <a:latin typeface="Times New Roman"/>
                <a:cs typeface="Times New Roman"/>
              </a:rPr>
              <a:t>у </a:t>
            </a:r>
            <a:r>
              <a:rPr sz="2100" b="1" spc="-509" dirty="0">
                <a:latin typeface="Times New Roman"/>
                <a:cs typeface="Times New Roman"/>
              </a:rPr>
              <a:t> </a:t>
            </a:r>
            <a:r>
              <a:rPr sz="2100" b="1" spc="-10" dirty="0">
                <a:latin typeface="Times New Roman"/>
                <a:cs typeface="Times New Roman"/>
              </a:rPr>
              <a:t>фармацевтичній</a:t>
            </a:r>
            <a:r>
              <a:rPr sz="2100" b="1" spc="-40" dirty="0">
                <a:latin typeface="Times New Roman"/>
                <a:cs typeface="Times New Roman"/>
              </a:rPr>
              <a:t> </a:t>
            </a:r>
            <a:r>
              <a:rPr sz="2100" b="1" dirty="0">
                <a:latin typeface="Times New Roman"/>
                <a:cs typeface="Times New Roman"/>
              </a:rPr>
              <a:t>галузі:</a:t>
            </a:r>
            <a:endParaRPr sz="21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377825" algn="l"/>
                <a:tab pos="1735455" algn="l"/>
                <a:tab pos="2292350" algn="l"/>
                <a:tab pos="3872865" algn="l"/>
              </a:tabLst>
            </a:pPr>
            <a:r>
              <a:rPr sz="2100" dirty="0">
                <a:latin typeface="Times New Roman"/>
                <a:cs typeface="Times New Roman"/>
              </a:rPr>
              <a:t>-	</a:t>
            </a:r>
            <a:r>
              <a:rPr sz="2100" spc="-5" dirty="0">
                <a:latin typeface="Times New Roman"/>
                <a:cs typeface="Times New Roman"/>
              </a:rPr>
              <a:t>пе</a:t>
            </a:r>
            <a:r>
              <a:rPr sz="2100" spc="5" dirty="0">
                <a:latin typeface="Times New Roman"/>
                <a:cs typeface="Times New Roman"/>
              </a:rPr>
              <a:t>р</a:t>
            </a:r>
            <a:r>
              <a:rPr sz="2100" spc="-5" dirty="0">
                <a:latin typeface="Times New Roman"/>
                <a:cs typeface="Times New Roman"/>
              </a:rPr>
              <a:t>в</a:t>
            </a:r>
            <a:r>
              <a:rPr sz="2100" dirty="0">
                <a:latin typeface="Times New Roman"/>
                <a:cs typeface="Times New Roman"/>
              </a:rPr>
              <a:t>и</a:t>
            </a:r>
            <a:r>
              <a:rPr sz="2100" spc="-10" dirty="0">
                <a:latin typeface="Times New Roman"/>
                <a:cs typeface="Times New Roman"/>
              </a:rPr>
              <a:t>н</a:t>
            </a:r>
            <a:r>
              <a:rPr sz="2100" spc="-5" dirty="0">
                <a:latin typeface="Times New Roman"/>
                <a:cs typeface="Times New Roman"/>
              </a:rPr>
              <a:t>н</a:t>
            </a:r>
            <a:r>
              <a:rPr sz="2100" dirty="0">
                <a:latin typeface="Times New Roman"/>
                <a:cs typeface="Times New Roman"/>
              </a:rPr>
              <a:t>е	—	</a:t>
            </a:r>
            <a:r>
              <a:rPr sz="2100" spc="-5" dirty="0">
                <a:latin typeface="Times New Roman"/>
                <a:cs typeface="Times New Roman"/>
              </a:rPr>
              <a:t>п</a:t>
            </a:r>
            <a:r>
              <a:rPr sz="2100" spc="5" dirty="0">
                <a:latin typeface="Times New Roman"/>
                <a:cs typeface="Times New Roman"/>
              </a:rPr>
              <a:t>р</a:t>
            </a:r>
            <a:r>
              <a:rPr sz="2100" spc="-5" dirty="0">
                <a:latin typeface="Times New Roman"/>
                <a:cs typeface="Times New Roman"/>
              </a:rPr>
              <a:t>из</a:t>
            </a:r>
            <a:r>
              <a:rPr sz="2100" spc="-10" dirty="0">
                <a:latin typeface="Times New Roman"/>
                <a:cs typeface="Times New Roman"/>
              </a:rPr>
              <a:t>н</a:t>
            </a:r>
            <a:r>
              <a:rPr sz="2100" spc="-85" dirty="0">
                <a:latin typeface="Times New Roman"/>
                <a:cs typeface="Times New Roman"/>
              </a:rPr>
              <a:t>а</a:t>
            </a:r>
            <a:r>
              <a:rPr sz="2100" dirty="0">
                <a:latin typeface="Times New Roman"/>
                <a:cs typeface="Times New Roman"/>
              </a:rPr>
              <a:t>чене	д</a:t>
            </a:r>
            <a:r>
              <a:rPr sz="2100" spc="-10" dirty="0">
                <a:latin typeface="Times New Roman"/>
                <a:cs typeface="Times New Roman"/>
              </a:rPr>
              <a:t>л</a:t>
            </a:r>
            <a:r>
              <a:rPr sz="2100" dirty="0">
                <a:latin typeface="Times New Roman"/>
                <a:cs typeface="Times New Roman"/>
              </a:rPr>
              <a:t>я</a:t>
            </a:r>
            <a:endParaRPr sz="2100">
              <a:latin typeface="Times New Roman"/>
              <a:cs typeface="Times New Roman"/>
            </a:endParaRPr>
          </a:p>
          <a:p>
            <a:pPr marR="6350" algn="r">
              <a:lnSpc>
                <a:spcPct val="100000"/>
              </a:lnSpc>
            </a:pPr>
            <a:r>
              <a:rPr sz="2100" spc="-5" dirty="0">
                <a:latin typeface="Times New Roman"/>
                <a:cs typeface="Times New Roman"/>
              </a:rPr>
              <a:t>які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51628" y="1101090"/>
            <a:ext cx="366966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457325" algn="l"/>
                <a:tab pos="1868805" algn="l"/>
                <a:tab pos="3031490" algn="l"/>
              </a:tabLst>
            </a:pPr>
            <a:r>
              <a:rPr sz="2100" dirty="0">
                <a:latin typeface="Times New Roman"/>
                <a:cs typeface="Times New Roman"/>
              </a:rPr>
              <a:t>ст</a:t>
            </a:r>
            <a:r>
              <a:rPr sz="2100" spc="-10" dirty="0">
                <a:latin typeface="Times New Roman"/>
                <a:cs typeface="Times New Roman"/>
              </a:rPr>
              <a:t>в</a:t>
            </a:r>
            <a:r>
              <a:rPr sz="2100" dirty="0">
                <a:latin typeface="Times New Roman"/>
                <a:cs typeface="Times New Roman"/>
              </a:rPr>
              <a:t>оре</a:t>
            </a:r>
            <a:r>
              <a:rPr sz="2100" spc="5" dirty="0">
                <a:latin typeface="Times New Roman"/>
                <a:cs typeface="Times New Roman"/>
              </a:rPr>
              <a:t>н</a:t>
            </a:r>
            <a:r>
              <a:rPr sz="2100" spc="-5" dirty="0">
                <a:latin typeface="Times New Roman"/>
                <a:cs typeface="Times New Roman"/>
              </a:rPr>
              <a:t>н</a:t>
            </a:r>
            <a:r>
              <a:rPr sz="2100" dirty="0">
                <a:latin typeface="Times New Roman"/>
                <a:cs typeface="Times New Roman"/>
              </a:rPr>
              <a:t>я	</a:t>
            </a:r>
            <a:r>
              <a:rPr sz="2100" spc="-5" dirty="0">
                <a:latin typeface="Times New Roman"/>
                <a:cs typeface="Times New Roman"/>
              </a:rPr>
              <a:t>н</a:t>
            </a:r>
            <a:r>
              <a:rPr sz="2100" spc="5" dirty="0">
                <a:latin typeface="Times New Roman"/>
                <a:cs typeface="Times New Roman"/>
              </a:rPr>
              <a:t>е</a:t>
            </a:r>
            <a:r>
              <a:rPr sz="2100" dirty="0">
                <a:latin typeface="Times New Roman"/>
                <a:cs typeface="Times New Roman"/>
              </a:rPr>
              <a:t>о</a:t>
            </a:r>
            <a:r>
              <a:rPr sz="2100" spc="-80" dirty="0">
                <a:latin typeface="Times New Roman"/>
                <a:cs typeface="Times New Roman"/>
              </a:rPr>
              <a:t>б</a:t>
            </a:r>
            <a:r>
              <a:rPr sz="2100" dirty="0">
                <a:latin typeface="Times New Roman"/>
                <a:cs typeface="Times New Roman"/>
              </a:rPr>
              <a:t>хідних	</a:t>
            </a:r>
            <a:r>
              <a:rPr sz="2100" spc="-30" dirty="0">
                <a:latin typeface="Times New Roman"/>
                <a:cs typeface="Times New Roman"/>
              </a:rPr>
              <a:t>у</a:t>
            </a:r>
            <a:r>
              <a:rPr sz="2100" dirty="0">
                <a:latin typeface="Times New Roman"/>
                <a:cs typeface="Times New Roman"/>
              </a:rPr>
              <a:t>мов,  </a:t>
            </a:r>
            <a:r>
              <a:rPr sz="2100" spc="-10" dirty="0">
                <a:latin typeface="Times New Roman"/>
                <a:cs typeface="Times New Roman"/>
              </a:rPr>
              <a:t>забезпечують	</a:t>
            </a:r>
            <a:r>
              <a:rPr sz="2100" dirty="0">
                <a:latin typeface="Times New Roman"/>
                <a:cs typeface="Times New Roman"/>
              </a:rPr>
              <a:t>тривале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51628" y="1421129"/>
            <a:ext cx="429006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63240">
              <a:lnSpc>
                <a:spcPct val="100000"/>
              </a:lnSpc>
              <a:spcBef>
                <a:spcPts val="100"/>
              </a:spcBef>
              <a:tabLst>
                <a:tab pos="1647825" algn="l"/>
                <a:tab pos="2062480" algn="l"/>
                <a:tab pos="3041015" algn="l"/>
              </a:tabLst>
            </a:pPr>
            <a:r>
              <a:rPr sz="2100" dirty="0">
                <a:latin typeface="Times New Roman"/>
                <a:cs typeface="Times New Roman"/>
              </a:rPr>
              <a:t>з</a:t>
            </a:r>
            <a:r>
              <a:rPr sz="2100" spc="-30" dirty="0">
                <a:latin typeface="Times New Roman"/>
                <a:cs typeface="Times New Roman"/>
              </a:rPr>
              <a:t>б</a:t>
            </a:r>
            <a:r>
              <a:rPr sz="2100" dirty="0">
                <a:latin typeface="Times New Roman"/>
                <a:cs typeface="Times New Roman"/>
              </a:rPr>
              <a:t>е</a:t>
            </a:r>
            <a:r>
              <a:rPr sz="2100" spc="5" dirty="0">
                <a:latin typeface="Times New Roman"/>
                <a:cs typeface="Times New Roman"/>
              </a:rPr>
              <a:t>р</a:t>
            </a:r>
            <a:r>
              <a:rPr sz="2100" spc="-10" dirty="0">
                <a:latin typeface="Times New Roman"/>
                <a:cs typeface="Times New Roman"/>
              </a:rPr>
              <a:t>і</a:t>
            </a:r>
            <a:r>
              <a:rPr sz="2100" spc="-5" dirty="0">
                <a:latin typeface="Times New Roman"/>
                <a:cs typeface="Times New Roman"/>
              </a:rPr>
              <a:t>г</a:t>
            </a:r>
            <a:r>
              <a:rPr sz="2100" dirty="0">
                <a:latin typeface="Times New Roman"/>
                <a:cs typeface="Times New Roman"/>
              </a:rPr>
              <a:t>а</a:t>
            </a:r>
            <a:r>
              <a:rPr sz="2100" spc="-5" dirty="0">
                <a:latin typeface="Times New Roman"/>
                <a:cs typeface="Times New Roman"/>
              </a:rPr>
              <a:t>н</a:t>
            </a:r>
            <a:r>
              <a:rPr sz="2100" spc="5" dirty="0">
                <a:latin typeface="Times New Roman"/>
                <a:cs typeface="Times New Roman"/>
              </a:rPr>
              <a:t>н</a:t>
            </a:r>
            <a:r>
              <a:rPr sz="2100" dirty="0">
                <a:latin typeface="Times New Roman"/>
                <a:cs typeface="Times New Roman"/>
              </a:rPr>
              <a:t>я  ро</a:t>
            </a:r>
            <a:r>
              <a:rPr sz="2100" spc="-30" dirty="0">
                <a:latin typeface="Times New Roman"/>
                <a:cs typeface="Times New Roman"/>
              </a:rPr>
              <a:t>з</a:t>
            </a:r>
            <a:r>
              <a:rPr sz="2100" dirty="0">
                <a:latin typeface="Times New Roman"/>
                <a:cs typeface="Times New Roman"/>
              </a:rPr>
              <a:t>міщених	у	</a:t>
            </a:r>
            <a:r>
              <a:rPr sz="2100" spc="-5" dirty="0">
                <a:latin typeface="Times New Roman"/>
                <a:cs typeface="Times New Roman"/>
              </a:rPr>
              <a:t>н</a:t>
            </a:r>
            <a:r>
              <a:rPr sz="2100" dirty="0">
                <a:latin typeface="Times New Roman"/>
                <a:cs typeface="Times New Roman"/>
              </a:rPr>
              <a:t>ь</a:t>
            </a:r>
            <a:r>
              <a:rPr sz="2100" spc="-30" dirty="0">
                <a:latin typeface="Times New Roman"/>
                <a:cs typeface="Times New Roman"/>
              </a:rPr>
              <a:t>о</a:t>
            </a:r>
            <a:r>
              <a:rPr sz="2100" dirty="0">
                <a:latin typeface="Times New Roman"/>
                <a:cs typeface="Times New Roman"/>
              </a:rPr>
              <a:t>му	лі</a:t>
            </a:r>
            <a:r>
              <a:rPr sz="2100" spc="-40" dirty="0">
                <a:latin typeface="Times New Roman"/>
                <a:cs typeface="Times New Roman"/>
              </a:rPr>
              <a:t>к</a:t>
            </a:r>
            <a:r>
              <a:rPr sz="2100" dirty="0">
                <a:latin typeface="Times New Roman"/>
                <a:cs typeface="Times New Roman"/>
              </a:rPr>
              <a:t>а</a:t>
            </a:r>
            <a:r>
              <a:rPr sz="2100" spc="5" dirty="0">
                <a:latin typeface="Times New Roman"/>
                <a:cs typeface="Times New Roman"/>
              </a:rPr>
              <a:t>р</a:t>
            </a:r>
            <a:r>
              <a:rPr sz="2100" dirty="0">
                <a:latin typeface="Times New Roman"/>
                <a:cs typeface="Times New Roman"/>
              </a:rPr>
              <a:t>с</a:t>
            </a:r>
            <a:r>
              <a:rPr sz="2100" spc="15" dirty="0">
                <a:latin typeface="Times New Roman"/>
                <a:cs typeface="Times New Roman"/>
              </a:rPr>
              <a:t>ь</a:t>
            </a:r>
            <a:r>
              <a:rPr sz="2100" dirty="0">
                <a:latin typeface="Times New Roman"/>
                <a:cs typeface="Times New Roman"/>
              </a:rPr>
              <a:t>ких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51628" y="2060905"/>
            <a:ext cx="4291330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latin typeface="Times New Roman"/>
                <a:cs typeface="Times New Roman"/>
              </a:rPr>
              <a:t>форм</a:t>
            </a:r>
            <a:r>
              <a:rPr sz="2100" spc="-20" dirty="0">
                <a:latin typeface="Times New Roman"/>
                <a:cs typeface="Times New Roman"/>
              </a:rPr>
              <a:t> </a:t>
            </a:r>
            <a:r>
              <a:rPr sz="2100" spc="-25" dirty="0">
                <a:latin typeface="Times New Roman"/>
                <a:cs typeface="Times New Roman"/>
              </a:rPr>
              <a:t>(флакон,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-15" dirty="0">
                <a:latin typeface="Times New Roman"/>
                <a:cs typeface="Times New Roman"/>
              </a:rPr>
              <a:t>ампула,</a:t>
            </a:r>
            <a:r>
              <a:rPr sz="2100" spc="15" dirty="0">
                <a:latin typeface="Times New Roman"/>
                <a:cs typeface="Times New Roman"/>
              </a:rPr>
              <a:t> </a:t>
            </a:r>
            <a:r>
              <a:rPr sz="2100" spc="-15" dirty="0">
                <a:latin typeface="Times New Roman"/>
                <a:cs typeface="Times New Roman"/>
              </a:rPr>
              <a:t>туба);</a:t>
            </a:r>
            <a:endParaRPr sz="21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100" dirty="0">
                <a:latin typeface="Times New Roman"/>
                <a:cs typeface="Times New Roman"/>
              </a:rPr>
              <a:t>-</a:t>
            </a:r>
            <a:r>
              <a:rPr sz="2100" spc="5" dirty="0">
                <a:latin typeface="Times New Roman"/>
                <a:cs typeface="Times New Roman"/>
              </a:rPr>
              <a:t> </a:t>
            </a:r>
            <a:r>
              <a:rPr sz="2100" spc="-15" dirty="0">
                <a:latin typeface="Times New Roman"/>
                <a:cs typeface="Times New Roman"/>
              </a:rPr>
              <a:t>вторинне</a:t>
            </a:r>
            <a:r>
              <a:rPr sz="2100" spc="-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—</a:t>
            </a:r>
            <a:r>
              <a:rPr sz="2100" spc="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призначене</a:t>
            </a:r>
            <a:r>
              <a:rPr sz="2100" spc="509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для </a:t>
            </a:r>
            <a:r>
              <a:rPr sz="2100" spc="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захисту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цілосності</a:t>
            </a:r>
            <a:r>
              <a:rPr sz="2100" spc="1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первинного </a:t>
            </a:r>
            <a:r>
              <a:rPr sz="2100" spc="-5" dirty="0">
                <a:latin typeface="Times New Roman"/>
                <a:cs typeface="Times New Roman"/>
              </a:rPr>
              <a:t> </a:t>
            </a:r>
            <a:r>
              <a:rPr sz="2100" spc="-15" dirty="0">
                <a:latin typeface="Times New Roman"/>
                <a:cs typeface="Times New Roman"/>
              </a:rPr>
              <a:t>паковання,</a:t>
            </a:r>
            <a:r>
              <a:rPr sz="2100" spc="48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а</a:t>
            </a:r>
            <a:r>
              <a:rPr sz="2100" spc="475" dirty="0">
                <a:latin typeface="Times New Roman"/>
                <a:cs typeface="Times New Roman"/>
              </a:rPr>
              <a:t> </a:t>
            </a:r>
            <a:r>
              <a:rPr sz="2100" spc="-30" dirty="0">
                <a:latin typeface="Times New Roman"/>
                <a:cs typeface="Times New Roman"/>
              </a:rPr>
              <a:t>також</a:t>
            </a:r>
            <a:r>
              <a:rPr sz="2100" dirty="0">
                <a:latin typeface="Times New Roman"/>
                <a:cs typeface="Times New Roman"/>
              </a:rPr>
              <a:t> для</a:t>
            </a:r>
            <a:r>
              <a:rPr sz="2100" spc="46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розміщення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51628" y="3341319"/>
            <a:ext cx="2552065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38885" algn="l"/>
              </a:tabLst>
            </a:pPr>
            <a:r>
              <a:rPr sz="2100" dirty="0">
                <a:latin typeface="Times New Roman"/>
                <a:cs typeface="Times New Roman"/>
              </a:rPr>
              <a:t>більш	</a:t>
            </a:r>
            <a:r>
              <a:rPr sz="2100" spc="-10" dirty="0">
                <a:latin typeface="Times New Roman"/>
                <a:cs typeface="Times New Roman"/>
              </a:rPr>
              <a:t>докладного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45145" y="3341319"/>
            <a:ext cx="129603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00"/>
              </a:spcBef>
            </a:pPr>
            <a:r>
              <a:rPr sz="2100" spc="-110" dirty="0">
                <a:latin typeface="Times New Roman"/>
                <a:cs typeface="Times New Roman"/>
              </a:rPr>
              <a:t>к</a:t>
            </a:r>
            <a:r>
              <a:rPr sz="2100" spc="-35" dirty="0">
                <a:latin typeface="Times New Roman"/>
                <a:cs typeface="Times New Roman"/>
              </a:rPr>
              <a:t>о</a:t>
            </a:r>
            <a:r>
              <a:rPr sz="2100" dirty="0">
                <a:latin typeface="Times New Roman"/>
                <a:cs typeface="Times New Roman"/>
              </a:rPr>
              <a:t>мпле</a:t>
            </a:r>
            <a:r>
              <a:rPr sz="2100" spc="-50" dirty="0">
                <a:latin typeface="Times New Roman"/>
                <a:cs typeface="Times New Roman"/>
              </a:rPr>
              <a:t>к</a:t>
            </a:r>
            <a:r>
              <a:rPr sz="2100" spc="-25" dirty="0">
                <a:latin typeface="Times New Roman"/>
                <a:cs typeface="Times New Roman"/>
              </a:rPr>
              <a:t>с</a:t>
            </a:r>
            <a:r>
              <a:rPr sz="2100" dirty="0">
                <a:latin typeface="Times New Roman"/>
                <a:cs typeface="Times New Roman"/>
              </a:rPr>
              <a:t>у</a:t>
            </a: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100" spc="-5" dirty="0">
                <a:latin typeface="Times New Roman"/>
                <a:cs typeface="Times New Roman"/>
              </a:rPr>
              <a:t>відомостей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50302" y="3981957"/>
            <a:ext cx="11906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37894" algn="l"/>
              </a:tabLst>
            </a:pPr>
            <a:r>
              <a:rPr sz="2100" spc="-5" dirty="0">
                <a:latin typeface="Times New Roman"/>
                <a:cs typeface="Times New Roman"/>
              </a:rPr>
              <a:t>п</a:t>
            </a:r>
            <a:r>
              <a:rPr sz="2100" spc="-80" dirty="0">
                <a:latin typeface="Times New Roman"/>
                <a:cs typeface="Times New Roman"/>
              </a:rPr>
              <a:t>а</a:t>
            </a:r>
            <a:r>
              <a:rPr sz="2100" dirty="0">
                <a:latin typeface="Times New Roman"/>
                <a:cs typeface="Times New Roman"/>
              </a:rPr>
              <a:t>чки	</a:t>
            </a:r>
            <a:r>
              <a:rPr sz="2100" spc="15" dirty="0">
                <a:latin typeface="Times New Roman"/>
                <a:cs typeface="Times New Roman"/>
              </a:rPr>
              <a:t>та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51628" y="3661917"/>
            <a:ext cx="2859405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latin typeface="Times New Roman"/>
                <a:cs typeface="Times New Roman"/>
              </a:rPr>
              <a:t>інформативних</a:t>
            </a:r>
            <a:endParaRPr sz="21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1774189" algn="l"/>
              </a:tabLst>
            </a:pPr>
            <a:r>
              <a:rPr sz="2100" spc="-5" dirty="0">
                <a:latin typeface="Times New Roman"/>
                <a:cs typeface="Times New Roman"/>
              </a:rPr>
              <a:t>(</a:t>
            </a:r>
            <a:r>
              <a:rPr sz="2100" spc="-10" dirty="0">
                <a:latin typeface="Times New Roman"/>
                <a:cs typeface="Times New Roman"/>
              </a:rPr>
              <a:t>м</a:t>
            </a:r>
            <a:r>
              <a:rPr sz="2100" dirty="0">
                <a:latin typeface="Times New Roman"/>
                <a:cs typeface="Times New Roman"/>
              </a:rPr>
              <a:t>а</a:t>
            </a:r>
            <a:r>
              <a:rPr sz="2100" spc="5" dirty="0">
                <a:latin typeface="Times New Roman"/>
                <a:cs typeface="Times New Roman"/>
              </a:rPr>
              <a:t>р</a:t>
            </a:r>
            <a:r>
              <a:rPr sz="2100" spc="-110" dirty="0">
                <a:latin typeface="Times New Roman"/>
                <a:cs typeface="Times New Roman"/>
              </a:rPr>
              <a:t>к</a:t>
            </a:r>
            <a:r>
              <a:rPr sz="2100" dirty="0">
                <a:latin typeface="Times New Roman"/>
                <a:cs typeface="Times New Roman"/>
              </a:rPr>
              <a:t>о</a:t>
            </a:r>
            <a:r>
              <a:rPr sz="2100" spc="-30" dirty="0">
                <a:latin typeface="Times New Roman"/>
                <a:cs typeface="Times New Roman"/>
              </a:rPr>
              <a:t>в</a:t>
            </a:r>
            <a:r>
              <a:rPr sz="2100" dirty="0">
                <a:latin typeface="Times New Roman"/>
                <a:cs typeface="Times New Roman"/>
              </a:rPr>
              <a:t>а</a:t>
            </a:r>
            <a:r>
              <a:rPr sz="2100" spc="5" dirty="0">
                <a:latin typeface="Times New Roman"/>
                <a:cs typeface="Times New Roman"/>
              </a:rPr>
              <a:t>н</a:t>
            </a:r>
            <a:r>
              <a:rPr sz="2100" spc="-5" dirty="0">
                <a:latin typeface="Times New Roman"/>
                <a:cs typeface="Times New Roman"/>
              </a:rPr>
              <a:t>н</a:t>
            </a:r>
            <a:r>
              <a:rPr sz="2100" dirty="0">
                <a:latin typeface="Times New Roman"/>
                <a:cs typeface="Times New Roman"/>
              </a:rPr>
              <a:t>я)	(</a:t>
            </a:r>
            <a:r>
              <a:rPr sz="2100" spc="-40" dirty="0">
                <a:latin typeface="Times New Roman"/>
                <a:cs typeface="Times New Roman"/>
              </a:rPr>
              <a:t>к</a:t>
            </a:r>
            <a:r>
              <a:rPr sz="2100" dirty="0">
                <a:latin typeface="Times New Roman"/>
                <a:cs typeface="Times New Roman"/>
              </a:rPr>
              <a:t>а</a:t>
            </a:r>
            <a:r>
              <a:rPr sz="2100" spc="-15" dirty="0">
                <a:latin typeface="Times New Roman"/>
                <a:cs typeface="Times New Roman"/>
              </a:rPr>
              <a:t>р</a:t>
            </a:r>
            <a:r>
              <a:rPr sz="2100" spc="-30" dirty="0">
                <a:latin typeface="Times New Roman"/>
                <a:cs typeface="Times New Roman"/>
              </a:rPr>
              <a:t>т</a:t>
            </a:r>
            <a:r>
              <a:rPr sz="2100" spc="5" dirty="0">
                <a:latin typeface="Times New Roman"/>
                <a:cs typeface="Times New Roman"/>
              </a:rPr>
              <a:t>о</a:t>
            </a:r>
            <a:r>
              <a:rPr sz="2100" dirty="0">
                <a:latin typeface="Times New Roman"/>
                <a:cs typeface="Times New Roman"/>
              </a:rPr>
              <a:t>нні  </a:t>
            </a:r>
            <a:r>
              <a:rPr sz="2100" spc="-15" dirty="0">
                <a:latin typeface="Times New Roman"/>
                <a:cs typeface="Times New Roman"/>
              </a:rPr>
              <a:t>коробки);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51628" y="4621733"/>
            <a:ext cx="4290695" cy="986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7975" indent="-295910">
              <a:lnSpc>
                <a:spcPct val="100000"/>
              </a:lnSpc>
              <a:spcBef>
                <a:spcPts val="100"/>
              </a:spcBef>
              <a:buChar char="-"/>
              <a:tabLst>
                <a:tab pos="307975" algn="l"/>
                <a:tab pos="308610" algn="l"/>
                <a:tab pos="1405255" algn="l"/>
                <a:tab pos="1878964" algn="l"/>
                <a:tab pos="2701290" algn="l"/>
                <a:tab pos="3625850" algn="l"/>
              </a:tabLst>
            </a:pPr>
            <a:r>
              <a:rPr sz="2100" spc="-10" dirty="0">
                <a:latin typeface="Times New Roman"/>
                <a:cs typeface="Times New Roman"/>
              </a:rPr>
              <a:t>групове	</a:t>
            </a:r>
            <a:r>
              <a:rPr sz="2100" dirty="0">
                <a:latin typeface="Times New Roman"/>
                <a:cs typeface="Times New Roman"/>
              </a:rPr>
              <a:t>—	</a:t>
            </a:r>
            <a:r>
              <a:rPr sz="2100" spc="-10" dirty="0">
                <a:latin typeface="Times New Roman"/>
                <a:cs typeface="Times New Roman"/>
              </a:rPr>
              <a:t>являє	</a:t>
            </a:r>
            <a:r>
              <a:rPr sz="2100" spc="-5" dirty="0">
                <a:latin typeface="Times New Roman"/>
                <a:cs typeface="Times New Roman"/>
              </a:rPr>
              <a:t>собою	</a:t>
            </a:r>
            <a:r>
              <a:rPr sz="2100" spc="-10" dirty="0">
                <a:latin typeface="Times New Roman"/>
                <a:cs typeface="Times New Roman"/>
              </a:rPr>
              <a:t>групу</a:t>
            </a: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100" dirty="0">
                <a:latin typeface="Times New Roman"/>
                <a:cs typeface="Times New Roman"/>
              </a:rPr>
              <a:t>первинних</a:t>
            </a:r>
            <a:r>
              <a:rPr sz="2100" spc="-3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або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вторинних</a:t>
            </a:r>
            <a:r>
              <a:rPr sz="2100" spc="-40" dirty="0">
                <a:latin typeface="Times New Roman"/>
                <a:cs typeface="Times New Roman"/>
              </a:rPr>
              <a:t> </a:t>
            </a:r>
            <a:r>
              <a:rPr sz="2100" spc="-15" dirty="0">
                <a:latin typeface="Times New Roman"/>
                <a:cs typeface="Times New Roman"/>
              </a:rPr>
              <a:t>паковань;</a:t>
            </a:r>
            <a:endParaRPr sz="2100"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buChar char="-"/>
              <a:tabLst>
                <a:tab pos="195580" algn="l"/>
              </a:tabLst>
            </a:pPr>
            <a:r>
              <a:rPr sz="2100" spc="-5" dirty="0">
                <a:latin typeface="Times New Roman"/>
                <a:cs typeface="Times New Roman"/>
              </a:rPr>
              <a:t>транспортне</a:t>
            </a:r>
            <a:r>
              <a:rPr sz="2100" spc="2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—</a:t>
            </a:r>
            <a:r>
              <a:rPr sz="2100" spc="204" dirty="0">
                <a:latin typeface="Times New Roman"/>
                <a:cs typeface="Times New Roman"/>
              </a:rPr>
              <a:t> </a:t>
            </a:r>
            <a:r>
              <a:rPr sz="2100" spc="-15" dirty="0">
                <a:latin typeface="Times New Roman"/>
                <a:cs typeface="Times New Roman"/>
              </a:rPr>
              <a:t>паковання,</a:t>
            </a:r>
            <a:r>
              <a:rPr sz="2100" spc="20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в</a:t>
            </a:r>
            <a:r>
              <a:rPr sz="2100" spc="204" dirty="0">
                <a:latin typeface="Times New Roman"/>
                <a:cs typeface="Times New Roman"/>
              </a:rPr>
              <a:t> </a:t>
            </a:r>
            <a:r>
              <a:rPr sz="2100" spc="-35" dirty="0">
                <a:latin typeface="Times New Roman"/>
                <a:cs typeface="Times New Roman"/>
              </a:rPr>
              <a:t>якому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288273" y="5582513"/>
            <a:ext cx="65278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latin typeface="Times New Roman"/>
                <a:cs typeface="Times New Roman"/>
              </a:rPr>
              <a:t>міс</a:t>
            </a:r>
            <a:r>
              <a:rPr sz="2100" spc="5" dirty="0">
                <a:latin typeface="Times New Roman"/>
                <a:cs typeface="Times New Roman"/>
              </a:rPr>
              <a:t>ц</a:t>
            </a:r>
            <a:r>
              <a:rPr sz="2100" dirty="0">
                <a:latin typeface="Times New Roman"/>
                <a:cs typeface="Times New Roman"/>
              </a:rPr>
              <a:t>ь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51628" y="5582513"/>
            <a:ext cx="345249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60805" algn="l"/>
                <a:tab pos="1431290" algn="l"/>
                <a:tab pos="1972310" algn="l"/>
                <a:tab pos="3173730" algn="l"/>
              </a:tabLst>
            </a:pPr>
            <a:r>
              <a:rPr sz="2100" spc="-5" dirty="0">
                <a:latin typeface="Times New Roman"/>
                <a:cs typeface="Times New Roman"/>
              </a:rPr>
              <a:t>п</a:t>
            </a:r>
            <a:r>
              <a:rPr sz="2100" spc="5" dirty="0">
                <a:latin typeface="Times New Roman"/>
                <a:cs typeface="Times New Roman"/>
              </a:rPr>
              <a:t>р</a:t>
            </a:r>
            <a:r>
              <a:rPr sz="2100" spc="-70" dirty="0">
                <a:latin typeface="Times New Roman"/>
                <a:cs typeface="Times New Roman"/>
              </a:rPr>
              <a:t>о</a:t>
            </a:r>
            <a:r>
              <a:rPr sz="2100" dirty="0">
                <a:latin typeface="Times New Roman"/>
                <a:cs typeface="Times New Roman"/>
              </a:rPr>
              <a:t>д</a:t>
            </a:r>
            <a:r>
              <a:rPr sz="2100" spc="-10" dirty="0">
                <a:latin typeface="Times New Roman"/>
                <a:cs typeface="Times New Roman"/>
              </a:rPr>
              <a:t>у</a:t>
            </a:r>
            <a:r>
              <a:rPr sz="2100" dirty="0">
                <a:latin typeface="Times New Roman"/>
                <a:cs typeface="Times New Roman"/>
              </a:rPr>
              <a:t>кц</a:t>
            </a:r>
            <a:r>
              <a:rPr sz="2100" spc="5" dirty="0">
                <a:latin typeface="Times New Roman"/>
                <a:cs typeface="Times New Roman"/>
              </a:rPr>
              <a:t>і</a:t>
            </a:r>
            <a:r>
              <a:rPr sz="2100" dirty="0">
                <a:latin typeface="Times New Roman"/>
                <a:cs typeface="Times New Roman"/>
              </a:rPr>
              <a:t>я	</a:t>
            </a:r>
            <a:r>
              <a:rPr sz="2100" spc="-15" dirty="0">
                <a:latin typeface="Times New Roman"/>
                <a:cs typeface="Times New Roman"/>
              </a:rPr>
              <a:t>д</a:t>
            </a:r>
            <a:r>
              <a:rPr sz="2100" spc="50" dirty="0">
                <a:latin typeface="Times New Roman"/>
                <a:cs typeface="Times New Roman"/>
              </a:rPr>
              <a:t>о</a:t>
            </a:r>
            <a:r>
              <a:rPr sz="2100" dirty="0">
                <a:latin typeface="Times New Roman"/>
                <a:cs typeface="Times New Roman"/>
              </a:rPr>
              <a:t>с</a:t>
            </a:r>
            <a:r>
              <a:rPr sz="2100" spc="15" dirty="0">
                <a:latin typeface="Times New Roman"/>
                <a:cs typeface="Times New Roman"/>
              </a:rPr>
              <a:t>т</a:t>
            </a:r>
            <a:r>
              <a:rPr sz="2100" dirty="0">
                <a:latin typeface="Times New Roman"/>
                <a:cs typeface="Times New Roman"/>
              </a:rPr>
              <a:t>а</a:t>
            </a:r>
            <a:r>
              <a:rPr sz="2100" spc="-15" dirty="0">
                <a:latin typeface="Times New Roman"/>
                <a:cs typeface="Times New Roman"/>
              </a:rPr>
              <a:t>в</a:t>
            </a:r>
            <a:r>
              <a:rPr sz="2100" dirty="0">
                <a:latin typeface="Times New Roman"/>
                <a:cs typeface="Times New Roman"/>
              </a:rPr>
              <a:t>л</a:t>
            </a:r>
            <a:r>
              <a:rPr sz="2100" spc="-15" dirty="0">
                <a:latin typeface="Times New Roman"/>
                <a:cs typeface="Times New Roman"/>
              </a:rPr>
              <a:t>я</a:t>
            </a:r>
            <a:r>
              <a:rPr sz="2100" spc="-5" dirty="0">
                <a:latin typeface="Times New Roman"/>
                <a:cs typeface="Times New Roman"/>
              </a:rPr>
              <a:t>є</a:t>
            </a:r>
            <a:r>
              <a:rPr sz="2100" spc="-10" dirty="0">
                <a:latin typeface="Times New Roman"/>
                <a:cs typeface="Times New Roman"/>
              </a:rPr>
              <a:t>т</a:t>
            </a:r>
            <a:r>
              <a:rPr sz="2100" spc="-5" dirty="0">
                <a:latin typeface="Times New Roman"/>
                <a:cs typeface="Times New Roman"/>
              </a:rPr>
              <a:t>ьс</a:t>
            </a:r>
            <a:r>
              <a:rPr sz="2100" dirty="0">
                <a:latin typeface="Times New Roman"/>
                <a:cs typeface="Times New Roman"/>
              </a:rPr>
              <a:t>я	</a:t>
            </a:r>
            <a:r>
              <a:rPr sz="2100" spc="-15" dirty="0">
                <a:latin typeface="Times New Roman"/>
                <a:cs typeface="Times New Roman"/>
              </a:rPr>
              <a:t>до  </a:t>
            </a:r>
            <a:r>
              <a:rPr sz="2100" spc="-10" dirty="0">
                <a:latin typeface="Times New Roman"/>
                <a:cs typeface="Times New Roman"/>
              </a:rPr>
              <a:t>розподілу		</a:t>
            </a:r>
            <a:r>
              <a:rPr sz="2100" spc="5" dirty="0">
                <a:latin typeface="Times New Roman"/>
                <a:cs typeface="Times New Roman"/>
              </a:rPr>
              <a:t>та	реалізації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015478" y="5902553"/>
            <a:ext cx="9239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latin typeface="Times New Roman"/>
                <a:cs typeface="Times New Roman"/>
              </a:rPr>
              <a:t>(</a:t>
            </a:r>
            <a:r>
              <a:rPr sz="2100" spc="-10" dirty="0">
                <a:latin typeface="Times New Roman"/>
                <a:cs typeface="Times New Roman"/>
              </a:rPr>
              <a:t>я</a:t>
            </a:r>
            <a:r>
              <a:rPr sz="2100" dirty="0">
                <a:latin typeface="Times New Roman"/>
                <a:cs typeface="Times New Roman"/>
              </a:rPr>
              <a:t>щ</a:t>
            </a:r>
            <a:r>
              <a:rPr sz="2100" spc="5" dirty="0">
                <a:latin typeface="Times New Roman"/>
                <a:cs typeface="Times New Roman"/>
              </a:rPr>
              <a:t>и</a:t>
            </a:r>
            <a:r>
              <a:rPr sz="2100" dirty="0">
                <a:latin typeface="Times New Roman"/>
                <a:cs typeface="Times New Roman"/>
              </a:rPr>
              <a:t>ки,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651628" y="6222898"/>
            <a:ext cx="1824989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latin typeface="Times New Roman"/>
                <a:cs typeface="Times New Roman"/>
              </a:rPr>
              <a:t>бочки,</a:t>
            </a:r>
            <a:r>
              <a:rPr sz="2100" spc="-5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піддони)</a:t>
            </a:r>
            <a:endParaRPr sz="2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0154" y="32350"/>
            <a:ext cx="8618855" cy="6257925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6510" algn="ctr">
              <a:lnSpc>
                <a:spcPct val="100000"/>
              </a:lnSpc>
              <a:spcBef>
                <a:spcPts val="1110"/>
              </a:spcBef>
            </a:pPr>
            <a:r>
              <a:rPr sz="18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Класифікація</a:t>
            </a:r>
            <a:r>
              <a:rPr sz="1800" b="1" i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тари</a:t>
            </a:r>
            <a:endParaRPr sz="1800">
              <a:latin typeface="Times New Roman"/>
              <a:cs typeface="Times New Roman"/>
            </a:endParaRPr>
          </a:p>
          <a:p>
            <a:pPr marL="29209" algn="just">
              <a:lnSpc>
                <a:spcPct val="100000"/>
              </a:lnSpc>
              <a:spcBef>
                <a:spcPts val="1010"/>
              </a:spcBef>
            </a:pPr>
            <a:r>
              <a:rPr sz="1800" i="1" spc="-5" dirty="0">
                <a:latin typeface="Times New Roman"/>
                <a:cs typeface="Times New Roman"/>
              </a:rPr>
              <a:t>За </a:t>
            </a:r>
            <a:r>
              <a:rPr sz="1800" i="1" spc="-10" dirty="0">
                <a:latin typeface="Times New Roman"/>
                <a:cs typeface="Times New Roman"/>
              </a:rPr>
              <a:t>функціональним</a:t>
            </a:r>
            <a:r>
              <a:rPr sz="1800" i="1" spc="1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призначенням </a:t>
            </a:r>
            <a:r>
              <a:rPr sz="1800" spc="-5" dirty="0">
                <a:latin typeface="Times New Roman"/>
                <a:cs typeface="Times New Roman"/>
              </a:rPr>
              <a:t>вона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буває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споживчою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 </a:t>
            </a:r>
            <a:r>
              <a:rPr sz="1800" spc="-5" dirty="0">
                <a:latin typeface="Times New Roman"/>
                <a:cs typeface="Times New Roman"/>
              </a:rPr>
              <a:t>транспортною.</a:t>
            </a:r>
            <a:endParaRPr sz="1800">
              <a:latin typeface="Times New Roman"/>
              <a:cs typeface="Times New Roman"/>
            </a:endParaRPr>
          </a:p>
          <a:p>
            <a:pPr marL="12700" marR="5080" indent="16510" algn="just">
              <a:lnSpc>
                <a:spcPct val="100000"/>
              </a:lnSpc>
              <a:spcBef>
                <a:spcPts val="1000"/>
              </a:spcBef>
            </a:pPr>
            <a:r>
              <a:rPr sz="18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 п о ж и в ч а   т а р а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—це </a:t>
            </a:r>
            <a:r>
              <a:rPr sz="1800" spc="5" dirty="0">
                <a:latin typeface="Times New Roman"/>
                <a:cs typeface="Times New Roman"/>
              </a:rPr>
              <a:t>тара, </a:t>
            </a:r>
            <a:r>
              <a:rPr sz="1800" spc="-10" dirty="0">
                <a:latin typeface="Times New Roman"/>
                <a:cs typeface="Times New Roman"/>
              </a:rPr>
              <a:t>яка </a:t>
            </a:r>
            <a:r>
              <a:rPr sz="1800" spc="-20" dirty="0">
                <a:latin typeface="Times New Roman"/>
                <a:cs typeface="Times New Roman"/>
              </a:rPr>
              <a:t>надходить </a:t>
            </a:r>
            <a:r>
              <a:rPr sz="1800" spc="-5" dirty="0">
                <a:latin typeface="Times New Roman"/>
                <a:cs typeface="Times New Roman"/>
              </a:rPr>
              <a:t>до </a:t>
            </a:r>
            <a:r>
              <a:rPr sz="1800" spc="-20" dirty="0">
                <a:latin typeface="Times New Roman"/>
                <a:cs typeface="Times New Roman"/>
              </a:rPr>
              <a:t>споживача </a:t>
            </a:r>
            <a:r>
              <a:rPr sz="1800" dirty="0">
                <a:latin typeface="Times New Roman"/>
                <a:cs typeface="Times New Roman"/>
              </a:rPr>
              <a:t>з </a:t>
            </a:r>
            <a:r>
              <a:rPr sz="1800" spc="-10" dirty="0">
                <a:latin typeface="Times New Roman"/>
                <a:cs typeface="Times New Roman"/>
              </a:rPr>
              <a:t>продукцією </a:t>
            </a:r>
            <a:r>
              <a:rPr sz="1800" dirty="0">
                <a:latin typeface="Times New Roman"/>
                <a:cs typeface="Times New Roman"/>
              </a:rPr>
              <a:t>і </a:t>
            </a:r>
            <a:r>
              <a:rPr sz="1800" spc="-5" dirty="0">
                <a:latin typeface="Times New Roman"/>
                <a:cs typeface="Times New Roman"/>
              </a:rPr>
              <a:t>не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виконує функцій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транспортної </a:t>
            </a:r>
            <a:r>
              <a:rPr sz="1800" spc="5" dirty="0">
                <a:latin typeface="Times New Roman"/>
                <a:cs typeface="Times New Roman"/>
              </a:rPr>
              <a:t>тари </a:t>
            </a:r>
            <a:r>
              <a:rPr sz="1800" spc="-10" dirty="0">
                <a:latin typeface="Times New Roman"/>
                <a:cs typeface="Times New Roman"/>
              </a:rPr>
              <a:t>штангласи, </a:t>
            </a:r>
            <a:r>
              <a:rPr sz="1800" spc="-5" dirty="0">
                <a:latin typeface="Times New Roman"/>
                <a:cs typeface="Times New Roman"/>
              </a:rPr>
              <a:t>банки, пляшки, </a:t>
            </a:r>
            <a:r>
              <a:rPr sz="1800" spc="-20" dirty="0">
                <a:latin typeface="Times New Roman"/>
                <a:cs typeface="Times New Roman"/>
              </a:rPr>
              <a:t>флакони,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аерозольні </a:t>
            </a:r>
            <a:r>
              <a:rPr sz="1800" dirty="0">
                <a:latin typeface="Times New Roman"/>
                <a:cs typeface="Times New Roman"/>
              </a:rPr>
              <a:t> балони,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трубки,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ампули,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капсули,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туби,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конвалюти,</a:t>
            </a:r>
            <a:r>
              <a:rPr sz="1800" spc="-10" dirty="0">
                <a:latin typeface="Times New Roman"/>
                <a:cs typeface="Times New Roman"/>
              </a:rPr>
              <a:t> пакети,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пачки,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коробки,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пенали,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пробірки,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стаканчики,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тюбики;.</a:t>
            </a:r>
            <a:endParaRPr sz="1800">
              <a:latin typeface="Times New Roman"/>
              <a:cs typeface="Times New Roman"/>
            </a:endParaRPr>
          </a:p>
          <a:p>
            <a:pPr marL="12700" marR="5080" indent="16510" algn="just">
              <a:lnSpc>
                <a:spcPct val="100000"/>
              </a:lnSpc>
              <a:spcBef>
                <a:spcPts val="994"/>
              </a:spcBef>
            </a:pPr>
            <a:r>
              <a:rPr sz="18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 р а н с п о р т н а</a:t>
            </a:r>
            <a:r>
              <a:rPr sz="1800" b="1" u="heavy" spc="4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 а р а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—утворює </a:t>
            </a:r>
            <a:r>
              <a:rPr sz="1800" dirty="0">
                <a:latin typeface="Times New Roman"/>
                <a:cs typeface="Times New Roman"/>
              </a:rPr>
              <a:t>самостійну </a:t>
            </a:r>
            <a:r>
              <a:rPr sz="1800" spc="-5" dirty="0">
                <a:latin typeface="Times New Roman"/>
                <a:cs typeface="Times New Roman"/>
              </a:rPr>
              <a:t>транспортну </a:t>
            </a:r>
            <a:r>
              <a:rPr sz="1800" spc="-15" dirty="0">
                <a:latin typeface="Times New Roman"/>
                <a:cs typeface="Times New Roman"/>
              </a:rPr>
              <a:t>одиницю </a:t>
            </a:r>
            <a:r>
              <a:rPr sz="1800" dirty="0">
                <a:latin typeface="Times New Roman"/>
                <a:cs typeface="Times New Roman"/>
              </a:rPr>
              <a:t>або є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частиною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укрупненої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транспортної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одиниці,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використовується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перевезення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продукції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20" dirty="0">
                <a:latin typeface="Times New Roman"/>
                <a:cs typeface="Times New Roman"/>
              </a:rPr>
              <a:t>неупакованому вигляді </a:t>
            </a:r>
            <a:r>
              <a:rPr sz="1800" dirty="0">
                <a:latin typeface="Times New Roman"/>
                <a:cs typeface="Times New Roman"/>
              </a:rPr>
              <a:t>або </a:t>
            </a:r>
            <a:r>
              <a:rPr sz="1800" spc="-20" dirty="0">
                <a:latin typeface="Times New Roman"/>
                <a:cs typeface="Times New Roman"/>
              </a:rPr>
              <a:t>упакованому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20" dirty="0">
                <a:latin typeface="Times New Roman"/>
                <a:cs typeface="Times New Roman"/>
              </a:rPr>
              <a:t>споживчу </a:t>
            </a:r>
            <a:r>
              <a:rPr sz="1800" spc="-35" dirty="0">
                <a:latin typeface="Times New Roman"/>
                <a:cs typeface="Times New Roman"/>
              </a:rPr>
              <a:t>тару. </a:t>
            </a:r>
            <a:r>
              <a:rPr sz="1800" spc="-5" dirty="0">
                <a:latin typeface="Times New Roman"/>
                <a:cs typeface="Times New Roman"/>
              </a:rPr>
              <a:t>До транспортної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тари </a:t>
            </a:r>
            <a:r>
              <a:rPr sz="1800" dirty="0">
                <a:latin typeface="Times New Roman"/>
                <a:cs typeface="Times New Roman"/>
              </a:rPr>
              <a:t>відносять: </a:t>
            </a:r>
            <a:r>
              <a:rPr sz="1800" spc="-5" dirty="0">
                <a:latin typeface="Times New Roman"/>
                <a:cs typeface="Times New Roman"/>
              </a:rPr>
              <a:t>ящики, </a:t>
            </a:r>
            <a:r>
              <a:rPr sz="1800" spc="-10" dirty="0">
                <a:latin typeface="Times New Roman"/>
                <a:cs typeface="Times New Roman"/>
              </a:rPr>
              <a:t>бочки, </a:t>
            </a:r>
            <a:r>
              <a:rPr sz="1800" spc="-5" dirty="0">
                <a:latin typeface="Times New Roman"/>
                <a:cs typeface="Times New Roman"/>
              </a:rPr>
              <a:t>барабани, </a:t>
            </a:r>
            <a:r>
              <a:rPr sz="1800" spc="-15" dirty="0">
                <a:latin typeface="Times New Roman"/>
                <a:cs typeface="Times New Roman"/>
              </a:rPr>
              <a:t>фляги, </a:t>
            </a:r>
            <a:r>
              <a:rPr sz="1800" spc="-5" dirty="0">
                <a:latin typeface="Times New Roman"/>
                <a:cs typeface="Times New Roman"/>
              </a:rPr>
              <a:t>каністри, мішки </a:t>
            </a:r>
            <a:r>
              <a:rPr sz="1800" spc="5" dirty="0">
                <a:latin typeface="Times New Roman"/>
                <a:cs typeface="Times New Roman"/>
              </a:rPr>
              <a:t>та </a:t>
            </a:r>
            <a:r>
              <a:rPr sz="1800" spc="-15" dirty="0">
                <a:latin typeface="Times New Roman"/>
                <a:cs typeface="Times New Roman"/>
              </a:rPr>
              <a:t>контейнери </a:t>
            </a:r>
            <a:r>
              <a:rPr sz="1800" spc="-5" dirty="0">
                <a:latin typeface="Times New Roman"/>
                <a:cs typeface="Times New Roman"/>
              </a:rPr>
              <a:t>(ящики,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бочки,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каністри,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барабани,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балони,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мішки,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лотки, бідони,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кошики</a:t>
            </a:r>
            <a:r>
              <a:rPr sz="1800" dirty="0">
                <a:latin typeface="Times New Roman"/>
                <a:cs typeface="Times New Roman"/>
              </a:rPr>
              <a:t> й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ін.).</a:t>
            </a:r>
            <a:endParaRPr sz="1800">
              <a:latin typeface="Times New Roman"/>
              <a:cs typeface="Times New Roman"/>
            </a:endParaRPr>
          </a:p>
          <a:p>
            <a:pPr marL="12700" algn="ctr">
              <a:lnSpc>
                <a:spcPct val="100000"/>
              </a:lnSpc>
              <a:spcBef>
                <a:spcPts val="1010"/>
              </a:spcBef>
            </a:pPr>
            <a:r>
              <a:rPr sz="1800" spc="-10" dirty="0">
                <a:latin typeface="Times New Roman"/>
                <a:cs typeface="Times New Roman"/>
              </a:rPr>
              <a:t>Розрізняють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порційну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10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контурну</a:t>
            </a:r>
            <a:r>
              <a:rPr sz="1800" spc="-20" dirty="0">
                <a:latin typeface="Times New Roman"/>
                <a:cs typeface="Times New Roman"/>
              </a:rPr>
              <a:t> споживчу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тару.</a:t>
            </a:r>
            <a:endParaRPr sz="1800">
              <a:latin typeface="Times New Roman"/>
              <a:cs typeface="Times New Roman"/>
            </a:endParaRPr>
          </a:p>
          <a:p>
            <a:pPr marL="15875" algn="ctr">
              <a:lnSpc>
                <a:spcPct val="100000"/>
              </a:lnSpc>
              <a:spcBef>
                <a:spcPts val="1000"/>
              </a:spcBef>
              <a:tabLst>
                <a:tab pos="1146810" algn="l"/>
                <a:tab pos="1760220" algn="l"/>
                <a:tab pos="2128520" algn="l"/>
                <a:tab pos="2491740" algn="l"/>
                <a:tab pos="3558540" algn="l"/>
                <a:tab pos="4175760" algn="l"/>
                <a:tab pos="4628515" algn="l"/>
                <a:tab pos="5814060" algn="l"/>
                <a:tab pos="7289800" algn="l"/>
                <a:tab pos="7657465" algn="l"/>
              </a:tabLst>
            </a:pPr>
            <a:r>
              <a:rPr sz="1800" b="1" spc="-5" dirty="0">
                <a:latin typeface="Times New Roman"/>
                <a:cs typeface="Times New Roman"/>
              </a:rPr>
              <a:t>Порційна	</a:t>
            </a:r>
            <a:r>
              <a:rPr sz="1800" b="1" spc="5" dirty="0">
                <a:latin typeface="Times New Roman"/>
                <a:cs typeface="Times New Roman"/>
              </a:rPr>
              <a:t>тара	</a:t>
            </a:r>
            <a:r>
              <a:rPr sz="1800" dirty="0">
                <a:latin typeface="Times New Roman"/>
                <a:cs typeface="Times New Roman"/>
              </a:rPr>
              <a:t>—	</a:t>
            </a:r>
            <a:r>
              <a:rPr sz="1800" spc="-5" dirty="0">
                <a:latin typeface="Times New Roman"/>
                <a:cs typeface="Times New Roman"/>
              </a:rPr>
              <a:t>це	</a:t>
            </a:r>
            <a:r>
              <a:rPr sz="1800" spc="-20" dirty="0">
                <a:latin typeface="Times New Roman"/>
                <a:cs typeface="Times New Roman"/>
              </a:rPr>
              <a:t>споживча	</a:t>
            </a:r>
            <a:r>
              <a:rPr sz="1800" dirty="0">
                <a:latin typeface="Times New Roman"/>
                <a:cs typeface="Times New Roman"/>
              </a:rPr>
              <a:t>тара,	</a:t>
            </a:r>
            <a:r>
              <a:rPr sz="1800" spc="-15" dirty="0">
                <a:latin typeface="Times New Roman"/>
                <a:cs typeface="Times New Roman"/>
              </a:rPr>
              <a:t>яка	</a:t>
            </a:r>
            <a:r>
              <a:rPr sz="1800" spc="-10" dirty="0">
                <a:latin typeface="Times New Roman"/>
                <a:cs typeface="Times New Roman"/>
              </a:rPr>
              <a:t>забезпечує	використання	</a:t>
            </a:r>
            <a:r>
              <a:rPr sz="1800" dirty="0">
                <a:latin typeface="Times New Roman"/>
                <a:cs typeface="Times New Roman"/>
              </a:rPr>
              <a:t>86	</a:t>
            </a:r>
            <a:r>
              <a:rPr sz="1800" spc="-10" dirty="0">
                <a:latin typeface="Times New Roman"/>
                <a:cs typeface="Times New Roman"/>
              </a:rPr>
              <a:t>продукції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заданими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дозами.</a:t>
            </a:r>
            <a:endParaRPr sz="1800">
              <a:latin typeface="Times New Roman"/>
              <a:cs typeface="Times New Roman"/>
            </a:endParaRPr>
          </a:p>
          <a:p>
            <a:pPr marL="12700" marR="5080" indent="16510" algn="just">
              <a:lnSpc>
                <a:spcPct val="100000"/>
              </a:lnSpc>
              <a:spcBef>
                <a:spcPts val="994"/>
              </a:spcBef>
            </a:pPr>
            <a:r>
              <a:rPr sz="1800" b="1" spc="-20" dirty="0">
                <a:latin typeface="Times New Roman"/>
                <a:cs typeface="Times New Roman"/>
              </a:rPr>
              <a:t>Контурна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тара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це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одноразова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тара,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продукція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якій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зафіксована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певному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положенні </a:t>
            </a:r>
            <a:r>
              <a:rPr sz="1800" dirty="0">
                <a:latin typeface="Times New Roman"/>
                <a:cs typeface="Times New Roman"/>
              </a:rPr>
              <a:t>і </a:t>
            </a:r>
            <a:r>
              <a:rPr sz="1800" spc="-5" dirty="0">
                <a:latin typeface="Times New Roman"/>
                <a:cs typeface="Times New Roman"/>
              </a:rPr>
              <a:t>виймається </a:t>
            </a:r>
            <a:r>
              <a:rPr sz="1800" spc="-10" dirty="0">
                <a:latin typeface="Times New Roman"/>
                <a:cs typeface="Times New Roman"/>
              </a:rPr>
              <a:t>продавлюванням </a:t>
            </a:r>
            <a:r>
              <a:rPr sz="1800" dirty="0">
                <a:latin typeface="Times New Roman"/>
                <a:cs typeface="Times New Roman"/>
              </a:rPr>
              <a:t>або </a:t>
            </a:r>
            <a:r>
              <a:rPr sz="1800" spc="-5" dirty="0">
                <a:latin typeface="Times New Roman"/>
                <a:cs typeface="Times New Roman"/>
              </a:rPr>
              <a:t>розриванням. </a:t>
            </a:r>
            <a:r>
              <a:rPr sz="1800" spc="-10" dirty="0">
                <a:latin typeface="Times New Roman"/>
                <a:cs typeface="Times New Roman"/>
              </a:rPr>
              <a:t>Типовим прикладом </a:t>
            </a:r>
            <a:r>
              <a:rPr sz="1800" spc="-15" dirty="0">
                <a:latin typeface="Times New Roman"/>
                <a:cs typeface="Times New Roman"/>
              </a:rPr>
              <a:t>такої 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тари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 </a:t>
            </a:r>
            <a:r>
              <a:rPr sz="1800" spc="-5" dirty="0">
                <a:latin typeface="Times New Roman"/>
                <a:cs typeface="Times New Roman"/>
              </a:rPr>
              <a:t>блістер,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стрип.</a:t>
            </a:r>
            <a:endParaRPr sz="1800">
              <a:latin typeface="Times New Roman"/>
              <a:cs typeface="Times New Roman"/>
            </a:endParaRPr>
          </a:p>
          <a:p>
            <a:pPr marL="29209" algn="just">
              <a:lnSpc>
                <a:spcPct val="100000"/>
              </a:lnSpc>
              <a:spcBef>
                <a:spcPts val="1010"/>
              </a:spcBef>
            </a:pPr>
            <a:r>
              <a:rPr sz="1800" spc="-20" dirty="0">
                <a:latin typeface="Times New Roman"/>
                <a:cs typeface="Times New Roman"/>
              </a:rPr>
              <a:t>Тару</a:t>
            </a:r>
            <a:r>
              <a:rPr sz="1800" spc="54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поділяють</a:t>
            </a:r>
            <a:r>
              <a:rPr sz="1800" spc="5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</a:t>
            </a:r>
            <a:r>
              <a:rPr sz="1800" spc="54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індивідуальну</a:t>
            </a:r>
            <a:r>
              <a:rPr sz="1800" b="1" spc="52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(призначена</a:t>
            </a:r>
            <a:r>
              <a:rPr sz="1800" spc="5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для</a:t>
            </a:r>
            <a:r>
              <a:rPr sz="1800" spc="51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одиниці</a:t>
            </a:r>
            <a:r>
              <a:rPr sz="1800" spc="5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продукції)</a:t>
            </a:r>
            <a:r>
              <a:rPr sz="1800" spc="51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та 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групову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(призначена</a:t>
            </a:r>
            <a:r>
              <a:rPr sz="1800" dirty="0">
                <a:latin typeface="Times New Roman"/>
                <a:cs typeface="Times New Roman"/>
              </a:rPr>
              <a:t> для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певної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кількості</a:t>
            </a:r>
            <a:r>
              <a:rPr sz="1800" spc="-5" dirty="0">
                <a:latin typeface="Times New Roman"/>
                <a:cs typeface="Times New Roman"/>
              </a:rPr>
              <a:t> продукції).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0"/>
            <a:ext cx="8988425" cy="5145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520" marR="6350" indent="16510" algn="just">
              <a:lnSpc>
                <a:spcPct val="120100"/>
              </a:lnSpc>
              <a:spcBef>
                <a:spcPts val="100"/>
              </a:spcBef>
            </a:pPr>
            <a:r>
              <a:rPr sz="2800" b="1" i="1" spc="-5" dirty="0">
                <a:latin typeface="Times New Roman"/>
                <a:cs typeface="Times New Roman"/>
              </a:rPr>
              <a:t>За</a:t>
            </a:r>
            <a:r>
              <a:rPr sz="2800" b="1" i="1" dirty="0">
                <a:latin typeface="Times New Roman"/>
                <a:cs typeface="Times New Roman"/>
              </a:rPr>
              <a:t> </a:t>
            </a:r>
            <a:r>
              <a:rPr sz="2800" b="1" i="1" spc="-10" dirty="0">
                <a:latin typeface="Times New Roman"/>
                <a:cs typeface="Times New Roman"/>
              </a:rPr>
              <a:t>матеріалами</a:t>
            </a:r>
            <a:r>
              <a:rPr sz="2800" b="1" i="1" spc="-5" dirty="0">
                <a:latin typeface="Times New Roman"/>
                <a:cs typeface="Times New Roman"/>
              </a:rPr>
              <a:t> </a:t>
            </a:r>
            <a:r>
              <a:rPr sz="2800" spc="5" dirty="0">
                <a:latin typeface="Times New Roman"/>
                <a:cs typeface="Times New Roman"/>
              </a:rPr>
              <a:t>тара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поділяється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на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40" dirty="0">
                <a:latin typeface="Times New Roman"/>
                <a:cs typeface="Times New Roman"/>
              </a:rPr>
              <a:t>скляну,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40" dirty="0">
                <a:latin typeface="Times New Roman"/>
                <a:cs typeface="Times New Roman"/>
              </a:rPr>
              <a:t>металеву,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35" dirty="0">
                <a:latin typeface="Times New Roman"/>
                <a:cs typeface="Times New Roman"/>
              </a:rPr>
              <a:t>полімерну,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картонну,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дерев’яну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і </a:t>
            </a:r>
            <a:r>
              <a:rPr sz="2800" spc="-45" dirty="0">
                <a:latin typeface="Times New Roman"/>
                <a:cs typeface="Times New Roman"/>
              </a:rPr>
              <a:t>комбіновану.</a:t>
            </a:r>
            <a:endParaRPr sz="2800">
              <a:latin typeface="Times New Roman"/>
              <a:cs typeface="Times New Roman"/>
            </a:endParaRPr>
          </a:p>
          <a:p>
            <a:pPr marL="355600" marR="7620" indent="-342900" algn="just">
              <a:lnSpc>
                <a:spcPct val="80000"/>
              </a:lnSpc>
              <a:spcBef>
                <a:spcPts val="1355"/>
              </a:spcBef>
            </a:pPr>
            <a:r>
              <a:rPr sz="2800" b="1" i="1" dirty="0">
                <a:latin typeface="Times New Roman"/>
                <a:cs typeface="Times New Roman"/>
              </a:rPr>
              <a:t>За </a:t>
            </a:r>
            <a:r>
              <a:rPr sz="2800" b="1" i="1" spc="-30" dirty="0">
                <a:latin typeface="Times New Roman"/>
                <a:cs typeface="Times New Roman"/>
              </a:rPr>
              <a:t>формою </a:t>
            </a:r>
            <a:r>
              <a:rPr sz="2800" spc="5" dirty="0">
                <a:latin typeface="Times New Roman"/>
                <a:cs typeface="Times New Roman"/>
              </a:rPr>
              <a:t>тара </a:t>
            </a:r>
            <a:r>
              <a:rPr sz="2800" spc="-30" dirty="0">
                <a:latin typeface="Times New Roman"/>
                <a:cs typeface="Times New Roman"/>
              </a:rPr>
              <a:t>буває </a:t>
            </a:r>
            <a:r>
              <a:rPr sz="2800" spc="-5" dirty="0">
                <a:latin typeface="Times New Roman"/>
                <a:cs typeface="Times New Roman"/>
              </a:rPr>
              <a:t>циліндрична, </a:t>
            </a:r>
            <a:r>
              <a:rPr sz="2800" spc="-20" dirty="0">
                <a:latin typeface="Times New Roman"/>
                <a:cs typeface="Times New Roman"/>
              </a:rPr>
              <a:t>конусна, </a:t>
            </a:r>
            <a:r>
              <a:rPr sz="2800" spc="-35" dirty="0">
                <a:latin typeface="Times New Roman"/>
                <a:cs typeface="Times New Roman"/>
              </a:rPr>
              <a:t>круглого </a:t>
            </a:r>
            <a:r>
              <a:rPr sz="2800" spc="-5" dirty="0">
                <a:latin typeface="Times New Roman"/>
                <a:cs typeface="Times New Roman"/>
              </a:rPr>
              <a:t>або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овального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35" dirty="0">
                <a:latin typeface="Times New Roman"/>
                <a:cs typeface="Times New Roman"/>
              </a:rPr>
              <a:t>перетину,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чотиригранна,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5" dirty="0">
                <a:latin typeface="Times New Roman"/>
                <a:cs typeface="Times New Roman"/>
              </a:rPr>
              <a:t>тара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складної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конфігурації.</a:t>
            </a:r>
            <a:endParaRPr sz="2800">
              <a:latin typeface="Times New Roman"/>
              <a:cs typeface="Times New Roman"/>
            </a:endParaRPr>
          </a:p>
          <a:p>
            <a:pPr marL="355600" marR="7620" indent="-342900" algn="just">
              <a:lnSpc>
                <a:spcPts val="2690"/>
              </a:lnSpc>
              <a:spcBef>
                <a:spcPts val="975"/>
              </a:spcBef>
            </a:pPr>
            <a:r>
              <a:rPr sz="2800" b="1" i="1" dirty="0">
                <a:latin typeface="Times New Roman"/>
                <a:cs typeface="Times New Roman"/>
              </a:rPr>
              <a:t>За</a:t>
            </a:r>
            <a:r>
              <a:rPr sz="2800" b="1" i="1" spc="5" dirty="0">
                <a:latin typeface="Times New Roman"/>
                <a:cs typeface="Times New Roman"/>
              </a:rPr>
              <a:t> </a:t>
            </a:r>
            <a:r>
              <a:rPr sz="2800" b="1" i="1" spc="-10" dirty="0">
                <a:latin typeface="Times New Roman"/>
                <a:cs typeface="Times New Roman"/>
              </a:rPr>
              <a:t>щільністю</a:t>
            </a:r>
            <a:r>
              <a:rPr sz="2800" b="1" i="1" spc="-5" dirty="0">
                <a:latin typeface="Times New Roman"/>
                <a:cs typeface="Times New Roman"/>
              </a:rPr>
              <a:t> </a:t>
            </a:r>
            <a:r>
              <a:rPr sz="2800" spc="5" dirty="0">
                <a:latin typeface="Times New Roman"/>
                <a:cs typeface="Times New Roman"/>
              </a:rPr>
              <a:t>тара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визначається</a:t>
            </a:r>
            <a:r>
              <a:rPr sz="2800" spc="67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як</a:t>
            </a:r>
            <a:r>
              <a:rPr sz="2800" spc="69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жорстка, 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напівжорстка,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м’яка.</a:t>
            </a:r>
            <a:endParaRPr sz="2800">
              <a:latin typeface="Times New Roman"/>
              <a:cs typeface="Times New Roman"/>
            </a:endParaRPr>
          </a:p>
          <a:p>
            <a:pPr marL="355600" marR="7620" indent="-342900" algn="just">
              <a:lnSpc>
                <a:spcPts val="2690"/>
              </a:lnSpc>
              <a:spcBef>
                <a:spcPts val="990"/>
              </a:spcBef>
            </a:pPr>
            <a:r>
              <a:rPr sz="2800" b="1" i="1" dirty="0">
                <a:latin typeface="Times New Roman"/>
                <a:cs typeface="Times New Roman"/>
              </a:rPr>
              <a:t>За </a:t>
            </a:r>
            <a:r>
              <a:rPr sz="2800" b="1" i="1" spc="-10" dirty="0">
                <a:latin typeface="Times New Roman"/>
                <a:cs typeface="Times New Roman"/>
              </a:rPr>
              <a:t>об’ємом</a:t>
            </a:r>
            <a:r>
              <a:rPr sz="2800" spc="-10" dirty="0">
                <a:latin typeface="Times New Roman"/>
                <a:cs typeface="Times New Roman"/>
              </a:rPr>
              <a:t>—повна </a:t>
            </a:r>
            <a:r>
              <a:rPr sz="2800" spc="15" dirty="0">
                <a:latin typeface="Times New Roman"/>
                <a:cs typeface="Times New Roman"/>
              </a:rPr>
              <a:t>та </a:t>
            </a:r>
            <a:r>
              <a:rPr sz="2800" spc="-10" dirty="0">
                <a:latin typeface="Times New Roman"/>
                <a:cs typeface="Times New Roman"/>
              </a:rPr>
              <a:t>номінальна </a:t>
            </a:r>
            <a:r>
              <a:rPr sz="2800" spc="-5" dirty="0">
                <a:latin typeface="Times New Roman"/>
                <a:cs typeface="Times New Roman"/>
              </a:rPr>
              <a:t>і </a:t>
            </a:r>
            <a:r>
              <a:rPr sz="2800" dirty="0">
                <a:latin typeface="Times New Roman"/>
                <a:cs typeface="Times New Roman"/>
              </a:rPr>
              <a:t>за </a:t>
            </a:r>
            <a:r>
              <a:rPr sz="2800" spc="-5" dirty="0">
                <a:latin typeface="Times New Roman"/>
                <a:cs typeface="Times New Roman"/>
              </a:rPr>
              <a:t>місткістю—мала,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середня,</a:t>
            </a:r>
            <a:r>
              <a:rPr sz="2800" spc="-15" dirty="0">
                <a:latin typeface="Times New Roman"/>
                <a:cs typeface="Times New Roman"/>
              </a:rPr>
              <a:t> велика.</a:t>
            </a:r>
            <a:endParaRPr sz="2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359"/>
              </a:spcBef>
            </a:pPr>
            <a:r>
              <a:rPr sz="2800" b="1" i="1" dirty="0">
                <a:latin typeface="Times New Roman"/>
                <a:cs typeface="Times New Roman"/>
              </a:rPr>
              <a:t>За</a:t>
            </a:r>
            <a:r>
              <a:rPr sz="2800" b="1" i="1" spc="-10" dirty="0">
                <a:latin typeface="Times New Roman"/>
                <a:cs typeface="Times New Roman"/>
              </a:rPr>
              <a:t> </a:t>
            </a:r>
            <a:r>
              <a:rPr sz="2800" b="1" i="1" spc="-20" dirty="0">
                <a:latin typeface="Times New Roman"/>
                <a:cs typeface="Times New Roman"/>
              </a:rPr>
              <a:t>кольором</a:t>
            </a:r>
            <a:r>
              <a:rPr sz="2800" spc="-20" dirty="0">
                <a:latin typeface="Times New Roman"/>
                <a:cs typeface="Times New Roman"/>
              </a:rPr>
              <a:t>—прозора,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непрозора,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біла, пофарбована.</a:t>
            </a:r>
            <a:endParaRPr sz="2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ts val="2690"/>
              </a:lnSpc>
              <a:spcBef>
                <a:spcPts val="975"/>
              </a:spcBef>
            </a:pPr>
            <a:r>
              <a:rPr sz="2800" b="1" i="1" dirty="0">
                <a:latin typeface="Times New Roman"/>
                <a:cs typeface="Times New Roman"/>
              </a:rPr>
              <a:t>За</a:t>
            </a:r>
            <a:r>
              <a:rPr sz="2800" b="1" i="1" spc="5" dirty="0">
                <a:latin typeface="Times New Roman"/>
                <a:cs typeface="Times New Roman"/>
              </a:rPr>
              <a:t> </a:t>
            </a:r>
            <a:r>
              <a:rPr sz="2800" b="1" i="1" spc="-35" dirty="0">
                <a:latin typeface="Times New Roman"/>
                <a:cs typeface="Times New Roman"/>
              </a:rPr>
              <a:t>методом</a:t>
            </a:r>
            <a:r>
              <a:rPr sz="2800" b="1" i="1" spc="-3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виробництва</a:t>
            </a:r>
            <a:r>
              <a:rPr sz="2800" spc="-5" dirty="0">
                <a:latin typeface="Times New Roman"/>
                <a:cs typeface="Times New Roman"/>
              </a:rPr>
              <a:t>—видувна,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ливарна, </a:t>
            </a:r>
            <a:r>
              <a:rPr sz="2800" spc="-5" dirty="0">
                <a:latin typeface="Times New Roman"/>
                <a:cs typeface="Times New Roman"/>
              </a:rPr>
              <a:t> штампована,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пресована,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термоформована,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клеєна.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1845" y="1632585"/>
            <a:ext cx="5547360" cy="29209"/>
          </a:xfrm>
          <a:custGeom>
            <a:avLst/>
            <a:gdLst/>
            <a:ahLst/>
            <a:cxnLst/>
            <a:rect l="l" t="t" r="r" b="b"/>
            <a:pathLst>
              <a:path w="5547360" h="29210">
                <a:moveTo>
                  <a:pt x="5547296" y="0"/>
                </a:moveTo>
                <a:lnTo>
                  <a:pt x="0" y="0"/>
                </a:lnTo>
                <a:lnTo>
                  <a:pt x="0" y="28955"/>
                </a:lnTo>
                <a:lnTo>
                  <a:pt x="5547296" y="28955"/>
                </a:lnTo>
                <a:lnTo>
                  <a:pt x="55472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6334" y="570103"/>
            <a:ext cx="8125459" cy="19812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marR="9525" indent="-342900" algn="just">
              <a:lnSpc>
                <a:spcPct val="80000"/>
              </a:lnSpc>
              <a:spcBef>
                <a:spcPts val="675"/>
              </a:spcBef>
            </a:pPr>
            <a:r>
              <a:rPr sz="2400" spc="-5" dirty="0">
                <a:latin typeface="Times New Roman"/>
                <a:cs typeface="Times New Roman"/>
              </a:rPr>
              <a:t>За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функціями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 процесі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товарного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обігу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розрізняють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тару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транспортну,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споживчу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-10" dirty="0">
                <a:latin typeface="Times New Roman"/>
                <a:cs typeface="Times New Roman"/>
              </a:rPr>
              <a:t> тару-обладнання.</a:t>
            </a:r>
            <a:endParaRPr sz="2400">
              <a:latin typeface="Times New Roman"/>
              <a:cs typeface="Times New Roman"/>
            </a:endParaRPr>
          </a:p>
          <a:p>
            <a:pPr marL="354965" marR="5080" indent="-342900" algn="just">
              <a:lnSpc>
                <a:spcPct val="80000"/>
              </a:lnSpc>
              <a:spcBef>
                <a:spcPts val="1000"/>
              </a:spcBef>
              <a:tabLst>
                <a:tab pos="2966085" algn="l"/>
                <a:tab pos="5275580" algn="l"/>
                <a:tab pos="6717030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 </a:t>
            </a:r>
            <a:r>
              <a:rPr sz="1900" spc="-19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5" dirty="0">
                <a:latin typeface="Times New Roman"/>
                <a:cs typeface="Times New Roman"/>
              </a:rPr>
              <a:t>Т</a:t>
            </a:r>
            <a:r>
              <a:rPr sz="2400" b="1" spc="-5" dirty="0">
                <a:latin typeface="Times New Roman"/>
                <a:cs typeface="Times New Roman"/>
              </a:rPr>
              <a:t>р</a:t>
            </a:r>
            <a:r>
              <a:rPr sz="2400" b="1" spc="5" dirty="0">
                <a:latin typeface="Times New Roman"/>
                <a:cs typeface="Times New Roman"/>
              </a:rPr>
              <a:t>а</a:t>
            </a:r>
            <a:r>
              <a:rPr sz="2400" b="1" spc="-5" dirty="0">
                <a:latin typeface="Times New Roman"/>
                <a:cs typeface="Times New Roman"/>
              </a:rPr>
              <a:t>нсп</a:t>
            </a:r>
            <a:r>
              <a:rPr sz="2400" b="1" spc="5" dirty="0">
                <a:latin typeface="Times New Roman"/>
                <a:cs typeface="Times New Roman"/>
              </a:rPr>
              <a:t>о</a:t>
            </a:r>
            <a:r>
              <a:rPr sz="2400" b="1" spc="-40" dirty="0">
                <a:latin typeface="Times New Roman"/>
                <a:cs typeface="Times New Roman"/>
              </a:rPr>
              <a:t>р</a:t>
            </a:r>
            <a:r>
              <a:rPr sz="2400" b="1" spc="5" dirty="0">
                <a:latin typeface="Times New Roman"/>
                <a:cs typeface="Times New Roman"/>
              </a:rPr>
              <a:t>т</a:t>
            </a:r>
            <a:r>
              <a:rPr sz="2400" b="1" spc="-5" dirty="0">
                <a:latin typeface="Times New Roman"/>
                <a:cs typeface="Times New Roman"/>
              </a:rPr>
              <a:t>н</a:t>
            </a:r>
            <a:r>
              <a:rPr sz="2400" b="1" dirty="0">
                <a:latin typeface="Times New Roman"/>
                <a:cs typeface="Times New Roman"/>
              </a:rPr>
              <a:t>а	(</a:t>
            </a:r>
            <a:r>
              <a:rPr sz="2400" b="1" spc="-15" dirty="0">
                <a:latin typeface="Times New Roman"/>
                <a:cs typeface="Times New Roman"/>
              </a:rPr>
              <a:t>з</a:t>
            </a:r>
            <a:r>
              <a:rPr sz="2400" b="1" spc="-50" dirty="0">
                <a:latin typeface="Times New Roman"/>
                <a:cs typeface="Times New Roman"/>
              </a:rPr>
              <a:t>о</a:t>
            </a:r>
            <a:r>
              <a:rPr sz="2400" b="1" spc="-5" dirty="0">
                <a:latin typeface="Times New Roman"/>
                <a:cs typeface="Times New Roman"/>
              </a:rPr>
              <a:t>вн</a:t>
            </a:r>
            <a:r>
              <a:rPr sz="2400" b="1" spc="5" dirty="0">
                <a:latin typeface="Times New Roman"/>
                <a:cs typeface="Times New Roman"/>
              </a:rPr>
              <a:t>і</a:t>
            </a:r>
            <a:r>
              <a:rPr sz="2400" b="1" spc="-5" dirty="0">
                <a:latin typeface="Times New Roman"/>
                <a:cs typeface="Times New Roman"/>
              </a:rPr>
              <a:t>шн</a:t>
            </a:r>
            <a:r>
              <a:rPr sz="2400" b="1" spc="-10" dirty="0">
                <a:latin typeface="Times New Roman"/>
                <a:cs typeface="Times New Roman"/>
              </a:rPr>
              <a:t>я</a:t>
            </a:r>
            <a:r>
              <a:rPr sz="2400" b="1" dirty="0">
                <a:latin typeface="Times New Roman"/>
                <a:cs typeface="Times New Roman"/>
              </a:rPr>
              <a:t>)	</a:t>
            </a:r>
            <a:r>
              <a:rPr sz="2400" b="1" spc="15" dirty="0">
                <a:latin typeface="Times New Roman"/>
                <a:cs typeface="Times New Roman"/>
              </a:rPr>
              <a:t>т</a:t>
            </a:r>
            <a:r>
              <a:rPr sz="2400" b="1" dirty="0">
                <a:latin typeface="Times New Roman"/>
                <a:cs typeface="Times New Roman"/>
              </a:rPr>
              <a:t>ара	</a:t>
            </a:r>
            <a:r>
              <a:rPr sz="2400" dirty="0">
                <a:latin typeface="Times New Roman"/>
                <a:cs typeface="Times New Roman"/>
              </a:rPr>
              <a:t>за</a:t>
            </a:r>
            <a:r>
              <a:rPr sz="2400" spc="-35" dirty="0">
                <a:latin typeface="Times New Roman"/>
                <a:cs typeface="Times New Roman"/>
              </a:rPr>
              <a:t>б</a:t>
            </a:r>
            <a:r>
              <a:rPr sz="2400" spc="20" dirty="0">
                <a:latin typeface="Times New Roman"/>
                <a:cs typeface="Times New Roman"/>
              </a:rPr>
              <a:t>е</a:t>
            </a:r>
            <a:r>
              <a:rPr sz="2400" spc="5" dirty="0">
                <a:latin typeface="Times New Roman"/>
                <a:cs typeface="Times New Roman"/>
              </a:rPr>
              <a:t>з</a:t>
            </a:r>
            <a:r>
              <a:rPr sz="2400" spc="-5" dirty="0">
                <a:latin typeface="Times New Roman"/>
                <a:cs typeface="Times New Roman"/>
              </a:rPr>
              <a:t>п</a:t>
            </a:r>
            <a:r>
              <a:rPr sz="2400" spc="-60" dirty="0">
                <a:latin typeface="Times New Roman"/>
                <a:cs typeface="Times New Roman"/>
              </a:rPr>
              <a:t>е</a:t>
            </a:r>
            <a:r>
              <a:rPr sz="2400" spc="-10" dirty="0">
                <a:latin typeface="Times New Roman"/>
                <a:cs typeface="Times New Roman"/>
              </a:rPr>
              <a:t>ч</a:t>
            </a:r>
            <a:r>
              <a:rPr sz="2400" spc="5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є  </a:t>
            </a:r>
            <a:r>
              <a:rPr sz="2400" spc="-10" dirty="0">
                <a:latin typeface="Times New Roman"/>
                <a:cs typeface="Times New Roman"/>
              </a:rPr>
              <a:t>транспортування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збереження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товарів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є</a:t>
            </a:r>
            <a:r>
              <a:rPr sz="2400" spc="5" dirty="0">
                <a:latin typeface="Times New Roman"/>
                <a:cs typeface="Times New Roman"/>
              </a:rPr>
              <a:t> самостійною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транспортною </a:t>
            </a:r>
            <a:r>
              <a:rPr sz="2400" spc="-10" dirty="0">
                <a:latin typeface="Times New Roman"/>
                <a:cs typeface="Times New Roman"/>
              </a:rPr>
              <a:t>одиницею. </a:t>
            </a:r>
            <a:r>
              <a:rPr sz="2400" spc="-5" dirty="0">
                <a:latin typeface="Times New Roman"/>
                <a:cs typeface="Times New Roman"/>
              </a:rPr>
              <a:t>До неї </a:t>
            </a:r>
            <a:r>
              <a:rPr sz="2400" spc="-10" dirty="0">
                <a:latin typeface="Times New Roman"/>
                <a:cs typeface="Times New Roman"/>
              </a:rPr>
              <a:t>належать </a:t>
            </a:r>
            <a:r>
              <a:rPr sz="2400" dirty="0">
                <a:latin typeface="Times New Roman"/>
                <a:cs typeface="Times New Roman"/>
              </a:rPr>
              <a:t>ящики, </a:t>
            </a:r>
            <a:r>
              <a:rPr sz="2400" spc="-10" dirty="0">
                <a:latin typeface="Times New Roman"/>
                <a:cs typeface="Times New Roman"/>
              </a:rPr>
              <a:t>бочки,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мішки,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балони,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фляги </a:t>
            </a:r>
            <a:r>
              <a:rPr sz="2400" spc="-10" dirty="0">
                <a:latin typeface="Times New Roman"/>
                <a:cs typeface="Times New Roman"/>
              </a:rPr>
              <a:t>тощо.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9234" y="2873502"/>
            <a:ext cx="7387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69770" algn="l"/>
                <a:tab pos="4102100" algn="l"/>
                <a:tab pos="5690235" algn="l"/>
                <a:tab pos="6045200" algn="l"/>
              </a:tabLst>
            </a:pPr>
            <a:r>
              <a:rPr sz="2400" spc="20" dirty="0">
                <a:latin typeface="Times New Roman"/>
                <a:cs typeface="Times New Roman"/>
              </a:rPr>
              <a:t>с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5" dirty="0">
                <a:latin typeface="Times New Roman"/>
                <a:cs typeface="Times New Roman"/>
              </a:rPr>
              <a:t>м</a:t>
            </a:r>
            <a:r>
              <a:rPr sz="2400" spc="5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стійн</a:t>
            </a:r>
            <a:r>
              <a:rPr sz="2400" spc="-1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ю	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ранспо</a:t>
            </a:r>
            <a:r>
              <a:rPr sz="2400" spc="-35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тною	</a:t>
            </a:r>
            <a:r>
              <a:rPr sz="2400" spc="-75" dirty="0">
                <a:latin typeface="Times New Roman"/>
                <a:cs typeface="Times New Roman"/>
              </a:rPr>
              <a:t>о</a:t>
            </a:r>
            <a:r>
              <a:rPr sz="2400" spc="10" dirty="0">
                <a:latin typeface="Times New Roman"/>
                <a:cs typeface="Times New Roman"/>
              </a:rPr>
              <a:t>д</a:t>
            </a:r>
            <a:r>
              <a:rPr sz="2400" spc="5" dirty="0">
                <a:latin typeface="Times New Roman"/>
                <a:cs typeface="Times New Roman"/>
              </a:rPr>
              <a:t>и</a:t>
            </a:r>
            <a:r>
              <a:rPr sz="2400" spc="-5" dirty="0">
                <a:latin typeface="Times New Roman"/>
                <a:cs typeface="Times New Roman"/>
              </a:rPr>
              <a:t>нице</a:t>
            </a:r>
            <a:r>
              <a:rPr sz="2400" dirty="0">
                <a:latin typeface="Times New Roman"/>
                <a:cs typeface="Times New Roman"/>
              </a:rPr>
              <a:t>ю	і	</a:t>
            </a:r>
            <a:r>
              <a:rPr sz="2400" spc="-5" dirty="0">
                <a:latin typeface="Times New Roman"/>
                <a:cs typeface="Times New Roman"/>
              </a:rPr>
              <a:t>над</a:t>
            </a:r>
            <a:r>
              <a:rPr sz="2400" spc="-95" dirty="0">
                <a:latin typeface="Times New Roman"/>
                <a:cs typeface="Times New Roman"/>
              </a:rPr>
              <a:t>х</a:t>
            </a:r>
            <a:r>
              <a:rPr sz="2400" spc="-7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ди</a:t>
            </a:r>
            <a:r>
              <a:rPr sz="2400" spc="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ь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6334" y="2580894"/>
            <a:ext cx="8125459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2590"/>
              </a:lnSpc>
              <a:spcBef>
                <a:spcPts val="100"/>
              </a:spcBef>
              <a:tabLst>
                <a:tab pos="342265" algn="l"/>
                <a:tab pos="2089150" algn="l"/>
                <a:tab pos="4119879" algn="l"/>
                <a:tab pos="5078730" algn="l"/>
                <a:tab pos="5850890" algn="l"/>
                <a:tab pos="7340600" algn="l"/>
                <a:tab pos="796861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</a:t>
            </a:r>
            <a:r>
              <a:rPr sz="2400" b="1" u="heavy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</a:t>
            </a:r>
            <a:r>
              <a:rPr sz="2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жи</a:t>
            </a:r>
            <a:r>
              <a:rPr sz="2400" b="1" u="heavy" spc="-1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ча	(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вну</a:t>
            </a:r>
            <a:r>
              <a:rPr sz="2400" b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рішн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я)	</a:t>
            </a:r>
            <a:r>
              <a:rPr sz="2400" b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</a:t>
            </a:r>
            <a:r>
              <a:rPr sz="2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ар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</a:t>
            </a:r>
            <a:r>
              <a:rPr sz="2400" b="1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Times New Roman"/>
                <a:cs typeface="Times New Roman"/>
              </a:rPr>
              <a:t>або	</a:t>
            </a:r>
            <a:r>
              <a:rPr sz="2400" spc="5" dirty="0">
                <a:latin typeface="Times New Roman"/>
                <a:cs typeface="Times New Roman"/>
              </a:rPr>
              <a:t>у</a:t>
            </a:r>
            <a:r>
              <a:rPr sz="2400" spc="-5" dirty="0">
                <a:latin typeface="Times New Roman"/>
                <a:cs typeface="Times New Roman"/>
              </a:rPr>
              <a:t>па</a:t>
            </a: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ов</a:t>
            </a:r>
            <a:r>
              <a:rPr sz="2400" spc="-4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а	</a:t>
            </a:r>
            <a:r>
              <a:rPr sz="2400" spc="-5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е	є</a:t>
            </a:r>
            <a:endParaRPr sz="2400">
              <a:latin typeface="Times New Roman"/>
              <a:cs typeface="Times New Roman"/>
            </a:endParaRPr>
          </a:p>
          <a:p>
            <a:pPr marR="6350" algn="r">
              <a:lnSpc>
                <a:spcPts val="2590"/>
              </a:lnSpc>
            </a:pPr>
            <a:r>
              <a:rPr sz="2400" dirty="0">
                <a:latin typeface="Times New Roman"/>
                <a:cs typeface="Times New Roman"/>
              </a:rPr>
              <a:t>з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6334" y="3166109"/>
            <a:ext cx="8125459" cy="269303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354965" marR="5080" algn="just">
              <a:lnSpc>
                <a:spcPts val="2300"/>
              </a:lnSpc>
              <a:spcBef>
                <a:spcPts val="660"/>
              </a:spcBef>
            </a:pPr>
            <a:r>
              <a:rPr sz="2400" spc="-10" dirty="0">
                <a:latin typeface="Times New Roman"/>
                <a:cs typeface="Times New Roman"/>
              </a:rPr>
              <a:t>продукцією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кінцевого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споживача.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Її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вартість</a:t>
            </a:r>
            <a:r>
              <a:rPr sz="2400" spc="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є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складовою </a:t>
            </a:r>
            <a:r>
              <a:rPr sz="2400" dirty="0">
                <a:latin typeface="Times New Roman"/>
                <a:cs typeface="Times New Roman"/>
              </a:rPr>
              <a:t>частиною </a:t>
            </a:r>
            <a:r>
              <a:rPr sz="2400" spc="-10" dirty="0">
                <a:latin typeface="Times New Roman"/>
                <a:cs typeface="Times New Roman"/>
              </a:rPr>
              <a:t>вартості </a:t>
            </a:r>
            <a:r>
              <a:rPr sz="2400" spc="-45" dirty="0">
                <a:latin typeface="Times New Roman"/>
                <a:cs typeface="Times New Roman"/>
              </a:rPr>
              <a:t>продукту,</a:t>
            </a:r>
            <a:r>
              <a:rPr sz="2400" spc="50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що </a:t>
            </a:r>
            <a:r>
              <a:rPr sz="2400" spc="-5" dirty="0">
                <a:latin typeface="Times New Roman"/>
                <a:cs typeface="Times New Roman"/>
              </a:rPr>
              <a:t>реалізується.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Це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пакети,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коробки,</a:t>
            </a:r>
            <a:r>
              <a:rPr sz="2400" spc="-5" dirty="0">
                <a:latin typeface="Times New Roman"/>
                <a:cs typeface="Times New Roman"/>
              </a:rPr>
              <a:t> пляшки,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банки,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флакони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тощо.</a:t>
            </a:r>
            <a:endParaRPr sz="2400">
              <a:latin typeface="Times New Roman"/>
              <a:cs typeface="Times New Roman"/>
            </a:endParaRPr>
          </a:p>
          <a:p>
            <a:pPr marL="1417955" algn="just">
              <a:lnSpc>
                <a:spcPct val="100000"/>
              </a:lnSpc>
              <a:spcBef>
                <a:spcPts val="450"/>
              </a:spcBef>
            </a:pPr>
            <a:r>
              <a:rPr sz="2400" b="1" spc="-5" dirty="0">
                <a:latin typeface="Times New Roman"/>
                <a:cs typeface="Times New Roman"/>
              </a:rPr>
              <a:t>Класичний </a:t>
            </a:r>
            <a:r>
              <a:rPr sz="2400" b="1" dirty="0">
                <a:latin typeface="Times New Roman"/>
                <a:cs typeface="Times New Roman"/>
              </a:rPr>
              <a:t>дерев'яний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піддон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(палета)</a:t>
            </a:r>
            <a:endParaRPr sz="2400">
              <a:latin typeface="Times New Roman"/>
              <a:cs typeface="Times New Roman"/>
            </a:endParaRPr>
          </a:p>
          <a:p>
            <a:pPr marL="354965" marR="5715" indent="-342900" algn="just">
              <a:lnSpc>
                <a:spcPct val="80000"/>
              </a:lnSpc>
              <a:spcBef>
                <a:spcPts val="994"/>
              </a:spcBef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spc="-16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Тара-обладнання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це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технічний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засіб,</a:t>
            </a:r>
            <a:r>
              <a:rPr sz="2400" spc="5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що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використовується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для укладання,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тимчасового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зберігання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додаткового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запасу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продажу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товарів</a:t>
            </a:r>
            <a:r>
              <a:rPr sz="2400" spc="5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населенню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торговому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залі.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0"/>
            <a:ext cx="8987155" cy="1286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За</a:t>
            </a:r>
            <a:r>
              <a:rPr sz="2400" spc="-10" dirty="0">
                <a:latin typeface="Times New Roman"/>
                <a:cs typeface="Times New Roman"/>
              </a:rPr>
              <a:t> призначенням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тару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поділяють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спеціалізовану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й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універсальну.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450"/>
              </a:lnSpc>
              <a:spcBef>
                <a:spcPts val="130"/>
              </a:spcBef>
              <a:tabLst>
                <a:tab pos="354965" algn="l"/>
                <a:tab pos="2823210" algn="l"/>
                <a:tab pos="3807460" algn="l"/>
                <a:tab pos="6453505" algn="l"/>
                <a:tab pos="725741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Спеціалізована	</a:t>
            </a:r>
            <a:r>
              <a:rPr sz="2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тара</a:t>
            </a:r>
            <a:r>
              <a:rPr sz="2400" b="1" spc="5" dirty="0">
                <a:latin typeface="Times New Roman"/>
                <a:cs typeface="Times New Roman"/>
              </a:rPr>
              <a:t>	</a:t>
            </a:r>
            <a:r>
              <a:rPr sz="2400" spc="-20" dirty="0">
                <a:latin typeface="Times New Roman"/>
                <a:cs typeface="Times New Roman"/>
              </a:rPr>
              <a:t>використовується	</a:t>
            </a:r>
            <a:r>
              <a:rPr sz="2400" dirty="0">
                <a:latin typeface="Times New Roman"/>
                <a:cs typeface="Times New Roman"/>
              </a:rPr>
              <a:t>для	</a:t>
            </a:r>
            <a:r>
              <a:rPr sz="2400" spc="-10" dirty="0">
                <a:latin typeface="Times New Roman"/>
                <a:cs typeface="Times New Roman"/>
              </a:rPr>
              <a:t>затарювання,</a:t>
            </a:r>
            <a:endParaRPr sz="2400">
              <a:latin typeface="Times New Roman"/>
              <a:cs typeface="Times New Roman"/>
            </a:endParaRPr>
          </a:p>
          <a:p>
            <a:pPr marL="355600" marR="5080">
              <a:lnSpc>
                <a:spcPct val="70000"/>
              </a:lnSpc>
              <a:spcBef>
                <a:spcPts val="434"/>
              </a:spcBef>
              <a:tabLst>
                <a:tab pos="1905635" algn="l"/>
                <a:tab pos="2170430" algn="l"/>
                <a:tab pos="3527425" algn="l"/>
                <a:tab pos="5141595" algn="l"/>
                <a:tab pos="6224905" algn="l"/>
                <a:tab pos="8242934" algn="l"/>
                <a:tab pos="8525510" algn="l"/>
              </a:tabLst>
            </a:pP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35" dirty="0">
                <a:latin typeface="Times New Roman"/>
                <a:cs typeface="Times New Roman"/>
              </a:rPr>
              <a:t>б</a:t>
            </a:r>
            <a:r>
              <a:rPr sz="2400" dirty="0">
                <a:latin typeface="Times New Roman"/>
                <a:cs typeface="Times New Roman"/>
              </a:rPr>
              <a:t>еріг</a:t>
            </a:r>
            <a:r>
              <a:rPr sz="2400" spc="5" dirty="0">
                <a:latin typeface="Times New Roman"/>
                <a:cs typeface="Times New Roman"/>
              </a:rPr>
              <a:t>а</a:t>
            </a:r>
            <a:r>
              <a:rPr sz="2400" spc="-5" dirty="0">
                <a:latin typeface="Times New Roman"/>
                <a:cs typeface="Times New Roman"/>
              </a:rPr>
              <a:t>нн</a:t>
            </a:r>
            <a:r>
              <a:rPr sz="2400" dirty="0">
                <a:latin typeface="Times New Roman"/>
                <a:cs typeface="Times New Roman"/>
              </a:rPr>
              <a:t>я	і	д</a:t>
            </a:r>
            <a:r>
              <a:rPr sz="2400" spc="6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авки	озн</a:t>
            </a:r>
            <a:r>
              <a:rPr sz="2400" spc="-95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чено</a:t>
            </a:r>
            <a:r>
              <a:rPr sz="2400" spc="-55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	</a:t>
            </a:r>
            <a:r>
              <a:rPr sz="2400" spc="-45" dirty="0">
                <a:latin typeface="Times New Roman"/>
                <a:cs typeface="Times New Roman"/>
              </a:rPr>
              <a:t>т</a:t>
            </a:r>
            <a:r>
              <a:rPr sz="2400" spc="5" dirty="0">
                <a:latin typeface="Times New Roman"/>
                <a:cs typeface="Times New Roman"/>
              </a:rPr>
              <a:t>о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-35" dirty="0">
                <a:latin typeface="Times New Roman"/>
                <a:cs typeface="Times New Roman"/>
              </a:rPr>
              <a:t>р</a:t>
            </a:r>
            <a:r>
              <a:rPr sz="2400" spc="-220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,	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універ</a:t>
            </a:r>
            <a:r>
              <a:rPr sz="2400" b="1" u="heavy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</a:t>
            </a:r>
            <a:r>
              <a:rPr sz="2400" b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л</a:t>
            </a:r>
            <a:r>
              <a:rPr sz="2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ь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</a:t>
            </a:r>
            <a:r>
              <a:rPr sz="2400" b="1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Times New Roman"/>
                <a:cs typeface="Times New Roman"/>
              </a:rPr>
              <a:t>-	для  різних </a:t>
            </a:r>
            <a:r>
              <a:rPr sz="2400" spc="-15" dirty="0">
                <a:latin typeface="Times New Roman"/>
                <a:cs typeface="Times New Roman"/>
              </a:rPr>
              <a:t>товарів.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1199134"/>
            <a:ext cx="89865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b="1" dirty="0">
                <a:latin typeface="Times New Roman"/>
                <a:cs typeface="Times New Roman"/>
              </a:rPr>
              <a:t>За</a:t>
            </a:r>
            <a:r>
              <a:rPr sz="2400" b="1" spc="35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кратністю</a:t>
            </a:r>
            <a:r>
              <a:rPr sz="2400" b="1" spc="34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використання</a:t>
            </a:r>
            <a:r>
              <a:rPr sz="2400" b="1" spc="3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3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тарообороті</a:t>
            </a:r>
            <a:r>
              <a:rPr sz="2400" spc="3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тара</a:t>
            </a:r>
            <a:r>
              <a:rPr sz="2400" spc="3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поділяється</a:t>
            </a:r>
            <a:r>
              <a:rPr sz="2400" spc="35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1640" y="1454861"/>
            <a:ext cx="86461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41730" algn="l"/>
                <a:tab pos="3437254" algn="l"/>
                <a:tab pos="5775325" algn="l"/>
                <a:tab pos="8362315" algn="l"/>
              </a:tabLst>
            </a:pP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-40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у	</a:t>
            </a:r>
            <a:r>
              <a:rPr sz="2400" spc="-7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днора</a:t>
            </a:r>
            <a:r>
              <a:rPr sz="2400" spc="-15" dirty="0">
                <a:latin typeface="Times New Roman"/>
                <a:cs typeface="Times New Roman"/>
              </a:rPr>
              <a:t>з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2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65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	</a:t>
            </a:r>
            <a:r>
              <a:rPr sz="2400" spc="-5" dirty="0">
                <a:latin typeface="Times New Roman"/>
                <a:cs typeface="Times New Roman"/>
              </a:rPr>
              <a:t>в</a:t>
            </a:r>
            <a:r>
              <a:rPr sz="2400" spc="-10" dirty="0">
                <a:latin typeface="Times New Roman"/>
                <a:cs typeface="Times New Roman"/>
              </a:rPr>
              <a:t>и</a:t>
            </a: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орис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ання	(</a:t>
            </a:r>
            <a:r>
              <a:rPr sz="2400" spc="-7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днообор</a:t>
            </a:r>
            <a:r>
              <a:rPr sz="2400" spc="-3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тн</a:t>
            </a:r>
            <a:r>
              <a:rPr sz="2400" spc="10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)	</a:t>
            </a:r>
            <a:r>
              <a:rPr sz="2400" spc="5" dirty="0">
                <a:latin typeface="Times New Roman"/>
                <a:cs typeface="Times New Roman"/>
              </a:rPr>
              <a:t>та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1640" y="1711578"/>
            <a:ext cx="21075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баг</a:t>
            </a:r>
            <a:r>
              <a:rPr sz="2400" spc="-55" dirty="0">
                <a:latin typeface="Times New Roman"/>
                <a:cs typeface="Times New Roman"/>
              </a:rPr>
              <a:t>а</a:t>
            </a:r>
            <a:r>
              <a:rPr sz="2400" spc="-4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ообор</a:t>
            </a:r>
            <a:r>
              <a:rPr sz="2400" spc="-3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тн</a:t>
            </a:r>
            <a:r>
              <a:rPr sz="2400" spc="-220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2094103"/>
            <a:ext cx="69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65" dirty="0">
                <a:latin typeface="Times New Roman"/>
                <a:cs typeface="Times New Roman"/>
              </a:rPr>
              <a:t>Т</a:t>
            </a:r>
            <a:r>
              <a:rPr sz="2400" b="1" dirty="0">
                <a:latin typeface="Times New Roman"/>
                <a:cs typeface="Times New Roman"/>
              </a:rPr>
              <a:t>ара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1439" y="2444495"/>
            <a:ext cx="5337175" cy="29209"/>
          </a:xfrm>
          <a:custGeom>
            <a:avLst/>
            <a:gdLst/>
            <a:ahLst/>
            <a:cxnLst/>
            <a:rect l="l" t="t" r="r" b="b"/>
            <a:pathLst>
              <a:path w="5337175" h="29210">
                <a:moveTo>
                  <a:pt x="5337048" y="0"/>
                </a:moveTo>
                <a:lnTo>
                  <a:pt x="0" y="0"/>
                </a:lnTo>
                <a:lnTo>
                  <a:pt x="0" y="28955"/>
                </a:lnTo>
                <a:lnTo>
                  <a:pt x="5337048" y="28955"/>
                </a:lnTo>
                <a:lnTo>
                  <a:pt x="53370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90040" y="2094103"/>
            <a:ext cx="7877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69490" algn="l"/>
                <a:tab pos="4682490" algn="l"/>
                <a:tab pos="7415530" algn="l"/>
              </a:tabLst>
            </a:pPr>
            <a:r>
              <a:rPr sz="2400" b="1" spc="-60" dirty="0">
                <a:latin typeface="Times New Roman"/>
                <a:cs typeface="Times New Roman"/>
              </a:rPr>
              <a:t>о</a:t>
            </a:r>
            <a:r>
              <a:rPr sz="2400" b="1" spc="5" dirty="0">
                <a:latin typeface="Times New Roman"/>
                <a:cs typeface="Times New Roman"/>
              </a:rPr>
              <a:t>д</a:t>
            </a:r>
            <a:r>
              <a:rPr sz="2400" b="1" spc="-5" dirty="0">
                <a:latin typeface="Times New Roman"/>
                <a:cs typeface="Times New Roman"/>
              </a:rPr>
              <a:t>нора</a:t>
            </a:r>
            <a:r>
              <a:rPr sz="2400" b="1" spc="-25" dirty="0">
                <a:latin typeface="Times New Roman"/>
                <a:cs typeface="Times New Roman"/>
              </a:rPr>
              <a:t>з</a:t>
            </a:r>
            <a:r>
              <a:rPr sz="2400" b="1" spc="-60" dirty="0">
                <a:latin typeface="Times New Roman"/>
                <a:cs typeface="Times New Roman"/>
              </a:rPr>
              <a:t>о</a:t>
            </a:r>
            <a:r>
              <a:rPr sz="2400" b="1" spc="-15" dirty="0">
                <a:latin typeface="Times New Roman"/>
                <a:cs typeface="Times New Roman"/>
              </a:rPr>
              <a:t>в</a:t>
            </a:r>
            <a:r>
              <a:rPr sz="2400" b="1" dirty="0">
                <a:latin typeface="Times New Roman"/>
                <a:cs typeface="Times New Roman"/>
              </a:rPr>
              <a:t>о</a:t>
            </a:r>
            <a:r>
              <a:rPr sz="2400" b="1" spc="-60" dirty="0">
                <a:latin typeface="Times New Roman"/>
                <a:cs typeface="Times New Roman"/>
              </a:rPr>
              <a:t>г</a:t>
            </a:r>
            <a:r>
              <a:rPr sz="2400" b="1" dirty="0">
                <a:latin typeface="Times New Roman"/>
                <a:cs typeface="Times New Roman"/>
              </a:rPr>
              <a:t>о	</a:t>
            </a:r>
            <a:r>
              <a:rPr sz="2400" b="1" spc="-5" dirty="0">
                <a:latin typeface="Times New Roman"/>
                <a:cs typeface="Times New Roman"/>
              </a:rPr>
              <a:t>в</a:t>
            </a:r>
            <a:r>
              <a:rPr sz="2400" b="1" spc="5" dirty="0">
                <a:latin typeface="Times New Roman"/>
                <a:cs typeface="Times New Roman"/>
              </a:rPr>
              <a:t>и</a:t>
            </a:r>
            <a:r>
              <a:rPr sz="2400" b="1" spc="-40" dirty="0">
                <a:latin typeface="Times New Roman"/>
                <a:cs typeface="Times New Roman"/>
              </a:rPr>
              <a:t>к</a:t>
            </a:r>
            <a:r>
              <a:rPr sz="2400" b="1" spc="5" dirty="0">
                <a:latin typeface="Times New Roman"/>
                <a:cs typeface="Times New Roman"/>
              </a:rPr>
              <a:t>о</a:t>
            </a:r>
            <a:r>
              <a:rPr sz="2400" b="1" spc="-5" dirty="0">
                <a:latin typeface="Times New Roman"/>
                <a:cs typeface="Times New Roman"/>
              </a:rPr>
              <a:t>р</a:t>
            </a:r>
            <a:r>
              <a:rPr sz="2400" b="1" dirty="0">
                <a:latin typeface="Times New Roman"/>
                <a:cs typeface="Times New Roman"/>
              </a:rPr>
              <a:t>ис</a:t>
            </a:r>
            <a:r>
              <a:rPr sz="2400" b="1" spc="20" dirty="0">
                <a:latin typeface="Times New Roman"/>
                <a:cs typeface="Times New Roman"/>
              </a:rPr>
              <a:t>т</a:t>
            </a:r>
            <a:r>
              <a:rPr sz="2400" b="1" dirty="0">
                <a:latin typeface="Times New Roman"/>
                <a:cs typeface="Times New Roman"/>
              </a:rPr>
              <a:t>ання	</a:t>
            </a:r>
            <a:r>
              <a:rPr sz="2400" spc="-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орис</a:t>
            </a:r>
            <a:r>
              <a:rPr sz="2400" spc="-40" dirty="0">
                <a:latin typeface="Times New Roman"/>
                <a:cs typeface="Times New Roman"/>
              </a:rPr>
              <a:t>т</a:t>
            </a:r>
            <a:r>
              <a:rPr sz="2400" spc="5" dirty="0">
                <a:latin typeface="Times New Roman"/>
                <a:cs typeface="Times New Roman"/>
              </a:rPr>
              <a:t>о</a:t>
            </a:r>
            <a:r>
              <a:rPr sz="2400" spc="-9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у</a:t>
            </a:r>
            <a:r>
              <a:rPr sz="2400" spc="-5" dirty="0">
                <a:latin typeface="Times New Roman"/>
                <a:cs typeface="Times New Roman"/>
              </a:rPr>
              <a:t>єтьс</a:t>
            </a:r>
            <a:r>
              <a:rPr sz="2400" dirty="0">
                <a:latin typeface="Times New Roman"/>
                <a:cs typeface="Times New Roman"/>
              </a:rPr>
              <a:t>я	для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1640" y="2350134"/>
            <a:ext cx="86442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52295" algn="l"/>
                <a:tab pos="2987675" algn="l"/>
                <a:tab pos="3810635" algn="l"/>
                <a:tab pos="4417695" algn="l"/>
                <a:tab pos="4700905" algn="l"/>
                <a:tab pos="5574030" algn="l"/>
                <a:tab pos="5941695" algn="l"/>
                <a:tab pos="7545070" algn="l"/>
              </a:tabLst>
            </a:pPr>
            <a:r>
              <a:rPr sz="2400" spc="-10" dirty="0">
                <a:latin typeface="Times New Roman"/>
                <a:cs typeface="Times New Roman"/>
              </a:rPr>
              <a:t>затарювання	</a:t>
            </a:r>
            <a:r>
              <a:rPr sz="2400" spc="-15" dirty="0">
                <a:latin typeface="Times New Roman"/>
                <a:cs typeface="Times New Roman"/>
              </a:rPr>
              <a:t>товарів	</a:t>
            </a:r>
            <a:r>
              <a:rPr sz="2400" spc="-20" dirty="0">
                <a:latin typeface="Times New Roman"/>
                <a:cs typeface="Times New Roman"/>
              </a:rPr>
              <a:t>один	</a:t>
            </a:r>
            <a:r>
              <a:rPr sz="2400" dirty="0">
                <a:latin typeface="Times New Roman"/>
                <a:cs typeface="Times New Roman"/>
              </a:rPr>
              <a:t>раз	і	</a:t>
            </a:r>
            <a:r>
              <a:rPr sz="2400" spc="-5" dirty="0">
                <a:latin typeface="Times New Roman"/>
                <a:cs typeface="Times New Roman"/>
              </a:rPr>
              <a:t>після	її	</a:t>
            </a:r>
            <a:r>
              <a:rPr sz="2400" spc="-10" dirty="0">
                <a:latin typeface="Times New Roman"/>
                <a:cs typeface="Times New Roman"/>
              </a:rPr>
              <a:t>звільнення	</a:t>
            </a:r>
            <a:r>
              <a:rPr sz="2400" spc="-5" dirty="0">
                <a:latin typeface="Times New Roman"/>
                <a:cs typeface="Times New Roman"/>
              </a:rPr>
              <a:t>підлягає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1640" y="2606166"/>
            <a:ext cx="8643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9895" algn="l"/>
                <a:tab pos="2755900" algn="l"/>
                <a:tab pos="3644900" algn="l"/>
                <a:tab pos="4542790" algn="l"/>
                <a:tab pos="6373495" algn="l"/>
                <a:tab pos="7158355" algn="l"/>
              </a:tabLst>
            </a:pPr>
            <a:r>
              <a:rPr sz="2400" spc="-5" dirty="0">
                <a:latin typeface="Times New Roman"/>
                <a:cs typeface="Times New Roman"/>
              </a:rPr>
              <a:t>утилізації,	</a:t>
            </a:r>
            <a:r>
              <a:rPr sz="2400" spc="-20" dirty="0">
                <a:latin typeface="Times New Roman"/>
                <a:cs typeface="Times New Roman"/>
              </a:rPr>
              <a:t>тобто	</a:t>
            </a:r>
            <a:r>
              <a:rPr sz="2400" spc="-5" dirty="0">
                <a:latin typeface="Times New Roman"/>
                <a:cs typeface="Times New Roman"/>
              </a:rPr>
              <a:t>така	</a:t>
            </a:r>
            <a:r>
              <a:rPr sz="2400" dirty="0">
                <a:latin typeface="Times New Roman"/>
                <a:cs typeface="Times New Roman"/>
              </a:rPr>
              <a:t>тара	</a:t>
            </a:r>
            <a:r>
              <a:rPr sz="2400" spc="-10" dirty="0">
                <a:latin typeface="Times New Roman"/>
                <a:cs typeface="Times New Roman"/>
              </a:rPr>
              <a:t>непридатна	</a:t>
            </a:r>
            <a:r>
              <a:rPr sz="2400" dirty="0">
                <a:latin typeface="Times New Roman"/>
                <a:cs typeface="Times New Roman"/>
              </a:rPr>
              <a:t>для	</a:t>
            </a:r>
            <a:r>
              <a:rPr sz="2400" spc="-20" dirty="0">
                <a:latin typeface="Times New Roman"/>
                <a:cs typeface="Times New Roman"/>
              </a:rPr>
              <a:t>повторного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1640" y="2861894"/>
            <a:ext cx="188213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в</a:t>
            </a:r>
            <a:r>
              <a:rPr sz="2400" spc="-10" dirty="0">
                <a:latin typeface="Times New Roman"/>
                <a:cs typeface="Times New Roman"/>
              </a:rPr>
              <a:t>и</a:t>
            </a: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орис</a:t>
            </a:r>
            <a:r>
              <a:rPr sz="2400" spc="10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анн</a:t>
            </a:r>
            <a:r>
              <a:rPr sz="2400" spc="-5" dirty="0">
                <a:latin typeface="Times New Roman"/>
                <a:cs typeface="Times New Roman"/>
              </a:rPr>
              <a:t>я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739" y="3244977"/>
            <a:ext cx="8990330" cy="320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255" algn="r">
              <a:lnSpc>
                <a:spcPts val="2450"/>
              </a:lnSpc>
              <a:spcBef>
                <a:spcPts val="100"/>
              </a:spcBef>
            </a:pPr>
            <a:r>
              <a:rPr sz="24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Багатооборотна</a:t>
            </a:r>
            <a:r>
              <a:rPr sz="2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тара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здійснює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декілька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оборотів</a:t>
            </a:r>
            <a:r>
              <a:rPr sz="2400" dirty="0">
                <a:latin typeface="Times New Roman"/>
                <a:cs typeface="Times New Roman"/>
              </a:rPr>
              <a:t> і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повертається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для</a:t>
            </a:r>
            <a:endParaRPr sz="2400">
              <a:latin typeface="Times New Roman"/>
              <a:cs typeface="Times New Roman"/>
            </a:endParaRPr>
          </a:p>
          <a:p>
            <a:pPr marR="9525" algn="r">
              <a:lnSpc>
                <a:spcPts val="2014"/>
              </a:lnSpc>
              <a:tabLst>
                <a:tab pos="1671955" algn="l"/>
                <a:tab pos="3651885" algn="l"/>
                <a:tab pos="5949950" algn="l"/>
                <a:tab pos="6591934" algn="l"/>
              </a:tabLst>
            </a:pPr>
            <a:r>
              <a:rPr sz="2400" spc="-20" dirty="0">
                <a:latin typeface="Times New Roman"/>
                <a:cs typeface="Times New Roman"/>
              </a:rPr>
              <a:t>повторного	</a:t>
            </a:r>
            <a:r>
              <a:rPr sz="2400" spc="-15" dirty="0">
                <a:latin typeface="Times New Roman"/>
                <a:cs typeface="Times New Roman"/>
              </a:rPr>
              <a:t>використання	</a:t>
            </a:r>
            <a:r>
              <a:rPr sz="2400" spc="-5" dirty="0">
                <a:latin typeface="Times New Roman"/>
                <a:cs typeface="Times New Roman"/>
              </a:rPr>
              <a:t>постачальникам	</a:t>
            </a:r>
            <a:r>
              <a:rPr sz="2400" dirty="0">
                <a:latin typeface="Times New Roman"/>
                <a:cs typeface="Times New Roman"/>
              </a:rPr>
              <a:t>або	тароремонтним</a:t>
            </a:r>
            <a:endParaRPr sz="2400">
              <a:latin typeface="Times New Roman"/>
              <a:cs typeface="Times New Roman"/>
            </a:endParaRPr>
          </a:p>
          <a:p>
            <a:pPr marL="355600" marR="5080">
              <a:lnSpc>
                <a:spcPct val="70000"/>
              </a:lnSpc>
              <a:spcBef>
                <a:spcPts val="430"/>
              </a:spcBef>
              <a:tabLst>
                <a:tab pos="2546985" algn="l"/>
                <a:tab pos="3924935" algn="l"/>
                <a:tab pos="5207000" algn="l"/>
                <a:tab pos="6558915" algn="l"/>
                <a:tab pos="7101840" algn="l"/>
                <a:tab pos="7427595" algn="l"/>
                <a:tab pos="8703945" algn="l"/>
              </a:tabLst>
            </a:pPr>
            <a:r>
              <a:rPr sz="2400" spc="-5" dirty="0">
                <a:latin typeface="Times New Roman"/>
                <a:cs typeface="Times New Roman"/>
              </a:rPr>
              <a:t>підпри</a:t>
            </a:r>
            <a:r>
              <a:rPr sz="2400" spc="5" dirty="0">
                <a:latin typeface="Times New Roman"/>
                <a:cs typeface="Times New Roman"/>
              </a:rPr>
              <a:t>є</a:t>
            </a:r>
            <a:r>
              <a:rPr sz="2400" dirty="0">
                <a:latin typeface="Times New Roman"/>
                <a:cs typeface="Times New Roman"/>
              </a:rPr>
              <a:t>м</a:t>
            </a:r>
            <a:r>
              <a:rPr sz="2400" spc="5" dirty="0">
                <a:latin typeface="Times New Roman"/>
                <a:cs typeface="Times New Roman"/>
              </a:rPr>
              <a:t>с</a:t>
            </a:r>
            <a:r>
              <a:rPr sz="2400" dirty="0">
                <a:latin typeface="Times New Roman"/>
                <a:cs typeface="Times New Roman"/>
              </a:rPr>
              <a:t>т</a:t>
            </a:r>
            <a:r>
              <a:rPr sz="2400" spc="-25" dirty="0">
                <a:latin typeface="Times New Roman"/>
                <a:cs typeface="Times New Roman"/>
              </a:rPr>
              <a:t>в</a:t>
            </a:r>
            <a:r>
              <a:rPr sz="2400" spc="-50" dirty="0">
                <a:latin typeface="Times New Roman"/>
                <a:cs typeface="Times New Roman"/>
              </a:rPr>
              <a:t>о</a:t>
            </a:r>
            <a:r>
              <a:rPr sz="2400" spc="10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.	Кількість	обор</a:t>
            </a:r>
            <a:r>
              <a:rPr sz="2400" spc="-3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т</a:t>
            </a:r>
            <a:r>
              <a:rPr sz="2400" spc="5" dirty="0">
                <a:latin typeface="Times New Roman"/>
                <a:cs typeface="Times New Roman"/>
              </a:rPr>
              <a:t>і</a:t>
            </a:r>
            <a:r>
              <a:rPr sz="2400" dirty="0">
                <a:latin typeface="Times New Roman"/>
                <a:cs typeface="Times New Roman"/>
              </a:rPr>
              <a:t>в	з</a:t>
            </a:r>
            <a:r>
              <a:rPr sz="2400" spc="20" dirty="0">
                <a:latin typeface="Times New Roman"/>
                <a:cs typeface="Times New Roman"/>
              </a:rPr>
              <a:t>а</a:t>
            </a:r>
            <a:r>
              <a:rPr sz="2400" spc="-5" dirty="0">
                <a:latin typeface="Times New Roman"/>
                <a:cs typeface="Times New Roman"/>
              </a:rPr>
              <a:t>лежит</a:t>
            </a:r>
            <a:r>
              <a:rPr sz="2400" dirty="0">
                <a:latin typeface="Times New Roman"/>
                <a:cs typeface="Times New Roman"/>
              </a:rPr>
              <a:t>ь	</a:t>
            </a:r>
            <a:r>
              <a:rPr sz="2400" spc="-5" dirty="0">
                <a:latin typeface="Times New Roman"/>
                <a:cs typeface="Times New Roman"/>
              </a:rPr>
              <a:t>ві</a:t>
            </a:r>
            <a:r>
              <a:rPr sz="2400" dirty="0">
                <a:latin typeface="Times New Roman"/>
                <a:cs typeface="Times New Roman"/>
              </a:rPr>
              <a:t>д	</a:t>
            </a:r>
            <a:r>
              <a:rPr sz="2400" spc="-10" dirty="0">
                <a:latin typeface="Times New Roman"/>
                <a:cs typeface="Times New Roman"/>
              </a:rPr>
              <a:t>ї</a:t>
            </a:r>
            <a:r>
              <a:rPr sz="2400" dirty="0">
                <a:latin typeface="Times New Roman"/>
                <a:cs typeface="Times New Roman"/>
              </a:rPr>
              <a:t>ї	м</a:t>
            </a:r>
            <a:r>
              <a:rPr sz="2400" spc="5" dirty="0">
                <a:latin typeface="Times New Roman"/>
                <a:cs typeface="Times New Roman"/>
              </a:rPr>
              <a:t>і</a:t>
            </a:r>
            <a:r>
              <a:rPr sz="2400" spc="-15" dirty="0">
                <a:latin typeface="Times New Roman"/>
                <a:cs typeface="Times New Roman"/>
              </a:rPr>
              <a:t>ц</a:t>
            </a:r>
            <a:r>
              <a:rPr sz="2400" spc="-5" dirty="0">
                <a:latin typeface="Times New Roman"/>
                <a:cs typeface="Times New Roman"/>
              </a:rPr>
              <a:t>н</a:t>
            </a:r>
            <a:r>
              <a:rPr sz="2400" spc="5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сті	</a:t>
            </a:r>
            <a:r>
              <a:rPr sz="2400" spc="15" dirty="0">
                <a:latin typeface="Times New Roman"/>
                <a:cs typeface="Times New Roman"/>
              </a:rPr>
              <a:t>та  </a:t>
            </a:r>
            <a:r>
              <a:rPr sz="2400" spc="-5" dirty="0">
                <a:latin typeface="Times New Roman"/>
                <a:cs typeface="Times New Roman"/>
              </a:rPr>
              <a:t>дотримання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правил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експлуатації.</a:t>
            </a:r>
            <a:endParaRPr sz="2400">
              <a:latin typeface="Times New Roman"/>
              <a:cs typeface="Times New Roman"/>
            </a:endParaRPr>
          </a:p>
          <a:p>
            <a:pPr marR="6985" algn="r">
              <a:lnSpc>
                <a:spcPts val="2450"/>
              </a:lnSpc>
              <a:spcBef>
                <a:spcPts val="145"/>
              </a:spcBef>
              <a:tabLst>
                <a:tab pos="342265" algn="l"/>
                <a:tab pos="925194" algn="l"/>
                <a:tab pos="3703320" algn="l"/>
                <a:tab pos="6049010" algn="l"/>
                <a:tab pos="6878955" algn="l"/>
                <a:tab pos="866330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b="1" spc="5" dirty="0">
                <a:latin typeface="Times New Roman"/>
                <a:cs typeface="Times New Roman"/>
              </a:rPr>
              <a:t>З</a:t>
            </a:r>
            <a:r>
              <a:rPr sz="2400" b="1" dirty="0">
                <a:latin typeface="Times New Roman"/>
                <a:cs typeface="Times New Roman"/>
              </a:rPr>
              <a:t>а	</a:t>
            </a:r>
            <a:r>
              <a:rPr sz="2400" b="1" spc="-40" dirty="0">
                <a:latin typeface="Times New Roman"/>
                <a:cs typeface="Times New Roman"/>
              </a:rPr>
              <a:t>к</a:t>
            </a:r>
            <a:r>
              <a:rPr sz="2400" b="1" dirty="0">
                <a:latin typeface="Times New Roman"/>
                <a:cs typeface="Times New Roman"/>
              </a:rPr>
              <a:t>онс</a:t>
            </a:r>
            <a:r>
              <a:rPr sz="2400" b="1" spc="30" dirty="0">
                <a:latin typeface="Times New Roman"/>
                <a:cs typeface="Times New Roman"/>
              </a:rPr>
              <a:t>т</a:t>
            </a:r>
            <a:r>
              <a:rPr sz="2400" b="1" spc="-30" dirty="0">
                <a:latin typeface="Times New Roman"/>
                <a:cs typeface="Times New Roman"/>
              </a:rPr>
              <a:t>р</a:t>
            </a:r>
            <a:r>
              <a:rPr sz="2400" b="1" dirty="0">
                <a:latin typeface="Times New Roman"/>
                <a:cs typeface="Times New Roman"/>
              </a:rPr>
              <a:t>уктив</a:t>
            </a:r>
            <a:r>
              <a:rPr sz="2400" b="1" spc="10" dirty="0">
                <a:latin typeface="Times New Roman"/>
                <a:cs typeface="Times New Roman"/>
              </a:rPr>
              <a:t>н</a:t>
            </a:r>
            <a:r>
              <a:rPr sz="2400" b="1" spc="-5" dirty="0">
                <a:latin typeface="Times New Roman"/>
                <a:cs typeface="Times New Roman"/>
              </a:rPr>
              <a:t>и</a:t>
            </a:r>
            <a:r>
              <a:rPr sz="2400" b="1" dirty="0">
                <a:latin typeface="Times New Roman"/>
                <a:cs typeface="Times New Roman"/>
              </a:rPr>
              <a:t>ми	осо</a:t>
            </a:r>
            <a:r>
              <a:rPr sz="2400" b="1" spc="-60" dirty="0">
                <a:latin typeface="Times New Roman"/>
                <a:cs typeface="Times New Roman"/>
              </a:rPr>
              <a:t>б</a:t>
            </a:r>
            <a:r>
              <a:rPr sz="2400" b="1" spc="-5" dirty="0">
                <a:latin typeface="Times New Roman"/>
                <a:cs typeface="Times New Roman"/>
              </a:rPr>
              <a:t>ли</a:t>
            </a:r>
            <a:r>
              <a:rPr sz="2400" b="1" spc="-20" dirty="0">
                <a:latin typeface="Times New Roman"/>
                <a:cs typeface="Times New Roman"/>
              </a:rPr>
              <a:t>в</a:t>
            </a:r>
            <a:r>
              <a:rPr sz="2400" b="1" spc="5" dirty="0">
                <a:latin typeface="Times New Roman"/>
                <a:cs typeface="Times New Roman"/>
              </a:rPr>
              <a:t>о</a:t>
            </a:r>
            <a:r>
              <a:rPr sz="2400" b="1" dirty="0">
                <a:latin typeface="Times New Roman"/>
                <a:cs typeface="Times New Roman"/>
              </a:rPr>
              <a:t>с</a:t>
            </a:r>
            <a:r>
              <a:rPr sz="2400" b="1" spc="-40" dirty="0">
                <a:latin typeface="Times New Roman"/>
                <a:cs typeface="Times New Roman"/>
              </a:rPr>
              <a:t>т</a:t>
            </a:r>
            <a:r>
              <a:rPr sz="2400" b="1" dirty="0">
                <a:latin typeface="Times New Roman"/>
                <a:cs typeface="Times New Roman"/>
              </a:rPr>
              <a:t>ями	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10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а	</a:t>
            </a:r>
            <a:r>
              <a:rPr sz="2400" spc="-5" dirty="0">
                <a:latin typeface="Times New Roman"/>
                <a:cs typeface="Times New Roman"/>
              </a:rPr>
              <a:t>п</a:t>
            </a:r>
            <a:r>
              <a:rPr sz="2400" spc="-7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ді</a:t>
            </a:r>
            <a:r>
              <a:rPr sz="2400" spc="5" dirty="0">
                <a:latin typeface="Times New Roman"/>
                <a:cs typeface="Times New Roman"/>
              </a:rPr>
              <a:t>л</a:t>
            </a:r>
            <a:r>
              <a:rPr sz="2400" dirty="0">
                <a:latin typeface="Times New Roman"/>
                <a:cs typeface="Times New Roman"/>
              </a:rPr>
              <a:t>яє</a:t>
            </a:r>
            <a:r>
              <a:rPr sz="2400" spc="-15" dirty="0">
                <a:latin typeface="Times New Roman"/>
                <a:cs typeface="Times New Roman"/>
              </a:rPr>
              <a:t>т</a:t>
            </a:r>
            <a:r>
              <a:rPr sz="2400" spc="-5" dirty="0">
                <a:latin typeface="Times New Roman"/>
                <a:cs typeface="Times New Roman"/>
              </a:rPr>
              <a:t>ьс</a:t>
            </a:r>
            <a:r>
              <a:rPr sz="2400" dirty="0">
                <a:latin typeface="Times New Roman"/>
                <a:cs typeface="Times New Roman"/>
              </a:rPr>
              <a:t>я	</a:t>
            </a:r>
            <a:r>
              <a:rPr sz="2400" spc="-5" dirty="0">
                <a:latin typeface="Times New Roman"/>
                <a:cs typeface="Times New Roman"/>
              </a:rPr>
              <a:t>на</a:t>
            </a:r>
            <a:endParaRPr sz="2400">
              <a:latin typeface="Times New Roman"/>
              <a:cs typeface="Times New Roman"/>
            </a:endParaRPr>
          </a:p>
          <a:p>
            <a:pPr marR="6985" algn="r">
              <a:lnSpc>
                <a:spcPts val="2014"/>
              </a:lnSpc>
              <a:tabLst>
                <a:tab pos="1687195" algn="l"/>
                <a:tab pos="2025014" algn="l"/>
                <a:tab pos="3458210" algn="l"/>
                <a:tab pos="4935220" algn="l"/>
                <a:tab pos="7646670" algn="l"/>
              </a:tabLst>
            </a:pPr>
            <a:r>
              <a:rPr sz="2400" spc="-5" dirty="0">
                <a:latin typeface="Times New Roman"/>
                <a:cs typeface="Times New Roman"/>
              </a:rPr>
              <a:t>нерозбірну	</a:t>
            </a:r>
            <a:r>
              <a:rPr sz="2400" dirty="0">
                <a:latin typeface="Times New Roman"/>
                <a:cs typeface="Times New Roman"/>
              </a:rPr>
              <a:t>і	</a:t>
            </a:r>
            <a:r>
              <a:rPr sz="2400" spc="-30" dirty="0">
                <a:latin typeface="Times New Roman"/>
                <a:cs typeface="Times New Roman"/>
              </a:rPr>
              <a:t>розбірну,	складану,	</a:t>
            </a:r>
            <a:r>
              <a:rPr sz="2400" spc="-15" dirty="0">
                <a:latin typeface="Times New Roman"/>
                <a:cs typeface="Times New Roman"/>
              </a:rPr>
              <a:t>розбірно-складану,	</a:t>
            </a:r>
            <a:r>
              <a:rPr sz="2400" spc="-35" dirty="0">
                <a:latin typeface="Times New Roman"/>
                <a:cs typeface="Times New Roman"/>
              </a:rPr>
              <a:t>щільну,</a:t>
            </a:r>
            <a:endParaRPr sz="2400">
              <a:latin typeface="Times New Roman"/>
              <a:cs typeface="Times New Roman"/>
            </a:endParaRPr>
          </a:p>
          <a:p>
            <a:pPr marL="355600" marR="10160">
              <a:lnSpc>
                <a:spcPct val="70000"/>
              </a:lnSpc>
              <a:spcBef>
                <a:spcPts val="434"/>
              </a:spcBef>
            </a:pPr>
            <a:r>
              <a:rPr sz="2400" spc="-25" dirty="0">
                <a:latin typeface="Times New Roman"/>
                <a:cs typeface="Times New Roman"/>
              </a:rPr>
              <a:t>рещітчасту,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відкриту</a:t>
            </a:r>
            <a:r>
              <a:rPr sz="2400" spc="1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закриту.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Найбільше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пиширення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17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практиці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торгівлі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дістала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нерозбірна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транспортна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тара.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450"/>
              </a:lnSpc>
              <a:spcBef>
                <a:spcPts val="130"/>
              </a:spcBef>
              <a:tabLst>
                <a:tab pos="35496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b="1" dirty="0">
                <a:latin typeface="Times New Roman"/>
                <a:cs typeface="Times New Roman"/>
              </a:rPr>
              <a:t>Залежно</a:t>
            </a:r>
            <a:r>
              <a:rPr sz="2400" b="1" spc="16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від</a:t>
            </a:r>
            <a:r>
              <a:rPr sz="2400" b="1" spc="16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специфічних</a:t>
            </a:r>
            <a:r>
              <a:rPr sz="2400" b="1" spc="18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властивостей</a:t>
            </a:r>
            <a:r>
              <a:rPr sz="2400" b="1" spc="160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Times New Roman"/>
                <a:cs typeface="Times New Roman"/>
              </a:rPr>
              <a:t>тара</a:t>
            </a:r>
            <a:r>
              <a:rPr sz="2400" b="1" spc="17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буває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ізотермічна</a:t>
            </a:r>
            <a:endParaRPr sz="2400">
              <a:latin typeface="Times New Roman"/>
              <a:cs typeface="Times New Roman"/>
            </a:endParaRPr>
          </a:p>
          <a:p>
            <a:pPr marL="355600" marR="9525">
              <a:lnSpc>
                <a:spcPct val="70000"/>
              </a:lnSpc>
              <a:spcBef>
                <a:spcPts val="434"/>
              </a:spcBef>
            </a:pPr>
            <a:r>
              <a:rPr sz="2400" spc="-5" dirty="0">
                <a:latin typeface="Times New Roman"/>
                <a:cs typeface="Times New Roman"/>
              </a:rPr>
              <a:t>(зберігає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задану</a:t>
            </a:r>
            <a:r>
              <a:rPr sz="2400" spc="21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температуру,</a:t>
            </a:r>
            <a:r>
              <a:rPr sz="2400" spc="1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ізобарична</a:t>
            </a:r>
            <a:r>
              <a:rPr sz="2400" spc="2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(зберігає</a:t>
            </a:r>
            <a:r>
              <a:rPr sz="2400" spc="1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заданий</a:t>
            </a:r>
            <a:r>
              <a:rPr sz="2400" spc="1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тиск),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пило-,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газо,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вологонепроникна,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герметична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тощо.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0"/>
            <a:ext cx="8987790" cy="1670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Матеріал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виготовлення</a:t>
            </a:r>
            <a:r>
              <a:rPr sz="2400" b="1" i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є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провідною </a:t>
            </a:r>
            <a:r>
              <a:rPr sz="2400" b="1" i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ознакою</a:t>
            </a:r>
            <a:r>
              <a:rPr sz="2400" b="1" i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класифікації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450"/>
              </a:lnSpc>
              <a:spcBef>
                <a:spcPts val="130"/>
              </a:spcBef>
              <a:tabLst>
                <a:tab pos="354965" algn="l"/>
                <a:tab pos="2030095" algn="l"/>
                <a:tab pos="2936240" algn="l"/>
                <a:tab pos="4519295" algn="l"/>
                <a:tab pos="5873115" algn="l"/>
                <a:tab pos="7316470" algn="l"/>
                <a:tab pos="773747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Дерев'яна	</a:t>
            </a:r>
            <a:r>
              <a:rPr sz="2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тара</a:t>
            </a:r>
            <a:r>
              <a:rPr sz="2400" b="1" spc="5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Times New Roman"/>
                <a:cs typeface="Times New Roman"/>
              </a:rPr>
              <a:t>становить	</a:t>
            </a:r>
            <a:r>
              <a:rPr sz="2400" spc="10" dirty="0">
                <a:latin typeface="Times New Roman"/>
                <a:cs typeface="Times New Roman"/>
              </a:rPr>
              <a:t>основну	</a:t>
            </a:r>
            <a:r>
              <a:rPr sz="2400" spc="-20" dirty="0">
                <a:latin typeface="Times New Roman"/>
                <a:cs typeface="Times New Roman"/>
              </a:rPr>
              <a:t>складову	</a:t>
            </a:r>
            <a:r>
              <a:rPr sz="2400" dirty="0">
                <a:latin typeface="Times New Roman"/>
                <a:cs typeface="Times New Roman"/>
              </a:rPr>
              <a:t>в	</a:t>
            </a:r>
            <a:r>
              <a:rPr sz="2400" spc="-15" dirty="0">
                <a:latin typeface="Times New Roman"/>
                <a:cs typeface="Times New Roman"/>
              </a:rPr>
              <a:t>структурі</a:t>
            </a:r>
            <a:endParaRPr sz="2400">
              <a:latin typeface="Times New Roman"/>
              <a:cs typeface="Times New Roman"/>
            </a:endParaRPr>
          </a:p>
          <a:p>
            <a:pPr marL="355600" marR="5080">
              <a:lnSpc>
                <a:spcPct val="70000"/>
              </a:lnSpc>
              <a:spcBef>
                <a:spcPts val="434"/>
              </a:spcBef>
            </a:pPr>
            <a:r>
              <a:rPr sz="2400" spc="-5" dirty="0">
                <a:latin typeface="Times New Roman"/>
                <a:cs typeface="Times New Roman"/>
              </a:rPr>
              <a:t>тарообороті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</a:t>
            </a:r>
            <a:r>
              <a:rPr sz="2400" spc="12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сьогодні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є</a:t>
            </a:r>
            <a:r>
              <a:rPr sz="2400" spc="12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основним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видом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тари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для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пакування</a:t>
            </a:r>
            <a:r>
              <a:rPr sz="2400" spc="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транспортування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товарів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народного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споживання.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  <a:tabLst>
                <a:tab pos="354965" algn="l"/>
                <a:tab pos="1864360" algn="l"/>
                <a:tab pos="2120265" algn="l"/>
                <a:tab pos="3559175" algn="l"/>
                <a:tab pos="4358005" algn="l"/>
                <a:tab pos="4631055" algn="l"/>
                <a:tab pos="5726430" algn="l"/>
                <a:tab pos="7031355" algn="l"/>
                <a:tab pos="8103234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b="1" u="heavy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</a:t>
            </a:r>
            <a:r>
              <a:rPr sz="2400" b="1" u="heavy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рт</a:t>
            </a:r>
            <a:r>
              <a:rPr sz="2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он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	і	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</a:t>
            </a:r>
            <a:r>
              <a:rPr sz="2400" b="1" u="heavy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пер</a:t>
            </a:r>
            <a:r>
              <a:rPr sz="2400" b="1" u="heavy" spc="-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	</a:t>
            </a:r>
            <a:r>
              <a:rPr sz="2400" b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ара</a:t>
            </a:r>
            <a:r>
              <a:rPr sz="2400" b="1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Times New Roman"/>
                <a:cs typeface="Times New Roman"/>
              </a:rPr>
              <a:t>-	ящики,	</a:t>
            </a: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ор</a:t>
            </a:r>
            <a:r>
              <a:rPr sz="2400" spc="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бки,	м</a:t>
            </a:r>
            <a:r>
              <a:rPr sz="2400" spc="5" dirty="0">
                <a:latin typeface="Times New Roman"/>
                <a:cs typeface="Times New Roman"/>
              </a:rPr>
              <a:t>і</a:t>
            </a:r>
            <a:r>
              <a:rPr sz="2400" dirty="0">
                <a:latin typeface="Times New Roman"/>
                <a:cs typeface="Times New Roman"/>
              </a:rPr>
              <a:t>шки,	</a:t>
            </a:r>
            <a:r>
              <a:rPr sz="2400" spc="-5" dirty="0">
                <a:latin typeface="Times New Roman"/>
                <a:cs typeface="Times New Roman"/>
              </a:rPr>
              <a:t>па</a:t>
            </a:r>
            <a:r>
              <a:rPr sz="2400" spc="-6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ети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1640" y="1454861"/>
            <a:ext cx="86423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3695" algn="l"/>
                <a:tab pos="2342515" algn="l"/>
                <a:tab pos="4704080" algn="l"/>
                <a:tab pos="5807710" algn="l"/>
                <a:tab pos="6884034" algn="l"/>
              </a:tabLst>
            </a:pPr>
            <a:r>
              <a:rPr sz="2400" spc="-10" dirty="0">
                <a:latin typeface="Times New Roman"/>
                <a:cs typeface="Times New Roman"/>
              </a:rPr>
              <a:t>належать	</a:t>
            </a:r>
            <a:r>
              <a:rPr sz="2400" dirty="0">
                <a:latin typeface="Times New Roman"/>
                <a:cs typeface="Times New Roman"/>
              </a:rPr>
              <a:t>до	</a:t>
            </a:r>
            <a:r>
              <a:rPr sz="2400" spc="-5" dirty="0">
                <a:latin typeface="Times New Roman"/>
                <a:cs typeface="Times New Roman"/>
              </a:rPr>
              <a:t>перспективних	видів	</a:t>
            </a:r>
            <a:r>
              <a:rPr sz="2400" dirty="0">
                <a:latin typeface="Times New Roman"/>
                <a:cs typeface="Times New Roman"/>
              </a:rPr>
              <a:t>тари.	</a:t>
            </a:r>
            <a:r>
              <a:rPr sz="2400" spc="-5" dirty="0">
                <a:latin typeface="Times New Roman"/>
                <a:cs typeface="Times New Roman"/>
              </a:rPr>
              <a:t>Виробництво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711578"/>
            <a:ext cx="8988425" cy="1668780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355600" marR="5080">
              <a:lnSpc>
                <a:spcPct val="70000"/>
              </a:lnSpc>
              <a:spcBef>
                <a:spcPts val="960"/>
              </a:spcBef>
              <a:tabLst>
                <a:tab pos="2586355" algn="l"/>
                <a:tab pos="3683000" algn="l"/>
                <a:tab pos="4312285" algn="l"/>
                <a:tab pos="6453505" algn="l"/>
                <a:tab pos="7987030" algn="l"/>
              </a:tabLst>
            </a:pP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ранспо</a:t>
            </a:r>
            <a:r>
              <a:rPr sz="2400" spc="-35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т</a:t>
            </a:r>
            <a:r>
              <a:rPr sz="2400" spc="15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ої	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ари	з	</a:t>
            </a:r>
            <a:r>
              <a:rPr sz="2400" spc="-65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офро</a:t>
            </a:r>
            <a:r>
              <a:rPr sz="2400" spc="-4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ано</a:t>
            </a:r>
            <a:r>
              <a:rPr sz="2400" spc="-60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	</a:t>
            </a:r>
            <a:r>
              <a:rPr sz="2400" spc="-40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-30" dirty="0">
                <a:latin typeface="Times New Roman"/>
                <a:cs typeface="Times New Roman"/>
              </a:rPr>
              <a:t>р</a:t>
            </a:r>
            <a:r>
              <a:rPr sz="2400" spc="-40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ону	широ</a:t>
            </a: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  </a:t>
            </a:r>
            <a:r>
              <a:rPr sz="2400" spc="-20" dirty="0">
                <a:latin typeface="Times New Roman"/>
                <a:cs typeface="Times New Roman"/>
              </a:rPr>
              <a:t>використовується</a:t>
            </a:r>
            <a:r>
              <a:rPr sz="2400" dirty="0">
                <a:latin typeface="Times New Roman"/>
                <a:cs typeface="Times New Roman"/>
              </a:rPr>
              <a:t> 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світовій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практиці.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70000"/>
              </a:lnSpc>
              <a:spcBef>
                <a:spcPts val="1000"/>
              </a:spcBef>
              <a:tabLst>
                <a:tab pos="354965" algn="l"/>
                <a:tab pos="2249805" algn="l"/>
                <a:tab pos="2903855" algn="l"/>
                <a:tab pos="3886835" algn="l"/>
                <a:tab pos="4716145" algn="l"/>
                <a:tab pos="5019675" algn="l"/>
                <a:tab pos="5519420" algn="l"/>
                <a:tab pos="6545580" algn="l"/>
                <a:tab pos="8206740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b="1" u="heavy" spc="-10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е</a:t>
            </a:r>
            <a:r>
              <a:rPr sz="2400" b="1" u="heavy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сти</a:t>
            </a:r>
            <a:r>
              <a:rPr sz="2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л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ь</a:t>
            </a:r>
            <a:r>
              <a:rPr sz="240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а,	а</a:t>
            </a:r>
            <a:r>
              <a:rPr sz="2400" b="1" u="heavy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	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м'</a:t>
            </a:r>
            <a:r>
              <a:rPr sz="2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я</a:t>
            </a:r>
            <a:r>
              <a:rPr sz="2400" b="1" u="heavy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	</a:t>
            </a:r>
            <a:r>
              <a:rPr sz="2400" b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</a:t>
            </a:r>
            <a:r>
              <a:rPr sz="2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</a:t>
            </a:r>
            <a:r>
              <a:rPr sz="2400" b="1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Times New Roman"/>
                <a:cs typeface="Times New Roman"/>
              </a:rPr>
              <a:t>-	</a:t>
            </a:r>
            <a:r>
              <a:rPr sz="2400" spc="-5" dirty="0">
                <a:latin typeface="Times New Roman"/>
                <a:cs typeface="Times New Roman"/>
              </a:rPr>
              <a:t>ц</a:t>
            </a:r>
            <a:r>
              <a:rPr sz="2400" dirty="0">
                <a:latin typeface="Times New Roman"/>
                <a:cs typeface="Times New Roman"/>
              </a:rPr>
              <a:t>е	м</a:t>
            </a:r>
            <a:r>
              <a:rPr sz="2400" spc="5" dirty="0">
                <a:latin typeface="Times New Roman"/>
                <a:cs typeface="Times New Roman"/>
              </a:rPr>
              <a:t>і</a:t>
            </a:r>
            <a:r>
              <a:rPr sz="2400" dirty="0">
                <a:latin typeface="Times New Roman"/>
                <a:cs typeface="Times New Roman"/>
              </a:rPr>
              <a:t>шки	(ба</a:t>
            </a:r>
            <a:r>
              <a:rPr sz="2400" spc="-1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овнян</a:t>
            </a:r>
            <a:r>
              <a:rPr sz="2400" spc="5" dirty="0">
                <a:latin typeface="Times New Roman"/>
                <a:cs typeface="Times New Roman"/>
              </a:rPr>
              <a:t>і</a:t>
            </a:r>
            <a:r>
              <a:rPr sz="2400" dirty="0">
                <a:latin typeface="Times New Roman"/>
                <a:cs typeface="Times New Roman"/>
              </a:rPr>
              <a:t>,	</a:t>
            </a:r>
            <a:r>
              <a:rPr sz="2400" spc="-5" dirty="0">
                <a:latin typeface="Times New Roman"/>
                <a:cs typeface="Times New Roman"/>
              </a:rPr>
              <a:t>лля</a:t>
            </a:r>
            <a:r>
              <a:rPr sz="2400" spc="-10" dirty="0">
                <a:latin typeface="Times New Roman"/>
                <a:cs typeface="Times New Roman"/>
              </a:rPr>
              <a:t>н</a:t>
            </a:r>
            <a:r>
              <a:rPr sz="2400" spc="5" dirty="0">
                <a:latin typeface="Times New Roman"/>
                <a:cs typeface="Times New Roman"/>
              </a:rPr>
              <a:t>і</a:t>
            </a:r>
            <a:r>
              <a:rPr sz="2400" dirty="0">
                <a:latin typeface="Times New Roman"/>
                <a:cs typeface="Times New Roman"/>
              </a:rPr>
              <a:t>,  </a:t>
            </a:r>
            <a:r>
              <a:rPr sz="2400" spc="-5" dirty="0">
                <a:latin typeface="Times New Roman"/>
                <a:cs typeface="Times New Roman"/>
              </a:rPr>
              <a:t>джутові,</a:t>
            </a:r>
            <a:r>
              <a:rPr sz="2400" spc="-15" dirty="0">
                <a:latin typeface="Times New Roman"/>
                <a:cs typeface="Times New Roman"/>
              </a:rPr>
              <a:t> конопляні),</a:t>
            </a:r>
            <a:r>
              <a:rPr sz="2400" dirty="0">
                <a:latin typeface="Times New Roman"/>
                <a:cs typeface="Times New Roman"/>
              </a:rPr>
              <a:t> а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також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пакувальна</a:t>
            </a:r>
            <a:r>
              <a:rPr sz="2400" spc="-5" dirty="0">
                <a:latin typeface="Times New Roman"/>
                <a:cs typeface="Times New Roman"/>
              </a:rPr>
              <a:t> тканина.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54965" algn="l"/>
                <a:tab pos="1938655" algn="l"/>
                <a:tab pos="2799080" algn="l"/>
                <a:tab pos="4348480" algn="l"/>
                <a:tab pos="4702810" algn="l"/>
                <a:tab pos="5938520" algn="l"/>
                <a:tab pos="7125970" algn="l"/>
                <a:tab pos="7818120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Металева	</a:t>
            </a:r>
            <a:r>
              <a:rPr sz="2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тара</a:t>
            </a:r>
            <a:r>
              <a:rPr sz="2400" b="1" spc="5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Times New Roman"/>
                <a:cs typeface="Times New Roman"/>
              </a:rPr>
              <a:t>порівняно	з	іншими	</a:t>
            </a:r>
            <a:r>
              <a:rPr sz="2400" spc="-5" dirty="0">
                <a:latin typeface="Times New Roman"/>
                <a:cs typeface="Times New Roman"/>
              </a:rPr>
              <a:t>видами	має	</a:t>
            </a:r>
            <a:r>
              <a:rPr sz="2400" spc="-10" dirty="0">
                <a:latin typeface="Times New Roman"/>
                <a:cs typeface="Times New Roman"/>
              </a:rPr>
              <a:t>найвищу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1640" y="3244977"/>
            <a:ext cx="86461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87195" algn="l"/>
                <a:tab pos="3210560" algn="l"/>
                <a:tab pos="5398770" algn="l"/>
                <a:tab pos="5833110" algn="l"/>
                <a:tab pos="8183880" algn="l"/>
              </a:tabLst>
            </a:pPr>
            <a:r>
              <a:rPr sz="2400" dirty="0">
                <a:latin typeface="Times New Roman"/>
                <a:cs typeface="Times New Roman"/>
              </a:rPr>
              <a:t>м</a:t>
            </a:r>
            <a:r>
              <a:rPr sz="2400" spc="-30" dirty="0">
                <a:latin typeface="Times New Roman"/>
                <a:cs typeface="Times New Roman"/>
              </a:rPr>
              <a:t>е</a:t>
            </a:r>
            <a:r>
              <a:rPr sz="2400" spc="-40" dirty="0">
                <a:latin typeface="Times New Roman"/>
                <a:cs typeface="Times New Roman"/>
              </a:rPr>
              <a:t>х</a:t>
            </a:r>
            <a:r>
              <a:rPr sz="2400" dirty="0">
                <a:latin typeface="Times New Roman"/>
                <a:cs typeface="Times New Roman"/>
              </a:rPr>
              <a:t>ані</a:t>
            </a:r>
            <a:r>
              <a:rPr sz="2400" spc="10" dirty="0">
                <a:latin typeface="Times New Roman"/>
                <a:cs typeface="Times New Roman"/>
              </a:rPr>
              <a:t>ч</a:t>
            </a:r>
            <a:r>
              <a:rPr sz="2400" spc="-15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у	м</a:t>
            </a:r>
            <a:r>
              <a:rPr sz="2400" spc="5" dirty="0">
                <a:latin typeface="Times New Roman"/>
                <a:cs typeface="Times New Roman"/>
              </a:rPr>
              <a:t>і</a:t>
            </a:r>
            <a:r>
              <a:rPr sz="2400" spc="-5" dirty="0">
                <a:latin typeface="Times New Roman"/>
                <a:cs typeface="Times New Roman"/>
              </a:rPr>
              <a:t>цніст</a:t>
            </a:r>
            <a:r>
              <a:rPr sz="2400" spc="5" dirty="0">
                <a:latin typeface="Times New Roman"/>
                <a:cs typeface="Times New Roman"/>
              </a:rPr>
              <a:t>ь</a:t>
            </a:r>
            <a:r>
              <a:rPr sz="2400" dirty="0">
                <a:latin typeface="Times New Roman"/>
                <a:cs typeface="Times New Roman"/>
              </a:rPr>
              <a:t>,	</a:t>
            </a:r>
            <a:r>
              <a:rPr sz="2400" spc="-40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е</a:t>
            </a:r>
            <a:r>
              <a:rPr sz="2400" spc="-35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м</a:t>
            </a:r>
            <a:r>
              <a:rPr sz="2400" spc="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ти</a:t>
            </a:r>
            <a:r>
              <a:rPr sz="2400" spc="5" dirty="0">
                <a:latin typeface="Times New Roman"/>
                <a:cs typeface="Times New Roman"/>
              </a:rPr>
              <a:t>ч</a:t>
            </a:r>
            <a:r>
              <a:rPr sz="2400" spc="-5" dirty="0">
                <a:latin typeface="Times New Roman"/>
                <a:cs typeface="Times New Roman"/>
              </a:rPr>
              <a:t>ніст</a:t>
            </a:r>
            <a:r>
              <a:rPr sz="2400" dirty="0">
                <a:latin typeface="Times New Roman"/>
                <a:cs typeface="Times New Roman"/>
              </a:rPr>
              <a:t>ь	і	те</a:t>
            </a:r>
            <a:r>
              <a:rPr sz="2400" spc="-40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м</a:t>
            </a:r>
            <a:r>
              <a:rPr sz="2400" spc="6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стійк</a:t>
            </a:r>
            <a:r>
              <a:rPr sz="2400" spc="-10" dirty="0">
                <a:latin typeface="Times New Roman"/>
                <a:cs typeface="Times New Roman"/>
              </a:rPr>
              <a:t>і</a:t>
            </a:r>
            <a:r>
              <a:rPr sz="2400" dirty="0">
                <a:latin typeface="Times New Roman"/>
                <a:cs typeface="Times New Roman"/>
              </a:rPr>
              <a:t>ст</a:t>
            </a:r>
            <a:r>
              <a:rPr sz="2400" spc="-5" dirty="0">
                <a:latin typeface="Times New Roman"/>
                <a:cs typeface="Times New Roman"/>
              </a:rPr>
              <a:t>ь</a:t>
            </a:r>
            <a:r>
              <a:rPr sz="2400" dirty="0">
                <a:latin typeface="Times New Roman"/>
                <a:cs typeface="Times New Roman"/>
              </a:rPr>
              <a:t>.	для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1640" y="3501008"/>
            <a:ext cx="8645525" cy="64770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 marR="5080">
              <a:lnSpc>
                <a:spcPct val="70000"/>
              </a:lnSpc>
              <a:spcBef>
                <a:spcPts val="965"/>
              </a:spcBef>
            </a:pPr>
            <a:r>
              <a:rPr sz="2400" spc="-10" dirty="0">
                <a:latin typeface="Times New Roman"/>
                <a:cs typeface="Times New Roman"/>
              </a:rPr>
              <a:t>затарювання</a:t>
            </a:r>
            <a:r>
              <a:rPr sz="2400" spc="25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товарів</a:t>
            </a:r>
            <a:r>
              <a:rPr sz="2400" spc="254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використовуються</a:t>
            </a:r>
            <a:r>
              <a:rPr sz="2400" spc="254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бочки,</a:t>
            </a:r>
            <a:r>
              <a:rPr sz="2400" spc="25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барабани,</a:t>
            </a:r>
            <a:r>
              <a:rPr sz="2400" spc="2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балони,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фляги.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4140784"/>
            <a:ext cx="8988425" cy="2054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ts val="2450"/>
              </a:lnSpc>
              <a:spcBef>
                <a:spcPts val="100"/>
              </a:spcBef>
              <a:tabLst>
                <a:tab pos="34226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Полімерна</a:t>
            </a:r>
            <a:r>
              <a:rPr sz="2400" b="1" u="heavy" spc="20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тара</a:t>
            </a:r>
            <a:r>
              <a:rPr sz="2400" b="1" spc="2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незначна</a:t>
            </a:r>
            <a:r>
              <a:rPr sz="2400" spc="204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питома</a:t>
            </a:r>
            <a:r>
              <a:rPr sz="2400" spc="2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вага</a:t>
            </a:r>
            <a:r>
              <a:rPr sz="2400" spc="20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2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загальному</a:t>
            </a:r>
            <a:r>
              <a:rPr sz="2400" spc="2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обсязі</a:t>
            </a:r>
            <a:r>
              <a:rPr sz="2400" spc="2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тари.</a:t>
            </a:r>
            <a:endParaRPr sz="2400">
              <a:latin typeface="Times New Roman"/>
              <a:cs typeface="Times New Roman"/>
            </a:endParaRPr>
          </a:p>
          <a:p>
            <a:pPr marR="5080" algn="r">
              <a:lnSpc>
                <a:spcPts val="2014"/>
              </a:lnSpc>
              <a:tabLst>
                <a:tab pos="850265" algn="l"/>
                <a:tab pos="1177925" algn="l"/>
                <a:tab pos="3296920" algn="l"/>
                <a:tab pos="3952240" algn="l"/>
                <a:tab pos="5384800" algn="l"/>
                <a:tab pos="6753859" algn="l"/>
              </a:tabLst>
            </a:pPr>
            <a:r>
              <a:rPr sz="2400" dirty="0">
                <a:latin typeface="Times New Roman"/>
                <a:cs typeface="Times New Roman"/>
              </a:rPr>
              <a:t>Вона	є	</a:t>
            </a:r>
            <a:r>
              <a:rPr sz="2400" spc="-10" dirty="0">
                <a:latin typeface="Times New Roman"/>
                <a:cs typeface="Times New Roman"/>
              </a:rPr>
              <a:t>перспективою,	</a:t>
            </a:r>
            <a:r>
              <a:rPr sz="2400" spc="-5" dirty="0">
                <a:latin typeface="Times New Roman"/>
                <a:cs typeface="Times New Roman"/>
              </a:rPr>
              <a:t>має	</a:t>
            </a:r>
            <a:r>
              <a:rPr sz="2400" dirty="0">
                <a:latin typeface="Times New Roman"/>
                <a:cs typeface="Times New Roman"/>
              </a:rPr>
              <a:t>достатню	</a:t>
            </a:r>
            <a:r>
              <a:rPr sz="2400" spc="-5" dirty="0">
                <a:latin typeface="Times New Roman"/>
                <a:cs typeface="Times New Roman"/>
              </a:rPr>
              <a:t>міцність,	</a:t>
            </a:r>
            <a:r>
              <a:rPr sz="2400" dirty="0">
                <a:latin typeface="Times New Roman"/>
                <a:cs typeface="Times New Roman"/>
              </a:rPr>
              <a:t>хімічностійка,</a:t>
            </a:r>
            <a:endParaRPr sz="2400">
              <a:latin typeface="Times New Roman"/>
              <a:cs typeface="Times New Roman"/>
            </a:endParaRPr>
          </a:p>
          <a:p>
            <a:pPr marR="7620" algn="r">
              <a:lnSpc>
                <a:spcPts val="2014"/>
              </a:lnSpc>
              <a:tabLst>
                <a:tab pos="903605" algn="l"/>
                <a:tab pos="2539365" algn="l"/>
                <a:tab pos="3632200" algn="l"/>
                <a:tab pos="5109210" algn="l"/>
                <a:tab pos="5331460" algn="l"/>
                <a:tab pos="7186295" algn="l"/>
              </a:tabLst>
            </a:pPr>
            <a:r>
              <a:rPr sz="2400" spc="-10" dirty="0">
                <a:latin typeface="Times New Roman"/>
                <a:cs typeface="Times New Roman"/>
              </a:rPr>
              <a:t>легка.	</a:t>
            </a:r>
            <a:r>
              <a:rPr sz="2400" spc="-5" dirty="0">
                <a:latin typeface="Times New Roman"/>
                <a:cs typeface="Times New Roman"/>
              </a:rPr>
              <a:t>Основними	</a:t>
            </a:r>
            <a:r>
              <a:rPr sz="2400" dirty="0">
                <a:latin typeface="Times New Roman"/>
                <a:cs typeface="Times New Roman"/>
              </a:rPr>
              <a:t>видами	</a:t>
            </a:r>
            <a:r>
              <a:rPr sz="2400" spc="-20" dirty="0">
                <a:latin typeface="Times New Roman"/>
                <a:cs typeface="Times New Roman"/>
              </a:rPr>
              <a:t>споживчої	</a:t>
            </a:r>
            <a:r>
              <a:rPr sz="2400" dirty="0">
                <a:latin typeface="Times New Roman"/>
                <a:cs typeface="Times New Roman"/>
              </a:rPr>
              <a:t>і	</a:t>
            </a:r>
            <a:r>
              <a:rPr sz="2400" spc="-5" dirty="0">
                <a:latin typeface="Times New Roman"/>
                <a:cs typeface="Times New Roman"/>
              </a:rPr>
              <a:t>транспортної	полімерної</a:t>
            </a:r>
            <a:endParaRPr sz="2400">
              <a:latin typeface="Times New Roman"/>
              <a:cs typeface="Times New Roman"/>
            </a:endParaRPr>
          </a:p>
          <a:p>
            <a:pPr marL="355600" marR="6350">
              <a:lnSpc>
                <a:spcPct val="70000"/>
              </a:lnSpc>
              <a:spcBef>
                <a:spcPts val="434"/>
              </a:spcBef>
            </a:pPr>
            <a:r>
              <a:rPr sz="2400" dirty="0">
                <a:latin typeface="Times New Roman"/>
                <a:cs typeface="Times New Roman"/>
              </a:rPr>
              <a:t>тари</a:t>
            </a:r>
            <a:r>
              <a:rPr sz="2400" spc="2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є</a:t>
            </a:r>
            <a:r>
              <a:rPr sz="2400" spc="2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банки,</a:t>
            </a:r>
            <a:r>
              <a:rPr sz="2400" spc="26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коробки,</a:t>
            </a:r>
            <a:r>
              <a:rPr sz="2400" spc="26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флакони,</a:t>
            </a:r>
            <a:r>
              <a:rPr sz="2400" spc="26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пакети,</a:t>
            </a:r>
            <a:r>
              <a:rPr sz="2400" spc="2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ящики,</a:t>
            </a:r>
            <a:r>
              <a:rPr sz="2400" spc="2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мішки,</a:t>
            </a:r>
            <a:r>
              <a:rPr sz="2400" spc="2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каністри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ін.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450"/>
              </a:lnSpc>
              <a:spcBef>
                <a:spcPts val="130"/>
              </a:spcBef>
              <a:tabLst>
                <a:tab pos="657225" algn="l"/>
                <a:tab pos="2294255" algn="l"/>
                <a:tab pos="4612640" algn="l"/>
                <a:tab pos="5695950" algn="l"/>
                <a:tab pos="5927725" algn="l"/>
                <a:tab pos="7011670" algn="l"/>
                <a:tab pos="7606030" algn="l"/>
              </a:tabLst>
            </a:pPr>
            <a:r>
              <a:rPr sz="2400" spc="-5" dirty="0">
                <a:latin typeface="Times New Roman"/>
                <a:cs typeface="Times New Roman"/>
              </a:rPr>
              <a:t>Дл</a:t>
            </a:r>
            <a:r>
              <a:rPr sz="2400" dirty="0">
                <a:latin typeface="Times New Roman"/>
                <a:cs typeface="Times New Roman"/>
              </a:rPr>
              <a:t>я	</a:t>
            </a:r>
            <a:r>
              <a:rPr sz="2400" spc="15" dirty="0">
                <a:latin typeface="Times New Roman"/>
                <a:cs typeface="Times New Roman"/>
              </a:rPr>
              <a:t>у</a:t>
            </a:r>
            <a:r>
              <a:rPr sz="2400" spc="-5" dirty="0">
                <a:latin typeface="Times New Roman"/>
                <a:cs typeface="Times New Roman"/>
              </a:rPr>
              <a:t>па</a:t>
            </a:r>
            <a:r>
              <a:rPr sz="2400" spc="-55" dirty="0">
                <a:latin typeface="Times New Roman"/>
                <a:cs typeface="Times New Roman"/>
              </a:rPr>
              <a:t>к</a:t>
            </a:r>
            <a:r>
              <a:rPr sz="2400" spc="15" dirty="0">
                <a:latin typeface="Times New Roman"/>
                <a:cs typeface="Times New Roman"/>
              </a:rPr>
              <a:t>у</a:t>
            </a:r>
            <a:r>
              <a:rPr sz="2400" spc="-5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ання	</a:t>
            </a:r>
            <a:r>
              <a:rPr sz="2400" spc="-10" dirty="0">
                <a:latin typeface="Times New Roman"/>
                <a:cs typeface="Times New Roman"/>
              </a:rPr>
              <a:t>ф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-40" dirty="0">
                <a:latin typeface="Times New Roman"/>
                <a:cs typeface="Times New Roman"/>
              </a:rPr>
              <a:t>р</a:t>
            </a:r>
            <a:r>
              <a:rPr sz="2400" spc="-10" dirty="0">
                <a:latin typeface="Times New Roman"/>
                <a:cs typeface="Times New Roman"/>
              </a:rPr>
              <a:t>ма</a:t>
            </a:r>
            <a:r>
              <a:rPr sz="2400" spc="-5" dirty="0">
                <a:latin typeface="Times New Roman"/>
                <a:cs typeface="Times New Roman"/>
              </a:rPr>
              <a:t>це</a:t>
            </a:r>
            <a:r>
              <a:rPr sz="2400" spc="-7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ти</a:t>
            </a:r>
            <a:r>
              <a:rPr sz="2400" spc="5" dirty="0">
                <a:latin typeface="Times New Roman"/>
                <a:cs typeface="Times New Roman"/>
              </a:rPr>
              <a:t>ч</a:t>
            </a:r>
            <a:r>
              <a:rPr sz="2400" spc="-5" dirty="0">
                <a:latin typeface="Times New Roman"/>
                <a:cs typeface="Times New Roman"/>
              </a:rPr>
              <a:t>ни</a:t>
            </a:r>
            <a:r>
              <a:rPr sz="2400" dirty="0">
                <a:latin typeface="Times New Roman"/>
                <a:cs typeface="Times New Roman"/>
              </a:rPr>
              <a:t>х	</a:t>
            </a:r>
            <a:r>
              <a:rPr sz="2400" spc="-45" dirty="0">
                <a:latin typeface="Times New Roman"/>
                <a:cs typeface="Times New Roman"/>
              </a:rPr>
              <a:t>т</a:t>
            </a:r>
            <a:r>
              <a:rPr sz="2400" spc="5" dirty="0">
                <a:latin typeface="Times New Roman"/>
                <a:cs typeface="Times New Roman"/>
              </a:rPr>
              <a:t>о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арів	і	</a:t>
            </a:r>
            <a:r>
              <a:rPr sz="2400" spc="-30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арів	для	ро</a:t>
            </a:r>
            <a:r>
              <a:rPr sz="2400" spc="-55" dirty="0">
                <a:latin typeface="Times New Roman"/>
                <a:cs typeface="Times New Roman"/>
              </a:rPr>
              <a:t>з</a:t>
            </a:r>
            <a:r>
              <a:rPr sz="2400" dirty="0">
                <a:latin typeface="Times New Roman"/>
                <a:cs typeface="Times New Roman"/>
              </a:rPr>
              <a:t>дрібної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ts val="2450"/>
              </a:lnSpc>
            </a:pPr>
            <a:r>
              <a:rPr sz="2400" spc="-15" dirty="0">
                <a:latin typeface="Times New Roman"/>
                <a:cs typeface="Times New Roman"/>
              </a:rPr>
              <a:t>торгівлі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використовують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блістерну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упаковку</a:t>
            </a:r>
            <a:r>
              <a:rPr sz="2400" spc="-2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1076" y="20523"/>
            <a:ext cx="81813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783329" algn="l"/>
              </a:tabLst>
            </a:pPr>
            <a:r>
              <a:rPr sz="280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Закупорювальні</a:t>
            </a:r>
            <a:r>
              <a:rPr sz="2800" i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засоби	</a:t>
            </a:r>
            <a:r>
              <a:rPr sz="280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класифікують</a:t>
            </a:r>
            <a:r>
              <a:rPr sz="2800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</a:t>
            </a:r>
            <a:r>
              <a:rPr sz="2800" i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ознаками: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447801"/>
            <a:ext cx="8986520" cy="285750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2400" i="1" spc="-5" dirty="0">
                <a:latin typeface="Times New Roman"/>
                <a:cs typeface="Times New Roman"/>
              </a:rPr>
              <a:t>За </a:t>
            </a:r>
            <a:r>
              <a:rPr sz="2400" i="1" spc="-10" dirty="0">
                <a:latin typeface="Times New Roman"/>
                <a:cs typeface="Times New Roman"/>
              </a:rPr>
              <a:t>призначенням</a:t>
            </a:r>
            <a:r>
              <a:rPr sz="2400" i="1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вони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бувають:</a:t>
            </a:r>
            <a:endParaRPr sz="2400">
              <a:latin typeface="Times New Roman"/>
              <a:cs typeface="Times New Roman"/>
            </a:endParaRPr>
          </a:p>
          <a:p>
            <a:pPr marL="622300" marR="5080" indent="-609600">
              <a:lnSpc>
                <a:spcPct val="100000"/>
              </a:lnSpc>
              <a:spcBef>
                <a:spcPts val="1010"/>
              </a:spcBef>
              <a:tabLst>
                <a:tab pos="62166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звичайні</a:t>
            </a:r>
            <a:r>
              <a:rPr sz="2400" b="1" spc="29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(багаторазове</a:t>
            </a:r>
            <a:r>
              <a:rPr sz="2400" spc="29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відкривання</a:t>
            </a:r>
            <a:r>
              <a:rPr sz="2400" spc="3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3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закривання</a:t>
            </a:r>
            <a:r>
              <a:rPr sz="2400" spc="29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цієї</a:t>
            </a:r>
            <a:r>
              <a:rPr sz="2400" spc="29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тари,</a:t>
            </a:r>
            <a:r>
              <a:rPr sz="2400" spc="3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пов’язане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помітними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необоротними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змінами);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  <a:tabLst>
                <a:tab pos="62166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b="1" dirty="0">
                <a:latin typeface="Times New Roman"/>
                <a:cs typeface="Times New Roman"/>
              </a:rPr>
              <a:t>з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контролем</a:t>
            </a:r>
            <a:r>
              <a:rPr sz="2400" b="1" spc="2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першого</a:t>
            </a:r>
            <a:r>
              <a:rPr sz="2400" b="1" spc="-10" dirty="0">
                <a:latin typeface="Times New Roman"/>
                <a:cs typeface="Times New Roman"/>
              </a:rPr>
              <a:t> розкриття</a:t>
            </a:r>
            <a:r>
              <a:rPr sz="2400" spc="-1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895"/>
              </a:spcBef>
            </a:pPr>
            <a:r>
              <a:rPr sz="2400" i="1" spc="-5" dirty="0">
                <a:latin typeface="Times New Roman"/>
                <a:cs typeface="Times New Roman"/>
              </a:rPr>
              <a:t>За</a:t>
            </a:r>
            <a:r>
              <a:rPr sz="2400" i="1" spc="-20" dirty="0">
                <a:latin typeface="Times New Roman"/>
                <a:cs typeface="Times New Roman"/>
              </a:rPr>
              <a:t> </a:t>
            </a:r>
            <a:r>
              <a:rPr sz="2400" i="1" spc="-15" dirty="0">
                <a:latin typeface="Times New Roman"/>
                <a:cs typeface="Times New Roman"/>
              </a:rPr>
              <a:t>конструктивними</a:t>
            </a:r>
            <a:r>
              <a:rPr sz="2400" i="1" dirty="0">
                <a:latin typeface="Times New Roman"/>
                <a:cs typeface="Times New Roman"/>
              </a:rPr>
              <a:t> </a:t>
            </a:r>
            <a:r>
              <a:rPr sz="2400" i="1" spc="-15" dirty="0">
                <a:latin typeface="Times New Roman"/>
                <a:cs typeface="Times New Roman"/>
              </a:rPr>
              <a:t>особливостями</a:t>
            </a:r>
            <a:r>
              <a:rPr sz="2400" i="1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розрізняють: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3406520"/>
            <a:ext cx="8986520" cy="1731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0" marR="5080" indent="-609600">
              <a:lnSpc>
                <a:spcPct val="100000"/>
              </a:lnSpc>
              <a:spcBef>
                <a:spcPts val="100"/>
              </a:spcBef>
              <a:tabLst>
                <a:tab pos="697865" algn="l"/>
                <a:tab pos="2155190" algn="l"/>
                <a:tab pos="4534535" algn="l"/>
                <a:tab pos="4944745" algn="l"/>
                <a:tab pos="6758940" algn="l"/>
                <a:tab pos="7746365" algn="l"/>
                <a:tab pos="865822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	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</a:t>
            </a:r>
            <a:r>
              <a:rPr sz="2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иш</a:t>
            </a:r>
            <a:r>
              <a:rPr sz="240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2400" b="1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Times New Roman"/>
                <a:cs typeface="Times New Roman"/>
              </a:rPr>
              <a:t>(зак</a:t>
            </a:r>
            <a:r>
              <a:rPr sz="2400" spc="-15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іплю</a:t>
            </a:r>
            <a:r>
              <a:rPr sz="2400" spc="-40" dirty="0">
                <a:latin typeface="Times New Roman"/>
                <a:cs typeface="Times New Roman"/>
              </a:rPr>
              <a:t>ю</a:t>
            </a:r>
            <a:r>
              <a:rPr sz="2400" dirty="0">
                <a:latin typeface="Times New Roman"/>
                <a:cs typeface="Times New Roman"/>
              </a:rPr>
              <a:t>т</a:t>
            </a:r>
            <a:r>
              <a:rPr sz="2400" spc="-10" dirty="0">
                <a:latin typeface="Times New Roman"/>
                <a:cs typeface="Times New Roman"/>
              </a:rPr>
              <a:t>ь</a:t>
            </a:r>
            <a:r>
              <a:rPr sz="2400" dirty="0">
                <a:latin typeface="Times New Roman"/>
                <a:cs typeface="Times New Roman"/>
              </a:rPr>
              <a:t>ся	і	з</a:t>
            </a:r>
            <a:r>
              <a:rPr sz="2400" spc="-1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кри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-30" dirty="0">
                <a:latin typeface="Times New Roman"/>
                <a:cs typeface="Times New Roman"/>
              </a:rPr>
              <a:t>ю</a:t>
            </a:r>
            <a:r>
              <a:rPr sz="2400" dirty="0">
                <a:latin typeface="Times New Roman"/>
                <a:cs typeface="Times New Roman"/>
              </a:rPr>
              <a:t>ть	</a:t>
            </a:r>
            <a:r>
              <a:rPr sz="2400" spc="-4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твір	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ари	</a:t>
            </a:r>
            <a:r>
              <a:rPr sz="2400" spc="-5" dirty="0">
                <a:latin typeface="Times New Roman"/>
                <a:cs typeface="Times New Roman"/>
              </a:rPr>
              <a:t>по  </a:t>
            </a:r>
            <a:r>
              <a:rPr sz="2400" spc="-10" dirty="0">
                <a:latin typeface="Times New Roman"/>
                <a:cs typeface="Times New Roman"/>
              </a:rPr>
              <a:t>зовнішньому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периметру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горловини);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62166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b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бушони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(різновиди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кришок,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що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нагвинчуються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 </a:t>
            </a:r>
            <a:r>
              <a:rPr sz="2400" spc="-10" dirty="0">
                <a:latin typeface="Times New Roman"/>
                <a:cs typeface="Times New Roman"/>
              </a:rPr>
              <a:t>туби);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10"/>
              </a:spcBef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8340" y="4758690"/>
            <a:ext cx="83756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1435" algn="l"/>
                <a:tab pos="2120900" algn="l"/>
                <a:tab pos="4144645" algn="l"/>
                <a:tab pos="4894580" algn="l"/>
                <a:tab pos="7030084" algn="l"/>
              </a:tabLst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про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2400" b="1" dirty="0">
                <a:latin typeface="Times New Roman"/>
                <a:cs typeface="Times New Roman"/>
              </a:rPr>
              <a:t>	</a:t>
            </a:r>
            <a:r>
              <a:rPr sz="2400" spc="15" dirty="0">
                <a:latin typeface="Times New Roman"/>
                <a:cs typeface="Times New Roman"/>
              </a:rPr>
              <a:t>(</a:t>
            </a:r>
            <a:r>
              <a:rPr sz="2400" dirty="0">
                <a:latin typeface="Times New Roman"/>
                <a:cs typeface="Times New Roman"/>
              </a:rPr>
              <a:t>що	</a:t>
            </a:r>
            <a:r>
              <a:rPr sz="2400" spc="-7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да</a:t>
            </a:r>
            <a:r>
              <a:rPr sz="2400" spc="-40" dirty="0">
                <a:latin typeface="Times New Roman"/>
                <a:cs typeface="Times New Roman"/>
              </a:rPr>
              <a:t>в</a:t>
            </a:r>
            <a:r>
              <a:rPr sz="2400" spc="10" dirty="0">
                <a:latin typeface="Times New Roman"/>
                <a:cs typeface="Times New Roman"/>
              </a:rPr>
              <a:t>л</a:t>
            </a:r>
            <a:r>
              <a:rPr sz="2400" spc="-5" dirty="0">
                <a:latin typeface="Times New Roman"/>
                <a:cs typeface="Times New Roman"/>
              </a:rPr>
              <a:t>ю</a:t>
            </a:r>
            <a:r>
              <a:rPr sz="2400" spc="-50" dirty="0">
                <a:latin typeface="Times New Roman"/>
                <a:cs typeface="Times New Roman"/>
              </a:rPr>
              <a:t>ю</a:t>
            </a:r>
            <a:r>
              <a:rPr sz="2400" dirty="0">
                <a:latin typeface="Times New Roman"/>
                <a:cs typeface="Times New Roman"/>
              </a:rPr>
              <a:t>т</a:t>
            </a:r>
            <a:r>
              <a:rPr sz="2400" spc="-10" dirty="0">
                <a:latin typeface="Times New Roman"/>
                <a:cs typeface="Times New Roman"/>
              </a:rPr>
              <a:t>ь</a:t>
            </a:r>
            <a:r>
              <a:rPr sz="2400" dirty="0">
                <a:latin typeface="Times New Roman"/>
                <a:cs typeface="Times New Roman"/>
              </a:rPr>
              <a:t>ся	або	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-5" dirty="0">
                <a:latin typeface="Times New Roman"/>
                <a:cs typeface="Times New Roman"/>
              </a:rPr>
              <a:t>гвинч</a:t>
            </a:r>
            <a:r>
              <a:rPr sz="2400" spc="5" dirty="0">
                <a:latin typeface="Times New Roman"/>
                <a:cs typeface="Times New Roman"/>
              </a:rPr>
              <a:t>у</a:t>
            </a:r>
            <a:r>
              <a:rPr sz="2400" spc="-45" dirty="0">
                <a:latin typeface="Times New Roman"/>
                <a:cs typeface="Times New Roman"/>
              </a:rPr>
              <a:t>ю</a:t>
            </a:r>
            <a:r>
              <a:rPr sz="2400" dirty="0">
                <a:latin typeface="Times New Roman"/>
                <a:cs typeface="Times New Roman"/>
              </a:rPr>
              <a:t>т</a:t>
            </a:r>
            <a:r>
              <a:rPr sz="2400" spc="-10" dirty="0">
                <a:latin typeface="Times New Roman"/>
                <a:cs typeface="Times New Roman"/>
              </a:rPr>
              <a:t>ь</a:t>
            </a:r>
            <a:r>
              <a:rPr sz="2400" dirty="0">
                <a:latin typeface="Times New Roman"/>
                <a:cs typeface="Times New Roman"/>
              </a:rPr>
              <a:t>ся	</a:t>
            </a:r>
            <a:r>
              <a:rPr sz="2400" spc="-20" dirty="0">
                <a:latin typeface="Times New Roman"/>
                <a:cs typeface="Times New Roman"/>
              </a:rPr>
              <a:t>в</a:t>
            </a:r>
            <a:r>
              <a:rPr sz="2400" spc="20" dirty="0">
                <a:latin typeface="Times New Roman"/>
                <a:cs typeface="Times New Roman"/>
              </a:rPr>
              <a:t>с</a:t>
            </a:r>
            <a:r>
              <a:rPr sz="2400" dirty="0">
                <a:latin typeface="Times New Roman"/>
                <a:cs typeface="Times New Roman"/>
              </a:rPr>
              <a:t>ер</a:t>
            </a:r>
            <a:r>
              <a:rPr sz="2400" spc="-3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ди</a:t>
            </a:r>
            <a:r>
              <a:rPr sz="2400" spc="-10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у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4998439"/>
            <a:ext cx="2843530" cy="1009650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622300">
              <a:lnSpc>
                <a:spcPct val="100000"/>
              </a:lnSpc>
              <a:spcBef>
                <a:spcPts val="1090"/>
              </a:spcBef>
            </a:pPr>
            <a:r>
              <a:rPr sz="2400" spc="-15" dirty="0">
                <a:latin typeface="Times New Roman"/>
                <a:cs typeface="Times New Roman"/>
              </a:rPr>
              <a:t>горловини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тари);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62166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spc="-10" dirty="0">
                <a:latin typeface="Times New Roman"/>
                <a:cs typeface="Times New Roman"/>
              </a:rPr>
              <a:t>закупорювальні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01040" y="5966459"/>
            <a:ext cx="8350250" cy="15240"/>
          </a:xfrm>
          <a:custGeom>
            <a:avLst/>
            <a:gdLst/>
            <a:ahLst/>
            <a:cxnLst/>
            <a:rect l="l" t="t" r="r" b="b"/>
            <a:pathLst>
              <a:path w="8350250" h="15239">
                <a:moveTo>
                  <a:pt x="8349995" y="0"/>
                </a:moveTo>
                <a:lnTo>
                  <a:pt x="0" y="0"/>
                </a:lnTo>
                <a:lnTo>
                  <a:pt x="0" y="15239"/>
                </a:lnTo>
                <a:lnTo>
                  <a:pt x="8349995" y="15239"/>
                </a:lnTo>
                <a:lnTo>
                  <a:pt x="83499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080130" y="5616346"/>
            <a:ext cx="59829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00785" algn="l"/>
                <a:tab pos="1649095" algn="l"/>
                <a:tab pos="3641725" algn="l"/>
              </a:tabLst>
            </a:pPr>
            <a:r>
              <a:rPr sz="2400" spc="-5" dirty="0">
                <a:latin typeface="Times New Roman"/>
                <a:cs typeface="Times New Roman"/>
              </a:rPr>
              <a:t>засоби	</a:t>
            </a:r>
            <a:r>
              <a:rPr sz="2400" dirty="0">
                <a:latin typeface="Times New Roman"/>
                <a:cs typeface="Times New Roman"/>
              </a:rPr>
              <a:t>з	</a:t>
            </a:r>
            <a:r>
              <a:rPr sz="2400" spc="-25" dirty="0">
                <a:latin typeface="Times New Roman"/>
                <a:cs typeface="Times New Roman"/>
              </a:rPr>
              <a:t>додатковими	</a:t>
            </a:r>
            <a:r>
              <a:rPr sz="2400" spc="-10" dirty="0">
                <a:latin typeface="Times New Roman"/>
                <a:cs typeface="Times New Roman"/>
              </a:rPr>
              <a:t>функціональними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8340" y="5982716"/>
            <a:ext cx="83756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861185" algn="l"/>
                <a:tab pos="2473960" algn="l"/>
                <a:tab pos="4123690" algn="l"/>
                <a:tab pos="4794250" algn="l"/>
                <a:tab pos="6970395" algn="l"/>
              </a:tabLst>
            </a:pP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прис</a:t>
            </a:r>
            <a:r>
              <a:rPr sz="2400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</a:t>
            </a:r>
            <a:r>
              <a:rPr sz="2400" u="heavy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ям</a:t>
            </a:r>
            <a:r>
              <a:rPr sz="2400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2400" dirty="0">
                <a:latin typeface="Times New Roman"/>
                <a:cs typeface="Times New Roman"/>
              </a:rPr>
              <a:t>,	що	</a:t>
            </a:r>
            <a:r>
              <a:rPr sz="2400" spc="-5" dirty="0">
                <a:latin typeface="Times New Roman"/>
                <a:cs typeface="Times New Roman"/>
              </a:rPr>
              <a:t>призн</a:t>
            </a:r>
            <a:r>
              <a:rPr sz="2400" spc="-95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чені	д</a:t>
            </a:r>
            <a:r>
              <a:rPr sz="2400" spc="-10" dirty="0">
                <a:latin typeface="Times New Roman"/>
                <a:cs typeface="Times New Roman"/>
              </a:rPr>
              <a:t>л</a:t>
            </a:r>
            <a:r>
              <a:rPr sz="2400" dirty="0">
                <a:latin typeface="Times New Roman"/>
                <a:cs typeface="Times New Roman"/>
              </a:rPr>
              <a:t>я	розпил</a:t>
            </a:r>
            <a:r>
              <a:rPr sz="2400" spc="5" dirty="0">
                <a:latin typeface="Times New Roman"/>
                <a:cs typeface="Times New Roman"/>
              </a:rPr>
              <a:t>ю</a:t>
            </a:r>
            <a:r>
              <a:rPr sz="2400" spc="-3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анн</a:t>
            </a:r>
            <a:r>
              <a:rPr sz="2400" spc="5" dirty="0">
                <a:latin typeface="Times New Roman"/>
                <a:cs typeface="Times New Roman"/>
              </a:rPr>
              <a:t>я</a:t>
            </a:r>
            <a:r>
              <a:rPr sz="2400" dirty="0">
                <a:latin typeface="Times New Roman"/>
                <a:cs typeface="Times New Roman"/>
              </a:rPr>
              <a:t>,	до</a:t>
            </a:r>
            <a:r>
              <a:rPr sz="2400" spc="-60" dirty="0">
                <a:latin typeface="Times New Roman"/>
                <a:cs typeface="Times New Roman"/>
              </a:rPr>
              <a:t>з</a:t>
            </a:r>
            <a:r>
              <a:rPr sz="2400" spc="5" dirty="0">
                <a:latin typeface="Times New Roman"/>
                <a:cs typeface="Times New Roman"/>
              </a:rPr>
              <a:t>у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ання,  </a:t>
            </a:r>
            <a:r>
              <a:rPr sz="2400" spc="-10" dirty="0">
                <a:latin typeface="Times New Roman"/>
                <a:cs typeface="Times New Roman"/>
              </a:rPr>
              <a:t>намазування,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розсіювання, </a:t>
            </a:r>
            <a:r>
              <a:rPr sz="2400" spc="-10" dirty="0">
                <a:latin typeface="Times New Roman"/>
                <a:cs typeface="Times New Roman"/>
              </a:rPr>
              <a:t>закапування </a:t>
            </a:r>
            <a:r>
              <a:rPr sz="2400" spc="-5" dirty="0">
                <a:latin typeface="Times New Roman"/>
                <a:cs typeface="Times New Roman"/>
              </a:rPr>
              <a:t>лікарських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засобів).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1076" y="94234"/>
            <a:ext cx="81813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783329" algn="l"/>
              </a:tabLst>
            </a:pPr>
            <a:r>
              <a:rPr sz="280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Закупорювальні</a:t>
            </a:r>
            <a:r>
              <a:rPr sz="2800" i="1" u="heavy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i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засоби	</a:t>
            </a:r>
            <a:r>
              <a:rPr sz="280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класифікують</a:t>
            </a:r>
            <a:r>
              <a:rPr sz="2800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</a:t>
            </a:r>
            <a:r>
              <a:rPr sz="2800" i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ознаками: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612394"/>
            <a:ext cx="8988425" cy="589724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622300" marR="6350" indent="-609600" algn="just">
              <a:lnSpc>
                <a:spcPts val="2590"/>
              </a:lnSpc>
              <a:spcBef>
                <a:spcPts val="425"/>
              </a:spcBef>
            </a:pPr>
            <a:r>
              <a:rPr sz="2400" b="1" i="1" dirty="0">
                <a:latin typeface="Times New Roman"/>
                <a:cs typeface="Times New Roman"/>
              </a:rPr>
              <a:t>За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b="1" i="1" spc="-10" dirty="0">
                <a:latin typeface="Times New Roman"/>
                <a:cs typeface="Times New Roman"/>
              </a:rPr>
              <a:t>способами</a:t>
            </a:r>
            <a:r>
              <a:rPr sz="2400" b="1" i="1" spc="-5" dirty="0">
                <a:latin typeface="Times New Roman"/>
                <a:cs typeface="Times New Roman"/>
              </a:rPr>
              <a:t> закріплення</a:t>
            </a:r>
            <a:r>
              <a:rPr sz="2400" b="1" i="1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</a:t>
            </a:r>
            <a:r>
              <a:rPr sz="2400" dirty="0">
                <a:latin typeface="Times New Roman"/>
                <a:cs typeface="Times New Roman"/>
              </a:rPr>
              <a:t> тарі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є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закупорювальні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засоби,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що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нагвинчуються, </a:t>
            </a:r>
            <a:r>
              <a:rPr sz="2400" spc="-15" dirty="0">
                <a:latin typeface="Times New Roman"/>
                <a:cs typeface="Times New Roman"/>
              </a:rPr>
              <a:t>натягуються, </a:t>
            </a:r>
            <a:r>
              <a:rPr sz="2400" spc="-5" dirty="0">
                <a:latin typeface="Times New Roman"/>
                <a:cs typeface="Times New Roman"/>
              </a:rPr>
              <a:t>закручуються,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вставляються.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650">
              <a:latin typeface="Times New Roman"/>
              <a:cs typeface="Times New Roman"/>
            </a:endParaRPr>
          </a:p>
          <a:p>
            <a:pPr marL="622300" marR="5080" indent="-609600" algn="just">
              <a:lnSpc>
                <a:spcPts val="2590"/>
              </a:lnSpc>
            </a:pPr>
            <a:r>
              <a:rPr sz="2400" b="1" i="1" dirty="0">
                <a:latin typeface="Times New Roman"/>
                <a:cs typeface="Times New Roman"/>
              </a:rPr>
              <a:t>За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матеріалами</a:t>
            </a:r>
            <a:r>
              <a:rPr sz="2400" b="1" spc="-5" dirty="0">
                <a:latin typeface="Times New Roman"/>
                <a:cs typeface="Times New Roman"/>
              </a:rPr>
              <a:t>: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скляні,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пластмасові,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гумові,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металеві,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коркові, 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комбіновані.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i="1" dirty="0">
                <a:latin typeface="Times New Roman"/>
                <a:cs typeface="Times New Roman"/>
              </a:rPr>
              <a:t>За</a:t>
            </a:r>
            <a:r>
              <a:rPr sz="2400" b="1" i="1" spc="-5" dirty="0">
                <a:latin typeface="Times New Roman"/>
                <a:cs typeface="Times New Roman"/>
              </a:rPr>
              <a:t> видами</a:t>
            </a:r>
            <a:r>
              <a:rPr sz="2400" b="1" i="1" spc="1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ущільнення</a:t>
            </a:r>
            <a:r>
              <a:rPr sz="2400" b="1" i="1" dirty="0">
                <a:latin typeface="Times New Roman"/>
                <a:cs typeface="Times New Roman"/>
              </a:rPr>
              <a:t> і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матеріалами,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які</a:t>
            </a:r>
            <a:r>
              <a:rPr sz="2400" b="1" i="1" spc="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ущільнюють</a:t>
            </a:r>
            <a:r>
              <a:rPr sz="2400" b="1" spc="-5" dirty="0"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  <a:tabLst>
                <a:tab pos="69786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прокладками;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  <a:tabLst>
                <a:tab pos="69786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герметиками</a:t>
            </a:r>
            <a:r>
              <a:rPr sz="2400" dirty="0">
                <a:latin typeface="Times New Roman"/>
                <a:cs typeface="Times New Roman"/>
              </a:rPr>
              <a:t> або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еластичними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матеріалами;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  <a:tabLst>
                <a:tab pos="69786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dirty="0">
                <a:latin typeface="Times New Roman"/>
                <a:cs typeface="Times New Roman"/>
              </a:rPr>
              <a:t>такі,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що</a:t>
            </a:r>
            <a:r>
              <a:rPr sz="2400" spc="-5" dirty="0">
                <a:latin typeface="Times New Roman"/>
                <a:cs typeface="Times New Roman"/>
              </a:rPr>
              <a:t> закріплюються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зварюванням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або</a:t>
            </a:r>
            <a:r>
              <a:rPr sz="2400" spc="-5" dirty="0">
                <a:latin typeface="Times New Roman"/>
                <a:cs typeface="Times New Roman"/>
              </a:rPr>
              <a:t> склеюванням.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50">
              <a:latin typeface="Times New Roman"/>
              <a:cs typeface="Times New Roman"/>
            </a:endParaRPr>
          </a:p>
          <a:p>
            <a:pPr marL="622300" marR="5080" indent="-609600" algn="just">
              <a:lnSpc>
                <a:spcPct val="90000"/>
              </a:lnSpc>
            </a:pPr>
            <a:r>
              <a:rPr sz="2400" b="1" i="1" dirty="0">
                <a:latin typeface="Times New Roman"/>
                <a:cs typeface="Times New Roman"/>
              </a:rPr>
              <a:t>За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b="1" i="1" spc="-35" dirty="0">
                <a:latin typeface="Times New Roman"/>
                <a:cs typeface="Times New Roman"/>
              </a:rPr>
              <a:t>методом</a:t>
            </a:r>
            <a:r>
              <a:rPr sz="2400" b="1" i="1" spc="-3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виробництва</a:t>
            </a:r>
            <a:r>
              <a:rPr sz="2400" b="1" spc="-5" dirty="0">
                <a:latin typeface="Times New Roman"/>
                <a:cs typeface="Times New Roman"/>
              </a:rPr>
              <a:t>: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виготовлені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пресуванням,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литтям,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штампуванням,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витягуванням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ін.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Широке</a:t>
            </a:r>
            <a:r>
              <a:rPr sz="2400" spc="57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застосування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мають</a:t>
            </a:r>
            <a:r>
              <a:rPr sz="2400" spc="-5" dirty="0">
                <a:latin typeface="Times New Roman"/>
                <a:cs typeface="Times New Roman"/>
              </a:rPr>
              <a:t> різноманітні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закупорювальні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засоби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для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утримування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таблеток,</a:t>
            </a:r>
            <a:r>
              <a:rPr sz="2400" spc="-5" dirty="0">
                <a:latin typeface="Times New Roman"/>
                <a:cs typeface="Times New Roman"/>
              </a:rPr>
              <a:t> драже,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капсул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від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переміщення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їх</a:t>
            </a:r>
            <a:r>
              <a:rPr sz="2400" dirty="0">
                <a:latin typeface="Times New Roman"/>
                <a:cs typeface="Times New Roman"/>
              </a:rPr>
              <a:t> в</a:t>
            </a:r>
            <a:r>
              <a:rPr sz="2400" spc="6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упаковці</a:t>
            </a:r>
            <a:r>
              <a:rPr sz="2400" spc="5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(так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звані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пробки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-10" dirty="0">
                <a:latin typeface="Times New Roman"/>
                <a:cs typeface="Times New Roman"/>
              </a:rPr>
              <a:t>амортизаторами).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0"/>
            <a:ext cx="8988425" cy="643763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Пакувальні</a:t>
            </a:r>
            <a:r>
              <a:rPr sz="2400" b="1" i="1" u="heavy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матеріали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ts val="2300"/>
              </a:lnSpc>
              <a:spcBef>
                <a:spcPts val="980"/>
              </a:spcBef>
            </a:pPr>
            <a:r>
              <a:rPr sz="2400" spc="-10" dirty="0">
                <a:latin typeface="Times New Roman"/>
                <a:cs typeface="Times New Roman"/>
              </a:rPr>
              <a:t>Пакувальні матеріали </a:t>
            </a:r>
            <a:r>
              <a:rPr sz="2400" spc="-15" dirty="0">
                <a:latin typeface="Times New Roman"/>
                <a:cs typeface="Times New Roman"/>
              </a:rPr>
              <a:t>служать </a:t>
            </a:r>
            <a:r>
              <a:rPr sz="2400" dirty="0">
                <a:latin typeface="Times New Roman"/>
                <a:cs typeface="Times New Roman"/>
              </a:rPr>
              <a:t>для </a:t>
            </a:r>
            <a:r>
              <a:rPr sz="2400" spc="-20" dirty="0">
                <a:latin typeface="Times New Roman"/>
                <a:cs typeface="Times New Roman"/>
              </a:rPr>
              <a:t>виготовлення </a:t>
            </a:r>
            <a:r>
              <a:rPr sz="2400" dirty="0">
                <a:latin typeface="Times New Roman"/>
                <a:cs typeface="Times New Roman"/>
              </a:rPr>
              <a:t>тари й </a:t>
            </a:r>
            <a:r>
              <a:rPr sz="2400" spc="-20" dirty="0">
                <a:latin typeface="Times New Roman"/>
                <a:cs typeface="Times New Roman"/>
              </a:rPr>
              <a:t>упаковки, </a:t>
            </a:r>
            <a:r>
              <a:rPr sz="2400" dirty="0">
                <a:latin typeface="Times New Roman"/>
                <a:cs typeface="Times New Roman"/>
              </a:rPr>
              <a:t>а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також </a:t>
            </a:r>
            <a:r>
              <a:rPr sz="2400" dirty="0">
                <a:latin typeface="Times New Roman"/>
                <a:cs typeface="Times New Roman"/>
              </a:rPr>
              <a:t>для </a:t>
            </a:r>
            <a:r>
              <a:rPr sz="2400" spc="-10" dirty="0">
                <a:latin typeface="Times New Roman"/>
                <a:cs typeface="Times New Roman"/>
              </a:rPr>
              <a:t>загортання, щільного </a:t>
            </a:r>
            <a:r>
              <a:rPr sz="2400" dirty="0">
                <a:latin typeface="Times New Roman"/>
                <a:cs typeface="Times New Roman"/>
              </a:rPr>
              <a:t>укладання й </a:t>
            </a:r>
            <a:r>
              <a:rPr sz="2400" spc="-5" dirty="0">
                <a:latin typeface="Times New Roman"/>
                <a:cs typeface="Times New Roman"/>
              </a:rPr>
              <a:t>амортизації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-10" dirty="0">
                <a:latin typeface="Times New Roman"/>
                <a:cs typeface="Times New Roman"/>
              </a:rPr>
              <a:t>метою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захисту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продукції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від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ушкодження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втрат.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59"/>
              </a:spcBef>
            </a:pP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Пакувальні</a:t>
            </a:r>
            <a:r>
              <a:rPr sz="2400" b="1" i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матеріали</a:t>
            </a:r>
            <a:r>
              <a:rPr sz="2400" b="1" i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класифікують</a:t>
            </a:r>
            <a:r>
              <a:rPr sz="2400" b="1" i="1" u="heavy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ознаками: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1000"/>
              </a:spcBef>
            </a:pPr>
            <a:r>
              <a:rPr sz="2400" b="1" i="1" dirty="0">
                <a:latin typeface="Times New Roman"/>
                <a:cs typeface="Times New Roman"/>
              </a:rPr>
              <a:t>За </a:t>
            </a:r>
            <a:r>
              <a:rPr sz="2400" b="1" i="1" spc="-5" dirty="0">
                <a:latin typeface="Times New Roman"/>
                <a:cs typeface="Times New Roman"/>
              </a:rPr>
              <a:t>призначенням: </a:t>
            </a:r>
            <a:r>
              <a:rPr sz="2400" dirty="0">
                <a:latin typeface="Times New Roman"/>
                <a:cs typeface="Times New Roman"/>
              </a:rPr>
              <a:t>для </a:t>
            </a:r>
            <a:r>
              <a:rPr sz="2400" spc="-5" dirty="0">
                <a:latin typeface="Times New Roman"/>
                <a:cs typeface="Times New Roman"/>
              </a:rPr>
              <a:t>сипких, </a:t>
            </a:r>
            <a:r>
              <a:rPr sz="2400" spc="-10" dirty="0">
                <a:latin typeface="Times New Roman"/>
                <a:cs typeface="Times New Roman"/>
              </a:rPr>
              <a:t>таблетованих, </a:t>
            </a:r>
            <a:r>
              <a:rPr sz="2400" spc="-5" dirty="0">
                <a:latin typeface="Times New Roman"/>
                <a:cs typeface="Times New Roman"/>
              </a:rPr>
              <a:t>пластичних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-5" dirty="0">
                <a:latin typeface="Times New Roman"/>
                <a:cs typeface="Times New Roman"/>
              </a:rPr>
              <a:t>інших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лікарських </a:t>
            </a:r>
            <a:r>
              <a:rPr sz="2400" dirty="0">
                <a:latin typeface="Times New Roman"/>
                <a:cs typeface="Times New Roman"/>
              </a:rPr>
              <a:t>засобів — </a:t>
            </a:r>
            <a:r>
              <a:rPr sz="2400" spc="-5" dirty="0">
                <a:latin typeface="Times New Roman"/>
                <a:cs typeface="Times New Roman"/>
              </a:rPr>
              <a:t>при створенні </a:t>
            </a:r>
            <a:r>
              <a:rPr sz="2400" spc="-20" dirty="0">
                <a:latin typeface="Times New Roman"/>
                <a:cs typeface="Times New Roman"/>
              </a:rPr>
              <a:t>споживчих упаковок, </a:t>
            </a:r>
            <a:r>
              <a:rPr sz="2400" dirty="0">
                <a:latin typeface="Times New Roman"/>
                <a:cs typeface="Times New Roman"/>
              </a:rPr>
              <a:t>а </a:t>
            </a:r>
            <a:r>
              <a:rPr sz="2400" spc="-35" dirty="0">
                <a:latin typeface="Times New Roman"/>
                <a:cs typeface="Times New Roman"/>
              </a:rPr>
              <a:t>також 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для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штучних,</a:t>
            </a:r>
            <a:r>
              <a:rPr sz="2400" dirty="0">
                <a:latin typeface="Times New Roman"/>
                <a:cs typeface="Times New Roman"/>
              </a:rPr>
              <a:t> сипких</a:t>
            </a:r>
            <a:r>
              <a:rPr sz="2400" spc="5" dirty="0">
                <a:latin typeface="Times New Roman"/>
                <a:cs typeface="Times New Roman"/>
              </a:rPr>
              <a:t> та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інших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групових</a:t>
            </a:r>
            <a:r>
              <a:rPr sz="2400" spc="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60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транспортних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упаковок.</a:t>
            </a:r>
            <a:endParaRPr sz="2400">
              <a:latin typeface="Times New Roman"/>
              <a:cs typeface="Times New Roman"/>
            </a:endParaRPr>
          </a:p>
          <a:p>
            <a:pPr marL="355600" marR="7620" indent="-342900" algn="just">
              <a:lnSpc>
                <a:spcPct val="80000"/>
              </a:lnSpc>
              <a:spcBef>
                <a:spcPts val="1000"/>
              </a:spcBef>
            </a:pPr>
            <a:r>
              <a:rPr sz="2400" b="1" i="1" dirty="0">
                <a:latin typeface="Times New Roman"/>
                <a:cs typeface="Times New Roman"/>
              </a:rPr>
              <a:t>За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матеріалами:</a:t>
            </a:r>
            <a:r>
              <a:rPr sz="2400" b="1" i="1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полімерні,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паперові,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картонні,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металеві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(алюмінієва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фольга)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комбіновані.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2400" b="1" i="1" dirty="0">
                <a:latin typeface="Times New Roman"/>
                <a:cs typeface="Times New Roman"/>
              </a:rPr>
              <a:t>За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видами:</a:t>
            </a:r>
            <a:r>
              <a:rPr sz="2400" b="1" i="1" spc="2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плівкові,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листові, гофровані.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2400" b="1" i="1" dirty="0">
                <a:latin typeface="Times New Roman"/>
                <a:cs typeface="Times New Roman"/>
              </a:rPr>
              <a:t>За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кількістю</a:t>
            </a:r>
            <a:r>
              <a:rPr sz="2400" b="1" i="1" spc="-3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шарів: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одношарові, багатошарові.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2400" b="1" i="1" dirty="0">
                <a:latin typeface="Times New Roman"/>
                <a:cs typeface="Times New Roman"/>
              </a:rPr>
              <a:t>За</a:t>
            </a:r>
            <a:r>
              <a:rPr sz="2400" b="1" i="1" spc="15" dirty="0">
                <a:latin typeface="Times New Roman"/>
                <a:cs typeface="Times New Roman"/>
              </a:rPr>
              <a:t> </a:t>
            </a:r>
            <a:r>
              <a:rPr sz="2400" b="1" i="1" spc="-20" dirty="0">
                <a:latin typeface="Times New Roman"/>
                <a:cs typeface="Times New Roman"/>
              </a:rPr>
              <a:t>методами</a:t>
            </a:r>
            <a:r>
              <a:rPr sz="2400" b="1" i="1" spc="2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виробництва:</a:t>
            </a:r>
            <a:r>
              <a:rPr sz="2400" b="1" i="1" spc="4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виготовлені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виливанням,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пресуванням.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1010"/>
              </a:spcBef>
            </a:pPr>
            <a:r>
              <a:rPr sz="2400" spc="-5" dirty="0">
                <a:latin typeface="Times New Roman"/>
                <a:cs typeface="Times New Roman"/>
              </a:rPr>
              <a:t>Серед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пакувальних</a:t>
            </a:r>
            <a:r>
              <a:rPr sz="2400" spc="-5" dirty="0">
                <a:latin typeface="Times New Roman"/>
                <a:cs typeface="Times New Roman"/>
              </a:rPr>
              <a:t> допоміжних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матеріалів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є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стрічки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гумовані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(смужки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паперу,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покриті</a:t>
            </a:r>
            <a:r>
              <a:rPr sz="2400" dirty="0">
                <a:latin typeface="Times New Roman"/>
                <a:cs typeface="Times New Roman"/>
              </a:rPr>
              <a:t> з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одного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боку</a:t>
            </a:r>
            <a:r>
              <a:rPr sz="2400" spc="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клеєм),</a:t>
            </a:r>
            <a:r>
              <a:rPr sz="2400" spc="6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стрічки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самоклейні (липкі), стрічки </a:t>
            </a:r>
            <a:r>
              <a:rPr sz="2400" spc="-10" dirty="0">
                <a:latin typeface="Times New Roman"/>
                <a:cs typeface="Times New Roman"/>
              </a:rPr>
              <a:t>стяжні </a:t>
            </a:r>
            <a:r>
              <a:rPr sz="2400" dirty="0">
                <a:latin typeface="Times New Roman"/>
                <a:cs typeface="Times New Roman"/>
              </a:rPr>
              <a:t>металеві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spc="-5" dirty="0">
                <a:latin typeface="Times New Roman"/>
                <a:cs typeface="Times New Roman"/>
              </a:rPr>
              <a:t>полімерні, </a:t>
            </a:r>
            <a:r>
              <a:rPr sz="2400" spc="-40" dirty="0">
                <a:latin typeface="Times New Roman"/>
                <a:cs typeface="Times New Roman"/>
              </a:rPr>
              <a:t>дріт, </a:t>
            </a:r>
            <a:r>
              <a:rPr sz="2400" spc="-35" dirty="0">
                <a:latin typeface="Times New Roman"/>
                <a:cs typeface="Times New Roman"/>
              </a:rPr>
              <a:t> шпагат.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0"/>
            <a:ext cx="8986520" cy="3542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Загальні</a:t>
            </a:r>
            <a:r>
              <a:rPr sz="2400" b="1" i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вимоги</a:t>
            </a:r>
            <a:r>
              <a:rPr sz="24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</a:t>
            </a:r>
            <a:r>
              <a:rPr sz="2400" b="1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тари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00">
              <a:latin typeface="Times New Roman"/>
              <a:cs typeface="Times New Roman"/>
            </a:endParaRPr>
          </a:p>
          <a:p>
            <a:pPr marL="355600" marR="999490" indent="-342900">
              <a:lnSpc>
                <a:spcPct val="70000"/>
              </a:lnSpc>
              <a:tabLst>
                <a:tab pos="35496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b="1" i="1" spc="-15" dirty="0">
                <a:latin typeface="Times New Roman"/>
                <a:cs typeface="Times New Roman"/>
              </a:rPr>
              <a:t>Експлуатаційні</a:t>
            </a:r>
            <a:r>
              <a:rPr sz="2400" b="1" i="1" dirty="0">
                <a:latin typeface="Times New Roman"/>
                <a:cs typeface="Times New Roman"/>
              </a:rPr>
              <a:t> вимоги</a:t>
            </a:r>
            <a:r>
              <a:rPr sz="2400" b="1" i="1" spc="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обумовлюють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цілість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запакованої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продукції.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300">
              <a:latin typeface="Times New Roman"/>
              <a:cs typeface="Times New Roman"/>
            </a:endParaRPr>
          </a:p>
          <a:p>
            <a:pPr marL="355600" marR="971550" indent="-342900">
              <a:lnSpc>
                <a:spcPct val="70000"/>
              </a:lnSpc>
              <a:tabLst>
                <a:tab pos="35496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b="1" i="1" spc="-20" dirty="0">
                <a:latin typeface="Times New Roman"/>
                <a:cs typeface="Times New Roman"/>
              </a:rPr>
              <a:t>Технологічні</a:t>
            </a:r>
            <a:r>
              <a:rPr sz="2400" b="1" i="1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вимоги</a:t>
            </a:r>
            <a:r>
              <a:rPr sz="2400" b="1" i="1" spc="2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обумовлюють: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найбільш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раціональне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виготовлення,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зберігання </a:t>
            </a:r>
            <a:r>
              <a:rPr sz="2400" dirty="0">
                <a:latin typeface="Times New Roman"/>
                <a:cs typeface="Times New Roman"/>
              </a:rPr>
              <a:t>і </a:t>
            </a:r>
            <a:r>
              <a:rPr sz="2400" spc="-10" dirty="0">
                <a:latin typeface="Times New Roman"/>
                <a:cs typeface="Times New Roman"/>
              </a:rPr>
              <a:t>транспортування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продукції.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>
              <a:latin typeface="Times New Roman"/>
              <a:cs typeface="Times New Roman"/>
            </a:endParaRPr>
          </a:p>
          <a:p>
            <a:pPr marL="355600" marR="959485" indent="-342900">
              <a:lnSpc>
                <a:spcPct val="70000"/>
              </a:lnSpc>
              <a:tabLst>
                <a:tab pos="35496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b="1" i="1" spc="-15" dirty="0">
                <a:latin typeface="Times New Roman"/>
                <a:cs typeface="Times New Roman"/>
              </a:rPr>
              <a:t>Споживчі</a:t>
            </a:r>
            <a:r>
              <a:rPr sz="2400" b="1" i="1" spc="2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вимоги</a:t>
            </a:r>
            <a:r>
              <a:rPr sz="2400" b="1" i="1" spc="2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обумовлюють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зручності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процесі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збуту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продукції,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забезпечують</a:t>
            </a:r>
            <a:r>
              <a:rPr sz="2400" dirty="0">
                <a:latin typeface="Times New Roman"/>
                <a:cs typeface="Times New Roman"/>
              </a:rPr>
              <a:t> її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раціональне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використання.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814"/>
              </a:spcBef>
              <a:tabLst>
                <a:tab pos="342265" algn="l"/>
                <a:tab pos="2025014" algn="l"/>
                <a:tab pos="3192780" algn="l"/>
                <a:tab pos="4596765" algn="l"/>
                <a:tab pos="5111750" algn="l"/>
                <a:tab pos="6564630" algn="l"/>
                <a:tab pos="829754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b="1" i="1" spc="-5" dirty="0">
                <a:latin typeface="Times New Roman"/>
                <a:cs typeface="Times New Roman"/>
              </a:rPr>
              <a:t>Спеціальні	вимоги	</a:t>
            </a:r>
            <a:r>
              <a:rPr sz="2400" spc="-20" dirty="0">
                <a:latin typeface="Times New Roman"/>
                <a:cs typeface="Times New Roman"/>
              </a:rPr>
              <a:t>вказують	</a:t>
            </a:r>
            <a:r>
              <a:rPr sz="2400" spc="-5" dirty="0">
                <a:latin typeface="Times New Roman"/>
                <a:cs typeface="Times New Roman"/>
              </a:rPr>
              <a:t>на	</a:t>
            </a:r>
            <a:r>
              <a:rPr sz="2400" spc="-15" dirty="0">
                <a:latin typeface="Times New Roman"/>
                <a:cs typeface="Times New Roman"/>
              </a:rPr>
              <a:t>необхідні	</a:t>
            </a:r>
            <a:r>
              <a:rPr sz="2400" spc="-5" dirty="0">
                <a:latin typeface="Times New Roman"/>
                <a:cs typeface="Times New Roman"/>
              </a:rPr>
              <a:t>властивості	</a:t>
            </a:r>
            <a:r>
              <a:rPr sz="2400" dirty="0">
                <a:latin typeface="Times New Roman"/>
                <a:cs typeface="Times New Roman"/>
              </a:rPr>
              <a:t>тари,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1640" y="3327272"/>
            <a:ext cx="86442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82875" algn="l"/>
                <a:tab pos="3985895" algn="l"/>
                <a:tab pos="4446270" algn="l"/>
                <a:tab pos="6464935" algn="l"/>
                <a:tab pos="8182609" algn="l"/>
              </a:tabLst>
            </a:pPr>
            <a:r>
              <a:rPr sz="2400" dirty="0">
                <a:latin typeface="Times New Roman"/>
                <a:cs typeface="Times New Roman"/>
              </a:rPr>
              <a:t>за</a:t>
            </a:r>
            <a:r>
              <a:rPr sz="2400" spc="-50" dirty="0">
                <a:latin typeface="Times New Roman"/>
                <a:cs typeface="Times New Roman"/>
              </a:rPr>
              <a:t>к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-5" dirty="0">
                <a:latin typeface="Times New Roman"/>
                <a:cs typeface="Times New Roman"/>
              </a:rPr>
              <a:t>порю</a:t>
            </a:r>
            <a:r>
              <a:rPr sz="2400" spc="-50" dirty="0">
                <a:latin typeface="Times New Roman"/>
                <a:cs typeface="Times New Roman"/>
              </a:rPr>
              <a:t>в</a:t>
            </a:r>
            <a:r>
              <a:rPr sz="2400" spc="10" dirty="0">
                <a:latin typeface="Times New Roman"/>
                <a:cs typeface="Times New Roman"/>
              </a:rPr>
              <a:t>а</a:t>
            </a:r>
            <a:r>
              <a:rPr sz="2400" spc="-5" dirty="0">
                <a:latin typeface="Times New Roman"/>
                <a:cs typeface="Times New Roman"/>
              </a:rPr>
              <a:t>льни</a:t>
            </a:r>
            <a:r>
              <a:rPr sz="2400" dirty="0">
                <a:latin typeface="Times New Roman"/>
                <a:cs typeface="Times New Roman"/>
              </a:rPr>
              <a:t>х	засоб</a:t>
            </a:r>
            <a:r>
              <a:rPr sz="2400" spc="5" dirty="0">
                <a:latin typeface="Times New Roman"/>
                <a:cs typeface="Times New Roman"/>
              </a:rPr>
              <a:t>і</a:t>
            </a:r>
            <a:r>
              <a:rPr sz="2400" dirty="0">
                <a:latin typeface="Times New Roman"/>
                <a:cs typeface="Times New Roman"/>
              </a:rPr>
              <a:t>в	і	</a:t>
            </a:r>
            <a:r>
              <a:rPr sz="2400" spc="-5" dirty="0">
                <a:latin typeface="Times New Roman"/>
                <a:cs typeface="Times New Roman"/>
              </a:rPr>
              <a:t>па</a:t>
            </a:r>
            <a:r>
              <a:rPr sz="2400" spc="-50" dirty="0">
                <a:latin typeface="Times New Roman"/>
                <a:cs typeface="Times New Roman"/>
              </a:rPr>
              <a:t>к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spc="20" dirty="0">
                <a:latin typeface="Times New Roman"/>
                <a:cs typeface="Times New Roman"/>
              </a:rPr>
              <a:t>а</a:t>
            </a:r>
            <a:r>
              <a:rPr sz="2400" spc="-5" dirty="0">
                <a:latin typeface="Times New Roman"/>
                <a:cs typeface="Times New Roman"/>
              </a:rPr>
              <a:t>льни</a:t>
            </a:r>
            <a:r>
              <a:rPr sz="2400" dirty="0">
                <a:latin typeface="Times New Roman"/>
                <a:cs typeface="Times New Roman"/>
              </a:rPr>
              <a:t>х	</a:t>
            </a:r>
            <a:r>
              <a:rPr sz="2400" spc="-10" dirty="0">
                <a:latin typeface="Times New Roman"/>
                <a:cs typeface="Times New Roman"/>
              </a:rPr>
              <a:t>м</a:t>
            </a:r>
            <a:r>
              <a:rPr sz="2400" spc="-6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те</a:t>
            </a:r>
            <a:r>
              <a:rPr sz="2400" spc="-15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25" dirty="0">
                <a:latin typeface="Times New Roman"/>
                <a:cs typeface="Times New Roman"/>
              </a:rPr>
              <a:t>а</a:t>
            </a:r>
            <a:r>
              <a:rPr sz="2400" spc="-10" dirty="0">
                <a:latin typeface="Times New Roman"/>
                <a:cs typeface="Times New Roman"/>
              </a:rPr>
              <a:t>л</a:t>
            </a:r>
            <a:r>
              <a:rPr sz="2400" dirty="0">
                <a:latin typeface="Times New Roman"/>
                <a:cs typeface="Times New Roman"/>
              </a:rPr>
              <a:t>ів	для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1640" y="3583304"/>
            <a:ext cx="86423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Times New Roman"/>
                <a:cs typeface="Times New Roman"/>
              </a:rPr>
              <a:t>конкретних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видів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продукції.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Вони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повинні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мати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хімічну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стійкість,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1640" y="3839336"/>
            <a:ext cx="86442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9850" algn="l"/>
                <a:tab pos="1845945" algn="l"/>
                <a:tab pos="3379470" algn="l"/>
                <a:tab pos="5944870" algn="l"/>
                <a:tab pos="8182609" algn="l"/>
              </a:tabLst>
            </a:pPr>
            <a:r>
              <a:rPr sz="2400" dirty="0">
                <a:latin typeface="Times New Roman"/>
                <a:cs typeface="Times New Roman"/>
              </a:rPr>
              <a:t>хіміч</a:t>
            </a:r>
            <a:r>
              <a:rPr sz="2400" spc="-15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у	й	</a:t>
            </a:r>
            <a:r>
              <a:rPr sz="2400" spc="-4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6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сичну	індифер</a:t>
            </a:r>
            <a:r>
              <a:rPr sz="2400" spc="-10" dirty="0">
                <a:latin typeface="Times New Roman"/>
                <a:cs typeface="Times New Roman"/>
              </a:rPr>
              <a:t>е</a:t>
            </a:r>
            <a:r>
              <a:rPr sz="2400" spc="-5" dirty="0">
                <a:latin typeface="Times New Roman"/>
                <a:cs typeface="Times New Roman"/>
              </a:rPr>
              <a:t>нтність</a:t>
            </a:r>
            <a:r>
              <a:rPr sz="2400" dirty="0">
                <a:latin typeface="Times New Roman"/>
                <a:cs typeface="Times New Roman"/>
              </a:rPr>
              <a:t>;	</a:t>
            </a:r>
            <a:r>
              <a:rPr sz="2400" spc="-5" dirty="0">
                <a:latin typeface="Times New Roman"/>
                <a:cs typeface="Times New Roman"/>
              </a:rPr>
              <a:t>непроникніс</a:t>
            </a:r>
            <a:r>
              <a:rPr sz="2400" spc="-10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ь	для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1640" y="4095064"/>
            <a:ext cx="86429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21560" algn="l"/>
                <a:tab pos="3085465" algn="l"/>
                <a:tab pos="3322954" algn="l"/>
                <a:tab pos="4239260" algn="l"/>
                <a:tab pos="4688840" algn="l"/>
                <a:tab pos="5876290" algn="l"/>
                <a:tab pos="7181215" algn="l"/>
              </a:tabLst>
            </a:pPr>
            <a:r>
              <a:rPr sz="2400" dirty="0">
                <a:latin typeface="Times New Roman"/>
                <a:cs typeface="Times New Roman"/>
              </a:rPr>
              <a:t>м</a:t>
            </a:r>
            <a:r>
              <a:rPr sz="2400" spc="5" dirty="0">
                <a:latin typeface="Times New Roman"/>
                <a:cs typeface="Times New Roman"/>
              </a:rPr>
              <a:t>і</a:t>
            </a:r>
            <a:r>
              <a:rPr sz="2400" dirty="0">
                <a:latin typeface="Times New Roman"/>
                <a:cs typeface="Times New Roman"/>
              </a:rPr>
              <a:t>кроо</a:t>
            </a:r>
            <a:r>
              <a:rPr sz="2400" spc="-10" dirty="0">
                <a:latin typeface="Times New Roman"/>
                <a:cs typeface="Times New Roman"/>
              </a:rPr>
              <a:t>р</a:t>
            </a:r>
            <a:r>
              <a:rPr sz="2400" spc="-5" dirty="0">
                <a:latin typeface="Times New Roman"/>
                <a:cs typeface="Times New Roman"/>
              </a:rPr>
              <a:t>га</a:t>
            </a:r>
            <a:r>
              <a:rPr sz="2400" spc="-15" dirty="0">
                <a:latin typeface="Times New Roman"/>
                <a:cs typeface="Times New Roman"/>
              </a:rPr>
              <a:t>н</a:t>
            </a:r>
            <a:r>
              <a:rPr sz="2400" spc="-10" dirty="0">
                <a:latin typeface="Times New Roman"/>
                <a:cs typeface="Times New Roman"/>
              </a:rPr>
              <a:t>і</a:t>
            </a:r>
            <a:r>
              <a:rPr sz="2400" spc="-40" dirty="0">
                <a:latin typeface="Times New Roman"/>
                <a:cs typeface="Times New Roman"/>
              </a:rPr>
              <a:t>з</a:t>
            </a:r>
            <a:r>
              <a:rPr sz="2400" dirty="0">
                <a:latin typeface="Times New Roman"/>
                <a:cs typeface="Times New Roman"/>
              </a:rPr>
              <a:t>м</a:t>
            </a:r>
            <a:r>
              <a:rPr sz="2400" spc="5" dirty="0">
                <a:latin typeface="Times New Roman"/>
                <a:cs typeface="Times New Roman"/>
              </a:rPr>
              <a:t>і</a:t>
            </a:r>
            <a:r>
              <a:rPr sz="2400" spc="-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,	</a:t>
            </a:r>
            <a:r>
              <a:rPr sz="2400" spc="-5" dirty="0">
                <a:latin typeface="Times New Roman"/>
                <a:cs typeface="Times New Roman"/>
              </a:rPr>
              <a:t>газ</a:t>
            </a:r>
            <a:r>
              <a:rPr sz="2400" spc="5" dirty="0">
                <a:latin typeface="Times New Roman"/>
                <a:cs typeface="Times New Roman"/>
              </a:rPr>
              <a:t>і</a:t>
            </a:r>
            <a:r>
              <a:rPr sz="2400" dirty="0">
                <a:latin typeface="Times New Roman"/>
                <a:cs typeface="Times New Roman"/>
              </a:rPr>
              <a:t>в	і	</a:t>
            </a:r>
            <a:r>
              <a:rPr sz="2400" spc="-5" dirty="0">
                <a:latin typeface="Times New Roman"/>
                <a:cs typeface="Times New Roman"/>
              </a:rPr>
              <a:t>па</a:t>
            </a:r>
            <a:r>
              <a:rPr sz="2400" spc="-15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-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;	</a:t>
            </a:r>
            <a:r>
              <a:rPr sz="2400" spc="-5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е	</a:t>
            </a:r>
            <a:r>
              <a:rPr sz="2400" spc="-5" dirty="0">
                <a:latin typeface="Times New Roman"/>
                <a:cs typeface="Times New Roman"/>
              </a:rPr>
              <a:t>по</a:t>
            </a:r>
            <a:r>
              <a:rPr sz="2400" spc="-1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и</a:t>
            </a:r>
            <a:r>
              <a:rPr sz="2400" spc="-5" dirty="0">
                <a:latin typeface="Times New Roman"/>
                <a:cs typeface="Times New Roman"/>
              </a:rPr>
              <a:t>нн</a:t>
            </a:r>
            <a:r>
              <a:rPr sz="2400" dirty="0">
                <a:latin typeface="Times New Roman"/>
                <a:cs typeface="Times New Roman"/>
              </a:rPr>
              <a:t>і	д</a:t>
            </a:r>
            <a:r>
              <a:rPr sz="2400" spc="-7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да</a:t>
            </a:r>
            <a:r>
              <a:rPr sz="2400" spc="-40" dirty="0">
                <a:latin typeface="Times New Roman"/>
                <a:cs typeface="Times New Roman"/>
              </a:rPr>
              <a:t>в</a:t>
            </a:r>
            <a:r>
              <a:rPr sz="2400" spc="-6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ти	</a:t>
            </a:r>
            <a:r>
              <a:rPr sz="2400" spc="-5" dirty="0">
                <a:latin typeface="Times New Roman"/>
                <a:cs typeface="Times New Roman"/>
              </a:rPr>
              <a:t>лі</a:t>
            </a:r>
            <a:r>
              <a:rPr sz="2400" spc="-3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арським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4351782"/>
            <a:ext cx="8987790" cy="201041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355600" marR="5715">
              <a:lnSpc>
                <a:spcPct val="70000"/>
              </a:lnSpc>
              <a:spcBef>
                <a:spcPts val="965"/>
              </a:spcBef>
              <a:tabLst>
                <a:tab pos="1643380" algn="l"/>
                <a:tab pos="3515360" algn="l"/>
                <a:tab pos="4531360" algn="l"/>
                <a:tab pos="4876165" algn="l"/>
                <a:tab pos="6063615" algn="l"/>
                <a:tab pos="7145655" algn="l"/>
              </a:tabLst>
            </a:pPr>
            <a:r>
              <a:rPr sz="2400" dirty="0">
                <a:latin typeface="Times New Roman"/>
                <a:cs typeface="Times New Roman"/>
              </a:rPr>
              <a:t>засоб</a:t>
            </a:r>
            <a:r>
              <a:rPr sz="2400" spc="5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м	с</a:t>
            </a:r>
            <a:r>
              <a:rPr sz="2400" spc="-40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ороннь</a:t>
            </a:r>
            <a:r>
              <a:rPr sz="2400" spc="5" dirty="0">
                <a:latin typeface="Times New Roman"/>
                <a:cs typeface="Times New Roman"/>
              </a:rPr>
              <a:t>о</a:t>
            </a:r>
            <a:r>
              <a:rPr sz="2400" spc="-65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	с</a:t>
            </a:r>
            <a:r>
              <a:rPr sz="2400" spc="-20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-50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у	і	з</a:t>
            </a:r>
            <a:r>
              <a:rPr sz="2400" spc="-35" dirty="0">
                <a:latin typeface="Times New Roman"/>
                <a:cs typeface="Times New Roman"/>
              </a:rPr>
              <a:t>а</a:t>
            </a:r>
            <a:r>
              <a:rPr sz="2400" spc="-5" dirty="0">
                <a:latin typeface="Times New Roman"/>
                <a:cs typeface="Times New Roman"/>
              </a:rPr>
              <a:t>па</a:t>
            </a:r>
            <a:r>
              <a:rPr sz="2400" spc="-110" dirty="0">
                <a:latin typeface="Times New Roman"/>
                <a:cs typeface="Times New Roman"/>
              </a:rPr>
              <a:t>х</a:t>
            </a:r>
            <a:r>
              <a:rPr sz="2400" spc="10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;	</a:t>
            </a:r>
            <a:r>
              <a:rPr sz="2400" spc="-10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-40" dirty="0">
                <a:latin typeface="Times New Roman"/>
                <a:cs typeface="Times New Roman"/>
              </a:rPr>
              <a:t>ю</a:t>
            </a:r>
            <a:r>
              <a:rPr sz="2400" dirty="0">
                <a:latin typeface="Times New Roman"/>
                <a:cs typeface="Times New Roman"/>
              </a:rPr>
              <a:t>ть	за</a:t>
            </a:r>
            <a:r>
              <a:rPr sz="2400" spc="-35" dirty="0">
                <a:latin typeface="Times New Roman"/>
                <a:cs typeface="Times New Roman"/>
              </a:rPr>
              <a:t>б</a:t>
            </a:r>
            <a:r>
              <a:rPr sz="2400" spc="20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зп</a:t>
            </a:r>
            <a:r>
              <a:rPr sz="2400" spc="-60" dirty="0">
                <a:latin typeface="Times New Roman"/>
                <a:cs typeface="Times New Roman"/>
              </a:rPr>
              <a:t>е</a:t>
            </a:r>
            <a:r>
              <a:rPr sz="2400" spc="-10" dirty="0">
                <a:latin typeface="Times New Roman"/>
                <a:cs typeface="Times New Roman"/>
              </a:rPr>
              <a:t>ч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spc="-6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ти  </a:t>
            </a:r>
            <a:r>
              <a:rPr sz="2400" spc="-10" dirty="0">
                <a:latin typeface="Times New Roman"/>
                <a:cs typeface="Times New Roman"/>
              </a:rPr>
              <a:t>герметичність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при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закупорюванні.</a:t>
            </a:r>
            <a:endParaRPr sz="2400">
              <a:latin typeface="Times New Roman"/>
              <a:cs typeface="Times New Roman"/>
            </a:endParaRPr>
          </a:p>
          <a:p>
            <a:pPr marR="5080" algn="r">
              <a:lnSpc>
                <a:spcPts val="2450"/>
              </a:lnSpc>
              <a:spcBef>
                <a:spcPts val="1795"/>
              </a:spcBef>
              <a:tabLst>
                <a:tab pos="342265" algn="l"/>
                <a:tab pos="3255645" algn="l"/>
                <a:tab pos="4528185" algn="l"/>
                <a:tab pos="5454650" algn="l"/>
                <a:tab pos="7767320" algn="l"/>
                <a:tab pos="887666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b="1" i="1" spc="-170" dirty="0">
                <a:latin typeface="Times New Roman"/>
                <a:cs typeface="Times New Roman"/>
              </a:rPr>
              <a:t>Сані</a:t>
            </a:r>
            <a:r>
              <a:rPr sz="2400" b="1" i="1" spc="5" dirty="0">
                <a:latin typeface="Times New Roman"/>
                <a:cs typeface="Times New Roman"/>
              </a:rPr>
              <a:t>т</a:t>
            </a:r>
            <a:r>
              <a:rPr sz="2400" b="1" i="1" dirty="0">
                <a:latin typeface="Times New Roman"/>
                <a:cs typeface="Times New Roman"/>
              </a:rPr>
              <a:t>арногі</a:t>
            </a:r>
            <a:r>
              <a:rPr sz="2400" b="1" i="1" spc="-10" dirty="0">
                <a:latin typeface="Times New Roman"/>
                <a:cs typeface="Times New Roman"/>
              </a:rPr>
              <a:t>г</a:t>
            </a:r>
            <a:r>
              <a:rPr sz="2400" b="1" i="1" dirty="0">
                <a:latin typeface="Times New Roman"/>
                <a:cs typeface="Times New Roman"/>
              </a:rPr>
              <a:t>ієн</a:t>
            </a:r>
            <a:r>
              <a:rPr sz="2400" b="1" i="1" spc="5" dirty="0">
                <a:latin typeface="Times New Roman"/>
                <a:cs typeface="Times New Roman"/>
              </a:rPr>
              <a:t>і</a:t>
            </a:r>
            <a:r>
              <a:rPr sz="2400" b="1" i="1" dirty="0">
                <a:latin typeface="Times New Roman"/>
                <a:cs typeface="Times New Roman"/>
              </a:rPr>
              <a:t>чні	вимо</a:t>
            </a:r>
            <a:r>
              <a:rPr sz="2400" b="1" i="1" spc="5" dirty="0">
                <a:latin typeface="Times New Roman"/>
                <a:cs typeface="Times New Roman"/>
              </a:rPr>
              <a:t>г</a:t>
            </a:r>
            <a:r>
              <a:rPr sz="2400" b="1" i="1" spc="-5" dirty="0">
                <a:latin typeface="Times New Roman"/>
                <a:cs typeface="Times New Roman"/>
              </a:rPr>
              <a:t>и</a:t>
            </a:r>
            <a:r>
              <a:rPr sz="2400" b="1" i="1" dirty="0">
                <a:latin typeface="Times New Roman"/>
                <a:cs typeface="Times New Roman"/>
              </a:rPr>
              <a:t>.	</a:t>
            </a:r>
            <a:r>
              <a:rPr sz="2400" spc="-50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ар</a:t>
            </a:r>
            <a:r>
              <a:rPr sz="2400" spc="1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,	за</a:t>
            </a:r>
            <a:r>
              <a:rPr sz="2400" spc="-50" dirty="0">
                <a:latin typeface="Times New Roman"/>
                <a:cs typeface="Times New Roman"/>
              </a:rPr>
              <a:t>к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-15" dirty="0">
                <a:latin typeface="Times New Roman"/>
                <a:cs typeface="Times New Roman"/>
              </a:rPr>
              <a:t>п</a:t>
            </a:r>
            <a:r>
              <a:rPr sz="2400" dirty="0">
                <a:latin typeface="Times New Roman"/>
                <a:cs typeface="Times New Roman"/>
              </a:rPr>
              <a:t>орю</a:t>
            </a:r>
            <a:r>
              <a:rPr sz="2400" spc="-50" dirty="0">
                <a:latin typeface="Times New Roman"/>
                <a:cs typeface="Times New Roman"/>
              </a:rPr>
              <a:t>в</a:t>
            </a:r>
            <a:r>
              <a:rPr sz="2400" spc="20" dirty="0">
                <a:latin typeface="Times New Roman"/>
                <a:cs typeface="Times New Roman"/>
              </a:rPr>
              <a:t>а</a:t>
            </a:r>
            <a:r>
              <a:rPr sz="2400" spc="-5" dirty="0">
                <a:latin typeface="Times New Roman"/>
                <a:cs typeface="Times New Roman"/>
              </a:rPr>
              <a:t>льн</a:t>
            </a:r>
            <a:r>
              <a:rPr sz="2400" dirty="0">
                <a:latin typeface="Times New Roman"/>
                <a:cs typeface="Times New Roman"/>
              </a:rPr>
              <a:t>і	засоби	і</a:t>
            </a:r>
            <a:endParaRPr sz="2400">
              <a:latin typeface="Times New Roman"/>
              <a:cs typeface="Times New Roman"/>
            </a:endParaRPr>
          </a:p>
          <a:p>
            <a:pPr marR="5080" algn="r">
              <a:lnSpc>
                <a:spcPts val="2014"/>
              </a:lnSpc>
            </a:pPr>
            <a:r>
              <a:rPr sz="2400" spc="-10" dirty="0">
                <a:latin typeface="Times New Roman"/>
                <a:cs typeface="Times New Roman"/>
              </a:rPr>
              <a:t>пакувальні</a:t>
            </a:r>
            <a:r>
              <a:rPr sz="2400" spc="204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матеріали</a:t>
            </a:r>
            <a:r>
              <a:rPr sz="2400" spc="2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використовуються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для</a:t>
            </a:r>
            <a:r>
              <a:rPr sz="2400" spc="204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пакування</a:t>
            </a:r>
            <a:r>
              <a:rPr sz="2400" spc="2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продукції</a:t>
            </a:r>
            <a:endParaRPr sz="2400">
              <a:latin typeface="Times New Roman"/>
              <a:cs typeface="Times New Roman"/>
            </a:endParaRPr>
          </a:p>
          <a:p>
            <a:pPr marL="355600" marR="5080">
              <a:lnSpc>
                <a:spcPct val="70000"/>
              </a:lnSpc>
              <a:spcBef>
                <a:spcPts val="434"/>
              </a:spcBef>
              <a:tabLst>
                <a:tab pos="1892935" algn="l"/>
                <a:tab pos="3766820" algn="l"/>
                <a:tab pos="4339590" algn="l"/>
                <a:tab pos="5790565" algn="l"/>
                <a:tab pos="6087745" algn="l"/>
                <a:tab pos="7366634" algn="l"/>
                <a:tab pos="8529955" algn="l"/>
              </a:tabLst>
            </a:pPr>
            <a:r>
              <a:rPr sz="2400" dirty="0">
                <a:latin typeface="Times New Roman"/>
                <a:cs typeface="Times New Roman"/>
              </a:rPr>
              <a:t>м</a:t>
            </a:r>
            <a:r>
              <a:rPr sz="2400" spc="-30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дич</a:t>
            </a:r>
            <a:r>
              <a:rPr sz="2400" spc="5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60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	</a:t>
            </a:r>
            <a:r>
              <a:rPr sz="2400" spc="-5" dirty="0">
                <a:latin typeface="Times New Roman"/>
                <a:cs typeface="Times New Roman"/>
              </a:rPr>
              <a:t>призн</a:t>
            </a:r>
            <a:r>
              <a:rPr sz="2400" spc="-95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чен</a:t>
            </a:r>
            <a:r>
              <a:rPr sz="2400" spc="15" dirty="0">
                <a:latin typeface="Times New Roman"/>
                <a:cs typeface="Times New Roman"/>
              </a:rPr>
              <a:t>н</a:t>
            </a:r>
            <a:r>
              <a:rPr sz="2400" spc="5" dirty="0">
                <a:latin typeface="Times New Roman"/>
                <a:cs typeface="Times New Roman"/>
              </a:rPr>
              <a:t>я</a:t>
            </a:r>
            <a:r>
              <a:rPr sz="2400" dirty="0">
                <a:latin typeface="Times New Roman"/>
                <a:cs typeface="Times New Roman"/>
              </a:rPr>
              <a:t>,	я</a:t>
            </a:r>
            <a:r>
              <a:rPr sz="2400" spc="-40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а	</a:t>
            </a:r>
            <a:r>
              <a:rPr sz="2400" spc="-5" dirty="0">
                <a:latin typeface="Times New Roman"/>
                <a:cs typeface="Times New Roman"/>
              </a:rPr>
              <a:t>в</a:t>
            </a:r>
            <a:r>
              <a:rPr sz="2400" spc="-25" dirty="0">
                <a:latin typeface="Times New Roman"/>
                <a:cs typeface="Times New Roman"/>
              </a:rPr>
              <a:t>в</a:t>
            </a:r>
            <a:r>
              <a:rPr sz="2400" spc="-75" dirty="0">
                <a:latin typeface="Times New Roman"/>
                <a:cs typeface="Times New Roman"/>
              </a:rPr>
              <a:t>о</a:t>
            </a:r>
            <a:r>
              <a:rPr sz="2400" spc="10" dirty="0">
                <a:latin typeface="Times New Roman"/>
                <a:cs typeface="Times New Roman"/>
              </a:rPr>
              <a:t>д</a:t>
            </a:r>
            <a:r>
              <a:rPr sz="2400" spc="-5" dirty="0">
                <a:latin typeface="Times New Roman"/>
                <a:cs typeface="Times New Roman"/>
              </a:rPr>
              <a:t>ит</a:t>
            </a:r>
            <a:r>
              <a:rPr sz="2400" spc="-10" dirty="0">
                <a:latin typeface="Times New Roman"/>
                <a:cs typeface="Times New Roman"/>
              </a:rPr>
              <a:t>ь</a:t>
            </a:r>
            <a:r>
              <a:rPr sz="2400" dirty="0">
                <a:latin typeface="Times New Roman"/>
                <a:cs typeface="Times New Roman"/>
              </a:rPr>
              <a:t>ся	в	о</a:t>
            </a:r>
            <a:r>
              <a:rPr sz="2400" spc="5" dirty="0">
                <a:latin typeface="Times New Roman"/>
                <a:cs typeface="Times New Roman"/>
              </a:rPr>
              <a:t>р</a:t>
            </a:r>
            <a:r>
              <a:rPr sz="2400" spc="-5" dirty="0">
                <a:latin typeface="Times New Roman"/>
                <a:cs typeface="Times New Roman"/>
              </a:rPr>
              <a:t>гані</a:t>
            </a:r>
            <a:r>
              <a:rPr sz="2400" spc="-30" dirty="0">
                <a:latin typeface="Times New Roman"/>
                <a:cs typeface="Times New Roman"/>
              </a:rPr>
              <a:t>з</a:t>
            </a:r>
            <a:r>
              <a:rPr sz="2400" dirty="0">
                <a:latin typeface="Times New Roman"/>
                <a:cs typeface="Times New Roman"/>
              </a:rPr>
              <a:t>м	</a:t>
            </a:r>
            <a:r>
              <a:rPr sz="2400" spc="-5" dirty="0">
                <a:latin typeface="Times New Roman"/>
                <a:cs typeface="Times New Roman"/>
              </a:rPr>
              <a:t>л</a:t>
            </a:r>
            <a:r>
              <a:rPr sz="2400" spc="-125" dirty="0">
                <a:latin typeface="Times New Roman"/>
                <a:cs typeface="Times New Roman"/>
              </a:rPr>
              <a:t>ю</a:t>
            </a:r>
            <a:r>
              <a:rPr sz="2400" dirty="0">
                <a:latin typeface="Times New Roman"/>
                <a:cs typeface="Times New Roman"/>
              </a:rPr>
              <a:t>дини	або  </a:t>
            </a:r>
            <a:r>
              <a:rPr sz="2400" spc="-20" dirty="0">
                <a:latin typeface="Times New Roman"/>
                <a:cs typeface="Times New Roman"/>
              </a:rPr>
              <a:t>контактує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-5" dirty="0">
                <a:latin typeface="Times New Roman"/>
                <a:cs typeface="Times New Roman"/>
              </a:rPr>
              <a:t>ним.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4914" y="0"/>
            <a:ext cx="56908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i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Тара</a:t>
            </a:r>
            <a:r>
              <a:rPr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</a:t>
            </a:r>
            <a:r>
              <a:rPr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залежності</a:t>
            </a:r>
            <a:r>
              <a:rPr i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від</a:t>
            </a:r>
            <a:r>
              <a:rPr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призначення</a:t>
            </a:r>
            <a:r>
              <a:rPr i="1" u="heavy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буває: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317703"/>
            <a:ext cx="8989060" cy="5783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ts val="2145"/>
              </a:lnSpc>
              <a:spcBef>
                <a:spcPts val="100"/>
              </a:spcBef>
            </a:pPr>
            <a:r>
              <a:rPr sz="21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Рецептурна</a:t>
            </a:r>
            <a:r>
              <a:rPr sz="2100" b="1" u="heavy" spc="4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—</a:t>
            </a:r>
            <a:r>
              <a:rPr sz="2100" spc="47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для</a:t>
            </a:r>
            <a:r>
              <a:rPr sz="2100" spc="47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відпускання</a:t>
            </a:r>
            <a:r>
              <a:rPr sz="2100" spc="47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лікарських</a:t>
            </a:r>
            <a:r>
              <a:rPr sz="2100" spc="49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препаратів</a:t>
            </a:r>
            <a:r>
              <a:rPr sz="2100" spc="484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хворим,</a:t>
            </a:r>
            <a:r>
              <a:rPr sz="2100" spc="480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найчастіше</a:t>
            </a:r>
            <a:endParaRPr sz="2100">
              <a:latin typeface="Times New Roman"/>
              <a:cs typeface="Times New Roman"/>
            </a:endParaRPr>
          </a:p>
          <a:p>
            <a:pPr marR="6985" algn="r">
              <a:lnSpc>
                <a:spcPts val="1764"/>
              </a:lnSpc>
              <a:tabLst>
                <a:tab pos="1410970" algn="l"/>
                <a:tab pos="2326005" algn="l"/>
                <a:tab pos="3354704" algn="l"/>
                <a:tab pos="4042410" algn="l"/>
                <a:tab pos="4956810" algn="l"/>
                <a:tab pos="6508115" algn="l"/>
                <a:tab pos="6784340" algn="l"/>
                <a:tab pos="7991475" algn="l"/>
              </a:tabLst>
            </a:pPr>
            <a:r>
              <a:rPr sz="2100" spc="-20" dirty="0">
                <a:latin typeface="Times New Roman"/>
                <a:cs typeface="Times New Roman"/>
              </a:rPr>
              <a:t>невеликого	</a:t>
            </a:r>
            <a:r>
              <a:rPr sz="2100" spc="-40" dirty="0">
                <a:latin typeface="Times New Roman"/>
                <a:cs typeface="Times New Roman"/>
              </a:rPr>
              <a:t>об'єму,	</a:t>
            </a:r>
            <a:r>
              <a:rPr sz="2100" spc="-5" dirty="0">
                <a:latin typeface="Times New Roman"/>
                <a:cs typeface="Times New Roman"/>
              </a:rPr>
              <a:t>дешева.	Різні	рідини	</a:t>
            </a:r>
            <a:r>
              <a:rPr sz="2100" spc="-10" dirty="0">
                <a:latin typeface="Times New Roman"/>
                <a:cs typeface="Times New Roman"/>
              </a:rPr>
              <a:t>відпускають	</a:t>
            </a:r>
            <a:r>
              <a:rPr sz="2100" dirty="0">
                <a:latin typeface="Times New Roman"/>
                <a:cs typeface="Times New Roman"/>
              </a:rPr>
              <a:t>у	</a:t>
            </a:r>
            <a:r>
              <a:rPr sz="2100" spc="-20" dirty="0">
                <a:latin typeface="Times New Roman"/>
                <a:cs typeface="Times New Roman"/>
              </a:rPr>
              <a:t>флаконах	</a:t>
            </a:r>
            <a:r>
              <a:rPr sz="2100" dirty="0">
                <a:latin typeface="Times New Roman"/>
                <a:cs typeface="Times New Roman"/>
              </a:rPr>
              <a:t>без</a:t>
            </a:r>
            <a:endParaRPr sz="2100">
              <a:latin typeface="Times New Roman"/>
              <a:cs typeface="Times New Roman"/>
            </a:endParaRPr>
          </a:p>
          <a:p>
            <a:pPr marR="5715" algn="r">
              <a:lnSpc>
                <a:spcPts val="1764"/>
              </a:lnSpc>
            </a:pPr>
            <a:r>
              <a:rPr sz="2100" spc="-5" dirty="0">
                <a:latin typeface="Times New Roman"/>
                <a:cs typeface="Times New Roman"/>
              </a:rPr>
              <a:t>притертих</a:t>
            </a:r>
            <a:r>
              <a:rPr sz="2100" spc="9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(пришліфованих)</a:t>
            </a:r>
            <a:r>
              <a:rPr sz="2100" spc="110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пробок</a:t>
            </a:r>
            <a:r>
              <a:rPr sz="2100" spc="100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місткістю</a:t>
            </a:r>
            <a:r>
              <a:rPr sz="2100" spc="10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від</a:t>
            </a:r>
            <a:r>
              <a:rPr sz="2100" spc="9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5</a:t>
            </a:r>
            <a:r>
              <a:rPr sz="2100" spc="8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до</a:t>
            </a:r>
            <a:r>
              <a:rPr sz="2100" spc="90" dirty="0">
                <a:latin typeface="Times New Roman"/>
                <a:cs typeface="Times New Roman"/>
              </a:rPr>
              <a:t> </a:t>
            </a:r>
            <a:r>
              <a:rPr sz="2100" spc="-50" dirty="0">
                <a:latin typeface="Times New Roman"/>
                <a:cs typeface="Times New Roman"/>
              </a:rPr>
              <a:t>500г.</a:t>
            </a:r>
            <a:r>
              <a:rPr sz="2100" spc="9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Ін'єкційні</a:t>
            </a:r>
            <a:r>
              <a:rPr sz="2100" spc="10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ж</a:t>
            </a:r>
            <a:endParaRPr sz="2100">
              <a:latin typeface="Times New Roman"/>
              <a:cs typeface="Times New Roman"/>
            </a:endParaRPr>
          </a:p>
          <a:p>
            <a:pPr marR="6985" algn="r">
              <a:lnSpc>
                <a:spcPts val="1764"/>
              </a:lnSpc>
              <a:tabLst>
                <a:tab pos="1077595" algn="l"/>
                <a:tab pos="1491615" algn="l"/>
                <a:tab pos="1773555" algn="l"/>
                <a:tab pos="2985770" algn="l"/>
                <a:tab pos="3240405" algn="l"/>
                <a:tab pos="4935220" algn="l"/>
                <a:tab pos="5651500" algn="l"/>
                <a:tab pos="7230745" algn="l"/>
              </a:tabLst>
            </a:pPr>
            <a:r>
              <a:rPr sz="2100" spc="-10" dirty="0">
                <a:latin typeface="Times New Roman"/>
                <a:cs typeface="Times New Roman"/>
              </a:rPr>
              <a:t>розчини	</a:t>
            </a:r>
            <a:r>
              <a:rPr sz="2100" dirty="0">
                <a:latin typeface="Times New Roman"/>
                <a:cs typeface="Times New Roman"/>
              </a:rPr>
              <a:t>—	у	</a:t>
            </a:r>
            <a:r>
              <a:rPr sz="2100" spc="-20" dirty="0">
                <a:latin typeface="Times New Roman"/>
                <a:cs typeface="Times New Roman"/>
              </a:rPr>
              <a:t>флаконах	</a:t>
            </a:r>
            <a:r>
              <a:rPr sz="2100" dirty="0">
                <a:latin typeface="Times New Roman"/>
                <a:cs typeface="Times New Roman"/>
              </a:rPr>
              <a:t>з	</a:t>
            </a:r>
            <a:r>
              <a:rPr sz="2100" spc="-5" dirty="0">
                <a:latin typeface="Times New Roman"/>
                <a:cs typeface="Times New Roman"/>
              </a:rPr>
              <a:t>нейтрального	</a:t>
            </a:r>
            <a:r>
              <a:rPr sz="2100" dirty="0">
                <a:latin typeface="Times New Roman"/>
                <a:cs typeface="Times New Roman"/>
              </a:rPr>
              <a:t>скла,	</a:t>
            </a:r>
            <a:r>
              <a:rPr sz="2100" spc="-5" dirty="0">
                <a:latin typeface="Times New Roman"/>
                <a:cs typeface="Times New Roman"/>
              </a:rPr>
              <a:t>закупорених	гумовими</a:t>
            </a:r>
            <a:endParaRPr sz="2100">
              <a:latin typeface="Times New Roman"/>
              <a:cs typeface="Times New Roman"/>
            </a:endParaRPr>
          </a:p>
          <a:p>
            <a:pPr marR="7620" algn="r">
              <a:lnSpc>
                <a:spcPts val="1764"/>
              </a:lnSpc>
              <a:tabLst>
                <a:tab pos="1296670" algn="l"/>
                <a:tab pos="1565275" algn="l"/>
                <a:tab pos="3119755" algn="l"/>
                <a:tab pos="4699000" algn="l"/>
                <a:tab pos="5973445" algn="l"/>
                <a:tab pos="7331075" algn="l"/>
                <a:tab pos="8208009" algn="l"/>
              </a:tabLst>
            </a:pPr>
            <a:r>
              <a:rPr sz="2100" spc="-10" dirty="0">
                <a:latin typeface="Times New Roman"/>
                <a:cs typeface="Times New Roman"/>
              </a:rPr>
              <a:t>пробками	</a:t>
            </a:r>
            <a:r>
              <a:rPr sz="2100" dirty="0">
                <a:latin typeface="Times New Roman"/>
                <a:cs typeface="Times New Roman"/>
              </a:rPr>
              <a:t>і	металевими	</a:t>
            </a:r>
            <a:r>
              <a:rPr sz="2100" spc="-25" dirty="0">
                <a:latin typeface="Times New Roman"/>
                <a:cs typeface="Times New Roman"/>
              </a:rPr>
              <a:t>ковпачками.	</a:t>
            </a:r>
            <a:r>
              <a:rPr sz="2100" spc="-5" dirty="0">
                <a:latin typeface="Times New Roman"/>
                <a:cs typeface="Times New Roman"/>
              </a:rPr>
              <a:t>Лікарські	</a:t>
            </a:r>
            <a:r>
              <a:rPr sz="2100" spc="-10" dirty="0">
                <a:latin typeface="Times New Roman"/>
                <a:cs typeface="Times New Roman"/>
              </a:rPr>
              <a:t>препарати	густої	</a:t>
            </a:r>
            <a:r>
              <a:rPr sz="2100" dirty="0">
                <a:latin typeface="Times New Roman"/>
                <a:cs typeface="Times New Roman"/>
              </a:rPr>
              <a:t>й</a:t>
            </a:r>
            <a:endParaRPr sz="2100">
              <a:latin typeface="Times New Roman"/>
              <a:cs typeface="Times New Roman"/>
            </a:endParaRPr>
          </a:p>
          <a:p>
            <a:pPr marR="7620" algn="r">
              <a:lnSpc>
                <a:spcPts val="1764"/>
              </a:lnSpc>
            </a:pPr>
            <a:r>
              <a:rPr sz="2100" spc="-10" dirty="0">
                <a:latin typeface="Times New Roman"/>
                <a:cs typeface="Times New Roman"/>
              </a:rPr>
              <a:t>мазеподібної</a:t>
            </a:r>
            <a:r>
              <a:rPr sz="2100" spc="24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консистенцій</a:t>
            </a:r>
            <a:r>
              <a:rPr sz="2100" spc="26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відпускають</a:t>
            </a:r>
            <a:r>
              <a:rPr sz="2100" spc="27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у</a:t>
            </a:r>
            <a:r>
              <a:rPr sz="2100" spc="24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банках,</a:t>
            </a:r>
            <a:r>
              <a:rPr sz="2100" spc="265" dirty="0">
                <a:latin typeface="Times New Roman"/>
                <a:cs typeface="Times New Roman"/>
              </a:rPr>
              <a:t> </a:t>
            </a:r>
            <a:r>
              <a:rPr sz="2100" spc="-15" dirty="0">
                <a:latin typeface="Times New Roman"/>
                <a:cs typeface="Times New Roman"/>
              </a:rPr>
              <a:t>виготовлених</a:t>
            </a:r>
            <a:r>
              <a:rPr sz="2100" spc="240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зі</a:t>
            </a:r>
            <a:r>
              <a:rPr sz="2100" spc="26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скла,</a:t>
            </a:r>
            <a:endParaRPr sz="2100">
              <a:latin typeface="Times New Roman"/>
              <a:cs typeface="Times New Roman"/>
            </a:endParaRPr>
          </a:p>
          <a:p>
            <a:pPr marL="622300">
              <a:lnSpc>
                <a:spcPts val="2140"/>
              </a:lnSpc>
            </a:pPr>
            <a:r>
              <a:rPr sz="2100" spc="-35" dirty="0">
                <a:latin typeface="Times New Roman"/>
                <a:cs typeface="Times New Roman"/>
              </a:rPr>
              <a:t>фарфору,</a:t>
            </a:r>
            <a:r>
              <a:rPr sz="2100" spc="-10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пластмаси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та </a:t>
            </a:r>
            <a:r>
              <a:rPr sz="2100" dirty="0">
                <a:latin typeface="Times New Roman"/>
                <a:cs typeface="Times New Roman"/>
              </a:rPr>
              <a:t>інших </a:t>
            </a:r>
            <a:r>
              <a:rPr sz="2100" spc="-5" dirty="0">
                <a:latin typeface="Times New Roman"/>
                <a:cs typeface="Times New Roman"/>
              </a:rPr>
              <a:t>матеріалів,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місткістю</a:t>
            </a:r>
            <a:r>
              <a:rPr sz="2100" spc="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від</a:t>
            </a:r>
            <a:r>
              <a:rPr sz="2100" spc="-2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5</a:t>
            </a:r>
            <a:r>
              <a:rPr sz="2100" spc="-5" dirty="0">
                <a:latin typeface="Times New Roman"/>
                <a:cs typeface="Times New Roman"/>
              </a:rPr>
              <a:t> до </a:t>
            </a:r>
            <a:r>
              <a:rPr sz="2100" dirty="0">
                <a:latin typeface="Times New Roman"/>
                <a:cs typeface="Times New Roman"/>
              </a:rPr>
              <a:t>500</a:t>
            </a:r>
            <a:r>
              <a:rPr sz="2100" spc="-20" dirty="0">
                <a:latin typeface="Times New Roman"/>
                <a:cs typeface="Times New Roman"/>
              </a:rPr>
              <a:t> </a:t>
            </a:r>
            <a:r>
              <a:rPr sz="2100" spc="-120" dirty="0">
                <a:latin typeface="Times New Roman"/>
                <a:cs typeface="Times New Roman"/>
              </a:rPr>
              <a:t>г.</a:t>
            </a:r>
            <a:endParaRPr sz="2100">
              <a:latin typeface="Times New Roman"/>
              <a:cs typeface="Times New Roman"/>
            </a:endParaRPr>
          </a:p>
          <a:p>
            <a:pPr marR="9525" algn="r">
              <a:lnSpc>
                <a:spcPts val="2140"/>
              </a:lnSpc>
              <a:spcBef>
                <a:spcPts val="245"/>
              </a:spcBef>
            </a:pPr>
            <a:r>
              <a:rPr sz="21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Стаціонарна</a:t>
            </a:r>
            <a:r>
              <a:rPr sz="2100" b="1" spc="204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–</a:t>
            </a:r>
            <a:r>
              <a:rPr sz="2100" spc="215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так</a:t>
            </a:r>
            <a:r>
              <a:rPr sz="2100" spc="21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звані</a:t>
            </a:r>
            <a:r>
              <a:rPr sz="2100" spc="204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„штангласи”,</a:t>
            </a:r>
            <a:r>
              <a:rPr sz="2100" spc="204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призначена</a:t>
            </a:r>
            <a:r>
              <a:rPr sz="2100" spc="204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для</a:t>
            </a:r>
            <a:r>
              <a:rPr sz="2100" spc="200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зберігання</a:t>
            </a:r>
            <a:r>
              <a:rPr sz="2100" spc="19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лікарських</a:t>
            </a:r>
            <a:endParaRPr sz="2100">
              <a:latin typeface="Times New Roman"/>
              <a:cs typeface="Times New Roman"/>
            </a:endParaRPr>
          </a:p>
          <a:p>
            <a:pPr marR="7620" algn="r">
              <a:lnSpc>
                <a:spcPts val="1764"/>
              </a:lnSpc>
            </a:pPr>
            <a:r>
              <a:rPr sz="2100" dirty="0">
                <a:latin typeface="Times New Roman"/>
                <a:cs typeface="Times New Roman"/>
              </a:rPr>
              <a:t>засобів</a:t>
            </a:r>
            <a:r>
              <a:rPr sz="2100" spc="13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в</a:t>
            </a:r>
            <a:r>
              <a:rPr sz="2100" spc="13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асистентській.</a:t>
            </a:r>
            <a:r>
              <a:rPr sz="2100" spc="13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Її</a:t>
            </a:r>
            <a:r>
              <a:rPr sz="2100" spc="140" dirty="0">
                <a:latin typeface="Times New Roman"/>
                <a:cs typeface="Times New Roman"/>
              </a:rPr>
              <a:t> </a:t>
            </a:r>
            <a:r>
              <a:rPr sz="2100" spc="-20" dirty="0">
                <a:latin typeface="Times New Roman"/>
                <a:cs typeface="Times New Roman"/>
              </a:rPr>
              <a:t>виготовляють</a:t>
            </a:r>
            <a:r>
              <a:rPr sz="2100" spc="13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зі</a:t>
            </a:r>
            <a:r>
              <a:rPr sz="2100" spc="13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скла</a:t>
            </a:r>
            <a:r>
              <a:rPr sz="2100" spc="14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і</a:t>
            </a:r>
            <a:r>
              <a:rPr sz="2100" spc="13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фарфору</a:t>
            </a:r>
            <a:r>
              <a:rPr sz="2100" spc="1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з</a:t>
            </a:r>
            <a:r>
              <a:rPr sz="2100" spc="13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притертими</a:t>
            </a:r>
            <a:endParaRPr sz="2100">
              <a:latin typeface="Times New Roman"/>
              <a:cs typeface="Times New Roman"/>
            </a:endParaRPr>
          </a:p>
          <a:p>
            <a:pPr marL="622300" marR="6350">
              <a:lnSpc>
                <a:spcPct val="70000"/>
              </a:lnSpc>
              <a:spcBef>
                <a:spcPts val="375"/>
              </a:spcBef>
            </a:pPr>
            <a:r>
              <a:rPr sz="2100" spc="-5" dirty="0">
                <a:latin typeface="Times New Roman"/>
                <a:cs typeface="Times New Roman"/>
              </a:rPr>
              <a:t>пробками.</a:t>
            </a:r>
            <a:r>
              <a:rPr sz="2100" spc="45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Об’єм</a:t>
            </a:r>
            <a:r>
              <a:rPr sz="2100" spc="45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її</a:t>
            </a:r>
            <a:r>
              <a:rPr sz="2100" spc="45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від</a:t>
            </a:r>
            <a:r>
              <a:rPr sz="2100" spc="45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0,5</a:t>
            </a:r>
            <a:r>
              <a:rPr sz="2100" spc="459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до</a:t>
            </a:r>
            <a:r>
              <a:rPr sz="2100" spc="46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2</a:t>
            </a:r>
            <a:r>
              <a:rPr sz="2100" spc="459" dirty="0">
                <a:latin typeface="Times New Roman"/>
                <a:cs typeface="Times New Roman"/>
              </a:rPr>
              <a:t> </a:t>
            </a:r>
            <a:r>
              <a:rPr sz="2100" spc="-85" dirty="0">
                <a:latin typeface="Times New Roman"/>
                <a:cs typeface="Times New Roman"/>
              </a:rPr>
              <a:t>кг.</a:t>
            </a:r>
            <a:r>
              <a:rPr sz="2100" spc="2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Зберігають</a:t>
            </a:r>
            <a:r>
              <a:rPr sz="2100" spc="45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у</a:t>
            </a:r>
            <a:r>
              <a:rPr sz="2100" spc="45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такій</a:t>
            </a:r>
            <a:r>
              <a:rPr sz="2100" spc="465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тарі</a:t>
            </a:r>
            <a:r>
              <a:rPr sz="2100" spc="459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речовини </a:t>
            </a:r>
            <a:r>
              <a:rPr sz="2100" spc="-509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сипкі,</a:t>
            </a:r>
            <a:r>
              <a:rPr sz="2100" spc="-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рідкі,</a:t>
            </a:r>
            <a:r>
              <a:rPr sz="2100" spc="-5" dirty="0">
                <a:latin typeface="Times New Roman"/>
                <a:cs typeface="Times New Roman"/>
              </a:rPr>
              <a:t> густі</a:t>
            </a:r>
            <a:r>
              <a:rPr sz="2100" spc="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й</a:t>
            </a:r>
            <a:r>
              <a:rPr sz="2100" spc="-5" dirty="0">
                <a:latin typeface="Times New Roman"/>
                <a:cs typeface="Times New Roman"/>
              </a:rPr>
              <a:t> мазеподібні.</a:t>
            </a:r>
            <a:endParaRPr sz="2100">
              <a:latin typeface="Times New Roman"/>
              <a:cs typeface="Times New Roman"/>
            </a:endParaRPr>
          </a:p>
          <a:p>
            <a:pPr marR="5080" algn="r">
              <a:lnSpc>
                <a:spcPts val="2145"/>
              </a:lnSpc>
              <a:spcBef>
                <a:spcPts val="240"/>
              </a:spcBef>
              <a:tabLst>
                <a:tab pos="647065" algn="l"/>
                <a:tab pos="2104390" algn="l"/>
                <a:tab pos="3202305" algn="l"/>
                <a:tab pos="4037329" algn="l"/>
                <a:tab pos="4707890" algn="l"/>
                <a:tab pos="6115050" algn="l"/>
                <a:tab pos="7223125" algn="l"/>
                <a:tab pos="8181975" algn="l"/>
                <a:tab pos="8590280" algn="l"/>
              </a:tabLst>
            </a:pPr>
            <a:r>
              <a:rPr sz="21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</a:t>
            </a:r>
            <a:r>
              <a:rPr sz="21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л</a:t>
            </a:r>
            <a:r>
              <a:rPr sz="21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я	з</a:t>
            </a:r>
            <a:r>
              <a:rPr sz="2100" b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</a:t>
            </a:r>
            <a:r>
              <a:rPr sz="21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ерігання	</a:t>
            </a:r>
            <a:r>
              <a:rPr sz="21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в’язки</a:t>
            </a:r>
            <a:r>
              <a:rPr sz="21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х	</a:t>
            </a:r>
            <a:r>
              <a:rPr sz="21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ріди</a:t>
            </a:r>
            <a:r>
              <a:rPr sz="21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</a:t>
            </a:r>
            <a:r>
              <a:rPr sz="2100" b="1" dirty="0">
                <a:latin typeface="Times New Roman"/>
                <a:cs typeface="Times New Roman"/>
              </a:rPr>
              <a:t>	</a:t>
            </a:r>
            <a:r>
              <a:rPr sz="2100" dirty="0">
                <a:latin typeface="Times New Roman"/>
                <a:cs typeface="Times New Roman"/>
              </a:rPr>
              <a:t>(</a:t>
            </a:r>
            <a:r>
              <a:rPr sz="2100" spc="-25" dirty="0">
                <a:latin typeface="Times New Roman"/>
                <a:cs typeface="Times New Roman"/>
              </a:rPr>
              <a:t>о</a:t>
            </a:r>
            <a:r>
              <a:rPr sz="2100" dirty="0">
                <a:latin typeface="Times New Roman"/>
                <a:cs typeface="Times New Roman"/>
              </a:rPr>
              <a:t>лії	рици</a:t>
            </a:r>
            <a:r>
              <a:rPr sz="2100" spc="-10" dirty="0">
                <a:latin typeface="Times New Roman"/>
                <a:cs typeface="Times New Roman"/>
              </a:rPr>
              <a:t>н</a:t>
            </a:r>
            <a:r>
              <a:rPr sz="2100" dirty="0">
                <a:latin typeface="Times New Roman"/>
                <a:cs typeface="Times New Roman"/>
              </a:rPr>
              <a:t>о</a:t>
            </a:r>
            <a:r>
              <a:rPr sz="2100" spc="-15" dirty="0">
                <a:latin typeface="Times New Roman"/>
                <a:cs typeface="Times New Roman"/>
              </a:rPr>
              <a:t>в</a:t>
            </a:r>
            <a:r>
              <a:rPr sz="2100" dirty="0">
                <a:latin typeface="Times New Roman"/>
                <a:cs typeface="Times New Roman"/>
              </a:rPr>
              <a:t>о</a:t>
            </a:r>
            <a:r>
              <a:rPr sz="2100" spc="5" dirty="0">
                <a:latin typeface="Times New Roman"/>
                <a:cs typeface="Times New Roman"/>
              </a:rPr>
              <a:t>ї</a:t>
            </a:r>
            <a:r>
              <a:rPr sz="2100" dirty="0">
                <a:latin typeface="Times New Roman"/>
                <a:cs typeface="Times New Roman"/>
              </a:rPr>
              <a:t>,	сироп</a:t>
            </a:r>
            <a:r>
              <a:rPr sz="2100" spc="-10" dirty="0">
                <a:latin typeface="Times New Roman"/>
                <a:cs typeface="Times New Roman"/>
              </a:rPr>
              <a:t>і</a:t>
            </a:r>
            <a:r>
              <a:rPr sz="2100" spc="-5" dirty="0">
                <a:latin typeface="Times New Roman"/>
                <a:cs typeface="Times New Roman"/>
              </a:rPr>
              <a:t>в</a:t>
            </a:r>
            <a:r>
              <a:rPr sz="2100" dirty="0">
                <a:latin typeface="Times New Roman"/>
                <a:cs typeface="Times New Roman"/>
              </a:rPr>
              <a:t>,	і</a:t>
            </a:r>
            <a:r>
              <a:rPr sz="2100" spc="-55" dirty="0">
                <a:latin typeface="Times New Roman"/>
                <a:cs typeface="Times New Roman"/>
              </a:rPr>
              <a:t>х</a:t>
            </a:r>
            <a:r>
              <a:rPr sz="2100" spc="-10" dirty="0">
                <a:latin typeface="Times New Roman"/>
                <a:cs typeface="Times New Roman"/>
              </a:rPr>
              <a:t>т</a:t>
            </a:r>
            <a:r>
              <a:rPr sz="2100" dirty="0">
                <a:latin typeface="Times New Roman"/>
                <a:cs typeface="Times New Roman"/>
              </a:rPr>
              <a:t>і</a:t>
            </a:r>
            <a:r>
              <a:rPr sz="2100" spc="-15" dirty="0">
                <a:latin typeface="Times New Roman"/>
                <a:cs typeface="Times New Roman"/>
              </a:rPr>
              <a:t>о</a:t>
            </a:r>
            <a:r>
              <a:rPr sz="2100" dirty="0">
                <a:latin typeface="Times New Roman"/>
                <a:cs typeface="Times New Roman"/>
              </a:rPr>
              <a:t>лу	</a:t>
            </a:r>
            <a:r>
              <a:rPr sz="2100" spc="15" dirty="0">
                <a:latin typeface="Times New Roman"/>
                <a:cs typeface="Times New Roman"/>
              </a:rPr>
              <a:t>т</a:t>
            </a:r>
            <a:r>
              <a:rPr sz="2100" dirty="0">
                <a:latin typeface="Times New Roman"/>
                <a:cs typeface="Times New Roman"/>
              </a:rPr>
              <a:t>а	ін</a:t>
            </a:r>
            <a:r>
              <a:rPr sz="2100" spc="-10" dirty="0">
                <a:latin typeface="Times New Roman"/>
                <a:cs typeface="Times New Roman"/>
              </a:rPr>
              <a:t>.</a:t>
            </a:r>
            <a:r>
              <a:rPr sz="2100" dirty="0">
                <a:latin typeface="Times New Roman"/>
                <a:cs typeface="Times New Roman"/>
              </a:rPr>
              <a:t>)</a:t>
            </a:r>
            <a:endParaRPr sz="2100">
              <a:latin typeface="Times New Roman"/>
              <a:cs typeface="Times New Roman"/>
            </a:endParaRPr>
          </a:p>
          <a:p>
            <a:pPr marR="7620" algn="r">
              <a:lnSpc>
                <a:spcPts val="1764"/>
              </a:lnSpc>
              <a:tabLst>
                <a:tab pos="2000885" algn="l"/>
                <a:tab pos="3351529" algn="l"/>
                <a:tab pos="4705350" algn="l"/>
                <a:tab pos="5086350" algn="l"/>
                <a:tab pos="6480810" algn="l"/>
                <a:tab pos="6764655" algn="l"/>
                <a:tab pos="7450455" algn="l"/>
              </a:tabLst>
            </a:pPr>
            <a:r>
              <a:rPr sz="2100" spc="-20" dirty="0">
                <a:latin typeface="Times New Roman"/>
                <a:cs typeface="Times New Roman"/>
              </a:rPr>
              <a:t>використовують	</a:t>
            </a:r>
            <a:r>
              <a:rPr sz="2100" dirty="0">
                <a:latin typeface="Times New Roman"/>
                <a:cs typeface="Times New Roman"/>
              </a:rPr>
              <a:t>спеціальні	</a:t>
            </a:r>
            <a:r>
              <a:rPr sz="2100" spc="-15" dirty="0">
                <a:latin typeface="Times New Roman"/>
                <a:cs typeface="Times New Roman"/>
              </a:rPr>
              <a:t>штангласи	</a:t>
            </a:r>
            <a:r>
              <a:rPr sz="2100" spc="-5" dirty="0">
                <a:latin typeface="Times New Roman"/>
                <a:cs typeface="Times New Roman"/>
              </a:rPr>
              <a:t>„з	</a:t>
            </a:r>
            <a:r>
              <a:rPr sz="2100" spc="-15" dirty="0">
                <a:latin typeface="Times New Roman"/>
                <a:cs typeface="Times New Roman"/>
              </a:rPr>
              <a:t>комірцем”,	</a:t>
            </a:r>
            <a:r>
              <a:rPr sz="2100" dirty="0">
                <a:latin typeface="Times New Roman"/>
                <a:cs typeface="Times New Roman"/>
              </a:rPr>
              <a:t>в	</a:t>
            </a:r>
            <a:r>
              <a:rPr sz="2100" spc="-5" dirty="0">
                <a:latin typeface="Times New Roman"/>
                <a:cs typeface="Times New Roman"/>
              </a:rPr>
              <a:t>яких	</a:t>
            </a:r>
            <a:r>
              <a:rPr sz="2100" spc="-25" dirty="0">
                <a:latin typeface="Times New Roman"/>
                <a:cs typeface="Times New Roman"/>
              </a:rPr>
              <a:t>навколо</a:t>
            </a:r>
            <a:endParaRPr sz="2100">
              <a:latin typeface="Times New Roman"/>
              <a:cs typeface="Times New Roman"/>
            </a:endParaRPr>
          </a:p>
          <a:p>
            <a:pPr marR="6350" algn="r">
              <a:lnSpc>
                <a:spcPts val="1764"/>
              </a:lnSpc>
              <a:tabLst>
                <a:tab pos="1406525" algn="l"/>
                <a:tab pos="2559050" algn="l"/>
                <a:tab pos="3470275" algn="l"/>
                <a:tab pos="3733800" algn="l"/>
                <a:tab pos="4737100" algn="l"/>
                <a:tab pos="5147310" algn="l"/>
                <a:tab pos="6591934" algn="l"/>
                <a:tab pos="7743190" algn="l"/>
              </a:tabLst>
            </a:pPr>
            <a:r>
              <a:rPr sz="2100" spc="-5" dirty="0">
                <a:latin typeface="Times New Roman"/>
                <a:cs typeface="Times New Roman"/>
              </a:rPr>
              <a:t>зовнішньої	поверхні	шийки	</a:t>
            </a:r>
            <a:r>
              <a:rPr sz="2100" dirty="0">
                <a:latin typeface="Times New Roman"/>
                <a:cs typeface="Times New Roman"/>
              </a:rPr>
              <a:t>є	</a:t>
            </a:r>
            <a:r>
              <a:rPr sz="2100" spc="-10" dirty="0">
                <a:latin typeface="Times New Roman"/>
                <a:cs typeface="Times New Roman"/>
              </a:rPr>
              <a:t>бортик,	</a:t>
            </a:r>
            <a:r>
              <a:rPr sz="2100" dirty="0">
                <a:latin typeface="Times New Roman"/>
                <a:cs typeface="Times New Roman"/>
              </a:rPr>
              <a:t>на	внутрішній	</a:t>
            </a:r>
            <a:r>
              <a:rPr sz="2100" spc="-5" dirty="0">
                <a:latin typeface="Times New Roman"/>
                <a:cs typeface="Times New Roman"/>
              </a:rPr>
              <a:t>поверхні	</a:t>
            </a:r>
            <a:r>
              <a:rPr sz="2100" spc="-35" dirty="0">
                <a:latin typeface="Times New Roman"/>
                <a:cs typeface="Times New Roman"/>
              </a:rPr>
              <a:t>якого</a:t>
            </a:r>
            <a:endParaRPr sz="2100">
              <a:latin typeface="Times New Roman"/>
              <a:cs typeface="Times New Roman"/>
            </a:endParaRPr>
          </a:p>
          <a:p>
            <a:pPr marR="8890" algn="r">
              <a:lnSpc>
                <a:spcPts val="1764"/>
              </a:lnSpc>
            </a:pPr>
            <a:r>
              <a:rPr sz="2100" spc="-10" dirty="0">
                <a:latin typeface="Times New Roman"/>
                <a:cs typeface="Times New Roman"/>
              </a:rPr>
              <a:t>зроблена</a:t>
            </a:r>
            <a:r>
              <a:rPr sz="2100" spc="4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виїмка</a:t>
            </a:r>
            <a:r>
              <a:rPr sz="2100" spc="5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для</a:t>
            </a:r>
            <a:r>
              <a:rPr sz="2100" spc="40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стікання</a:t>
            </a:r>
            <a:r>
              <a:rPr sz="2100" spc="45" dirty="0">
                <a:latin typeface="Times New Roman"/>
                <a:cs typeface="Times New Roman"/>
              </a:rPr>
              <a:t> </a:t>
            </a:r>
            <a:r>
              <a:rPr sz="2100" spc="-20" dirty="0">
                <a:latin typeface="Times New Roman"/>
                <a:cs typeface="Times New Roman"/>
              </a:rPr>
              <a:t>в’язкої</a:t>
            </a:r>
            <a:r>
              <a:rPr sz="2100" spc="5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рідини.</a:t>
            </a:r>
            <a:r>
              <a:rPr sz="2100" spc="40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Для</a:t>
            </a:r>
            <a:r>
              <a:rPr sz="2100" spc="4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зберігання</a:t>
            </a:r>
            <a:r>
              <a:rPr sz="2100" spc="5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речовин,</a:t>
            </a:r>
            <a:r>
              <a:rPr sz="2100" spc="5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що</a:t>
            </a:r>
            <a:endParaRPr sz="2100">
              <a:latin typeface="Times New Roman"/>
              <a:cs typeface="Times New Roman"/>
            </a:endParaRPr>
          </a:p>
          <a:p>
            <a:pPr marR="6350" algn="r">
              <a:lnSpc>
                <a:spcPts val="1764"/>
              </a:lnSpc>
              <a:tabLst>
                <a:tab pos="1333500" algn="l"/>
                <a:tab pos="1964055" algn="l"/>
                <a:tab pos="2654935" algn="l"/>
                <a:tab pos="3886200" algn="l"/>
                <a:tab pos="4942840" algn="l"/>
                <a:tab pos="5903595" algn="l"/>
                <a:tab pos="6526530" algn="l"/>
                <a:tab pos="7740015" algn="l"/>
              </a:tabLst>
            </a:pPr>
            <a:r>
              <a:rPr sz="2100" spc="-5" dirty="0">
                <a:latin typeface="Times New Roman"/>
                <a:cs typeface="Times New Roman"/>
              </a:rPr>
              <a:t>виділяють	</a:t>
            </a:r>
            <a:r>
              <a:rPr sz="2100" spc="-15" dirty="0">
                <a:latin typeface="Times New Roman"/>
                <a:cs typeface="Times New Roman"/>
              </a:rPr>
              <a:t>їдку	</a:t>
            </a:r>
            <a:r>
              <a:rPr sz="2100" spc="-5" dirty="0">
                <a:latin typeface="Times New Roman"/>
                <a:cs typeface="Times New Roman"/>
              </a:rPr>
              <a:t>пару	(димлячи	кислота	</a:t>
            </a:r>
            <a:r>
              <a:rPr sz="2100" spc="-10" dirty="0">
                <a:latin typeface="Times New Roman"/>
                <a:cs typeface="Times New Roman"/>
              </a:rPr>
              <a:t>азотна,	олія	гірчична,	</a:t>
            </a:r>
            <a:r>
              <a:rPr sz="2100" dirty="0">
                <a:latin typeface="Times New Roman"/>
                <a:cs typeface="Times New Roman"/>
              </a:rPr>
              <a:t>аміак</a:t>
            </a:r>
            <a:endParaRPr sz="2100">
              <a:latin typeface="Times New Roman"/>
              <a:cs typeface="Times New Roman"/>
            </a:endParaRPr>
          </a:p>
          <a:p>
            <a:pPr marL="622300" marR="5715">
              <a:lnSpc>
                <a:spcPct val="70000"/>
              </a:lnSpc>
              <a:spcBef>
                <a:spcPts val="380"/>
              </a:spcBef>
              <a:tabLst>
                <a:tab pos="2778760" algn="l"/>
                <a:tab pos="4522470" algn="l"/>
                <a:tab pos="5932170" algn="l"/>
                <a:tab pos="6250940" algn="l"/>
                <a:tab pos="7693025" algn="l"/>
                <a:tab pos="8900160" algn="l"/>
              </a:tabLst>
            </a:pPr>
            <a:r>
              <a:rPr sz="2100" spc="-110" dirty="0">
                <a:latin typeface="Times New Roman"/>
                <a:cs typeface="Times New Roman"/>
              </a:rPr>
              <a:t>к</a:t>
            </a:r>
            <a:r>
              <a:rPr sz="2100" dirty="0">
                <a:latin typeface="Times New Roman"/>
                <a:cs typeface="Times New Roman"/>
              </a:rPr>
              <a:t>о</a:t>
            </a:r>
            <a:r>
              <a:rPr sz="2100" spc="5" dirty="0">
                <a:latin typeface="Times New Roman"/>
                <a:cs typeface="Times New Roman"/>
              </a:rPr>
              <a:t>н</a:t>
            </a:r>
            <a:r>
              <a:rPr sz="2100" spc="-5" dirty="0">
                <a:latin typeface="Times New Roman"/>
                <a:cs typeface="Times New Roman"/>
              </a:rPr>
              <a:t>це</a:t>
            </a:r>
            <a:r>
              <a:rPr sz="2100" spc="5" dirty="0">
                <a:latin typeface="Times New Roman"/>
                <a:cs typeface="Times New Roman"/>
              </a:rPr>
              <a:t>н</a:t>
            </a:r>
            <a:r>
              <a:rPr sz="2100" spc="10" dirty="0">
                <a:latin typeface="Times New Roman"/>
                <a:cs typeface="Times New Roman"/>
              </a:rPr>
              <a:t>т</a:t>
            </a:r>
            <a:r>
              <a:rPr sz="2100" dirty="0">
                <a:latin typeface="Times New Roman"/>
                <a:cs typeface="Times New Roman"/>
              </a:rPr>
              <a:t>ро</a:t>
            </a:r>
            <a:r>
              <a:rPr sz="2100" spc="-25" dirty="0">
                <a:latin typeface="Times New Roman"/>
                <a:cs typeface="Times New Roman"/>
              </a:rPr>
              <a:t>в</a:t>
            </a:r>
            <a:r>
              <a:rPr sz="2100" spc="-15" dirty="0">
                <a:latin typeface="Times New Roman"/>
                <a:cs typeface="Times New Roman"/>
              </a:rPr>
              <a:t>а</a:t>
            </a:r>
            <a:r>
              <a:rPr sz="2100" spc="-5" dirty="0">
                <a:latin typeface="Times New Roman"/>
                <a:cs typeface="Times New Roman"/>
              </a:rPr>
              <a:t>н</a:t>
            </a:r>
            <a:r>
              <a:rPr sz="2100" dirty="0">
                <a:latin typeface="Times New Roman"/>
                <a:cs typeface="Times New Roman"/>
              </a:rPr>
              <a:t>и</a:t>
            </a:r>
            <a:r>
              <a:rPr sz="2100" spc="-5" dirty="0">
                <a:latin typeface="Times New Roman"/>
                <a:cs typeface="Times New Roman"/>
              </a:rPr>
              <a:t>й</a:t>
            </a:r>
            <a:r>
              <a:rPr sz="2100" dirty="0">
                <a:latin typeface="Times New Roman"/>
                <a:cs typeface="Times New Roman"/>
              </a:rPr>
              <a:t>)	зас</a:t>
            </a:r>
            <a:r>
              <a:rPr sz="2100" spc="-30" dirty="0">
                <a:latin typeface="Times New Roman"/>
                <a:cs typeface="Times New Roman"/>
              </a:rPr>
              <a:t>т</a:t>
            </a:r>
            <a:r>
              <a:rPr sz="2100" spc="50" dirty="0">
                <a:latin typeface="Times New Roman"/>
                <a:cs typeface="Times New Roman"/>
              </a:rPr>
              <a:t>о</a:t>
            </a:r>
            <a:r>
              <a:rPr sz="2100" spc="-15" dirty="0">
                <a:latin typeface="Times New Roman"/>
                <a:cs typeface="Times New Roman"/>
              </a:rPr>
              <a:t>с</a:t>
            </a:r>
            <a:r>
              <a:rPr sz="2100" dirty="0">
                <a:latin typeface="Times New Roman"/>
                <a:cs typeface="Times New Roman"/>
              </a:rPr>
              <a:t>о</a:t>
            </a:r>
            <a:r>
              <a:rPr sz="2100" spc="-65" dirty="0">
                <a:latin typeface="Times New Roman"/>
                <a:cs typeface="Times New Roman"/>
              </a:rPr>
              <a:t>в</a:t>
            </a:r>
            <a:r>
              <a:rPr sz="2100" spc="-10" dirty="0">
                <a:latin typeface="Times New Roman"/>
                <a:cs typeface="Times New Roman"/>
              </a:rPr>
              <a:t>у</a:t>
            </a:r>
            <a:r>
              <a:rPr sz="2100" spc="-25" dirty="0">
                <a:latin typeface="Times New Roman"/>
                <a:cs typeface="Times New Roman"/>
              </a:rPr>
              <a:t>ю</a:t>
            </a:r>
            <a:r>
              <a:rPr sz="2100" spc="-10" dirty="0">
                <a:latin typeface="Times New Roman"/>
                <a:cs typeface="Times New Roman"/>
              </a:rPr>
              <a:t>т</a:t>
            </a:r>
            <a:r>
              <a:rPr sz="2100" dirty="0">
                <a:latin typeface="Times New Roman"/>
                <a:cs typeface="Times New Roman"/>
              </a:rPr>
              <a:t>ь	ш</a:t>
            </a:r>
            <a:r>
              <a:rPr sz="2100" spc="20" dirty="0">
                <a:latin typeface="Times New Roman"/>
                <a:cs typeface="Times New Roman"/>
              </a:rPr>
              <a:t>т</a:t>
            </a:r>
            <a:r>
              <a:rPr sz="2100" dirty="0">
                <a:latin typeface="Times New Roman"/>
                <a:cs typeface="Times New Roman"/>
              </a:rPr>
              <a:t>а</a:t>
            </a:r>
            <a:r>
              <a:rPr sz="2100" spc="5" dirty="0">
                <a:latin typeface="Times New Roman"/>
                <a:cs typeface="Times New Roman"/>
              </a:rPr>
              <a:t>н</a:t>
            </a:r>
            <a:r>
              <a:rPr sz="2100" spc="-105" dirty="0">
                <a:latin typeface="Times New Roman"/>
                <a:cs typeface="Times New Roman"/>
              </a:rPr>
              <a:t>г</a:t>
            </a:r>
            <a:r>
              <a:rPr sz="2100" dirty="0">
                <a:latin typeface="Times New Roman"/>
                <a:cs typeface="Times New Roman"/>
              </a:rPr>
              <a:t>ласи	з	</a:t>
            </a:r>
            <a:r>
              <a:rPr sz="2100" spc="-10" dirty="0">
                <a:latin typeface="Times New Roman"/>
                <a:cs typeface="Times New Roman"/>
              </a:rPr>
              <a:t>пр</a:t>
            </a:r>
            <a:r>
              <a:rPr sz="2100" spc="-5" dirty="0">
                <a:latin typeface="Times New Roman"/>
                <a:cs typeface="Times New Roman"/>
              </a:rPr>
              <a:t>ите</a:t>
            </a:r>
            <a:r>
              <a:rPr sz="2100" spc="-25" dirty="0">
                <a:latin typeface="Times New Roman"/>
                <a:cs typeface="Times New Roman"/>
              </a:rPr>
              <a:t>р</a:t>
            </a:r>
            <a:r>
              <a:rPr sz="2100" spc="-45" dirty="0">
                <a:latin typeface="Times New Roman"/>
                <a:cs typeface="Times New Roman"/>
              </a:rPr>
              <a:t>т</a:t>
            </a:r>
            <a:r>
              <a:rPr sz="2100" dirty="0">
                <a:latin typeface="Times New Roman"/>
                <a:cs typeface="Times New Roman"/>
              </a:rPr>
              <a:t>ою	</a:t>
            </a:r>
            <a:r>
              <a:rPr sz="2100" spc="-10" dirty="0">
                <a:latin typeface="Times New Roman"/>
                <a:cs typeface="Times New Roman"/>
              </a:rPr>
              <a:t>пр</a:t>
            </a:r>
            <a:r>
              <a:rPr sz="2100" dirty="0">
                <a:latin typeface="Times New Roman"/>
                <a:cs typeface="Times New Roman"/>
              </a:rPr>
              <a:t>об</a:t>
            </a:r>
            <a:r>
              <a:rPr sz="2100" spc="-110" dirty="0">
                <a:latin typeface="Times New Roman"/>
                <a:cs typeface="Times New Roman"/>
              </a:rPr>
              <a:t>к</a:t>
            </a:r>
            <a:r>
              <a:rPr sz="2100" dirty="0">
                <a:latin typeface="Times New Roman"/>
                <a:cs typeface="Times New Roman"/>
              </a:rPr>
              <a:t>ою	і  </a:t>
            </a:r>
            <a:r>
              <a:rPr sz="2100" spc="-5" dirty="0">
                <a:latin typeface="Times New Roman"/>
                <a:cs typeface="Times New Roman"/>
              </a:rPr>
              <a:t>притертим</a:t>
            </a:r>
            <a:r>
              <a:rPr sz="2100" spc="-30" dirty="0">
                <a:latin typeface="Times New Roman"/>
                <a:cs typeface="Times New Roman"/>
              </a:rPr>
              <a:t> </a:t>
            </a:r>
            <a:r>
              <a:rPr sz="2100" spc="-35" dirty="0">
                <a:latin typeface="Times New Roman"/>
                <a:cs typeface="Times New Roman"/>
              </a:rPr>
              <a:t>ковпачком.</a:t>
            </a:r>
            <a:endParaRPr sz="2100">
              <a:latin typeface="Times New Roman"/>
              <a:cs typeface="Times New Roman"/>
            </a:endParaRPr>
          </a:p>
          <a:p>
            <a:pPr marL="622300" marR="8255" indent="-609600">
              <a:lnSpc>
                <a:spcPct val="70000"/>
              </a:lnSpc>
              <a:spcBef>
                <a:spcPts val="1010"/>
              </a:spcBef>
            </a:pPr>
            <a:r>
              <a:rPr sz="21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Матеріальна</a:t>
            </a:r>
            <a:r>
              <a:rPr sz="2100" b="1" spc="34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–</a:t>
            </a:r>
            <a:r>
              <a:rPr sz="2100" spc="345" dirty="0">
                <a:latin typeface="Times New Roman"/>
                <a:cs typeface="Times New Roman"/>
              </a:rPr>
              <a:t> </a:t>
            </a:r>
            <a:r>
              <a:rPr sz="2100" spc="-15" dirty="0">
                <a:latin typeface="Times New Roman"/>
                <a:cs typeface="Times New Roman"/>
              </a:rPr>
              <a:t>призначена</a:t>
            </a:r>
            <a:r>
              <a:rPr sz="2100" spc="35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для</a:t>
            </a:r>
            <a:r>
              <a:rPr sz="2100" spc="32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перевезення</a:t>
            </a:r>
            <a:r>
              <a:rPr sz="2100" spc="34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і</a:t>
            </a:r>
            <a:r>
              <a:rPr sz="2100" spc="340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зберігання</a:t>
            </a:r>
            <a:r>
              <a:rPr sz="2100" spc="340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запасів</a:t>
            </a:r>
            <a:r>
              <a:rPr sz="2100" spc="340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лікарських </a:t>
            </a:r>
            <a:r>
              <a:rPr sz="2100" spc="-509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засобів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у</a:t>
            </a:r>
            <a:r>
              <a:rPr sz="2100" spc="-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підвалах</a:t>
            </a:r>
            <a:r>
              <a:rPr sz="2100" spc="-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і</a:t>
            </a:r>
            <a:r>
              <a:rPr sz="2100" spc="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матеріальних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кімнатах</a:t>
            </a:r>
            <a:r>
              <a:rPr sz="2100" spc="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аптек.</a:t>
            </a:r>
            <a:endParaRPr sz="2100">
              <a:latin typeface="Times New Roman"/>
              <a:cs typeface="Times New Roman"/>
            </a:endParaRPr>
          </a:p>
          <a:p>
            <a:pPr marR="6350" algn="r">
              <a:lnSpc>
                <a:spcPts val="2140"/>
              </a:lnSpc>
              <a:spcBef>
                <a:spcPts val="240"/>
              </a:spcBef>
              <a:tabLst>
                <a:tab pos="1179195" algn="l"/>
                <a:tab pos="1874520" algn="l"/>
                <a:tab pos="3583304" algn="l"/>
                <a:tab pos="3839210" algn="l"/>
                <a:tab pos="4633595" algn="l"/>
                <a:tab pos="6033770" algn="l"/>
                <a:tab pos="6767195" algn="l"/>
                <a:tab pos="8029575" algn="l"/>
              </a:tabLst>
            </a:pPr>
            <a:r>
              <a:rPr sz="21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Апт</a:t>
            </a:r>
            <a:r>
              <a:rPr sz="2100" b="1" u="heavy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е</a:t>
            </a:r>
            <a:r>
              <a:rPr sz="21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чну	</a:t>
            </a:r>
            <a:r>
              <a:rPr sz="2100" b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</a:t>
            </a:r>
            <a:r>
              <a:rPr sz="21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</a:t>
            </a:r>
            <a:r>
              <a:rPr sz="2100" b="1" u="heavy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</a:t>
            </a:r>
            <a:r>
              <a:rPr sz="21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</a:t>
            </a:r>
            <a:r>
              <a:rPr sz="2100" b="1" dirty="0">
                <a:latin typeface="Times New Roman"/>
                <a:cs typeface="Times New Roman"/>
              </a:rPr>
              <a:t>	</a:t>
            </a:r>
            <a:r>
              <a:rPr sz="2100" spc="-5" dirty="0">
                <a:latin typeface="Times New Roman"/>
                <a:cs typeface="Times New Roman"/>
              </a:rPr>
              <a:t>ви</a:t>
            </a:r>
            <a:r>
              <a:rPr sz="2100" spc="-60" dirty="0">
                <a:latin typeface="Times New Roman"/>
                <a:cs typeface="Times New Roman"/>
              </a:rPr>
              <a:t>г</a:t>
            </a:r>
            <a:r>
              <a:rPr sz="2100" spc="-20" dirty="0">
                <a:latin typeface="Times New Roman"/>
                <a:cs typeface="Times New Roman"/>
              </a:rPr>
              <a:t>о</a:t>
            </a:r>
            <a:r>
              <a:rPr sz="2100" spc="-30" dirty="0">
                <a:latin typeface="Times New Roman"/>
                <a:cs typeface="Times New Roman"/>
              </a:rPr>
              <a:t>т</a:t>
            </a:r>
            <a:r>
              <a:rPr sz="2100" dirty="0">
                <a:latin typeface="Times New Roman"/>
                <a:cs typeface="Times New Roman"/>
              </a:rPr>
              <a:t>о</a:t>
            </a:r>
            <a:r>
              <a:rPr sz="2100" spc="-30" dirty="0">
                <a:latin typeface="Times New Roman"/>
                <a:cs typeface="Times New Roman"/>
              </a:rPr>
              <a:t>в</a:t>
            </a:r>
            <a:r>
              <a:rPr sz="2100" dirty="0">
                <a:latin typeface="Times New Roman"/>
                <a:cs typeface="Times New Roman"/>
              </a:rPr>
              <a:t>л</a:t>
            </a:r>
            <a:r>
              <a:rPr sz="2100" spc="-25" dirty="0">
                <a:latin typeface="Times New Roman"/>
                <a:cs typeface="Times New Roman"/>
              </a:rPr>
              <a:t>яю</a:t>
            </a:r>
            <a:r>
              <a:rPr sz="2100" dirty="0">
                <a:latin typeface="Times New Roman"/>
                <a:cs typeface="Times New Roman"/>
              </a:rPr>
              <a:t>ть	з	</a:t>
            </a:r>
            <a:r>
              <a:rPr sz="2100" spc="15" dirty="0">
                <a:latin typeface="Times New Roman"/>
                <a:cs typeface="Times New Roman"/>
              </a:rPr>
              <a:t>т</a:t>
            </a:r>
            <a:r>
              <a:rPr sz="2100" dirty="0">
                <a:latin typeface="Times New Roman"/>
                <a:cs typeface="Times New Roman"/>
              </a:rPr>
              <a:t>ак</a:t>
            </a:r>
            <a:r>
              <a:rPr sz="2100" spc="5" dirty="0">
                <a:latin typeface="Times New Roman"/>
                <a:cs typeface="Times New Roman"/>
              </a:rPr>
              <a:t>и</a:t>
            </a:r>
            <a:r>
              <a:rPr sz="2100" dirty="0">
                <a:latin typeface="Times New Roman"/>
                <a:cs typeface="Times New Roman"/>
              </a:rPr>
              <a:t>х	</a:t>
            </a:r>
            <a:r>
              <a:rPr sz="2100" spc="-10" dirty="0">
                <a:latin typeface="Times New Roman"/>
                <a:cs typeface="Times New Roman"/>
              </a:rPr>
              <a:t>м</a:t>
            </a:r>
            <a:r>
              <a:rPr sz="2100" spc="-60" dirty="0">
                <a:latin typeface="Times New Roman"/>
                <a:cs typeface="Times New Roman"/>
              </a:rPr>
              <a:t>а</a:t>
            </a:r>
            <a:r>
              <a:rPr sz="2100" dirty="0">
                <a:latin typeface="Times New Roman"/>
                <a:cs typeface="Times New Roman"/>
              </a:rPr>
              <a:t>тер</a:t>
            </a:r>
            <a:r>
              <a:rPr sz="2100" spc="5" dirty="0">
                <a:latin typeface="Times New Roman"/>
                <a:cs typeface="Times New Roman"/>
              </a:rPr>
              <a:t>і</a:t>
            </a:r>
            <a:r>
              <a:rPr sz="2100" spc="25" dirty="0">
                <a:latin typeface="Times New Roman"/>
                <a:cs typeface="Times New Roman"/>
              </a:rPr>
              <a:t>а</a:t>
            </a:r>
            <a:r>
              <a:rPr sz="2100" dirty="0">
                <a:latin typeface="Times New Roman"/>
                <a:cs typeface="Times New Roman"/>
              </a:rPr>
              <a:t>л</a:t>
            </a:r>
            <a:r>
              <a:rPr sz="2100" spc="-15" dirty="0">
                <a:latin typeface="Times New Roman"/>
                <a:cs typeface="Times New Roman"/>
              </a:rPr>
              <a:t>і</a:t>
            </a:r>
            <a:r>
              <a:rPr sz="2100" spc="10" dirty="0">
                <a:latin typeface="Times New Roman"/>
                <a:cs typeface="Times New Roman"/>
              </a:rPr>
              <a:t>в</a:t>
            </a:r>
            <a:r>
              <a:rPr sz="2100" dirty="0">
                <a:latin typeface="Times New Roman"/>
                <a:cs typeface="Times New Roman"/>
              </a:rPr>
              <a:t>:	скло,	</a:t>
            </a:r>
            <a:r>
              <a:rPr sz="2100" spc="-5" dirty="0">
                <a:latin typeface="Times New Roman"/>
                <a:cs typeface="Times New Roman"/>
              </a:rPr>
              <a:t>п</a:t>
            </a:r>
            <a:r>
              <a:rPr sz="2100" spc="-15" dirty="0">
                <a:latin typeface="Times New Roman"/>
                <a:cs typeface="Times New Roman"/>
              </a:rPr>
              <a:t>о</a:t>
            </a:r>
            <a:r>
              <a:rPr sz="2100" dirty="0">
                <a:latin typeface="Times New Roman"/>
                <a:cs typeface="Times New Roman"/>
              </a:rPr>
              <a:t>лімери,	фарфо</a:t>
            </a:r>
            <a:r>
              <a:rPr sz="2100" spc="10" dirty="0">
                <a:latin typeface="Times New Roman"/>
                <a:cs typeface="Times New Roman"/>
              </a:rPr>
              <a:t>р</a:t>
            </a:r>
            <a:r>
              <a:rPr sz="2100" dirty="0">
                <a:latin typeface="Times New Roman"/>
                <a:cs typeface="Times New Roman"/>
              </a:rPr>
              <a:t>,</a:t>
            </a:r>
            <a:endParaRPr sz="2100">
              <a:latin typeface="Times New Roman"/>
              <a:cs typeface="Times New Roman"/>
            </a:endParaRPr>
          </a:p>
          <a:p>
            <a:pPr marR="5715" algn="r">
              <a:lnSpc>
                <a:spcPts val="1764"/>
              </a:lnSpc>
              <a:tabLst>
                <a:tab pos="1011555" algn="l"/>
                <a:tab pos="1915795" algn="l"/>
                <a:tab pos="2129155" algn="l"/>
                <a:tab pos="2944495" algn="l"/>
                <a:tab pos="4014470" algn="l"/>
                <a:tab pos="5274945" algn="l"/>
                <a:tab pos="5805170" algn="l"/>
                <a:tab pos="7761605" algn="l"/>
              </a:tabLst>
            </a:pPr>
            <a:r>
              <a:rPr sz="2100" spc="5" dirty="0">
                <a:latin typeface="Times New Roman"/>
                <a:cs typeface="Times New Roman"/>
              </a:rPr>
              <a:t>метали,	</a:t>
            </a:r>
            <a:r>
              <a:rPr sz="2100" spc="-20" dirty="0">
                <a:latin typeface="Times New Roman"/>
                <a:cs typeface="Times New Roman"/>
              </a:rPr>
              <a:t>картон	</a:t>
            </a:r>
            <a:r>
              <a:rPr sz="2100" dirty="0">
                <a:latin typeface="Times New Roman"/>
                <a:cs typeface="Times New Roman"/>
              </a:rPr>
              <a:t>і	</a:t>
            </a:r>
            <a:r>
              <a:rPr sz="2100" spc="-5" dirty="0">
                <a:latin typeface="Times New Roman"/>
                <a:cs typeface="Times New Roman"/>
              </a:rPr>
              <a:t>папір.	Основні	</a:t>
            </a:r>
            <a:r>
              <a:rPr sz="2100" spc="-10" dirty="0">
                <a:latin typeface="Times New Roman"/>
                <a:cs typeface="Times New Roman"/>
              </a:rPr>
              <a:t>матеріали	</a:t>
            </a:r>
            <a:r>
              <a:rPr sz="2100" spc="-5" dirty="0">
                <a:latin typeface="Times New Roman"/>
                <a:cs typeface="Times New Roman"/>
              </a:rPr>
              <a:t>для	</a:t>
            </a:r>
            <a:r>
              <a:rPr sz="2100" spc="-10" dirty="0">
                <a:latin typeface="Times New Roman"/>
                <a:cs typeface="Times New Roman"/>
              </a:rPr>
              <a:t>закупорювання:	</a:t>
            </a:r>
            <a:r>
              <a:rPr sz="2100" spc="-15" dirty="0">
                <a:latin typeface="Times New Roman"/>
                <a:cs typeface="Times New Roman"/>
              </a:rPr>
              <a:t>гума,</a:t>
            </a:r>
            <a:endParaRPr sz="2100">
              <a:latin typeface="Times New Roman"/>
              <a:cs typeface="Times New Roman"/>
            </a:endParaRPr>
          </a:p>
          <a:p>
            <a:pPr marL="622300">
              <a:lnSpc>
                <a:spcPts val="2145"/>
              </a:lnSpc>
            </a:pPr>
            <a:r>
              <a:rPr sz="2100" spc="-5" dirty="0">
                <a:latin typeface="Times New Roman"/>
                <a:cs typeface="Times New Roman"/>
              </a:rPr>
              <a:t>полімери,</a:t>
            </a:r>
            <a:r>
              <a:rPr sz="2100" spc="-3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папір,</a:t>
            </a:r>
            <a:r>
              <a:rPr sz="2100" spc="-3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скло.</a:t>
            </a:r>
            <a:endParaRPr sz="2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0"/>
            <a:ext cx="32086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09725" algn="l"/>
              </a:tabLst>
            </a:pP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Прав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л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	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мар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</a:t>
            </a:r>
            <a:r>
              <a:rPr sz="2400" b="1" i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ання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01922" y="0"/>
            <a:ext cx="53619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69745" algn="l"/>
                <a:tab pos="4005579" algn="l"/>
              </a:tabLst>
            </a:pPr>
            <a:r>
              <a:rPr sz="2400" spc="-5" dirty="0">
                <a:latin typeface="Times New Roman"/>
                <a:cs typeface="Times New Roman"/>
              </a:rPr>
              <a:t>задаються	спеціальними	</a:t>
            </a:r>
            <a:r>
              <a:rPr sz="2400" spc="-15" dirty="0">
                <a:latin typeface="Times New Roman"/>
                <a:cs typeface="Times New Roman"/>
              </a:rPr>
              <a:t>ГОСТами,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225298"/>
            <a:ext cx="8987790" cy="93726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805"/>
              </a:spcBef>
            </a:pPr>
            <a:r>
              <a:rPr sz="2400" spc="-10" dirty="0">
                <a:latin typeface="Times New Roman"/>
                <a:cs typeface="Times New Roman"/>
              </a:rPr>
              <a:t>наприклад,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ГОСТ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19433–88,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ГОСТ</a:t>
            </a:r>
            <a:r>
              <a:rPr sz="2400" dirty="0">
                <a:latin typeface="Times New Roman"/>
                <a:cs typeface="Times New Roman"/>
              </a:rPr>
              <a:t> 14192–96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[1].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  <a:tabLst>
                <a:tab pos="2024380" algn="l"/>
                <a:tab pos="2421890" algn="l"/>
                <a:tab pos="3649345" algn="l"/>
                <a:tab pos="4827270" algn="l"/>
                <a:tab pos="5801360" algn="l"/>
                <a:tab pos="6932295" algn="l"/>
                <a:tab pos="8656320" algn="l"/>
              </a:tabLst>
            </a:pP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Мар</a:t>
            </a:r>
            <a:r>
              <a:rPr sz="2400" b="1" u="heavy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ув</a:t>
            </a:r>
            <a:r>
              <a:rPr sz="2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ан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я</a:t>
            </a:r>
            <a:r>
              <a:rPr sz="2400" b="1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Times New Roman"/>
                <a:cs typeface="Times New Roman"/>
              </a:rPr>
              <a:t>–	м</a:t>
            </a:r>
            <a:r>
              <a:rPr sz="2400" spc="5" dirty="0">
                <a:latin typeface="Times New Roman"/>
                <a:cs typeface="Times New Roman"/>
              </a:rPr>
              <a:t>і</a:t>
            </a:r>
            <a:r>
              <a:rPr sz="2400" dirty="0">
                <a:latin typeface="Times New Roman"/>
                <a:cs typeface="Times New Roman"/>
              </a:rPr>
              <a:t>сти</a:t>
            </a:r>
            <a:r>
              <a:rPr sz="2400" spc="-10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ь	</a:t>
            </a:r>
            <a:r>
              <a:rPr sz="2400" spc="-5" dirty="0">
                <a:latin typeface="Times New Roman"/>
                <a:cs typeface="Times New Roman"/>
              </a:rPr>
              <a:t>пе</a:t>
            </a:r>
            <a:r>
              <a:rPr sz="2400" spc="5" dirty="0">
                <a:latin typeface="Times New Roman"/>
                <a:cs typeface="Times New Roman"/>
              </a:rPr>
              <a:t>в</a:t>
            </a:r>
            <a:r>
              <a:rPr sz="2400" spc="-5" dirty="0">
                <a:latin typeface="Times New Roman"/>
                <a:cs typeface="Times New Roman"/>
              </a:rPr>
              <a:t>н</a:t>
            </a:r>
            <a:r>
              <a:rPr sz="2400" spc="5" dirty="0">
                <a:latin typeface="Times New Roman"/>
                <a:cs typeface="Times New Roman"/>
              </a:rPr>
              <a:t>и</a:t>
            </a:r>
            <a:r>
              <a:rPr sz="2400" dirty="0">
                <a:latin typeface="Times New Roman"/>
                <a:cs typeface="Times New Roman"/>
              </a:rPr>
              <a:t>й	те</a:t>
            </a:r>
            <a:r>
              <a:rPr sz="2400" spc="-6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-18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,	</a:t>
            </a:r>
            <a:r>
              <a:rPr sz="2400" spc="-25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мовні	</a:t>
            </a:r>
            <a:r>
              <a:rPr sz="2400" spc="-5" dirty="0">
                <a:latin typeface="Times New Roman"/>
                <a:cs typeface="Times New Roman"/>
              </a:rPr>
              <a:t>по</a:t>
            </a:r>
            <a:r>
              <a:rPr sz="2400" spc="5" dirty="0">
                <a:latin typeface="Times New Roman"/>
                <a:cs typeface="Times New Roman"/>
              </a:rPr>
              <a:t>з</a:t>
            </a:r>
            <a:r>
              <a:rPr sz="2400" spc="-5" dirty="0">
                <a:latin typeface="Times New Roman"/>
                <a:cs typeface="Times New Roman"/>
              </a:rPr>
              <a:t>н</a:t>
            </a:r>
            <a:r>
              <a:rPr sz="2400" spc="-95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чення	</a:t>
            </a:r>
            <a:r>
              <a:rPr sz="2400" spc="5" dirty="0">
                <a:latin typeface="Times New Roman"/>
                <a:cs typeface="Times New Roman"/>
              </a:rPr>
              <a:t>чи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1640" y="1100073"/>
            <a:ext cx="8645525" cy="137922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385"/>
              </a:spcBef>
            </a:pPr>
            <a:r>
              <a:rPr sz="2400" spc="-5" dirty="0">
                <a:latin typeface="Times New Roman"/>
                <a:cs typeface="Times New Roman"/>
              </a:rPr>
              <a:t>малюнок,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нанесенний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упаковку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15" dirty="0">
                <a:latin typeface="Times New Roman"/>
                <a:cs typeface="Times New Roman"/>
              </a:rPr>
              <a:t>та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призначений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для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ідентифікації </a:t>
            </a:r>
            <a:r>
              <a:rPr sz="2400" spc="-20" dirty="0">
                <a:latin typeface="Times New Roman"/>
                <a:cs typeface="Times New Roman"/>
              </a:rPr>
              <a:t>товару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або </a:t>
            </a:r>
            <a:r>
              <a:rPr sz="2400" spc="-20" dirty="0">
                <a:latin typeface="Times New Roman"/>
                <a:cs typeface="Times New Roman"/>
              </a:rPr>
              <a:t>його</a:t>
            </a:r>
            <a:r>
              <a:rPr sz="2400" spc="5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окремих </a:t>
            </a:r>
            <a:r>
              <a:rPr sz="2400" spc="-5" dirty="0">
                <a:latin typeface="Times New Roman"/>
                <a:cs typeface="Times New Roman"/>
              </a:rPr>
              <a:t>властивостей, доведення </a:t>
            </a:r>
            <a:r>
              <a:rPr sz="2400" dirty="0">
                <a:latin typeface="Times New Roman"/>
                <a:cs typeface="Times New Roman"/>
              </a:rPr>
              <a:t> до </a:t>
            </a:r>
            <a:r>
              <a:rPr sz="2400" spc="-20" dirty="0">
                <a:latin typeface="Times New Roman"/>
                <a:cs typeface="Times New Roman"/>
              </a:rPr>
              <a:t>споживача </a:t>
            </a:r>
            <a:r>
              <a:rPr sz="2400" spc="-10" dirty="0">
                <a:latin typeface="Times New Roman"/>
                <a:cs typeface="Times New Roman"/>
              </a:rPr>
              <a:t>інформації </a:t>
            </a:r>
            <a:r>
              <a:rPr sz="2400" dirty="0">
                <a:latin typeface="Times New Roman"/>
                <a:cs typeface="Times New Roman"/>
              </a:rPr>
              <a:t>як </a:t>
            </a:r>
            <a:r>
              <a:rPr sz="2400" spc="-5" dirty="0">
                <a:latin typeface="Times New Roman"/>
                <a:cs typeface="Times New Roman"/>
              </a:rPr>
              <a:t>про </a:t>
            </a:r>
            <a:r>
              <a:rPr sz="2400" spc="-10" dirty="0">
                <a:latin typeface="Times New Roman"/>
                <a:cs typeface="Times New Roman"/>
              </a:rPr>
              <a:t>виробника, </a:t>
            </a:r>
            <a:r>
              <a:rPr sz="2400" spc="5" dirty="0">
                <a:latin typeface="Times New Roman"/>
                <a:cs typeface="Times New Roman"/>
              </a:rPr>
              <a:t>так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 </a:t>
            </a:r>
            <a:r>
              <a:rPr sz="2400" spc="-5" dirty="0">
                <a:latin typeface="Times New Roman"/>
                <a:cs typeface="Times New Roman"/>
              </a:rPr>
              <a:t>про кількісну </a:t>
            </a:r>
            <a:r>
              <a:rPr sz="2400" dirty="0">
                <a:latin typeface="Times New Roman"/>
                <a:cs typeface="Times New Roman"/>
              </a:rPr>
              <a:t>і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якісну</a:t>
            </a:r>
            <a:r>
              <a:rPr sz="2400" spc="-10" dirty="0">
                <a:latin typeface="Times New Roman"/>
                <a:cs typeface="Times New Roman"/>
              </a:rPr>
              <a:t> характеристику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товару.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81593" y="2545207"/>
            <a:ext cx="883919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indent="211454">
              <a:lnSpc>
                <a:spcPts val="2590"/>
              </a:lnSpc>
              <a:spcBef>
                <a:spcPts val="425"/>
              </a:spcBef>
            </a:pPr>
            <a:r>
              <a:rPr sz="2400" dirty="0">
                <a:latin typeface="Times New Roman"/>
                <a:cs typeface="Times New Roman"/>
              </a:rPr>
              <a:t>яким  те</a:t>
            </a:r>
            <a:r>
              <a:rPr sz="2400" spc="-45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м</a:t>
            </a:r>
            <a:r>
              <a:rPr sz="2400" spc="5" dirty="0">
                <a:latin typeface="Times New Roman"/>
                <a:cs typeface="Times New Roman"/>
              </a:rPr>
              <a:t>і</a:t>
            </a:r>
            <a:r>
              <a:rPr sz="2400" dirty="0">
                <a:latin typeface="Times New Roman"/>
                <a:cs typeface="Times New Roman"/>
              </a:rPr>
              <a:t>н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2545207"/>
            <a:ext cx="8034655" cy="10502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385"/>
              </a:spcBef>
              <a:tabLst>
                <a:tab pos="354965" algn="l"/>
                <a:tab pos="878205" algn="l"/>
                <a:tab pos="2007235" algn="l"/>
                <a:tab pos="2646045" algn="l"/>
                <a:tab pos="3096260" algn="l"/>
                <a:tab pos="4321175" algn="l"/>
                <a:tab pos="5043805" algn="l"/>
                <a:tab pos="5865495" algn="l"/>
                <a:tab pos="6360795" algn="l"/>
                <a:tab pos="664019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spc="-170" dirty="0">
                <a:latin typeface="Times New Roman"/>
                <a:cs typeface="Times New Roman"/>
              </a:rPr>
              <a:t>У	</a:t>
            </a:r>
            <a:r>
              <a:rPr sz="2400" spc="-10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ар</a:t>
            </a:r>
            <a:r>
              <a:rPr sz="2400" spc="-50" dirty="0">
                <a:latin typeface="Times New Roman"/>
                <a:cs typeface="Times New Roman"/>
              </a:rPr>
              <a:t>к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-5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анні	</a:t>
            </a:r>
            <a:r>
              <a:rPr sz="2400" spc="-5" dirty="0">
                <a:latin typeface="Times New Roman"/>
                <a:cs typeface="Times New Roman"/>
              </a:rPr>
              <a:t>п</a:t>
            </a:r>
            <a:r>
              <a:rPr sz="2400" spc="-7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д</a:t>
            </a:r>
            <a:r>
              <a:rPr sz="2400" spc="5" dirty="0">
                <a:latin typeface="Times New Roman"/>
                <a:cs typeface="Times New Roman"/>
              </a:rPr>
              <a:t>а</a:t>
            </a:r>
            <a:r>
              <a:rPr sz="2400" spc="-40" dirty="0">
                <a:latin typeface="Times New Roman"/>
                <a:cs typeface="Times New Roman"/>
              </a:rPr>
              <a:t>ю</a:t>
            </a:r>
            <a:r>
              <a:rPr sz="2400" dirty="0">
                <a:latin typeface="Times New Roman"/>
                <a:cs typeface="Times New Roman"/>
              </a:rPr>
              <a:t>ться	</a:t>
            </a:r>
            <a:r>
              <a:rPr sz="2400" spc="-5" dirty="0">
                <a:latin typeface="Times New Roman"/>
                <a:cs typeface="Times New Roman"/>
              </a:rPr>
              <a:t>від</a:t>
            </a:r>
            <a:r>
              <a:rPr sz="2400" spc="-5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м</a:t>
            </a:r>
            <a:r>
              <a:rPr sz="2400" spc="6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сті	</a:t>
            </a:r>
            <a:r>
              <a:rPr sz="2400" spc="-5" dirty="0">
                <a:latin typeface="Times New Roman"/>
                <a:cs typeface="Times New Roman"/>
              </a:rPr>
              <a:t>пр</a:t>
            </a:r>
            <a:r>
              <a:rPr sz="2400" dirty="0">
                <a:latin typeface="Times New Roman"/>
                <a:cs typeface="Times New Roman"/>
              </a:rPr>
              <a:t>о		с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анда</a:t>
            </a:r>
            <a:r>
              <a:rPr sz="2400" spc="-30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ти,  </a:t>
            </a:r>
            <a:r>
              <a:rPr sz="2400" spc="-5" dirty="0">
                <a:latin typeface="Times New Roman"/>
                <a:cs typeface="Times New Roman"/>
              </a:rPr>
              <a:t>відповідає	</a:t>
            </a:r>
            <a:r>
              <a:rPr sz="2400" spc="-15" dirty="0">
                <a:latin typeface="Times New Roman"/>
                <a:cs typeface="Times New Roman"/>
              </a:rPr>
              <a:t>товар,	</a:t>
            </a:r>
            <a:r>
              <a:rPr sz="2400" spc="-10" dirty="0">
                <a:latin typeface="Times New Roman"/>
                <a:cs typeface="Times New Roman"/>
              </a:rPr>
              <a:t>сертифікати,	</a:t>
            </a:r>
            <a:r>
              <a:rPr sz="2400" spc="-5" dirty="0">
                <a:latin typeface="Times New Roman"/>
                <a:cs typeface="Times New Roman"/>
              </a:rPr>
              <a:t>гарантії	виробника,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придатності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товару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основних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споживчих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властивостей.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1640" y="3988689"/>
            <a:ext cx="75577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8780" algn="l"/>
                <a:tab pos="5731510" algn="l"/>
              </a:tabLst>
            </a:pPr>
            <a:r>
              <a:rPr sz="2400" spc="-20" dirty="0">
                <a:latin typeface="Times New Roman"/>
                <a:cs typeface="Times New Roman"/>
              </a:rPr>
              <a:t>використовується	контролюючими	</a:t>
            </a:r>
            <a:r>
              <a:rPr sz="2400" spc="-5" dirty="0">
                <a:latin typeface="Times New Roman"/>
                <a:cs typeface="Times New Roman"/>
              </a:rPr>
              <a:t>організаціями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39" y="3659504"/>
            <a:ext cx="8987155" cy="720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2735"/>
              </a:lnSpc>
              <a:spcBef>
                <a:spcPts val="100"/>
              </a:spcBef>
              <a:tabLst>
                <a:tab pos="342265" algn="l"/>
                <a:tab pos="2144395" algn="l"/>
                <a:tab pos="2477770" algn="l"/>
                <a:tab pos="3923029" algn="l"/>
                <a:tab pos="5842000" algn="l"/>
                <a:tab pos="7308215" algn="l"/>
                <a:tab pos="8100695" algn="l"/>
              </a:tabLst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2400" spc="-10" dirty="0">
                <a:latin typeface="Times New Roman"/>
                <a:cs typeface="Times New Roman"/>
              </a:rPr>
              <a:t>Маркування	</a:t>
            </a:r>
            <a:r>
              <a:rPr sz="2400" dirty="0">
                <a:latin typeface="Times New Roman"/>
                <a:cs typeface="Times New Roman"/>
              </a:rPr>
              <a:t>є	способом	</a:t>
            </a:r>
            <a:r>
              <a:rPr sz="2400" spc="-10" dirty="0">
                <a:latin typeface="Times New Roman"/>
                <a:cs typeface="Times New Roman"/>
              </a:rPr>
              <a:t>забезпечення	</a:t>
            </a:r>
            <a:r>
              <a:rPr sz="2400" spc="-25" dirty="0">
                <a:latin typeface="Times New Roman"/>
                <a:cs typeface="Times New Roman"/>
              </a:rPr>
              <a:t>контролю	</a:t>
            </a:r>
            <a:r>
              <a:rPr sz="2400" spc="-15" dirty="0">
                <a:latin typeface="Times New Roman"/>
                <a:cs typeface="Times New Roman"/>
              </a:rPr>
              <a:t>його	якості,</a:t>
            </a:r>
            <a:endParaRPr sz="2400">
              <a:latin typeface="Times New Roman"/>
              <a:cs typeface="Times New Roman"/>
            </a:endParaRPr>
          </a:p>
          <a:p>
            <a:pPr marR="5080" algn="r">
              <a:lnSpc>
                <a:spcPts val="2735"/>
              </a:lnSpc>
            </a:pPr>
            <a:r>
              <a:rPr sz="2400" dirty="0">
                <a:latin typeface="Times New Roman"/>
                <a:cs typeface="Times New Roman"/>
              </a:rPr>
              <a:t>для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739" y="4227241"/>
            <a:ext cx="8987155" cy="1596390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355600" algn="just">
              <a:lnSpc>
                <a:spcPct val="100000"/>
              </a:lnSpc>
              <a:spcBef>
                <a:spcPts val="810"/>
              </a:spcBef>
            </a:pPr>
            <a:r>
              <a:rPr sz="2400" spc="-5" dirty="0">
                <a:latin typeface="Times New Roman"/>
                <a:cs typeface="Times New Roman"/>
              </a:rPr>
              <a:t>ідентифікації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експертизи.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ts val="2590"/>
              </a:lnSpc>
              <a:spcBef>
                <a:spcPts val="1040"/>
              </a:spcBef>
            </a:pPr>
            <a:r>
              <a:rPr sz="1900" spc="-17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spc="-16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Ідентифікація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товарів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це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встановлення</a:t>
            </a:r>
            <a:r>
              <a:rPr sz="2400" dirty="0">
                <a:latin typeface="Times New Roman"/>
                <a:cs typeface="Times New Roman"/>
              </a:rPr>
              <a:t> відповідності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найменування </a:t>
            </a:r>
            <a:r>
              <a:rPr sz="2400" spc="-50" dirty="0">
                <a:latin typeface="Times New Roman"/>
                <a:cs typeface="Times New Roman"/>
              </a:rPr>
              <a:t>товару, </a:t>
            </a:r>
            <a:r>
              <a:rPr sz="2400" spc="-15" dirty="0">
                <a:latin typeface="Times New Roman"/>
                <a:cs typeface="Times New Roman"/>
              </a:rPr>
              <a:t>зазначеного </a:t>
            </a:r>
            <a:r>
              <a:rPr sz="2400" spc="-5" dirty="0">
                <a:latin typeface="Times New Roman"/>
                <a:cs typeface="Times New Roman"/>
              </a:rPr>
              <a:t>на </a:t>
            </a:r>
            <a:r>
              <a:rPr sz="2400" spc="-10" dirty="0">
                <a:latin typeface="Times New Roman"/>
                <a:cs typeface="Times New Roman"/>
              </a:rPr>
              <a:t>маркуванні </a:t>
            </a:r>
            <a:r>
              <a:rPr sz="2400" dirty="0">
                <a:latin typeface="Times New Roman"/>
                <a:cs typeface="Times New Roman"/>
              </a:rPr>
              <a:t>у </a:t>
            </a:r>
            <a:r>
              <a:rPr sz="2400" spc="-5" dirty="0">
                <a:latin typeface="Times New Roman"/>
                <a:cs typeface="Times New Roman"/>
              </a:rPr>
              <a:t>супровідних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документах,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згідно </a:t>
            </a:r>
            <a:r>
              <a:rPr sz="2400" spc="-50" dirty="0">
                <a:latin typeface="Times New Roman"/>
                <a:cs typeface="Times New Roman"/>
              </a:rPr>
              <a:t>вимог,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які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 </a:t>
            </a:r>
            <a:r>
              <a:rPr sz="2400" spc="-20" dirty="0">
                <a:latin typeface="Times New Roman"/>
                <a:cs typeface="Times New Roman"/>
              </a:rPr>
              <a:t>нього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ставляться.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739" y="5889752"/>
            <a:ext cx="8986520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5080" indent="-342900">
              <a:lnSpc>
                <a:spcPts val="2590"/>
              </a:lnSpc>
              <a:spcBef>
                <a:spcPts val="425"/>
              </a:spcBef>
            </a:pPr>
            <a:r>
              <a:rPr sz="2400" spc="-15" dirty="0">
                <a:latin typeface="Times New Roman"/>
                <a:cs typeface="Times New Roman"/>
              </a:rPr>
              <a:t>Ідентифікуюча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функція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маркування</a:t>
            </a:r>
            <a:r>
              <a:rPr sz="2400" spc="2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дозволяє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забезпечити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наявність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товарних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запасів</a:t>
            </a:r>
            <a:r>
              <a:rPr sz="2400" spc="-5" dirty="0">
                <a:latin typeface="Times New Roman"/>
                <a:cs typeface="Times New Roman"/>
              </a:rPr>
              <a:t> всіх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етапах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товароруху.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31542" y="4182281"/>
            <a:ext cx="4012565" cy="2675890"/>
          </a:xfrm>
          <a:custGeom>
            <a:avLst/>
            <a:gdLst/>
            <a:ahLst/>
            <a:cxnLst/>
            <a:rect l="l" t="t" r="r" b="b"/>
            <a:pathLst>
              <a:path w="4012565" h="2675890">
                <a:moveTo>
                  <a:pt x="0" y="2675717"/>
                </a:moveTo>
                <a:lnTo>
                  <a:pt x="40124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638545" y="0"/>
            <a:ext cx="2505710" cy="6867525"/>
            <a:chOff x="6638545" y="0"/>
            <a:chExt cx="2505710" cy="6867525"/>
          </a:xfrm>
        </p:grpSpPr>
        <p:sp>
          <p:nvSpPr>
            <p:cNvPr id="4" name="object 4"/>
            <p:cNvSpPr/>
            <p:nvPr/>
          </p:nvSpPr>
          <p:spPr>
            <a:xfrm>
              <a:off x="7042403" y="0"/>
              <a:ext cx="1219200" cy="6858000"/>
            </a:xfrm>
            <a:custGeom>
              <a:avLst/>
              <a:gdLst/>
              <a:ahLst/>
              <a:cxnLst/>
              <a:rect l="l" t="t" r="r" b="b"/>
              <a:pathLst>
                <a:path w="1219200" h="6858000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91727" y="0"/>
              <a:ext cx="2252345" cy="6858000"/>
            </a:xfrm>
            <a:custGeom>
              <a:avLst/>
              <a:gdLst/>
              <a:ahLst/>
              <a:cxnLst/>
              <a:rect l="l" t="t" r="r" b="b"/>
              <a:pathLst>
                <a:path w="2252345" h="6858000">
                  <a:moveTo>
                    <a:pt x="2023163" y="0"/>
                  </a:moveTo>
                  <a:lnTo>
                    <a:pt x="0" y="6857998"/>
                  </a:lnTo>
                  <a:lnTo>
                    <a:pt x="2252271" y="6857998"/>
                  </a:lnTo>
                  <a:lnTo>
                    <a:pt x="2252271" y="8226"/>
                  </a:lnTo>
                  <a:lnTo>
                    <a:pt x="2023163" y="0"/>
                  </a:lnTo>
                  <a:close/>
                </a:path>
              </a:pathLst>
            </a:custGeom>
            <a:solidFill>
              <a:srgbClr val="90C225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07072" y="0"/>
              <a:ext cx="1937385" cy="6858000"/>
            </a:xfrm>
            <a:custGeom>
              <a:avLst/>
              <a:gdLst/>
              <a:ahLst/>
              <a:cxnLst/>
              <a:rect l="l" t="t" r="r" b="b"/>
              <a:pathLst>
                <a:path w="1937384" h="6858000">
                  <a:moveTo>
                    <a:pt x="1936927" y="0"/>
                  </a:moveTo>
                  <a:lnTo>
                    <a:pt x="0" y="0"/>
                  </a:lnTo>
                  <a:lnTo>
                    <a:pt x="1200326" y="6857996"/>
                  </a:lnTo>
                  <a:lnTo>
                    <a:pt x="1936927" y="6857996"/>
                  </a:lnTo>
                  <a:lnTo>
                    <a:pt x="1936927" y="0"/>
                  </a:lnTo>
                  <a:close/>
                </a:path>
              </a:pathLst>
            </a:custGeom>
            <a:solidFill>
              <a:srgbClr val="90C22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38545" y="3921067"/>
              <a:ext cx="2505710" cy="2937510"/>
            </a:xfrm>
            <a:custGeom>
              <a:avLst/>
              <a:gdLst/>
              <a:ahLst/>
              <a:cxnLst/>
              <a:rect l="l" t="t" r="r" b="b"/>
              <a:pathLst>
                <a:path w="2505709" h="2937509">
                  <a:moveTo>
                    <a:pt x="2505454" y="0"/>
                  </a:moveTo>
                  <a:lnTo>
                    <a:pt x="0" y="2936930"/>
                  </a:lnTo>
                  <a:lnTo>
                    <a:pt x="2505454" y="2936930"/>
                  </a:lnTo>
                  <a:lnTo>
                    <a:pt x="2505454" y="0"/>
                  </a:lnTo>
                  <a:close/>
                </a:path>
              </a:pathLst>
            </a:custGeom>
            <a:solidFill>
              <a:srgbClr val="539F20">
                <a:alpha val="7215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12872" y="0"/>
              <a:ext cx="2131695" cy="6858000"/>
            </a:xfrm>
            <a:custGeom>
              <a:avLst/>
              <a:gdLst/>
              <a:ahLst/>
              <a:cxnLst/>
              <a:rect l="l" t="t" r="r" b="b"/>
              <a:pathLst>
                <a:path w="2131695" h="6858000">
                  <a:moveTo>
                    <a:pt x="2131127" y="0"/>
                  </a:moveTo>
                  <a:lnTo>
                    <a:pt x="0" y="0"/>
                  </a:lnTo>
                  <a:lnTo>
                    <a:pt x="1854139" y="6857996"/>
                  </a:lnTo>
                  <a:lnTo>
                    <a:pt x="2131127" y="6849802"/>
                  </a:lnTo>
                  <a:lnTo>
                    <a:pt x="2131127" y="0"/>
                  </a:lnTo>
                  <a:close/>
                </a:path>
              </a:pathLst>
            </a:custGeom>
            <a:solidFill>
              <a:srgbClr val="3E7818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95132" y="0"/>
              <a:ext cx="848994" cy="6858000"/>
            </a:xfrm>
            <a:custGeom>
              <a:avLst/>
              <a:gdLst/>
              <a:ahLst/>
              <a:cxnLst/>
              <a:rect l="l" t="t" r="r" b="b"/>
              <a:pathLst>
                <a:path w="848995" h="6858000">
                  <a:moveTo>
                    <a:pt x="848867" y="0"/>
                  </a:moveTo>
                  <a:lnTo>
                    <a:pt x="676515" y="0"/>
                  </a:lnTo>
                  <a:lnTo>
                    <a:pt x="0" y="6857996"/>
                  </a:lnTo>
                  <a:lnTo>
                    <a:pt x="848867" y="6857996"/>
                  </a:lnTo>
                  <a:lnTo>
                    <a:pt x="848867" y="0"/>
                  </a:lnTo>
                  <a:close/>
                </a:path>
              </a:pathLst>
            </a:custGeom>
            <a:solidFill>
              <a:srgbClr val="C0E374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078449" y="0"/>
              <a:ext cx="1065530" cy="6858000"/>
            </a:xfrm>
            <a:custGeom>
              <a:avLst/>
              <a:gdLst/>
              <a:ahLst/>
              <a:cxnLst/>
              <a:rect l="l" t="t" r="r" b="b"/>
              <a:pathLst>
                <a:path w="1065529" h="6858000">
                  <a:moveTo>
                    <a:pt x="1051063" y="0"/>
                  </a:moveTo>
                  <a:lnTo>
                    <a:pt x="0" y="0"/>
                  </a:lnTo>
                  <a:lnTo>
                    <a:pt x="937406" y="6857996"/>
                  </a:lnTo>
                  <a:lnTo>
                    <a:pt x="1065296" y="6857996"/>
                  </a:lnTo>
                  <a:lnTo>
                    <a:pt x="1065455" y="6654302"/>
                  </a:lnTo>
                  <a:lnTo>
                    <a:pt x="1065405" y="6145234"/>
                  </a:lnTo>
                  <a:lnTo>
                    <a:pt x="1065165" y="5890784"/>
                  </a:lnTo>
                  <a:lnTo>
                    <a:pt x="1064711" y="5585510"/>
                  </a:lnTo>
                  <a:lnTo>
                    <a:pt x="1063982" y="5229435"/>
                  </a:lnTo>
                  <a:lnTo>
                    <a:pt x="1062782" y="4771727"/>
                  </a:lnTo>
                  <a:lnTo>
                    <a:pt x="1060321" y="4009060"/>
                  </a:lnTo>
                  <a:lnTo>
                    <a:pt x="1054930" y="2483906"/>
                  </a:lnTo>
                  <a:lnTo>
                    <a:pt x="1053375" y="1975424"/>
                  </a:lnTo>
                  <a:lnTo>
                    <a:pt x="1052337" y="1568557"/>
                  </a:lnTo>
                  <a:lnTo>
                    <a:pt x="1051624" y="1212471"/>
                  </a:lnTo>
                  <a:lnTo>
                    <a:pt x="1051188" y="907185"/>
                  </a:lnTo>
                  <a:lnTo>
                    <a:pt x="1050963" y="652725"/>
                  </a:lnTo>
                  <a:lnTo>
                    <a:pt x="1050923" y="194553"/>
                  </a:lnTo>
                  <a:lnTo>
                    <a:pt x="1051063" y="0"/>
                  </a:lnTo>
                  <a:close/>
                </a:path>
              </a:pathLst>
            </a:custGeom>
            <a:solidFill>
              <a:srgbClr val="90C225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60436" y="4903644"/>
              <a:ext cx="1083945" cy="1954530"/>
            </a:xfrm>
            <a:custGeom>
              <a:avLst/>
              <a:gdLst/>
              <a:ahLst/>
              <a:cxnLst/>
              <a:rect l="l" t="t" r="r" b="b"/>
              <a:pathLst>
                <a:path w="1083945" h="1954529">
                  <a:moveTo>
                    <a:pt x="1083562" y="0"/>
                  </a:moveTo>
                  <a:lnTo>
                    <a:pt x="0" y="1954354"/>
                  </a:lnTo>
                  <a:lnTo>
                    <a:pt x="1083562" y="1949315"/>
                  </a:lnTo>
                  <a:lnTo>
                    <a:pt x="1083562" y="0"/>
                  </a:lnTo>
                  <a:close/>
                </a:path>
              </a:pathLst>
            </a:custGeom>
            <a:solidFill>
              <a:srgbClr val="90C225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0" y="0"/>
            <a:ext cx="855344" cy="5629275"/>
          </a:xfrm>
          <a:custGeom>
            <a:avLst/>
            <a:gdLst/>
            <a:ahLst/>
            <a:cxnLst/>
            <a:rect l="l" t="t" r="r" b="b"/>
            <a:pathLst>
              <a:path w="855344" h="5629275">
                <a:moveTo>
                  <a:pt x="854963" y="0"/>
                </a:moveTo>
                <a:lnTo>
                  <a:pt x="0" y="0"/>
                </a:lnTo>
                <a:lnTo>
                  <a:pt x="0" y="5628971"/>
                </a:lnTo>
                <a:lnTo>
                  <a:pt x="854963" y="7747"/>
                </a:lnTo>
                <a:lnTo>
                  <a:pt x="854963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8739" y="0"/>
            <a:ext cx="8990965" cy="6480175"/>
          </a:xfrm>
          <a:prstGeom prst="rect">
            <a:avLst/>
          </a:prstGeom>
        </p:spPr>
        <p:txBody>
          <a:bodyPr vert="horz" wrap="square" lIns="0" tIns="235585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1855"/>
              </a:spcBef>
            </a:pPr>
            <a:r>
              <a:rPr sz="28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Основні</a:t>
            </a:r>
            <a:r>
              <a:rPr sz="2800" b="1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i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елементи </a:t>
            </a:r>
            <a:r>
              <a:rPr sz="28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маркування: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sz="2800" i="1" spc="-5" dirty="0">
                <a:latin typeface="Times New Roman"/>
                <a:cs typeface="Times New Roman"/>
              </a:rPr>
              <a:t>– </a:t>
            </a:r>
            <a:r>
              <a:rPr sz="2800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текст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(питому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вагу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від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50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до</a:t>
            </a:r>
            <a:r>
              <a:rPr sz="2800" spc="-5" dirty="0">
                <a:latin typeface="Times New Roman"/>
                <a:cs typeface="Times New Roman"/>
              </a:rPr>
              <a:t> 100%);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50">
              <a:latin typeface="Times New Roman"/>
              <a:cs typeface="Times New Roman"/>
            </a:endParaRPr>
          </a:p>
          <a:p>
            <a:pPr marL="317500" marR="10795" indent="-317500">
              <a:lnSpc>
                <a:spcPct val="70000"/>
              </a:lnSpc>
              <a:buChar char="–"/>
              <a:tabLst>
                <a:tab pos="317500" algn="l"/>
              </a:tabLst>
            </a:pP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малюнок</a:t>
            </a:r>
            <a:r>
              <a:rPr sz="2800" spc="2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(який</a:t>
            </a:r>
            <a:r>
              <a:rPr sz="2800" spc="30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завжди</a:t>
            </a:r>
            <a:r>
              <a:rPr sz="2800" spc="2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присутній,</a:t>
            </a:r>
            <a:r>
              <a:rPr sz="2800" spc="29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але</a:t>
            </a:r>
            <a:r>
              <a:rPr sz="2800" spc="28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питома</a:t>
            </a:r>
            <a:r>
              <a:rPr sz="2800" spc="29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вага</a:t>
            </a:r>
            <a:r>
              <a:rPr sz="2800" spc="27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його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Times New Roman"/>
                <a:cs typeface="Times New Roman"/>
              </a:rPr>
              <a:t>може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Times New Roman"/>
                <a:cs typeface="Times New Roman"/>
              </a:rPr>
              <a:t>бути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до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50%);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Times New Roman"/>
              <a:buChar char="–"/>
            </a:pPr>
            <a:endParaRPr sz="2450">
              <a:latin typeface="Times New Roman"/>
              <a:cs typeface="Times New Roman"/>
            </a:endParaRPr>
          </a:p>
          <a:p>
            <a:pPr marL="483234" marR="12065" indent="-483234">
              <a:lnSpc>
                <a:spcPct val="70000"/>
              </a:lnSpc>
              <a:buChar char="–"/>
              <a:tabLst>
                <a:tab pos="483234" algn="l"/>
                <a:tab pos="483870" algn="l"/>
                <a:tab pos="2794000" algn="l"/>
                <a:tab pos="3937000" algn="l"/>
                <a:tab pos="4408170" algn="l"/>
                <a:tab pos="6779895" algn="l"/>
              </a:tabLst>
            </a:pP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інф</a:t>
            </a:r>
            <a:r>
              <a:rPr sz="2800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</a:t>
            </a:r>
            <a:r>
              <a:rPr sz="2800" u="heavy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</a:t>
            </a:r>
            <a:r>
              <a:rPr sz="2800" u="heavy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ацій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і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знак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–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і</a:t>
            </a:r>
            <a:r>
              <a:rPr sz="2800" dirty="0">
                <a:latin typeface="Times New Roman"/>
                <a:cs typeface="Times New Roman"/>
              </a:rPr>
              <a:t>д</a:t>
            </a:r>
            <a:r>
              <a:rPr sz="2800" spc="-5" dirty="0">
                <a:latin typeface="Times New Roman"/>
                <a:cs typeface="Times New Roman"/>
              </a:rPr>
              <a:t>ент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5" dirty="0">
                <a:latin typeface="Times New Roman"/>
                <a:cs typeface="Times New Roman"/>
              </a:rPr>
              <a:t>фі</a:t>
            </a:r>
            <a:r>
              <a:rPr sz="2800" spc="-50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ація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40" dirty="0">
                <a:latin typeface="Times New Roman"/>
                <a:cs typeface="Times New Roman"/>
              </a:rPr>
              <a:t>х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dirty="0">
                <a:latin typeface="Times New Roman"/>
                <a:cs typeface="Times New Roman"/>
              </a:rPr>
              <a:t>р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spc="-50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теристик  </a:t>
            </a:r>
            <a:r>
              <a:rPr sz="2800" spc="-60" dirty="0">
                <a:latin typeface="Times New Roman"/>
                <a:cs typeface="Times New Roman"/>
              </a:rPr>
              <a:t>товару,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до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30%.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2855"/>
              </a:lnSpc>
              <a:spcBef>
                <a:spcPts val="1839"/>
              </a:spcBef>
              <a:tabLst>
                <a:tab pos="2261870" algn="l"/>
                <a:tab pos="3719195" algn="l"/>
                <a:tab pos="4799965" algn="l"/>
                <a:tab pos="6299835" algn="l"/>
                <a:tab pos="8521065" algn="l"/>
              </a:tabLst>
            </a:pPr>
            <a:r>
              <a:rPr sz="2800" spc="-15" dirty="0">
                <a:latin typeface="Times New Roman"/>
                <a:cs typeface="Times New Roman"/>
              </a:rPr>
              <a:t>Маркування	</a:t>
            </a:r>
            <a:r>
              <a:rPr sz="2800" spc="-5" dirty="0">
                <a:latin typeface="Times New Roman"/>
                <a:cs typeface="Times New Roman"/>
              </a:rPr>
              <a:t>мусить	</a:t>
            </a:r>
            <a:r>
              <a:rPr sz="2800" spc="-30" dirty="0">
                <a:latin typeface="Times New Roman"/>
                <a:cs typeface="Times New Roman"/>
              </a:rPr>
              <a:t>бути	</a:t>
            </a:r>
            <a:r>
              <a:rPr sz="2800" spc="-5" dirty="0">
                <a:latin typeface="Times New Roman"/>
                <a:cs typeface="Times New Roman"/>
              </a:rPr>
              <a:t>чітким,	</a:t>
            </a:r>
            <a:r>
              <a:rPr sz="2800" spc="-15" dirty="0">
                <a:latin typeface="Times New Roman"/>
                <a:cs typeface="Times New Roman"/>
              </a:rPr>
              <a:t>лаконічним,	</a:t>
            </a:r>
            <a:r>
              <a:rPr sz="2800" spc="-10" dirty="0">
                <a:latin typeface="Times New Roman"/>
                <a:cs typeface="Times New Roman"/>
              </a:rPr>
              <a:t>що</a:t>
            </a:r>
            <a:endParaRPr sz="2800">
              <a:latin typeface="Times New Roman"/>
              <a:cs typeface="Times New Roman"/>
            </a:endParaRPr>
          </a:p>
          <a:p>
            <a:pPr marL="622300" marR="5080">
              <a:lnSpc>
                <a:spcPct val="70000"/>
              </a:lnSpc>
              <a:spcBef>
                <a:spcPts val="505"/>
              </a:spcBef>
              <a:tabLst>
                <a:tab pos="3451225" algn="l"/>
                <a:tab pos="4058920" algn="l"/>
                <a:tab pos="5682615" algn="l"/>
                <a:tab pos="6015990" algn="l"/>
                <a:tab pos="6896100" algn="l"/>
                <a:tab pos="8655050" algn="l"/>
              </a:tabLst>
            </a:pPr>
            <a:r>
              <a:rPr sz="2800" spc="-10" dirty="0">
                <a:latin typeface="Times New Roman"/>
                <a:cs typeface="Times New Roman"/>
              </a:rPr>
              <a:t>з</a:t>
            </a:r>
            <a:r>
              <a:rPr sz="2800" spc="-50" dirty="0">
                <a:latin typeface="Times New Roman"/>
                <a:cs typeface="Times New Roman"/>
              </a:rPr>
              <a:t>а</a:t>
            </a:r>
            <a:r>
              <a:rPr sz="2800" spc="-10" dirty="0">
                <a:latin typeface="Times New Roman"/>
                <a:cs typeface="Times New Roman"/>
              </a:rPr>
              <a:t>пам'я</a:t>
            </a:r>
            <a:r>
              <a:rPr sz="2800" spc="-45" dirty="0">
                <a:latin typeface="Times New Roman"/>
                <a:cs typeface="Times New Roman"/>
              </a:rPr>
              <a:t>т</a:t>
            </a:r>
            <a:r>
              <a:rPr sz="2800" dirty="0">
                <a:latin typeface="Times New Roman"/>
                <a:cs typeface="Times New Roman"/>
              </a:rPr>
              <a:t>о</a:t>
            </a:r>
            <a:r>
              <a:rPr sz="2800" spc="-105" dirty="0">
                <a:latin typeface="Times New Roman"/>
                <a:cs typeface="Times New Roman"/>
              </a:rPr>
              <a:t>в</a:t>
            </a:r>
            <a:r>
              <a:rPr sz="2800" dirty="0">
                <a:latin typeface="Times New Roman"/>
                <a:cs typeface="Times New Roman"/>
              </a:rPr>
              <a:t>у</a:t>
            </a:r>
            <a:r>
              <a:rPr sz="2800" spc="-10" dirty="0">
                <a:latin typeface="Times New Roman"/>
                <a:cs typeface="Times New Roman"/>
              </a:rPr>
              <a:t>ється</a:t>
            </a:r>
            <a:r>
              <a:rPr sz="2800" spc="-5" dirty="0">
                <a:latin typeface="Times New Roman"/>
                <a:cs typeface="Times New Roman"/>
              </a:rPr>
              <a:t>.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Ц</a:t>
            </a:r>
            <a:r>
              <a:rPr sz="2800" spc="-5" dirty="0">
                <a:latin typeface="Times New Roman"/>
                <a:cs typeface="Times New Roman"/>
              </a:rPr>
              <a:t>е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п</a:t>
            </a:r>
            <a:r>
              <a:rPr sz="2800" dirty="0">
                <a:latin typeface="Times New Roman"/>
                <a:cs typeface="Times New Roman"/>
              </a:rPr>
              <a:t>о</a:t>
            </a:r>
            <a:r>
              <a:rPr sz="2800" spc="-10" dirty="0">
                <a:latin typeface="Times New Roman"/>
                <a:cs typeface="Times New Roman"/>
              </a:rPr>
              <a:t>в'язан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з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й</a:t>
            </a:r>
            <a:r>
              <a:rPr sz="2800" spc="10" dirty="0">
                <a:latin typeface="Times New Roman"/>
                <a:cs typeface="Times New Roman"/>
              </a:rPr>
              <a:t>о</a:t>
            </a:r>
            <a:r>
              <a:rPr sz="2800" spc="-75" dirty="0">
                <a:latin typeface="Times New Roman"/>
                <a:cs typeface="Times New Roman"/>
              </a:rPr>
              <a:t>г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р</a:t>
            </a:r>
            <a:r>
              <a:rPr sz="2800" dirty="0">
                <a:latin typeface="Times New Roman"/>
                <a:cs typeface="Times New Roman"/>
              </a:rPr>
              <a:t>о</a:t>
            </a:r>
            <a:r>
              <a:rPr sz="2800" spc="-45" dirty="0">
                <a:latin typeface="Times New Roman"/>
                <a:cs typeface="Times New Roman"/>
              </a:rPr>
              <a:t>з</a:t>
            </a:r>
            <a:r>
              <a:rPr sz="2800" spc="-5" dirty="0">
                <a:latin typeface="Times New Roman"/>
                <a:cs typeface="Times New Roman"/>
              </a:rPr>
              <a:t>мі</a:t>
            </a:r>
            <a:r>
              <a:rPr sz="2800" spc="-15" dirty="0">
                <a:latin typeface="Times New Roman"/>
                <a:cs typeface="Times New Roman"/>
              </a:rPr>
              <a:t>р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spc="-20" dirty="0">
                <a:latin typeface="Times New Roman"/>
                <a:cs typeface="Times New Roman"/>
              </a:rPr>
              <a:t>м</a:t>
            </a:r>
            <a:r>
              <a:rPr sz="2800" spc="-5" dirty="0">
                <a:latin typeface="Times New Roman"/>
                <a:cs typeface="Times New Roman"/>
              </a:rPr>
              <a:t>и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30" dirty="0">
                <a:latin typeface="Times New Roman"/>
                <a:cs typeface="Times New Roman"/>
              </a:rPr>
              <a:t>та  </a:t>
            </a:r>
            <a:r>
              <a:rPr sz="2800" spc="-20" dirty="0">
                <a:latin typeface="Times New Roman"/>
                <a:cs typeface="Times New Roman"/>
              </a:rPr>
              <a:t>методами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5" dirty="0">
                <a:latin typeface="Times New Roman"/>
                <a:cs typeface="Times New Roman"/>
              </a:rPr>
              <a:t>нанесення.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2845"/>
              </a:lnSpc>
            </a:pPr>
            <a:r>
              <a:rPr sz="2800" spc="-5" dirty="0">
                <a:latin typeface="Times New Roman"/>
                <a:cs typeface="Times New Roman"/>
              </a:rPr>
              <a:t>Естетично</a:t>
            </a:r>
            <a:r>
              <a:rPr sz="2800" spc="6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маркування</a:t>
            </a:r>
            <a:r>
              <a:rPr sz="2800" spc="5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має</a:t>
            </a:r>
            <a:r>
              <a:rPr sz="2800" spc="4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бути</a:t>
            </a:r>
            <a:r>
              <a:rPr sz="2800" spc="5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виконане</a:t>
            </a:r>
            <a:r>
              <a:rPr sz="2800" spc="4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із</a:t>
            </a:r>
            <a:r>
              <a:rPr sz="2800" spc="4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задоволенням,</a:t>
            </a:r>
            <a:endParaRPr sz="2800">
              <a:latin typeface="Times New Roman"/>
              <a:cs typeface="Times New Roman"/>
            </a:endParaRPr>
          </a:p>
          <a:p>
            <a:pPr marL="622300" marR="8890">
              <a:lnSpc>
                <a:spcPct val="70000"/>
              </a:lnSpc>
              <a:spcBef>
                <a:spcPts val="505"/>
              </a:spcBef>
            </a:pPr>
            <a:r>
              <a:rPr sz="2800" spc="-15" dirty="0">
                <a:latin typeface="Times New Roman"/>
                <a:cs typeface="Times New Roman"/>
              </a:rPr>
              <a:t>привертати</a:t>
            </a:r>
            <a:r>
              <a:rPr sz="2800" spc="8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пильну</a:t>
            </a:r>
            <a:r>
              <a:rPr sz="2800" spc="114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увагу</a:t>
            </a:r>
            <a:r>
              <a:rPr sz="2800" spc="8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споживача,</a:t>
            </a:r>
            <a:r>
              <a:rPr sz="2800" spc="6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й</a:t>
            </a:r>
            <a:r>
              <a:rPr sz="2800" spc="110" dirty="0">
                <a:latin typeface="Times New Roman"/>
                <a:cs typeface="Times New Roman"/>
              </a:rPr>
              <a:t> </a:t>
            </a:r>
            <a:r>
              <a:rPr sz="2800" spc="-40" dirty="0">
                <a:latin typeface="Times New Roman"/>
                <a:cs typeface="Times New Roman"/>
              </a:rPr>
              <a:t>також</a:t>
            </a:r>
            <a:r>
              <a:rPr sz="2800" spc="9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водночас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воно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варте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зовнішньої </a:t>
            </a:r>
            <a:r>
              <a:rPr sz="2800" spc="-10" dirty="0">
                <a:latin typeface="Times New Roman"/>
                <a:cs typeface="Times New Roman"/>
              </a:rPr>
              <a:t>прикраси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і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декорування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60" dirty="0">
                <a:latin typeface="Times New Roman"/>
                <a:cs typeface="Times New Roman"/>
              </a:rPr>
              <a:t>товару.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450">
              <a:latin typeface="Times New Roman"/>
              <a:cs typeface="Times New Roman"/>
            </a:endParaRPr>
          </a:p>
          <a:p>
            <a:pPr marL="622300" marR="5080" indent="-609600">
              <a:lnSpc>
                <a:spcPct val="70100"/>
              </a:lnSpc>
              <a:tabLst>
                <a:tab pos="2165985" algn="l"/>
                <a:tab pos="3997960" algn="l"/>
                <a:tab pos="6074410" algn="l"/>
                <a:tab pos="6743700" algn="l"/>
                <a:tab pos="8655050" algn="l"/>
              </a:tabLst>
            </a:pPr>
            <a:r>
              <a:rPr sz="2800" spc="-75" dirty="0">
                <a:latin typeface="Times New Roman"/>
                <a:cs typeface="Times New Roman"/>
              </a:rPr>
              <a:t>Р</a:t>
            </a:r>
            <a:r>
              <a:rPr sz="2800" spc="-5" dirty="0">
                <a:latin typeface="Times New Roman"/>
                <a:cs typeface="Times New Roman"/>
              </a:rPr>
              <a:t>озр</a:t>
            </a:r>
            <a:r>
              <a:rPr sz="2800" dirty="0">
                <a:latin typeface="Times New Roman"/>
                <a:cs typeface="Times New Roman"/>
              </a:rPr>
              <a:t>і</a:t>
            </a:r>
            <a:r>
              <a:rPr sz="2800" spc="-10" dirty="0">
                <a:latin typeface="Times New Roman"/>
                <a:cs typeface="Times New Roman"/>
              </a:rPr>
              <a:t>зня</a:t>
            </a:r>
            <a:r>
              <a:rPr sz="2800" spc="-60" dirty="0">
                <a:latin typeface="Times New Roman"/>
                <a:cs typeface="Times New Roman"/>
              </a:rPr>
              <a:t>ю</a:t>
            </a:r>
            <a:r>
              <a:rPr sz="2800" spc="-5" dirty="0">
                <a:latin typeface="Times New Roman"/>
                <a:cs typeface="Times New Roman"/>
              </a:rPr>
              <a:t>ть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сп</a:t>
            </a:r>
            <a:r>
              <a:rPr sz="2800" spc="-75" dirty="0">
                <a:latin typeface="Times New Roman"/>
                <a:cs typeface="Times New Roman"/>
              </a:rPr>
              <a:t>о</a:t>
            </a:r>
            <a:r>
              <a:rPr sz="2800" dirty="0">
                <a:latin typeface="Times New Roman"/>
                <a:cs typeface="Times New Roman"/>
              </a:rPr>
              <a:t>ж</a:t>
            </a:r>
            <a:r>
              <a:rPr sz="2800" spc="-10" dirty="0">
                <a:latin typeface="Times New Roman"/>
                <a:cs typeface="Times New Roman"/>
              </a:rPr>
              <a:t>и</a:t>
            </a:r>
            <a:r>
              <a:rPr sz="2800" spc="-114" dirty="0">
                <a:latin typeface="Times New Roman"/>
                <a:cs typeface="Times New Roman"/>
              </a:rPr>
              <a:t>в</a:t>
            </a:r>
            <a:r>
              <a:rPr sz="2800" spc="-5" dirty="0">
                <a:latin typeface="Times New Roman"/>
                <a:cs typeface="Times New Roman"/>
              </a:rPr>
              <a:t>че,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40" dirty="0">
                <a:latin typeface="Times New Roman"/>
                <a:cs typeface="Times New Roman"/>
              </a:rPr>
              <a:t>т</a:t>
            </a:r>
            <a:r>
              <a:rPr sz="2800" spc="5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р</a:t>
            </a:r>
            <a:r>
              <a:rPr sz="2800" spc="-70" dirty="0">
                <a:latin typeface="Times New Roman"/>
                <a:cs typeface="Times New Roman"/>
              </a:rPr>
              <a:t>г</a:t>
            </a:r>
            <a:r>
              <a:rPr sz="2800" spc="-5" dirty="0">
                <a:latin typeface="Times New Roman"/>
                <a:cs typeface="Times New Roman"/>
              </a:rPr>
              <a:t>овільне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ч</a:t>
            </a:r>
            <a:r>
              <a:rPr sz="2800" spc="-5" dirty="0">
                <a:latin typeface="Times New Roman"/>
                <a:cs typeface="Times New Roman"/>
              </a:rPr>
              <a:t>и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вир</a:t>
            </a:r>
            <a:r>
              <a:rPr sz="2800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бн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5" dirty="0">
                <a:latin typeface="Times New Roman"/>
                <a:cs typeface="Times New Roman"/>
              </a:rPr>
              <a:t>че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30" dirty="0">
                <a:latin typeface="Times New Roman"/>
                <a:cs typeface="Times New Roman"/>
              </a:rPr>
              <a:t>та  </a:t>
            </a:r>
            <a:r>
              <a:rPr sz="2800" spc="-5" dirty="0">
                <a:latin typeface="Times New Roman"/>
                <a:cs typeface="Times New Roman"/>
              </a:rPr>
              <a:t>транспортне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маркування.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31542" y="4182281"/>
            <a:ext cx="4012565" cy="2675890"/>
          </a:xfrm>
          <a:custGeom>
            <a:avLst/>
            <a:gdLst/>
            <a:ahLst/>
            <a:cxnLst/>
            <a:rect l="l" t="t" r="r" b="b"/>
            <a:pathLst>
              <a:path w="4012565" h="2675890">
                <a:moveTo>
                  <a:pt x="0" y="2675717"/>
                </a:moveTo>
                <a:lnTo>
                  <a:pt x="40124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638545" y="0"/>
            <a:ext cx="2505710" cy="6867525"/>
            <a:chOff x="6638545" y="0"/>
            <a:chExt cx="2505710" cy="6867525"/>
          </a:xfrm>
        </p:grpSpPr>
        <p:sp>
          <p:nvSpPr>
            <p:cNvPr id="4" name="object 4"/>
            <p:cNvSpPr/>
            <p:nvPr/>
          </p:nvSpPr>
          <p:spPr>
            <a:xfrm>
              <a:off x="7042403" y="0"/>
              <a:ext cx="1219200" cy="6858000"/>
            </a:xfrm>
            <a:custGeom>
              <a:avLst/>
              <a:gdLst/>
              <a:ahLst/>
              <a:cxnLst/>
              <a:rect l="l" t="t" r="r" b="b"/>
              <a:pathLst>
                <a:path w="1219200" h="6858000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91727" y="0"/>
              <a:ext cx="2252345" cy="6858000"/>
            </a:xfrm>
            <a:custGeom>
              <a:avLst/>
              <a:gdLst/>
              <a:ahLst/>
              <a:cxnLst/>
              <a:rect l="l" t="t" r="r" b="b"/>
              <a:pathLst>
                <a:path w="2252345" h="6858000">
                  <a:moveTo>
                    <a:pt x="2023163" y="0"/>
                  </a:moveTo>
                  <a:lnTo>
                    <a:pt x="0" y="6857998"/>
                  </a:lnTo>
                  <a:lnTo>
                    <a:pt x="2252271" y="6857998"/>
                  </a:lnTo>
                  <a:lnTo>
                    <a:pt x="2252271" y="8226"/>
                  </a:lnTo>
                  <a:lnTo>
                    <a:pt x="2023163" y="0"/>
                  </a:lnTo>
                  <a:close/>
                </a:path>
              </a:pathLst>
            </a:custGeom>
            <a:solidFill>
              <a:srgbClr val="90C225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07072" y="0"/>
              <a:ext cx="1937385" cy="6858000"/>
            </a:xfrm>
            <a:custGeom>
              <a:avLst/>
              <a:gdLst/>
              <a:ahLst/>
              <a:cxnLst/>
              <a:rect l="l" t="t" r="r" b="b"/>
              <a:pathLst>
                <a:path w="1937384" h="6858000">
                  <a:moveTo>
                    <a:pt x="1936927" y="0"/>
                  </a:moveTo>
                  <a:lnTo>
                    <a:pt x="0" y="0"/>
                  </a:lnTo>
                  <a:lnTo>
                    <a:pt x="1200326" y="6857996"/>
                  </a:lnTo>
                  <a:lnTo>
                    <a:pt x="1936927" y="6857996"/>
                  </a:lnTo>
                  <a:lnTo>
                    <a:pt x="1936927" y="0"/>
                  </a:lnTo>
                  <a:close/>
                </a:path>
              </a:pathLst>
            </a:custGeom>
            <a:solidFill>
              <a:srgbClr val="90C22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38545" y="3921067"/>
              <a:ext cx="2505710" cy="2937510"/>
            </a:xfrm>
            <a:custGeom>
              <a:avLst/>
              <a:gdLst/>
              <a:ahLst/>
              <a:cxnLst/>
              <a:rect l="l" t="t" r="r" b="b"/>
              <a:pathLst>
                <a:path w="2505709" h="2937509">
                  <a:moveTo>
                    <a:pt x="2505454" y="0"/>
                  </a:moveTo>
                  <a:lnTo>
                    <a:pt x="0" y="2936930"/>
                  </a:lnTo>
                  <a:lnTo>
                    <a:pt x="2505454" y="2936930"/>
                  </a:lnTo>
                  <a:lnTo>
                    <a:pt x="2505454" y="0"/>
                  </a:lnTo>
                  <a:close/>
                </a:path>
              </a:pathLst>
            </a:custGeom>
            <a:solidFill>
              <a:srgbClr val="539F20">
                <a:alpha val="7215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12872" y="0"/>
              <a:ext cx="2131695" cy="6858000"/>
            </a:xfrm>
            <a:custGeom>
              <a:avLst/>
              <a:gdLst/>
              <a:ahLst/>
              <a:cxnLst/>
              <a:rect l="l" t="t" r="r" b="b"/>
              <a:pathLst>
                <a:path w="2131695" h="6858000">
                  <a:moveTo>
                    <a:pt x="2131127" y="0"/>
                  </a:moveTo>
                  <a:lnTo>
                    <a:pt x="0" y="0"/>
                  </a:lnTo>
                  <a:lnTo>
                    <a:pt x="1854139" y="6857996"/>
                  </a:lnTo>
                  <a:lnTo>
                    <a:pt x="2131127" y="6849802"/>
                  </a:lnTo>
                  <a:lnTo>
                    <a:pt x="2131127" y="0"/>
                  </a:lnTo>
                  <a:close/>
                </a:path>
              </a:pathLst>
            </a:custGeom>
            <a:solidFill>
              <a:srgbClr val="3E7818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95132" y="0"/>
              <a:ext cx="848994" cy="6858000"/>
            </a:xfrm>
            <a:custGeom>
              <a:avLst/>
              <a:gdLst/>
              <a:ahLst/>
              <a:cxnLst/>
              <a:rect l="l" t="t" r="r" b="b"/>
              <a:pathLst>
                <a:path w="848995" h="6858000">
                  <a:moveTo>
                    <a:pt x="848867" y="0"/>
                  </a:moveTo>
                  <a:lnTo>
                    <a:pt x="676515" y="0"/>
                  </a:lnTo>
                  <a:lnTo>
                    <a:pt x="0" y="6857996"/>
                  </a:lnTo>
                  <a:lnTo>
                    <a:pt x="848867" y="6857996"/>
                  </a:lnTo>
                  <a:lnTo>
                    <a:pt x="848867" y="0"/>
                  </a:lnTo>
                  <a:close/>
                </a:path>
              </a:pathLst>
            </a:custGeom>
            <a:solidFill>
              <a:srgbClr val="C0E374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078449" y="0"/>
              <a:ext cx="1065530" cy="6858000"/>
            </a:xfrm>
            <a:custGeom>
              <a:avLst/>
              <a:gdLst/>
              <a:ahLst/>
              <a:cxnLst/>
              <a:rect l="l" t="t" r="r" b="b"/>
              <a:pathLst>
                <a:path w="1065529" h="6858000">
                  <a:moveTo>
                    <a:pt x="1051063" y="0"/>
                  </a:moveTo>
                  <a:lnTo>
                    <a:pt x="0" y="0"/>
                  </a:lnTo>
                  <a:lnTo>
                    <a:pt x="937406" y="6857996"/>
                  </a:lnTo>
                  <a:lnTo>
                    <a:pt x="1065296" y="6857996"/>
                  </a:lnTo>
                  <a:lnTo>
                    <a:pt x="1065455" y="6654302"/>
                  </a:lnTo>
                  <a:lnTo>
                    <a:pt x="1065405" y="6145234"/>
                  </a:lnTo>
                  <a:lnTo>
                    <a:pt x="1065165" y="5890784"/>
                  </a:lnTo>
                  <a:lnTo>
                    <a:pt x="1064711" y="5585510"/>
                  </a:lnTo>
                  <a:lnTo>
                    <a:pt x="1063982" y="5229435"/>
                  </a:lnTo>
                  <a:lnTo>
                    <a:pt x="1062782" y="4771727"/>
                  </a:lnTo>
                  <a:lnTo>
                    <a:pt x="1060321" y="4009060"/>
                  </a:lnTo>
                  <a:lnTo>
                    <a:pt x="1054930" y="2483906"/>
                  </a:lnTo>
                  <a:lnTo>
                    <a:pt x="1053375" y="1975424"/>
                  </a:lnTo>
                  <a:lnTo>
                    <a:pt x="1052337" y="1568557"/>
                  </a:lnTo>
                  <a:lnTo>
                    <a:pt x="1051624" y="1212471"/>
                  </a:lnTo>
                  <a:lnTo>
                    <a:pt x="1051188" y="907185"/>
                  </a:lnTo>
                  <a:lnTo>
                    <a:pt x="1050963" y="652725"/>
                  </a:lnTo>
                  <a:lnTo>
                    <a:pt x="1050923" y="194553"/>
                  </a:lnTo>
                  <a:lnTo>
                    <a:pt x="1051063" y="0"/>
                  </a:lnTo>
                  <a:close/>
                </a:path>
              </a:pathLst>
            </a:custGeom>
            <a:solidFill>
              <a:srgbClr val="90C225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60436" y="4903644"/>
              <a:ext cx="1083945" cy="1954530"/>
            </a:xfrm>
            <a:custGeom>
              <a:avLst/>
              <a:gdLst/>
              <a:ahLst/>
              <a:cxnLst/>
              <a:rect l="l" t="t" r="r" b="b"/>
              <a:pathLst>
                <a:path w="1083945" h="1954529">
                  <a:moveTo>
                    <a:pt x="1083562" y="0"/>
                  </a:moveTo>
                  <a:lnTo>
                    <a:pt x="0" y="1954354"/>
                  </a:lnTo>
                  <a:lnTo>
                    <a:pt x="1083562" y="1949315"/>
                  </a:lnTo>
                  <a:lnTo>
                    <a:pt x="1083562" y="0"/>
                  </a:lnTo>
                  <a:close/>
                </a:path>
              </a:pathLst>
            </a:custGeom>
            <a:solidFill>
              <a:srgbClr val="90C225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0" y="0"/>
            <a:ext cx="855344" cy="5629275"/>
          </a:xfrm>
          <a:custGeom>
            <a:avLst/>
            <a:gdLst/>
            <a:ahLst/>
            <a:cxnLst/>
            <a:rect l="l" t="t" r="r" b="b"/>
            <a:pathLst>
              <a:path w="855344" h="5629275">
                <a:moveTo>
                  <a:pt x="854963" y="0"/>
                </a:moveTo>
                <a:lnTo>
                  <a:pt x="0" y="0"/>
                </a:lnTo>
                <a:lnTo>
                  <a:pt x="0" y="5628971"/>
                </a:lnTo>
                <a:lnTo>
                  <a:pt x="854963" y="7747"/>
                </a:lnTo>
                <a:lnTo>
                  <a:pt x="854963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8739" y="303987"/>
            <a:ext cx="815911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2735"/>
              </a:lnSpc>
              <a:spcBef>
                <a:spcPts val="100"/>
              </a:spcBef>
              <a:tabLst>
                <a:tab pos="1773555" algn="l"/>
                <a:tab pos="3670300" algn="l"/>
                <a:tab pos="4433570" algn="l"/>
                <a:tab pos="4915535" algn="l"/>
                <a:tab pos="7195820" algn="l"/>
              </a:tabLst>
            </a:pP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Маркування	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транспортної	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тари</a:t>
            </a:r>
            <a:r>
              <a:rPr sz="2400" dirty="0">
                <a:latin typeface="Times New Roman"/>
                <a:cs typeface="Times New Roman"/>
              </a:rPr>
              <a:t>	—	</a:t>
            </a:r>
            <a:r>
              <a:rPr sz="2400" spc="-5" dirty="0">
                <a:latin typeface="Times New Roman"/>
                <a:cs typeface="Times New Roman"/>
              </a:rPr>
              <a:t>ідентифікаційна	</a:t>
            </a:r>
            <a:r>
              <a:rPr sz="2400" spc="-10" dirty="0">
                <a:latin typeface="Times New Roman"/>
                <a:cs typeface="Times New Roman"/>
              </a:rPr>
              <a:t>умовна</a:t>
            </a:r>
            <a:endParaRPr sz="2400">
              <a:latin typeface="Times New Roman"/>
              <a:cs typeface="Times New Roman"/>
            </a:endParaRPr>
          </a:p>
          <a:p>
            <a:pPr marR="5080" algn="r">
              <a:lnSpc>
                <a:spcPts val="2735"/>
              </a:lnSpc>
              <a:tabLst>
                <a:tab pos="1415415" algn="l"/>
                <a:tab pos="1974850" algn="l"/>
                <a:tab pos="3968750" algn="l"/>
                <a:tab pos="4738370" algn="l"/>
                <a:tab pos="5119370" algn="l"/>
                <a:tab pos="7056755" algn="l"/>
              </a:tabLst>
            </a:pPr>
            <a:r>
              <a:rPr sz="2400" spc="-20" dirty="0">
                <a:latin typeface="Times New Roman"/>
                <a:cs typeface="Times New Roman"/>
              </a:rPr>
              <a:t>позначка	</a:t>
            </a:r>
            <a:r>
              <a:rPr sz="2400" spc="-5" dirty="0">
                <a:latin typeface="Times New Roman"/>
                <a:cs typeface="Times New Roman"/>
              </a:rPr>
              <a:t>на	</a:t>
            </a:r>
            <a:r>
              <a:rPr sz="2400" dirty="0">
                <a:latin typeface="Times New Roman"/>
                <a:cs typeface="Times New Roman"/>
              </a:rPr>
              <a:t>транспортній	тарі	з	</a:t>
            </a:r>
            <a:r>
              <a:rPr sz="2400" spc="-10" dirty="0">
                <a:latin typeface="Times New Roman"/>
                <a:cs typeface="Times New Roman"/>
              </a:rPr>
              <a:t>інформацією	про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25954" y="962914"/>
            <a:ext cx="5812790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indent="146050">
              <a:lnSpc>
                <a:spcPts val="2590"/>
              </a:lnSpc>
              <a:spcBef>
                <a:spcPts val="425"/>
              </a:spcBef>
              <a:tabLst>
                <a:tab pos="1268730" algn="l"/>
                <a:tab pos="1878330" algn="l"/>
                <a:tab pos="2048510" algn="l"/>
                <a:tab pos="2437765" algn="l"/>
                <a:tab pos="2507615" algn="l"/>
                <a:tab pos="3298825" algn="l"/>
                <a:tab pos="3807460" algn="l"/>
                <a:tab pos="5678170" algn="l"/>
                <a:tab pos="5714365" algn="l"/>
              </a:tabLst>
            </a:pPr>
            <a:r>
              <a:rPr sz="2400" spc="-5" dirty="0">
                <a:latin typeface="Times New Roman"/>
                <a:cs typeface="Times New Roman"/>
              </a:rPr>
              <a:t>відправ</a:t>
            </a:r>
            <a:r>
              <a:rPr sz="2400" spc="5" dirty="0">
                <a:latin typeface="Times New Roman"/>
                <a:cs typeface="Times New Roman"/>
              </a:rPr>
              <a:t>н</a:t>
            </a:r>
            <a:r>
              <a:rPr sz="2400" spc="-5" dirty="0">
                <a:latin typeface="Times New Roman"/>
                <a:cs typeface="Times New Roman"/>
              </a:rPr>
              <a:t>и</a:t>
            </a:r>
            <a:r>
              <a:rPr sz="2400" spc="-40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а		і	сп</a:t>
            </a:r>
            <a:r>
              <a:rPr sz="2400" spc="6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соби	</a:t>
            </a:r>
            <a:r>
              <a:rPr sz="2400" spc="-5" dirty="0">
                <a:latin typeface="Times New Roman"/>
                <a:cs typeface="Times New Roman"/>
              </a:rPr>
              <a:t>пов</a:t>
            </a:r>
            <a:r>
              <a:rPr sz="2400" spc="-8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д</a:t>
            </a:r>
            <a:r>
              <a:rPr sz="2400" spc="-40" dirty="0">
                <a:latin typeface="Times New Roman"/>
                <a:cs typeface="Times New Roman"/>
              </a:rPr>
              <a:t>ж</a:t>
            </a:r>
            <a:r>
              <a:rPr sz="2400" dirty="0">
                <a:latin typeface="Times New Roman"/>
                <a:cs typeface="Times New Roman"/>
              </a:rPr>
              <a:t>ення	з  </a:t>
            </a:r>
            <a:r>
              <a:rPr sz="2400" spc="-45" dirty="0">
                <a:latin typeface="Times New Roman"/>
                <a:cs typeface="Times New Roman"/>
              </a:rPr>
              <a:t>т</a:t>
            </a:r>
            <a:r>
              <a:rPr sz="2400" spc="5" dirty="0">
                <a:latin typeface="Times New Roman"/>
                <a:cs typeface="Times New Roman"/>
              </a:rPr>
              <a:t>о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ар</a:t>
            </a:r>
            <a:r>
              <a:rPr sz="2400" spc="-5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м	</a:t>
            </a:r>
            <a:r>
              <a:rPr sz="2400" spc="-5" dirty="0">
                <a:latin typeface="Times New Roman"/>
                <a:cs typeface="Times New Roman"/>
              </a:rPr>
              <a:t>пі</a:t>
            </a:r>
            <a:r>
              <a:rPr sz="2400" dirty="0">
                <a:latin typeface="Times New Roman"/>
                <a:cs typeface="Times New Roman"/>
              </a:rPr>
              <a:t>д	час		</a:t>
            </a:r>
            <a:r>
              <a:rPr sz="2400" spc="-5" dirty="0">
                <a:latin typeface="Times New Roman"/>
                <a:cs typeface="Times New Roman"/>
              </a:rPr>
              <a:t>йо</a:t>
            </a:r>
            <a:r>
              <a:rPr sz="2400" spc="-65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	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рансп</a:t>
            </a:r>
            <a:r>
              <a:rPr sz="2400" spc="10" dirty="0">
                <a:latin typeface="Times New Roman"/>
                <a:cs typeface="Times New Roman"/>
              </a:rPr>
              <a:t>о</a:t>
            </a:r>
            <a:r>
              <a:rPr sz="2400" spc="-40" dirty="0">
                <a:latin typeface="Times New Roman"/>
                <a:cs typeface="Times New Roman"/>
              </a:rPr>
              <a:t>р</a:t>
            </a:r>
            <a:r>
              <a:rPr sz="2400" spc="-45" dirty="0">
                <a:latin typeface="Times New Roman"/>
                <a:cs typeface="Times New Roman"/>
              </a:rPr>
              <a:t>т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ання		і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8340" y="962914"/>
            <a:ext cx="1604010" cy="10496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algn="just">
              <a:lnSpc>
                <a:spcPts val="2590"/>
              </a:lnSpc>
              <a:spcBef>
                <a:spcPts val="425"/>
              </a:spcBef>
            </a:pPr>
            <a:r>
              <a:rPr sz="2400" spc="-7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дер</a:t>
            </a:r>
            <a:r>
              <a:rPr sz="2400" spc="-10" dirty="0">
                <a:latin typeface="Times New Roman"/>
                <a:cs typeface="Times New Roman"/>
              </a:rPr>
              <a:t>ж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spc="-95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ча,  </a:t>
            </a:r>
            <a:r>
              <a:rPr sz="2400" spc="-20" dirty="0">
                <a:latin typeface="Times New Roman"/>
                <a:cs typeface="Times New Roman"/>
              </a:rPr>
              <a:t>упакованим </a:t>
            </a:r>
            <a:r>
              <a:rPr sz="2400" spc="-59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зберігання.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739" y="2078863"/>
            <a:ext cx="8160384" cy="18351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622300" marR="5080" indent="-609600" algn="just">
              <a:lnSpc>
                <a:spcPts val="2590"/>
              </a:lnSpc>
              <a:spcBef>
                <a:spcPts val="425"/>
              </a:spcBef>
            </a:pPr>
            <a:r>
              <a:rPr sz="2400" spc="-10" dirty="0">
                <a:latin typeface="Times New Roman"/>
                <a:cs typeface="Times New Roman"/>
              </a:rPr>
              <a:t>Маркування</a:t>
            </a:r>
            <a:r>
              <a:rPr sz="2400" spc="5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транспорної</a:t>
            </a:r>
            <a:r>
              <a:rPr sz="2400" spc="5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тари</a:t>
            </a:r>
            <a:r>
              <a:rPr sz="2400" spc="5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містить</a:t>
            </a:r>
            <a:r>
              <a:rPr sz="2400" spc="56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маніпуляційні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знаки, </a:t>
            </a:r>
            <a:r>
              <a:rPr sz="2400" spc="-59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основні,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додаткові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інформаційні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написи.</a:t>
            </a:r>
            <a:endParaRPr sz="2400">
              <a:latin typeface="Times New Roman"/>
              <a:cs typeface="Times New Roman"/>
            </a:endParaRPr>
          </a:p>
          <a:p>
            <a:pPr marL="622300" marR="5080" indent="-609600" algn="just">
              <a:lnSpc>
                <a:spcPts val="2590"/>
              </a:lnSpc>
              <a:spcBef>
                <a:spcPts val="1000"/>
              </a:spcBef>
            </a:pP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Маніпуляційні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знаки</a:t>
            </a:r>
            <a:r>
              <a:rPr sz="2400" dirty="0">
                <a:latin typeface="Times New Roman"/>
                <a:cs typeface="Times New Roman"/>
              </a:rPr>
              <a:t> — </a:t>
            </a:r>
            <a:r>
              <a:rPr sz="2400" spc="-5" dirty="0">
                <a:latin typeface="Times New Roman"/>
                <a:cs typeface="Times New Roman"/>
              </a:rPr>
              <a:t>зображення, </a:t>
            </a:r>
            <a:r>
              <a:rPr sz="2400" dirty="0">
                <a:latin typeface="Times New Roman"/>
                <a:cs typeface="Times New Roman"/>
              </a:rPr>
              <a:t>які </a:t>
            </a:r>
            <a:r>
              <a:rPr sz="2400" spc="-20" dirty="0">
                <a:latin typeface="Times New Roman"/>
                <a:cs typeface="Times New Roman"/>
              </a:rPr>
              <a:t>вказують </a:t>
            </a:r>
            <a:r>
              <a:rPr sz="2400" spc="-5" dirty="0">
                <a:latin typeface="Times New Roman"/>
                <a:cs typeface="Times New Roman"/>
              </a:rPr>
              <a:t>на </a:t>
            </a:r>
            <a:r>
              <a:rPr sz="2400" spc="5" dirty="0">
                <a:latin typeface="Times New Roman"/>
                <a:cs typeface="Times New Roman"/>
              </a:rPr>
              <a:t>способи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поводження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-10" dirty="0">
                <a:latin typeface="Times New Roman"/>
                <a:cs typeface="Times New Roman"/>
              </a:rPr>
              <a:t>вантажем </a:t>
            </a:r>
            <a:r>
              <a:rPr sz="2400" spc="-5" dirty="0">
                <a:latin typeface="Times New Roman"/>
                <a:cs typeface="Times New Roman"/>
              </a:rPr>
              <a:t>(«Обережно, </a:t>
            </a:r>
            <a:r>
              <a:rPr sz="2400" spc="-10" dirty="0">
                <a:latin typeface="Times New Roman"/>
                <a:cs typeface="Times New Roman"/>
              </a:rPr>
              <a:t>крихке», </a:t>
            </a:r>
            <a:r>
              <a:rPr sz="2400" spc="-5" dirty="0">
                <a:latin typeface="Times New Roman"/>
                <a:cs typeface="Times New Roman"/>
              </a:rPr>
              <a:t>«Берегти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від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нагрівання»,</a:t>
            </a:r>
            <a:r>
              <a:rPr sz="2400" dirty="0">
                <a:latin typeface="Times New Roman"/>
                <a:cs typeface="Times New Roman"/>
              </a:rPr>
              <a:t> «Берегти</a:t>
            </a:r>
            <a:r>
              <a:rPr sz="2400" spc="-5" dirty="0">
                <a:latin typeface="Times New Roman"/>
                <a:cs typeface="Times New Roman"/>
              </a:rPr>
              <a:t> від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вологи»).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31542" y="4182281"/>
            <a:ext cx="4012565" cy="2675890"/>
          </a:xfrm>
          <a:custGeom>
            <a:avLst/>
            <a:gdLst/>
            <a:ahLst/>
            <a:cxnLst/>
            <a:rect l="l" t="t" r="r" b="b"/>
            <a:pathLst>
              <a:path w="4012565" h="2675890">
                <a:moveTo>
                  <a:pt x="0" y="2675717"/>
                </a:moveTo>
                <a:lnTo>
                  <a:pt x="40124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638545" y="0"/>
            <a:ext cx="2505710" cy="6867525"/>
            <a:chOff x="6638545" y="0"/>
            <a:chExt cx="2505710" cy="6867525"/>
          </a:xfrm>
        </p:grpSpPr>
        <p:sp>
          <p:nvSpPr>
            <p:cNvPr id="4" name="object 4"/>
            <p:cNvSpPr/>
            <p:nvPr/>
          </p:nvSpPr>
          <p:spPr>
            <a:xfrm>
              <a:off x="7042403" y="0"/>
              <a:ext cx="1219200" cy="6858000"/>
            </a:xfrm>
            <a:custGeom>
              <a:avLst/>
              <a:gdLst/>
              <a:ahLst/>
              <a:cxnLst/>
              <a:rect l="l" t="t" r="r" b="b"/>
              <a:pathLst>
                <a:path w="1219200" h="6858000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91727" y="0"/>
              <a:ext cx="2252345" cy="6858000"/>
            </a:xfrm>
            <a:custGeom>
              <a:avLst/>
              <a:gdLst/>
              <a:ahLst/>
              <a:cxnLst/>
              <a:rect l="l" t="t" r="r" b="b"/>
              <a:pathLst>
                <a:path w="2252345" h="6858000">
                  <a:moveTo>
                    <a:pt x="2023163" y="0"/>
                  </a:moveTo>
                  <a:lnTo>
                    <a:pt x="0" y="6857998"/>
                  </a:lnTo>
                  <a:lnTo>
                    <a:pt x="2252271" y="6857998"/>
                  </a:lnTo>
                  <a:lnTo>
                    <a:pt x="2252271" y="8226"/>
                  </a:lnTo>
                  <a:lnTo>
                    <a:pt x="2023163" y="0"/>
                  </a:lnTo>
                  <a:close/>
                </a:path>
              </a:pathLst>
            </a:custGeom>
            <a:solidFill>
              <a:srgbClr val="90C225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07072" y="0"/>
              <a:ext cx="1937385" cy="6858000"/>
            </a:xfrm>
            <a:custGeom>
              <a:avLst/>
              <a:gdLst/>
              <a:ahLst/>
              <a:cxnLst/>
              <a:rect l="l" t="t" r="r" b="b"/>
              <a:pathLst>
                <a:path w="1937384" h="6858000">
                  <a:moveTo>
                    <a:pt x="1936927" y="0"/>
                  </a:moveTo>
                  <a:lnTo>
                    <a:pt x="0" y="0"/>
                  </a:lnTo>
                  <a:lnTo>
                    <a:pt x="1200326" y="6857996"/>
                  </a:lnTo>
                  <a:lnTo>
                    <a:pt x="1936927" y="6857996"/>
                  </a:lnTo>
                  <a:lnTo>
                    <a:pt x="1936927" y="0"/>
                  </a:lnTo>
                  <a:close/>
                </a:path>
              </a:pathLst>
            </a:custGeom>
            <a:solidFill>
              <a:srgbClr val="90C22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38545" y="3921067"/>
              <a:ext cx="2505710" cy="2937510"/>
            </a:xfrm>
            <a:custGeom>
              <a:avLst/>
              <a:gdLst/>
              <a:ahLst/>
              <a:cxnLst/>
              <a:rect l="l" t="t" r="r" b="b"/>
              <a:pathLst>
                <a:path w="2505709" h="2937509">
                  <a:moveTo>
                    <a:pt x="2505454" y="0"/>
                  </a:moveTo>
                  <a:lnTo>
                    <a:pt x="0" y="2936930"/>
                  </a:lnTo>
                  <a:lnTo>
                    <a:pt x="2505454" y="2936930"/>
                  </a:lnTo>
                  <a:lnTo>
                    <a:pt x="2505454" y="0"/>
                  </a:lnTo>
                  <a:close/>
                </a:path>
              </a:pathLst>
            </a:custGeom>
            <a:solidFill>
              <a:srgbClr val="539F20">
                <a:alpha val="7215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12872" y="0"/>
              <a:ext cx="2131695" cy="6858000"/>
            </a:xfrm>
            <a:custGeom>
              <a:avLst/>
              <a:gdLst/>
              <a:ahLst/>
              <a:cxnLst/>
              <a:rect l="l" t="t" r="r" b="b"/>
              <a:pathLst>
                <a:path w="2131695" h="6858000">
                  <a:moveTo>
                    <a:pt x="2131127" y="0"/>
                  </a:moveTo>
                  <a:lnTo>
                    <a:pt x="0" y="0"/>
                  </a:lnTo>
                  <a:lnTo>
                    <a:pt x="1854139" y="6857996"/>
                  </a:lnTo>
                  <a:lnTo>
                    <a:pt x="2131127" y="6849802"/>
                  </a:lnTo>
                  <a:lnTo>
                    <a:pt x="2131127" y="0"/>
                  </a:lnTo>
                  <a:close/>
                </a:path>
              </a:pathLst>
            </a:custGeom>
            <a:solidFill>
              <a:srgbClr val="3E7818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95132" y="0"/>
              <a:ext cx="848994" cy="6858000"/>
            </a:xfrm>
            <a:custGeom>
              <a:avLst/>
              <a:gdLst/>
              <a:ahLst/>
              <a:cxnLst/>
              <a:rect l="l" t="t" r="r" b="b"/>
              <a:pathLst>
                <a:path w="848995" h="6858000">
                  <a:moveTo>
                    <a:pt x="848867" y="0"/>
                  </a:moveTo>
                  <a:lnTo>
                    <a:pt x="676515" y="0"/>
                  </a:lnTo>
                  <a:lnTo>
                    <a:pt x="0" y="6857996"/>
                  </a:lnTo>
                  <a:lnTo>
                    <a:pt x="848867" y="6857996"/>
                  </a:lnTo>
                  <a:lnTo>
                    <a:pt x="848867" y="0"/>
                  </a:lnTo>
                  <a:close/>
                </a:path>
              </a:pathLst>
            </a:custGeom>
            <a:solidFill>
              <a:srgbClr val="C0E374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078449" y="0"/>
              <a:ext cx="1065530" cy="6858000"/>
            </a:xfrm>
            <a:custGeom>
              <a:avLst/>
              <a:gdLst/>
              <a:ahLst/>
              <a:cxnLst/>
              <a:rect l="l" t="t" r="r" b="b"/>
              <a:pathLst>
                <a:path w="1065529" h="6858000">
                  <a:moveTo>
                    <a:pt x="1051063" y="0"/>
                  </a:moveTo>
                  <a:lnTo>
                    <a:pt x="0" y="0"/>
                  </a:lnTo>
                  <a:lnTo>
                    <a:pt x="937406" y="6857996"/>
                  </a:lnTo>
                  <a:lnTo>
                    <a:pt x="1065296" y="6857996"/>
                  </a:lnTo>
                  <a:lnTo>
                    <a:pt x="1065455" y="6654302"/>
                  </a:lnTo>
                  <a:lnTo>
                    <a:pt x="1065405" y="6145234"/>
                  </a:lnTo>
                  <a:lnTo>
                    <a:pt x="1065165" y="5890784"/>
                  </a:lnTo>
                  <a:lnTo>
                    <a:pt x="1064711" y="5585510"/>
                  </a:lnTo>
                  <a:lnTo>
                    <a:pt x="1063982" y="5229435"/>
                  </a:lnTo>
                  <a:lnTo>
                    <a:pt x="1062782" y="4771727"/>
                  </a:lnTo>
                  <a:lnTo>
                    <a:pt x="1060321" y="4009060"/>
                  </a:lnTo>
                  <a:lnTo>
                    <a:pt x="1054930" y="2483906"/>
                  </a:lnTo>
                  <a:lnTo>
                    <a:pt x="1053375" y="1975424"/>
                  </a:lnTo>
                  <a:lnTo>
                    <a:pt x="1052337" y="1568557"/>
                  </a:lnTo>
                  <a:lnTo>
                    <a:pt x="1051624" y="1212471"/>
                  </a:lnTo>
                  <a:lnTo>
                    <a:pt x="1051188" y="907185"/>
                  </a:lnTo>
                  <a:lnTo>
                    <a:pt x="1050963" y="652725"/>
                  </a:lnTo>
                  <a:lnTo>
                    <a:pt x="1050923" y="194553"/>
                  </a:lnTo>
                  <a:lnTo>
                    <a:pt x="1051063" y="0"/>
                  </a:lnTo>
                  <a:close/>
                </a:path>
              </a:pathLst>
            </a:custGeom>
            <a:solidFill>
              <a:srgbClr val="90C225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60436" y="4903644"/>
              <a:ext cx="1083945" cy="1954530"/>
            </a:xfrm>
            <a:custGeom>
              <a:avLst/>
              <a:gdLst/>
              <a:ahLst/>
              <a:cxnLst/>
              <a:rect l="l" t="t" r="r" b="b"/>
              <a:pathLst>
                <a:path w="1083945" h="1954529">
                  <a:moveTo>
                    <a:pt x="1083562" y="0"/>
                  </a:moveTo>
                  <a:lnTo>
                    <a:pt x="0" y="1954354"/>
                  </a:lnTo>
                  <a:lnTo>
                    <a:pt x="1083562" y="1949315"/>
                  </a:lnTo>
                  <a:lnTo>
                    <a:pt x="1083562" y="0"/>
                  </a:lnTo>
                  <a:close/>
                </a:path>
              </a:pathLst>
            </a:custGeom>
            <a:solidFill>
              <a:srgbClr val="90C225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0" y="0"/>
            <a:ext cx="855344" cy="5629275"/>
          </a:xfrm>
          <a:custGeom>
            <a:avLst/>
            <a:gdLst/>
            <a:ahLst/>
            <a:cxnLst/>
            <a:rect l="l" t="t" r="r" b="b"/>
            <a:pathLst>
              <a:path w="855344" h="5629275">
                <a:moveTo>
                  <a:pt x="854963" y="0"/>
                </a:moveTo>
                <a:lnTo>
                  <a:pt x="0" y="0"/>
                </a:lnTo>
                <a:lnTo>
                  <a:pt x="0" y="5628971"/>
                </a:lnTo>
                <a:lnTo>
                  <a:pt x="854963" y="7747"/>
                </a:lnTo>
                <a:lnTo>
                  <a:pt x="854963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8739" y="0"/>
            <a:ext cx="8985885" cy="6658609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09"/>
              </a:spcBef>
            </a:pPr>
            <a:r>
              <a:rPr sz="25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Основні</a:t>
            </a:r>
            <a:r>
              <a:rPr sz="250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написи </a:t>
            </a:r>
            <a:r>
              <a:rPr sz="25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містять</a:t>
            </a:r>
            <a:r>
              <a:rPr sz="2500" spc="-10" dirty="0">
                <a:latin typeface="Times New Roman"/>
                <a:cs typeface="Times New Roman"/>
              </a:rPr>
              <a:t>:</a:t>
            </a:r>
            <a:endParaRPr sz="2500">
              <a:latin typeface="Times New Roman"/>
              <a:cs typeface="Times New Roman"/>
            </a:endParaRPr>
          </a:p>
          <a:p>
            <a:pPr marL="280670" indent="-268605" algn="just">
              <a:lnSpc>
                <a:spcPct val="100000"/>
              </a:lnSpc>
              <a:spcBef>
                <a:spcPts val="409"/>
              </a:spcBef>
              <a:buClr>
                <a:srgbClr val="90C225"/>
              </a:buClr>
              <a:buSzPct val="80000"/>
              <a:buFont typeface="Wingdings"/>
              <a:buChar char=""/>
              <a:tabLst>
                <a:tab pos="281305" algn="l"/>
              </a:tabLst>
            </a:pPr>
            <a:r>
              <a:rPr sz="2500" spc="-10" dirty="0">
                <a:latin typeface="Times New Roman"/>
                <a:cs typeface="Times New Roman"/>
              </a:rPr>
              <a:t>найменування</a:t>
            </a:r>
            <a:r>
              <a:rPr sz="2500" spc="20" dirty="0">
                <a:latin typeface="Times New Roman"/>
                <a:cs typeface="Times New Roman"/>
              </a:rPr>
              <a:t> </a:t>
            </a:r>
            <a:r>
              <a:rPr sz="2500" spc="-20" dirty="0">
                <a:latin typeface="Times New Roman"/>
                <a:cs typeface="Times New Roman"/>
              </a:rPr>
              <a:t>вантажоодержувача;</a:t>
            </a:r>
            <a:endParaRPr sz="2500">
              <a:latin typeface="Times New Roman"/>
              <a:cs typeface="Times New Roman"/>
            </a:endParaRPr>
          </a:p>
          <a:p>
            <a:pPr marL="12700" marR="5080" algn="just">
              <a:lnSpc>
                <a:spcPts val="2400"/>
              </a:lnSpc>
              <a:spcBef>
                <a:spcPts val="975"/>
              </a:spcBef>
              <a:buClr>
                <a:srgbClr val="90C225"/>
              </a:buClr>
              <a:buSzPct val="80000"/>
              <a:buFont typeface="Wingdings"/>
              <a:buChar char=""/>
              <a:tabLst>
                <a:tab pos="203835" algn="l"/>
              </a:tabLst>
            </a:pPr>
            <a:r>
              <a:rPr sz="2500" spc="-10" dirty="0">
                <a:latin typeface="Times New Roman"/>
                <a:cs typeface="Times New Roman"/>
              </a:rPr>
              <a:t>найменування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20" dirty="0">
                <a:latin typeface="Times New Roman"/>
                <a:cs typeface="Times New Roman"/>
              </a:rPr>
              <a:t>пункту</a:t>
            </a:r>
            <a:r>
              <a:rPr sz="2500" spc="-15" dirty="0">
                <a:latin typeface="Times New Roman"/>
                <a:cs typeface="Times New Roman"/>
              </a:rPr>
              <a:t> призначення</a:t>
            </a:r>
            <a:r>
              <a:rPr sz="2500" spc="-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з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позначенням,</a:t>
            </a:r>
            <a:r>
              <a:rPr sz="2500" spc="-10" dirty="0">
                <a:latin typeface="Times New Roman"/>
                <a:cs typeface="Times New Roman"/>
              </a:rPr>
              <a:t> за </a:t>
            </a:r>
            <a:r>
              <a:rPr sz="2500" spc="-61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необхідності,</a:t>
            </a:r>
            <a:r>
              <a:rPr sz="2500" spc="5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станції</a:t>
            </a:r>
            <a:r>
              <a:rPr sz="2500" spc="2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або</a:t>
            </a:r>
            <a:r>
              <a:rPr sz="2500" spc="20" dirty="0">
                <a:latin typeface="Times New Roman"/>
                <a:cs typeface="Times New Roman"/>
              </a:rPr>
              <a:t> </a:t>
            </a:r>
            <a:r>
              <a:rPr sz="2500" spc="-20" dirty="0">
                <a:latin typeface="Times New Roman"/>
                <a:cs typeface="Times New Roman"/>
              </a:rPr>
              <a:t>порту</a:t>
            </a:r>
            <a:r>
              <a:rPr sz="2500" spc="1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перевантаження.</a:t>
            </a:r>
            <a:endParaRPr sz="2500">
              <a:latin typeface="Times New Roman"/>
              <a:cs typeface="Times New Roman"/>
            </a:endParaRPr>
          </a:p>
          <a:p>
            <a:pPr marL="12700" marR="5715" algn="just">
              <a:lnSpc>
                <a:spcPct val="80000"/>
              </a:lnSpc>
              <a:spcBef>
                <a:spcPts val="1015"/>
              </a:spcBef>
            </a:pPr>
            <a:r>
              <a:rPr sz="2500" spc="-5" dirty="0">
                <a:latin typeface="Times New Roman"/>
                <a:cs typeface="Times New Roman"/>
              </a:rPr>
              <a:t>Якщо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25" dirty="0">
                <a:latin typeface="Times New Roman"/>
                <a:cs typeface="Times New Roman"/>
              </a:rPr>
              <a:t>пунктом</a:t>
            </a:r>
            <a:r>
              <a:rPr sz="2500" spc="-20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призначення</a:t>
            </a:r>
            <a:r>
              <a:rPr sz="2500" spc="-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є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залізнична</a:t>
            </a:r>
            <a:r>
              <a:rPr sz="2500" dirty="0">
                <a:latin typeface="Times New Roman"/>
                <a:cs typeface="Times New Roman"/>
              </a:rPr>
              <a:t> станція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(порт), 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указується</a:t>
            </a:r>
            <a:r>
              <a:rPr sz="2500" spc="60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повне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найменування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станції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(порту)</a:t>
            </a:r>
            <a:r>
              <a:rPr sz="2500" spc="-5" dirty="0">
                <a:latin typeface="Times New Roman"/>
                <a:cs typeface="Times New Roman"/>
              </a:rPr>
              <a:t> і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25" dirty="0">
                <a:latin typeface="Times New Roman"/>
                <a:cs typeface="Times New Roman"/>
              </a:rPr>
              <a:t>скорочене </a:t>
            </a:r>
            <a:r>
              <a:rPr sz="2500" spc="-61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найменування</a:t>
            </a:r>
            <a:r>
              <a:rPr sz="2500" spc="2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залізниці</a:t>
            </a:r>
            <a:r>
              <a:rPr sz="2500" spc="3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(пароплавства)</a:t>
            </a:r>
            <a:r>
              <a:rPr sz="2500" spc="55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призначення;</a:t>
            </a:r>
            <a:endParaRPr sz="2500">
              <a:latin typeface="Times New Roman"/>
              <a:cs typeface="Times New Roman"/>
            </a:endParaRPr>
          </a:p>
          <a:p>
            <a:pPr marL="12700" marR="5080" algn="just">
              <a:lnSpc>
                <a:spcPts val="2400"/>
              </a:lnSpc>
              <a:spcBef>
                <a:spcPts val="990"/>
              </a:spcBef>
              <a:buClr>
                <a:srgbClr val="90C225"/>
              </a:buClr>
              <a:buSzPct val="80000"/>
              <a:buFont typeface="Wingdings"/>
              <a:buChar char=""/>
              <a:tabLst>
                <a:tab pos="281305" algn="l"/>
              </a:tabLst>
            </a:pPr>
            <a:r>
              <a:rPr sz="2500" spc="-5" dirty="0">
                <a:latin typeface="Times New Roman"/>
                <a:cs typeface="Times New Roman"/>
              </a:rPr>
              <a:t>кількість вантажних місць у </a:t>
            </a:r>
            <a:r>
              <a:rPr sz="2500" spc="-15" dirty="0">
                <a:latin typeface="Times New Roman"/>
                <a:cs typeface="Times New Roman"/>
              </a:rPr>
              <a:t>партії </a:t>
            </a:r>
            <a:r>
              <a:rPr sz="2500" spc="-5" dirty="0">
                <a:latin typeface="Times New Roman"/>
                <a:cs typeface="Times New Roman"/>
              </a:rPr>
              <a:t>і </a:t>
            </a:r>
            <a:r>
              <a:rPr sz="2500" spc="-20" dirty="0">
                <a:latin typeface="Times New Roman"/>
                <a:cs typeface="Times New Roman"/>
              </a:rPr>
              <a:t>порядковий </a:t>
            </a:r>
            <a:r>
              <a:rPr sz="2500" spc="-15" dirty="0">
                <a:latin typeface="Times New Roman"/>
                <a:cs typeface="Times New Roman"/>
              </a:rPr>
              <a:t>номер </a:t>
            </a:r>
            <a:r>
              <a:rPr sz="2500" dirty="0">
                <a:latin typeface="Times New Roman"/>
                <a:cs typeface="Times New Roman"/>
              </a:rPr>
              <a:t>місця 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всередині </a:t>
            </a:r>
            <a:r>
              <a:rPr sz="2500" spc="-10" dirty="0">
                <a:latin typeface="Times New Roman"/>
                <a:cs typeface="Times New Roman"/>
              </a:rPr>
              <a:t>партії </a:t>
            </a:r>
            <a:r>
              <a:rPr sz="2500" spc="-20" dirty="0">
                <a:latin typeface="Times New Roman"/>
                <a:cs typeface="Times New Roman"/>
              </a:rPr>
              <a:t>вказують </a:t>
            </a:r>
            <a:r>
              <a:rPr sz="2500" spc="-10" dirty="0">
                <a:latin typeface="Times New Roman"/>
                <a:cs typeface="Times New Roman"/>
              </a:rPr>
              <a:t>дробом: </a:t>
            </a:r>
            <a:r>
              <a:rPr sz="2500" spc="-5" dirty="0">
                <a:latin typeface="Times New Roman"/>
                <a:cs typeface="Times New Roman"/>
              </a:rPr>
              <a:t>у </a:t>
            </a:r>
            <a:r>
              <a:rPr sz="2500" spc="-10" dirty="0">
                <a:latin typeface="Times New Roman"/>
                <a:cs typeface="Times New Roman"/>
              </a:rPr>
              <a:t>чисельнику </a:t>
            </a:r>
            <a:r>
              <a:rPr sz="2500" spc="-5" dirty="0">
                <a:latin typeface="Times New Roman"/>
                <a:cs typeface="Times New Roman"/>
              </a:rPr>
              <a:t>— </a:t>
            </a:r>
            <a:r>
              <a:rPr sz="2500" spc="-20" dirty="0">
                <a:latin typeface="Times New Roman"/>
                <a:cs typeface="Times New Roman"/>
              </a:rPr>
              <a:t>порядковий </a:t>
            </a:r>
            <a:r>
              <a:rPr sz="2500" spc="-15" dirty="0">
                <a:latin typeface="Times New Roman"/>
                <a:cs typeface="Times New Roman"/>
              </a:rPr>
              <a:t> номер</a:t>
            </a:r>
            <a:r>
              <a:rPr sz="2500" spc="2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місця</a:t>
            </a:r>
            <a:r>
              <a:rPr sz="2500" spc="2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в </a:t>
            </a:r>
            <a:r>
              <a:rPr sz="2500" spc="-10" dirty="0">
                <a:latin typeface="Times New Roman"/>
                <a:cs typeface="Times New Roman"/>
              </a:rPr>
              <a:t>партії,</a:t>
            </a:r>
            <a:r>
              <a:rPr sz="2500" spc="3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у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знаменнику</a:t>
            </a:r>
            <a:r>
              <a:rPr sz="2500" spc="4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—</a:t>
            </a:r>
            <a:r>
              <a:rPr sz="2500" spc="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кількість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місць</a:t>
            </a:r>
            <a:r>
              <a:rPr sz="2500" spc="2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у </a:t>
            </a:r>
            <a:r>
              <a:rPr sz="2500" spc="-10" dirty="0">
                <a:latin typeface="Times New Roman"/>
                <a:cs typeface="Times New Roman"/>
              </a:rPr>
              <a:t>партії.</a:t>
            </a:r>
            <a:endParaRPr sz="2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15"/>
              </a:spcBef>
            </a:pPr>
            <a:r>
              <a:rPr sz="2500" b="1" u="heavy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Додаткові</a:t>
            </a:r>
            <a:r>
              <a:rPr sz="250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написи</a:t>
            </a:r>
            <a:r>
              <a:rPr sz="2500" b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містять</a:t>
            </a:r>
            <a:r>
              <a:rPr sz="2500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:</a:t>
            </a:r>
            <a:endParaRPr sz="2500">
              <a:latin typeface="Times New Roman"/>
              <a:cs typeface="Times New Roman"/>
            </a:endParaRPr>
          </a:p>
          <a:p>
            <a:pPr marL="280670" indent="-268605" algn="just">
              <a:lnSpc>
                <a:spcPct val="100000"/>
              </a:lnSpc>
              <a:spcBef>
                <a:spcPts val="400"/>
              </a:spcBef>
              <a:buClr>
                <a:srgbClr val="90C225"/>
              </a:buClr>
              <a:buSzPct val="80000"/>
              <a:buFont typeface="Wingdings"/>
              <a:buChar char=""/>
              <a:tabLst>
                <a:tab pos="281305" algn="l"/>
              </a:tabLst>
            </a:pPr>
            <a:r>
              <a:rPr sz="2500" spc="-10" dirty="0">
                <a:latin typeface="Times New Roman"/>
                <a:cs typeface="Times New Roman"/>
              </a:rPr>
              <a:t>найменування</a:t>
            </a:r>
            <a:r>
              <a:rPr sz="2500" spc="20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відправника</a:t>
            </a:r>
            <a:r>
              <a:rPr sz="2500" spc="30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вантажу;</a:t>
            </a:r>
            <a:endParaRPr sz="2500">
              <a:latin typeface="Times New Roman"/>
              <a:cs typeface="Times New Roman"/>
            </a:endParaRPr>
          </a:p>
          <a:p>
            <a:pPr marL="12700" marR="5080" algn="just">
              <a:lnSpc>
                <a:spcPts val="2400"/>
              </a:lnSpc>
              <a:spcBef>
                <a:spcPts val="990"/>
              </a:spcBef>
              <a:buClr>
                <a:srgbClr val="90C225"/>
              </a:buClr>
              <a:buSzPct val="80000"/>
              <a:buFont typeface="Wingdings"/>
              <a:buChar char=""/>
              <a:tabLst>
                <a:tab pos="281305" algn="l"/>
              </a:tabLst>
            </a:pPr>
            <a:r>
              <a:rPr sz="2500" spc="-10" dirty="0">
                <a:latin typeface="Times New Roman"/>
                <a:cs typeface="Times New Roman"/>
              </a:rPr>
              <a:t>найменування </a:t>
            </a:r>
            <a:r>
              <a:rPr sz="2500" spc="-20" dirty="0">
                <a:latin typeface="Times New Roman"/>
                <a:cs typeface="Times New Roman"/>
              </a:rPr>
              <a:t>пункту </a:t>
            </a:r>
            <a:r>
              <a:rPr sz="2500" spc="-10" dirty="0">
                <a:latin typeface="Times New Roman"/>
                <a:cs typeface="Times New Roman"/>
              </a:rPr>
              <a:t>відправлення </a:t>
            </a:r>
            <a:r>
              <a:rPr sz="2500" spc="-5" dirty="0">
                <a:latin typeface="Times New Roman"/>
                <a:cs typeface="Times New Roman"/>
              </a:rPr>
              <a:t>з </a:t>
            </a:r>
            <a:r>
              <a:rPr sz="2500" spc="-15" dirty="0">
                <a:latin typeface="Times New Roman"/>
                <a:cs typeface="Times New Roman"/>
              </a:rPr>
              <a:t>позначенням </a:t>
            </a:r>
            <a:r>
              <a:rPr sz="2500" dirty="0">
                <a:latin typeface="Times New Roman"/>
                <a:cs typeface="Times New Roman"/>
              </a:rPr>
              <a:t>залізничної 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станції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відправлення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і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25" dirty="0">
                <a:latin typeface="Times New Roman"/>
                <a:cs typeface="Times New Roman"/>
              </a:rPr>
              <a:t>скорочене</a:t>
            </a:r>
            <a:r>
              <a:rPr sz="2500" spc="-2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найменування</a:t>
            </a:r>
            <a:r>
              <a:rPr sz="2500" spc="-5" dirty="0">
                <a:latin typeface="Times New Roman"/>
                <a:cs typeface="Times New Roman"/>
              </a:rPr>
              <a:t> залізниці </a:t>
            </a:r>
            <a:r>
              <a:rPr sz="2500" spc="-61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відправлення;</a:t>
            </a:r>
            <a:endParaRPr sz="2500">
              <a:latin typeface="Times New Roman"/>
              <a:cs typeface="Times New Roman"/>
            </a:endParaRPr>
          </a:p>
          <a:p>
            <a:pPr marL="12700" marR="5715" algn="just">
              <a:lnSpc>
                <a:spcPct val="80000"/>
              </a:lnSpc>
              <a:spcBef>
                <a:spcPts val="1015"/>
              </a:spcBef>
              <a:buClr>
                <a:srgbClr val="90C225"/>
              </a:buClr>
              <a:buSzPct val="80000"/>
              <a:buFont typeface="Wingdings"/>
              <a:buChar char=""/>
              <a:tabLst>
                <a:tab pos="203835" algn="l"/>
              </a:tabLst>
            </a:pPr>
            <a:r>
              <a:rPr sz="2500" spc="-15" dirty="0">
                <a:latin typeface="Times New Roman"/>
                <a:cs typeface="Times New Roman"/>
              </a:rPr>
              <a:t>написи</a:t>
            </a:r>
            <a:r>
              <a:rPr sz="2500" spc="6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транспортних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організацій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(зміст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написів</a:t>
            </a:r>
            <a:r>
              <a:rPr sz="2500" spc="-5" dirty="0">
                <a:latin typeface="Times New Roman"/>
                <a:cs typeface="Times New Roman"/>
              </a:rPr>
              <a:t> і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порядок </a:t>
            </a:r>
            <a:r>
              <a:rPr sz="2500" spc="-610" dirty="0">
                <a:latin typeface="Times New Roman"/>
                <a:cs typeface="Times New Roman"/>
              </a:rPr>
              <a:t> </a:t>
            </a:r>
            <a:r>
              <a:rPr sz="2500" spc="5" dirty="0">
                <a:latin typeface="Times New Roman"/>
                <a:cs typeface="Times New Roman"/>
              </a:rPr>
              <a:t>нанесення</a:t>
            </a:r>
            <a:r>
              <a:rPr sz="2500" spc="1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встановлюються</a:t>
            </a:r>
            <a:r>
              <a:rPr sz="2500" spc="-5" dirty="0">
                <a:latin typeface="Times New Roman"/>
                <a:cs typeface="Times New Roman"/>
              </a:rPr>
              <a:t> правилами</a:t>
            </a:r>
            <a:r>
              <a:rPr sz="2500" spc="62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транспортних 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міністерств).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31542" y="4182281"/>
            <a:ext cx="4012565" cy="2675890"/>
          </a:xfrm>
          <a:custGeom>
            <a:avLst/>
            <a:gdLst/>
            <a:ahLst/>
            <a:cxnLst/>
            <a:rect l="l" t="t" r="r" b="b"/>
            <a:pathLst>
              <a:path w="4012565" h="2675890">
                <a:moveTo>
                  <a:pt x="0" y="2675717"/>
                </a:moveTo>
                <a:lnTo>
                  <a:pt x="40124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638545" y="0"/>
            <a:ext cx="2505710" cy="6867525"/>
            <a:chOff x="6638545" y="0"/>
            <a:chExt cx="2505710" cy="6867525"/>
          </a:xfrm>
        </p:grpSpPr>
        <p:sp>
          <p:nvSpPr>
            <p:cNvPr id="4" name="object 4"/>
            <p:cNvSpPr/>
            <p:nvPr/>
          </p:nvSpPr>
          <p:spPr>
            <a:xfrm>
              <a:off x="7042403" y="0"/>
              <a:ext cx="1219200" cy="6858000"/>
            </a:xfrm>
            <a:custGeom>
              <a:avLst/>
              <a:gdLst/>
              <a:ahLst/>
              <a:cxnLst/>
              <a:rect l="l" t="t" r="r" b="b"/>
              <a:pathLst>
                <a:path w="1219200" h="6858000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91727" y="0"/>
              <a:ext cx="2252345" cy="6858000"/>
            </a:xfrm>
            <a:custGeom>
              <a:avLst/>
              <a:gdLst/>
              <a:ahLst/>
              <a:cxnLst/>
              <a:rect l="l" t="t" r="r" b="b"/>
              <a:pathLst>
                <a:path w="2252345" h="6858000">
                  <a:moveTo>
                    <a:pt x="2023163" y="0"/>
                  </a:moveTo>
                  <a:lnTo>
                    <a:pt x="0" y="6857998"/>
                  </a:lnTo>
                  <a:lnTo>
                    <a:pt x="2252271" y="6857998"/>
                  </a:lnTo>
                  <a:lnTo>
                    <a:pt x="2252271" y="8226"/>
                  </a:lnTo>
                  <a:lnTo>
                    <a:pt x="2023163" y="0"/>
                  </a:lnTo>
                  <a:close/>
                </a:path>
              </a:pathLst>
            </a:custGeom>
            <a:solidFill>
              <a:srgbClr val="90C225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07072" y="0"/>
              <a:ext cx="1937385" cy="6858000"/>
            </a:xfrm>
            <a:custGeom>
              <a:avLst/>
              <a:gdLst/>
              <a:ahLst/>
              <a:cxnLst/>
              <a:rect l="l" t="t" r="r" b="b"/>
              <a:pathLst>
                <a:path w="1937384" h="6858000">
                  <a:moveTo>
                    <a:pt x="1936927" y="0"/>
                  </a:moveTo>
                  <a:lnTo>
                    <a:pt x="0" y="0"/>
                  </a:lnTo>
                  <a:lnTo>
                    <a:pt x="1200326" y="6857996"/>
                  </a:lnTo>
                  <a:lnTo>
                    <a:pt x="1936927" y="6857996"/>
                  </a:lnTo>
                  <a:lnTo>
                    <a:pt x="1936927" y="0"/>
                  </a:lnTo>
                  <a:close/>
                </a:path>
              </a:pathLst>
            </a:custGeom>
            <a:solidFill>
              <a:srgbClr val="90C22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38545" y="3921067"/>
              <a:ext cx="2505710" cy="2937510"/>
            </a:xfrm>
            <a:custGeom>
              <a:avLst/>
              <a:gdLst/>
              <a:ahLst/>
              <a:cxnLst/>
              <a:rect l="l" t="t" r="r" b="b"/>
              <a:pathLst>
                <a:path w="2505709" h="2937509">
                  <a:moveTo>
                    <a:pt x="2505454" y="0"/>
                  </a:moveTo>
                  <a:lnTo>
                    <a:pt x="0" y="2936930"/>
                  </a:lnTo>
                  <a:lnTo>
                    <a:pt x="2505454" y="2936930"/>
                  </a:lnTo>
                  <a:lnTo>
                    <a:pt x="2505454" y="0"/>
                  </a:lnTo>
                  <a:close/>
                </a:path>
              </a:pathLst>
            </a:custGeom>
            <a:solidFill>
              <a:srgbClr val="539F20">
                <a:alpha val="7215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12872" y="0"/>
              <a:ext cx="2131695" cy="6858000"/>
            </a:xfrm>
            <a:custGeom>
              <a:avLst/>
              <a:gdLst/>
              <a:ahLst/>
              <a:cxnLst/>
              <a:rect l="l" t="t" r="r" b="b"/>
              <a:pathLst>
                <a:path w="2131695" h="6858000">
                  <a:moveTo>
                    <a:pt x="2131127" y="0"/>
                  </a:moveTo>
                  <a:lnTo>
                    <a:pt x="0" y="0"/>
                  </a:lnTo>
                  <a:lnTo>
                    <a:pt x="1854139" y="6857996"/>
                  </a:lnTo>
                  <a:lnTo>
                    <a:pt x="2131127" y="6849802"/>
                  </a:lnTo>
                  <a:lnTo>
                    <a:pt x="2131127" y="0"/>
                  </a:lnTo>
                  <a:close/>
                </a:path>
              </a:pathLst>
            </a:custGeom>
            <a:solidFill>
              <a:srgbClr val="3E7818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95132" y="0"/>
              <a:ext cx="848994" cy="6858000"/>
            </a:xfrm>
            <a:custGeom>
              <a:avLst/>
              <a:gdLst/>
              <a:ahLst/>
              <a:cxnLst/>
              <a:rect l="l" t="t" r="r" b="b"/>
              <a:pathLst>
                <a:path w="848995" h="6858000">
                  <a:moveTo>
                    <a:pt x="848867" y="0"/>
                  </a:moveTo>
                  <a:lnTo>
                    <a:pt x="676515" y="0"/>
                  </a:lnTo>
                  <a:lnTo>
                    <a:pt x="0" y="6857996"/>
                  </a:lnTo>
                  <a:lnTo>
                    <a:pt x="848867" y="6857996"/>
                  </a:lnTo>
                  <a:lnTo>
                    <a:pt x="848867" y="0"/>
                  </a:lnTo>
                  <a:close/>
                </a:path>
              </a:pathLst>
            </a:custGeom>
            <a:solidFill>
              <a:srgbClr val="C0E374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078449" y="0"/>
              <a:ext cx="1065530" cy="6858000"/>
            </a:xfrm>
            <a:custGeom>
              <a:avLst/>
              <a:gdLst/>
              <a:ahLst/>
              <a:cxnLst/>
              <a:rect l="l" t="t" r="r" b="b"/>
              <a:pathLst>
                <a:path w="1065529" h="6858000">
                  <a:moveTo>
                    <a:pt x="1051063" y="0"/>
                  </a:moveTo>
                  <a:lnTo>
                    <a:pt x="0" y="0"/>
                  </a:lnTo>
                  <a:lnTo>
                    <a:pt x="937406" y="6857996"/>
                  </a:lnTo>
                  <a:lnTo>
                    <a:pt x="1065296" y="6857996"/>
                  </a:lnTo>
                  <a:lnTo>
                    <a:pt x="1065455" y="6654302"/>
                  </a:lnTo>
                  <a:lnTo>
                    <a:pt x="1065405" y="6145234"/>
                  </a:lnTo>
                  <a:lnTo>
                    <a:pt x="1065165" y="5890784"/>
                  </a:lnTo>
                  <a:lnTo>
                    <a:pt x="1064711" y="5585510"/>
                  </a:lnTo>
                  <a:lnTo>
                    <a:pt x="1063982" y="5229435"/>
                  </a:lnTo>
                  <a:lnTo>
                    <a:pt x="1062782" y="4771727"/>
                  </a:lnTo>
                  <a:lnTo>
                    <a:pt x="1060321" y="4009060"/>
                  </a:lnTo>
                  <a:lnTo>
                    <a:pt x="1054930" y="2483906"/>
                  </a:lnTo>
                  <a:lnTo>
                    <a:pt x="1053375" y="1975424"/>
                  </a:lnTo>
                  <a:lnTo>
                    <a:pt x="1052337" y="1568557"/>
                  </a:lnTo>
                  <a:lnTo>
                    <a:pt x="1051624" y="1212471"/>
                  </a:lnTo>
                  <a:lnTo>
                    <a:pt x="1051188" y="907185"/>
                  </a:lnTo>
                  <a:lnTo>
                    <a:pt x="1050963" y="652725"/>
                  </a:lnTo>
                  <a:lnTo>
                    <a:pt x="1050923" y="194553"/>
                  </a:lnTo>
                  <a:lnTo>
                    <a:pt x="1051063" y="0"/>
                  </a:lnTo>
                  <a:close/>
                </a:path>
              </a:pathLst>
            </a:custGeom>
            <a:solidFill>
              <a:srgbClr val="90C225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60436" y="4903644"/>
              <a:ext cx="1083945" cy="1954530"/>
            </a:xfrm>
            <a:custGeom>
              <a:avLst/>
              <a:gdLst/>
              <a:ahLst/>
              <a:cxnLst/>
              <a:rect l="l" t="t" r="r" b="b"/>
              <a:pathLst>
                <a:path w="1083945" h="1954529">
                  <a:moveTo>
                    <a:pt x="1083562" y="0"/>
                  </a:moveTo>
                  <a:lnTo>
                    <a:pt x="0" y="1954354"/>
                  </a:lnTo>
                  <a:lnTo>
                    <a:pt x="1083562" y="1949315"/>
                  </a:lnTo>
                  <a:lnTo>
                    <a:pt x="1083562" y="0"/>
                  </a:lnTo>
                  <a:close/>
                </a:path>
              </a:pathLst>
            </a:custGeom>
            <a:solidFill>
              <a:srgbClr val="90C225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0" y="0"/>
            <a:ext cx="855344" cy="5629275"/>
          </a:xfrm>
          <a:custGeom>
            <a:avLst/>
            <a:gdLst/>
            <a:ahLst/>
            <a:cxnLst/>
            <a:rect l="l" t="t" r="r" b="b"/>
            <a:pathLst>
              <a:path w="855344" h="5629275">
                <a:moveTo>
                  <a:pt x="854963" y="0"/>
                </a:moveTo>
                <a:lnTo>
                  <a:pt x="0" y="0"/>
                </a:lnTo>
                <a:lnTo>
                  <a:pt x="0" y="5628971"/>
                </a:lnTo>
                <a:lnTo>
                  <a:pt x="854963" y="7747"/>
                </a:lnTo>
                <a:lnTo>
                  <a:pt x="854963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8739" y="0"/>
            <a:ext cx="8667115" cy="628840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75"/>
              </a:spcBef>
            </a:pP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Інформаційні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написи 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містять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:</a:t>
            </a:r>
            <a:endParaRPr sz="2800">
              <a:latin typeface="Times New Roman"/>
              <a:cs typeface="Times New Roman"/>
            </a:endParaRPr>
          </a:p>
          <a:p>
            <a:pPr marL="622300" marR="6985" indent="-609600" algn="just">
              <a:lnSpc>
                <a:spcPct val="90000"/>
              </a:lnSpc>
              <a:spcBef>
                <a:spcPts val="1010"/>
              </a:spcBef>
              <a:buClr>
                <a:srgbClr val="90C225"/>
              </a:buClr>
              <a:buSzPct val="80357"/>
              <a:buFont typeface="Wingdings"/>
              <a:buChar char=""/>
              <a:tabLst>
                <a:tab pos="622300" algn="l"/>
              </a:tabLst>
            </a:pPr>
            <a:r>
              <a:rPr sz="2800" spc="-10" dirty="0">
                <a:latin typeface="Times New Roman"/>
                <a:cs typeface="Times New Roman"/>
              </a:rPr>
              <a:t>маси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брутто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і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нетто</a:t>
            </a:r>
            <a:r>
              <a:rPr sz="2800" spc="-10" dirty="0">
                <a:latin typeface="Times New Roman"/>
                <a:cs typeface="Times New Roman"/>
              </a:rPr>
              <a:t> вантажного</a:t>
            </a:r>
            <a:r>
              <a:rPr sz="2800" spc="-5" dirty="0">
                <a:latin typeface="Times New Roman"/>
                <a:cs typeface="Times New Roman"/>
              </a:rPr>
              <a:t> місця</a:t>
            </a:r>
            <a:r>
              <a:rPr sz="2800" dirty="0">
                <a:latin typeface="Times New Roman"/>
                <a:cs typeface="Times New Roman"/>
              </a:rPr>
              <a:t> (кг),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допускається </a:t>
            </a:r>
            <a:r>
              <a:rPr sz="2800" spc="-5" dirty="0">
                <a:latin typeface="Times New Roman"/>
                <a:cs typeface="Times New Roman"/>
              </a:rPr>
              <a:t>замість </a:t>
            </a:r>
            <a:r>
              <a:rPr sz="2800" spc="-15" dirty="0">
                <a:latin typeface="Times New Roman"/>
                <a:cs typeface="Times New Roman"/>
              </a:rPr>
              <a:t>маси </a:t>
            </a:r>
            <a:r>
              <a:rPr sz="2800" spc="-10" dirty="0">
                <a:latin typeface="Times New Roman"/>
                <a:cs typeface="Times New Roman"/>
              </a:rPr>
              <a:t>нетто </a:t>
            </a:r>
            <a:r>
              <a:rPr sz="2800" spc="-30" dirty="0">
                <a:latin typeface="Times New Roman"/>
                <a:cs typeface="Times New Roman"/>
              </a:rPr>
              <a:t>вказувати </a:t>
            </a:r>
            <a:r>
              <a:rPr sz="2800" spc="-5" dirty="0">
                <a:latin typeface="Times New Roman"/>
                <a:cs typeface="Times New Roman"/>
              </a:rPr>
              <a:t>кількість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виробів у </a:t>
            </a:r>
            <a:r>
              <a:rPr sz="2800" spc="-15" dirty="0">
                <a:latin typeface="Times New Roman"/>
                <a:cs typeface="Times New Roman"/>
              </a:rPr>
              <a:t>штуках, </a:t>
            </a:r>
            <a:r>
              <a:rPr sz="2800" spc="-5" dirty="0">
                <a:latin typeface="Times New Roman"/>
                <a:cs typeface="Times New Roman"/>
              </a:rPr>
              <a:t>а </a:t>
            </a:r>
            <a:r>
              <a:rPr sz="2800" spc="-40" dirty="0">
                <a:latin typeface="Times New Roman"/>
                <a:cs typeface="Times New Roman"/>
              </a:rPr>
              <a:t>також </a:t>
            </a:r>
            <a:r>
              <a:rPr sz="2800" spc="-5" dirty="0">
                <a:latin typeface="Times New Roman"/>
                <a:cs typeface="Times New Roman"/>
              </a:rPr>
              <a:t>не </a:t>
            </a:r>
            <a:r>
              <a:rPr sz="2800" spc="5" dirty="0">
                <a:latin typeface="Times New Roman"/>
                <a:cs typeface="Times New Roman"/>
              </a:rPr>
              <a:t>наносити </a:t>
            </a:r>
            <a:r>
              <a:rPr sz="2800" spc="-25" dirty="0">
                <a:latin typeface="Times New Roman"/>
                <a:cs typeface="Times New Roman"/>
              </a:rPr>
              <a:t>масу </a:t>
            </a:r>
            <a:r>
              <a:rPr sz="2800" spc="-15" dirty="0">
                <a:latin typeface="Times New Roman"/>
                <a:cs typeface="Times New Roman"/>
              </a:rPr>
              <a:t>брутто </a:t>
            </a:r>
            <a:r>
              <a:rPr sz="2800" spc="-5" dirty="0">
                <a:latin typeface="Times New Roman"/>
                <a:cs typeface="Times New Roman"/>
              </a:rPr>
              <a:t>і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нетто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або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кількість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виробів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у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штуках,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якщо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вони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зазначені </a:t>
            </a:r>
            <a:r>
              <a:rPr sz="2800" spc="-5" dirty="0">
                <a:latin typeface="Times New Roman"/>
                <a:cs typeface="Times New Roman"/>
              </a:rPr>
              <a:t>в </a:t>
            </a:r>
            <a:r>
              <a:rPr sz="2800" spc="-15" dirty="0">
                <a:latin typeface="Times New Roman"/>
                <a:cs typeface="Times New Roman"/>
              </a:rPr>
              <a:t>маркуванні, </a:t>
            </a:r>
            <a:r>
              <a:rPr sz="2800" spc="-30" dirty="0">
                <a:latin typeface="Times New Roman"/>
                <a:cs typeface="Times New Roman"/>
              </a:rPr>
              <a:t>яке </a:t>
            </a:r>
            <a:r>
              <a:rPr sz="2800" spc="-15" dirty="0">
                <a:latin typeface="Times New Roman"/>
                <a:cs typeface="Times New Roman"/>
              </a:rPr>
              <a:t>характеризує </a:t>
            </a:r>
            <a:r>
              <a:rPr sz="2800" spc="-25" dirty="0">
                <a:latin typeface="Times New Roman"/>
                <a:cs typeface="Times New Roman"/>
              </a:rPr>
              <a:t>упаковану 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продукцію;</a:t>
            </a:r>
            <a:endParaRPr sz="2800">
              <a:latin typeface="Times New Roman"/>
              <a:cs typeface="Times New Roman"/>
            </a:endParaRPr>
          </a:p>
          <a:p>
            <a:pPr marL="622300" marR="9525" indent="-609600" algn="just">
              <a:lnSpc>
                <a:spcPts val="3030"/>
              </a:lnSpc>
              <a:spcBef>
                <a:spcPts val="1035"/>
              </a:spcBef>
              <a:buClr>
                <a:srgbClr val="90C225"/>
              </a:buClr>
              <a:buSzPct val="80357"/>
              <a:buFont typeface="Wingdings"/>
              <a:buChar char=""/>
              <a:tabLst>
                <a:tab pos="711200" algn="l"/>
              </a:tabLst>
            </a:pPr>
            <a:r>
              <a:rPr dirty="0"/>
              <a:t>	</a:t>
            </a:r>
            <a:r>
              <a:rPr sz="2800" spc="-5" dirty="0">
                <a:latin typeface="Times New Roman"/>
                <a:cs typeface="Times New Roman"/>
              </a:rPr>
              <a:t>габаритні </a:t>
            </a:r>
            <a:r>
              <a:rPr sz="2800" spc="-10" dirty="0">
                <a:latin typeface="Times New Roman"/>
                <a:cs typeface="Times New Roman"/>
              </a:rPr>
              <a:t>розміри вантажного </a:t>
            </a:r>
            <a:r>
              <a:rPr sz="2800" spc="-5" dirty="0">
                <a:latin typeface="Times New Roman"/>
                <a:cs typeface="Times New Roman"/>
              </a:rPr>
              <a:t>місця у </a:t>
            </a:r>
            <a:r>
              <a:rPr sz="2800" spc="-10" dirty="0">
                <a:latin typeface="Times New Roman"/>
                <a:cs typeface="Times New Roman"/>
              </a:rPr>
              <a:t>см (довжина, </a:t>
            </a:r>
            <a:r>
              <a:rPr sz="2800" spc="-5" dirty="0">
                <a:latin typeface="Times New Roman"/>
                <a:cs typeface="Times New Roman"/>
              </a:rPr>
              <a:t> ширина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і висота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або</a:t>
            </a:r>
            <a:r>
              <a:rPr sz="2800" dirty="0">
                <a:latin typeface="Times New Roman"/>
                <a:cs typeface="Times New Roman"/>
              </a:rPr>
              <a:t> діаметр</a:t>
            </a:r>
            <a:r>
              <a:rPr sz="2800" spc="-5" dirty="0">
                <a:latin typeface="Times New Roman"/>
                <a:cs typeface="Times New Roman"/>
              </a:rPr>
              <a:t> і висота).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50">
              <a:latin typeface="Times New Roman"/>
              <a:cs typeface="Times New Roman"/>
            </a:endParaRPr>
          </a:p>
          <a:p>
            <a:pPr marL="622300" marR="5080" indent="-609600" algn="just">
              <a:lnSpc>
                <a:spcPct val="90000"/>
              </a:lnSpc>
              <a:spcBef>
                <a:spcPts val="5"/>
              </a:spcBef>
            </a:pPr>
            <a:r>
              <a:rPr sz="2800" spc="-15" dirty="0">
                <a:latin typeface="Times New Roman"/>
                <a:cs typeface="Times New Roman"/>
              </a:rPr>
              <a:t>Габаритні</a:t>
            </a:r>
            <a:r>
              <a:rPr sz="2800" spc="-10" dirty="0">
                <a:latin typeface="Times New Roman"/>
                <a:cs typeface="Times New Roman"/>
              </a:rPr>
              <a:t> розміри</a:t>
            </a:r>
            <a:r>
              <a:rPr sz="2800" spc="-5" dirty="0">
                <a:latin typeface="Times New Roman"/>
                <a:cs typeface="Times New Roman"/>
              </a:rPr>
              <a:t> не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вказують,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якщо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Times New Roman"/>
                <a:cs typeface="Times New Roman"/>
              </a:rPr>
              <a:t>жоден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із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габаритних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розмірів</a:t>
            </a:r>
            <a:r>
              <a:rPr sz="2800" spc="-5" dirty="0">
                <a:latin typeface="Times New Roman"/>
                <a:cs typeface="Times New Roman"/>
              </a:rPr>
              <a:t> не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перевищує: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1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м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при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транспортуванні</a:t>
            </a:r>
            <a:r>
              <a:rPr sz="2800" spc="-5" dirty="0">
                <a:latin typeface="Times New Roman"/>
                <a:cs typeface="Times New Roman"/>
              </a:rPr>
              <a:t> вантажу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5" dirty="0">
                <a:latin typeface="Times New Roman"/>
                <a:cs typeface="Times New Roman"/>
              </a:rPr>
              <a:t>на 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відкритому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пересувному </a:t>
            </a:r>
            <a:r>
              <a:rPr sz="2800" spc="10" dirty="0">
                <a:latin typeface="Times New Roman"/>
                <a:cs typeface="Times New Roman"/>
              </a:rPr>
              <a:t>составі, </a:t>
            </a:r>
            <a:r>
              <a:rPr sz="2800" spc="-5" dirty="0">
                <a:latin typeface="Times New Roman"/>
                <a:cs typeface="Times New Roman"/>
              </a:rPr>
              <a:t>1,2 м — у </a:t>
            </a:r>
            <a:r>
              <a:rPr sz="2800" spc="-15" dirty="0">
                <a:latin typeface="Times New Roman"/>
                <a:cs typeface="Times New Roman"/>
              </a:rPr>
              <a:t>критому </a:t>
            </a:r>
            <a:r>
              <a:rPr sz="2800" spc="-5" dirty="0">
                <a:latin typeface="Times New Roman"/>
                <a:cs typeface="Times New Roman"/>
              </a:rPr>
              <a:t>і 0,7 м —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при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транспортуванні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повітряним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транспортом.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26970" y="0"/>
            <a:ext cx="4022090" cy="6867525"/>
            <a:chOff x="5126970" y="0"/>
            <a:chExt cx="4022090" cy="6867525"/>
          </a:xfrm>
        </p:grpSpPr>
        <p:sp>
          <p:nvSpPr>
            <p:cNvPr id="3" name="object 3"/>
            <p:cNvSpPr/>
            <p:nvPr/>
          </p:nvSpPr>
          <p:spPr>
            <a:xfrm>
              <a:off x="5131542" y="4182281"/>
              <a:ext cx="4012565" cy="2675890"/>
            </a:xfrm>
            <a:custGeom>
              <a:avLst/>
              <a:gdLst/>
              <a:ahLst/>
              <a:cxnLst/>
              <a:rect l="l" t="t" r="r" b="b"/>
              <a:pathLst>
                <a:path w="4012565" h="2675890">
                  <a:moveTo>
                    <a:pt x="0" y="2675717"/>
                  </a:moveTo>
                  <a:lnTo>
                    <a:pt x="4012456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42404" y="0"/>
              <a:ext cx="1219200" cy="6858000"/>
            </a:xfrm>
            <a:custGeom>
              <a:avLst/>
              <a:gdLst/>
              <a:ahLst/>
              <a:cxnLst/>
              <a:rect l="l" t="t" r="r" b="b"/>
              <a:pathLst>
                <a:path w="1219200" h="6858000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91727" y="0"/>
              <a:ext cx="2252345" cy="6858000"/>
            </a:xfrm>
            <a:custGeom>
              <a:avLst/>
              <a:gdLst/>
              <a:ahLst/>
              <a:cxnLst/>
              <a:rect l="l" t="t" r="r" b="b"/>
              <a:pathLst>
                <a:path w="2252345" h="6858000">
                  <a:moveTo>
                    <a:pt x="2023163" y="0"/>
                  </a:moveTo>
                  <a:lnTo>
                    <a:pt x="0" y="6857998"/>
                  </a:lnTo>
                  <a:lnTo>
                    <a:pt x="2252271" y="6857998"/>
                  </a:lnTo>
                  <a:lnTo>
                    <a:pt x="2252271" y="8226"/>
                  </a:lnTo>
                  <a:lnTo>
                    <a:pt x="2023163" y="0"/>
                  </a:lnTo>
                  <a:close/>
                </a:path>
              </a:pathLst>
            </a:custGeom>
            <a:solidFill>
              <a:srgbClr val="90C225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07072" y="0"/>
              <a:ext cx="1937385" cy="6858000"/>
            </a:xfrm>
            <a:custGeom>
              <a:avLst/>
              <a:gdLst/>
              <a:ahLst/>
              <a:cxnLst/>
              <a:rect l="l" t="t" r="r" b="b"/>
              <a:pathLst>
                <a:path w="1937384" h="6858000">
                  <a:moveTo>
                    <a:pt x="1936927" y="0"/>
                  </a:moveTo>
                  <a:lnTo>
                    <a:pt x="0" y="0"/>
                  </a:lnTo>
                  <a:lnTo>
                    <a:pt x="1200326" y="6857996"/>
                  </a:lnTo>
                  <a:lnTo>
                    <a:pt x="1936927" y="6857996"/>
                  </a:lnTo>
                  <a:lnTo>
                    <a:pt x="1936927" y="0"/>
                  </a:lnTo>
                  <a:close/>
                </a:path>
              </a:pathLst>
            </a:custGeom>
            <a:solidFill>
              <a:srgbClr val="90C22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38545" y="3921067"/>
              <a:ext cx="2505710" cy="2937510"/>
            </a:xfrm>
            <a:custGeom>
              <a:avLst/>
              <a:gdLst/>
              <a:ahLst/>
              <a:cxnLst/>
              <a:rect l="l" t="t" r="r" b="b"/>
              <a:pathLst>
                <a:path w="2505709" h="2937509">
                  <a:moveTo>
                    <a:pt x="2505454" y="0"/>
                  </a:moveTo>
                  <a:lnTo>
                    <a:pt x="0" y="2936930"/>
                  </a:lnTo>
                  <a:lnTo>
                    <a:pt x="2505454" y="2936930"/>
                  </a:lnTo>
                  <a:lnTo>
                    <a:pt x="2505454" y="0"/>
                  </a:lnTo>
                  <a:close/>
                </a:path>
              </a:pathLst>
            </a:custGeom>
            <a:solidFill>
              <a:srgbClr val="539F20">
                <a:alpha val="7215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12872" y="0"/>
              <a:ext cx="2131695" cy="6858000"/>
            </a:xfrm>
            <a:custGeom>
              <a:avLst/>
              <a:gdLst/>
              <a:ahLst/>
              <a:cxnLst/>
              <a:rect l="l" t="t" r="r" b="b"/>
              <a:pathLst>
                <a:path w="2131695" h="6858000">
                  <a:moveTo>
                    <a:pt x="2131127" y="0"/>
                  </a:moveTo>
                  <a:lnTo>
                    <a:pt x="0" y="0"/>
                  </a:lnTo>
                  <a:lnTo>
                    <a:pt x="1854139" y="6857996"/>
                  </a:lnTo>
                  <a:lnTo>
                    <a:pt x="2131127" y="6849802"/>
                  </a:lnTo>
                  <a:lnTo>
                    <a:pt x="2131127" y="0"/>
                  </a:lnTo>
                  <a:close/>
                </a:path>
              </a:pathLst>
            </a:custGeom>
            <a:solidFill>
              <a:srgbClr val="3E7818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95132" y="0"/>
              <a:ext cx="848994" cy="6858000"/>
            </a:xfrm>
            <a:custGeom>
              <a:avLst/>
              <a:gdLst/>
              <a:ahLst/>
              <a:cxnLst/>
              <a:rect l="l" t="t" r="r" b="b"/>
              <a:pathLst>
                <a:path w="848995" h="6858000">
                  <a:moveTo>
                    <a:pt x="848867" y="0"/>
                  </a:moveTo>
                  <a:lnTo>
                    <a:pt x="676515" y="0"/>
                  </a:lnTo>
                  <a:lnTo>
                    <a:pt x="0" y="6857996"/>
                  </a:lnTo>
                  <a:lnTo>
                    <a:pt x="848867" y="6857996"/>
                  </a:lnTo>
                  <a:lnTo>
                    <a:pt x="848867" y="0"/>
                  </a:lnTo>
                  <a:close/>
                </a:path>
              </a:pathLst>
            </a:custGeom>
            <a:solidFill>
              <a:srgbClr val="C0E374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078449" y="0"/>
              <a:ext cx="1065530" cy="6858000"/>
            </a:xfrm>
            <a:custGeom>
              <a:avLst/>
              <a:gdLst/>
              <a:ahLst/>
              <a:cxnLst/>
              <a:rect l="l" t="t" r="r" b="b"/>
              <a:pathLst>
                <a:path w="1065529" h="6858000">
                  <a:moveTo>
                    <a:pt x="1051063" y="0"/>
                  </a:moveTo>
                  <a:lnTo>
                    <a:pt x="0" y="0"/>
                  </a:lnTo>
                  <a:lnTo>
                    <a:pt x="937406" y="6857996"/>
                  </a:lnTo>
                  <a:lnTo>
                    <a:pt x="1065296" y="6857996"/>
                  </a:lnTo>
                  <a:lnTo>
                    <a:pt x="1065455" y="6654302"/>
                  </a:lnTo>
                  <a:lnTo>
                    <a:pt x="1065405" y="6145234"/>
                  </a:lnTo>
                  <a:lnTo>
                    <a:pt x="1065165" y="5890784"/>
                  </a:lnTo>
                  <a:lnTo>
                    <a:pt x="1064711" y="5585510"/>
                  </a:lnTo>
                  <a:lnTo>
                    <a:pt x="1063982" y="5229435"/>
                  </a:lnTo>
                  <a:lnTo>
                    <a:pt x="1062782" y="4771727"/>
                  </a:lnTo>
                  <a:lnTo>
                    <a:pt x="1060321" y="4009060"/>
                  </a:lnTo>
                  <a:lnTo>
                    <a:pt x="1054930" y="2483906"/>
                  </a:lnTo>
                  <a:lnTo>
                    <a:pt x="1053375" y="1975424"/>
                  </a:lnTo>
                  <a:lnTo>
                    <a:pt x="1052337" y="1568557"/>
                  </a:lnTo>
                  <a:lnTo>
                    <a:pt x="1051624" y="1212471"/>
                  </a:lnTo>
                  <a:lnTo>
                    <a:pt x="1051188" y="907185"/>
                  </a:lnTo>
                  <a:lnTo>
                    <a:pt x="1050963" y="652725"/>
                  </a:lnTo>
                  <a:lnTo>
                    <a:pt x="1050923" y="194553"/>
                  </a:lnTo>
                  <a:lnTo>
                    <a:pt x="1051063" y="0"/>
                  </a:lnTo>
                  <a:close/>
                </a:path>
              </a:pathLst>
            </a:custGeom>
            <a:solidFill>
              <a:srgbClr val="90C225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60436" y="4903644"/>
              <a:ext cx="1083945" cy="1954530"/>
            </a:xfrm>
            <a:custGeom>
              <a:avLst/>
              <a:gdLst/>
              <a:ahLst/>
              <a:cxnLst/>
              <a:rect l="l" t="t" r="r" b="b"/>
              <a:pathLst>
                <a:path w="1083945" h="1954529">
                  <a:moveTo>
                    <a:pt x="1083562" y="0"/>
                  </a:moveTo>
                  <a:lnTo>
                    <a:pt x="0" y="1954354"/>
                  </a:lnTo>
                  <a:lnTo>
                    <a:pt x="1083562" y="1949315"/>
                  </a:lnTo>
                  <a:lnTo>
                    <a:pt x="1083562" y="0"/>
                  </a:lnTo>
                  <a:close/>
                </a:path>
              </a:pathLst>
            </a:custGeom>
            <a:solidFill>
              <a:srgbClr val="90C225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0" y="0"/>
            <a:ext cx="855344" cy="5629275"/>
          </a:xfrm>
          <a:custGeom>
            <a:avLst/>
            <a:gdLst/>
            <a:ahLst/>
            <a:cxnLst/>
            <a:rect l="l" t="t" r="r" b="b"/>
            <a:pathLst>
              <a:path w="855344" h="5629275">
                <a:moveTo>
                  <a:pt x="854963" y="0"/>
                </a:moveTo>
                <a:lnTo>
                  <a:pt x="0" y="0"/>
                </a:lnTo>
                <a:lnTo>
                  <a:pt x="0" y="5628971"/>
                </a:lnTo>
                <a:lnTo>
                  <a:pt x="854963" y="7747"/>
                </a:lnTo>
                <a:lnTo>
                  <a:pt x="854963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8739" y="0"/>
            <a:ext cx="8990965" cy="6457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55"/>
              </a:lnSpc>
              <a:spcBef>
                <a:spcPts val="95"/>
              </a:spcBef>
              <a:tabLst>
                <a:tab pos="2178050" algn="l"/>
                <a:tab pos="2846070" algn="l"/>
                <a:tab pos="4773930" algn="l"/>
                <a:tab pos="5337810" algn="l"/>
                <a:tab pos="6935470" algn="l"/>
                <a:tab pos="8655050" algn="l"/>
              </a:tabLst>
            </a:pPr>
            <a:r>
              <a:rPr sz="2800" spc="-10" dirty="0">
                <a:latin typeface="Times New Roman"/>
                <a:cs typeface="Times New Roman"/>
              </a:rPr>
              <a:t>Мар</a:t>
            </a:r>
            <a:r>
              <a:rPr sz="2800" spc="-45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у</a:t>
            </a:r>
            <a:r>
              <a:rPr sz="2800" spc="-40" dirty="0">
                <a:latin typeface="Times New Roman"/>
                <a:cs typeface="Times New Roman"/>
              </a:rPr>
              <a:t>в</a:t>
            </a:r>
            <a:r>
              <a:rPr sz="2800" spc="-5" dirty="0">
                <a:latin typeface="Times New Roman"/>
                <a:cs typeface="Times New Roman"/>
              </a:rPr>
              <a:t>ання,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щ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5" dirty="0">
                <a:latin typeface="Times New Roman"/>
                <a:cs typeface="Times New Roman"/>
              </a:rPr>
              <a:t>н</a:t>
            </a:r>
            <a:r>
              <a:rPr sz="2800" spc="-5" dirty="0">
                <a:latin typeface="Times New Roman"/>
                <a:cs typeface="Times New Roman"/>
              </a:rPr>
              <a:t>ан</a:t>
            </a:r>
            <a:r>
              <a:rPr sz="2800" spc="65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ситься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на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ет</a:t>
            </a:r>
            <a:r>
              <a:rPr sz="2800" spc="5" dirty="0">
                <a:latin typeface="Times New Roman"/>
                <a:cs typeface="Times New Roman"/>
              </a:rPr>
              <a:t>и</a:t>
            </a:r>
            <a:r>
              <a:rPr sz="2800" spc="-70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ет</a:t>
            </a:r>
            <a:r>
              <a:rPr sz="2800" spc="-50" dirty="0">
                <a:latin typeface="Times New Roman"/>
                <a:cs typeface="Times New Roman"/>
              </a:rPr>
              <a:t>к</a:t>
            </a:r>
            <a:r>
              <a:rPr sz="2800" spc="-280" dirty="0">
                <a:latin typeface="Times New Roman"/>
                <a:cs typeface="Times New Roman"/>
              </a:rPr>
              <a:t>у</a:t>
            </a:r>
            <a:r>
              <a:rPr sz="2800" spc="-5" dirty="0">
                <a:latin typeface="Times New Roman"/>
                <a:cs typeface="Times New Roman"/>
              </a:rPr>
              <a:t>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0" dirty="0">
                <a:latin typeface="Times New Roman"/>
                <a:cs typeface="Times New Roman"/>
              </a:rPr>
              <a:t>з</a:t>
            </a:r>
            <a:r>
              <a:rPr sz="2800" spc="-5" dirty="0">
                <a:latin typeface="Times New Roman"/>
                <a:cs typeface="Times New Roman"/>
              </a:rPr>
              <a:t>ов</a:t>
            </a:r>
            <a:r>
              <a:rPr sz="2800" dirty="0">
                <a:latin typeface="Times New Roman"/>
                <a:cs typeface="Times New Roman"/>
              </a:rPr>
              <a:t>н</a:t>
            </a:r>
            <a:r>
              <a:rPr sz="2800" spc="-5" dirty="0">
                <a:latin typeface="Times New Roman"/>
                <a:cs typeface="Times New Roman"/>
              </a:rPr>
              <a:t>ішню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30" dirty="0">
                <a:latin typeface="Times New Roman"/>
                <a:cs typeface="Times New Roman"/>
              </a:rPr>
              <a:t>та</a:t>
            </a:r>
            <a:endParaRPr sz="2800">
              <a:latin typeface="Times New Roman"/>
              <a:cs typeface="Times New Roman"/>
            </a:endParaRPr>
          </a:p>
          <a:p>
            <a:pPr marL="622300" marR="12065">
              <a:lnSpc>
                <a:spcPct val="70100"/>
              </a:lnSpc>
              <a:spcBef>
                <a:spcPts val="500"/>
              </a:spcBef>
              <a:tabLst>
                <a:tab pos="2626360" algn="l"/>
                <a:tab pos="4301490" algn="l"/>
                <a:tab pos="6351270" algn="l"/>
                <a:tab pos="7686675" algn="l"/>
              </a:tabLst>
            </a:pPr>
            <a:r>
              <a:rPr sz="2800" spc="-10" dirty="0">
                <a:latin typeface="Times New Roman"/>
                <a:cs typeface="Times New Roman"/>
              </a:rPr>
              <a:t>вн</a:t>
            </a:r>
            <a:r>
              <a:rPr sz="2800" dirty="0">
                <a:latin typeface="Times New Roman"/>
                <a:cs typeface="Times New Roman"/>
              </a:rPr>
              <a:t>у</a:t>
            </a:r>
            <a:r>
              <a:rPr sz="2800" spc="25" dirty="0">
                <a:latin typeface="Times New Roman"/>
                <a:cs typeface="Times New Roman"/>
              </a:rPr>
              <a:t>т</a:t>
            </a:r>
            <a:r>
              <a:rPr sz="2800" spc="-5" dirty="0">
                <a:latin typeface="Times New Roman"/>
                <a:cs typeface="Times New Roman"/>
              </a:rPr>
              <a:t>р</a:t>
            </a:r>
            <a:r>
              <a:rPr sz="2800" dirty="0">
                <a:latin typeface="Times New Roman"/>
                <a:cs typeface="Times New Roman"/>
              </a:rPr>
              <a:t>і</a:t>
            </a:r>
            <a:r>
              <a:rPr sz="2800" spc="-10" dirty="0">
                <a:latin typeface="Times New Roman"/>
                <a:cs typeface="Times New Roman"/>
              </a:rPr>
              <a:t>ш</a:t>
            </a:r>
            <a:r>
              <a:rPr sz="2800" spc="-20" dirty="0">
                <a:latin typeface="Times New Roman"/>
                <a:cs typeface="Times New Roman"/>
              </a:rPr>
              <a:t>н</a:t>
            </a:r>
            <a:r>
              <a:rPr sz="2800" spc="-5" dirty="0">
                <a:latin typeface="Times New Roman"/>
                <a:cs typeface="Times New Roman"/>
              </a:rPr>
              <a:t>ю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у</a:t>
            </a:r>
            <a:r>
              <a:rPr sz="2800" dirty="0">
                <a:latin typeface="Times New Roman"/>
                <a:cs typeface="Times New Roman"/>
              </a:rPr>
              <a:t>п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spc="-155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dirty="0">
                <a:latin typeface="Times New Roman"/>
                <a:cs typeface="Times New Roman"/>
              </a:rPr>
              <a:t>в</a:t>
            </a:r>
            <a:r>
              <a:rPr sz="2800" spc="-45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у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л</a:t>
            </a:r>
            <a:r>
              <a:rPr sz="2800" dirty="0">
                <a:latin typeface="Times New Roman"/>
                <a:cs typeface="Times New Roman"/>
              </a:rPr>
              <a:t>і</a:t>
            </a:r>
            <a:r>
              <a:rPr sz="2800" spc="-60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dirty="0">
                <a:latin typeface="Times New Roman"/>
                <a:cs typeface="Times New Roman"/>
              </a:rPr>
              <a:t>р</a:t>
            </a:r>
            <a:r>
              <a:rPr sz="2800" spc="-5" dirty="0">
                <a:latin typeface="Times New Roman"/>
                <a:cs typeface="Times New Roman"/>
              </a:rPr>
              <a:t>с</a:t>
            </a:r>
            <a:r>
              <a:rPr sz="2800" spc="-20" dirty="0">
                <a:latin typeface="Times New Roman"/>
                <a:cs typeface="Times New Roman"/>
              </a:rPr>
              <a:t>ь</a:t>
            </a:r>
            <a:r>
              <a:rPr sz="2800" spc="-155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spc="-70" dirty="0">
                <a:latin typeface="Times New Roman"/>
                <a:cs typeface="Times New Roman"/>
              </a:rPr>
              <a:t>г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засо</a:t>
            </a:r>
            <a:r>
              <a:rPr sz="2800" spc="-110" dirty="0">
                <a:latin typeface="Times New Roman"/>
                <a:cs typeface="Times New Roman"/>
              </a:rPr>
              <a:t>б</a:t>
            </a:r>
            <a:r>
              <a:rPr sz="2800" spc="-275" dirty="0">
                <a:latin typeface="Times New Roman"/>
                <a:cs typeface="Times New Roman"/>
              </a:rPr>
              <a:t>у</a:t>
            </a:r>
            <a:r>
              <a:rPr sz="2800" spc="-5" dirty="0">
                <a:latin typeface="Times New Roman"/>
                <a:cs typeface="Times New Roman"/>
              </a:rPr>
              <a:t>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5" dirty="0">
                <a:latin typeface="Times New Roman"/>
                <a:cs typeface="Times New Roman"/>
              </a:rPr>
              <a:t>п</a:t>
            </a:r>
            <a:r>
              <a:rPr sz="2800" spc="-5" dirty="0">
                <a:latin typeface="Times New Roman"/>
                <a:cs typeface="Times New Roman"/>
              </a:rPr>
              <a:t>ови</a:t>
            </a:r>
            <a:r>
              <a:rPr sz="2800" dirty="0">
                <a:latin typeface="Times New Roman"/>
                <a:cs typeface="Times New Roman"/>
              </a:rPr>
              <a:t>н</a:t>
            </a:r>
            <a:r>
              <a:rPr sz="2800" spc="-10" dirty="0">
                <a:latin typeface="Times New Roman"/>
                <a:cs typeface="Times New Roman"/>
              </a:rPr>
              <a:t>но  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містити</a:t>
            </a:r>
            <a:r>
              <a:rPr sz="2800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такі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відомості:</a:t>
            </a:r>
            <a:endParaRPr sz="2800">
              <a:latin typeface="Times New Roman"/>
              <a:cs typeface="Times New Roman"/>
            </a:endParaRPr>
          </a:p>
          <a:p>
            <a:pPr marL="622300" indent="-609600">
              <a:lnSpc>
                <a:spcPts val="3350"/>
              </a:lnSpc>
              <a:buClr>
                <a:srgbClr val="90C225"/>
              </a:buClr>
              <a:buSzPct val="80357"/>
              <a:buFont typeface="Wingdings"/>
              <a:buChar char=""/>
              <a:tabLst>
                <a:tab pos="621665" algn="l"/>
                <a:tab pos="622300" algn="l"/>
              </a:tabLst>
            </a:pPr>
            <a:r>
              <a:rPr sz="2800" spc="-25" dirty="0">
                <a:latin typeface="Times New Roman"/>
                <a:cs typeface="Times New Roman"/>
              </a:rPr>
              <a:t>назву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Times New Roman"/>
                <a:cs typeface="Times New Roman"/>
              </a:rPr>
              <a:t>лікарського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засобу;</a:t>
            </a:r>
            <a:endParaRPr sz="2800">
              <a:latin typeface="Times New Roman"/>
              <a:cs typeface="Times New Roman"/>
            </a:endParaRPr>
          </a:p>
          <a:p>
            <a:pPr marL="622300" indent="-609600">
              <a:lnSpc>
                <a:spcPts val="3354"/>
              </a:lnSpc>
              <a:buClr>
                <a:srgbClr val="90C225"/>
              </a:buClr>
              <a:buSzPct val="80357"/>
              <a:buFont typeface="Wingdings"/>
              <a:buChar char=""/>
              <a:tabLst>
                <a:tab pos="621665" algn="l"/>
                <a:tab pos="622300" algn="l"/>
              </a:tabLst>
            </a:pPr>
            <a:r>
              <a:rPr sz="2800" spc="-25" dirty="0">
                <a:latin typeface="Times New Roman"/>
                <a:cs typeface="Times New Roman"/>
              </a:rPr>
              <a:t>назву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15" dirty="0">
                <a:latin typeface="Times New Roman"/>
                <a:cs typeface="Times New Roman"/>
              </a:rPr>
              <a:t>та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адресу</a:t>
            </a:r>
            <a:r>
              <a:rPr sz="2800" spc="-20" dirty="0">
                <a:latin typeface="Times New Roman"/>
                <a:cs typeface="Times New Roman"/>
              </a:rPr>
              <a:t> його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виробника;</a:t>
            </a:r>
            <a:endParaRPr sz="2800">
              <a:latin typeface="Times New Roman"/>
              <a:cs typeface="Times New Roman"/>
            </a:endParaRPr>
          </a:p>
          <a:p>
            <a:pPr marL="622300" indent="-609600">
              <a:lnSpc>
                <a:spcPts val="3350"/>
              </a:lnSpc>
              <a:buClr>
                <a:srgbClr val="90C225"/>
              </a:buClr>
              <a:buSzPct val="80357"/>
              <a:buFont typeface="Wingdings"/>
              <a:buChar char=""/>
              <a:tabLst>
                <a:tab pos="621665" algn="l"/>
                <a:tab pos="622300" algn="l"/>
              </a:tabLst>
            </a:pPr>
            <a:r>
              <a:rPr sz="2800" dirty="0">
                <a:latin typeface="Times New Roman"/>
                <a:cs typeface="Times New Roman"/>
              </a:rPr>
              <a:t>реєстраційний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номер;</a:t>
            </a:r>
            <a:endParaRPr sz="2800">
              <a:latin typeface="Times New Roman"/>
              <a:cs typeface="Times New Roman"/>
            </a:endParaRPr>
          </a:p>
          <a:p>
            <a:pPr marL="622300" indent="-609600">
              <a:lnSpc>
                <a:spcPts val="3354"/>
              </a:lnSpc>
              <a:buClr>
                <a:srgbClr val="90C225"/>
              </a:buClr>
              <a:buSzPct val="80357"/>
              <a:buFont typeface="Wingdings"/>
              <a:buChar char=""/>
              <a:tabLst>
                <a:tab pos="621665" algn="l"/>
                <a:tab pos="622300" algn="l"/>
              </a:tabLst>
            </a:pPr>
            <a:r>
              <a:rPr sz="2800" spc="-15" dirty="0">
                <a:latin typeface="Times New Roman"/>
                <a:cs typeface="Times New Roman"/>
              </a:rPr>
              <a:t>номер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серії;</a:t>
            </a:r>
            <a:endParaRPr sz="2800">
              <a:latin typeface="Times New Roman"/>
              <a:cs typeface="Times New Roman"/>
            </a:endParaRPr>
          </a:p>
          <a:p>
            <a:pPr marL="622300" indent="-609600">
              <a:lnSpc>
                <a:spcPts val="3354"/>
              </a:lnSpc>
              <a:buClr>
                <a:srgbClr val="90C225"/>
              </a:buClr>
              <a:buSzPct val="80357"/>
              <a:buFont typeface="Wingdings"/>
              <a:buChar char=""/>
              <a:tabLst>
                <a:tab pos="621665" algn="l"/>
                <a:tab pos="622300" algn="l"/>
              </a:tabLst>
            </a:pPr>
            <a:r>
              <a:rPr sz="2800" spc="5" dirty="0">
                <a:latin typeface="Times New Roman"/>
                <a:cs typeface="Times New Roman"/>
              </a:rPr>
              <a:t>способи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застосування;</a:t>
            </a:r>
            <a:endParaRPr sz="2800">
              <a:latin typeface="Times New Roman"/>
              <a:cs typeface="Times New Roman"/>
            </a:endParaRPr>
          </a:p>
          <a:p>
            <a:pPr marL="622300" marR="9525" indent="-609600">
              <a:lnSpc>
                <a:spcPct val="70000"/>
              </a:lnSpc>
              <a:spcBef>
                <a:spcPts val="1005"/>
              </a:spcBef>
              <a:buClr>
                <a:srgbClr val="90C225"/>
              </a:buClr>
              <a:buSzPct val="80357"/>
              <a:buFont typeface="Wingdings"/>
              <a:buChar char=""/>
              <a:tabLst>
                <a:tab pos="621665" algn="l"/>
                <a:tab pos="622300" algn="l"/>
                <a:tab pos="2545715" algn="l"/>
                <a:tab pos="4147820" algn="l"/>
              </a:tabLst>
            </a:pPr>
            <a:r>
              <a:rPr sz="2800" spc="-20" dirty="0">
                <a:latin typeface="Times New Roman"/>
                <a:cs typeface="Times New Roman"/>
              </a:rPr>
              <a:t>дозу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діючої	</a:t>
            </a:r>
            <a:r>
              <a:rPr sz="2800" spc="-15" dirty="0">
                <a:latin typeface="Times New Roman"/>
                <a:cs typeface="Times New Roman"/>
              </a:rPr>
              <a:t>речовини	</a:t>
            </a:r>
            <a:r>
              <a:rPr sz="2800" spc="-5" dirty="0">
                <a:latin typeface="Times New Roman"/>
                <a:cs typeface="Times New Roman"/>
              </a:rPr>
              <a:t>в </a:t>
            </a:r>
            <a:r>
              <a:rPr sz="2800" spc="-35" dirty="0">
                <a:latin typeface="Times New Roman"/>
                <a:cs typeface="Times New Roman"/>
              </a:rPr>
              <a:t>кожній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одиниці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15" dirty="0">
                <a:latin typeface="Times New Roman"/>
                <a:cs typeface="Times New Roman"/>
              </a:rPr>
              <a:t>та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їх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кількість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упаковці;</a:t>
            </a:r>
            <a:endParaRPr sz="2800">
              <a:latin typeface="Times New Roman"/>
              <a:cs typeface="Times New Roman"/>
            </a:endParaRPr>
          </a:p>
          <a:p>
            <a:pPr marL="622300" indent="-609600">
              <a:lnSpc>
                <a:spcPts val="3350"/>
              </a:lnSpc>
              <a:buClr>
                <a:srgbClr val="90C225"/>
              </a:buClr>
              <a:buSzPct val="80357"/>
              <a:buFont typeface="Wingdings"/>
              <a:buChar char=""/>
              <a:tabLst>
                <a:tab pos="621665" algn="l"/>
                <a:tab pos="622300" algn="l"/>
                <a:tab pos="1798955" algn="l"/>
              </a:tabLst>
            </a:pPr>
            <a:r>
              <a:rPr sz="2800" spc="-10" dirty="0">
                <a:latin typeface="Times New Roman"/>
                <a:cs typeface="Times New Roman"/>
              </a:rPr>
              <a:t>термін	</a:t>
            </a:r>
            <a:r>
              <a:rPr sz="2800" spc="-5" dirty="0">
                <a:latin typeface="Times New Roman"/>
                <a:cs typeface="Times New Roman"/>
              </a:rPr>
              <a:t>придатності;</a:t>
            </a:r>
            <a:endParaRPr sz="2800">
              <a:latin typeface="Times New Roman"/>
              <a:cs typeface="Times New Roman"/>
            </a:endParaRPr>
          </a:p>
          <a:p>
            <a:pPr marL="622300" indent="-609600">
              <a:lnSpc>
                <a:spcPts val="3354"/>
              </a:lnSpc>
              <a:buClr>
                <a:srgbClr val="90C225"/>
              </a:buClr>
              <a:buSzPct val="80357"/>
              <a:buFont typeface="Wingdings"/>
              <a:buChar char=""/>
              <a:tabLst>
                <a:tab pos="621665" algn="l"/>
                <a:tab pos="622300" algn="l"/>
              </a:tabLst>
            </a:pPr>
            <a:r>
              <a:rPr sz="2800" spc="-10" dirty="0">
                <a:latin typeface="Times New Roman"/>
                <a:cs typeface="Times New Roman"/>
              </a:rPr>
              <a:t>умови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зберігання;</a:t>
            </a:r>
            <a:endParaRPr sz="2800">
              <a:latin typeface="Times New Roman"/>
              <a:cs typeface="Times New Roman"/>
            </a:endParaRPr>
          </a:p>
          <a:p>
            <a:pPr marL="622300" indent="-609600">
              <a:lnSpc>
                <a:spcPts val="3350"/>
              </a:lnSpc>
              <a:buClr>
                <a:srgbClr val="90C225"/>
              </a:buClr>
              <a:buSzPct val="80357"/>
              <a:buFont typeface="Wingdings"/>
              <a:buChar char=""/>
              <a:tabLst>
                <a:tab pos="621665" algn="l"/>
                <a:tab pos="622300" algn="l"/>
              </a:tabLst>
            </a:pPr>
            <a:r>
              <a:rPr sz="2800" spc="-10" dirty="0">
                <a:latin typeface="Times New Roman"/>
                <a:cs typeface="Times New Roman"/>
              </a:rPr>
              <a:t>запобіжні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Times New Roman"/>
                <a:cs typeface="Times New Roman"/>
              </a:rPr>
              <a:t>заходи.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3354"/>
              </a:lnSpc>
            </a:pPr>
            <a:r>
              <a:rPr sz="2800" spc="-5" dirty="0">
                <a:latin typeface="Times New Roman"/>
                <a:cs typeface="Times New Roman"/>
              </a:rPr>
              <a:t>На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зовнішній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упаковці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шрифтом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Брайля</a:t>
            </a:r>
            <a:r>
              <a:rPr sz="2800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зазначаються</a:t>
            </a:r>
            <a:r>
              <a:rPr sz="2800" spc="-20" dirty="0">
                <a:latin typeface="Times New Roman"/>
                <a:cs typeface="Times New Roman"/>
              </a:rPr>
              <a:t>:</a:t>
            </a:r>
            <a:endParaRPr sz="2800">
              <a:latin typeface="Times New Roman"/>
              <a:cs typeface="Times New Roman"/>
            </a:endParaRPr>
          </a:p>
          <a:p>
            <a:pPr marL="622300" indent="-609600">
              <a:lnSpc>
                <a:spcPts val="3354"/>
              </a:lnSpc>
              <a:buClr>
                <a:srgbClr val="90C225"/>
              </a:buClr>
              <a:buSzPct val="80357"/>
              <a:buFont typeface="Wingdings"/>
              <a:buChar char=""/>
              <a:tabLst>
                <a:tab pos="621665" algn="l"/>
                <a:tab pos="622300" algn="l"/>
              </a:tabLst>
            </a:pPr>
            <a:r>
              <a:rPr sz="2800" spc="-15" dirty="0">
                <a:latin typeface="Times New Roman"/>
                <a:cs typeface="Times New Roman"/>
              </a:rPr>
              <a:t>назва </a:t>
            </a:r>
            <a:r>
              <a:rPr sz="2800" spc="-30" dirty="0">
                <a:latin typeface="Times New Roman"/>
                <a:cs typeface="Times New Roman"/>
              </a:rPr>
              <a:t>лікарського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засобу;</a:t>
            </a:r>
            <a:endParaRPr sz="2800">
              <a:latin typeface="Times New Roman"/>
              <a:cs typeface="Times New Roman"/>
            </a:endParaRPr>
          </a:p>
          <a:p>
            <a:pPr marL="622300" indent="-609600">
              <a:lnSpc>
                <a:spcPts val="3354"/>
              </a:lnSpc>
              <a:buClr>
                <a:srgbClr val="90C225"/>
              </a:buClr>
              <a:buSzPct val="80357"/>
              <a:buFont typeface="Wingdings"/>
              <a:buChar char=""/>
              <a:tabLst>
                <a:tab pos="621665" algn="l"/>
                <a:tab pos="622300" algn="l"/>
              </a:tabLst>
            </a:pPr>
            <a:r>
              <a:rPr sz="2800" spc="-5" dirty="0">
                <a:latin typeface="Times New Roman"/>
                <a:cs typeface="Times New Roman"/>
              </a:rPr>
              <a:t>доза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діючої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речовини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15" dirty="0">
                <a:latin typeface="Times New Roman"/>
                <a:cs typeface="Times New Roman"/>
              </a:rPr>
              <a:t>та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лікарська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форма.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42642" y="44272"/>
            <a:ext cx="52000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/>
              <a:t>Асортимент</a:t>
            </a:r>
            <a:r>
              <a:rPr sz="3200" spc="-65" dirty="0"/>
              <a:t> </a:t>
            </a:r>
            <a:r>
              <a:rPr sz="3200" spc="-20" dirty="0"/>
              <a:t>споживчої</a:t>
            </a:r>
            <a:r>
              <a:rPr sz="3200" spc="-65" dirty="0"/>
              <a:t> </a:t>
            </a:r>
            <a:r>
              <a:rPr sz="3200" spc="5" dirty="0"/>
              <a:t>тари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86334" y="599948"/>
            <a:ext cx="6181090" cy="1701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Times New Roman"/>
                <a:cs typeface="Times New Roman"/>
              </a:rPr>
              <a:t>Нині </a:t>
            </a:r>
            <a:r>
              <a:rPr sz="2200" spc="-5" dirty="0">
                <a:latin typeface="Times New Roman"/>
                <a:cs typeface="Times New Roman"/>
              </a:rPr>
              <a:t>згідно з чинною </a:t>
            </a:r>
            <a:r>
              <a:rPr sz="2200" spc="-15" dirty="0">
                <a:latin typeface="Times New Roman"/>
                <a:cs typeface="Times New Roman"/>
              </a:rPr>
              <a:t>нормативною </a:t>
            </a:r>
            <a:r>
              <a:rPr sz="2200" spc="-5" dirty="0">
                <a:latin typeface="Times New Roman"/>
                <a:cs typeface="Times New Roman"/>
              </a:rPr>
              <a:t>документацією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(НД) існують </a:t>
            </a:r>
            <a:r>
              <a:rPr sz="2200" spc="-10" dirty="0">
                <a:latin typeface="Times New Roman"/>
                <a:cs typeface="Times New Roman"/>
              </a:rPr>
              <a:t>умовні </a:t>
            </a:r>
            <a:r>
              <a:rPr sz="2200" spc="-15" dirty="0">
                <a:latin typeface="Times New Roman"/>
                <a:cs typeface="Times New Roman"/>
              </a:rPr>
              <a:t>позначення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споживчої</a:t>
            </a:r>
            <a:r>
              <a:rPr sz="2200" spc="509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тари. 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Ці </a:t>
            </a:r>
            <a:r>
              <a:rPr sz="2200" spc="-15" dirty="0">
                <a:latin typeface="Times New Roman"/>
                <a:cs typeface="Times New Roman"/>
              </a:rPr>
              <a:t>позначення </a:t>
            </a:r>
            <a:r>
              <a:rPr sz="2200" spc="-25" dirty="0">
                <a:latin typeface="Times New Roman"/>
                <a:cs typeface="Times New Roman"/>
              </a:rPr>
              <a:t>використовують </a:t>
            </a:r>
            <a:r>
              <a:rPr sz="2200" spc="-5" dirty="0">
                <a:latin typeface="Times New Roman"/>
                <a:cs typeface="Times New Roman"/>
              </a:rPr>
              <a:t>як </a:t>
            </a:r>
            <a:r>
              <a:rPr sz="2200" dirty="0">
                <a:latin typeface="Times New Roman"/>
                <a:cs typeface="Times New Roman"/>
              </a:rPr>
              <a:t>самі </a:t>
            </a:r>
            <a:r>
              <a:rPr sz="2200" spc="-5" dirty="0">
                <a:latin typeface="Times New Roman"/>
                <a:cs typeface="Times New Roman"/>
              </a:rPr>
              <a:t>виробники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при</a:t>
            </a:r>
            <a:r>
              <a:rPr sz="2200" spc="11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наданні</a:t>
            </a:r>
            <a:r>
              <a:rPr sz="2200" spc="13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характеристик</a:t>
            </a:r>
            <a:r>
              <a:rPr sz="2200" spc="12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вироблюваної</a:t>
            </a:r>
            <a:r>
              <a:rPr sz="2200" spc="1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тари,</a:t>
            </a:r>
            <a:r>
              <a:rPr sz="2200" spc="114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так </a:t>
            </a:r>
            <a:r>
              <a:rPr sz="2200" spc="-54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і</a:t>
            </a:r>
            <a:r>
              <a:rPr sz="2200" spc="50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споживачі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при</a:t>
            </a:r>
            <a:r>
              <a:rPr sz="2200" spc="49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замовленні</a:t>
            </a:r>
            <a:r>
              <a:rPr sz="2200" spc="51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споживчої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тари</a:t>
            </a:r>
            <a:r>
              <a:rPr sz="2200" spc="5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6334" y="2276601"/>
            <a:ext cx="4741545" cy="1031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5" dirty="0">
                <a:latin typeface="Times New Roman"/>
                <a:cs typeface="Times New Roman"/>
              </a:rPr>
              <a:t>компаніях-виробниках.</a:t>
            </a:r>
            <a:endParaRPr sz="22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847725" algn="l"/>
                <a:tab pos="2162810" algn="l"/>
                <a:tab pos="2292350" algn="l"/>
                <a:tab pos="2592705" algn="l"/>
                <a:tab pos="3525520" algn="l"/>
                <a:tab pos="3566795" algn="l"/>
                <a:tab pos="4333240" algn="l"/>
              </a:tabLst>
            </a:pPr>
            <a:r>
              <a:rPr sz="2200" spc="-10" dirty="0">
                <a:latin typeface="Times New Roman"/>
                <a:cs typeface="Times New Roman"/>
              </a:rPr>
              <a:t>найпо</a:t>
            </a:r>
            <a:r>
              <a:rPr sz="2200" spc="-5" dirty="0">
                <a:latin typeface="Times New Roman"/>
                <a:cs typeface="Times New Roman"/>
              </a:rPr>
              <a:t>ш</a:t>
            </a:r>
            <a:r>
              <a:rPr sz="2200" spc="-10" dirty="0">
                <a:latin typeface="Times New Roman"/>
                <a:cs typeface="Times New Roman"/>
              </a:rPr>
              <a:t>и</a:t>
            </a:r>
            <a:r>
              <a:rPr sz="2200" spc="-5" dirty="0">
                <a:latin typeface="Times New Roman"/>
                <a:cs typeface="Times New Roman"/>
              </a:rPr>
              <a:t>реніших</a:t>
            </a:r>
            <a:r>
              <a:rPr sz="2200" dirty="0">
                <a:latin typeface="Times New Roman"/>
                <a:cs typeface="Times New Roman"/>
              </a:rPr>
              <a:t>		</a:t>
            </a:r>
            <a:r>
              <a:rPr sz="2200" spc="-25" dirty="0">
                <a:latin typeface="Times New Roman"/>
                <a:cs typeface="Times New Roman"/>
              </a:rPr>
              <a:t>у</a:t>
            </a:r>
            <a:r>
              <a:rPr sz="2200" spc="-5" dirty="0">
                <a:latin typeface="Times New Roman"/>
                <a:cs typeface="Times New Roman"/>
              </a:rPr>
              <a:t>м</a:t>
            </a:r>
            <a:r>
              <a:rPr sz="2200" dirty="0">
                <a:latin typeface="Times New Roman"/>
                <a:cs typeface="Times New Roman"/>
              </a:rPr>
              <a:t>о</a:t>
            </a:r>
            <a:r>
              <a:rPr sz="2200" spc="-10" dirty="0">
                <a:latin typeface="Times New Roman"/>
                <a:cs typeface="Times New Roman"/>
              </a:rPr>
              <a:t>вни</a:t>
            </a:r>
            <a:r>
              <a:rPr sz="2200" spc="-5" dirty="0">
                <a:latin typeface="Times New Roman"/>
                <a:cs typeface="Times New Roman"/>
              </a:rPr>
              <a:t>х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10" dirty="0">
                <a:latin typeface="Times New Roman"/>
                <a:cs typeface="Times New Roman"/>
              </a:rPr>
              <a:t>п</a:t>
            </a:r>
            <a:r>
              <a:rPr sz="2200" spc="-5" dirty="0">
                <a:latin typeface="Times New Roman"/>
                <a:cs typeface="Times New Roman"/>
              </a:rPr>
              <a:t>озн</a:t>
            </a:r>
            <a:r>
              <a:rPr sz="2200" spc="-100" dirty="0">
                <a:latin typeface="Times New Roman"/>
                <a:cs typeface="Times New Roman"/>
              </a:rPr>
              <a:t>а</a:t>
            </a:r>
            <a:r>
              <a:rPr sz="2200" spc="-5" dirty="0">
                <a:latin typeface="Times New Roman"/>
                <a:cs typeface="Times New Roman"/>
              </a:rPr>
              <a:t>ч</a:t>
            </a:r>
            <a:r>
              <a:rPr sz="2200" dirty="0">
                <a:latin typeface="Times New Roman"/>
                <a:cs typeface="Times New Roman"/>
              </a:rPr>
              <a:t>е</a:t>
            </a:r>
            <a:r>
              <a:rPr sz="2200" spc="-10" dirty="0">
                <a:latin typeface="Times New Roman"/>
                <a:cs typeface="Times New Roman"/>
              </a:rPr>
              <a:t>нь  </a:t>
            </a:r>
            <a:r>
              <a:rPr sz="2200" dirty="0">
                <a:latin typeface="Times New Roman"/>
                <a:cs typeface="Times New Roman"/>
              </a:rPr>
              <a:t>тари	</a:t>
            </a:r>
            <a:r>
              <a:rPr sz="2200" spc="-10" dirty="0">
                <a:latin typeface="Times New Roman"/>
                <a:cs typeface="Times New Roman"/>
              </a:rPr>
              <a:t>наведені	</a:t>
            </a:r>
            <a:r>
              <a:rPr sz="2200" spc="-5" dirty="0">
                <a:latin typeface="Times New Roman"/>
                <a:cs typeface="Times New Roman"/>
              </a:rPr>
              <a:t>в	</a:t>
            </a:r>
            <a:r>
              <a:rPr sz="2200" dirty="0">
                <a:latin typeface="Times New Roman"/>
                <a:cs typeface="Times New Roman"/>
              </a:rPr>
              <a:t>таких		</a:t>
            </a:r>
            <a:r>
              <a:rPr sz="2200" spc="-5" dirty="0">
                <a:latin typeface="Times New Roman"/>
                <a:cs typeface="Times New Roman"/>
              </a:rPr>
              <a:t>НД:	</a:t>
            </a:r>
            <a:r>
              <a:rPr sz="2200" spc="5" dirty="0">
                <a:latin typeface="Times New Roman"/>
                <a:cs typeface="Times New Roman"/>
              </a:rPr>
              <a:t>ТУ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0988" y="2276601"/>
            <a:ext cx="1257300" cy="1031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720" algn="just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Times New Roman"/>
                <a:cs typeface="Times New Roman"/>
              </a:rPr>
              <a:t>П</a:t>
            </a:r>
            <a:r>
              <a:rPr sz="2200" dirty="0">
                <a:latin typeface="Times New Roman"/>
                <a:cs typeface="Times New Roman"/>
              </a:rPr>
              <a:t>р</a:t>
            </a:r>
            <a:r>
              <a:rPr sz="2200" spc="-10" dirty="0">
                <a:latin typeface="Times New Roman"/>
                <a:cs typeface="Times New Roman"/>
              </a:rPr>
              <a:t>и</a:t>
            </a:r>
            <a:r>
              <a:rPr sz="2200" spc="-5" dirty="0">
                <a:latin typeface="Times New Roman"/>
                <a:cs typeface="Times New Roman"/>
              </a:rPr>
              <a:t>к</a:t>
            </a:r>
            <a:r>
              <a:rPr sz="2200" spc="-10" dirty="0">
                <a:latin typeface="Times New Roman"/>
                <a:cs typeface="Times New Roman"/>
              </a:rPr>
              <a:t>л</a:t>
            </a:r>
            <a:r>
              <a:rPr sz="2200" dirty="0">
                <a:latin typeface="Times New Roman"/>
                <a:cs typeface="Times New Roman"/>
              </a:rPr>
              <a:t>а</a:t>
            </a:r>
            <a:r>
              <a:rPr sz="2200" spc="5" dirty="0">
                <a:latin typeface="Times New Roman"/>
                <a:cs typeface="Times New Roman"/>
              </a:rPr>
              <a:t>д</a:t>
            </a:r>
            <a:r>
              <a:rPr sz="2200" spc="-5" dirty="0">
                <a:latin typeface="Times New Roman"/>
                <a:cs typeface="Times New Roman"/>
              </a:rPr>
              <a:t>и  сп</a:t>
            </a:r>
            <a:r>
              <a:rPr sz="2200" spc="-45" dirty="0">
                <a:latin typeface="Times New Roman"/>
                <a:cs typeface="Times New Roman"/>
              </a:rPr>
              <a:t>о</a:t>
            </a:r>
            <a:r>
              <a:rPr sz="2200" spc="-5" dirty="0">
                <a:latin typeface="Times New Roman"/>
                <a:cs typeface="Times New Roman"/>
              </a:rPr>
              <a:t>жи</a:t>
            </a:r>
            <a:r>
              <a:rPr sz="2200" spc="-80" dirty="0">
                <a:latin typeface="Times New Roman"/>
                <a:cs typeface="Times New Roman"/>
              </a:rPr>
              <a:t>в</a:t>
            </a:r>
            <a:r>
              <a:rPr sz="2200" spc="5" dirty="0">
                <a:latin typeface="Times New Roman"/>
                <a:cs typeface="Times New Roman"/>
              </a:rPr>
              <a:t>ч</a:t>
            </a:r>
            <a:r>
              <a:rPr sz="2200" dirty="0">
                <a:latin typeface="Times New Roman"/>
                <a:cs typeface="Times New Roman"/>
              </a:rPr>
              <a:t>о</a:t>
            </a:r>
            <a:r>
              <a:rPr sz="2200" spc="-5" dirty="0">
                <a:latin typeface="Times New Roman"/>
                <a:cs typeface="Times New Roman"/>
              </a:rPr>
              <a:t>ї  </a:t>
            </a:r>
            <a:r>
              <a:rPr sz="2200" dirty="0">
                <a:latin typeface="Times New Roman"/>
                <a:cs typeface="Times New Roman"/>
              </a:rPr>
              <a:t>9461-025-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6334" y="3282823"/>
            <a:ext cx="6180455" cy="3378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Times New Roman"/>
                <a:cs typeface="Times New Roman"/>
              </a:rPr>
              <a:t>00480678—99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40" dirty="0">
                <a:latin typeface="Times New Roman"/>
                <a:cs typeface="Times New Roman"/>
              </a:rPr>
              <a:t>«Флакон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из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трубки</a:t>
            </a:r>
            <a:r>
              <a:rPr sz="2200" spc="-5" dirty="0">
                <a:latin typeface="Times New Roman"/>
                <a:cs typeface="Times New Roman"/>
              </a:rPr>
              <a:t> стеклянной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флаконы</a:t>
            </a:r>
            <a:r>
              <a:rPr sz="2200" spc="49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стеклянные</a:t>
            </a:r>
            <a:r>
              <a:rPr sz="2200" spc="54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для</a:t>
            </a:r>
            <a:r>
              <a:rPr sz="2200" spc="54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инсулина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антибиотиков», </a:t>
            </a:r>
            <a:r>
              <a:rPr sz="2200" spc="-5" dirty="0">
                <a:latin typeface="Times New Roman"/>
                <a:cs typeface="Times New Roman"/>
              </a:rPr>
              <a:t>ТУ </a:t>
            </a:r>
            <a:r>
              <a:rPr sz="2200" dirty="0">
                <a:latin typeface="Times New Roman"/>
                <a:cs typeface="Times New Roman"/>
              </a:rPr>
              <a:t>9461-019-00480678—95 </a:t>
            </a:r>
            <a:r>
              <a:rPr sz="2200" spc="-10" dirty="0">
                <a:latin typeface="Times New Roman"/>
                <a:cs typeface="Times New Roman"/>
              </a:rPr>
              <a:t>«Банки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для</a:t>
            </a:r>
            <a:r>
              <a:rPr sz="2200" spc="18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лекарственных</a:t>
            </a:r>
            <a:r>
              <a:rPr sz="2200" spc="18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средств</a:t>
            </a:r>
            <a:r>
              <a:rPr sz="2200" spc="17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</a:t>
            </a:r>
            <a:r>
              <a:rPr sz="2200" spc="18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венчиком</a:t>
            </a:r>
            <a:r>
              <a:rPr sz="2200" spc="18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типа</a:t>
            </a:r>
            <a:r>
              <a:rPr sz="2200" spc="17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«В»</a:t>
            </a:r>
            <a:r>
              <a:rPr sz="2200" spc="18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endParaRPr sz="22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200" spc="-5" dirty="0">
                <a:latin typeface="Times New Roman"/>
                <a:cs typeface="Times New Roman"/>
              </a:rPr>
              <a:t>«Б»</a:t>
            </a:r>
            <a:r>
              <a:rPr sz="2200" spc="4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СВ-ТЗМС</a:t>
            </a:r>
            <a:r>
              <a:rPr sz="2200" spc="409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(из</a:t>
            </a:r>
            <a:r>
              <a:rPr sz="2200" spc="40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стекломасс)»,</a:t>
            </a:r>
            <a:r>
              <a:rPr sz="2200" spc="405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ОСТ</a:t>
            </a:r>
            <a:r>
              <a:rPr sz="2200" spc="409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64-485—85</a:t>
            </a:r>
            <a:endParaRPr sz="2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2200" spc="-20" dirty="0">
                <a:latin typeface="Times New Roman"/>
                <a:cs typeface="Times New Roman"/>
              </a:rPr>
              <a:t>«Ампулы </a:t>
            </a:r>
            <a:r>
              <a:rPr sz="2200" spc="-5" dirty="0">
                <a:latin typeface="Times New Roman"/>
                <a:cs typeface="Times New Roman"/>
              </a:rPr>
              <a:t>стеклянные </a:t>
            </a:r>
            <a:r>
              <a:rPr sz="2200" dirty="0">
                <a:latin typeface="Times New Roman"/>
                <a:cs typeface="Times New Roman"/>
              </a:rPr>
              <a:t>для </a:t>
            </a:r>
            <a:r>
              <a:rPr sz="2200" spc="-10" dirty="0">
                <a:latin typeface="Times New Roman"/>
                <a:cs typeface="Times New Roman"/>
              </a:rPr>
              <a:t>лекарственных </a:t>
            </a:r>
            <a:r>
              <a:rPr sz="2200" spc="-5" dirty="0">
                <a:latin typeface="Times New Roman"/>
                <a:cs typeface="Times New Roman"/>
              </a:rPr>
              <a:t>средств.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Технические</a:t>
            </a:r>
            <a:r>
              <a:rPr sz="2200" spc="-5" dirty="0">
                <a:latin typeface="Times New Roman"/>
                <a:cs typeface="Times New Roman"/>
              </a:rPr>
              <a:t> условия»,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ОТС</a:t>
            </a:r>
            <a:r>
              <a:rPr sz="2200" spc="5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64-2-82—85</a:t>
            </a:r>
            <a:r>
              <a:rPr sz="2200" spc="55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«Банки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из </a:t>
            </a:r>
            <a:r>
              <a:rPr sz="2200" spc="-10" dirty="0">
                <a:latin typeface="Times New Roman"/>
                <a:cs typeface="Times New Roman"/>
              </a:rPr>
              <a:t>стекломасс </a:t>
            </a:r>
            <a:r>
              <a:rPr sz="2200" spc="-5" dirty="0">
                <a:latin typeface="Times New Roman"/>
                <a:cs typeface="Times New Roman"/>
              </a:rPr>
              <a:t>с </a:t>
            </a:r>
            <a:r>
              <a:rPr sz="2200" spc="-10" dirty="0">
                <a:latin typeface="Times New Roman"/>
                <a:cs typeface="Times New Roman"/>
              </a:rPr>
              <a:t>винтовой </a:t>
            </a:r>
            <a:r>
              <a:rPr sz="2200" spc="-15" dirty="0">
                <a:latin typeface="Times New Roman"/>
                <a:cs typeface="Times New Roman"/>
              </a:rPr>
              <a:t>горловиной </a:t>
            </a:r>
            <a:r>
              <a:rPr sz="2200" spc="-5" dirty="0">
                <a:latin typeface="Times New Roman"/>
                <a:cs typeface="Times New Roman"/>
              </a:rPr>
              <a:t>для мазей и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витаминных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препаратов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(из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оранжевого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стекла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ОС)»</a:t>
            </a:r>
            <a:r>
              <a:rPr sz="2200" spc="5" dirty="0">
                <a:latin typeface="Times New Roman"/>
                <a:cs typeface="Times New Roman"/>
              </a:rPr>
              <a:t> та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інші.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43471" y="2564892"/>
            <a:ext cx="2487168" cy="179984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1113" y="20193"/>
            <a:ext cx="12026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/>
              <a:t>Банки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8739" y="499364"/>
            <a:ext cx="866457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Це</a:t>
            </a:r>
            <a:r>
              <a:rPr sz="2400" dirty="0">
                <a:latin typeface="Times New Roman"/>
                <a:cs typeface="Times New Roman"/>
              </a:rPr>
              <a:t> тара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переважно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циліндричним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корпусом,</a:t>
            </a:r>
            <a:r>
              <a:rPr sz="2400" spc="-15" dirty="0">
                <a:latin typeface="Times New Roman"/>
                <a:cs typeface="Times New Roman"/>
              </a:rPr>
              <a:t> горловиною,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діаметр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якої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дорівнює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діаметру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корпуса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або</a:t>
            </a:r>
            <a:r>
              <a:rPr sz="2400" dirty="0">
                <a:latin typeface="Times New Roman"/>
                <a:cs typeface="Times New Roman"/>
              </a:rPr>
              <a:t> дещо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менший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від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нього,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5" dirty="0">
                <a:latin typeface="Times New Roman"/>
                <a:cs typeface="Times New Roman"/>
              </a:rPr>
              <a:t>плоским </a:t>
            </a:r>
            <a:r>
              <a:rPr sz="2400" spc="-10" dirty="0">
                <a:latin typeface="Times New Roman"/>
                <a:cs typeface="Times New Roman"/>
              </a:rPr>
              <a:t>дном, </a:t>
            </a:r>
            <a:r>
              <a:rPr sz="2400" spc="-5" dirty="0">
                <a:latin typeface="Times New Roman"/>
                <a:cs typeface="Times New Roman"/>
              </a:rPr>
              <a:t>місткістю від </a:t>
            </a:r>
            <a:r>
              <a:rPr sz="2400" dirty="0">
                <a:latin typeface="Times New Roman"/>
                <a:cs typeface="Times New Roman"/>
              </a:rPr>
              <a:t>0,025 до 10,0 дм3. </a:t>
            </a:r>
            <a:r>
              <a:rPr sz="2400" spc="-5" dirty="0">
                <a:latin typeface="Times New Roman"/>
                <a:cs typeface="Times New Roman"/>
              </a:rPr>
              <a:t>Банки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бувають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скляні,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полімерні </a:t>
            </a:r>
            <a:r>
              <a:rPr sz="2400" spc="5" dirty="0">
                <a:latin typeface="Times New Roman"/>
                <a:cs typeface="Times New Roman"/>
              </a:rPr>
              <a:t>та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металеві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різної</a:t>
            </a:r>
            <a:r>
              <a:rPr sz="2400" spc="-10" dirty="0">
                <a:latin typeface="Times New Roman"/>
                <a:cs typeface="Times New Roman"/>
              </a:rPr>
              <a:t> місткості.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9680" y="2276855"/>
            <a:ext cx="7229856" cy="353720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334" y="142113"/>
            <a:ext cx="8881745" cy="39135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800" algn="just">
              <a:lnSpc>
                <a:spcPct val="100000"/>
              </a:lnSpc>
              <a:spcBef>
                <a:spcPts val="100"/>
              </a:spcBef>
            </a:pPr>
            <a:r>
              <a:rPr sz="1700" spc="-10" dirty="0">
                <a:latin typeface="Times New Roman"/>
                <a:cs typeface="Times New Roman"/>
              </a:rPr>
              <a:t>Розрізняють</a:t>
            </a:r>
            <a:r>
              <a:rPr sz="1700" spc="15" dirty="0">
                <a:latin typeface="Times New Roman"/>
                <a:cs typeface="Times New Roman"/>
              </a:rPr>
              <a:t> </a:t>
            </a:r>
            <a:r>
              <a:rPr sz="1700" spc="5" dirty="0">
                <a:latin typeface="Times New Roman"/>
                <a:cs typeface="Times New Roman"/>
              </a:rPr>
              <a:t>такі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види </a:t>
            </a:r>
            <a:r>
              <a:rPr sz="1700" dirty="0">
                <a:latin typeface="Times New Roman"/>
                <a:cs typeface="Times New Roman"/>
              </a:rPr>
              <a:t>банок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10" dirty="0">
                <a:latin typeface="Times New Roman"/>
                <a:cs typeface="Times New Roman"/>
              </a:rPr>
              <a:t>та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їх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умовне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позначення.</a:t>
            </a:r>
            <a:endParaRPr sz="17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700" b="1" i="1" spc="-15" dirty="0">
                <a:latin typeface="Times New Roman"/>
                <a:cs typeface="Times New Roman"/>
              </a:rPr>
              <a:t>Банка</a:t>
            </a:r>
            <a:r>
              <a:rPr sz="1700" b="1" i="1" spc="-10" dirty="0">
                <a:latin typeface="Times New Roman"/>
                <a:cs typeface="Times New Roman"/>
              </a:rPr>
              <a:t> </a:t>
            </a:r>
            <a:r>
              <a:rPr sz="1700" b="1" i="1" spc="-5" dirty="0">
                <a:latin typeface="Times New Roman"/>
                <a:cs typeface="Times New Roman"/>
              </a:rPr>
              <a:t>із </a:t>
            </a:r>
            <a:r>
              <a:rPr sz="1700" b="1" i="1" spc="-10" dirty="0">
                <a:latin typeface="Times New Roman"/>
                <a:cs typeface="Times New Roman"/>
              </a:rPr>
              <a:t>скломаси </a:t>
            </a:r>
            <a:r>
              <a:rPr sz="1700" b="1" i="1" dirty="0">
                <a:latin typeface="Times New Roman"/>
                <a:cs typeface="Times New Roman"/>
              </a:rPr>
              <a:t>з </a:t>
            </a:r>
            <a:r>
              <a:rPr sz="1700" b="1" i="1" spc="-5" dirty="0">
                <a:latin typeface="Times New Roman"/>
                <a:cs typeface="Times New Roman"/>
              </a:rPr>
              <a:t>циліндричним </a:t>
            </a:r>
            <a:r>
              <a:rPr sz="1700" b="1" i="1" spc="-25" dirty="0">
                <a:latin typeface="Times New Roman"/>
                <a:cs typeface="Times New Roman"/>
              </a:rPr>
              <a:t>корпусом</a:t>
            </a:r>
            <a:r>
              <a:rPr sz="1700" spc="-25" dirty="0">
                <a:latin typeface="Times New Roman"/>
                <a:cs typeface="Times New Roman"/>
              </a:rPr>
              <a:t>,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конусною </a:t>
            </a:r>
            <a:r>
              <a:rPr sz="1700" spc="-10" dirty="0">
                <a:latin typeface="Times New Roman"/>
                <a:cs typeface="Times New Roman"/>
              </a:rPr>
              <a:t>горловиною </a:t>
            </a:r>
            <a:r>
              <a:rPr sz="1700" dirty="0">
                <a:latin typeface="Times New Roman"/>
                <a:cs typeface="Times New Roman"/>
              </a:rPr>
              <a:t>і </a:t>
            </a:r>
            <a:r>
              <a:rPr sz="1700" spc="-10" dirty="0">
                <a:latin typeface="Times New Roman"/>
                <a:cs typeface="Times New Roman"/>
              </a:rPr>
              <a:t>притертою </a:t>
            </a:r>
            <a:r>
              <a:rPr sz="1700" spc="-20" dirty="0">
                <a:latin typeface="Times New Roman"/>
                <a:cs typeface="Times New Roman"/>
              </a:rPr>
              <a:t>пробкою 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(</a:t>
            </a:r>
            <a:r>
              <a:rPr sz="1700" b="1" spc="-10" dirty="0">
                <a:latin typeface="Times New Roman"/>
                <a:cs typeface="Times New Roman"/>
              </a:rPr>
              <a:t>штанглас</a:t>
            </a:r>
            <a:r>
              <a:rPr sz="1700" spc="-10" dirty="0">
                <a:latin typeface="Times New Roman"/>
                <a:cs typeface="Times New Roman"/>
              </a:rPr>
              <a:t>)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5" dirty="0">
                <a:latin typeface="Times New Roman"/>
                <a:cs typeface="Times New Roman"/>
              </a:rPr>
              <a:t>—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це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товстостінна</a:t>
            </a:r>
            <a:r>
              <a:rPr sz="1700" dirty="0">
                <a:latin typeface="Times New Roman"/>
                <a:cs typeface="Times New Roman"/>
              </a:rPr>
              <a:t> скляна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посудина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з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циліндричною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горловиною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і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скляною 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пробкою, </a:t>
            </a:r>
            <a:r>
              <a:rPr sz="1700" spc="-10" dirty="0">
                <a:latin typeface="Times New Roman"/>
                <a:cs typeface="Times New Roman"/>
              </a:rPr>
              <a:t>яка </a:t>
            </a:r>
            <a:r>
              <a:rPr sz="1700" spc="-15" dirty="0">
                <a:latin typeface="Times New Roman"/>
                <a:cs typeface="Times New Roman"/>
              </a:rPr>
              <a:t>призначена </a:t>
            </a:r>
            <a:r>
              <a:rPr sz="1700" spc="-5" dirty="0">
                <a:latin typeface="Times New Roman"/>
                <a:cs typeface="Times New Roman"/>
              </a:rPr>
              <a:t>для розміщення </a:t>
            </a:r>
            <a:r>
              <a:rPr sz="1700" spc="10" dirty="0">
                <a:latin typeface="Times New Roman"/>
                <a:cs typeface="Times New Roman"/>
              </a:rPr>
              <a:t>та </a:t>
            </a:r>
            <a:r>
              <a:rPr sz="1700" spc="-5" dirty="0">
                <a:latin typeface="Times New Roman"/>
                <a:cs typeface="Times New Roman"/>
              </a:rPr>
              <a:t>нетривалого </a:t>
            </a:r>
            <a:r>
              <a:rPr sz="1700" spc="-10" dirty="0">
                <a:latin typeface="Times New Roman"/>
                <a:cs typeface="Times New Roman"/>
              </a:rPr>
              <a:t>зберігання </a:t>
            </a:r>
            <a:r>
              <a:rPr sz="1700" spc="-5" dirty="0">
                <a:latin typeface="Times New Roman"/>
                <a:cs typeface="Times New Roman"/>
              </a:rPr>
              <a:t>лікарських субстанцій </a:t>
            </a:r>
            <a:r>
              <a:rPr sz="1700" dirty="0">
                <a:latin typeface="Times New Roman"/>
                <a:cs typeface="Times New Roman"/>
              </a:rPr>
              <a:t>і 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лікарської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spc="5" dirty="0">
                <a:latin typeface="Times New Roman"/>
                <a:cs typeface="Times New Roman"/>
              </a:rPr>
              <a:t>рослинної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сировини:</a:t>
            </a:r>
            <a:endParaRPr sz="17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700" spc="-15" dirty="0">
                <a:latin typeface="Times New Roman"/>
                <a:cs typeface="Times New Roman"/>
              </a:rPr>
              <a:t>-</a:t>
            </a:r>
            <a:r>
              <a:rPr sz="1700" i="1" spc="-15" dirty="0">
                <a:latin typeface="Times New Roman"/>
                <a:cs typeface="Times New Roman"/>
              </a:rPr>
              <a:t>банка</a:t>
            </a:r>
            <a:r>
              <a:rPr sz="1700" i="1" spc="10" dirty="0">
                <a:latin typeface="Times New Roman"/>
                <a:cs typeface="Times New Roman"/>
              </a:rPr>
              <a:t> </a:t>
            </a:r>
            <a:r>
              <a:rPr sz="1700" i="1" spc="-5" dirty="0">
                <a:latin typeface="Times New Roman"/>
                <a:cs typeface="Times New Roman"/>
              </a:rPr>
              <a:t>(БП)</a:t>
            </a:r>
            <a:r>
              <a:rPr sz="1700" i="1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— </a:t>
            </a:r>
            <a:r>
              <a:rPr sz="1700" spc="-5" dirty="0">
                <a:latin typeface="Times New Roman"/>
                <a:cs typeface="Times New Roman"/>
              </a:rPr>
              <a:t>має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14 </a:t>
            </a:r>
            <a:r>
              <a:rPr sz="1700" spc="-5" dirty="0">
                <a:latin typeface="Times New Roman"/>
                <a:cs typeface="Times New Roman"/>
              </a:rPr>
              <a:t>типорозмірів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номінальною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місткістю </a:t>
            </a:r>
            <a:r>
              <a:rPr sz="1700" spc="-5" dirty="0">
                <a:latin typeface="Times New Roman"/>
                <a:cs typeface="Times New Roman"/>
              </a:rPr>
              <a:t>від </a:t>
            </a:r>
            <a:r>
              <a:rPr sz="1700" dirty="0">
                <a:latin typeface="Times New Roman"/>
                <a:cs typeface="Times New Roman"/>
              </a:rPr>
              <a:t>10 </a:t>
            </a:r>
            <a:r>
              <a:rPr sz="1700" spc="-5" dirty="0">
                <a:latin typeface="Times New Roman"/>
                <a:cs typeface="Times New Roman"/>
              </a:rPr>
              <a:t>до</a:t>
            </a:r>
            <a:r>
              <a:rPr sz="1700" dirty="0">
                <a:latin typeface="Times New Roman"/>
                <a:cs typeface="Times New Roman"/>
              </a:rPr>
              <a:t> 5000 мл.</a:t>
            </a:r>
            <a:endParaRPr sz="17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700" b="1" i="1" spc="-5" dirty="0">
                <a:latin typeface="Times New Roman"/>
                <a:cs typeface="Times New Roman"/>
              </a:rPr>
              <a:t>Банки</a:t>
            </a:r>
            <a:r>
              <a:rPr sz="1700" b="1" i="1" spc="-10" dirty="0">
                <a:latin typeface="Times New Roman"/>
                <a:cs typeface="Times New Roman"/>
              </a:rPr>
              <a:t> </a:t>
            </a:r>
            <a:r>
              <a:rPr sz="1700" b="1" i="1" spc="-5" dirty="0">
                <a:latin typeface="Times New Roman"/>
                <a:cs typeface="Times New Roman"/>
              </a:rPr>
              <a:t>із</a:t>
            </a:r>
            <a:r>
              <a:rPr sz="1700" b="1" i="1" dirty="0">
                <a:latin typeface="Times New Roman"/>
                <a:cs typeface="Times New Roman"/>
              </a:rPr>
              <a:t> </a:t>
            </a:r>
            <a:r>
              <a:rPr sz="1700" b="1" i="1" spc="-5" dirty="0">
                <a:latin typeface="Times New Roman"/>
                <a:cs typeface="Times New Roman"/>
              </a:rPr>
              <a:t>скломаси</a:t>
            </a:r>
            <a:r>
              <a:rPr sz="1700" b="1" i="1" spc="-20" dirty="0">
                <a:latin typeface="Times New Roman"/>
                <a:cs typeface="Times New Roman"/>
              </a:rPr>
              <a:t> </a:t>
            </a:r>
            <a:r>
              <a:rPr sz="1700" b="1" i="1" dirty="0">
                <a:latin typeface="Times New Roman"/>
                <a:cs typeface="Times New Roman"/>
              </a:rPr>
              <a:t>з</a:t>
            </a:r>
            <a:r>
              <a:rPr sz="1700" b="1" i="1" spc="-10" dirty="0">
                <a:latin typeface="Times New Roman"/>
                <a:cs typeface="Times New Roman"/>
              </a:rPr>
              <a:t> гвинтовою</a:t>
            </a:r>
            <a:r>
              <a:rPr sz="1700" b="1" i="1" spc="15" dirty="0">
                <a:latin typeface="Times New Roman"/>
                <a:cs typeface="Times New Roman"/>
              </a:rPr>
              <a:t> </a:t>
            </a:r>
            <a:r>
              <a:rPr sz="1700" b="1" i="1" spc="-10" dirty="0">
                <a:latin typeface="Times New Roman"/>
                <a:cs typeface="Times New Roman"/>
              </a:rPr>
              <a:t>горловиною:</a:t>
            </a:r>
            <a:endParaRPr sz="17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700" b="1" i="1" spc="-15" dirty="0">
                <a:latin typeface="Times New Roman"/>
                <a:cs typeface="Times New Roman"/>
              </a:rPr>
              <a:t>-</a:t>
            </a:r>
            <a:r>
              <a:rPr sz="1700" i="1" spc="-15" dirty="0">
                <a:latin typeface="Times New Roman"/>
                <a:cs typeface="Times New Roman"/>
              </a:rPr>
              <a:t>банка</a:t>
            </a:r>
            <a:r>
              <a:rPr sz="1700" i="1" spc="10" dirty="0">
                <a:latin typeface="Times New Roman"/>
                <a:cs typeface="Times New Roman"/>
              </a:rPr>
              <a:t> </a:t>
            </a:r>
            <a:r>
              <a:rPr sz="1700" i="1" spc="-5" dirty="0">
                <a:latin typeface="Times New Roman"/>
                <a:cs typeface="Times New Roman"/>
              </a:rPr>
              <a:t>(БВ</a:t>
            </a:r>
            <a:r>
              <a:rPr sz="1700" spc="-5" dirty="0">
                <a:latin typeface="Times New Roman"/>
                <a:cs typeface="Times New Roman"/>
              </a:rPr>
              <a:t>) </a:t>
            </a:r>
            <a:r>
              <a:rPr sz="1700" dirty="0">
                <a:latin typeface="Times New Roman"/>
                <a:cs typeface="Times New Roman"/>
              </a:rPr>
              <a:t>— </a:t>
            </a:r>
            <a:r>
              <a:rPr sz="1700" spc="-5" dirty="0">
                <a:latin typeface="Times New Roman"/>
                <a:cs typeface="Times New Roman"/>
              </a:rPr>
              <a:t>має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9 </a:t>
            </a:r>
            <a:r>
              <a:rPr sz="1700" spc="-5" dirty="0">
                <a:latin typeface="Times New Roman"/>
                <a:cs typeface="Times New Roman"/>
              </a:rPr>
              <a:t>типорозмірів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номінальною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місткістю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від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10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до</a:t>
            </a:r>
            <a:r>
              <a:rPr sz="1700" dirty="0">
                <a:latin typeface="Times New Roman"/>
                <a:cs typeface="Times New Roman"/>
              </a:rPr>
              <a:t> 3000 мл;</a:t>
            </a:r>
            <a:endParaRPr sz="17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700" spc="-5" dirty="0">
                <a:latin typeface="Times New Roman"/>
                <a:cs typeface="Times New Roman"/>
              </a:rPr>
              <a:t>-</a:t>
            </a:r>
            <a:r>
              <a:rPr sz="1700" i="1" spc="-5" dirty="0">
                <a:latin typeface="Times New Roman"/>
                <a:cs typeface="Times New Roman"/>
              </a:rPr>
              <a:t>банки</a:t>
            </a:r>
            <a:r>
              <a:rPr sz="1700" i="1" spc="-10" dirty="0">
                <a:latin typeface="Times New Roman"/>
                <a:cs typeface="Times New Roman"/>
              </a:rPr>
              <a:t> </a:t>
            </a:r>
            <a:r>
              <a:rPr sz="1700" i="1" dirty="0">
                <a:latin typeface="Times New Roman"/>
                <a:cs typeface="Times New Roman"/>
              </a:rPr>
              <a:t>для</a:t>
            </a:r>
            <a:r>
              <a:rPr sz="1700" i="1" spc="-10" dirty="0">
                <a:latin typeface="Times New Roman"/>
                <a:cs typeface="Times New Roman"/>
              </a:rPr>
              <a:t> </a:t>
            </a:r>
            <a:r>
              <a:rPr sz="1700" i="1" spc="-5" dirty="0">
                <a:latin typeface="Times New Roman"/>
                <a:cs typeface="Times New Roman"/>
              </a:rPr>
              <a:t>мазей</a:t>
            </a:r>
            <a:r>
              <a:rPr sz="1700" i="1" spc="-15" dirty="0">
                <a:latin typeface="Times New Roman"/>
                <a:cs typeface="Times New Roman"/>
              </a:rPr>
              <a:t> </a:t>
            </a:r>
            <a:r>
              <a:rPr sz="1700" i="1" spc="-5" dirty="0">
                <a:latin typeface="Times New Roman"/>
                <a:cs typeface="Times New Roman"/>
              </a:rPr>
              <a:t>(БВМ)</a:t>
            </a:r>
            <a:r>
              <a:rPr sz="1700" i="1" spc="-15" dirty="0">
                <a:latin typeface="Times New Roman"/>
                <a:cs typeface="Times New Roman"/>
              </a:rPr>
              <a:t> </a:t>
            </a:r>
            <a:r>
              <a:rPr sz="1700" spc="5" dirty="0">
                <a:latin typeface="Times New Roman"/>
                <a:cs typeface="Times New Roman"/>
              </a:rPr>
              <a:t>—</a:t>
            </a:r>
            <a:r>
              <a:rPr sz="1700" spc="-5" dirty="0">
                <a:latin typeface="Times New Roman"/>
                <a:cs typeface="Times New Roman"/>
              </a:rPr>
              <a:t> має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3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типорозміри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(30,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50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і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100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мл);</a:t>
            </a:r>
            <a:endParaRPr sz="17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700" dirty="0">
                <a:latin typeface="Times New Roman"/>
                <a:cs typeface="Times New Roman"/>
              </a:rPr>
              <a:t>-банки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для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бійохінола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(БВБ)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—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місткістю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100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мл.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b="1" i="1" spc="-5" dirty="0">
                <a:latin typeface="Times New Roman"/>
                <a:cs typeface="Times New Roman"/>
              </a:rPr>
              <a:t>Банки із</a:t>
            </a:r>
            <a:r>
              <a:rPr sz="1700" b="1" i="1" spc="5" dirty="0">
                <a:latin typeface="Times New Roman"/>
                <a:cs typeface="Times New Roman"/>
              </a:rPr>
              <a:t> </a:t>
            </a:r>
            <a:r>
              <a:rPr sz="1700" b="1" i="1" spc="-5" dirty="0">
                <a:latin typeface="Times New Roman"/>
                <a:cs typeface="Times New Roman"/>
              </a:rPr>
              <a:t>скломаси</a:t>
            </a:r>
            <a:r>
              <a:rPr sz="1700" b="1" i="1" spc="-20" dirty="0">
                <a:latin typeface="Times New Roman"/>
                <a:cs typeface="Times New Roman"/>
              </a:rPr>
              <a:t> </a:t>
            </a:r>
            <a:r>
              <a:rPr sz="1700" b="1" i="1" dirty="0">
                <a:latin typeface="Times New Roman"/>
                <a:cs typeface="Times New Roman"/>
              </a:rPr>
              <a:t>з</a:t>
            </a:r>
            <a:r>
              <a:rPr sz="1700" b="1" i="1" spc="-5" dirty="0">
                <a:latin typeface="Times New Roman"/>
                <a:cs typeface="Times New Roman"/>
              </a:rPr>
              <a:t> трикутним</a:t>
            </a:r>
            <a:r>
              <a:rPr sz="1700" b="1" i="1" spc="5" dirty="0">
                <a:latin typeface="Times New Roman"/>
                <a:cs typeface="Times New Roman"/>
              </a:rPr>
              <a:t> </a:t>
            </a:r>
            <a:r>
              <a:rPr sz="1700" b="1" i="1" spc="-15" dirty="0">
                <a:latin typeface="Times New Roman"/>
                <a:cs typeface="Times New Roman"/>
              </a:rPr>
              <a:t>вінчиком:</a:t>
            </a:r>
            <a:endParaRPr sz="17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700" spc="-15" dirty="0">
                <a:latin typeface="Times New Roman"/>
                <a:cs typeface="Times New Roman"/>
              </a:rPr>
              <a:t>-</a:t>
            </a:r>
            <a:r>
              <a:rPr sz="1700" i="1" spc="-15" dirty="0">
                <a:latin typeface="Times New Roman"/>
                <a:cs typeface="Times New Roman"/>
              </a:rPr>
              <a:t>банка</a:t>
            </a:r>
            <a:r>
              <a:rPr sz="1700" i="1" spc="5" dirty="0">
                <a:latin typeface="Times New Roman"/>
                <a:cs typeface="Times New Roman"/>
              </a:rPr>
              <a:t> </a:t>
            </a:r>
            <a:r>
              <a:rPr sz="1700" i="1" spc="-5" dirty="0">
                <a:latin typeface="Times New Roman"/>
                <a:cs typeface="Times New Roman"/>
              </a:rPr>
              <a:t>(БТ)</a:t>
            </a:r>
            <a:r>
              <a:rPr sz="1700" i="1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— </a:t>
            </a:r>
            <a:r>
              <a:rPr sz="1700" spc="-5" dirty="0">
                <a:latin typeface="Times New Roman"/>
                <a:cs typeface="Times New Roman"/>
              </a:rPr>
              <a:t>має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6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типорозмірів </a:t>
            </a:r>
            <a:r>
              <a:rPr sz="1700" dirty="0">
                <a:latin typeface="Times New Roman"/>
                <a:cs typeface="Times New Roman"/>
              </a:rPr>
              <a:t>місткістю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від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10</a:t>
            </a:r>
            <a:r>
              <a:rPr sz="1700" spc="-5" dirty="0">
                <a:latin typeface="Times New Roman"/>
                <a:cs typeface="Times New Roman"/>
              </a:rPr>
              <a:t> до</a:t>
            </a:r>
            <a:r>
              <a:rPr sz="1700" dirty="0">
                <a:latin typeface="Times New Roman"/>
                <a:cs typeface="Times New Roman"/>
              </a:rPr>
              <a:t> 60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мл;</a:t>
            </a:r>
            <a:endParaRPr sz="17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700" spc="-5" dirty="0">
                <a:latin typeface="Times New Roman"/>
                <a:cs typeface="Times New Roman"/>
              </a:rPr>
              <a:t>-</a:t>
            </a:r>
            <a:r>
              <a:rPr sz="1700" i="1" spc="-5" dirty="0">
                <a:latin typeface="Times New Roman"/>
                <a:cs typeface="Times New Roman"/>
              </a:rPr>
              <a:t>банки</a:t>
            </a:r>
            <a:r>
              <a:rPr sz="1700" i="1" spc="-10" dirty="0">
                <a:latin typeface="Times New Roman"/>
                <a:cs typeface="Times New Roman"/>
              </a:rPr>
              <a:t> </a:t>
            </a:r>
            <a:r>
              <a:rPr sz="1700" i="1" dirty="0">
                <a:latin typeface="Times New Roman"/>
                <a:cs typeface="Times New Roman"/>
              </a:rPr>
              <a:t>для</a:t>
            </a:r>
            <a:r>
              <a:rPr sz="1700" i="1" spc="-5" dirty="0">
                <a:latin typeface="Times New Roman"/>
                <a:cs typeface="Times New Roman"/>
              </a:rPr>
              <a:t> мазей</a:t>
            </a:r>
            <a:r>
              <a:rPr sz="1700" i="1" spc="-15" dirty="0">
                <a:latin typeface="Times New Roman"/>
                <a:cs typeface="Times New Roman"/>
              </a:rPr>
              <a:t> </a:t>
            </a:r>
            <a:r>
              <a:rPr sz="1700" i="1" spc="-5" dirty="0">
                <a:latin typeface="Times New Roman"/>
                <a:cs typeface="Times New Roman"/>
              </a:rPr>
              <a:t>(БТС)</a:t>
            </a:r>
            <a:r>
              <a:rPr sz="1700" i="1" spc="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— </a:t>
            </a:r>
            <a:r>
              <a:rPr sz="1700" spc="-5" dirty="0">
                <a:latin typeface="Times New Roman"/>
                <a:cs typeface="Times New Roman"/>
              </a:rPr>
              <a:t>має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7</a:t>
            </a:r>
            <a:r>
              <a:rPr sz="1700" spc="-5" dirty="0">
                <a:latin typeface="Times New Roman"/>
                <a:cs typeface="Times New Roman"/>
              </a:rPr>
              <a:t> типорозмірів</a:t>
            </a:r>
            <a:r>
              <a:rPr sz="1700" dirty="0">
                <a:latin typeface="Times New Roman"/>
                <a:cs typeface="Times New Roman"/>
              </a:rPr>
              <a:t> місткістю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від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5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до</a:t>
            </a:r>
            <a:r>
              <a:rPr sz="1700" dirty="0">
                <a:latin typeface="Times New Roman"/>
                <a:cs typeface="Times New Roman"/>
              </a:rPr>
              <a:t> 75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мл.</a:t>
            </a:r>
            <a:endParaRPr sz="17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700" b="1" i="1" spc="-5" dirty="0">
                <a:latin typeface="Times New Roman"/>
                <a:cs typeface="Times New Roman"/>
              </a:rPr>
              <a:t>Банки</a:t>
            </a:r>
            <a:r>
              <a:rPr sz="1700" b="1" i="1" spc="-20" dirty="0">
                <a:latin typeface="Times New Roman"/>
                <a:cs typeface="Times New Roman"/>
              </a:rPr>
              <a:t> </a:t>
            </a:r>
            <a:r>
              <a:rPr sz="1700" b="1" i="1" spc="-5" dirty="0">
                <a:latin typeface="Times New Roman"/>
                <a:cs typeface="Times New Roman"/>
              </a:rPr>
              <a:t>із</a:t>
            </a:r>
            <a:r>
              <a:rPr sz="1700" b="1" i="1" spc="-15" dirty="0">
                <a:latin typeface="Times New Roman"/>
                <a:cs typeface="Times New Roman"/>
              </a:rPr>
              <a:t> </a:t>
            </a:r>
            <a:r>
              <a:rPr sz="1700" b="1" i="1" spc="-10" dirty="0">
                <a:latin typeface="Times New Roman"/>
                <a:cs typeface="Times New Roman"/>
              </a:rPr>
              <a:t>склодроту:</a:t>
            </a:r>
            <a:endParaRPr sz="17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700" spc="-10" dirty="0">
                <a:latin typeface="Times New Roman"/>
                <a:cs typeface="Times New Roman"/>
              </a:rPr>
              <a:t>-банка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з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дроту</a:t>
            </a:r>
            <a:r>
              <a:rPr sz="1700" dirty="0">
                <a:latin typeface="Times New Roman"/>
                <a:cs typeface="Times New Roman"/>
              </a:rPr>
              <a:t> з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трикутним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вінчиком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(Д-I) </a:t>
            </a:r>
            <a:r>
              <a:rPr sz="1700" spc="5" dirty="0">
                <a:latin typeface="Times New Roman"/>
                <a:cs typeface="Times New Roman"/>
              </a:rPr>
              <a:t>—</a:t>
            </a:r>
            <a:r>
              <a:rPr sz="1700" spc="-5" dirty="0">
                <a:latin typeface="Times New Roman"/>
                <a:cs typeface="Times New Roman"/>
              </a:rPr>
              <a:t> має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7</a:t>
            </a:r>
            <a:r>
              <a:rPr sz="1700" spc="-5" dirty="0">
                <a:latin typeface="Times New Roman"/>
                <a:cs typeface="Times New Roman"/>
              </a:rPr>
              <a:t> типорозмірів </a:t>
            </a:r>
            <a:r>
              <a:rPr sz="1700" dirty="0">
                <a:latin typeface="Times New Roman"/>
                <a:cs typeface="Times New Roman"/>
              </a:rPr>
              <a:t>місткістю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від </a:t>
            </a:r>
            <a:r>
              <a:rPr sz="1700" dirty="0">
                <a:latin typeface="Times New Roman"/>
                <a:cs typeface="Times New Roman"/>
              </a:rPr>
              <a:t>10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до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100 </a:t>
            </a:r>
            <a:r>
              <a:rPr sz="1700" dirty="0">
                <a:latin typeface="Times New Roman"/>
                <a:cs typeface="Times New Roman"/>
              </a:rPr>
              <a:t>мл;</a:t>
            </a:r>
            <a:endParaRPr sz="17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700" spc="-5" dirty="0">
                <a:latin typeface="Times New Roman"/>
                <a:cs typeface="Times New Roman"/>
              </a:rPr>
              <a:t>-банка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з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дроту</a:t>
            </a:r>
            <a:r>
              <a:rPr sz="1700" dirty="0">
                <a:latin typeface="Times New Roman"/>
                <a:cs typeface="Times New Roman"/>
              </a:rPr>
              <a:t> з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трикутним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вінчиком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без </a:t>
            </a:r>
            <a:r>
              <a:rPr sz="1700" dirty="0">
                <a:latin typeface="Times New Roman"/>
                <a:cs typeface="Times New Roman"/>
              </a:rPr>
              <a:t>шийки</a:t>
            </a:r>
            <a:r>
              <a:rPr sz="1700" spc="-5" dirty="0">
                <a:latin typeface="Times New Roman"/>
                <a:cs typeface="Times New Roman"/>
              </a:rPr>
              <a:t> (Д-II) </a:t>
            </a:r>
            <a:r>
              <a:rPr sz="1700" dirty="0">
                <a:latin typeface="Times New Roman"/>
                <a:cs typeface="Times New Roman"/>
              </a:rPr>
              <a:t>—</a:t>
            </a:r>
            <a:r>
              <a:rPr sz="1700" spc="-5" dirty="0">
                <a:latin typeface="Times New Roman"/>
                <a:cs typeface="Times New Roman"/>
              </a:rPr>
              <a:t> має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3 </a:t>
            </a:r>
            <a:r>
              <a:rPr sz="1700" spc="-5" dirty="0">
                <a:latin typeface="Times New Roman"/>
                <a:cs typeface="Times New Roman"/>
              </a:rPr>
              <a:t>типорозміри </a:t>
            </a:r>
            <a:r>
              <a:rPr sz="1700" dirty="0">
                <a:latin typeface="Times New Roman"/>
                <a:cs typeface="Times New Roman"/>
              </a:rPr>
              <a:t>(15,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30 і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50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мл)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9676" y="4133086"/>
            <a:ext cx="5468112" cy="272491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11195" y="31826"/>
            <a:ext cx="169037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30" dirty="0"/>
              <a:t>Флакони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58267" y="615772"/>
            <a:ext cx="27489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52145" algn="l"/>
                <a:tab pos="2176780" algn="l"/>
              </a:tabLst>
            </a:pPr>
            <a:r>
              <a:rPr sz="2400" spc="-10" dirty="0">
                <a:latin typeface="Times New Roman"/>
                <a:cs typeface="Times New Roman"/>
              </a:rPr>
              <a:t>Ц</a:t>
            </a:r>
            <a:r>
              <a:rPr sz="2400" dirty="0">
                <a:latin typeface="Times New Roman"/>
                <a:cs typeface="Times New Roman"/>
              </a:rPr>
              <a:t>е	сп</a:t>
            </a:r>
            <a:r>
              <a:rPr sz="2400" spc="-5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ж</a:t>
            </a:r>
            <a:r>
              <a:rPr sz="2400" spc="5" dirty="0">
                <a:latin typeface="Times New Roman"/>
                <a:cs typeface="Times New Roman"/>
              </a:rPr>
              <a:t>и</a:t>
            </a:r>
            <a:r>
              <a:rPr sz="2400" spc="-10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ча	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ара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67202" y="615772"/>
            <a:ext cx="1460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з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8267" y="982217"/>
            <a:ext cx="31540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6030" algn="l"/>
              </a:tabLst>
            </a:pPr>
            <a:r>
              <a:rPr sz="2400" spc="5" dirty="0">
                <a:latin typeface="Times New Roman"/>
                <a:cs typeface="Times New Roman"/>
              </a:rPr>
              <a:t>плоским	</a:t>
            </a:r>
            <a:r>
              <a:rPr sz="2400" dirty="0">
                <a:latin typeface="Times New Roman"/>
                <a:cs typeface="Times New Roman"/>
              </a:rPr>
              <a:t>або</a:t>
            </a:r>
            <a:r>
              <a:rPr sz="2400" spc="3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увігнутим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8267" y="1347978"/>
            <a:ext cx="180086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70000" algn="l"/>
              </a:tabLst>
            </a:pPr>
            <a:r>
              <a:rPr sz="2400" spc="-10" dirty="0">
                <a:latin typeface="Times New Roman"/>
                <a:cs typeface="Times New Roman"/>
              </a:rPr>
              <a:t>дном,	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різн</a:t>
            </a:r>
            <a:r>
              <a:rPr sz="2400" spc="-50" dirty="0">
                <a:latin typeface="Times New Roman"/>
                <a:cs typeface="Times New Roman"/>
              </a:rPr>
              <a:t>о</a:t>
            </a:r>
            <a:r>
              <a:rPr sz="2400" spc="-10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аніт</a:t>
            </a:r>
            <a:r>
              <a:rPr sz="2400" spc="-15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ої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60523" y="1347978"/>
            <a:ext cx="125222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7975" marR="5080" indent="-295910">
              <a:lnSpc>
                <a:spcPct val="100000"/>
              </a:lnSpc>
              <a:spcBef>
                <a:spcPts val="100"/>
              </a:spcBef>
            </a:pP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ор</a:t>
            </a:r>
            <a:r>
              <a:rPr sz="2400" spc="-15" dirty="0">
                <a:latin typeface="Times New Roman"/>
                <a:cs typeface="Times New Roman"/>
              </a:rPr>
              <a:t>п</a:t>
            </a:r>
            <a:r>
              <a:rPr sz="2400" spc="5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-6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м  фо</a:t>
            </a:r>
            <a:r>
              <a:rPr sz="2400" spc="-40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ми,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8267" y="2079752"/>
            <a:ext cx="3157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що</a:t>
            </a:r>
            <a:r>
              <a:rPr sz="2400" spc="25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різко</a:t>
            </a:r>
            <a:r>
              <a:rPr sz="2400" spc="254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переходить</a:t>
            </a:r>
            <a:r>
              <a:rPr sz="2400" spc="254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Times New Roman"/>
                <a:cs typeface="Times New Roman"/>
              </a:rPr>
              <a:t>до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8267" y="2445511"/>
            <a:ext cx="14579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Times New Roman"/>
                <a:cs typeface="Times New Roman"/>
              </a:rPr>
              <a:t>горловини,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8267" y="2811271"/>
            <a:ext cx="107950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вінця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менший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7772" y="2445511"/>
            <a:ext cx="193548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діаметр</a:t>
            </a:r>
            <a:endParaRPr sz="24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1034415" algn="l"/>
              </a:tabLst>
            </a:pPr>
            <a:r>
              <a:rPr sz="2400" dirty="0">
                <a:latin typeface="Times New Roman"/>
                <a:cs typeface="Times New Roman"/>
              </a:rPr>
              <a:t>я</a:t>
            </a: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ої	зн</a:t>
            </a:r>
            <a:r>
              <a:rPr sz="2400" spc="-95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ч</a:t>
            </a:r>
            <a:r>
              <a:rPr sz="2400" spc="-10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о</a:t>
            </a:r>
            <a:endParaRPr sz="24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668655" algn="l"/>
              </a:tabLst>
            </a:pPr>
            <a:r>
              <a:rPr sz="2400" spc="-5" dirty="0">
                <a:latin typeface="Times New Roman"/>
                <a:cs typeface="Times New Roman"/>
              </a:rPr>
              <a:t>за	</a:t>
            </a:r>
            <a:r>
              <a:rPr sz="2400" dirty="0">
                <a:latin typeface="Times New Roman"/>
                <a:cs typeface="Times New Roman"/>
              </a:rPr>
              <a:t>діаметр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8267" y="3543045"/>
            <a:ext cx="315722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>
              <a:lnSpc>
                <a:spcPct val="100000"/>
              </a:lnSpc>
              <a:spcBef>
                <a:spcPts val="100"/>
              </a:spcBef>
              <a:tabLst>
                <a:tab pos="1705610" algn="l"/>
              </a:tabLst>
            </a:pPr>
            <a:r>
              <a:rPr sz="2400" spc="-5" dirty="0">
                <a:latin typeface="Times New Roman"/>
                <a:cs typeface="Times New Roman"/>
              </a:rPr>
              <a:t>описаного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кола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корпуса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	</a:t>
            </a:r>
            <a:r>
              <a:rPr sz="2400" spc="-5" dirty="0">
                <a:latin typeface="Times New Roman"/>
                <a:cs typeface="Times New Roman"/>
              </a:rPr>
              <a:t>пер</a:t>
            </a:r>
            <a:r>
              <a:rPr sz="2400" spc="-3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дб</a:t>
            </a:r>
            <a:r>
              <a:rPr sz="2400" spc="-9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чає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latin typeface="Times New Roman"/>
                <a:cs typeface="Times New Roman"/>
              </a:rPr>
              <a:t>закупорювання</a:t>
            </a:r>
            <a:endParaRPr sz="2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tabLst>
                <a:tab pos="2155190" algn="l"/>
              </a:tabLst>
            </a:pPr>
            <a:r>
              <a:rPr sz="2400" dirty="0">
                <a:latin typeface="Times New Roman"/>
                <a:cs typeface="Times New Roman"/>
              </a:rPr>
              <a:t>кри</a:t>
            </a:r>
            <a:r>
              <a:rPr sz="2400" spc="-10" dirty="0">
                <a:latin typeface="Times New Roman"/>
                <a:cs typeface="Times New Roman"/>
              </a:rPr>
              <a:t>ш</a:t>
            </a: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10" dirty="0">
                <a:latin typeface="Times New Roman"/>
                <a:cs typeface="Times New Roman"/>
              </a:rPr>
              <a:t>ю</a:t>
            </a:r>
            <a:r>
              <a:rPr sz="2400" dirty="0">
                <a:latin typeface="Times New Roman"/>
                <a:cs typeface="Times New Roman"/>
              </a:rPr>
              <a:t>,	</a:t>
            </a: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ор</a:t>
            </a: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spc="-5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м.  </a:t>
            </a:r>
            <a:r>
              <a:rPr sz="2400" spc="-20" dirty="0">
                <a:latin typeface="Times New Roman"/>
                <a:cs typeface="Times New Roman"/>
              </a:rPr>
              <a:t>Бувають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скляні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15" dirty="0">
                <a:latin typeface="Times New Roman"/>
                <a:cs typeface="Times New Roman"/>
              </a:rPr>
              <a:t>та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полімерні.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52671" y="1243583"/>
            <a:ext cx="5173980" cy="396392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11195" y="31826"/>
            <a:ext cx="169037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30" dirty="0"/>
              <a:t>Флакони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8739" y="620014"/>
            <a:ext cx="4993005" cy="5878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7185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Існують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такі</a:t>
            </a:r>
            <a:r>
              <a:rPr sz="2400" spc="-5" dirty="0">
                <a:latin typeface="Times New Roman"/>
                <a:cs typeface="Times New Roman"/>
              </a:rPr>
              <a:t> різновиди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флаконів.</a:t>
            </a:r>
            <a:endParaRPr sz="2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2400" b="1" i="1" spc="-25" dirty="0">
                <a:latin typeface="Times New Roman"/>
                <a:cs typeface="Times New Roman"/>
              </a:rPr>
              <a:t>Флакон </a:t>
            </a:r>
            <a:r>
              <a:rPr sz="2400" b="1" i="1" spc="-5" dirty="0">
                <a:latin typeface="Times New Roman"/>
                <a:cs typeface="Times New Roman"/>
              </a:rPr>
              <a:t>зі </a:t>
            </a:r>
            <a:r>
              <a:rPr sz="2400" b="1" i="1" spc="-10" dirty="0">
                <a:latin typeface="Times New Roman"/>
                <a:cs typeface="Times New Roman"/>
              </a:rPr>
              <a:t>скломаси </a:t>
            </a:r>
            <a:r>
              <a:rPr sz="2400" b="1" i="1" dirty="0">
                <a:latin typeface="Times New Roman"/>
                <a:cs typeface="Times New Roman"/>
              </a:rPr>
              <a:t>з </a:t>
            </a:r>
            <a:r>
              <a:rPr sz="2400" b="1" i="1" spc="-5" dirty="0">
                <a:latin typeface="Times New Roman"/>
                <a:cs typeface="Times New Roman"/>
              </a:rPr>
              <a:t>циліндричним </a:t>
            </a:r>
            <a:r>
              <a:rPr sz="2400" b="1" i="1" dirty="0">
                <a:latin typeface="Times New Roman"/>
                <a:cs typeface="Times New Roman"/>
              </a:rPr>
              <a:t> </a:t>
            </a:r>
            <a:r>
              <a:rPr sz="2400" b="1" i="1" spc="-30" dirty="0">
                <a:latin typeface="Times New Roman"/>
                <a:cs typeface="Times New Roman"/>
              </a:rPr>
              <a:t>корпусом,</a:t>
            </a:r>
            <a:r>
              <a:rPr sz="2400" b="1" i="1" spc="-25" dirty="0">
                <a:latin typeface="Times New Roman"/>
                <a:cs typeface="Times New Roman"/>
              </a:rPr>
              <a:t> </a:t>
            </a:r>
            <a:r>
              <a:rPr sz="2400" b="1" i="1" spc="-15" dirty="0">
                <a:latin typeface="Times New Roman"/>
                <a:cs typeface="Times New Roman"/>
              </a:rPr>
              <a:t>конусною</a:t>
            </a:r>
            <a:r>
              <a:rPr sz="2400" b="1" i="1" spc="575" dirty="0">
                <a:latin typeface="Times New Roman"/>
                <a:cs typeface="Times New Roman"/>
              </a:rPr>
              <a:t> </a:t>
            </a:r>
            <a:r>
              <a:rPr sz="2400" b="1" i="1" spc="-15" dirty="0">
                <a:latin typeface="Times New Roman"/>
                <a:cs typeface="Times New Roman"/>
              </a:rPr>
              <a:t>горловиною</a:t>
            </a:r>
            <a:r>
              <a:rPr sz="2400" b="1" i="1" spc="57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і </a:t>
            </a:r>
            <a:r>
              <a:rPr sz="2400" b="1" i="1" spc="-585" dirty="0">
                <a:latin typeface="Times New Roman"/>
                <a:cs typeface="Times New Roman"/>
              </a:rPr>
              <a:t> </a:t>
            </a:r>
            <a:r>
              <a:rPr sz="2400" b="1" i="1" spc="-15" dirty="0">
                <a:latin typeface="Times New Roman"/>
                <a:cs typeface="Times New Roman"/>
              </a:rPr>
              <a:t>притертою </a:t>
            </a:r>
            <a:r>
              <a:rPr sz="2400" b="1" i="1" spc="-20" dirty="0">
                <a:latin typeface="Times New Roman"/>
                <a:cs typeface="Times New Roman"/>
              </a:rPr>
              <a:t>пробкою </a:t>
            </a:r>
            <a:r>
              <a:rPr sz="2400" b="1" i="1" dirty="0">
                <a:latin typeface="Times New Roman"/>
                <a:cs typeface="Times New Roman"/>
              </a:rPr>
              <a:t>(ФП) </a:t>
            </a:r>
            <a:r>
              <a:rPr sz="2400" dirty="0">
                <a:latin typeface="Times New Roman"/>
                <a:cs typeface="Times New Roman"/>
              </a:rPr>
              <a:t>— </a:t>
            </a:r>
            <a:r>
              <a:rPr sz="2400" spc="-10" dirty="0">
                <a:latin typeface="Times New Roman"/>
                <a:cs typeface="Times New Roman"/>
              </a:rPr>
              <a:t>має </a:t>
            </a:r>
            <a:r>
              <a:rPr sz="2400" dirty="0">
                <a:latin typeface="Times New Roman"/>
                <a:cs typeface="Times New Roman"/>
              </a:rPr>
              <a:t>10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типорозмірів номінальною місткістю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від 30</a:t>
            </a:r>
            <a:r>
              <a:rPr sz="2400" dirty="0">
                <a:latin typeface="Times New Roman"/>
                <a:cs typeface="Times New Roman"/>
              </a:rPr>
              <a:t> до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5000 </a:t>
            </a:r>
            <a:r>
              <a:rPr sz="2400" dirty="0">
                <a:latin typeface="Times New Roman"/>
                <a:cs typeface="Times New Roman"/>
              </a:rPr>
              <a:t>мл.</a:t>
            </a:r>
            <a:endParaRPr sz="2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400" b="1" i="1" spc="-25" dirty="0">
                <a:latin typeface="Times New Roman"/>
                <a:cs typeface="Times New Roman"/>
              </a:rPr>
              <a:t>Флакон</a:t>
            </a:r>
            <a:r>
              <a:rPr sz="2400" b="1" i="1" spc="-2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зі</a:t>
            </a:r>
            <a:r>
              <a:rPr sz="2400" b="1" i="1" dirty="0">
                <a:latin typeface="Times New Roman"/>
                <a:cs typeface="Times New Roman"/>
              </a:rPr>
              <a:t> </a:t>
            </a:r>
            <a:r>
              <a:rPr sz="2400" b="1" i="1" spc="-10" dirty="0">
                <a:latin typeface="Times New Roman"/>
                <a:cs typeface="Times New Roman"/>
              </a:rPr>
              <a:t>скломаси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з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b="1" i="1" spc="-15" dirty="0">
                <a:latin typeface="Times New Roman"/>
                <a:cs typeface="Times New Roman"/>
              </a:rPr>
              <a:t>гвинтовою 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spc="-15" dirty="0">
                <a:latin typeface="Times New Roman"/>
                <a:cs typeface="Times New Roman"/>
              </a:rPr>
              <a:t>горловиною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(ФВ)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—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має</a:t>
            </a:r>
            <a:r>
              <a:rPr sz="2400" dirty="0">
                <a:latin typeface="Times New Roman"/>
                <a:cs typeface="Times New Roman"/>
              </a:rPr>
              <a:t> 18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типорозмірів номінальною місткістю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від </a:t>
            </a:r>
            <a:r>
              <a:rPr sz="2400" dirty="0">
                <a:latin typeface="Times New Roman"/>
                <a:cs typeface="Times New Roman"/>
              </a:rPr>
              <a:t>5 до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3000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мл.</a:t>
            </a:r>
            <a:endParaRPr sz="2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400" b="1" i="1" spc="-25" dirty="0">
                <a:latin typeface="Times New Roman"/>
                <a:cs typeface="Times New Roman"/>
              </a:rPr>
              <a:t>Флакони</a:t>
            </a:r>
            <a:r>
              <a:rPr sz="2400" b="1" i="1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зі </a:t>
            </a:r>
            <a:r>
              <a:rPr sz="2400" b="1" i="1" spc="-15" dirty="0">
                <a:latin typeface="Times New Roman"/>
                <a:cs typeface="Times New Roman"/>
              </a:rPr>
              <a:t>склодроту:</a:t>
            </a:r>
            <a:endParaRPr sz="2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  <a:buChar char="-"/>
              <a:tabLst>
                <a:tab pos="227965" algn="l"/>
              </a:tabLst>
            </a:pPr>
            <a:r>
              <a:rPr sz="2400" spc="-35" dirty="0">
                <a:latin typeface="Times New Roman"/>
                <a:cs typeface="Times New Roman"/>
              </a:rPr>
              <a:t>флакон </a:t>
            </a:r>
            <a:r>
              <a:rPr sz="2400" dirty="0">
                <a:latin typeface="Times New Roman"/>
                <a:cs typeface="Times New Roman"/>
              </a:rPr>
              <a:t>для </a:t>
            </a:r>
            <a:r>
              <a:rPr sz="2400" spc="-20" dirty="0">
                <a:latin typeface="Times New Roman"/>
                <a:cs typeface="Times New Roman"/>
              </a:rPr>
              <a:t>інсуліну </a:t>
            </a:r>
            <a:r>
              <a:rPr sz="2400" dirty="0">
                <a:latin typeface="Times New Roman"/>
                <a:cs typeface="Times New Roman"/>
              </a:rPr>
              <a:t>(ФМ) — </a:t>
            </a:r>
            <a:r>
              <a:rPr sz="2400" spc="-5" dirty="0">
                <a:latin typeface="Times New Roman"/>
                <a:cs typeface="Times New Roman"/>
              </a:rPr>
              <a:t>має </a:t>
            </a:r>
            <a:r>
              <a:rPr sz="2400" dirty="0">
                <a:latin typeface="Times New Roman"/>
                <a:cs typeface="Times New Roman"/>
              </a:rPr>
              <a:t>2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типорозміри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(5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10 </a:t>
            </a:r>
            <a:r>
              <a:rPr sz="2400" dirty="0">
                <a:latin typeface="Times New Roman"/>
                <a:cs typeface="Times New Roman"/>
              </a:rPr>
              <a:t>мл);</a:t>
            </a:r>
            <a:endParaRPr sz="240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0000"/>
              </a:lnSpc>
              <a:spcBef>
                <a:spcPts val="5"/>
              </a:spcBef>
              <a:buChar char="-"/>
              <a:tabLst>
                <a:tab pos="414020" algn="l"/>
              </a:tabLst>
            </a:pPr>
            <a:r>
              <a:rPr sz="2400" spc="-35" dirty="0">
                <a:latin typeface="Times New Roman"/>
                <a:cs typeface="Times New Roman"/>
              </a:rPr>
              <a:t>флакон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загального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призначення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(ФО) </a:t>
            </a:r>
            <a:r>
              <a:rPr sz="2400" dirty="0">
                <a:latin typeface="Times New Roman"/>
                <a:cs typeface="Times New Roman"/>
              </a:rPr>
              <a:t>— має 5 </a:t>
            </a:r>
            <a:r>
              <a:rPr sz="2400" spc="-5" dirty="0">
                <a:latin typeface="Times New Roman"/>
                <a:cs typeface="Times New Roman"/>
              </a:rPr>
              <a:t>типорозмірів </a:t>
            </a:r>
            <a:r>
              <a:rPr sz="2400" dirty="0">
                <a:latin typeface="Times New Roman"/>
                <a:cs typeface="Times New Roman"/>
              </a:rPr>
              <a:t>(10, 15,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20,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25, 30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мл)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1328" y="1557527"/>
            <a:ext cx="3852672" cy="321411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1113" y="19888"/>
            <a:ext cx="16033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Пля</a:t>
            </a:r>
            <a:r>
              <a:rPr sz="3200" spc="-5" dirty="0"/>
              <a:t>шки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27126" y="1218056"/>
            <a:ext cx="3876675" cy="4719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  <a:tabLst>
                <a:tab pos="2456180" algn="l"/>
              </a:tabLst>
            </a:pPr>
            <a:r>
              <a:rPr sz="2800" spc="-5" dirty="0">
                <a:latin typeface="Times New Roman"/>
                <a:cs typeface="Times New Roman"/>
              </a:rPr>
              <a:t>Ця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5" dirty="0">
                <a:latin typeface="Times New Roman"/>
                <a:cs typeface="Times New Roman"/>
              </a:rPr>
              <a:t>тара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має</a:t>
            </a:r>
            <a:r>
              <a:rPr sz="2800" spc="-10" dirty="0">
                <a:latin typeface="Times New Roman"/>
                <a:cs typeface="Times New Roman"/>
              </a:rPr>
              <a:t> переважно </a:t>
            </a:r>
            <a:r>
              <a:rPr sz="2800" spc="-5" dirty="0">
                <a:latin typeface="Times New Roman"/>
                <a:cs typeface="Times New Roman"/>
              </a:rPr>
              <a:t> циліндричний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корпус,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який </a:t>
            </a:r>
            <a:r>
              <a:rPr sz="2800" spc="-25" dirty="0">
                <a:latin typeface="Times New Roman"/>
                <a:cs typeface="Times New Roman"/>
              </a:rPr>
              <a:t>переходить </a:t>
            </a:r>
            <a:r>
              <a:rPr sz="2800" spc="-5" dirty="0">
                <a:latin typeface="Times New Roman"/>
                <a:cs typeface="Times New Roman"/>
              </a:rPr>
              <a:t>у </a:t>
            </a:r>
            <a:r>
              <a:rPr sz="2800" spc="-25" dirty="0">
                <a:latin typeface="Times New Roman"/>
                <a:cs typeface="Times New Roman"/>
              </a:rPr>
              <a:t>вузьку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40" dirty="0">
                <a:latin typeface="Times New Roman"/>
                <a:cs typeface="Times New Roman"/>
              </a:rPr>
              <a:t>горловину,</a:t>
            </a:r>
            <a:r>
              <a:rPr sz="2800" spc="62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передбачену 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для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закупорювання,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плоске або увігнуте </a:t>
            </a:r>
            <a:r>
              <a:rPr sz="2800" dirty="0">
                <a:latin typeface="Times New Roman"/>
                <a:cs typeface="Times New Roman"/>
              </a:rPr>
              <a:t>дно. 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245" dirty="0">
                <a:latin typeface="Times New Roman"/>
                <a:cs typeface="Times New Roman"/>
              </a:rPr>
              <a:t>Г</a:t>
            </a:r>
            <a:r>
              <a:rPr sz="2800" spc="-35" dirty="0">
                <a:latin typeface="Times New Roman"/>
                <a:cs typeface="Times New Roman"/>
              </a:rPr>
              <a:t>о</a:t>
            </a:r>
            <a:r>
              <a:rPr sz="2800" spc="-10" dirty="0">
                <a:latin typeface="Times New Roman"/>
                <a:cs typeface="Times New Roman"/>
              </a:rPr>
              <a:t>лов</a:t>
            </a:r>
            <a:r>
              <a:rPr sz="2800" dirty="0">
                <a:latin typeface="Times New Roman"/>
                <a:cs typeface="Times New Roman"/>
              </a:rPr>
              <a:t>н</a:t>
            </a:r>
            <a:r>
              <a:rPr sz="2800" spc="-5" dirty="0">
                <a:latin typeface="Times New Roman"/>
                <a:cs typeface="Times New Roman"/>
              </a:rPr>
              <a:t>ою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відміною  </a:t>
            </a:r>
            <a:r>
              <a:rPr sz="2800" spc="-5" dirty="0">
                <a:latin typeface="Times New Roman"/>
                <a:cs typeface="Times New Roman"/>
              </a:rPr>
              <a:t>пляшки </a:t>
            </a:r>
            <a:r>
              <a:rPr sz="2800" dirty="0">
                <a:latin typeface="Times New Roman"/>
                <a:cs typeface="Times New Roman"/>
              </a:rPr>
              <a:t>від </a:t>
            </a:r>
            <a:r>
              <a:rPr sz="2800" spc="-35" dirty="0">
                <a:latin typeface="Times New Roman"/>
                <a:cs typeface="Times New Roman"/>
              </a:rPr>
              <a:t>флакона </a:t>
            </a:r>
            <a:r>
              <a:rPr sz="2800" spc="-5" dirty="0">
                <a:latin typeface="Times New Roman"/>
                <a:cs typeface="Times New Roman"/>
              </a:rPr>
              <a:t>є те,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що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на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корпусі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пляшки </a:t>
            </a:r>
            <a:r>
              <a:rPr sz="2800" spc="-5" dirty="0">
                <a:latin typeface="Times New Roman"/>
                <a:cs typeface="Times New Roman"/>
              </a:rPr>
              <a:t> міститься мірна </a:t>
            </a:r>
            <a:r>
              <a:rPr sz="2800" spc="-10" dirty="0">
                <a:latin typeface="Times New Roman"/>
                <a:cs typeface="Times New Roman"/>
              </a:rPr>
              <a:t>шкала </a:t>
            </a:r>
            <a:r>
              <a:rPr sz="2800" spc="-5" dirty="0">
                <a:latin typeface="Times New Roman"/>
                <a:cs typeface="Times New Roman"/>
              </a:rPr>
              <a:t>в </a:t>
            </a:r>
            <a:r>
              <a:rPr sz="2800" dirty="0">
                <a:latin typeface="Times New Roman"/>
                <a:cs typeface="Times New Roman"/>
              </a:rPr>
              <a:t> мілілітрах.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86655" y="1210055"/>
            <a:ext cx="4657343" cy="465734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1113" y="19888"/>
            <a:ext cx="16033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Пля</a:t>
            </a:r>
            <a:r>
              <a:rPr sz="3200" spc="-5" dirty="0"/>
              <a:t>шки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01318" y="591692"/>
            <a:ext cx="34988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Існують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такі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види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пляшок.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08908" y="957453"/>
            <a:ext cx="490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latin typeface="Times New Roman"/>
                <a:cs typeface="Times New Roman"/>
              </a:rPr>
              <a:t>для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31640" y="957453"/>
            <a:ext cx="14865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05485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latin typeface="Times New Roman"/>
                <a:cs typeface="Times New Roman"/>
              </a:rPr>
              <a:t>кро</a:t>
            </a:r>
            <a:r>
              <a:rPr sz="2400" b="1" i="1" spc="-10" dirty="0">
                <a:latin typeface="Times New Roman"/>
                <a:cs typeface="Times New Roman"/>
              </a:rPr>
              <a:t>в</a:t>
            </a:r>
            <a:r>
              <a:rPr sz="2400" b="1" i="1" dirty="0">
                <a:latin typeface="Times New Roman"/>
                <a:cs typeface="Times New Roman"/>
              </a:rPr>
              <a:t>і,  ін</a:t>
            </a:r>
            <a:r>
              <a:rPr sz="2400" b="1" i="1" spc="-60" dirty="0">
                <a:latin typeface="Times New Roman"/>
                <a:cs typeface="Times New Roman"/>
              </a:rPr>
              <a:t>ф</a:t>
            </a:r>
            <a:r>
              <a:rPr sz="2400" b="1" i="1" spc="-50" dirty="0">
                <a:latin typeface="Times New Roman"/>
                <a:cs typeface="Times New Roman"/>
              </a:rPr>
              <a:t>у</a:t>
            </a:r>
            <a:r>
              <a:rPr sz="2400" b="1" i="1" spc="-5" dirty="0">
                <a:latin typeface="Times New Roman"/>
                <a:cs typeface="Times New Roman"/>
              </a:rPr>
              <a:t>зійн</a:t>
            </a:r>
            <a:r>
              <a:rPr sz="2400" b="1" i="1" spc="5" dirty="0">
                <a:latin typeface="Times New Roman"/>
                <a:cs typeface="Times New Roman"/>
              </a:rPr>
              <a:t>и</a:t>
            </a:r>
            <a:r>
              <a:rPr sz="2400" b="1" i="1" dirty="0">
                <a:latin typeface="Times New Roman"/>
                <a:cs typeface="Times New Roman"/>
              </a:rPr>
              <a:t>х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6334" y="957453"/>
            <a:ext cx="278320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905635" algn="l"/>
              </a:tabLst>
            </a:pPr>
            <a:r>
              <a:rPr sz="2400" b="1" i="1" dirty="0">
                <a:latin typeface="Times New Roman"/>
                <a:cs typeface="Times New Roman"/>
              </a:rPr>
              <a:t>П</a:t>
            </a:r>
            <a:r>
              <a:rPr sz="2400" b="1" i="1" spc="5" dirty="0">
                <a:latin typeface="Times New Roman"/>
                <a:cs typeface="Times New Roman"/>
              </a:rPr>
              <a:t>л</a:t>
            </a:r>
            <a:r>
              <a:rPr sz="2400" b="1" i="1" spc="-5" dirty="0">
                <a:latin typeface="Times New Roman"/>
                <a:cs typeface="Times New Roman"/>
              </a:rPr>
              <a:t>яшк</a:t>
            </a:r>
            <a:r>
              <a:rPr sz="2400" b="1" i="1" dirty="0">
                <a:latin typeface="Times New Roman"/>
                <a:cs typeface="Times New Roman"/>
              </a:rPr>
              <a:t>и	с</a:t>
            </a:r>
            <a:r>
              <a:rPr sz="2400" b="1" i="1" spc="40" dirty="0">
                <a:latin typeface="Times New Roman"/>
                <a:cs typeface="Times New Roman"/>
              </a:rPr>
              <a:t>к</a:t>
            </a:r>
            <a:r>
              <a:rPr sz="2400" b="1" i="1" spc="-5" dirty="0">
                <a:latin typeface="Times New Roman"/>
                <a:cs typeface="Times New Roman"/>
              </a:rPr>
              <a:t>ля</a:t>
            </a:r>
            <a:r>
              <a:rPr sz="2400" b="1" i="1" spc="10" dirty="0">
                <a:latin typeface="Times New Roman"/>
                <a:cs typeface="Times New Roman"/>
              </a:rPr>
              <a:t>н</a:t>
            </a:r>
            <a:r>
              <a:rPr sz="2400" b="1" i="1" dirty="0">
                <a:latin typeface="Times New Roman"/>
                <a:cs typeface="Times New Roman"/>
              </a:rPr>
              <a:t>і  </a:t>
            </a:r>
            <a:r>
              <a:rPr sz="2400" b="1" i="1" spc="-15" dirty="0">
                <a:latin typeface="Times New Roman"/>
                <a:cs typeface="Times New Roman"/>
              </a:rPr>
              <a:t>трансфузійних 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препаратів</a:t>
            </a:r>
            <a:r>
              <a:rPr sz="2400" spc="-5" dirty="0"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35045" y="1323213"/>
            <a:ext cx="4165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5" dirty="0">
                <a:latin typeface="Times New Roman"/>
                <a:cs typeface="Times New Roman"/>
              </a:rPr>
              <a:t>та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6334" y="2055114"/>
            <a:ext cx="5534025" cy="295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6350" indent="-342900" algn="just">
              <a:lnSpc>
                <a:spcPct val="100000"/>
              </a:lnSpc>
              <a:spcBef>
                <a:spcPts val="100"/>
              </a:spcBef>
              <a:buChar char="-"/>
              <a:tabLst>
                <a:tab pos="355600" algn="l"/>
              </a:tabLst>
            </a:pPr>
            <a:r>
              <a:rPr sz="2400" spc="-10" dirty="0">
                <a:latin typeface="Times New Roman"/>
                <a:cs typeface="Times New Roman"/>
              </a:rPr>
              <a:t>пляшка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-10" dirty="0">
                <a:latin typeface="Times New Roman"/>
                <a:cs typeface="Times New Roman"/>
              </a:rPr>
              <a:t>гвинтовою горловиною </a:t>
            </a:r>
            <a:r>
              <a:rPr sz="2400" dirty="0">
                <a:latin typeface="Times New Roman"/>
                <a:cs typeface="Times New Roman"/>
              </a:rPr>
              <a:t>(І) —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має </a:t>
            </a:r>
            <a:r>
              <a:rPr sz="2400" dirty="0">
                <a:latin typeface="Times New Roman"/>
                <a:cs typeface="Times New Roman"/>
              </a:rPr>
              <a:t>7 </a:t>
            </a:r>
            <a:r>
              <a:rPr sz="2400" spc="-5" dirty="0">
                <a:latin typeface="Times New Roman"/>
                <a:cs typeface="Times New Roman"/>
              </a:rPr>
              <a:t>типорозмірів (50, </a:t>
            </a:r>
            <a:r>
              <a:rPr sz="2400" dirty="0">
                <a:latin typeface="Times New Roman"/>
                <a:cs typeface="Times New Roman"/>
              </a:rPr>
              <a:t>100, 250, </a:t>
            </a:r>
            <a:r>
              <a:rPr sz="2400" spc="-5" dirty="0">
                <a:latin typeface="Times New Roman"/>
                <a:cs typeface="Times New Roman"/>
              </a:rPr>
              <a:t>450,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500,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1000</a:t>
            </a:r>
            <a:r>
              <a:rPr sz="2400" dirty="0">
                <a:latin typeface="Times New Roman"/>
                <a:cs typeface="Times New Roman"/>
              </a:rPr>
              <a:t> і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2000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мл);</a:t>
            </a:r>
            <a:endParaRPr sz="2400">
              <a:latin typeface="Times New Roman"/>
              <a:cs typeface="Times New Roman"/>
            </a:endParaRPr>
          </a:p>
          <a:p>
            <a:pPr marL="354965" marR="5080" indent="-342900" algn="just">
              <a:lnSpc>
                <a:spcPct val="100000"/>
              </a:lnSpc>
              <a:buChar char="-"/>
              <a:tabLst>
                <a:tab pos="355600" algn="l"/>
              </a:tabLst>
            </a:pPr>
            <a:r>
              <a:rPr sz="2400" spc="-10" dirty="0">
                <a:latin typeface="Times New Roman"/>
                <a:cs typeface="Times New Roman"/>
              </a:rPr>
              <a:t>пляшка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-40" dirty="0">
                <a:latin typeface="Times New Roman"/>
                <a:cs typeface="Times New Roman"/>
              </a:rPr>
              <a:t>гладкою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горловиною </a:t>
            </a:r>
            <a:r>
              <a:rPr sz="2400" dirty="0">
                <a:latin typeface="Times New Roman"/>
                <a:cs typeface="Times New Roman"/>
              </a:rPr>
              <a:t>(II) —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має </a:t>
            </a:r>
            <a:r>
              <a:rPr sz="2400" dirty="0">
                <a:latin typeface="Times New Roman"/>
                <a:cs typeface="Times New Roman"/>
              </a:rPr>
              <a:t>4 </a:t>
            </a:r>
            <a:r>
              <a:rPr sz="2400" spc="-5" dirty="0">
                <a:latin typeface="Times New Roman"/>
                <a:cs typeface="Times New Roman"/>
              </a:rPr>
              <a:t>типорозміри (50, </a:t>
            </a:r>
            <a:r>
              <a:rPr sz="2400" dirty="0">
                <a:latin typeface="Times New Roman"/>
                <a:cs typeface="Times New Roman"/>
              </a:rPr>
              <a:t>100, 250 і 500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мл).</a:t>
            </a:r>
            <a:endParaRPr sz="240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buChar char="-"/>
              <a:tabLst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Пляшки</a:t>
            </a:r>
            <a:r>
              <a:rPr sz="2400" spc="4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скляні</a:t>
            </a:r>
            <a:r>
              <a:rPr sz="2400" spc="4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дитячі</a:t>
            </a:r>
            <a:r>
              <a:rPr sz="2400" spc="43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молочні</a:t>
            </a:r>
            <a:r>
              <a:rPr sz="2400" spc="43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на</a:t>
            </a:r>
            <a:r>
              <a:rPr sz="2400" spc="4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200</a:t>
            </a:r>
            <a:endParaRPr sz="2400">
              <a:latin typeface="Times New Roman"/>
              <a:cs typeface="Times New Roman"/>
            </a:endParaRPr>
          </a:p>
          <a:p>
            <a:pPr marL="354965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мл.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6334" y="4981702"/>
            <a:ext cx="553402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just">
              <a:lnSpc>
                <a:spcPct val="100000"/>
              </a:lnSpc>
              <a:spcBef>
                <a:spcPts val="100"/>
              </a:spcBef>
              <a:buChar char="-"/>
              <a:tabLst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Пляшки</a:t>
            </a:r>
            <a:r>
              <a:rPr sz="2400" dirty="0">
                <a:latin typeface="Times New Roman"/>
                <a:cs typeface="Times New Roman"/>
              </a:rPr>
              <a:t> для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дитячого</a:t>
            </a:r>
            <a:r>
              <a:rPr sz="2400" spc="57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харчування</a:t>
            </a:r>
            <a:r>
              <a:rPr sz="2400" spc="5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гвинтовою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горловиною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 </a:t>
            </a:r>
            <a:r>
              <a:rPr sz="2400" dirty="0">
                <a:latin typeface="Times New Roman"/>
                <a:cs typeface="Times New Roman"/>
              </a:rPr>
              <a:t>200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мл.</a:t>
            </a:r>
            <a:endParaRPr sz="2400">
              <a:latin typeface="Times New Roman"/>
              <a:cs typeface="Times New Roman"/>
            </a:endParaRPr>
          </a:p>
          <a:p>
            <a:pPr marL="354965" marR="5715" indent="-342900" algn="just">
              <a:lnSpc>
                <a:spcPct val="100000"/>
              </a:lnSpc>
              <a:buChar char="-"/>
              <a:tabLst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Пляшки</a:t>
            </a:r>
            <a:r>
              <a:rPr sz="2400" dirty="0">
                <a:latin typeface="Times New Roman"/>
                <a:cs typeface="Times New Roman"/>
              </a:rPr>
              <a:t> з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широкою</a:t>
            </a:r>
            <a:r>
              <a:rPr sz="2400" spc="-15" dirty="0">
                <a:latin typeface="Times New Roman"/>
                <a:cs typeface="Times New Roman"/>
              </a:rPr>
              <a:t> горловиною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для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бактерійних </a:t>
            </a:r>
            <a:r>
              <a:rPr sz="2400" spc="-15" dirty="0">
                <a:latin typeface="Times New Roman"/>
                <a:cs typeface="Times New Roman"/>
              </a:rPr>
              <a:t>препаратів </a:t>
            </a:r>
            <a:r>
              <a:rPr sz="2400" dirty="0">
                <a:latin typeface="Times New Roman"/>
                <a:cs typeface="Times New Roman"/>
              </a:rPr>
              <a:t>(БШБ) </a:t>
            </a:r>
            <a:r>
              <a:rPr sz="2400" spc="-10" dirty="0">
                <a:latin typeface="Times New Roman"/>
                <a:cs typeface="Times New Roman"/>
              </a:rPr>
              <a:t>на </a:t>
            </a:r>
            <a:r>
              <a:rPr sz="2400" dirty="0">
                <a:latin typeface="Times New Roman"/>
                <a:cs typeface="Times New Roman"/>
              </a:rPr>
              <a:t>3000,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5000,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10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000, 16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000 мл.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72300" y="79247"/>
            <a:ext cx="1714500" cy="366674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800850" y="3783838"/>
            <a:ext cx="22066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640" marR="5080" indent="-15557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Microsoft Sans Serif"/>
                <a:cs typeface="Microsoft Sans Serif"/>
              </a:rPr>
              <a:t>Пляшка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скляна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для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інфузійних </a:t>
            </a:r>
            <a:r>
              <a:rPr sz="1200" spc="-30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препаратів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прозора100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мл</a:t>
            </a:r>
            <a:endParaRPr sz="1200">
              <a:latin typeface="Microsoft Sans Serif"/>
              <a:cs typeface="Microsoft Sans Serif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64323" y="4239767"/>
            <a:ext cx="1714500" cy="243687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7221" y="136017"/>
            <a:ext cx="17849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Про</a:t>
            </a:r>
            <a:r>
              <a:rPr sz="3200" spc="5" dirty="0"/>
              <a:t>б</a:t>
            </a:r>
            <a:r>
              <a:rPr sz="3200" dirty="0"/>
              <a:t>ірки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74370" y="859282"/>
            <a:ext cx="7261859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Ця </a:t>
            </a:r>
            <a:r>
              <a:rPr sz="2400" dirty="0">
                <a:latin typeface="Times New Roman"/>
                <a:cs typeface="Times New Roman"/>
              </a:rPr>
              <a:t>тара </a:t>
            </a:r>
            <a:r>
              <a:rPr sz="2400" spc="-5" dirty="0">
                <a:latin typeface="Times New Roman"/>
                <a:cs typeface="Times New Roman"/>
              </a:rPr>
              <a:t>має циліндричний </a:t>
            </a:r>
            <a:r>
              <a:rPr sz="2400" spc="-20" dirty="0">
                <a:latin typeface="Times New Roman"/>
                <a:cs typeface="Times New Roman"/>
              </a:rPr>
              <a:t>корпус, </a:t>
            </a:r>
            <a:r>
              <a:rPr sz="2400" dirty="0">
                <a:latin typeface="Times New Roman"/>
                <a:cs typeface="Times New Roman"/>
              </a:rPr>
              <a:t>плоске </a:t>
            </a:r>
            <a:r>
              <a:rPr sz="2400" spc="-5" dirty="0">
                <a:latin typeface="Times New Roman"/>
                <a:cs typeface="Times New Roman"/>
              </a:rPr>
              <a:t>або </a:t>
            </a:r>
            <a:r>
              <a:rPr sz="2400" dirty="0">
                <a:latin typeface="Times New Roman"/>
                <a:cs typeface="Times New Roman"/>
              </a:rPr>
              <a:t>випукле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дно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горловину,</a:t>
            </a:r>
            <a:r>
              <a:rPr sz="2400" spc="5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діаметр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якої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дорівнює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діаметру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корпуса </a:t>
            </a:r>
            <a:r>
              <a:rPr sz="2400" dirty="0">
                <a:latin typeface="Times New Roman"/>
                <a:cs typeface="Times New Roman"/>
              </a:rPr>
              <a:t>і </a:t>
            </a:r>
            <a:r>
              <a:rPr sz="2400" spc="-30" dirty="0">
                <a:latin typeface="Times New Roman"/>
                <a:cs typeface="Times New Roman"/>
              </a:rPr>
              <a:t>може </a:t>
            </a:r>
            <a:r>
              <a:rPr sz="2400" spc="-15" dirty="0">
                <a:latin typeface="Times New Roman"/>
                <a:cs typeface="Times New Roman"/>
              </a:rPr>
              <a:t>закупорюватися </a:t>
            </a:r>
            <a:r>
              <a:rPr sz="2400" spc="-25" dirty="0">
                <a:latin typeface="Times New Roman"/>
                <a:cs typeface="Times New Roman"/>
              </a:rPr>
              <a:t>пробкою </a:t>
            </a:r>
            <a:r>
              <a:rPr sz="2400" dirty="0">
                <a:latin typeface="Times New Roman"/>
                <a:cs typeface="Times New Roman"/>
              </a:rPr>
              <a:t>або </a:t>
            </a:r>
            <a:r>
              <a:rPr sz="2400" spc="-20" dirty="0">
                <a:latin typeface="Times New Roman"/>
                <a:cs typeface="Times New Roman"/>
              </a:rPr>
              <a:t>кришкою,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місткістю </a:t>
            </a:r>
            <a:r>
              <a:rPr sz="2400" dirty="0">
                <a:latin typeface="Times New Roman"/>
                <a:cs typeface="Times New Roman"/>
              </a:rPr>
              <a:t>до 0,05 дм3. </a:t>
            </a:r>
            <a:r>
              <a:rPr sz="2400" spc="-20" dirty="0">
                <a:latin typeface="Times New Roman"/>
                <a:cs typeface="Times New Roman"/>
              </a:rPr>
              <a:t>Бувають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скляні, </a:t>
            </a:r>
            <a:r>
              <a:rPr sz="2400" spc="-10" dirty="0">
                <a:latin typeface="Times New Roman"/>
                <a:cs typeface="Times New Roman"/>
              </a:rPr>
              <a:t>полімерні </a:t>
            </a:r>
            <a:r>
              <a:rPr sz="2400" spc="15" dirty="0">
                <a:latin typeface="Times New Roman"/>
                <a:cs typeface="Times New Roman"/>
              </a:rPr>
              <a:t>та 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металеві.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0011" y="3165348"/>
            <a:ext cx="7272528" cy="336042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437" y="39676"/>
            <a:ext cx="7765415" cy="214630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R="508000" algn="ctr">
              <a:lnSpc>
                <a:spcPct val="100000"/>
              </a:lnSpc>
              <a:spcBef>
                <a:spcPts val="860"/>
              </a:spcBef>
            </a:pPr>
            <a:r>
              <a:rPr sz="3200" spc="-15" dirty="0"/>
              <a:t>Ампули</a:t>
            </a:r>
            <a:endParaRPr sz="3200"/>
          </a:p>
          <a:p>
            <a:pPr marL="12700" marR="5080" algn="just">
              <a:lnSpc>
                <a:spcPct val="100000"/>
              </a:lnSpc>
              <a:spcBef>
                <a:spcPts val="575"/>
              </a:spcBef>
            </a:pPr>
            <a:r>
              <a:rPr b="0" spc="-5" dirty="0">
                <a:latin typeface="Times New Roman"/>
                <a:cs typeface="Times New Roman"/>
              </a:rPr>
              <a:t>Це</a:t>
            </a:r>
            <a:r>
              <a:rPr b="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разова</a:t>
            </a:r>
            <a:r>
              <a:rPr b="0" spc="-5" dirty="0">
                <a:latin typeface="Times New Roman"/>
                <a:cs typeface="Times New Roman"/>
              </a:rPr>
              <a:t> </a:t>
            </a:r>
            <a:r>
              <a:rPr b="0" spc="-20" dirty="0">
                <a:latin typeface="Times New Roman"/>
                <a:cs typeface="Times New Roman"/>
              </a:rPr>
              <a:t>споживча</a:t>
            </a:r>
            <a:r>
              <a:rPr b="0" spc="-1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тара</a:t>
            </a:r>
            <a:r>
              <a:rPr b="0" spc="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з</a:t>
            </a:r>
            <a:r>
              <a:rPr b="0" spc="5" dirty="0">
                <a:latin typeface="Times New Roman"/>
                <a:cs typeface="Times New Roman"/>
              </a:rPr>
              <a:t> </a:t>
            </a:r>
            <a:r>
              <a:rPr b="0" spc="-5" dirty="0">
                <a:latin typeface="Times New Roman"/>
                <a:cs typeface="Times New Roman"/>
              </a:rPr>
              <a:t>циліндричним</a:t>
            </a:r>
            <a:r>
              <a:rPr b="0" dirty="0">
                <a:latin typeface="Times New Roman"/>
                <a:cs typeface="Times New Roman"/>
              </a:rPr>
              <a:t> </a:t>
            </a:r>
            <a:r>
              <a:rPr b="0" spc="-25" dirty="0">
                <a:latin typeface="Times New Roman"/>
                <a:cs typeface="Times New Roman"/>
              </a:rPr>
              <a:t>корпусом</a:t>
            </a:r>
            <a:r>
              <a:rPr b="0" spc="-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і </a:t>
            </a:r>
            <a:r>
              <a:rPr b="0" spc="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витягнутою </a:t>
            </a:r>
            <a:r>
              <a:rPr b="0" spc="-15" dirty="0">
                <a:latin typeface="Times New Roman"/>
                <a:cs typeface="Times New Roman"/>
              </a:rPr>
              <a:t>горловиною, </a:t>
            </a:r>
            <a:r>
              <a:rPr b="0" dirty="0">
                <a:latin typeface="Times New Roman"/>
                <a:cs typeface="Times New Roman"/>
              </a:rPr>
              <a:t>що </a:t>
            </a:r>
            <a:r>
              <a:rPr b="0" spc="-10" dirty="0">
                <a:latin typeface="Times New Roman"/>
                <a:cs typeface="Times New Roman"/>
              </a:rPr>
              <a:t>герметично </a:t>
            </a:r>
            <a:r>
              <a:rPr b="0" spc="-5" dirty="0">
                <a:latin typeface="Times New Roman"/>
                <a:cs typeface="Times New Roman"/>
              </a:rPr>
              <a:t>запаюється після </a:t>
            </a:r>
            <a:r>
              <a:rPr b="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наповнення</a:t>
            </a:r>
            <a:r>
              <a:rPr b="0" spc="-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продукцією,</a:t>
            </a:r>
            <a:r>
              <a:rPr b="0" spc="-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з</a:t>
            </a:r>
            <a:r>
              <a:rPr b="0" spc="5" dirty="0">
                <a:latin typeface="Times New Roman"/>
                <a:cs typeface="Times New Roman"/>
              </a:rPr>
              <a:t> плоским</a:t>
            </a:r>
            <a:r>
              <a:rPr b="0" spc="1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або</a:t>
            </a:r>
            <a:r>
              <a:rPr b="0" spc="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випуклим</a:t>
            </a:r>
            <a:r>
              <a:rPr b="0" spc="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дном. </a:t>
            </a:r>
            <a:r>
              <a:rPr b="0" spc="-585" dirty="0">
                <a:latin typeface="Times New Roman"/>
                <a:cs typeface="Times New Roman"/>
              </a:rPr>
              <a:t> </a:t>
            </a:r>
            <a:r>
              <a:rPr b="0" spc="-20" dirty="0">
                <a:latin typeface="Times New Roman"/>
                <a:cs typeface="Times New Roman"/>
              </a:rPr>
              <a:t>Бувають</a:t>
            </a:r>
            <a:r>
              <a:rPr b="0" spc="-1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різної </a:t>
            </a:r>
            <a:r>
              <a:rPr b="0" spc="-10" dirty="0">
                <a:latin typeface="Times New Roman"/>
                <a:cs typeface="Times New Roman"/>
              </a:rPr>
              <a:t>місткості:</a:t>
            </a:r>
            <a:r>
              <a:rPr b="0" spc="-3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1,</a:t>
            </a:r>
            <a:r>
              <a:rPr b="0" spc="-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2, 3, 5,</a:t>
            </a:r>
            <a:r>
              <a:rPr b="0" spc="-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10, 20, 30,</a:t>
            </a:r>
            <a:r>
              <a:rPr b="0" spc="-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50 мл.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2276855"/>
            <a:ext cx="6719316" cy="295351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73988" y="5321909"/>
            <a:ext cx="7980680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Times New Roman"/>
                <a:cs typeface="Times New Roman"/>
              </a:rPr>
              <a:t>Сучасні</a:t>
            </a:r>
            <a:r>
              <a:rPr sz="2000" spc="-5" dirty="0">
                <a:latin typeface="Times New Roman"/>
                <a:cs typeface="Times New Roman"/>
              </a:rPr>
              <a:t> виробники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ампул</a:t>
            </a:r>
            <a:r>
              <a:rPr sz="2000" spc="-15" dirty="0">
                <a:latin typeface="Times New Roman"/>
                <a:cs typeface="Times New Roman"/>
              </a:rPr>
              <a:t> виготовляють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їх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лише</a:t>
            </a:r>
            <a:r>
              <a:rPr sz="2000" spc="4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5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кольоровим 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кільцем </a:t>
            </a:r>
            <a:r>
              <a:rPr sz="2000" spc="-35" dirty="0">
                <a:latin typeface="Times New Roman"/>
                <a:cs typeface="Times New Roman"/>
              </a:rPr>
              <a:t>розлому,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 </a:t>
            </a:r>
            <a:r>
              <a:rPr sz="2000" spc="-30" dirty="0">
                <a:latin typeface="Times New Roman"/>
                <a:cs typeface="Times New Roman"/>
              </a:rPr>
              <a:t>також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 </a:t>
            </a:r>
            <a:r>
              <a:rPr sz="2000" spc="-5" dirty="0">
                <a:latin typeface="Times New Roman"/>
                <a:cs typeface="Times New Roman"/>
              </a:rPr>
              <a:t>загально прийнятою системою розкриття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ампули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 з OPC </a:t>
            </a:r>
            <a:r>
              <a:rPr sz="2000" spc="-30" dirty="0">
                <a:latin typeface="Times New Roman"/>
                <a:cs typeface="Times New Roman"/>
              </a:rPr>
              <a:t>(точкою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над </a:t>
            </a:r>
            <a:r>
              <a:rPr sz="2000" dirty="0">
                <a:latin typeface="Times New Roman"/>
                <a:cs typeface="Times New Roman"/>
              </a:rPr>
              <a:t>місцем </a:t>
            </a:r>
            <a:r>
              <a:rPr sz="2000" spc="-5" dirty="0">
                <a:latin typeface="Times New Roman"/>
                <a:cs typeface="Times New Roman"/>
              </a:rPr>
              <a:t>надпилу </a:t>
            </a:r>
            <a:r>
              <a:rPr sz="2000" spc="-15" dirty="0">
                <a:latin typeface="Times New Roman"/>
                <a:cs typeface="Times New Roman"/>
              </a:rPr>
              <a:t>ампули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 one </a:t>
            </a:r>
            <a:r>
              <a:rPr sz="2000" spc="-5" dirty="0">
                <a:latin typeface="Times New Roman"/>
                <a:cs typeface="Times New Roman"/>
              </a:rPr>
              <a:t>point cut). </a:t>
            </a:r>
            <a:r>
              <a:rPr sz="2000" dirty="0">
                <a:latin typeface="Times New Roman"/>
                <a:cs typeface="Times New Roman"/>
              </a:rPr>
              <a:t> Ці </a:t>
            </a:r>
            <a:r>
              <a:rPr sz="2000" spc="-15" dirty="0">
                <a:latin typeface="Times New Roman"/>
                <a:cs typeface="Times New Roman"/>
              </a:rPr>
              <a:t>кольорові позначки </a:t>
            </a:r>
            <a:r>
              <a:rPr sz="2000" spc="-5" dirty="0">
                <a:latin typeface="Times New Roman"/>
                <a:cs typeface="Times New Roman"/>
              </a:rPr>
              <a:t>гарантують </a:t>
            </a:r>
            <a:r>
              <a:rPr sz="2000" spc="-30" dirty="0">
                <a:latin typeface="Times New Roman"/>
                <a:cs typeface="Times New Roman"/>
              </a:rPr>
              <a:t>простоту, </a:t>
            </a:r>
            <a:r>
              <a:rPr sz="2000" spc="-5" dirty="0">
                <a:latin typeface="Times New Roman"/>
                <a:cs typeface="Times New Roman"/>
              </a:rPr>
              <a:t>легкість </a:t>
            </a:r>
            <a:r>
              <a:rPr sz="2000" dirty="0">
                <a:latin typeface="Times New Roman"/>
                <a:cs typeface="Times New Roman"/>
              </a:rPr>
              <a:t>і </a:t>
            </a:r>
            <a:r>
              <a:rPr sz="2000" spc="-5" dirty="0">
                <a:latin typeface="Times New Roman"/>
                <a:cs typeface="Times New Roman"/>
              </a:rPr>
              <a:t>безпеку </a:t>
            </a:r>
            <a:r>
              <a:rPr sz="2000" spc="-10" dirty="0">
                <a:latin typeface="Times New Roman"/>
                <a:cs typeface="Times New Roman"/>
              </a:rPr>
              <a:t>відкриття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ампул,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головним</a:t>
            </a:r>
            <a:r>
              <a:rPr sz="2000" dirty="0">
                <a:latin typeface="Times New Roman"/>
                <a:cs typeface="Times New Roman"/>
              </a:rPr>
              <a:t> для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споживачів.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6788" y="33020"/>
            <a:ext cx="48285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/>
              <a:t>Інші види </a:t>
            </a:r>
            <a:r>
              <a:rPr sz="3200" spc="-25" dirty="0"/>
              <a:t>споживчої</a:t>
            </a:r>
            <a:r>
              <a:rPr sz="3200" spc="-40" dirty="0"/>
              <a:t> </a:t>
            </a:r>
            <a:r>
              <a:rPr sz="3200" spc="5" dirty="0"/>
              <a:t>тари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14324" y="654811"/>
            <a:ext cx="7766050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latin typeface="Times New Roman"/>
                <a:cs typeface="Times New Roman"/>
              </a:rPr>
              <a:t>Пакет </a:t>
            </a:r>
            <a:r>
              <a:rPr sz="2400" dirty="0">
                <a:latin typeface="Times New Roman"/>
                <a:cs typeface="Times New Roman"/>
              </a:rPr>
              <a:t>— </a:t>
            </a:r>
            <a:r>
              <a:rPr sz="2400" spc="-15" dirty="0">
                <a:latin typeface="Times New Roman"/>
                <a:cs typeface="Times New Roman"/>
              </a:rPr>
              <a:t>разова </a:t>
            </a:r>
            <a:r>
              <a:rPr sz="2400" spc="-10" dirty="0">
                <a:latin typeface="Times New Roman"/>
                <a:cs typeface="Times New Roman"/>
              </a:rPr>
              <a:t>м’яка </a:t>
            </a:r>
            <a:r>
              <a:rPr sz="2400" dirty="0">
                <a:latin typeface="Times New Roman"/>
                <a:cs typeface="Times New Roman"/>
              </a:rPr>
              <a:t>тара з </a:t>
            </a:r>
            <a:r>
              <a:rPr sz="2400" spc="-25" dirty="0">
                <a:latin typeface="Times New Roman"/>
                <a:cs typeface="Times New Roman"/>
              </a:rPr>
              <a:t>корпусом </a:t>
            </a:r>
            <a:r>
              <a:rPr sz="2400" dirty="0">
                <a:latin typeface="Times New Roman"/>
                <a:cs typeface="Times New Roman"/>
              </a:rPr>
              <a:t>у </a:t>
            </a:r>
            <a:r>
              <a:rPr sz="2400" spc="-10" dirty="0">
                <a:latin typeface="Times New Roman"/>
                <a:cs typeface="Times New Roman"/>
              </a:rPr>
              <a:t>формі </a:t>
            </a:r>
            <a:r>
              <a:rPr sz="2400" spc="-20" dirty="0">
                <a:latin typeface="Times New Roman"/>
                <a:cs typeface="Times New Roman"/>
              </a:rPr>
              <a:t>рукава,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дном,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відкритою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горловиною,</a:t>
            </a:r>
            <a:r>
              <a:rPr sz="2400" spc="5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місткістю</a:t>
            </a:r>
            <a:r>
              <a:rPr sz="2400" dirty="0">
                <a:latin typeface="Times New Roman"/>
                <a:cs typeface="Times New Roman"/>
              </a:rPr>
              <a:t> до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20,0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дм</a:t>
            </a:r>
            <a:r>
              <a:rPr sz="2000" dirty="0">
                <a:latin typeface="Times New Roman"/>
                <a:cs typeface="Times New Roman"/>
              </a:rPr>
              <a:t>3</a:t>
            </a:r>
            <a:r>
              <a:rPr sz="2400" dirty="0">
                <a:latin typeface="Times New Roman"/>
                <a:cs typeface="Times New Roman"/>
              </a:rPr>
              <a:t>.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Коробка </a:t>
            </a:r>
            <a:r>
              <a:rPr sz="2400" dirty="0">
                <a:latin typeface="Times New Roman"/>
                <a:cs typeface="Times New Roman"/>
              </a:rPr>
              <a:t>— </a:t>
            </a:r>
            <a:r>
              <a:rPr sz="2400" spc="-10" dirty="0">
                <a:latin typeface="Times New Roman"/>
                <a:cs typeface="Times New Roman"/>
              </a:rPr>
              <a:t>разова </a:t>
            </a:r>
            <a:r>
              <a:rPr sz="2400" spc="5" dirty="0">
                <a:latin typeface="Times New Roman"/>
                <a:cs typeface="Times New Roman"/>
              </a:rPr>
              <a:t>тара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-25" dirty="0">
                <a:latin typeface="Times New Roman"/>
                <a:cs typeface="Times New Roman"/>
              </a:rPr>
              <a:t>корпусом </a:t>
            </a:r>
            <a:r>
              <a:rPr sz="2400" spc="-10" dirty="0">
                <a:latin typeface="Times New Roman"/>
                <a:cs typeface="Times New Roman"/>
              </a:rPr>
              <a:t>різноманітної форми,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5" dirty="0">
                <a:latin typeface="Times New Roman"/>
                <a:cs typeface="Times New Roman"/>
              </a:rPr>
              <a:t> плоским </a:t>
            </a:r>
            <a:r>
              <a:rPr sz="2400" spc="-10" dirty="0">
                <a:latin typeface="Times New Roman"/>
                <a:cs typeface="Times New Roman"/>
              </a:rPr>
              <a:t>дном, </a:t>
            </a:r>
            <a:r>
              <a:rPr sz="2400" dirty="0">
                <a:latin typeface="Times New Roman"/>
                <a:cs typeface="Times New Roman"/>
              </a:rPr>
              <a:t>що </a:t>
            </a:r>
            <a:r>
              <a:rPr sz="2400" spc="-5" dirty="0">
                <a:latin typeface="Times New Roman"/>
                <a:cs typeface="Times New Roman"/>
              </a:rPr>
              <a:t>закривається </a:t>
            </a:r>
            <a:r>
              <a:rPr sz="2400" spc="-20" dirty="0">
                <a:latin typeface="Times New Roman"/>
                <a:cs typeface="Times New Roman"/>
              </a:rPr>
              <a:t>кришкою </a:t>
            </a:r>
            <a:r>
              <a:rPr sz="2400" spc="-5" dirty="0">
                <a:latin typeface="Times New Roman"/>
                <a:cs typeface="Times New Roman"/>
              </a:rPr>
              <a:t>знімною </a:t>
            </a:r>
            <a:r>
              <a:rPr sz="2400" dirty="0">
                <a:latin typeface="Times New Roman"/>
                <a:cs typeface="Times New Roman"/>
              </a:rPr>
              <a:t>або </a:t>
            </a:r>
            <a:r>
              <a:rPr sz="2400" spc="-5" dirty="0">
                <a:latin typeface="Times New Roman"/>
                <a:cs typeface="Times New Roman"/>
              </a:rPr>
              <a:t>на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шарнірі.</a:t>
            </a:r>
            <a:endParaRPr sz="2400">
              <a:latin typeface="Times New Roman"/>
              <a:cs typeface="Times New Roman"/>
            </a:endParaRPr>
          </a:p>
          <a:p>
            <a:pPr marL="12700" marR="7620" indent="76200" algn="just">
              <a:lnSpc>
                <a:spcPct val="100000"/>
              </a:lnSpc>
              <a:spcBef>
                <a:spcPts val="5"/>
              </a:spcBef>
            </a:pPr>
            <a:r>
              <a:rPr sz="2400" b="1" spc="-30" dirty="0">
                <a:latin typeface="Times New Roman"/>
                <a:cs typeface="Times New Roman"/>
              </a:rPr>
              <a:t>Пачка </a:t>
            </a:r>
            <a:r>
              <a:rPr sz="2400" dirty="0">
                <a:latin typeface="Times New Roman"/>
                <a:cs typeface="Times New Roman"/>
              </a:rPr>
              <a:t>— </a:t>
            </a:r>
            <a:r>
              <a:rPr sz="2400" spc="-10" dirty="0">
                <a:latin typeface="Times New Roman"/>
                <a:cs typeface="Times New Roman"/>
              </a:rPr>
              <a:t>разова </a:t>
            </a:r>
            <a:r>
              <a:rPr sz="2400" dirty="0">
                <a:latin typeface="Times New Roman"/>
                <a:cs typeface="Times New Roman"/>
              </a:rPr>
              <a:t>тара з </a:t>
            </a:r>
            <a:r>
              <a:rPr sz="2400" spc="-25" dirty="0">
                <a:latin typeface="Times New Roman"/>
                <a:cs typeface="Times New Roman"/>
              </a:rPr>
              <a:t>корпусом </a:t>
            </a:r>
            <a:r>
              <a:rPr sz="2400" dirty="0">
                <a:latin typeface="Times New Roman"/>
                <a:cs typeface="Times New Roman"/>
              </a:rPr>
              <a:t>у </a:t>
            </a:r>
            <a:r>
              <a:rPr sz="2400" spc="-10" dirty="0">
                <a:latin typeface="Times New Roman"/>
                <a:cs typeface="Times New Roman"/>
              </a:rPr>
              <a:t>формі </a:t>
            </a:r>
            <a:r>
              <a:rPr sz="2400" spc="-5" dirty="0">
                <a:latin typeface="Times New Roman"/>
                <a:cs typeface="Times New Roman"/>
              </a:rPr>
              <a:t>паралелепіпеда, </a:t>
            </a:r>
            <a:r>
              <a:rPr sz="2400" dirty="0">
                <a:latin typeface="Times New Roman"/>
                <a:cs typeface="Times New Roman"/>
              </a:rPr>
              <a:t> що</a:t>
            </a:r>
            <a:r>
              <a:rPr sz="2400" spc="-5" dirty="0">
                <a:latin typeface="Times New Roman"/>
                <a:cs typeface="Times New Roman"/>
              </a:rPr>
              <a:t> закривається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клапаном.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5479" y="3500628"/>
            <a:ext cx="6262116" cy="318668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229611"/>
            <a:ext cx="5328285" cy="4628515"/>
            <a:chOff x="0" y="2229611"/>
            <a:chExt cx="5328285" cy="4628515"/>
          </a:xfrm>
        </p:grpSpPr>
        <p:sp>
          <p:nvSpPr>
            <p:cNvPr id="3" name="object 3"/>
            <p:cNvSpPr/>
            <p:nvPr/>
          </p:nvSpPr>
          <p:spPr>
            <a:xfrm>
              <a:off x="0" y="4069781"/>
              <a:ext cx="447040" cy="2788285"/>
            </a:xfrm>
            <a:custGeom>
              <a:avLst/>
              <a:gdLst/>
              <a:ahLst/>
              <a:cxnLst/>
              <a:rect l="l" t="t" r="r" b="b"/>
              <a:pathLst>
                <a:path w="447040" h="2788284">
                  <a:moveTo>
                    <a:pt x="0" y="0"/>
                  </a:moveTo>
                  <a:lnTo>
                    <a:pt x="0" y="2788217"/>
                  </a:lnTo>
                  <a:lnTo>
                    <a:pt x="446591" y="27882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204" y="2229611"/>
              <a:ext cx="5219700" cy="2418588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5126970" y="0"/>
            <a:ext cx="4022090" cy="6867525"/>
            <a:chOff x="5126970" y="0"/>
            <a:chExt cx="4022090" cy="6867525"/>
          </a:xfrm>
        </p:grpSpPr>
        <p:sp>
          <p:nvSpPr>
            <p:cNvPr id="6" name="object 6"/>
            <p:cNvSpPr/>
            <p:nvPr/>
          </p:nvSpPr>
          <p:spPr>
            <a:xfrm>
              <a:off x="5131542" y="4182281"/>
              <a:ext cx="4012565" cy="2675890"/>
            </a:xfrm>
            <a:custGeom>
              <a:avLst/>
              <a:gdLst/>
              <a:ahLst/>
              <a:cxnLst/>
              <a:rect l="l" t="t" r="r" b="b"/>
              <a:pathLst>
                <a:path w="4012565" h="2675890">
                  <a:moveTo>
                    <a:pt x="0" y="2675717"/>
                  </a:moveTo>
                  <a:lnTo>
                    <a:pt x="4012456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42404" y="0"/>
              <a:ext cx="1219200" cy="6858000"/>
            </a:xfrm>
            <a:custGeom>
              <a:avLst/>
              <a:gdLst/>
              <a:ahLst/>
              <a:cxnLst/>
              <a:rect l="l" t="t" r="r" b="b"/>
              <a:pathLst>
                <a:path w="1219200" h="6858000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891727" y="0"/>
              <a:ext cx="2252345" cy="6858000"/>
            </a:xfrm>
            <a:custGeom>
              <a:avLst/>
              <a:gdLst/>
              <a:ahLst/>
              <a:cxnLst/>
              <a:rect l="l" t="t" r="r" b="b"/>
              <a:pathLst>
                <a:path w="2252345" h="6858000">
                  <a:moveTo>
                    <a:pt x="2023163" y="0"/>
                  </a:moveTo>
                  <a:lnTo>
                    <a:pt x="0" y="6857998"/>
                  </a:lnTo>
                  <a:lnTo>
                    <a:pt x="2252271" y="6857998"/>
                  </a:lnTo>
                  <a:lnTo>
                    <a:pt x="2252271" y="8226"/>
                  </a:lnTo>
                  <a:lnTo>
                    <a:pt x="2023163" y="0"/>
                  </a:lnTo>
                  <a:close/>
                </a:path>
              </a:pathLst>
            </a:custGeom>
            <a:solidFill>
              <a:srgbClr val="90C225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207072" y="0"/>
              <a:ext cx="1937385" cy="6858000"/>
            </a:xfrm>
            <a:custGeom>
              <a:avLst/>
              <a:gdLst/>
              <a:ahLst/>
              <a:cxnLst/>
              <a:rect l="l" t="t" r="r" b="b"/>
              <a:pathLst>
                <a:path w="1937384" h="6858000">
                  <a:moveTo>
                    <a:pt x="1936927" y="0"/>
                  </a:moveTo>
                  <a:lnTo>
                    <a:pt x="0" y="0"/>
                  </a:lnTo>
                  <a:lnTo>
                    <a:pt x="1200326" y="6857996"/>
                  </a:lnTo>
                  <a:lnTo>
                    <a:pt x="1936927" y="6857996"/>
                  </a:lnTo>
                  <a:lnTo>
                    <a:pt x="1936927" y="0"/>
                  </a:lnTo>
                  <a:close/>
                </a:path>
              </a:pathLst>
            </a:custGeom>
            <a:solidFill>
              <a:srgbClr val="90C22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638545" y="3921067"/>
              <a:ext cx="2505710" cy="2937510"/>
            </a:xfrm>
            <a:custGeom>
              <a:avLst/>
              <a:gdLst/>
              <a:ahLst/>
              <a:cxnLst/>
              <a:rect l="l" t="t" r="r" b="b"/>
              <a:pathLst>
                <a:path w="2505709" h="2937509">
                  <a:moveTo>
                    <a:pt x="2505454" y="0"/>
                  </a:moveTo>
                  <a:lnTo>
                    <a:pt x="0" y="2936930"/>
                  </a:lnTo>
                  <a:lnTo>
                    <a:pt x="2505454" y="2936930"/>
                  </a:lnTo>
                  <a:lnTo>
                    <a:pt x="2505454" y="0"/>
                  </a:lnTo>
                  <a:close/>
                </a:path>
              </a:pathLst>
            </a:custGeom>
            <a:solidFill>
              <a:srgbClr val="539F20">
                <a:alpha val="7215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012872" y="0"/>
              <a:ext cx="2131695" cy="6858000"/>
            </a:xfrm>
            <a:custGeom>
              <a:avLst/>
              <a:gdLst/>
              <a:ahLst/>
              <a:cxnLst/>
              <a:rect l="l" t="t" r="r" b="b"/>
              <a:pathLst>
                <a:path w="2131695" h="6858000">
                  <a:moveTo>
                    <a:pt x="2131127" y="0"/>
                  </a:moveTo>
                  <a:lnTo>
                    <a:pt x="0" y="0"/>
                  </a:lnTo>
                  <a:lnTo>
                    <a:pt x="1854139" y="6857996"/>
                  </a:lnTo>
                  <a:lnTo>
                    <a:pt x="2131127" y="6849802"/>
                  </a:lnTo>
                  <a:lnTo>
                    <a:pt x="2131127" y="0"/>
                  </a:lnTo>
                  <a:close/>
                </a:path>
              </a:pathLst>
            </a:custGeom>
            <a:solidFill>
              <a:srgbClr val="3E7818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295132" y="0"/>
              <a:ext cx="848994" cy="6858000"/>
            </a:xfrm>
            <a:custGeom>
              <a:avLst/>
              <a:gdLst/>
              <a:ahLst/>
              <a:cxnLst/>
              <a:rect l="l" t="t" r="r" b="b"/>
              <a:pathLst>
                <a:path w="848995" h="6858000">
                  <a:moveTo>
                    <a:pt x="848867" y="0"/>
                  </a:moveTo>
                  <a:lnTo>
                    <a:pt x="676515" y="0"/>
                  </a:lnTo>
                  <a:lnTo>
                    <a:pt x="0" y="6857996"/>
                  </a:lnTo>
                  <a:lnTo>
                    <a:pt x="848867" y="6857996"/>
                  </a:lnTo>
                  <a:lnTo>
                    <a:pt x="848867" y="0"/>
                  </a:lnTo>
                  <a:close/>
                </a:path>
              </a:pathLst>
            </a:custGeom>
            <a:solidFill>
              <a:srgbClr val="C0E374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078449" y="0"/>
              <a:ext cx="1065530" cy="6858000"/>
            </a:xfrm>
            <a:custGeom>
              <a:avLst/>
              <a:gdLst/>
              <a:ahLst/>
              <a:cxnLst/>
              <a:rect l="l" t="t" r="r" b="b"/>
              <a:pathLst>
                <a:path w="1065529" h="6858000">
                  <a:moveTo>
                    <a:pt x="1051063" y="0"/>
                  </a:moveTo>
                  <a:lnTo>
                    <a:pt x="0" y="0"/>
                  </a:lnTo>
                  <a:lnTo>
                    <a:pt x="937406" y="6857996"/>
                  </a:lnTo>
                  <a:lnTo>
                    <a:pt x="1065296" y="6857996"/>
                  </a:lnTo>
                  <a:lnTo>
                    <a:pt x="1065455" y="6654302"/>
                  </a:lnTo>
                  <a:lnTo>
                    <a:pt x="1065405" y="6145234"/>
                  </a:lnTo>
                  <a:lnTo>
                    <a:pt x="1065165" y="5890784"/>
                  </a:lnTo>
                  <a:lnTo>
                    <a:pt x="1064711" y="5585510"/>
                  </a:lnTo>
                  <a:lnTo>
                    <a:pt x="1063982" y="5229435"/>
                  </a:lnTo>
                  <a:lnTo>
                    <a:pt x="1062782" y="4771727"/>
                  </a:lnTo>
                  <a:lnTo>
                    <a:pt x="1060321" y="4009060"/>
                  </a:lnTo>
                  <a:lnTo>
                    <a:pt x="1054930" y="2483906"/>
                  </a:lnTo>
                  <a:lnTo>
                    <a:pt x="1053375" y="1975424"/>
                  </a:lnTo>
                  <a:lnTo>
                    <a:pt x="1052337" y="1568557"/>
                  </a:lnTo>
                  <a:lnTo>
                    <a:pt x="1051624" y="1212471"/>
                  </a:lnTo>
                  <a:lnTo>
                    <a:pt x="1051188" y="907185"/>
                  </a:lnTo>
                  <a:lnTo>
                    <a:pt x="1050963" y="652725"/>
                  </a:lnTo>
                  <a:lnTo>
                    <a:pt x="1050923" y="194553"/>
                  </a:lnTo>
                  <a:lnTo>
                    <a:pt x="1051063" y="0"/>
                  </a:lnTo>
                  <a:close/>
                </a:path>
              </a:pathLst>
            </a:custGeom>
            <a:solidFill>
              <a:srgbClr val="90C225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060436" y="4903644"/>
              <a:ext cx="1083945" cy="1954530"/>
            </a:xfrm>
            <a:custGeom>
              <a:avLst/>
              <a:gdLst/>
              <a:ahLst/>
              <a:cxnLst/>
              <a:rect l="l" t="t" r="r" b="b"/>
              <a:pathLst>
                <a:path w="1083945" h="1954529">
                  <a:moveTo>
                    <a:pt x="1083562" y="0"/>
                  </a:moveTo>
                  <a:lnTo>
                    <a:pt x="0" y="1954354"/>
                  </a:lnTo>
                  <a:lnTo>
                    <a:pt x="1083562" y="1949315"/>
                  </a:lnTo>
                  <a:lnTo>
                    <a:pt x="1083562" y="0"/>
                  </a:lnTo>
                  <a:close/>
                </a:path>
              </a:pathLst>
            </a:custGeom>
            <a:solidFill>
              <a:srgbClr val="90C225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986788" y="33020"/>
            <a:ext cx="48285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/>
              <a:t>Інші види </a:t>
            </a:r>
            <a:r>
              <a:rPr sz="3200" spc="-25" dirty="0"/>
              <a:t>споживчої</a:t>
            </a:r>
            <a:r>
              <a:rPr sz="3200" spc="-40" dirty="0"/>
              <a:t> </a:t>
            </a:r>
            <a:r>
              <a:rPr sz="3200" spc="5" dirty="0"/>
              <a:t>тари</a:t>
            </a:r>
            <a:endParaRPr sz="3200"/>
          </a:p>
        </p:txBody>
      </p:sp>
      <p:sp>
        <p:nvSpPr>
          <p:cNvPr id="16" name="object 16"/>
          <p:cNvSpPr txBox="1"/>
          <p:nvPr/>
        </p:nvSpPr>
        <p:spPr>
          <a:xfrm>
            <a:off x="186334" y="621868"/>
            <a:ext cx="8736330" cy="22066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76835" algn="just">
              <a:lnSpc>
                <a:spcPct val="100000"/>
              </a:lnSpc>
              <a:spcBef>
                <a:spcPts val="105"/>
              </a:spcBef>
            </a:pPr>
            <a:r>
              <a:rPr sz="2000" b="1" spc="-35" dirty="0">
                <a:latin typeface="Times New Roman"/>
                <a:cs typeface="Times New Roman"/>
              </a:rPr>
              <a:t>Туба </a:t>
            </a:r>
            <a:r>
              <a:rPr sz="2000" spc="5" dirty="0">
                <a:latin typeface="Times New Roman"/>
                <a:cs typeface="Times New Roman"/>
              </a:rPr>
              <a:t>— </a:t>
            </a:r>
            <a:r>
              <a:rPr sz="2000" spc="-10" dirty="0">
                <a:latin typeface="Times New Roman"/>
                <a:cs typeface="Times New Roman"/>
              </a:rPr>
              <a:t>разова </a:t>
            </a:r>
            <a:r>
              <a:rPr sz="2000" spc="5" dirty="0">
                <a:latin typeface="Times New Roman"/>
                <a:cs typeface="Times New Roman"/>
              </a:rPr>
              <a:t>тара </a:t>
            </a:r>
            <a:r>
              <a:rPr sz="2000" dirty="0">
                <a:latin typeface="Times New Roman"/>
                <a:cs typeface="Times New Roman"/>
              </a:rPr>
              <a:t>з </a:t>
            </a:r>
            <a:r>
              <a:rPr sz="2000" spc="-20" dirty="0">
                <a:latin typeface="Times New Roman"/>
                <a:cs typeface="Times New Roman"/>
              </a:rPr>
              <a:t>корпусом, </a:t>
            </a:r>
            <a:r>
              <a:rPr sz="2000" spc="-5" dirty="0">
                <a:latin typeface="Times New Roman"/>
                <a:cs typeface="Times New Roman"/>
              </a:rPr>
              <a:t>що </a:t>
            </a:r>
            <a:r>
              <a:rPr sz="2000" spc="-10" dirty="0">
                <a:latin typeface="Times New Roman"/>
                <a:cs typeface="Times New Roman"/>
              </a:rPr>
              <a:t>забезпечує </a:t>
            </a:r>
            <a:r>
              <a:rPr sz="2000" spc="-5" dirty="0">
                <a:latin typeface="Times New Roman"/>
                <a:cs typeface="Times New Roman"/>
              </a:rPr>
              <a:t>видавлювання </a:t>
            </a:r>
            <a:r>
              <a:rPr sz="2000" spc="-40" dirty="0">
                <a:latin typeface="Times New Roman"/>
                <a:cs typeface="Times New Roman"/>
              </a:rPr>
              <a:t>вмісту, </a:t>
            </a:r>
            <a:r>
              <a:rPr sz="2000" dirty="0">
                <a:latin typeface="Times New Roman"/>
                <a:cs typeface="Times New Roman"/>
              </a:rPr>
              <a:t>з </a:t>
            </a:r>
            <a:r>
              <a:rPr sz="2000" spc="-30" dirty="0">
                <a:latin typeface="Times New Roman"/>
                <a:cs typeface="Times New Roman"/>
              </a:rPr>
              <a:t>вузькою 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горловиною,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яка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закупорюється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бушоном,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дном,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яке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закривається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після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наповнення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продукцією.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latin typeface="Times New Roman"/>
                <a:cs typeface="Times New Roman"/>
              </a:rPr>
              <a:t>Існує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3</a:t>
            </a:r>
            <a:r>
              <a:rPr sz="2000" spc="6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основних</a:t>
            </a:r>
            <a:r>
              <a:rPr sz="2000" spc="6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види</a:t>
            </a:r>
            <a:r>
              <a:rPr sz="2000" spc="6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туб:</a:t>
            </a:r>
            <a:r>
              <a:rPr sz="2000" spc="6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алюмінієві</a:t>
            </a:r>
            <a:r>
              <a:rPr sz="2000" spc="6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(металеві);</a:t>
            </a:r>
            <a:r>
              <a:rPr sz="2000" spc="60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полімерні;</a:t>
            </a:r>
            <a:r>
              <a:rPr sz="2000" spc="6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ламінатні</a:t>
            </a:r>
            <a:r>
              <a:rPr sz="2000" spc="6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(з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000" spc="-15" dirty="0">
                <a:latin typeface="Times New Roman"/>
                <a:cs typeface="Times New Roman"/>
              </a:rPr>
              <a:t>композитного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матеріалу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— </a:t>
            </a:r>
            <a:r>
              <a:rPr sz="2000" spc="-15" dirty="0">
                <a:latin typeface="Times New Roman"/>
                <a:cs typeface="Times New Roman"/>
              </a:rPr>
              <a:t>комбінування </a:t>
            </a:r>
            <a:r>
              <a:rPr sz="2000" spc="-10" dirty="0">
                <a:latin typeface="Times New Roman"/>
                <a:cs typeface="Times New Roman"/>
              </a:rPr>
              <a:t>пластика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й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алюмінію).</a:t>
            </a:r>
            <a:endParaRPr sz="2000">
              <a:latin typeface="Times New Roman"/>
              <a:cs typeface="Times New Roman"/>
            </a:endParaRPr>
          </a:p>
          <a:p>
            <a:pPr marL="5485765" marR="5080">
              <a:lnSpc>
                <a:spcPct val="100000"/>
              </a:lnSpc>
              <a:spcBef>
                <a:spcPts val="1325"/>
              </a:spcBef>
            </a:pPr>
            <a:r>
              <a:rPr sz="1600" b="1" dirty="0">
                <a:latin typeface="Times New Roman"/>
                <a:cs typeface="Times New Roman"/>
              </a:rPr>
              <a:t>1.</a:t>
            </a:r>
            <a:r>
              <a:rPr sz="1600" b="1" spc="114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Алюмінієва</a:t>
            </a:r>
            <a:r>
              <a:rPr sz="1600" b="1" spc="140" dirty="0">
                <a:latin typeface="Times New Roman"/>
                <a:cs typeface="Times New Roman"/>
              </a:rPr>
              <a:t> </a:t>
            </a:r>
            <a:r>
              <a:rPr sz="1600" b="1" spc="-15" dirty="0">
                <a:latin typeface="Times New Roman"/>
                <a:cs typeface="Times New Roman"/>
              </a:rPr>
              <a:t>туба</a:t>
            </a:r>
            <a:r>
              <a:rPr sz="1600" b="1" spc="1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не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має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зварного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шва,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мембрана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її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шийці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є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фізичною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59628" y="2803347"/>
            <a:ext cx="160591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20775" algn="l"/>
              </a:tabLst>
            </a:pPr>
            <a:r>
              <a:rPr sz="1600" spc="-5" dirty="0">
                <a:latin typeface="Times New Roman"/>
                <a:cs typeface="Times New Roman"/>
              </a:rPr>
              <a:t>час</a:t>
            </a:r>
            <a:r>
              <a:rPr sz="1600" spc="5" dirty="0">
                <a:latin typeface="Times New Roman"/>
                <a:cs typeface="Times New Roman"/>
              </a:rPr>
              <a:t>т</a:t>
            </a:r>
            <a:r>
              <a:rPr sz="1600" spc="-10" dirty="0">
                <a:latin typeface="Times New Roman"/>
                <a:cs typeface="Times New Roman"/>
              </a:rPr>
              <a:t>ин</a:t>
            </a:r>
            <a:r>
              <a:rPr sz="1600" spc="10" dirty="0">
                <a:latin typeface="Times New Roman"/>
                <a:cs typeface="Times New Roman"/>
              </a:rPr>
              <a:t>о</a:t>
            </a:r>
            <a:r>
              <a:rPr sz="1600" spc="-5" dirty="0">
                <a:latin typeface="Times New Roman"/>
                <a:cs typeface="Times New Roman"/>
              </a:rPr>
              <a:t>ю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25" dirty="0">
                <a:latin typeface="Times New Roman"/>
                <a:cs typeface="Times New Roman"/>
              </a:rPr>
              <a:t>с</a:t>
            </a:r>
            <a:r>
              <a:rPr sz="1600" spc="-5" dirty="0">
                <a:latin typeface="Times New Roman"/>
                <a:cs typeface="Times New Roman"/>
              </a:rPr>
              <a:t>а</a:t>
            </a:r>
            <a:r>
              <a:rPr sz="1600" spc="-10" dirty="0">
                <a:latin typeface="Times New Roman"/>
                <a:cs typeface="Times New Roman"/>
              </a:rPr>
              <a:t>м</a:t>
            </a:r>
            <a:r>
              <a:rPr sz="1600" spc="10" dirty="0">
                <a:latin typeface="Times New Roman"/>
                <a:cs typeface="Times New Roman"/>
              </a:rPr>
              <a:t>о</a:t>
            </a:r>
            <a:r>
              <a:rPr sz="1600" spc="-5" dirty="0">
                <a:latin typeface="Times New Roman"/>
                <a:cs typeface="Times New Roman"/>
              </a:rPr>
              <a:t>ї  </a:t>
            </a:r>
            <a:r>
              <a:rPr sz="1600" spc="-10" dirty="0">
                <a:latin typeface="Times New Roman"/>
                <a:cs typeface="Times New Roman"/>
              </a:rPr>
              <a:t>багаторазовому </a:t>
            </a:r>
            <a:r>
              <a:rPr sz="1600" spc="-5" dirty="0">
                <a:latin typeface="Times New Roman"/>
                <a:cs typeface="Times New Roman"/>
              </a:rPr>
              <a:t> (завальцюванні)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95718" y="2803347"/>
            <a:ext cx="152717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  <a:tabLst>
                <a:tab pos="715010" algn="l"/>
                <a:tab pos="1071245" algn="l"/>
              </a:tabLst>
            </a:pPr>
            <a:r>
              <a:rPr sz="1600" spc="-10" dirty="0">
                <a:latin typeface="Times New Roman"/>
                <a:cs typeface="Times New Roman"/>
              </a:rPr>
              <a:t>туби,	</a:t>
            </a:r>
            <a:r>
              <a:rPr sz="1600" spc="-5" dirty="0">
                <a:latin typeface="Times New Roman"/>
                <a:cs typeface="Times New Roman"/>
              </a:rPr>
              <a:t>а	</a:t>
            </a:r>
            <a:r>
              <a:rPr sz="1600" dirty="0">
                <a:latin typeface="Times New Roman"/>
                <a:cs typeface="Times New Roman"/>
              </a:rPr>
              <a:t>при</a:t>
            </a:r>
            <a:endParaRPr sz="1600">
              <a:latin typeface="Times New Roman"/>
              <a:cs typeface="Times New Roman"/>
            </a:endParaRPr>
          </a:p>
          <a:p>
            <a:pPr marR="7620" algn="r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згинанні</a:t>
            </a:r>
            <a:endParaRPr sz="1600">
              <a:latin typeface="Times New Roman"/>
              <a:cs typeface="Times New Roman"/>
            </a:endParaRPr>
          </a:p>
          <a:p>
            <a:pPr marR="6350" algn="r">
              <a:lnSpc>
                <a:spcPct val="100000"/>
              </a:lnSpc>
              <a:tabLst>
                <a:tab pos="1103630" algn="l"/>
              </a:tabLst>
            </a:pPr>
            <a:r>
              <a:rPr sz="1600" spc="-25" dirty="0">
                <a:latin typeface="Times New Roman"/>
                <a:cs typeface="Times New Roman"/>
              </a:rPr>
              <a:t>«</a:t>
            </a:r>
            <a:r>
              <a:rPr sz="1600" spc="-5" dirty="0">
                <a:latin typeface="Times New Roman"/>
                <a:cs typeface="Times New Roman"/>
              </a:rPr>
              <a:t>х</a:t>
            </a:r>
            <a:r>
              <a:rPr sz="1600" spc="-15" dirty="0">
                <a:latin typeface="Times New Roman"/>
                <a:cs typeface="Times New Roman"/>
              </a:rPr>
              <a:t>в</a:t>
            </a:r>
            <a:r>
              <a:rPr sz="1600" spc="30" dirty="0">
                <a:latin typeface="Times New Roman"/>
                <a:cs typeface="Times New Roman"/>
              </a:rPr>
              <a:t>о</a:t>
            </a:r>
            <a:r>
              <a:rPr sz="1600" spc="-5" dirty="0">
                <a:latin typeface="Times New Roman"/>
                <a:cs typeface="Times New Roman"/>
              </a:rPr>
              <a:t>с</a:t>
            </a:r>
            <a:r>
              <a:rPr sz="1600" spc="15" dirty="0">
                <a:latin typeface="Times New Roman"/>
                <a:cs typeface="Times New Roman"/>
              </a:rPr>
              <a:t>т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-5" dirty="0">
                <a:latin typeface="Times New Roman"/>
                <a:cs typeface="Times New Roman"/>
              </a:rPr>
              <a:t>»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т</a:t>
            </a:r>
            <a:r>
              <a:rPr sz="1600" spc="-40" dirty="0">
                <a:latin typeface="Times New Roman"/>
                <a:cs typeface="Times New Roman"/>
              </a:rPr>
              <a:t>у</a:t>
            </a:r>
            <a:r>
              <a:rPr sz="1600" spc="-5" dirty="0">
                <a:latin typeface="Times New Roman"/>
                <a:cs typeface="Times New Roman"/>
              </a:rPr>
              <a:t>би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59628" y="3535426"/>
            <a:ext cx="10287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Times New Roman"/>
                <a:cs typeface="Times New Roman"/>
              </a:rPr>
              <a:t>виходить 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10" dirty="0">
                <a:latin typeface="Times New Roman"/>
                <a:cs typeface="Times New Roman"/>
              </a:rPr>
              <a:t>па</a:t>
            </a:r>
            <a:r>
              <a:rPr sz="1600" spc="-85" dirty="0">
                <a:latin typeface="Times New Roman"/>
                <a:cs typeface="Times New Roman"/>
              </a:rPr>
              <a:t>к</a:t>
            </a:r>
            <a:r>
              <a:rPr sz="1600" dirty="0">
                <a:latin typeface="Times New Roman"/>
                <a:cs typeface="Times New Roman"/>
              </a:rPr>
              <a:t>о</a:t>
            </a:r>
            <a:r>
              <a:rPr sz="1600" spc="-25" dirty="0">
                <a:latin typeface="Times New Roman"/>
                <a:cs typeface="Times New Roman"/>
              </a:rPr>
              <a:t>в</a:t>
            </a:r>
            <a:r>
              <a:rPr sz="1600" spc="-5" dirty="0">
                <a:latin typeface="Times New Roman"/>
                <a:cs typeface="Times New Roman"/>
              </a:rPr>
              <a:t>а</a:t>
            </a:r>
            <a:r>
              <a:rPr sz="1600" spc="5" dirty="0">
                <a:latin typeface="Times New Roman"/>
                <a:cs typeface="Times New Roman"/>
              </a:rPr>
              <a:t>ни</a:t>
            </a:r>
            <a:r>
              <a:rPr sz="1600" spc="-5" dirty="0">
                <a:latin typeface="Times New Roman"/>
                <a:cs typeface="Times New Roman"/>
              </a:rPr>
              <a:t>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17538" y="3535426"/>
            <a:ext cx="9588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3360" marR="5080" indent="-201295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практично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</a:t>
            </a:r>
            <a:r>
              <a:rPr sz="1600" spc="5" dirty="0">
                <a:latin typeface="Times New Roman"/>
                <a:cs typeface="Times New Roman"/>
              </a:rPr>
              <a:t>р</a:t>
            </a:r>
            <a:r>
              <a:rPr sz="1600" spc="-50" dirty="0">
                <a:latin typeface="Times New Roman"/>
                <a:cs typeface="Times New Roman"/>
              </a:rPr>
              <a:t>о</a:t>
            </a:r>
            <a:r>
              <a:rPr sz="1600" spc="-5" dirty="0">
                <a:latin typeface="Times New Roman"/>
                <a:cs typeface="Times New Roman"/>
              </a:rPr>
              <a:t>ду</a:t>
            </a:r>
            <a:r>
              <a:rPr sz="1600" spc="-30" dirty="0">
                <a:latin typeface="Times New Roman"/>
                <a:cs typeface="Times New Roman"/>
              </a:rPr>
              <a:t>к</a:t>
            </a:r>
            <a:r>
              <a:rPr sz="1600" spc="-125" dirty="0">
                <a:latin typeface="Times New Roman"/>
                <a:cs typeface="Times New Roman"/>
              </a:rPr>
              <a:t>т</a:t>
            </a:r>
            <a:r>
              <a:rPr sz="1600" spc="-5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59628" y="4023105"/>
            <a:ext cx="22606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90880" algn="l"/>
                <a:tab pos="1521460" algn="l"/>
              </a:tabLst>
            </a:pPr>
            <a:r>
              <a:rPr sz="1600" spc="-15" dirty="0">
                <a:latin typeface="Times New Roman"/>
                <a:cs typeface="Times New Roman"/>
              </a:rPr>
              <a:t>туби	</a:t>
            </a:r>
            <a:r>
              <a:rPr sz="1600" spc="-10" dirty="0">
                <a:latin typeface="Times New Roman"/>
                <a:cs typeface="Times New Roman"/>
              </a:rPr>
              <a:t>мають	</a:t>
            </a:r>
            <a:r>
              <a:rPr sz="1600" spc="-5" dirty="0">
                <a:latin typeface="Times New Roman"/>
                <a:cs typeface="Times New Roman"/>
              </a:rPr>
              <a:t>найвищі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95970" y="3535426"/>
            <a:ext cx="102552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860" marR="5080" indent="-10795" algn="r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Times New Roman"/>
                <a:cs typeface="Times New Roman"/>
              </a:rPr>
              <a:t>г</a:t>
            </a:r>
            <a:r>
              <a:rPr sz="1600" spc="-5" dirty="0">
                <a:latin typeface="Times New Roman"/>
                <a:cs typeface="Times New Roman"/>
              </a:rPr>
              <a:t>е</a:t>
            </a:r>
            <a:r>
              <a:rPr sz="1600" spc="-25" dirty="0">
                <a:latin typeface="Times New Roman"/>
                <a:cs typeface="Times New Roman"/>
              </a:rPr>
              <a:t>р</a:t>
            </a:r>
            <a:r>
              <a:rPr sz="1600" spc="-5" dirty="0">
                <a:latin typeface="Times New Roman"/>
                <a:cs typeface="Times New Roman"/>
              </a:rPr>
              <a:t>м</a:t>
            </a:r>
            <a:r>
              <a:rPr sz="1600" dirty="0">
                <a:latin typeface="Times New Roman"/>
                <a:cs typeface="Times New Roman"/>
              </a:rPr>
              <a:t>ет</a:t>
            </a:r>
            <a:r>
              <a:rPr sz="1600" spc="-10" dirty="0">
                <a:latin typeface="Times New Roman"/>
                <a:cs typeface="Times New Roman"/>
              </a:rPr>
              <a:t>ично  А</a:t>
            </a:r>
            <a:r>
              <a:rPr sz="1600" dirty="0">
                <a:latin typeface="Times New Roman"/>
                <a:cs typeface="Times New Roman"/>
              </a:rPr>
              <a:t>л</a:t>
            </a:r>
            <a:r>
              <a:rPr sz="1600" spc="-25" dirty="0">
                <a:latin typeface="Times New Roman"/>
                <a:cs typeface="Times New Roman"/>
              </a:rPr>
              <a:t>ю</a:t>
            </a:r>
            <a:r>
              <a:rPr sz="1600" spc="-5" dirty="0">
                <a:latin typeface="Times New Roman"/>
                <a:cs typeface="Times New Roman"/>
              </a:rPr>
              <a:t>м</a:t>
            </a:r>
            <a:r>
              <a:rPr sz="1600" dirty="0">
                <a:latin typeface="Times New Roman"/>
                <a:cs typeface="Times New Roman"/>
              </a:rPr>
              <a:t>ін</a:t>
            </a:r>
            <a:r>
              <a:rPr sz="1600" spc="5" dirty="0">
                <a:latin typeface="Times New Roman"/>
                <a:cs typeface="Times New Roman"/>
              </a:rPr>
              <a:t>і</a:t>
            </a:r>
            <a:r>
              <a:rPr sz="1600" spc="-10" dirty="0">
                <a:latin typeface="Times New Roman"/>
                <a:cs typeface="Times New Roman"/>
              </a:rPr>
              <a:t>єві  </a:t>
            </a:r>
            <a:r>
              <a:rPr sz="1600" spc="-5" dirty="0">
                <a:latin typeface="Times New Roman"/>
                <a:cs typeface="Times New Roman"/>
              </a:rPr>
              <a:t>бар’єрні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59628" y="4267327"/>
            <a:ext cx="32613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властивості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порівнянні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з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іншими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видами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туб.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42087" y="4537075"/>
            <a:ext cx="3639820" cy="2219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3. </a:t>
            </a:r>
            <a:r>
              <a:rPr sz="1600" b="1" spc="-10" dirty="0">
                <a:latin typeface="Times New Roman"/>
                <a:cs typeface="Times New Roman"/>
              </a:rPr>
              <a:t>Полімерна </a:t>
            </a:r>
            <a:r>
              <a:rPr sz="1600" b="1" spc="-15" dirty="0">
                <a:latin typeface="Times New Roman"/>
                <a:cs typeface="Times New Roman"/>
              </a:rPr>
              <a:t>туба </a:t>
            </a:r>
            <a:r>
              <a:rPr sz="1600" spc="-5" dirty="0">
                <a:latin typeface="Times New Roman"/>
                <a:cs typeface="Times New Roman"/>
              </a:rPr>
              <a:t>— безшовне, зручне,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практичне,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привабливе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паковання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м’якого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поліетилену.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Полімерні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туби </a:t>
            </a:r>
            <a:r>
              <a:rPr sz="1600" spc="-10" dirty="0">
                <a:latin typeface="Times New Roman"/>
                <a:cs typeface="Times New Roman"/>
              </a:rPr>
              <a:t> можуть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бути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р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з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р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и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м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и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і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н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е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р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з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р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и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м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и,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з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лаковим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глян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-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и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м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або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м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а т о в и м п о к р и т т я </a:t>
            </a:r>
            <a:r>
              <a:rPr sz="1600" dirty="0">
                <a:latin typeface="Times New Roman"/>
                <a:cs typeface="Times New Roman"/>
              </a:rPr>
              <a:t>м. </a:t>
            </a:r>
            <a:r>
              <a:rPr sz="1600" spc="-5" dirty="0">
                <a:latin typeface="Times New Roman"/>
                <a:cs typeface="Times New Roman"/>
              </a:rPr>
              <a:t>Це залежить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від </a:t>
            </a:r>
            <a:r>
              <a:rPr sz="1600" spc="-15" dirty="0">
                <a:latin typeface="Times New Roman"/>
                <a:cs typeface="Times New Roman"/>
              </a:rPr>
              <a:t>вмісту </a:t>
            </a:r>
            <a:r>
              <a:rPr sz="1600" spc="-5" dirty="0">
                <a:latin typeface="Times New Roman"/>
                <a:cs typeface="Times New Roman"/>
              </a:rPr>
              <a:t>спеціального </a:t>
            </a:r>
            <a:r>
              <a:rPr sz="1600" spc="-10" dirty="0">
                <a:latin typeface="Times New Roman"/>
                <a:cs typeface="Times New Roman"/>
              </a:rPr>
              <a:t>пігменту </a:t>
            </a:r>
            <a:r>
              <a:rPr sz="1600" spc="-5" dirty="0">
                <a:latin typeface="Times New Roman"/>
                <a:cs typeface="Times New Roman"/>
              </a:rPr>
              <a:t>в складі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матеріалу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туби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і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складу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зовнішнього 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покриття.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748653" y="4930266"/>
            <a:ext cx="1478280" cy="756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384" marR="5080" indent="-2032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це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ергономічне,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і</a:t>
            </a:r>
            <a:r>
              <a:rPr sz="1600" spc="7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привабливе </a:t>
            </a:r>
            <a:r>
              <a:rPr sz="1600" spc="-5" dirty="0">
                <a:latin typeface="Times New Roman"/>
                <a:cs typeface="Times New Roman"/>
              </a:rPr>
              <a:t> На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ламінатних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11751" y="4930266"/>
            <a:ext cx="2046605" cy="1000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757555" algn="l"/>
                <a:tab pos="901065" algn="l"/>
                <a:tab pos="1021080" algn="l"/>
                <a:tab pos="1280795" algn="l"/>
                <a:tab pos="1812289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2.Ламінатна	</a:t>
            </a:r>
            <a:r>
              <a:rPr sz="1600" b="1" spc="-20" dirty="0">
                <a:latin typeface="Times New Roman"/>
                <a:cs typeface="Times New Roman"/>
              </a:rPr>
              <a:t>туба	</a:t>
            </a:r>
            <a:r>
              <a:rPr sz="1600" spc="-5" dirty="0">
                <a:latin typeface="Times New Roman"/>
                <a:cs typeface="Times New Roman"/>
              </a:rPr>
              <a:t>—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з</a:t>
            </a:r>
            <a:r>
              <a:rPr sz="1600" spc="-25" dirty="0">
                <a:latin typeface="Times New Roman"/>
                <a:cs typeface="Times New Roman"/>
              </a:rPr>
              <a:t>р</a:t>
            </a:r>
            <a:r>
              <a:rPr sz="1600" spc="-15" dirty="0">
                <a:latin typeface="Times New Roman"/>
                <a:cs typeface="Times New Roman"/>
              </a:rPr>
              <a:t>у</a:t>
            </a:r>
            <a:r>
              <a:rPr sz="1600" spc="-5" dirty="0">
                <a:latin typeface="Times New Roman"/>
                <a:cs typeface="Times New Roman"/>
              </a:rPr>
              <a:t>ч</a:t>
            </a:r>
            <a:r>
              <a:rPr sz="1600" dirty="0">
                <a:latin typeface="Times New Roman"/>
                <a:cs typeface="Times New Roman"/>
              </a:rPr>
              <a:t>н</a:t>
            </a:r>
            <a:r>
              <a:rPr sz="1600" spc="-5" dirty="0">
                <a:latin typeface="Times New Roman"/>
                <a:cs typeface="Times New Roman"/>
              </a:rPr>
              <a:t>е,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5" dirty="0">
                <a:latin typeface="Times New Roman"/>
                <a:cs typeface="Times New Roman"/>
              </a:rPr>
              <a:t>у</a:t>
            </a:r>
            <a:r>
              <a:rPr sz="1600" dirty="0">
                <a:latin typeface="Times New Roman"/>
                <a:cs typeface="Times New Roman"/>
              </a:rPr>
              <a:t>н</a:t>
            </a:r>
            <a:r>
              <a:rPr sz="1600" spc="-5" dirty="0">
                <a:latin typeface="Times New Roman"/>
                <a:cs typeface="Times New Roman"/>
              </a:rPr>
              <a:t>і</a:t>
            </a:r>
            <a:r>
              <a:rPr sz="1600" spc="-15" dirty="0">
                <a:latin typeface="Times New Roman"/>
                <a:cs typeface="Times New Roman"/>
              </a:rPr>
              <a:t>в</a:t>
            </a:r>
            <a:r>
              <a:rPr sz="1600" spc="-5" dirty="0">
                <a:latin typeface="Times New Roman"/>
                <a:cs typeface="Times New Roman"/>
              </a:rPr>
              <a:t>ер</a:t>
            </a:r>
            <a:r>
              <a:rPr sz="1600" spc="25" dirty="0">
                <a:latin typeface="Times New Roman"/>
                <a:cs typeface="Times New Roman"/>
              </a:rPr>
              <a:t>с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-5" dirty="0">
                <a:latin typeface="Times New Roman"/>
                <a:cs typeface="Times New Roman"/>
              </a:rPr>
              <a:t>ль</a:t>
            </a:r>
            <a:r>
              <a:rPr sz="1600" dirty="0">
                <a:latin typeface="Times New Roman"/>
                <a:cs typeface="Times New Roman"/>
              </a:rPr>
              <a:t>н</a:t>
            </a:r>
            <a:r>
              <a:rPr sz="1600" spc="-5" dirty="0">
                <a:latin typeface="Times New Roman"/>
                <a:cs typeface="Times New Roman"/>
              </a:rPr>
              <a:t>е  зовнішнє		</a:t>
            </a:r>
            <a:r>
              <a:rPr sz="1600" spc="-10" dirty="0">
                <a:latin typeface="Times New Roman"/>
                <a:cs typeface="Times New Roman"/>
              </a:rPr>
              <a:t>паковання. 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тубах	обов’язково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655689" y="5661761"/>
            <a:ext cx="15716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54430" algn="l"/>
              </a:tabLst>
            </a:pPr>
            <a:r>
              <a:rPr sz="1600" spc="-10" dirty="0">
                <a:latin typeface="Times New Roman"/>
                <a:cs typeface="Times New Roman"/>
              </a:rPr>
              <a:t>пр</a:t>
            </a:r>
            <a:r>
              <a:rPr sz="1600" spc="5" dirty="0">
                <a:latin typeface="Times New Roman"/>
                <a:cs typeface="Times New Roman"/>
              </a:rPr>
              <a:t>и</a:t>
            </a:r>
            <a:r>
              <a:rPr sz="1600" spc="-30" dirty="0">
                <a:latin typeface="Times New Roman"/>
                <a:cs typeface="Times New Roman"/>
              </a:rPr>
              <a:t>с</a:t>
            </a:r>
            <a:r>
              <a:rPr sz="1600" spc="-5" dirty="0">
                <a:latin typeface="Times New Roman"/>
                <a:cs typeface="Times New Roman"/>
              </a:rPr>
              <a:t>у</a:t>
            </a:r>
            <a:r>
              <a:rPr sz="1600" dirty="0">
                <a:latin typeface="Times New Roman"/>
                <a:cs typeface="Times New Roman"/>
              </a:rPr>
              <a:t>т</a:t>
            </a:r>
            <a:r>
              <a:rPr sz="1600" spc="-10" dirty="0">
                <a:latin typeface="Times New Roman"/>
                <a:cs typeface="Times New Roman"/>
              </a:rPr>
              <a:t>н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5" dirty="0">
                <a:latin typeface="Times New Roman"/>
                <a:cs typeface="Times New Roman"/>
              </a:rPr>
              <a:t>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ш</a:t>
            </a:r>
            <a:r>
              <a:rPr sz="1600" spc="-5" dirty="0">
                <a:latin typeface="Times New Roman"/>
                <a:cs typeface="Times New Roman"/>
              </a:rPr>
              <a:t>ов.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611751" y="5905296"/>
            <a:ext cx="36144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26135" algn="l"/>
                <a:tab pos="1847214" algn="l"/>
                <a:tab pos="2987675" algn="l"/>
              </a:tabLst>
            </a:pPr>
            <a:r>
              <a:rPr sz="1600" spc="-10" dirty="0">
                <a:latin typeface="Times New Roman"/>
                <a:cs typeface="Times New Roman"/>
              </a:rPr>
              <a:t>Сучасні	технології	дозволяють	</a:t>
            </a:r>
            <a:r>
              <a:rPr sz="1600" spc="-5" dirty="0">
                <a:latin typeface="Times New Roman"/>
                <a:cs typeface="Times New Roman"/>
              </a:rPr>
              <a:t>робити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858636" y="6149746"/>
            <a:ext cx="23672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56970" algn="l"/>
                <a:tab pos="1446530" algn="l"/>
              </a:tabLst>
            </a:pPr>
            <a:r>
              <a:rPr sz="1600" spc="-10" dirty="0">
                <a:latin typeface="Times New Roman"/>
                <a:cs typeface="Times New Roman"/>
              </a:rPr>
              <a:t>акуратним	</a:t>
            </a:r>
            <a:r>
              <a:rPr sz="1600" spc="-5" dirty="0">
                <a:latin typeface="Times New Roman"/>
                <a:cs typeface="Times New Roman"/>
              </a:rPr>
              <a:t>і	</a:t>
            </a:r>
            <a:r>
              <a:rPr sz="1600" spc="-10" dirty="0">
                <a:latin typeface="Times New Roman"/>
                <a:cs typeface="Times New Roman"/>
              </a:rPr>
              <a:t>практично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611751" y="6149746"/>
            <a:ext cx="10991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597535" algn="l"/>
              </a:tabLst>
            </a:pPr>
            <a:r>
              <a:rPr sz="1600" spc="-5" dirty="0">
                <a:latin typeface="Times New Roman"/>
                <a:cs typeface="Times New Roman"/>
              </a:rPr>
              <a:t>шов	</a:t>
            </a:r>
            <a:r>
              <a:rPr sz="1600" spc="-15" dirty="0">
                <a:latin typeface="Times New Roman"/>
                <a:cs typeface="Times New Roman"/>
              </a:rPr>
              <a:t>дуже </a:t>
            </a:r>
            <a:r>
              <a:rPr sz="1600" spc="-10" dirty="0">
                <a:latin typeface="Times New Roman"/>
                <a:cs typeface="Times New Roman"/>
              </a:rPr>
              <a:t> неп</a:t>
            </a:r>
            <a:r>
              <a:rPr sz="1600" spc="-45" dirty="0">
                <a:latin typeface="Times New Roman"/>
                <a:cs typeface="Times New Roman"/>
              </a:rPr>
              <a:t>о</a:t>
            </a:r>
            <a:r>
              <a:rPr sz="1600" spc="-5" dirty="0">
                <a:latin typeface="Times New Roman"/>
                <a:cs typeface="Times New Roman"/>
              </a:rPr>
              <a:t>міт</a:t>
            </a:r>
            <a:r>
              <a:rPr sz="1600" spc="-10" dirty="0">
                <a:latin typeface="Times New Roman"/>
                <a:cs typeface="Times New Roman"/>
              </a:rPr>
              <a:t>н</a:t>
            </a:r>
            <a:r>
              <a:rPr sz="1600" dirty="0">
                <a:latin typeface="Times New Roman"/>
                <a:cs typeface="Times New Roman"/>
              </a:rPr>
              <a:t>и</a:t>
            </a:r>
            <a:r>
              <a:rPr sz="1600" spc="-5" dirty="0">
                <a:latin typeface="Times New Roman"/>
                <a:cs typeface="Times New Roman"/>
              </a:rPr>
              <a:t>м.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1072388"/>
            <a:ext cx="6758940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200" spc="-55" dirty="0">
                <a:latin typeface="Times New Roman"/>
                <a:cs typeface="Times New Roman"/>
              </a:rPr>
              <a:t>Туби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spc="-45" dirty="0">
                <a:latin typeface="Times New Roman"/>
                <a:cs typeface="Times New Roman"/>
              </a:rPr>
              <a:t>також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поділяють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на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звичайні, 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туби </a:t>
            </a:r>
            <a:r>
              <a:rPr sz="3200" dirty="0">
                <a:latin typeface="Times New Roman"/>
                <a:cs typeface="Times New Roman"/>
              </a:rPr>
              <a:t>з </a:t>
            </a:r>
            <a:r>
              <a:rPr sz="3200" spc="-25" dirty="0">
                <a:latin typeface="Times New Roman"/>
                <a:cs typeface="Times New Roman"/>
              </a:rPr>
              <a:t>подовженим носиком </a:t>
            </a:r>
            <a:r>
              <a:rPr sz="3200" dirty="0">
                <a:latin typeface="Times New Roman"/>
                <a:cs typeface="Times New Roman"/>
              </a:rPr>
              <a:t>і </a:t>
            </a:r>
            <a:r>
              <a:rPr sz="3200" spc="-20" dirty="0">
                <a:latin typeface="Times New Roman"/>
                <a:cs typeface="Times New Roman"/>
              </a:rPr>
              <a:t>туби </a:t>
            </a:r>
            <a:r>
              <a:rPr sz="3200" dirty="0">
                <a:latin typeface="Times New Roman"/>
                <a:cs typeface="Times New Roman"/>
              </a:rPr>
              <a:t>з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пластиковим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носиком.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86788" y="33020"/>
            <a:ext cx="48285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latin typeface="Times New Roman"/>
                <a:cs typeface="Times New Roman"/>
              </a:rPr>
              <a:t>Інші види </a:t>
            </a:r>
            <a:r>
              <a:rPr sz="3200" b="1" spc="-25" dirty="0">
                <a:latin typeface="Times New Roman"/>
                <a:cs typeface="Times New Roman"/>
              </a:rPr>
              <a:t>споживчої</a:t>
            </a:r>
            <a:r>
              <a:rPr sz="3200" b="1" spc="-40" dirty="0">
                <a:latin typeface="Times New Roman"/>
                <a:cs typeface="Times New Roman"/>
              </a:rPr>
              <a:t> </a:t>
            </a:r>
            <a:r>
              <a:rPr sz="3200" b="1" spc="5" dirty="0">
                <a:latin typeface="Times New Roman"/>
                <a:cs typeface="Times New Roman"/>
              </a:rPr>
              <a:t>тари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7064" y="3063239"/>
            <a:ext cx="4818888" cy="304038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267" y="18999"/>
            <a:ext cx="859980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Інші</a:t>
            </a:r>
            <a:r>
              <a:rPr sz="3200" spc="-10" dirty="0"/>
              <a:t> </a:t>
            </a:r>
            <a:r>
              <a:rPr sz="3200" spc="-5" dirty="0"/>
              <a:t>види </a:t>
            </a:r>
            <a:r>
              <a:rPr sz="3200" spc="-20" dirty="0"/>
              <a:t>споживчої</a:t>
            </a:r>
            <a:r>
              <a:rPr sz="3200" spc="-40" dirty="0"/>
              <a:t> </a:t>
            </a:r>
            <a:r>
              <a:rPr sz="3200" spc="5" dirty="0"/>
              <a:t>тари.</a:t>
            </a:r>
            <a:r>
              <a:rPr sz="3200" dirty="0"/>
              <a:t> </a:t>
            </a:r>
            <a:r>
              <a:rPr sz="3200" spc="5" dirty="0"/>
              <a:t>Балон</a:t>
            </a:r>
            <a:r>
              <a:rPr sz="3200" spc="-25" dirty="0"/>
              <a:t> </a:t>
            </a:r>
            <a:r>
              <a:rPr sz="3200" spc="-5" dirty="0"/>
              <a:t>аерозольний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731010" y="859282"/>
            <a:ext cx="2604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98700" algn="l"/>
              </a:tabLst>
            </a:pPr>
            <a:r>
              <a:rPr sz="2400" b="1" spc="5" dirty="0">
                <a:latin typeface="Times New Roman"/>
                <a:cs typeface="Times New Roman"/>
              </a:rPr>
              <a:t>а</a:t>
            </a:r>
            <a:r>
              <a:rPr sz="2400" b="1" dirty="0">
                <a:latin typeface="Times New Roman"/>
                <a:cs typeface="Times New Roman"/>
              </a:rPr>
              <a:t>еро</a:t>
            </a:r>
            <a:r>
              <a:rPr sz="2400" b="1" spc="-20" dirty="0">
                <a:latin typeface="Times New Roman"/>
                <a:cs typeface="Times New Roman"/>
              </a:rPr>
              <a:t>з</a:t>
            </a:r>
            <a:r>
              <a:rPr sz="2400" b="1" spc="-40" dirty="0">
                <a:latin typeface="Times New Roman"/>
                <a:cs typeface="Times New Roman"/>
              </a:rPr>
              <a:t>о</a:t>
            </a:r>
            <a:r>
              <a:rPr sz="2400" b="1" spc="-5" dirty="0">
                <a:latin typeface="Times New Roman"/>
                <a:cs typeface="Times New Roman"/>
              </a:rPr>
              <a:t>л</a:t>
            </a:r>
            <a:r>
              <a:rPr sz="2400" b="1" spc="5" dirty="0">
                <a:latin typeface="Times New Roman"/>
                <a:cs typeface="Times New Roman"/>
              </a:rPr>
              <a:t>ь</a:t>
            </a:r>
            <a:r>
              <a:rPr sz="2400" b="1" spc="-5" dirty="0">
                <a:latin typeface="Times New Roman"/>
                <a:cs typeface="Times New Roman"/>
              </a:rPr>
              <a:t>н</a:t>
            </a:r>
            <a:r>
              <a:rPr sz="2400" b="1" dirty="0">
                <a:latin typeface="Times New Roman"/>
                <a:cs typeface="Times New Roman"/>
              </a:rPr>
              <a:t>ий	</a:t>
            </a:r>
            <a:r>
              <a:rPr sz="2400" dirty="0">
                <a:latin typeface="Times New Roman"/>
                <a:cs typeface="Times New Roman"/>
              </a:rPr>
              <a:t>—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200" y="859282"/>
            <a:ext cx="135001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imes New Roman"/>
                <a:cs typeface="Times New Roman"/>
              </a:rPr>
              <a:t>Балон 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пристрій,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па</a:t>
            </a: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ання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66061" y="1224737"/>
            <a:ext cx="2571750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35660" algn="l"/>
                <a:tab pos="1746885" algn="l"/>
              </a:tabLst>
            </a:pPr>
            <a:r>
              <a:rPr sz="2400" dirty="0">
                <a:latin typeface="Times New Roman"/>
                <a:cs typeface="Times New Roman"/>
              </a:rPr>
              <a:t>який	я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spc="-5" dirty="0">
                <a:latin typeface="Times New Roman"/>
                <a:cs typeface="Times New Roman"/>
              </a:rPr>
              <a:t>ля</a:t>
            </a:r>
            <a:r>
              <a:rPr sz="2400" dirty="0">
                <a:latin typeface="Times New Roman"/>
                <a:cs typeface="Times New Roman"/>
              </a:rPr>
              <a:t>є	собою</a:t>
            </a:r>
            <a:endParaRPr sz="2400">
              <a:latin typeface="Times New Roman"/>
              <a:cs typeface="Times New Roman"/>
            </a:endParaRPr>
          </a:p>
          <a:p>
            <a:pPr marL="4191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з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11907" y="1591183"/>
            <a:ext cx="15360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внутрішнім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0200" y="1956942"/>
            <a:ext cx="17735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11275" algn="l"/>
              </a:tabLst>
            </a:pPr>
            <a:r>
              <a:rPr sz="2400" dirty="0">
                <a:latin typeface="Times New Roman"/>
                <a:cs typeface="Times New Roman"/>
              </a:rPr>
              <a:t>тис</a:t>
            </a: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spc="-5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м	</a:t>
            </a:r>
            <a:r>
              <a:rPr sz="2400" spc="10" dirty="0">
                <a:latin typeface="Times New Roman"/>
                <a:cs typeface="Times New Roman"/>
              </a:rPr>
              <a:t>д</a:t>
            </a:r>
            <a:r>
              <a:rPr sz="2400" spc="-5" dirty="0">
                <a:latin typeface="Times New Roman"/>
                <a:cs typeface="Times New Roman"/>
              </a:rPr>
              <a:t>ля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73579" y="1956942"/>
            <a:ext cx="18764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78635" algn="l"/>
              </a:tabLst>
            </a:pP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35" dirty="0">
                <a:latin typeface="Times New Roman"/>
                <a:cs typeface="Times New Roman"/>
              </a:rPr>
              <a:t>б</a:t>
            </a:r>
            <a:r>
              <a:rPr sz="2400" dirty="0">
                <a:latin typeface="Times New Roman"/>
                <a:cs typeface="Times New Roman"/>
              </a:rPr>
              <a:t>еріг</a:t>
            </a:r>
            <a:r>
              <a:rPr sz="2400" spc="5" dirty="0">
                <a:latin typeface="Times New Roman"/>
                <a:cs typeface="Times New Roman"/>
              </a:rPr>
              <a:t>а</a:t>
            </a:r>
            <a:r>
              <a:rPr sz="2400" spc="-5" dirty="0">
                <a:latin typeface="Times New Roman"/>
                <a:cs typeface="Times New Roman"/>
              </a:rPr>
              <a:t>нн</a:t>
            </a:r>
            <a:r>
              <a:rPr sz="2400" dirty="0">
                <a:latin typeface="Times New Roman"/>
                <a:cs typeface="Times New Roman"/>
              </a:rPr>
              <a:t>я	і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0200" y="2322703"/>
            <a:ext cx="4020820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435860" algn="l"/>
                <a:tab pos="3181350" algn="l"/>
              </a:tabLst>
            </a:pP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он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р</a:t>
            </a:r>
            <a:r>
              <a:rPr sz="2400" spc="-40" dirty="0">
                <a:latin typeface="Times New Roman"/>
                <a:cs typeface="Times New Roman"/>
              </a:rPr>
              <a:t>о</a:t>
            </a:r>
            <a:r>
              <a:rPr sz="2400" spc="10" dirty="0">
                <a:latin typeface="Times New Roman"/>
                <a:cs typeface="Times New Roman"/>
              </a:rPr>
              <a:t>л</a:t>
            </a:r>
            <a:r>
              <a:rPr sz="2400" spc="-5" dirty="0">
                <a:latin typeface="Times New Roman"/>
                <a:cs typeface="Times New Roman"/>
              </a:rPr>
              <a:t>ь</a:t>
            </a:r>
            <a:r>
              <a:rPr sz="2400" spc="5" dirty="0">
                <a:latin typeface="Times New Roman"/>
                <a:cs typeface="Times New Roman"/>
              </a:rPr>
              <a:t>о</a:t>
            </a:r>
            <a:r>
              <a:rPr sz="2400" spc="-3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аної		</a:t>
            </a:r>
            <a:r>
              <a:rPr sz="2400" spc="-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ид</a:t>
            </a:r>
            <a:r>
              <a:rPr sz="2400" spc="-95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чі  </a:t>
            </a:r>
            <a:r>
              <a:rPr sz="2400" spc="-10" dirty="0">
                <a:latin typeface="Times New Roman"/>
                <a:cs typeface="Times New Roman"/>
              </a:rPr>
              <a:t>аеродисперсних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систем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—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дуже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дрібних,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невидимих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неозброєним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оком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(розмір </a:t>
            </a:r>
            <a:r>
              <a:rPr sz="2400" dirty="0">
                <a:latin typeface="Times New Roman"/>
                <a:cs typeface="Times New Roman"/>
              </a:rPr>
              <a:t> частинок </a:t>
            </a:r>
            <a:r>
              <a:rPr sz="2400" spc="-5" dirty="0">
                <a:latin typeface="Times New Roman"/>
                <a:cs typeface="Times New Roman"/>
              </a:rPr>
              <a:t>від </a:t>
            </a:r>
            <a:r>
              <a:rPr sz="2400" dirty="0">
                <a:latin typeface="Times New Roman"/>
                <a:cs typeface="Times New Roman"/>
              </a:rPr>
              <a:t>10–7 до 10–5 см)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рідких або </a:t>
            </a:r>
            <a:r>
              <a:rPr sz="2400" spc="-10" dirty="0">
                <a:latin typeface="Times New Roman"/>
                <a:cs typeface="Times New Roman"/>
              </a:rPr>
              <a:t>твердих </a:t>
            </a:r>
            <a:r>
              <a:rPr sz="2400" dirty="0">
                <a:latin typeface="Times New Roman"/>
                <a:cs typeface="Times New Roman"/>
              </a:rPr>
              <a:t>частинок,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які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знаходяться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зваженому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стані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газоподібному</a:t>
            </a:r>
            <a:r>
              <a:rPr sz="2400" spc="5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або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рід</a:t>
            </a: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spc="-5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му	</a:t>
            </a:r>
            <a:r>
              <a:rPr sz="2400" spc="20" dirty="0">
                <a:latin typeface="Times New Roman"/>
                <a:cs typeface="Times New Roman"/>
              </a:rPr>
              <a:t>с</a:t>
            </a:r>
            <a:r>
              <a:rPr sz="2400" dirty="0">
                <a:latin typeface="Times New Roman"/>
                <a:cs typeface="Times New Roman"/>
              </a:rPr>
              <a:t>ер</a:t>
            </a:r>
            <a:r>
              <a:rPr sz="2400" spc="-3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дов</a:t>
            </a:r>
            <a:r>
              <a:rPr sz="2400" spc="-10" dirty="0">
                <a:latin typeface="Times New Roman"/>
                <a:cs typeface="Times New Roman"/>
              </a:rPr>
              <a:t>и</a:t>
            </a:r>
            <a:r>
              <a:rPr sz="2400" dirty="0">
                <a:latin typeface="Times New Roman"/>
                <a:cs typeface="Times New Roman"/>
              </a:rPr>
              <a:t>щі.  </a:t>
            </a:r>
            <a:r>
              <a:rPr sz="2400" spc="-15" dirty="0">
                <a:latin typeface="Times New Roman"/>
                <a:cs typeface="Times New Roman"/>
              </a:rPr>
              <a:t>Аерозольні</a:t>
            </a:r>
            <a:r>
              <a:rPr sz="2400" spc="5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балони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бувають 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скляні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 </a:t>
            </a:r>
            <a:r>
              <a:rPr sz="2400" b="1" i="1" spc="-5" dirty="0">
                <a:latin typeface="Times New Roman"/>
                <a:cs typeface="Times New Roman"/>
              </a:rPr>
              <a:t>металеві</a:t>
            </a:r>
            <a:r>
              <a:rPr sz="2400" spc="-5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31664" y="1341119"/>
            <a:ext cx="3523488" cy="419862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267" y="22047"/>
            <a:ext cx="84816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Технічні </a:t>
            </a:r>
            <a:r>
              <a:rPr spc="-10" dirty="0"/>
              <a:t>вимоги</a:t>
            </a:r>
            <a:r>
              <a:rPr spc="5" dirty="0"/>
              <a:t> </a:t>
            </a:r>
            <a:r>
              <a:rPr dirty="0"/>
              <a:t>до</a:t>
            </a:r>
            <a:r>
              <a:rPr spc="-5" dirty="0"/>
              <a:t> </a:t>
            </a:r>
            <a:r>
              <a:rPr spc="5" dirty="0"/>
              <a:t>тари</a:t>
            </a:r>
          </a:p>
          <a:p>
            <a:pPr algn="ctr">
              <a:lnSpc>
                <a:spcPct val="100000"/>
              </a:lnSpc>
              <a:spcBef>
                <a:spcPts val="5"/>
              </a:spcBef>
              <a:tabLst>
                <a:tab pos="561975" algn="l"/>
                <a:tab pos="1757045" algn="l"/>
                <a:tab pos="2564765" algn="l"/>
                <a:tab pos="3423285" algn="l"/>
                <a:tab pos="4808855" algn="l"/>
                <a:tab pos="5715635" algn="l"/>
                <a:tab pos="6192520" algn="l"/>
                <a:tab pos="6925945" algn="l"/>
                <a:tab pos="8103870" algn="l"/>
              </a:tabLst>
            </a:pPr>
            <a:r>
              <a:rPr b="0" spc="-5" dirty="0">
                <a:latin typeface="Times New Roman"/>
                <a:cs typeface="Times New Roman"/>
              </a:rPr>
              <a:t>На	</a:t>
            </a:r>
            <a:r>
              <a:rPr sz="2200" b="0" spc="-20" dirty="0">
                <a:latin typeface="Times New Roman"/>
                <a:cs typeface="Times New Roman"/>
              </a:rPr>
              <a:t>сьогодні	</a:t>
            </a:r>
            <a:r>
              <a:rPr sz="2200" b="0" dirty="0">
                <a:latin typeface="Times New Roman"/>
                <a:cs typeface="Times New Roman"/>
              </a:rPr>
              <a:t>існує	</a:t>
            </a:r>
            <a:r>
              <a:rPr sz="2200" b="0" spc="-10" dirty="0">
                <a:latin typeface="Times New Roman"/>
                <a:cs typeface="Times New Roman"/>
              </a:rPr>
              <a:t>низка	</a:t>
            </a:r>
            <a:r>
              <a:rPr sz="2200" b="0" spc="-5" dirty="0">
                <a:latin typeface="Times New Roman"/>
                <a:cs typeface="Times New Roman"/>
              </a:rPr>
              <a:t>технічних	</a:t>
            </a:r>
            <a:r>
              <a:rPr sz="2200" b="0" spc="-10" dirty="0">
                <a:latin typeface="Times New Roman"/>
                <a:cs typeface="Times New Roman"/>
              </a:rPr>
              <a:t>вимог	</a:t>
            </a:r>
            <a:r>
              <a:rPr sz="2200" b="0" spc="-5" dirty="0">
                <a:latin typeface="Times New Roman"/>
                <a:cs typeface="Times New Roman"/>
              </a:rPr>
              <a:t>до	</a:t>
            </a:r>
            <a:r>
              <a:rPr sz="2200" b="0" dirty="0">
                <a:latin typeface="Times New Roman"/>
                <a:cs typeface="Times New Roman"/>
              </a:rPr>
              <a:t>тари	</a:t>
            </a:r>
            <a:r>
              <a:rPr sz="2200" b="0" spc="-5" dirty="0">
                <a:latin typeface="Times New Roman"/>
                <a:cs typeface="Times New Roman"/>
              </a:rPr>
              <a:t>залежно	від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267" y="755649"/>
            <a:ext cx="8484870" cy="2037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0" dirty="0">
                <a:latin typeface="Times New Roman"/>
                <a:cs typeface="Times New Roman"/>
              </a:rPr>
              <a:t>матеріалу</a:t>
            </a:r>
            <a:r>
              <a:rPr sz="2200" b="1" dirty="0">
                <a:latin typeface="Times New Roman"/>
                <a:cs typeface="Times New Roman"/>
              </a:rPr>
              <a:t> </a:t>
            </a:r>
            <a:r>
              <a:rPr sz="2200" b="1" spc="-25" dirty="0">
                <a:latin typeface="Times New Roman"/>
                <a:cs typeface="Times New Roman"/>
              </a:rPr>
              <a:t>виготовлення.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200" b="1" spc="-25" dirty="0">
                <a:latin typeface="Times New Roman"/>
                <a:cs typeface="Times New Roman"/>
              </a:rPr>
              <a:t>Технічні</a:t>
            </a:r>
            <a:r>
              <a:rPr sz="2200" b="1" spc="15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вимоги </a:t>
            </a:r>
            <a:r>
              <a:rPr sz="2200" b="1" dirty="0">
                <a:latin typeface="Times New Roman"/>
                <a:cs typeface="Times New Roman"/>
              </a:rPr>
              <a:t>до</a:t>
            </a:r>
            <a:r>
              <a:rPr sz="2200" b="1" spc="10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склотари.</a:t>
            </a:r>
            <a:r>
              <a:rPr sz="2200" b="1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До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склотари</a:t>
            </a:r>
            <a:r>
              <a:rPr sz="2200" spc="2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висуваються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такі</a:t>
            </a:r>
            <a:r>
              <a:rPr sz="2200" spc="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вимоги:</a:t>
            </a:r>
            <a:endParaRPr sz="22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Char char="-"/>
              <a:tabLst>
                <a:tab pos="354965" algn="l"/>
                <a:tab pos="355600" algn="l"/>
              </a:tabLst>
            </a:pPr>
            <a:r>
              <a:rPr sz="2200" spc="-10" dirty="0">
                <a:latin typeface="Times New Roman"/>
                <a:cs typeface="Times New Roman"/>
              </a:rPr>
              <a:t>повинна</a:t>
            </a:r>
            <a:r>
              <a:rPr sz="2200" spc="7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відповідати</a:t>
            </a:r>
            <a:r>
              <a:rPr sz="2200" spc="8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вимогам</a:t>
            </a:r>
            <a:r>
              <a:rPr sz="2200" spc="7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МОЗ</a:t>
            </a:r>
            <a:r>
              <a:rPr sz="2200" spc="70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та</a:t>
            </a:r>
            <a:r>
              <a:rPr sz="2200" spc="7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НД</a:t>
            </a:r>
            <a:r>
              <a:rPr sz="2200" spc="8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України;</a:t>
            </a:r>
            <a:r>
              <a:rPr sz="2200" spc="7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¾</a:t>
            </a:r>
            <a:r>
              <a:rPr sz="2200" spc="7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повинна</a:t>
            </a:r>
            <a:r>
              <a:rPr sz="2200" spc="7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мати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хімічну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стійкість</a:t>
            </a:r>
            <a:r>
              <a:rPr sz="2200" spc="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(водостійкість,</a:t>
            </a:r>
            <a:r>
              <a:rPr sz="2200" spc="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кислотостійкість,</a:t>
            </a:r>
            <a:r>
              <a:rPr sz="2200" spc="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лугостійкість);</a:t>
            </a:r>
            <a:endParaRPr sz="2200">
              <a:latin typeface="Times New Roman"/>
              <a:cs typeface="Times New Roman"/>
            </a:endParaRPr>
          </a:p>
          <a:p>
            <a:pPr marL="355600" marR="5715" indent="-342900">
              <a:lnSpc>
                <a:spcPct val="100000"/>
              </a:lnSpc>
              <a:spcBef>
                <a:spcPts val="5"/>
              </a:spcBef>
              <a:buChar char="-"/>
              <a:tabLst>
                <a:tab pos="354965" algn="l"/>
                <a:tab pos="355600" algn="l"/>
                <a:tab pos="1797050" algn="l"/>
                <a:tab pos="2798445" algn="l"/>
                <a:tab pos="3030220" algn="l"/>
                <a:tab pos="4030345" algn="l"/>
                <a:tab pos="4591050" algn="l"/>
                <a:tab pos="5942965" algn="l"/>
                <a:tab pos="6369685" algn="l"/>
                <a:tab pos="7310120" algn="l"/>
                <a:tab pos="7743190" algn="l"/>
                <a:tab pos="8191500" algn="l"/>
              </a:tabLst>
            </a:pPr>
            <a:r>
              <a:rPr sz="2200" spc="-10" dirty="0">
                <a:latin typeface="Times New Roman"/>
                <a:cs typeface="Times New Roman"/>
              </a:rPr>
              <a:t>має</a:t>
            </a:r>
            <a:r>
              <a:rPr sz="2200" spc="13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бути</a:t>
            </a:r>
            <a:r>
              <a:rPr sz="2200" spc="14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термічно</a:t>
            </a:r>
            <a:r>
              <a:rPr sz="2200" spc="14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стійкою</a:t>
            </a:r>
            <a:r>
              <a:rPr sz="2200" spc="14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(не</a:t>
            </a:r>
            <a:r>
              <a:rPr sz="2200" spc="1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менше</a:t>
            </a:r>
            <a:r>
              <a:rPr sz="2200" spc="13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40</a:t>
            </a:r>
            <a:r>
              <a:rPr sz="2200" spc="14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°С</a:t>
            </a:r>
            <a:r>
              <a:rPr sz="2200" spc="1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—</a:t>
            </a:r>
            <a:r>
              <a:rPr sz="2200" spc="1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банки,</a:t>
            </a:r>
            <a:r>
              <a:rPr sz="2200" spc="140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флакони</a:t>
            </a:r>
            <a:r>
              <a:rPr sz="2200" spc="14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для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лі</a:t>
            </a:r>
            <a:r>
              <a:rPr sz="2200" spc="-35" dirty="0">
                <a:latin typeface="Times New Roman"/>
                <a:cs typeface="Times New Roman"/>
              </a:rPr>
              <a:t>к</a:t>
            </a:r>
            <a:r>
              <a:rPr sz="2200" spc="-5" dirty="0">
                <a:latin typeface="Times New Roman"/>
                <a:cs typeface="Times New Roman"/>
              </a:rPr>
              <a:t>арськ</a:t>
            </a:r>
            <a:r>
              <a:rPr sz="2200" spc="-10" dirty="0">
                <a:latin typeface="Times New Roman"/>
                <a:cs typeface="Times New Roman"/>
              </a:rPr>
              <a:t>и</a:t>
            </a:r>
            <a:r>
              <a:rPr sz="2200" spc="-5" dirty="0">
                <a:latin typeface="Times New Roman"/>
                <a:cs typeface="Times New Roman"/>
              </a:rPr>
              <a:t>х</a:t>
            </a:r>
            <a:r>
              <a:rPr sz="2200" dirty="0">
                <a:latin typeface="Times New Roman"/>
                <a:cs typeface="Times New Roman"/>
              </a:rPr>
              <a:t>	з</a:t>
            </a:r>
            <a:r>
              <a:rPr sz="2200" spc="-5" dirty="0">
                <a:latin typeface="Times New Roman"/>
                <a:cs typeface="Times New Roman"/>
              </a:rPr>
              <a:t>асобів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і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б</a:t>
            </a:r>
            <a:r>
              <a:rPr sz="2200" spc="10" dirty="0">
                <a:latin typeface="Times New Roman"/>
                <a:cs typeface="Times New Roman"/>
              </a:rPr>
              <a:t>а</a:t>
            </a:r>
            <a:r>
              <a:rPr sz="2200" dirty="0">
                <a:latin typeface="Times New Roman"/>
                <a:cs typeface="Times New Roman"/>
              </a:rPr>
              <a:t>л</a:t>
            </a:r>
            <a:r>
              <a:rPr sz="2200" spc="-5" dirty="0">
                <a:latin typeface="Times New Roman"/>
                <a:cs typeface="Times New Roman"/>
              </a:rPr>
              <a:t>они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для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ае</a:t>
            </a:r>
            <a:r>
              <a:rPr sz="2200" dirty="0">
                <a:latin typeface="Times New Roman"/>
                <a:cs typeface="Times New Roman"/>
              </a:rPr>
              <a:t>р</a:t>
            </a:r>
            <a:r>
              <a:rPr sz="2200" spc="-5" dirty="0">
                <a:latin typeface="Times New Roman"/>
                <a:cs typeface="Times New Roman"/>
              </a:rPr>
              <a:t>о</a:t>
            </a:r>
            <a:r>
              <a:rPr sz="2200" spc="-15" dirty="0">
                <a:latin typeface="Times New Roman"/>
                <a:cs typeface="Times New Roman"/>
              </a:rPr>
              <a:t>з</a:t>
            </a:r>
            <a:r>
              <a:rPr sz="2200" spc="-25" dirty="0">
                <a:latin typeface="Times New Roman"/>
                <a:cs typeface="Times New Roman"/>
              </a:rPr>
              <a:t>о</a:t>
            </a:r>
            <a:r>
              <a:rPr sz="2200" spc="-10" dirty="0">
                <a:latin typeface="Times New Roman"/>
                <a:cs typeface="Times New Roman"/>
              </a:rPr>
              <a:t>лів</a:t>
            </a:r>
            <a:r>
              <a:rPr sz="2200" spc="-5" dirty="0">
                <a:latin typeface="Times New Roman"/>
                <a:cs typeface="Times New Roman"/>
              </a:rPr>
              <a:t>;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не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менше</a:t>
            </a:r>
            <a:r>
              <a:rPr sz="2200" dirty="0">
                <a:latin typeface="Times New Roman"/>
                <a:cs typeface="Times New Roman"/>
              </a:rPr>
              <a:t>	5</a:t>
            </a:r>
            <a:r>
              <a:rPr sz="2200" spc="-5" dirty="0">
                <a:latin typeface="Times New Roman"/>
                <a:cs typeface="Times New Roman"/>
              </a:rPr>
              <a:t>0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20" dirty="0">
                <a:latin typeface="Times New Roman"/>
                <a:cs typeface="Times New Roman"/>
              </a:rPr>
              <a:t>°</a:t>
            </a:r>
            <a:r>
              <a:rPr sz="2200" spc="-5" dirty="0">
                <a:latin typeface="Times New Roman"/>
                <a:cs typeface="Times New Roman"/>
              </a:rPr>
              <a:t>С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—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1167" y="2767711"/>
            <a:ext cx="652970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28395" algn="l"/>
                <a:tab pos="1737995" algn="l"/>
                <a:tab pos="1762125" algn="l"/>
                <a:tab pos="2630805" algn="l"/>
                <a:tab pos="3435985" algn="l"/>
                <a:tab pos="3999865" algn="l"/>
                <a:tab pos="4585335" algn="l"/>
                <a:tab pos="5031740" algn="l"/>
                <a:tab pos="5077460" algn="l"/>
                <a:tab pos="5648960" algn="l"/>
                <a:tab pos="6237605" algn="l"/>
              </a:tabLst>
            </a:pPr>
            <a:r>
              <a:rPr sz="2200" spc="-5" dirty="0">
                <a:latin typeface="Times New Roman"/>
                <a:cs typeface="Times New Roman"/>
              </a:rPr>
              <a:t>пляшки	для	крові,	трансфузійних	</a:t>
            </a:r>
            <a:r>
              <a:rPr sz="2200" spc="5" dirty="0">
                <a:latin typeface="Times New Roman"/>
                <a:cs typeface="Times New Roman"/>
              </a:rPr>
              <a:t>та	</a:t>
            </a:r>
            <a:r>
              <a:rPr sz="2200" spc="-10" dirty="0">
                <a:latin typeface="Times New Roman"/>
                <a:cs typeface="Times New Roman"/>
              </a:rPr>
              <a:t>інфузійних </a:t>
            </a:r>
            <a:r>
              <a:rPr sz="2200" spc="-5" dirty="0">
                <a:latin typeface="Times New Roman"/>
                <a:cs typeface="Times New Roman"/>
              </a:rPr>
              <a:t> об</a:t>
            </a:r>
            <a:r>
              <a:rPr sz="2200" dirty="0">
                <a:latin typeface="Times New Roman"/>
                <a:cs typeface="Times New Roman"/>
              </a:rPr>
              <a:t>р</a:t>
            </a:r>
            <a:r>
              <a:rPr sz="2200" spc="-5" dirty="0">
                <a:latin typeface="Times New Roman"/>
                <a:cs typeface="Times New Roman"/>
              </a:rPr>
              <a:t>о</a:t>
            </a:r>
            <a:r>
              <a:rPr sz="2200" spc="-50" dirty="0">
                <a:latin typeface="Times New Roman"/>
                <a:cs typeface="Times New Roman"/>
              </a:rPr>
              <a:t>б</a:t>
            </a:r>
            <a:r>
              <a:rPr sz="2200" spc="-10" dirty="0">
                <a:latin typeface="Times New Roman"/>
                <a:cs typeface="Times New Roman"/>
              </a:rPr>
              <a:t>л</a:t>
            </a:r>
            <a:r>
              <a:rPr sz="2200" spc="-15" dirty="0">
                <a:latin typeface="Times New Roman"/>
                <a:cs typeface="Times New Roman"/>
              </a:rPr>
              <a:t>е</a:t>
            </a:r>
            <a:r>
              <a:rPr sz="2200" spc="-10" dirty="0">
                <a:latin typeface="Times New Roman"/>
                <a:cs typeface="Times New Roman"/>
              </a:rPr>
              <a:t>н</a:t>
            </a:r>
            <a:r>
              <a:rPr sz="2200" spc="-5" dirty="0">
                <a:latin typeface="Times New Roman"/>
                <a:cs typeface="Times New Roman"/>
              </a:rPr>
              <a:t>ою</a:t>
            </a:r>
            <a:r>
              <a:rPr sz="2200" dirty="0">
                <a:latin typeface="Times New Roman"/>
                <a:cs typeface="Times New Roman"/>
              </a:rPr>
              <a:t>		</a:t>
            </a:r>
            <a:r>
              <a:rPr sz="2200" spc="-10" dirty="0">
                <a:latin typeface="Times New Roman"/>
                <a:cs typeface="Times New Roman"/>
              </a:rPr>
              <a:t>п</a:t>
            </a:r>
            <a:r>
              <a:rPr sz="2200" spc="-5" dirty="0">
                <a:latin typeface="Times New Roman"/>
                <a:cs typeface="Times New Roman"/>
              </a:rPr>
              <a:t>о</a:t>
            </a:r>
            <a:r>
              <a:rPr sz="2200" spc="-25" dirty="0">
                <a:latin typeface="Times New Roman"/>
                <a:cs typeface="Times New Roman"/>
              </a:rPr>
              <a:t>в</a:t>
            </a:r>
            <a:r>
              <a:rPr sz="2200" spc="-5" dirty="0">
                <a:latin typeface="Times New Roman"/>
                <a:cs typeface="Times New Roman"/>
              </a:rPr>
              <a:t>ер</a:t>
            </a:r>
            <a:r>
              <a:rPr sz="2200" dirty="0">
                <a:latin typeface="Times New Roman"/>
                <a:cs typeface="Times New Roman"/>
              </a:rPr>
              <a:t>х</a:t>
            </a:r>
            <a:r>
              <a:rPr sz="2200" spc="-10" dirty="0">
                <a:latin typeface="Times New Roman"/>
                <a:cs typeface="Times New Roman"/>
              </a:rPr>
              <a:t>не</a:t>
            </a:r>
            <a:r>
              <a:rPr sz="2200" spc="5" dirty="0">
                <a:latin typeface="Times New Roman"/>
                <a:cs typeface="Times New Roman"/>
              </a:rPr>
              <a:t>ю</a:t>
            </a:r>
            <a:r>
              <a:rPr sz="2200" spc="-5" dirty="0">
                <a:latin typeface="Times New Roman"/>
                <a:cs typeface="Times New Roman"/>
              </a:rPr>
              <a:t>;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не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м</a:t>
            </a:r>
            <a:r>
              <a:rPr sz="2200" spc="-20" dirty="0">
                <a:latin typeface="Times New Roman"/>
                <a:cs typeface="Times New Roman"/>
              </a:rPr>
              <a:t>е</a:t>
            </a:r>
            <a:r>
              <a:rPr sz="2200" spc="-10" dirty="0">
                <a:latin typeface="Times New Roman"/>
                <a:cs typeface="Times New Roman"/>
              </a:rPr>
              <a:t>нш</a:t>
            </a:r>
            <a:r>
              <a:rPr sz="2200" spc="-5" dirty="0">
                <a:latin typeface="Times New Roman"/>
                <a:cs typeface="Times New Roman"/>
              </a:rPr>
              <a:t>е</a:t>
            </a:r>
            <a:r>
              <a:rPr sz="2200" dirty="0">
                <a:latin typeface="Times New Roman"/>
                <a:cs typeface="Times New Roman"/>
              </a:rPr>
              <a:t>		6</a:t>
            </a:r>
            <a:r>
              <a:rPr sz="2200" spc="-5" dirty="0">
                <a:latin typeface="Times New Roman"/>
                <a:cs typeface="Times New Roman"/>
              </a:rPr>
              <a:t>0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10" dirty="0">
                <a:latin typeface="Times New Roman"/>
                <a:cs typeface="Times New Roman"/>
              </a:rPr>
              <a:t>°</a:t>
            </a:r>
            <a:r>
              <a:rPr sz="2200" spc="-5" dirty="0">
                <a:latin typeface="Times New Roman"/>
                <a:cs typeface="Times New Roman"/>
              </a:rPr>
              <a:t>С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—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35748" y="2767711"/>
            <a:ext cx="160718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3050" marR="5080" indent="-260985">
              <a:lnSpc>
                <a:spcPct val="100000"/>
              </a:lnSpc>
              <a:spcBef>
                <a:spcPts val="95"/>
              </a:spcBef>
              <a:tabLst>
                <a:tab pos="1483360" algn="l"/>
              </a:tabLst>
            </a:pPr>
            <a:r>
              <a:rPr sz="2200" spc="-20" dirty="0">
                <a:latin typeface="Times New Roman"/>
                <a:cs typeface="Times New Roman"/>
              </a:rPr>
              <a:t>п</a:t>
            </a:r>
            <a:r>
              <a:rPr sz="2200" spc="-5" dirty="0">
                <a:latin typeface="Times New Roman"/>
                <a:cs typeface="Times New Roman"/>
              </a:rPr>
              <a:t>репар</a:t>
            </a:r>
            <a:r>
              <a:rPr sz="2200" spc="-70" dirty="0">
                <a:latin typeface="Times New Roman"/>
                <a:cs typeface="Times New Roman"/>
              </a:rPr>
              <a:t>а</a:t>
            </a:r>
            <a:r>
              <a:rPr sz="2200" spc="-5" dirty="0">
                <a:latin typeface="Times New Roman"/>
                <a:cs typeface="Times New Roman"/>
              </a:rPr>
              <a:t>тів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з  </a:t>
            </a:r>
            <a:r>
              <a:rPr sz="2200" spc="-10" dirty="0">
                <a:latin typeface="Times New Roman"/>
                <a:cs typeface="Times New Roman"/>
              </a:rPr>
              <a:t>пл</a:t>
            </a:r>
            <a:r>
              <a:rPr sz="2200" spc="-5" dirty="0">
                <a:latin typeface="Times New Roman"/>
                <a:cs typeface="Times New Roman"/>
              </a:rPr>
              <a:t>яшки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з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8267" y="3438525"/>
            <a:ext cx="8484235" cy="3043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6350" algn="just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Times New Roman"/>
                <a:cs typeface="Times New Roman"/>
              </a:rPr>
              <a:t>необробленою</a:t>
            </a:r>
            <a:r>
              <a:rPr sz="2200" spc="-5" dirty="0">
                <a:latin typeface="Times New Roman"/>
                <a:cs typeface="Times New Roman"/>
              </a:rPr>
              <a:t> поверхнею;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від</a:t>
            </a:r>
            <a:r>
              <a:rPr sz="2200" dirty="0">
                <a:latin typeface="Times New Roman"/>
                <a:cs typeface="Times New Roman"/>
              </a:rPr>
              <a:t> 100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до</a:t>
            </a:r>
            <a:r>
              <a:rPr sz="2200" dirty="0">
                <a:latin typeface="Times New Roman"/>
                <a:cs typeface="Times New Roman"/>
              </a:rPr>
              <a:t> 20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°С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—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пробірки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для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лікарських</a:t>
            </a:r>
            <a:r>
              <a:rPr sz="2200" spc="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засобів);</a:t>
            </a:r>
            <a:endParaRPr sz="220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buChar char="-"/>
              <a:tabLst>
                <a:tab pos="355600" algn="l"/>
              </a:tabLst>
            </a:pPr>
            <a:r>
              <a:rPr sz="2200" spc="-10" dirty="0">
                <a:latin typeface="Times New Roman"/>
                <a:cs typeface="Times New Roman"/>
              </a:rPr>
              <a:t>повинна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мати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механічну </a:t>
            </a:r>
            <a:r>
              <a:rPr sz="2200" spc="-5" dirty="0">
                <a:latin typeface="Times New Roman"/>
                <a:cs typeface="Times New Roman"/>
              </a:rPr>
              <a:t>міцність;</a:t>
            </a:r>
            <a:endParaRPr sz="2200">
              <a:latin typeface="Times New Roman"/>
              <a:cs typeface="Times New Roman"/>
            </a:endParaRPr>
          </a:p>
          <a:p>
            <a:pPr marL="425450" indent="-413384" algn="just">
              <a:lnSpc>
                <a:spcPct val="100000"/>
              </a:lnSpc>
              <a:buChar char="-"/>
              <a:tabLst>
                <a:tab pos="426084" algn="l"/>
              </a:tabLst>
            </a:pPr>
            <a:r>
              <a:rPr sz="2200" spc="-10" dirty="0">
                <a:latin typeface="Times New Roman"/>
                <a:cs typeface="Times New Roman"/>
              </a:rPr>
              <a:t>поверхня</a:t>
            </a:r>
            <a:r>
              <a:rPr sz="2200" dirty="0">
                <a:latin typeface="Times New Roman"/>
                <a:cs typeface="Times New Roman"/>
              </a:rPr>
              <a:t> тари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повинна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бути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35" dirty="0">
                <a:latin typeface="Times New Roman"/>
                <a:cs typeface="Times New Roman"/>
              </a:rPr>
              <a:t>гладкою;</a:t>
            </a:r>
            <a:endParaRPr sz="22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buFont typeface="Times New Roman"/>
              <a:buChar char="-"/>
              <a:tabLst>
                <a:tab pos="426084" algn="l"/>
              </a:tabLst>
            </a:pPr>
            <a:r>
              <a:rPr dirty="0"/>
              <a:t>	</a:t>
            </a:r>
            <a:r>
              <a:rPr sz="2200" spc="-5" dirty="0">
                <a:latin typeface="Times New Roman"/>
                <a:cs typeface="Times New Roman"/>
              </a:rPr>
              <a:t>на</a:t>
            </a:r>
            <a:r>
              <a:rPr sz="2200" spc="5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поверхні</a:t>
            </a:r>
            <a:r>
              <a:rPr sz="2200" spc="509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і</a:t>
            </a:r>
            <a:r>
              <a:rPr sz="2200" spc="5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spc="509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товщині</a:t>
            </a:r>
            <a:r>
              <a:rPr sz="2200" spc="509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тари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не</a:t>
            </a:r>
            <a:r>
              <a:rPr sz="2200" spc="51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допускаються:</a:t>
            </a:r>
            <a:r>
              <a:rPr sz="2200" spc="52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свиль,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відчутна </a:t>
            </a:r>
            <a:r>
              <a:rPr sz="2200" spc="-54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рукою,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мошка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(бульбашки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до</a:t>
            </a:r>
            <a:r>
              <a:rPr sz="2200" dirty="0">
                <a:latin typeface="Times New Roman"/>
                <a:cs typeface="Times New Roman"/>
              </a:rPr>
              <a:t> 0,8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мм),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щербини,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сколи,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ріжучі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задирки,</a:t>
            </a:r>
            <a:r>
              <a:rPr sz="2200" spc="3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сторонні</a:t>
            </a:r>
            <a:r>
              <a:rPr sz="2200" spc="-15" dirty="0">
                <a:latin typeface="Times New Roman"/>
                <a:cs typeface="Times New Roman"/>
              </a:rPr>
              <a:t> включення;</a:t>
            </a:r>
            <a:endParaRPr sz="2200">
              <a:latin typeface="Times New Roman"/>
              <a:cs typeface="Times New Roman"/>
            </a:endParaRPr>
          </a:p>
          <a:p>
            <a:pPr marL="355600" marR="6985" indent="-342900" algn="just">
              <a:lnSpc>
                <a:spcPct val="100000"/>
              </a:lnSpc>
              <a:spcBef>
                <a:spcPts val="5"/>
              </a:spcBef>
              <a:buChar char="-"/>
              <a:tabLst>
                <a:tab pos="355600" algn="l"/>
              </a:tabLst>
            </a:pPr>
            <a:r>
              <a:rPr sz="2200" spc="-10" dirty="0">
                <a:latin typeface="Times New Roman"/>
                <a:cs typeface="Times New Roman"/>
              </a:rPr>
              <a:t>площини </a:t>
            </a:r>
            <a:r>
              <a:rPr sz="2200" spc="-15" dirty="0">
                <a:latin typeface="Times New Roman"/>
                <a:cs typeface="Times New Roman"/>
              </a:rPr>
              <a:t>горловини </a:t>
            </a:r>
            <a:r>
              <a:rPr sz="2200" spc="-5" dirty="0">
                <a:latin typeface="Times New Roman"/>
                <a:cs typeface="Times New Roman"/>
              </a:rPr>
              <a:t>і </a:t>
            </a:r>
            <a:r>
              <a:rPr sz="2200" spc="-10" dirty="0">
                <a:latin typeface="Times New Roman"/>
                <a:cs typeface="Times New Roman"/>
              </a:rPr>
              <a:t>дна повинні </a:t>
            </a:r>
            <a:r>
              <a:rPr sz="2200" spc="-25" dirty="0">
                <a:latin typeface="Times New Roman"/>
                <a:cs typeface="Times New Roman"/>
              </a:rPr>
              <a:t>бути </a:t>
            </a:r>
            <a:r>
              <a:rPr sz="2200" spc="-5" dirty="0">
                <a:latin typeface="Times New Roman"/>
                <a:cs typeface="Times New Roman"/>
              </a:rPr>
              <a:t>паралельними (відхилення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не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більше</a:t>
            </a:r>
            <a:r>
              <a:rPr sz="2200" spc="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0,2</a:t>
            </a:r>
            <a:r>
              <a:rPr sz="2200" spc="-5" dirty="0">
                <a:latin typeface="Times New Roman"/>
                <a:cs typeface="Times New Roman"/>
              </a:rPr>
              <a:t> мм).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8267" y="503046"/>
            <a:ext cx="7835265" cy="5147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39875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Times New Roman"/>
                <a:cs typeface="Times New Roman"/>
              </a:rPr>
              <a:t>Технічні </a:t>
            </a:r>
            <a:r>
              <a:rPr sz="2400" spc="-5" dirty="0">
                <a:latin typeface="Times New Roman"/>
                <a:cs typeface="Times New Roman"/>
              </a:rPr>
              <a:t>вимоги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полімерної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тари.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Вироби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із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пластичних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мас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повинні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мати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таких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дефектів:</a:t>
            </a:r>
            <a:endParaRPr sz="24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sz="2400" dirty="0">
                <a:latin typeface="Times New Roman"/>
                <a:cs typeface="Times New Roman"/>
              </a:rPr>
              <a:t>тріщин;</a:t>
            </a:r>
            <a:endParaRPr sz="24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sz="2400" spc="-5" dirty="0">
                <a:latin typeface="Times New Roman"/>
                <a:cs typeface="Times New Roman"/>
              </a:rPr>
              <a:t>недопресування;</a:t>
            </a:r>
            <a:endParaRPr sz="24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sz="2400" spc="-15" dirty="0">
                <a:latin typeface="Times New Roman"/>
                <a:cs typeface="Times New Roman"/>
              </a:rPr>
              <a:t>здуття;</a:t>
            </a:r>
            <a:endParaRPr sz="24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sz="2400" spc="-15" dirty="0">
                <a:latin typeface="Times New Roman"/>
                <a:cs typeface="Times New Roman"/>
              </a:rPr>
              <a:t>розводів;</a:t>
            </a:r>
            <a:endParaRPr sz="24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sz="2400" spc="-20" dirty="0">
                <a:latin typeface="Times New Roman"/>
                <a:cs typeface="Times New Roman"/>
              </a:rPr>
              <a:t>раковин;</a:t>
            </a:r>
            <a:endParaRPr sz="24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Char char="-"/>
              <a:tabLst>
                <a:tab pos="469265" algn="l"/>
                <a:tab pos="469900" algn="l"/>
              </a:tabLst>
            </a:pPr>
            <a:r>
              <a:rPr sz="2400" spc="-10" dirty="0">
                <a:latin typeface="Times New Roman"/>
                <a:cs typeface="Times New Roman"/>
              </a:rPr>
              <a:t>викривлення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-10" dirty="0">
                <a:latin typeface="Times New Roman"/>
                <a:cs typeface="Times New Roman"/>
              </a:rPr>
              <a:t> стикувальних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швів;</a:t>
            </a:r>
            <a:endParaRPr sz="24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sz="2400" spc="-5" dirty="0">
                <a:latin typeface="Times New Roman"/>
                <a:cs typeface="Times New Roman"/>
              </a:rPr>
              <a:t>великих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сторонніх</a:t>
            </a:r>
            <a:r>
              <a:rPr sz="2400" spc="-15" dirty="0">
                <a:latin typeface="Times New Roman"/>
                <a:cs typeface="Times New Roman"/>
              </a:rPr>
              <a:t> включень.</a:t>
            </a:r>
            <a:endParaRPr sz="2400">
              <a:latin typeface="Times New Roman"/>
              <a:cs typeface="Times New Roman"/>
            </a:endParaRPr>
          </a:p>
          <a:p>
            <a:pPr marL="745490">
              <a:lnSpc>
                <a:spcPct val="100000"/>
              </a:lnSpc>
            </a:pPr>
            <a:r>
              <a:rPr sz="2400" spc="-20" dirty="0">
                <a:latin typeface="Times New Roman"/>
                <a:cs typeface="Times New Roman"/>
              </a:rPr>
              <a:t>Технічні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вимоги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 металевої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тари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(з </a:t>
            </a:r>
            <a:r>
              <a:rPr sz="2400" spc="-5" dirty="0">
                <a:latin typeface="Times New Roman"/>
                <a:cs typeface="Times New Roman"/>
              </a:rPr>
              <a:t>алюмінію).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До </a:t>
            </a:r>
            <a:r>
              <a:rPr sz="2400" dirty="0">
                <a:latin typeface="Times New Roman"/>
                <a:cs typeface="Times New Roman"/>
              </a:rPr>
              <a:t>металевої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тари </a:t>
            </a:r>
            <a:r>
              <a:rPr sz="2400" spc="-15" dirty="0">
                <a:latin typeface="Times New Roman"/>
                <a:cs typeface="Times New Roman"/>
              </a:rPr>
              <a:t>висуваються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такі</a:t>
            </a:r>
            <a:r>
              <a:rPr sz="2400" spc="-5" dirty="0">
                <a:latin typeface="Times New Roman"/>
                <a:cs typeface="Times New Roman"/>
              </a:rPr>
              <a:t> вимоги:</a:t>
            </a:r>
            <a:endParaRPr sz="2400">
              <a:latin typeface="Times New Roman"/>
              <a:cs typeface="Times New Roman"/>
            </a:endParaRPr>
          </a:p>
          <a:p>
            <a:pPr marL="193675" indent="-181610">
              <a:lnSpc>
                <a:spcPct val="100000"/>
              </a:lnSpc>
              <a:buChar char="-"/>
              <a:tabLst>
                <a:tab pos="194310" algn="l"/>
              </a:tabLst>
            </a:pPr>
            <a:r>
              <a:rPr sz="2400" dirty="0">
                <a:latin typeface="Times New Roman"/>
                <a:cs typeface="Times New Roman"/>
              </a:rPr>
              <a:t>внутрішня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поверхня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має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бути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покрита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спеціальним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лаком;</a:t>
            </a:r>
            <a:endParaRPr sz="2400">
              <a:latin typeface="Times New Roman"/>
              <a:cs typeface="Times New Roman"/>
            </a:endParaRPr>
          </a:p>
          <a:p>
            <a:pPr marL="200025" indent="-187960">
              <a:lnSpc>
                <a:spcPct val="100000"/>
              </a:lnSpc>
              <a:buChar char="-"/>
              <a:tabLst>
                <a:tab pos="200660" algn="l"/>
              </a:tabLst>
            </a:pPr>
            <a:r>
              <a:rPr sz="2400" spc="-5" dirty="0">
                <a:latin typeface="Times New Roman"/>
                <a:cs typeface="Times New Roman"/>
              </a:rPr>
              <a:t>зовнішня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поверхня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має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бути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покрита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емаллю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згідно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НД;</a:t>
            </a:r>
            <a:endParaRPr sz="2400">
              <a:latin typeface="Times New Roman"/>
              <a:cs typeface="Times New Roman"/>
            </a:endParaRPr>
          </a:p>
          <a:p>
            <a:pPr marL="190500" indent="-178435">
              <a:lnSpc>
                <a:spcPct val="100000"/>
              </a:lnSpc>
              <a:buChar char="-"/>
              <a:tabLst>
                <a:tab pos="191135" algn="l"/>
              </a:tabLst>
            </a:pPr>
            <a:r>
              <a:rPr sz="2400" dirty="0">
                <a:latin typeface="Times New Roman"/>
                <a:cs typeface="Times New Roman"/>
              </a:rPr>
              <a:t>емаль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друкарські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фарби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повинні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бути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водостійкими.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35454" y="0"/>
            <a:ext cx="45123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0" dirty="0"/>
              <a:t>Технічні</a:t>
            </a:r>
            <a:r>
              <a:rPr sz="3200" spc="-50" dirty="0"/>
              <a:t> </a:t>
            </a:r>
            <a:r>
              <a:rPr sz="3200" spc="-5" dirty="0"/>
              <a:t>вимоги</a:t>
            </a:r>
            <a:r>
              <a:rPr sz="3200" spc="-60" dirty="0"/>
              <a:t> </a:t>
            </a:r>
            <a:r>
              <a:rPr sz="3200" dirty="0"/>
              <a:t>до</a:t>
            </a:r>
            <a:r>
              <a:rPr sz="3200" spc="-25" dirty="0"/>
              <a:t> </a:t>
            </a:r>
            <a:r>
              <a:rPr sz="3200" spc="10" dirty="0"/>
              <a:t>тари</a:t>
            </a:r>
            <a:endParaRPr sz="32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267" y="58526"/>
            <a:ext cx="8124825" cy="198564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817244" algn="ctr">
              <a:lnSpc>
                <a:spcPct val="100000"/>
              </a:lnSpc>
              <a:spcBef>
                <a:spcPts val="715"/>
              </a:spcBef>
            </a:pPr>
            <a:r>
              <a:rPr sz="3200" spc="-5" dirty="0"/>
              <a:t>Маркування</a:t>
            </a:r>
            <a:r>
              <a:rPr sz="3200" spc="-15" dirty="0"/>
              <a:t> </a:t>
            </a:r>
            <a:r>
              <a:rPr sz="3200" spc="-25" dirty="0"/>
              <a:t>споживчої</a:t>
            </a:r>
            <a:r>
              <a:rPr sz="3200" spc="-40" dirty="0"/>
              <a:t> </a:t>
            </a:r>
            <a:r>
              <a:rPr sz="3200" spc="5" dirty="0"/>
              <a:t>тари</a:t>
            </a:r>
            <a:endParaRPr sz="3200"/>
          </a:p>
          <a:p>
            <a:pPr marL="12700" marR="5080" algn="just">
              <a:lnSpc>
                <a:spcPct val="100000"/>
              </a:lnSpc>
              <a:spcBef>
                <a:spcPts val="414"/>
              </a:spcBef>
            </a:pPr>
            <a:r>
              <a:rPr sz="2200" b="0" spc="-5" dirty="0">
                <a:latin typeface="Times New Roman"/>
                <a:cs typeface="Times New Roman"/>
              </a:rPr>
              <a:t>Згідно з </a:t>
            </a:r>
            <a:r>
              <a:rPr sz="2200" b="0" spc="-10" dirty="0">
                <a:latin typeface="Times New Roman"/>
                <a:cs typeface="Times New Roman"/>
              </a:rPr>
              <a:t>ДСТУ </a:t>
            </a:r>
            <a:r>
              <a:rPr sz="2200" b="0" dirty="0">
                <a:latin typeface="Times New Roman"/>
                <a:cs typeface="Times New Roman"/>
              </a:rPr>
              <a:t>4260:2003 </a:t>
            </a:r>
            <a:r>
              <a:rPr sz="2200" b="0" spc="-5" dirty="0">
                <a:latin typeface="Times New Roman"/>
                <a:cs typeface="Times New Roman"/>
              </a:rPr>
              <a:t>і </a:t>
            </a:r>
            <a:r>
              <a:rPr sz="2200" b="0" spc="-15" dirty="0">
                <a:latin typeface="Times New Roman"/>
                <a:cs typeface="Times New Roman"/>
              </a:rPr>
              <a:t>ГОСТ </a:t>
            </a:r>
            <a:r>
              <a:rPr sz="2200" b="0" dirty="0">
                <a:latin typeface="Times New Roman"/>
                <a:cs typeface="Times New Roman"/>
              </a:rPr>
              <a:t>30288—95 </a:t>
            </a:r>
            <a:r>
              <a:rPr sz="2200" b="0" spc="-20" dirty="0">
                <a:latin typeface="Times New Roman"/>
                <a:cs typeface="Times New Roman"/>
              </a:rPr>
              <a:t>марковання </a:t>
            </a:r>
            <a:r>
              <a:rPr sz="2200" b="0" dirty="0">
                <a:latin typeface="Times New Roman"/>
                <a:cs typeface="Times New Roman"/>
              </a:rPr>
              <a:t>наносять </a:t>
            </a:r>
            <a:r>
              <a:rPr sz="2200" b="0" spc="-5" dirty="0">
                <a:latin typeface="Times New Roman"/>
                <a:cs typeface="Times New Roman"/>
              </a:rPr>
              <a:t>у </a:t>
            </a:r>
            <a:r>
              <a:rPr sz="2200" b="0" spc="-535" dirty="0">
                <a:latin typeface="Times New Roman"/>
                <a:cs typeface="Times New Roman"/>
              </a:rPr>
              <a:t> </a:t>
            </a:r>
            <a:r>
              <a:rPr sz="2200" b="0" spc="-25" dirty="0">
                <a:latin typeface="Times New Roman"/>
                <a:cs typeface="Times New Roman"/>
              </a:rPr>
              <a:t>вигляді</a:t>
            </a:r>
            <a:r>
              <a:rPr sz="2200" b="0" spc="-20" dirty="0">
                <a:latin typeface="Times New Roman"/>
                <a:cs typeface="Times New Roman"/>
              </a:rPr>
              <a:t> </a:t>
            </a:r>
            <a:r>
              <a:rPr sz="2200" b="0" spc="-10" dirty="0">
                <a:latin typeface="Times New Roman"/>
                <a:cs typeface="Times New Roman"/>
              </a:rPr>
              <a:t>відбитка</a:t>
            </a:r>
            <a:r>
              <a:rPr sz="2200" b="0" spc="-5" dirty="0">
                <a:latin typeface="Times New Roman"/>
                <a:cs typeface="Times New Roman"/>
              </a:rPr>
              <a:t> на</a:t>
            </a:r>
            <a:r>
              <a:rPr sz="2200" b="0" dirty="0">
                <a:latin typeface="Times New Roman"/>
                <a:cs typeface="Times New Roman"/>
              </a:rPr>
              <a:t> </a:t>
            </a:r>
            <a:r>
              <a:rPr sz="2200" b="0" spc="-5" dirty="0">
                <a:latin typeface="Times New Roman"/>
                <a:cs typeface="Times New Roman"/>
              </a:rPr>
              <a:t>дно</a:t>
            </a:r>
            <a:r>
              <a:rPr sz="2200" b="0" dirty="0">
                <a:latin typeface="Times New Roman"/>
                <a:cs typeface="Times New Roman"/>
              </a:rPr>
              <a:t> </a:t>
            </a:r>
            <a:r>
              <a:rPr sz="2200" b="0" spc="-5" dirty="0">
                <a:latin typeface="Times New Roman"/>
                <a:cs typeface="Times New Roman"/>
              </a:rPr>
              <a:t>або</a:t>
            </a:r>
            <a:r>
              <a:rPr sz="2200" b="0" dirty="0">
                <a:latin typeface="Times New Roman"/>
                <a:cs typeface="Times New Roman"/>
              </a:rPr>
              <a:t> </a:t>
            </a:r>
            <a:r>
              <a:rPr sz="2200" b="0" spc="-5" dirty="0">
                <a:latin typeface="Times New Roman"/>
                <a:cs typeface="Times New Roman"/>
              </a:rPr>
              <a:t>на</a:t>
            </a:r>
            <a:r>
              <a:rPr sz="2200" b="0" dirty="0">
                <a:latin typeface="Times New Roman"/>
                <a:cs typeface="Times New Roman"/>
              </a:rPr>
              <a:t> </a:t>
            </a:r>
            <a:r>
              <a:rPr sz="2200" b="0" spc="-10" dirty="0">
                <a:latin typeface="Times New Roman"/>
                <a:cs typeface="Times New Roman"/>
              </a:rPr>
              <a:t>нижню</a:t>
            </a:r>
            <a:r>
              <a:rPr sz="2200" b="0" spc="-5" dirty="0">
                <a:latin typeface="Times New Roman"/>
                <a:cs typeface="Times New Roman"/>
              </a:rPr>
              <a:t> частину</a:t>
            </a:r>
            <a:r>
              <a:rPr sz="2200" b="0" dirty="0">
                <a:latin typeface="Times New Roman"/>
                <a:cs typeface="Times New Roman"/>
              </a:rPr>
              <a:t> </a:t>
            </a:r>
            <a:r>
              <a:rPr sz="2200" b="0" spc="-25" dirty="0">
                <a:latin typeface="Times New Roman"/>
                <a:cs typeface="Times New Roman"/>
              </a:rPr>
              <a:t>корпусу</a:t>
            </a:r>
            <a:r>
              <a:rPr sz="2200" b="0" spc="-20" dirty="0">
                <a:latin typeface="Times New Roman"/>
                <a:cs typeface="Times New Roman"/>
              </a:rPr>
              <a:t> </a:t>
            </a:r>
            <a:r>
              <a:rPr sz="2200" b="0" spc="-5" dirty="0">
                <a:latin typeface="Times New Roman"/>
                <a:cs typeface="Times New Roman"/>
              </a:rPr>
              <a:t>в місці </a:t>
            </a:r>
            <a:r>
              <a:rPr sz="2200" b="0" spc="-535" dirty="0">
                <a:latin typeface="Times New Roman"/>
                <a:cs typeface="Times New Roman"/>
              </a:rPr>
              <a:t> </a:t>
            </a:r>
            <a:r>
              <a:rPr sz="2200" b="0" spc="-30" dirty="0">
                <a:latin typeface="Times New Roman"/>
                <a:cs typeface="Times New Roman"/>
              </a:rPr>
              <a:t>переходу </a:t>
            </a:r>
            <a:r>
              <a:rPr sz="2200" b="0" spc="-10" dirty="0">
                <a:latin typeface="Times New Roman"/>
                <a:cs typeface="Times New Roman"/>
              </a:rPr>
              <a:t>дна </a:t>
            </a:r>
            <a:r>
              <a:rPr sz="2200" b="0" spc="-5" dirty="0">
                <a:latin typeface="Times New Roman"/>
                <a:cs typeface="Times New Roman"/>
              </a:rPr>
              <a:t>в стінки </a:t>
            </a:r>
            <a:r>
              <a:rPr sz="2200" b="0" spc="-25" dirty="0">
                <a:latin typeface="Times New Roman"/>
                <a:cs typeface="Times New Roman"/>
              </a:rPr>
              <a:t>корпусу </a:t>
            </a:r>
            <a:r>
              <a:rPr sz="2200" b="0" dirty="0">
                <a:latin typeface="Times New Roman"/>
                <a:cs typeface="Times New Roman"/>
              </a:rPr>
              <a:t>тари. </a:t>
            </a:r>
            <a:r>
              <a:rPr sz="2200" b="0" spc="-20" dirty="0">
                <a:latin typeface="Times New Roman"/>
                <a:cs typeface="Times New Roman"/>
              </a:rPr>
              <a:t>Марковання </a:t>
            </a:r>
            <a:r>
              <a:rPr sz="2200" b="0" spc="-5" dirty="0">
                <a:latin typeface="Times New Roman"/>
                <a:cs typeface="Times New Roman"/>
              </a:rPr>
              <a:t>скляної </a:t>
            </a:r>
            <a:r>
              <a:rPr sz="2200" b="0" spc="-20" dirty="0">
                <a:latin typeface="Times New Roman"/>
                <a:cs typeface="Times New Roman"/>
              </a:rPr>
              <a:t>споживчої </a:t>
            </a:r>
            <a:r>
              <a:rPr sz="2200" b="0" spc="-535" dirty="0">
                <a:latin typeface="Times New Roman"/>
                <a:cs typeface="Times New Roman"/>
              </a:rPr>
              <a:t> </a:t>
            </a:r>
            <a:r>
              <a:rPr sz="2200" b="0" dirty="0">
                <a:latin typeface="Times New Roman"/>
                <a:cs typeface="Times New Roman"/>
              </a:rPr>
              <a:t>тари</a:t>
            </a:r>
            <a:r>
              <a:rPr sz="2200" b="0" spc="5" dirty="0">
                <a:latin typeface="Times New Roman"/>
                <a:cs typeface="Times New Roman"/>
              </a:rPr>
              <a:t> </a:t>
            </a:r>
            <a:r>
              <a:rPr sz="2200" b="0" spc="-5" dirty="0">
                <a:latin typeface="Times New Roman"/>
                <a:cs typeface="Times New Roman"/>
              </a:rPr>
              <a:t>повинно</a:t>
            </a:r>
            <a:r>
              <a:rPr sz="2200" b="0" spc="-15" dirty="0">
                <a:latin typeface="Times New Roman"/>
                <a:cs typeface="Times New Roman"/>
              </a:rPr>
              <a:t> </a:t>
            </a:r>
            <a:r>
              <a:rPr sz="2200" b="0" spc="-5" dirty="0">
                <a:latin typeface="Times New Roman"/>
                <a:cs typeface="Times New Roman"/>
              </a:rPr>
              <a:t>містити</a:t>
            </a:r>
            <a:r>
              <a:rPr sz="2200" b="0" spc="5" dirty="0">
                <a:latin typeface="Times New Roman"/>
                <a:cs typeface="Times New Roman"/>
              </a:rPr>
              <a:t> </a:t>
            </a:r>
            <a:r>
              <a:rPr sz="2200" b="0" spc="-10" dirty="0">
                <a:latin typeface="Times New Roman"/>
                <a:cs typeface="Times New Roman"/>
              </a:rPr>
              <a:t>таку</a:t>
            </a:r>
            <a:r>
              <a:rPr sz="2200" b="0" spc="30" dirty="0">
                <a:latin typeface="Times New Roman"/>
                <a:cs typeface="Times New Roman"/>
              </a:rPr>
              <a:t> </a:t>
            </a:r>
            <a:r>
              <a:rPr sz="2200" b="0" spc="-20" dirty="0">
                <a:latin typeface="Times New Roman"/>
                <a:cs typeface="Times New Roman"/>
              </a:rPr>
              <a:t>обов’язкову</a:t>
            </a:r>
            <a:r>
              <a:rPr sz="2200" b="0" spc="25" dirty="0">
                <a:latin typeface="Times New Roman"/>
                <a:cs typeface="Times New Roman"/>
              </a:rPr>
              <a:t> </a:t>
            </a:r>
            <a:r>
              <a:rPr sz="2200" b="0" spc="-10" dirty="0">
                <a:latin typeface="Times New Roman"/>
                <a:cs typeface="Times New Roman"/>
              </a:rPr>
              <a:t>інформацію.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8071" y="2633472"/>
            <a:ext cx="3995928" cy="32400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58267" y="2732023"/>
            <a:ext cx="4415155" cy="295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7620" indent="-342900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5600" algn="l"/>
              </a:tabLst>
            </a:pPr>
            <a:r>
              <a:rPr sz="2400" spc="-10" dirty="0">
                <a:latin typeface="Times New Roman"/>
                <a:cs typeface="Times New Roman"/>
              </a:rPr>
              <a:t>відбиток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товарного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знаку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підприємствавиробника;</a:t>
            </a:r>
            <a:endParaRPr sz="2400">
              <a:latin typeface="Times New Roman"/>
              <a:cs typeface="Times New Roman"/>
            </a:endParaRPr>
          </a:p>
          <a:p>
            <a:pPr marL="431800" indent="-419100" algn="just">
              <a:lnSpc>
                <a:spcPct val="100000"/>
              </a:lnSpc>
              <a:buFont typeface="Wingdings"/>
              <a:buChar char=""/>
              <a:tabLst>
                <a:tab pos="431800" algn="l"/>
              </a:tabLst>
            </a:pPr>
            <a:r>
              <a:rPr sz="2400" spc="-5" dirty="0">
                <a:latin typeface="Times New Roman"/>
                <a:cs typeface="Times New Roman"/>
              </a:rPr>
              <a:t>номінальну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місткість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(л);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рік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виготовлення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виробу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(дві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Times New Roman"/>
                <a:cs typeface="Times New Roman"/>
              </a:rPr>
              <a:t>останні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цифри);</a:t>
            </a:r>
            <a:endParaRPr sz="2400">
              <a:latin typeface="Times New Roman"/>
              <a:cs typeface="Times New Roman"/>
            </a:endParaRPr>
          </a:p>
          <a:p>
            <a:pPr marL="355600" marR="7620" indent="-342900" algn="just">
              <a:lnSpc>
                <a:spcPct val="100000"/>
              </a:lnSpc>
              <a:buFont typeface="Wingdings"/>
              <a:buChar char=""/>
              <a:tabLst>
                <a:tab pos="355600" algn="l"/>
                <a:tab pos="3303270" algn="l"/>
              </a:tabLst>
            </a:pPr>
            <a:r>
              <a:rPr sz="2400" spc="-10" dirty="0">
                <a:latin typeface="Times New Roman"/>
                <a:cs typeface="Times New Roman"/>
              </a:rPr>
              <a:t>номер </a:t>
            </a:r>
            <a:r>
              <a:rPr sz="2400" dirty="0">
                <a:latin typeface="Times New Roman"/>
                <a:cs typeface="Times New Roman"/>
              </a:rPr>
              <a:t>прес-форми </a:t>
            </a:r>
            <a:r>
              <a:rPr sz="2400" spc="-5" dirty="0">
                <a:latin typeface="Times New Roman"/>
                <a:cs typeface="Times New Roman"/>
              </a:rPr>
              <a:t>(якщо тару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</a:t>
            </a:r>
            <a:r>
              <a:rPr sz="2400" spc="-10" dirty="0">
                <a:latin typeface="Times New Roman"/>
                <a:cs typeface="Times New Roman"/>
              </a:rPr>
              <a:t>и</a:t>
            </a:r>
            <a:r>
              <a:rPr sz="2400" dirty="0">
                <a:latin typeface="Times New Roman"/>
                <a:cs typeface="Times New Roman"/>
              </a:rPr>
              <a:t>ро</a:t>
            </a:r>
            <a:r>
              <a:rPr sz="2400" spc="-65" dirty="0">
                <a:latin typeface="Times New Roman"/>
                <a:cs typeface="Times New Roman"/>
              </a:rPr>
              <a:t>б</a:t>
            </a:r>
            <a:r>
              <a:rPr sz="2400" spc="-5" dirty="0">
                <a:latin typeface="Times New Roman"/>
                <a:cs typeface="Times New Roman"/>
              </a:rPr>
              <a:t>ля</a:t>
            </a:r>
            <a:r>
              <a:rPr sz="2400" spc="-35" dirty="0">
                <a:latin typeface="Times New Roman"/>
                <a:cs typeface="Times New Roman"/>
              </a:rPr>
              <a:t>ю</a:t>
            </a:r>
            <a:r>
              <a:rPr sz="2400" dirty="0">
                <a:latin typeface="Times New Roman"/>
                <a:cs typeface="Times New Roman"/>
              </a:rPr>
              <a:t>ть	ме</a:t>
            </a:r>
            <a:r>
              <a:rPr sz="2400" spc="-40" dirty="0">
                <a:latin typeface="Times New Roman"/>
                <a:cs typeface="Times New Roman"/>
              </a:rPr>
              <a:t>т</a:t>
            </a:r>
            <a:r>
              <a:rPr sz="2400" spc="-7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д</a:t>
            </a:r>
            <a:r>
              <a:rPr sz="2400" spc="-5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м  </a:t>
            </a:r>
            <a:r>
              <a:rPr sz="2400" spc="-5" dirty="0">
                <a:latin typeface="Times New Roman"/>
                <a:cs typeface="Times New Roman"/>
              </a:rPr>
              <a:t>пресування).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200" y="136017"/>
            <a:ext cx="7070090" cy="1945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41170" algn="just">
              <a:lnSpc>
                <a:spcPts val="3715"/>
              </a:lnSpc>
              <a:spcBef>
                <a:spcPts val="100"/>
              </a:spcBef>
            </a:pPr>
            <a:r>
              <a:rPr sz="3200" spc="-5" dirty="0"/>
              <a:t>Маркування</a:t>
            </a:r>
            <a:r>
              <a:rPr sz="3200" spc="-15" dirty="0"/>
              <a:t> </a:t>
            </a:r>
            <a:r>
              <a:rPr sz="3200" spc="-25" dirty="0"/>
              <a:t>споживчої</a:t>
            </a:r>
            <a:r>
              <a:rPr sz="3200" spc="-45" dirty="0"/>
              <a:t> </a:t>
            </a:r>
            <a:r>
              <a:rPr sz="3200" spc="5" dirty="0"/>
              <a:t>тари</a:t>
            </a:r>
            <a:endParaRPr sz="3200"/>
          </a:p>
          <a:p>
            <a:pPr marL="12700" marR="788035" algn="just">
              <a:lnSpc>
                <a:spcPts val="3840"/>
              </a:lnSpc>
            </a:pPr>
            <a:r>
              <a:rPr sz="3200" b="0" spc="-20" dirty="0">
                <a:latin typeface="Times New Roman"/>
                <a:cs typeface="Times New Roman"/>
              </a:rPr>
              <a:t>Марковання</a:t>
            </a:r>
            <a:r>
              <a:rPr sz="3200" b="0" spc="-15" dirty="0">
                <a:latin typeface="Times New Roman"/>
                <a:cs typeface="Times New Roman"/>
              </a:rPr>
              <a:t> </a:t>
            </a:r>
            <a:r>
              <a:rPr sz="3200" b="0" spc="-5" dirty="0">
                <a:latin typeface="Times New Roman"/>
                <a:cs typeface="Times New Roman"/>
              </a:rPr>
              <a:t>полімерної</a:t>
            </a:r>
            <a:r>
              <a:rPr sz="3200" b="0" dirty="0">
                <a:latin typeface="Times New Roman"/>
                <a:cs typeface="Times New Roman"/>
              </a:rPr>
              <a:t> </a:t>
            </a:r>
            <a:r>
              <a:rPr sz="3200" b="0" spc="-25" dirty="0">
                <a:latin typeface="Times New Roman"/>
                <a:cs typeface="Times New Roman"/>
              </a:rPr>
              <a:t>споживчої </a:t>
            </a:r>
            <a:r>
              <a:rPr sz="3200" b="0" spc="-785" dirty="0">
                <a:latin typeface="Times New Roman"/>
                <a:cs typeface="Times New Roman"/>
              </a:rPr>
              <a:t> </a:t>
            </a:r>
            <a:r>
              <a:rPr sz="3200" b="0" spc="10" dirty="0">
                <a:latin typeface="Times New Roman"/>
                <a:cs typeface="Times New Roman"/>
              </a:rPr>
              <a:t>тари </a:t>
            </a:r>
            <a:r>
              <a:rPr sz="3200" b="0" spc="-10" dirty="0">
                <a:latin typeface="Times New Roman"/>
                <a:cs typeface="Times New Roman"/>
              </a:rPr>
              <a:t>має </a:t>
            </a:r>
            <a:r>
              <a:rPr sz="3200" b="0" dirty="0">
                <a:latin typeface="Times New Roman"/>
                <a:cs typeface="Times New Roman"/>
              </a:rPr>
              <a:t>містити </a:t>
            </a:r>
            <a:r>
              <a:rPr sz="3200" b="0" spc="-5" dirty="0">
                <a:latin typeface="Times New Roman"/>
                <a:cs typeface="Times New Roman"/>
              </a:rPr>
              <a:t>таку </a:t>
            </a:r>
            <a:r>
              <a:rPr sz="3200" b="0" spc="-30" dirty="0">
                <a:latin typeface="Times New Roman"/>
                <a:cs typeface="Times New Roman"/>
              </a:rPr>
              <a:t>обов’язкову </a:t>
            </a:r>
            <a:r>
              <a:rPr sz="3200" b="0" spc="-25" dirty="0">
                <a:latin typeface="Times New Roman"/>
                <a:cs typeface="Times New Roman"/>
              </a:rPr>
              <a:t> </a:t>
            </a:r>
            <a:r>
              <a:rPr sz="3200" b="0" spc="-5" dirty="0">
                <a:latin typeface="Times New Roman"/>
                <a:cs typeface="Times New Roman"/>
              </a:rPr>
              <a:t>інформацію.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3728" y="1536191"/>
            <a:ext cx="3700272" cy="293979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0200" y="2013330"/>
            <a:ext cx="8601710" cy="46850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1320" marR="4685665" indent="-3429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401320" algn="l"/>
              </a:tabLst>
            </a:pPr>
            <a:r>
              <a:rPr sz="2200" spc="-5" dirty="0">
                <a:latin typeface="Times New Roman"/>
                <a:cs typeface="Times New Roman"/>
              </a:rPr>
              <a:t>рік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виготовлення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(дві</a:t>
            </a:r>
            <a:r>
              <a:rPr sz="2200" spc="5" dirty="0">
                <a:latin typeface="Times New Roman"/>
                <a:cs typeface="Times New Roman"/>
              </a:rPr>
              <a:t> останні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цифри);</a:t>
            </a:r>
            <a:endParaRPr sz="2200">
              <a:latin typeface="Times New Roman"/>
              <a:cs typeface="Times New Roman"/>
            </a:endParaRPr>
          </a:p>
          <a:p>
            <a:pPr marL="401320" marR="4601845" indent="-342900">
              <a:lnSpc>
                <a:spcPct val="100000"/>
              </a:lnSpc>
              <a:buFont typeface="Wingdings"/>
              <a:buChar char=""/>
              <a:tabLst>
                <a:tab pos="401320" algn="l"/>
              </a:tabLst>
            </a:pPr>
            <a:r>
              <a:rPr sz="2200" spc="-10" dirty="0">
                <a:latin typeface="Times New Roman"/>
                <a:cs typeface="Times New Roman"/>
              </a:rPr>
              <a:t>номер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прес-форми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(якщо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тару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виробляють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методом</a:t>
            </a:r>
            <a:endParaRPr sz="2200">
              <a:latin typeface="Times New Roman"/>
              <a:cs typeface="Times New Roman"/>
            </a:endParaRPr>
          </a:p>
          <a:p>
            <a:pPr marL="401320">
              <a:lnSpc>
                <a:spcPct val="100000"/>
              </a:lnSpc>
            </a:pPr>
            <a:r>
              <a:rPr sz="2200" spc="-5" dirty="0">
                <a:latin typeface="Times New Roman"/>
                <a:cs typeface="Times New Roman"/>
              </a:rPr>
              <a:t>пресування);</a:t>
            </a:r>
            <a:endParaRPr sz="2200">
              <a:latin typeface="Times New Roman"/>
              <a:cs typeface="Times New Roman"/>
            </a:endParaRPr>
          </a:p>
          <a:p>
            <a:pPr marL="401320" marR="4697095" indent="-342900">
              <a:lnSpc>
                <a:spcPct val="100000"/>
              </a:lnSpc>
              <a:buFont typeface="Wingdings"/>
              <a:buChar char=""/>
              <a:tabLst>
                <a:tab pos="401320" algn="l"/>
              </a:tabLst>
            </a:pPr>
            <a:r>
              <a:rPr sz="2200" spc="-10" dirty="0">
                <a:latin typeface="Times New Roman"/>
                <a:cs typeface="Times New Roman"/>
              </a:rPr>
              <a:t>матеріал,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з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35" dirty="0">
                <a:latin typeface="Times New Roman"/>
                <a:cs typeface="Times New Roman"/>
              </a:rPr>
              <a:t>якого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виготовлена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тара.</a:t>
            </a:r>
            <a:endParaRPr sz="2200">
              <a:latin typeface="Times New Roman"/>
              <a:cs typeface="Times New Roman"/>
            </a:endParaRPr>
          </a:p>
          <a:p>
            <a:pPr marL="12700" marR="5080" indent="265430" algn="just">
              <a:lnSpc>
                <a:spcPct val="100000"/>
              </a:lnSpc>
              <a:spcBef>
                <a:spcPts val="930"/>
              </a:spcBef>
            </a:pP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Україні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2004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р.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набув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чинності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нормативний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документ,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</a:t>
            </a:r>
            <a:r>
              <a:rPr sz="1800" b="1" spc="5" dirty="0">
                <a:latin typeface="Times New Roman"/>
                <a:cs typeface="Times New Roman"/>
              </a:rPr>
              <a:t> саме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ДСТУ </a:t>
            </a:r>
            <a:r>
              <a:rPr sz="1800" b="1" dirty="0">
                <a:latin typeface="Times New Roman"/>
                <a:cs typeface="Times New Roman"/>
              </a:rPr>
              <a:t> 4260:2003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«Тара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паковання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спожиткові</a:t>
            </a:r>
            <a:r>
              <a:rPr sz="1800" b="1" spc="-10" dirty="0">
                <a:latin typeface="Times New Roman"/>
                <a:cs typeface="Times New Roman"/>
              </a:rPr>
              <a:t> Марковання.</a:t>
            </a:r>
            <a:r>
              <a:rPr sz="1800" b="1" spc="-5" dirty="0">
                <a:latin typeface="Times New Roman"/>
                <a:cs typeface="Times New Roman"/>
              </a:rPr>
              <a:t> Загальні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вимоги</a:t>
            </a:r>
            <a:r>
              <a:rPr sz="1800" spc="-10" dirty="0">
                <a:latin typeface="Times New Roman"/>
                <a:cs typeface="Times New Roman"/>
              </a:rPr>
              <a:t>»,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який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регламентує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марковання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споживчої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тари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залежно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від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матеріалу.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Цей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стандарт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передбачає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марковання споживчої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тари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 </a:t>
            </a:r>
            <a:r>
              <a:rPr sz="1800" spc="-15" dirty="0">
                <a:latin typeface="Times New Roman"/>
                <a:cs typeface="Times New Roman"/>
              </a:rPr>
              <a:t>паковання </a:t>
            </a:r>
            <a:r>
              <a:rPr sz="1800" spc="-5" dirty="0">
                <a:latin typeface="Times New Roman"/>
                <a:cs typeface="Times New Roman"/>
              </a:rPr>
              <a:t>за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такими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елементами: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15" dirty="0">
                <a:latin typeface="Times New Roman"/>
                <a:cs typeface="Times New Roman"/>
              </a:rPr>
              <a:t>марковання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видом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матеріалу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10" dirty="0">
                <a:latin typeface="Times New Roman"/>
                <a:cs typeface="Times New Roman"/>
              </a:rPr>
              <a:t>та</a:t>
            </a:r>
            <a:r>
              <a:rPr sz="1800" spc="-15" dirty="0">
                <a:latin typeface="Times New Roman"/>
                <a:cs typeface="Times New Roman"/>
              </a:rPr>
              <a:t> його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складом;</a:t>
            </a:r>
            <a:endParaRPr sz="18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Microsoft Sans Serif"/>
              <a:buChar char="•"/>
              <a:tabLst>
                <a:tab pos="355600" algn="l"/>
                <a:tab pos="356235" algn="l"/>
              </a:tabLst>
            </a:pPr>
            <a:r>
              <a:rPr sz="1800" spc="-15" dirty="0">
                <a:latin typeface="Times New Roman"/>
                <a:cs typeface="Times New Roman"/>
              </a:rPr>
              <a:t>марковання </a:t>
            </a:r>
            <a:r>
              <a:rPr sz="1800" spc="-5" dirty="0">
                <a:latin typeface="Times New Roman"/>
                <a:cs typeface="Times New Roman"/>
              </a:rPr>
              <a:t>можливості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вторинної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переробки;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15" dirty="0">
                <a:latin typeface="Times New Roman"/>
                <a:cs typeface="Times New Roman"/>
              </a:rPr>
              <a:t>марковання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можливості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багаторазового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використання;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1800" spc="-15" dirty="0">
                <a:latin typeface="Times New Roman"/>
                <a:cs typeface="Times New Roman"/>
              </a:rPr>
              <a:t>марковання,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яким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можна </a:t>
            </a:r>
            <a:r>
              <a:rPr sz="1800" spc="-15" dirty="0">
                <a:latin typeface="Times New Roman"/>
                <a:cs typeface="Times New Roman"/>
              </a:rPr>
              <a:t>визначити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виробника.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8267" y="724027"/>
            <a:ext cx="8627110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Одним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5" dirty="0">
                <a:latin typeface="Times New Roman"/>
                <a:cs typeface="Times New Roman"/>
              </a:rPr>
              <a:t> таких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знаків</a:t>
            </a:r>
            <a:r>
              <a:rPr sz="2400" dirty="0">
                <a:latin typeface="Times New Roman"/>
                <a:cs typeface="Times New Roman"/>
              </a:rPr>
              <a:t> є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знак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вторинної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переробки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—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петля </a:t>
            </a:r>
            <a:r>
              <a:rPr sz="2400" b="1" spc="-15" dirty="0">
                <a:latin typeface="Times New Roman"/>
                <a:cs typeface="Times New Roman"/>
              </a:rPr>
              <a:t> Мебіуса, </a:t>
            </a:r>
            <a:r>
              <a:rPr sz="2400" spc="-10" dirty="0">
                <a:latin typeface="Times New Roman"/>
                <a:cs typeface="Times New Roman"/>
              </a:rPr>
              <a:t>що має форму трьох </a:t>
            </a:r>
            <a:r>
              <a:rPr sz="2400" spc="-5" dirty="0">
                <a:latin typeface="Times New Roman"/>
                <a:cs typeface="Times New Roman"/>
              </a:rPr>
              <a:t>переплетених </a:t>
            </a:r>
            <a:r>
              <a:rPr sz="2400" dirty="0">
                <a:latin typeface="Times New Roman"/>
                <a:cs typeface="Times New Roman"/>
              </a:rPr>
              <a:t>послідовних стрілок,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які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утворюють</a:t>
            </a:r>
            <a:r>
              <a:rPr sz="2400" spc="-5" dirty="0">
                <a:latin typeface="Times New Roman"/>
                <a:cs typeface="Times New Roman"/>
              </a:rPr>
              <a:t> трикутник,</a:t>
            </a:r>
            <a:r>
              <a:rPr sz="2400" dirty="0">
                <a:latin typeface="Times New Roman"/>
                <a:cs typeface="Times New Roman"/>
              </a:rPr>
              <a:t> який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означає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замкнутий</a:t>
            </a:r>
            <a:r>
              <a:rPr sz="2400" spc="59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цикл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створення</a:t>
            </a:r>
            <a:r>
              <a:rPr sz="2400" dirty="0">
                <a:latin typeface="Times New Roman"/>
                <a:cs typeface="Times New Roman"/>
              </a:rPr>
              <a:t> —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застосування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—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утилізація</a:t>
            </a:r>
            <a:r>
              <a:rPr sz="2400" spc="5" dirty="0">
                <a:latin typeface="Times New Roman"/>
                <a:cs typeface="Times New Roman"/>
              </a:rPr>
              <a:t> та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вказує,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що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цей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продукт </a:t>
            </a:r>
            <a:r>
              <a:rPr sz="2400" dirty="0">
                <a:latin typeface="Times New Roman"/>
                <a:cs typeface="Times New Roman"/>
              </a:rPr>
              <a:t>(або </a:t>
            </a:r>
            <a:r>
              <a:rPr sz="2400" spc="-20" dirty="0">
                <a:latin typeface="Times New Roman"/>
                <a:cs typeface="Times New Roman"/>
              </a:rPr>
              <a:t>паковання) </a:t>
            </a:r>
            <a:r>
              <a:rPr sz="2400" spc="-15" dirty="0">
                <a:latin typeface="Times New Roman"/>
                <a:cs typeface="Times New Roman"/>
              </a:rPr>
              <a:t>виготовлений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-15" dirty="0">
                <a:latin typeface="Times New Roman"/>
                <a:cs typeface="Times New Roman"/>
              </a:rPr>
              <a:t>переробленого </a:t>
            </a:r>
            <a:r>
              <a:rPr sz="2400" spc="-10" dirty="0">
                <a:latin typeface="Times New Roman"/>
                <a:cs typeface="Times New Roman"/>
              </a:rPr>
              <a:t>матеріалу </a:t>
            </a:r>
            <a:r>
              <a:rPr sz="2400" spc="-5" dirty="0">
                <a:latin typeface="Times New Roman"/>
                <a:cs typeface="Times New Roman"/>
              </a:rPr>
              <a:t> (Recycled)</a:t>
            </a:r>
            <a:r>
              <a:rPr sz="2400" dirty="0">
                <a:latin typeface="Times New Roman"/>
                <a:cs typeface="Times New Roman"/>
              </a:rPr>
              <a:t> та/або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придатний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для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подальшої</a:t>
            </a:r>
            <a:r>
              <a:rPr sz="2400" spc="-5" dirty="0">
                <a:latin typeface="Times New Roman"/>
                <a:cs typeface="Times New Roman"/>
              </a:rPr>
              <a:t> переробки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(Recyclable).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58670" y="136017"/>
            <a:ext cx="53416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/>
              <a:t>Маркування</a:t>
            </a:r>
            <a:r>
              <a:rPr sz="3200" spc="-15" dirty="0"/>
              <a:t> </a:t>
            </a:r>
            <a:r>
              <a:rPr sz="3200" spc="-25" dirty="0"/>
              <a:t>споживчої</a:t>
            </a:r>
            <a:r>
              <a:rPr sz="3200" spc="-45" dirty="0"/>
              <a:t> </a:t>
            </a:r>
            <a:r>
              <a:rPr sz="3200" spc="5" dirty="0"/>
              <a:t>тари</a:t>
            </a:r>
            <a:endParaRPr sz="32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4120" y="3378708"/>
            <a:ext cx="4402835" cy="122529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10336" y="5250891"/>
            <a:ext cx="8125459" cy="1215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600" dirty="0">
                <a:latin typeface="Times New Roman"/>
                <a:cs typeface="Times New Roman"/>
              </a:rPr>
              <a:t>На </a:t>
            </a:r>
            <a:r>
              <a:rPr sz="2600" spc="-15" dirty="0">
                <a:latin typeface="Times New Roman"/>
                <a:cs typeface="Times New Roman"/>
              </a:rPr>
              <a:t>сучасному </a:t>
            </a:r>
            <a:r>
              <a:rPr sz="2600" spc="-25" dirty="0">
                <a:latin typeface="Times New Roman"/>
                <a:cs typeface="Times New Roman"/>
              </a:rPr>
              <a:t>пакованні </a:t>
            </a:r>
            <a:r>
              <a:rPr sz="2600" spc="-15" dirty="0">
                <a:latin typeface="Times New Roman"/>
                <a:cs typeface="Times New Roman"/>
              </a:rPr>
              <a:t>можна </a:t>
            </a:r>
            <a:r>
              <a:rPr sz="2600" spc="-5" dirty="0">
                <a:latin typeface="Times New Roman"/>
                <a:cs typeface="Times New Roman"/>
              </a:rPr>
              <a:t>зустріти </a:t>
            </a:r>
            <a:r>
              <a:rPr sz="2600" dirty="0">
                <a:latin typeface="Times New Roman"/>
                <a:cs typeface="Times New Roman"/>
              </a:rPr>
              <a:t>різні </a:t>
            </a:r>
            <a:r>
              <a:rPr sz="2600" spc="-5" dirty="0">
                <a:latin typeface="Times New Roman"/>
                <a:cs typeface="Times New Roman"/>
              </a:rPr>
              <a:t>приклади 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оформлення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20" dirty="0">
                <a:latin typeface="Times New Roman"/>
                <a:cs typeface="Times New Roman"/>
              </a:rPr>
              <a:t>петлі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Мебіуса,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проте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все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вони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spc="-15" dirty="0">
                <a:latin typeface="Times New Roman"/>
                <a:cs typeface="Times New Roman"/>
              </a:rPr>
              <a:t>мають 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spc="-30" dirty="0">
                <a:latin typeface="Times New Roman"/>
                <a:cs typeface="Times New Roman"/>
              </a:rPr>
              <a:t>однакове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spc="-15" dirty="0">
                <a:latin typeface="Times New Roman"/>
                <a:cs typeface="Times New Roman"/>
              </a:rPr>
              <a:t>значення.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267" y="284733"/>
            <a:ext cx="7944484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>
              <a:lnSpc>
                <a:spcPct val="100000"/>
              </a:lnSpc>
              <a:spcBef>
                <a:spcPts val="100"/>
              </a:spcBef>
              <a:tabLst>
                <a:tab pos="826135" algn="l"/>
                <a:tab pos="1181735" algn="l"/>
                <a:tab pos="2542540" algn="l"/>
                <a:tab pos="3274060" algn="l"/>
                <a:tab pos="4325620" algn="l"/>
                <a:tab pos="5397500" algn="l"/>
                <a:tab pos="6949440" algn="l"/>
              </a:tabLst>
            </a:pPr>
            <a:r>
              <a:rPr sz="2000" b="0" spc="-50" dirty="0">
                <a:latin typeface="Times New Roman"/>
                <a:cs typeface="Times New Roman"/>
              </a:rPr>
              <a:t>Т</a:t>
            </a:r>
            <a:r>
              <a:rPr sz="2000" b="0" dirty="0">
                <a:latin typeface="Times New Roman"/>
                <a:cs typeface="Times New Roman"/>
              </a:rPr>
              <a:t>а</a:t>
            </a:r>
            <a:r>
              <a:rPr sz="2000" b="0" spc="-100" dirty="0">
                <a:latin typeface="Times New Roman"/>
                <a:cs typeface="Times New Roman"/>
              </a:rPr>
              <a:t>к</a:t>
            </a:r>
            <a:r>
              <a:rPr sz="2000" b="0" spc="-45" dirty="0">
                <a:latin typeface="Times New Roman"/>
                <a:cs typeface="Times New Roman"/>
              </a:rPr>
              <a:t>о</a:t>
            </a:r>
            <a:r>
              <a:rPr sz="2000" b="0" dirty="0">
                <a:latin typeface="Times New Roman"/>
                <a:cs typeface="Times New Roman"/>
              </a:rPr>
              <a:t>ж	за	</a:t>
            </a:r>
            <a:r>
              <a:rPr sz="2000" b="0" spc="-15" dirty="0">
                <a:latin typeface="Times New Roman"/>
                <a:cs typeface="Times New Roman"/>
              </a:rPr>
              <a:t>д</a:t>
            </a:r>
            <a:r>
              <a:rPr sz="2000" b="0" dirty="0">
                <a:latin typeface="Times New Roman"/>
                <a:cs typeface="Times New Roman"/>
              </a:rPr>
              <a:t>о</a:t>
            </a:r>
            <a:r>
              <a:rPr sz="2000" b="0" spc="-10" dirty="0">
                <a:latin typeface="Times New Roman"/>
                <a:cs typeface="Times New Roman"/>
              </a:rPr>
              <a:t>п</a:t>
            </a:r>
            <a:r>
              <a:rPr sz="2000" b="0" spc="-35" dirty="0">
                <a:latin typeface="Times New Roman"/>
                <a:cs typeface="Times New Roman"/>
              </a:rPr>
              <a:t>о</a:t>
            </a:r>
            <a:r>
              <a:rPr sz="2000" b="0" spc="-10" dirty="0">
                <a:latin typeface="Times New Roman"/>
                <a:cs typeface="Times New Roman"/>
              </a:rPr>
              <a:t>м</a:t>
            </a:r>
            <a:r>
              <a:rPr sz="2000" b="0" dirty="0">
                <a:latin typeface="Times New Roman"/>
                <a:cs typeface="Times New Roman"/>
              </a:rPr>
              <a:t>о</a:t>
            </a:r>
            <a:r>
              <a:rPr sz="2000" b="0" spc="-50" dirty="0">
                <a:latin typeface="Times New Roman"/>
                <a:cs typeface="Times New Roman"/>
              </a:rPr>
              <a:t>г</a:t>
            </a:r>
            <a:r>
              <a:rPr sz="2000" b="0" dirty="0">
                <a:latin typeface="Times New Roman"/>
                <a:cs typeface="Times New Roman"/>
              </a:rPr>
              <a:t>ою	</a:t>
            </a:r>
            <a:r>
              <a:rPr sz="2000" spc="-5" dirty="0"/>
              <a:t>пе</a:t>
            </a:r>
            <a:r>
              <a:rPr sz="2000" spc="-60" dirty="0"/>
              <a:t>т</a:t>
            </a:r>
            <a:r>
              <a:rPr sz="2000" dirty="0"/>
              <a:t>лі	</a:t>
            </a:r>
            <a:r>
              <a:rPr sz="2000" spc="-20" dirty="0"/>
              <a:t>М</a:t>
            </a:r>
            <a:r>
              <a:rPr sz="2000" dirty="0"/>
              <a:t>еб</a:t>
            </a:r>
            <a:r>
              <a:rPr sz="2000" spc="-25" dirty="0"/>
              <a:t>і</a:t>
            </a:r>
            <a:r>
              <a:rPr sz="2000" spc="-45" dirty="0"/>
              <a:t>у</a:t>
            </a:r>
            <a:r>
              <a:rPr sz="2000" spc="5" dirty="0"/>
              <a:t>с</a:t>
            </a:r>
            <a:r>
              <a:rPr sz="2000" dirty="0"/>
              <a:t>а	</a:t>
            </a:r>
            <a:r>
              <a:rPr sz="2000" b="0" spc="-10" dirty="0">
                <a:latin typeface="Times New Roman"/>
                <a:cs typeface="Times New Roman"/>
              </a:rPr>
              <a:t>м</a:t>
            </a:r>
            <a:r>
              <a:rPr sz="2000" b="0" spc="-50" dirty="0">
                <a:latin typeface="Times New Roman"/>
                <a:cs typeface="Times New Roman"/>
              </a:rPr>
              <a:t>а</a:t>
            </a:r>
            <a:r>
              <a:rPr sz="2000" b="0" dirty="0">
                <a:latin typeface="Times New Roman"/>
                <a:cs typeface="Times New Roman"/>
              </a:rPr>
              <a:t>т</a:t>
            </a:r>
            <a:r>
              <a:rPr sz="2000" b="0" spc="-15" dirty="0">
                <a:latin typeface="Times New Roman"/>
                <a:cs typeface="Times New Roman"/>
              </a:rPr>
              <a:t>е</a:t>
            </a:r>
            <a:r>
              <a:rPr sz="2000" b="0" dirty="0">
                <a:latin typeface="Times New Roman"/>
                <a:cs typeface="Times New Roman"/>
              </a:rPr>
              <a:t>рі</a:t>
            </a:r>
            <a:r>
              <a:rPr sz="2000" b="0" spc="10" dirty="0">
                <a:latin typeface="Times New Roman"/>
                <a:cs typeface="Times New Roman"/>
              </a:rPr>
              <a:t>а</a:t>
            </a:r>
            <a:r>
              <a:rPr sz="2000" b="0" dirty="0">
                <a:latin typeface="Times New Roman"/>
                <a:cs typeface="Times New Roman"/>
              </a:rPr>
              <a:t>л	</a:t>
            </a:r>
            <a:r>
              <a:rPr sz="2000" b="0" spc="-5" dirty="0">
                <a:latin typeface="Times New Roman"/>
                <a:cs typeface="Times New Roman"/>
              </a:rPr>
              <a:t>по</a:t>
            </a:r>
            <a:r>
              <a:rPr sz="2000" b="0" spc="-15" dirty="0">
                <a:latin typeface="Times New Roman"/>
                <a:cs typeface="Times New Roman"/>
              </a:rPr>
              <a:t>з</a:t>
            </a:r>
            <a:r>
              <a:rPr sz="2000" b="0" spc="-5" dirty="0">
                <a:latin typeface="Times New Roman"/>
                <a:cs typeface="Times New Roman"/>
              </a:rPr>
              <a:t>н</a:t>
            </a:r>
            <a:r>
              <a:rPr sz="2000" b="0" spc="-95" dirty="0">
                <a:latin typeface="Times New Roman"/>
                <a:cs typeface="Times New Roman"/>
              </a:rPr>
              <a:t>а</a:t>
            </a:r>
            <a:r>
              <a:rPr sz="2000" b="0" dirty="0">
                <a:latin typeface="Times New Roman"/>
                <a:cs typeface="Times New Roman"/>
              </a:rPr>
              <a:t>чається	л</a:t>
            </a:r>
            <a:r>
              <a:rPr sz="2000" b="0" spc="-15" dirty="0">
                <a:latin typeface="Times New Roman"/>
                <a:cs typeface="Times New Roman"/>
              </a:rPr>
              <a:t>і</a:t>
            </a:r>
            <a:r>
              <a:rPr sz="2000" b="0" dirty="0">
                <a:latin typeface="Times New Roman"/>
                <a:cs typeface="Times New Roman"/>
              </a:rPr>
              <a:t>терним  </a:t>
            </a:r>
            <a:r>
              <a:rPr sz="2000" b="0" spc="-15" dirty="0">
                <a:latin typeface="Times New Roman"/>
                <a:cs typeface="Times New Roman"/>
              </a:rPr>
              <a:t>скороченням</a:t>
            </a:r>
            <a:r>
              <a:rPr sz="2000" b="0" spc="-25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і</a:t>
            </a:r>
            <a:r>
              <a:rPr sz="2000" b="0" spc="-20" dirty="0">
                <a:latin typeface="Times New Roman"/>
                <a:cs typeface="Times New Roman"/>
              </a:rPr>
              <a:t> </a:t>
            </a:r>
            <a:r>
              <a:rPr sz="2000" b="0" spc="-10" dirty="0">
                <a:latin typeface="Times New Roman"/>
                <a:cs typeface="Times New Roman"/>
              </a:rPr>
              <a:t>порядковим</a:t>
            </a:r>
            <a:r>
              <a:rPr sz="2000" b="0" spc="-15" dirty="0">
                <a:latin typeface="Times New Roman"/>
                <a:cs typeface="Times New Roman"/>
              </a:rPr>
              <a:t> </a:t>
            </a:r>
            <a:r>
              <a:rPr sz="2000" b="0" spc="-10" dirty="0">
                <a:latin typeface="Times New Roman"/>
                <a:cs typeface="Times New Roman"/>
              </a:rPr>
              <a:t>номером</a:t>
            </a:r>
            <a:r>
              <a:rPr sz="2000" b="0" spc="-40" dirty="0">
                <a:latin typeface="Times New Roman"/>
                <a:cs typeface="Times New Roman"/>
              </a:rPr>
              <a:t> </a:t>
            </a:r>
            <a:r>
              <a:rPr sz="2000" b="0" spc="-5" dirty="0">
                <a:latin typeface="Times New Roman"/>
                <a:cs typeface="Times New Roman"/>
              </a:rPr>
              <a:t>(табл.</a:t>
            </a:r>
            <a:r>
              <a:rPr sz="2000" b="0" spc="-20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1).</a:t>
            </a:r>
            <a:endParaRPr sz="2000">
              <a:latin typeface="Times New Roman"/>
              <a:cs typeface="Times New Roman"/>
            </a:endParaRPr>
          </a:p>
          <a:p>
            <a:pPr marL="2195195" marR="5080" indent="-1126490">
              <a:lnSpc>
                <a:spcPct val="100000"/>
              </a:lnSpc>
            </a:pPr>
            <a:r>
              <a:rPr sz="2000" b="0" spc="-15" dirty="0">
                <a:latin typeface="Times New Roman"/>
                <a:cs typeface="Times New Roman"/>
              </a:rPr>
              <a:t>Таблиця </a:t>
            </a:r>
            <a:r>
              <a:rPr sz="2000" b="0" dirty="0">
                <a:latin typeface="Times New Roman"/>
                <a:cs typeface="Times New Roman"/>
              </a:rPr>
              <a:t>1 </a:t>
            </a:r>
            <a:r>
              <a:rPr sz="2000" b="0" spc="-5" dirty="0">
                <a:latin typeface="Times New Roman"/>
                <a:cs typeface="Times New Roman"/>
              </a:rPr>
              <a:t>Літерні </a:t>
            </a:r>
            <a:r>
              <a:rPr sz="2000" b="0" spc="-15" dirty="0">
                <a:latin typeface="Times New Roman"/>
                <a:cs typeface="Times New Roman"/>
              </a:rPr>
              <a:t>скорочення </a:t>
            </a:r>
            <a:r>
              <a:rPr sz="2000" b="0" dirty="0">
                <a:latin typeface="Times New Roman"/>
                <a:cs typeface="Times New Roman"/>
              </a:rPr>
              <a:t>і </a:t>
            </a:r>
            <a:r>
              <a:rPr sz="2000" b="0" spc="-15" dirty="0">
                <a:latin typeface="Times New Roman"/>
                <a:cs typeface="Times New Roman"/>
              </a:rPr>
              <a:t>прядкові </a:t>
            </a:r>
            <a:r>
              <a:rPr sz="2000" b="0" spc="-5" dirty="0">
                <a:latin typeface="Times New Roman"/>
                <a:cs typeface="Times New Roman"/>
              </a:rPr>
              <a:t>номери матеріалів, </a:t>
            </a:r>
            <a:r>
              <a:rPr sz="2000" b="0" dirty="0">
                <a:latin typeface="Times New Roman"/>
                <a:cs typeface="Times New Roman"/>
              </a:rPr>
              <a:t>які </a:t>
            </a:r>
            <a:r>
              <a:rPr sz="2000" b="0" spc="-484" dirty="0">
                <a:latin typeface="Times New Roman"/>
                <a:cs typeface="Times New Roman"/>
              </a:rPr>
              <a:t> </a:t>
            </a:r>
            <a:r>
              <a:rPr sz="2000" b="0" spc="-20" dirty="0">
                <a:latin typeface="Times New Roman"/>
                <a:cs typeface="Times New Roman"/>
              </a:rPr>
              <a:t>використовують</a:t>
            </a:r>
            <a:r>
              <a:rPr sz="2000" b="0" spc="-5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для</a:t>
            </a:r>
            <a:r>
              <a:rPr sz="2000" b="0" spc="-15" dirty="0">
                <a:latin typeface="Times New Roman"/>
                <a:cs typeface="Times New Roman"/>
              </a:rPr>
              <a:t> </a:t>
            </a:r>
            <a:r>
              <a:rPr sz="2000" b="0" spc="-10" dirty="0">
                <a:latin typeface="Times New Roman"/>
                <a:cs typeface="Times New Roman"/>
              </a:rPr>
              <a:t>виготовлення </a:t>
            </a:r>
            <a:r>
              <a:rPr sz="2000" b="0" spc="5" dirty="0">
                <a:latin typeface="Times New Roman"/>
                <a:cs typeface="Times New Roman"/>
              </a:rPr>
              <a:t>тари </a:t>
            </a:r>
            <a:r>
              <a:rPr sz="2000" b="0" spc="10" dirty="0">
                <a:latin typeface="Times New Roman"/>
                <a:cs typeface="Times New Roman"/>
              </a:rPr>
              <a:t>та</a:t>
            </a:r>
            <a:r>
              <a:rPr sz="2000" b="0" spc="-5" dirty="0">
                <a:latin typeface="Times New Roman"/>
                <a:cs typeface="Times New Roman"/>
              </a:rPr>
              <a:t> </a:t>
            </a:r>
            <a:r>
              <a:rPr sz="2000" b="0" spc="-15" dirty="0">
                <a:latin typeface="Times New Roman"/>
                <a:cs typeface="Times New Roman"/>
              </a:rPr>
              <a:t>паковання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1412747"/>
            <a:ext cx="6096000" cy="371246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8540" y="5255767"/>
            <a:ext cx="79800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8720" algn="l"/>
                <a:tab pos="2527300" algn="l"/>
                <a:tab pos="3235960" algn="l"/>
                <a:tab pos="3774440" algn="l"/>
                <a:tab pos="4617085" algn="l"/>
                <a:tab pos="6458585" algn="l"/>
                <a:tab pos="7004050" algn="l"/>
              </a:tabLst>
            </a:pPr>
            <a:r>
              <a:rPr sz="1800" spc="-5" dirty="0">
                <a:latin typeface="Times New Roman"/>
                <a:cs typeface="Times New Roman"/>
              </a:rPr>
              <a:t>Приклади	</a:t>
            </a:r>
            <a:r>
              <a:rPr sz="1800" spc="-15" dirty="0">
                <a:latin typeface="Times New Roman"/>
                <a:cs typeface="Times New Roman"/>
              </a:rPr>
              <a:t>марковання	</a:t>
            </a:r>
            <a:r>
              <a:rPr sz="1800" spc="5" dirty="0">
                <a:latin typeface="Times New Roman"/>
                <a:cs typeface="Times New Roman"/>
              </a:rPr>
              <a:t>тари,	</a:t>
            </a:r>
            <a:r>
              <a:rPr sz="1800" spc="-15" dirty="0">
                <a:latin typeface="Times New Roman"/>
                <a:cs typeface="Times New Roman"/>
              </a:rPr>
              <a:t>яку	можна	</a:t>
            </a:r>
            <a:r>
              <a:rPr sz="1800" spc="-20" dirty="0">
                <a:latin typeface="Times New Roman"/>
                <a:cs typeface="Times New Roman"/>
              </a:rPr>
              <a:t>використовувати	</a:t>
            </a:r>
            <a:r>
              <a:rPr sz="1800" dirty="0">
                <a:latin typeface="Times New Roman"/>
                <a:cs typeface="Times New Roman"/>
              </a:rPr>
              <a:t>для	</a:t>
            </a:r>
            <a:r>
              <a:rPr sz="1800" spc="-15" dirty="0">
                <a:latin typeface="Times New Roman"/>
                <a:cs typeface="Times New Roman"/>
              </a:rPr>
              <a:t>повторної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переробки,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наведено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рис.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6264" y="5661659"/>
            <a:ext cx="5181599" cy="1046988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724027"/>
            <a:ext cx="48831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40105" algn="l"/>
                <a:tab pos="1719580" algn="l"/>
                <a:tab pos="2606675" algn="l"/>
                <a:tab pos="2893060" algn="l"/>
                <a:tab pos="3557904" algn="l"/>
              </a:tabLst>
            </a:pPr>
            <a:r>
              <a:rPr sz="2400" spc="-6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-50" dirty="0">
                <a:latin typeface="Times New Roman"/>
                <a:cs typeface="Times New Roman"/>
              </a:rPr>
              <a:t>р</a:t>
            </a:r>
            <a:r>
              <a:rPr sz="2400" spc="-220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,	</a:t>
            </a:r>
            <a:r>
              <a:rPr sz="2400" spc="-5" dirty="0">
                <a:latin typeface="Times New Roman"/>
                <a:cs typeface="Times New Roman"/>
              </a:rPr>
              <a:t>ви</a:t>
            </a:r>
            <a:r>
              <a:rPr sz="2400" spc="-70" dirty="0">
                <a:latin typeface="Times New Roman"/>
                <a:cs typeface="Times New Roman"/>
              </a:rPr>
              <a:t>г</a:t>
            </a:r>
            <a:r>
              <a:rPr sz="2400" spc="-25" dirty="0">
                <a:latin typeface="Times New Roman"/>
                <a:cs typeface="Times New Roman"/>
              </a:rPr>
              <a:t>о</a:t>
            </a:r>
            <a:r>
              <a:rPr sz="2400" spc="-30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spc="-5" dirty="0">
                <a:latin typeface="Times New Roman"/>
                <a:cs typeface="Times New Roman"/>
              </a:rPr>
              <a:t>лен</a:t>
            </a:r>
            <a:r>
              <a:rPr sz="2400" dirty="0">
                <a:latin typeface="Times New Roman"/>
                <a:cs typeface="Times New Roman"/>
              </a:rPr>
              <a:t>у	з	</a:t>
            </a:r>
            <a:r>
              <a:rPr sz="2400" spc="-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орис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ан</a:t>
            </a:r>
            <a:r>
              <a:rPr sz="2400" spc="10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ям  </a:t>
            </a:r>
            <a:r>
              <a:rPr sz="2400" spc="-55" dirty="0">
                <a:latin typeface="Times New Roman"/>
                <a:cs typeface="Times New Roman"/>
              </a:rPr>
              <a:t>в</a:t>
            </a:r>
            <a:r>
              <a:rPr sz="2400" spc="-4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оринно</a:t>
            </a:r>
            <a:r>
              <a:rPr sz="2400" spc="-60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	</a:t>
            </a:r>
            <a:r>
              <a:rPr sz="2400" spc="-5" dirty="0">
                <a:latin typeface="Times New Roman"/>
                <a:cs typeface="Times New Roman"/>
              </a:rPr>
              <a:t>п</a:t>
            </a:r>
            <a:r>
              <a:rPr sz="2400" spc="-40" dirty="0">
                <a:latin typeface="Times New Roman"/>
                <a:cs typeface="Times New Roman"/>
              </a:rPr>
              <a:t>о</a:t>
            </a:r>
            <a:r>
              <a:rPr sz="2400" spc="-5" dirty="0">
                <a:latin typeface="Times New Roman"/>
                <a:cs typeface="Times New Roman"/>
              </a:rPr>
              <a:t>лі</a:t>
            </a:r>
            <a:r>
              <a:rPr sz="2400" spc="5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ерно</a:t>
            </a:r>
            <a:r>
              <a:rPr sz="2400" spc="-65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	</a:t>
            </a:r>
            <a:r>
              <a:rPr sz="2400" spc="-10" dirty="0">
                <a:latin typeface="Times New Roman"/>
                <a:cs typeface="Times New Roman"/>
              </a:rPr>
              <a:t>м</a:t>
            </a:r>
            <a:r>
              <a:rPr sz="2400" spc="-6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тер</a:t>
            </a:r>
            <a:r>
              <a:rPr sz="2400" spc="-15" dirty="0">
                <a:latin typeface="Times New Roman"/>
                <a:cs typeface="Times New Roman"/>
              </a:rPr>
              <a:t>і</a:t>
            </a:r>
            <a:r>
              <a:rPr sz="2400" spc="10" dirty="0">
                <a:latin typeface="Times New Roman"/>
                <a:cs typeface="Times New Roman"/>
              </a:rPr>
              <a:t>а</a:t>
            </a:r>
            <a:r>
              <a:rPr sz="2400" spc="-10" dirty="0">
                <a:latin typeface="Times New Roman"/>
                <a:cs typeface="Times New Roman"/>
              </a:rPr>
              <a:t>л</a:t>
            </a:r>
            <a:r>
              <a:rPr sz="2400" spc="-229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437" y="1455801"/>
            <a:ext cx="48831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620520" algn="l"/>
                <a:tab pos="2973705" algn="l"/>
                <a:tab pos="4455160" algn="l"/>
              </a:tabLst>
            </a:pPr>
            <a:r>
              <a:rPr sz="2400" spc="-10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ар</a:t>
            </a:r>
            <a:r>
              <a:rPr sz="2400" spc="-50" dirty="0">
                <a:latin typeface="Times New Roman"/>
                <a:cs typeface="Times New Roman"/>
              </a:rPr>
              <a:t>к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-45" dirty="0">
                <a:latin typeface="Times New Roman"/>
                <a:cs typeface="Times New Roman"/>
              </a:rPr>
              <a:t>ю</a:t>
            </a:r>
            <a:r>
              <a:rPr sz="2400" dirty="0">
                <a:latin typeface="Times New Roman"/>
                <a:cs typeface="Times New Roman"/>
              </a:rPr>
              <a:t>ть	кільцем	</a:t>
            </a:r>
            <a:r>
              <a:rPr sz="2400" spc="-35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ебі</a:t>
            </a:r>
            <a:r>
              <a:rPr sz="2400" spc="5" dirty="0">
                <a:latin typeface="Times New Roman"/>
                <a:cs typeface="Times New Roman"/>
              </a:rPr>
              <a:t>у</a:t>
            </a:r>
            <a:r>
              <a:rPr sz="2400" spc="20" dirty="0">
                <a:latin typeface="Times New Roman"/>
                <a:cs typeface="Times New Roman"/>
              </a:rPr>
              <a:t>с</a:t>
            </a:r>
            <a:r>
              <a:rPr sz="2400" spc="1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,	я</a:t>
            </a:r>
            <a:r>
              <a:rPr sz="2400" spc="-7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е  </a:t>
            </a:r>
            <a:r>
              <a:rPr sz="2400" spc="-15" dirty="0">
                <a:latin typeface="Times New Roman"/>
                <a:cs typeface="Times New Roman"/>
              </a:rPr>
              <a:t>супроводжують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50360" y="1821560"/>
            <a:ext cx="16325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Times New Roman"/>
                <a:cs typeface="Times New Roman"/>
              </a:rPr>
              <a:t>відсотковою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96464" y="2187321"/>
            <a:ext cx="15081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Times New Roman"/>
                <a:cs typeface="Times New Roman"/>
              </a:rPr>
              <a:t>вторинного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19550" y="2187321"/>
            <a:ext cx="12661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45" dirty="0">
                <a:latin typeface="Times New Roman"/>
                <a:cs typeface="Times New Roman"/>
              </a:rPr>
              <a:t>продукту.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2437" y="2187321"/>
            <a:ext cx="147828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ели</a:t>
            </a:r>
            <a:r>
              <a:rPr sz="2400" spc="5" dirty="0">
                <a:latin typeface="Times New Roman"/>
                <a:cs typeface="Times New Roman"/>
              </a:rPr>
              <a:t>ч</a:t>
            </a:r>
            <a:r>
              <a:rPr sz="2400" spc="-5" dirty="0">
                <a:latin typeface="Times New Roman"/>
                <a:cs typeface="Times New Roman"/>
              </a:rPr>
              <a:t>иною  </a:t>
            </a:r>
            <a:r>
              <a:rPr sz="2400" dirty="0">
                <a:latin typeface="Times New Roman"/>
                <a:cs typeface="Times New Roman"/>
              </a:rPr>
              <a:t>Кількість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89886" y="2552776"/>
            <a:ext cx="15119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5" dirty="0">
                <a:latin typeface="Times New Roman"/>
                <a:cs typeface="Times New Roman"/>
              </a:rPr>
              <a:t>в</a:t>
            </a:r>
            <a:r>
              <a:rPr sz="2400" spc="-40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ори</a:t>
            </a:r>
            <a:r>
              <a:rPr sz="2400" spc="10" dirty="0">
                <a:latin typeface="Times New Roman"/>
                <a:cs typeface="Times New Roman"/>
              </a:rPr>
              <a:t>н</a:t>
            </a:r>
            <a:r>
              <a:rPr sz="2400" spc="-5" dirty="0">
                <a:latin typeface="Times New Roman"/>
                <a:cs typeface="Times New Roman"/>
              </a:rPr>
              <a:t>но</a:t>
            </a:r>
            <a:r>
              <a:rPr sz="2400" spc="-60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42740" y="2552776"/>
            <a:ext cx="16414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п</a:t>
            </a:r>
            <a:r>
              <a:rPr sz="2400" spc="-40" dirty="0">
                <a:latin typeface="Times New Roman"/>
                <a:cs typeface="Times New Roman"/>
              </a:rPr>
              <a:t>о</a:t>
            </a:r>
            <a:r>
              <a:rPr sz="2400" spc="-5" dirty="0">
                <a:latin typeface="Times New Roman"/>
                <a:cs typeface="Times New Roman"/>
              </a:rPr>
              <a:t>лі</a:t>
            </a:r>
            <a:r>
              <a:rPr sz="2400" spc="5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ерно</a:t>
            </a:r>
            <a:r>
              <a:rPr sz="2400" spc="-65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2437" y="2919221"/>
            <a:ext cx="48812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матеріалу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позначають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цілим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числом,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2437" y="3284982"/>
            <a:ext cx="38030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0085" algn="l"/>
                <a:tab pos="2512060" algn="l"/>
              </a:tabLst>
            </a:pPr>
            <a:r>
              <a:rPr sz="2400" spc="-25" dirty="0">
                <a:latin typeface="Times New Roman"/>
                <a:cs typeface="Times New Roman"/>
              </a:rPr>
              <a:t>яке	</a:t>
            </a:r>
            <a:r>
              <a:rPr sz="2400" spc="-10" dirty="0">
                <a:latin typeface="Times New Roman"/>
                <a:cs typeface="Times New Roman"/>
              </a:rPr>
              <a:t>розміщують	</a:t>
            </a:r>
            <a:r>
              <a:rPr sz="2400" spc="-5" dirty="0">
                <a:latin typeface="Times New Roman"/>
                <a:cs typeface="Times New Roman"/>
              </a:rPr>
              <a:t>усередині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32553" y="3284982"/>
            <a:ext cx="851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к</a:t>
            </a:r>
            <a:r>
              <a:rPr sz="2400" spc="-10" dirty="0">
                <a:latin typeface="Times New Roman"/>
                <a:cs typeface="Times New Roman"/>
              </a:rPr>
              <a:t>і</a:t>
            </a:r>
            <a:r>
              <a:rPr sz="2400" spc="-5" dirty="0">
                <a:latin typeface="Times New Roman"/>
                <a:cs typeface="Times New Roman"/>
              </a:rPr>
              <a:t>льця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2437" y="3650742"/>
            <a:ext cx="488315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Мебіуса</a:t>
            </a:r>
            <a:r>
              <a:rPr sz="2400" dirty="0">
                <a:latin typeface="Times New Roman"/>
                <a:cs typeface="Times New Roman"/>
              </a:rPr>
              <a:t> (якщо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вид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матеріалу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позначають </a:t>
            </a:r>
            <a:r>
              <a:rPr sz="2400" spc="-20" dirty="0">
                <a:latin typeface="Times New Roman"/>
                <a:cs typeface="Times New Roman"/>
              </a:rPr>
              <a:t>порядковим </a:t>
            </a:r>
            <a:r>
              <a:rPr sz="2400" spc="-15" dirty="0">
                <a:latin typeface="Times New Roman"/>
                <a:cs typeface="Times New Roman"/>
              </a:rPr>
              <a:t>номером, </a:t>
            </a:r>
            <a:r>
              <a:rPr sz="2400" spc="-45" dirty="0">
                <a:latin typeface="Times New Roman"/>
                <a:cs typeface="Times New Roman"/>
              </a:rPr>
              <a:t>то 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під</a:t>
            </a:r>
            <a:r>
              <a:rPr sz="2400" spc="20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кільцем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або</a:t>
            </a:r>
            <a:r>
              <a:rPr sz="2400" spc="1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зовні</a:t>
            </a:r>
            <a:r>
              <a:rPr sz="2400" spc="1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кільця).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17416" y="4748276"/>
            <a:ext cx="156718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090930" algn="l"/>
              </a:tabLst>
            </a:pPr>
            <a:r>
              <a:rPr sz="2400" dirty="0">
                <a:latin typeface="Times New Roman"/>
                <a:cs typeface="Times New Roman"/>
              </a:rPr>
              <a:t>тари	з</a:t>
            </a:r>
            <a:endParaRPr sz="24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1420495" algn="l"/>
              </a:tabLst>
            </a:pPr>
            <a:r>
              <a:rPr sz="2400" spc="-10" dirty="0">
                <a:latin typeface="Times New Roman"/>
                <a:cs typeface="Times New Roman"/>
              </a:rPr>
              <a:t>г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стини	з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2437" y="4748276"/>
            <a:ext cx="160909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Приклад </a:t>
            </a:r>
            <a:r>
              <a:rPr sz="2400" spc="-5" dirty="0">
                <a:latin typeface="Times New Roman"/>
                <a:cs typeface="Times New Roman"/>
              </a:rPr>
              <a:t> п</a:t>
            </a:r>
            <a:r>
              <a:rPr sz="2400" spc="-40" dirty="0">
                <a:latin typeface="Times New Roman"/>
                <a:cs typeface="Times New Roman"/>
              </a:rPr>
              <a:t>о</a:t>
            </a:r>
            <a:r>
              <a:rPr sz="2400" spc="-5" dirty="0">
                <a:latin typeface="Times New Roman"/>
                <a:cs typeface="Times New Roman"/>
              </a:rPr>
              <a:t>ліетилену  </a:t>
            </a:r>
            <a:r>
              <a:rPr sz="2400" spc="-15" dirty="0">
                <a:latin typeface="Times New Roman"/>
                <a:cs typeface="Times New Roman"/>
              </a:rPr>
              <a:t>додаванням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34920" y="4748276"/>
            <a:ext cx="15316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5280" marR="5080" indent="-323215">
              <a:lnSpc>
                <a:spcPct val="100000"/>
              </a:lnSpc>
              <a:spcBef>
                <a:spcPts val="100"/>
              </a:spcBef>
              <a:tabLst>
                <a:tab pos="1069975" algn="l"/>
              </a:tabLst>
            </a:pPr>
            <a:r>
              <a:rPr sz="2400" spc="-10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ар</a:t>
            </a:r>
            <a:r>
              <a:rPr sz="2400" spc="-120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ання  </a:t>
            </a:r>
            <a:r>
              <a:rPr sz="2400" spc="-25" dirty="0">
                <a:latin typeface="Times New Roman"/>
                <a:cs typeface="Times New Roman"/>
              </a:rPr>
              <a:t>високої 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10	%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75328" y="5480100"/>
            <a:ext cx="15106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5" dirty="0">
                <a:latin typeface="Times New Roman"/>
                <a:cs typeface="Times New Roman"/>
              </a:rPr>
              <a:t>в</a:t>
            </a:r>
            <a:r>
              <a:rPr sz="2400" spc="-40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10" dirty="0">
                <a:latin typeface="Times New Roman"/>
                <a:cs typeface="Times New Roman"/>
              </a:rPr>
              <a:t>р</a:t>
            </a:r>
            <a:r>
              <a:rPr sz="2400" spc="-5" dirty="0">
                <a:latin typeface="Times New Roman"/>
                <a:cs typeface="Times New Roman"/>
              </a:rPr>
              <a:t>ин</a:t>
            </a:r>
            <a:r>
              <a:rPr sz="2400" spc="15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60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2437" y="5845861"/>
            <a:ext cx="30346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полімерного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матеріалу.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2058670" y="136017"/>
            <a:ext cx="53416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/>
              <a:t>Маркування</a:t>
            </a:r>
            <a:r>
              <a:rPr sz="3200" spc="-15" dirty="0"/>
              <a:t> </a:t>
            </a:r>
            <a:r>
              <a:rPr sz="3200" spc="-25" dirty="0"/>
              <a:t>споживчої</a:t>
            </a:r>
            <a:r>
              <a:rPr sz="3200" spc="-45" dirty="0"/>
              <a:t> </a:t>
            </a:r>
            <a:r>
              <a:rPr sz="3200" spc="5" dirty="0"/>
              <a:t>тари</a:t>
            </a:r>
            <a:endParaRPr sz="3200"/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9635" y="1895855"/>
            <a:ext cx="3541775" cy="311658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0977" y="0"/>
            <a:ext cx="43580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/>
              <a:t>Закупорювальні</a:t>
            </a:r>
            <a:r>
              <a:rPr sz="3200" spc="-55" dirty="0"/>
              <a:t> </a:t>
            </a:r>
            <a:r>
              <a:rPr sz="3200" dirty="0"/>
              <a:t>засоби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30200" y="286257"/>
            <a:ext cx="8440420" cy="4431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700" spc="-5" dirty="0">
                <a:latin typeface="Times New Roman"/>
                <a:cs typeface="Times New Roman"/>
              </a:rPr>
              <a:t>Особливостями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сучасних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закупорювальних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засобів </a:t>
            </a:r>
            <a:r>
              <a:rPr sz="1700" dirty="0">
                <a:latin typeface="Times New Roman"/>
                <a:cs typeface="Times New Roman"/>
              </a:rPr>
              <a:t>є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те, </a:t>
            </a:r>
            <a:r>
              <a:rPr sz="1700" dirty="0">
                <a:latin typeface="Times New Roman"/>
                <a:cs typeface="Times New Roman"/>
              </a:rPr>
              <a:t>що</a:t>
            </a:r>
            <a:r>
              <a:rPr sz="1700" spc="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крім </a:t>
            </a:r>
            <a:r>
              <a:rPr sz="1700" spc="-5" dirty="0">
                <a:latin typeface="Times New Roman"/>
                <a:cs typeface="Times New Roman"/>
              </a:rPr>
              <a:t>зберігання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продукції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вони </a:t>
            </a:r>
            <a:r>
              <a:rPr sz="1700" spc="-409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можуть</a:t>
            </a:r>
            <a:r>
              <a:rPr sz="1700" spc="-15" dirty="0">
                <a:latin typeface="Times New Roman"/>
                <a:cs typeface="Times New Roman"/>
              </a:rPr>
              <a:t> виконувати </a:t>
            </a:r>
            <a:r>
              <a:rPr sz="1700" spc="-10" dirty="0">
                <a:latin typeface="Times New Roman"/>
                <a:cs typeface="Times New Roman"/>
              </a:rPr>
              <a:t>роль </a:t>
            </a:r>
            <a:r>
              <a:rPr sz="1700" dirty="0">
                <a:latin typeface="Times New Roman"/>
                <a:cs typeface="Times New Roman"/>
              </a:rPr>
              <a:t>і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функціональних пристосувань.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Закупорювальні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засоби </a:t>
            </a:r>
            <a:r>
              <a:rPr sz="1700" spc="-10" dirty="0">
                <a:latin typeface="Times New Roman"/>
                <a:cs typeface="Times New Roman"/>
              </a:rPr>
              <a:t>можна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700" spc="-10" dirty="0">
                <a:latin typeface="Times New Roman"/>
                <a:cs typeface="Times New Roman"/>
              </a:rPr>
              <a:t>класифікувати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кількома </a:t>
            </a:r>
            <a:r>
              <a:rPr sz="1700" spc="5" dirty="0">
                <a:latin typeface="Times New Roman"/>
                <a:cs typeface="Times New Roman"/>
              </a:rPr>
              <a:t>способами.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700" b="1" i="1" dirty="0">
                <a:latin typeface="Times New Roman"/>
                <a:cs typeface="Times New Roman"/>
              </a:rPr>
              <a:t>За</a:t>
            </a:r>
            <a:r>
              <a:rPr sz="1700" b="1" i="1" spc="-15" dirty="0">
                <a:latin typeface="Times New Roman"/>
                <a:cs typeface="Times New Roman"/>
              </a:rPr>
              <a:t> </a:t>
            </a:r>
            <a:r>
              <a:rPr sz="1700" b="1" i="1" spc="-5" dirty="0">
                <a:latin typeface="Times New Roman"/>
                <a:cs typeface="Times New Roman"/>
              </a:rPr>
              <a:t>призначенням</a:t>
            </a:r>
            <a:r>
              <a:rPr sz="1700" b="1" i="1" spc="-10" dirty="0">
                <a:latin typeface="Times New Roman"/>
                <a:cs typeface="Times New Roman"/>
              </a:rPr>
              <a:t> </a:t>
            </a:r>
            <a:r>
              <a:rPr sz="1700" b="1" i="1" spc="-5" dirty="0">
                <a:latin typeface="Times New Roman"/>
                <a:cs typeface="Times New Roman"/>
              </a:rPr>
              <a:t>закупорювальні</a:t>
            </a:r>
            <a:r>
              <a:rPr sz="1700" b="1" i="1" spc="-25" dirty="0">
                <a:latin typeface="Times New Roman"/>
                <a:cs typeface="Times New Roman"/>
              </a:rPr>
              <a:t> </a:t>
            </a:r>
            <a:r>
              <a:rPr sz="1700" b="1" i="1" spc="-10" dirty="0">
                <a:latin typeface="Times New Roman"/>
                <a:cs typeface="Times New Roman"/>
              </a:rPr>
              <a:t>засоби</a:t>
            </a:r>
            <a:r>
              <a:rPr sz="1700" b="1" i="1" dirty="0">
                <a:latin typeface="Times New Roman"/>
                <a:cs typeface="Times New Roman"/>
              </a:rPr>
              <a:t> </a:t>
            </a:r>
            <a:r>
              <a:rPr sz="1700" b="1" i="1" spc="-5" dirty="0">
                <a:latin typeface="Times New Roman"/>
                <a:cs typeface="Times New Roman"/>
              </a:rPr>
              <a:t>бувають</a:t>
            </a:r>
            <a:r>
              <a:rPr sz="1700" b="1" i="1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(рис.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44):</a:t>
            </a:r>
            <a:endParaRPr sz="17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1700" dirty="0">
                <a:latin typeface="Times New Roman"/>
                <a:cs typeface="Times New Roman"/>
              </a:rPr>
              <a:t>з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контролем</a:t>
            </a:r>
            <a:r>
              <a:rPr sz="1700" spc="-6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першого</a:t>
            </a:r>
            <a:r>
              <a:rPr sz="1700" spc="-5" dirty="0">
                <a:latin typeface="Times New Roman"/>
                <a:cs typeface="Times New Roman"/>
              </a:rPr>
              <a:t> розкриття;</a:t>
            </a:r>
            <a:endParaRPr sz="17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1700" spc="-5" dirty="0">
                <a:latin typeface="Times New Roman"/>
                <a:cs typeface="Times New Roman"/>
              </a:rPr>
              <a:t>без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контролю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першого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розкриття.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700" b="1" i="1" dirty="0">
                <a:latin typeface="Times New Roman"/>
                <a:cs typeface="Times New Roman"/>
              </a:rPr>
              <a:t>За </a:t>
            </a:r>
            <a:r>
              <a:rPr sz="1700" b="1" i="1" spc="-10" dirty="0">
                <a:latin typeface="Times New Roman"/>
                <a:cs typeface="Times New Roman"/>
              </a:rPr>
              <a:t>конструктивними</a:t>
            </a:r>
            <a:r>
              <a:rPr sz="1700" b="1" i="1" spc="20" dirty="0">
                <a:latin typeface="Times New Roman"/>
                <a:cs typeface="Times New Roman"/>
              </a:rPr>
              <a:t> </a:t>
            </a:r>
            <a:r>
              <a:rPr sz="1700" b="1" i="1" spc="-10" dirty="0">
                <a:latin typeface="Times New Roman"/>
                <a:cs typeface="Times New Roman"/>
              </a:rPr>
              <a:t>особливостями</a:t>
            </a:r>
            <a:r>
              <a:rPr sz="1700" b="1" i="1" spc="5" dirty="0">
                <a:latin typeface="Times New Roman"/>
                <a:cs typeface="Times New Roman"/>
              </a:rPr>
              <a:t> </a:t>
            </a:r>
            <a:r>
              <a:rPr sz="1700" b="1" i="1" spc="-10" dirty="0">
                <a:latin typeface="Times New Roman"/>
                <a:cs typeface="Times New Roman"/>
              </a:rPr>
              <a:t>розрізняють</a:t>
            </a:r>
            <a:r>
              <a:rPr sz="1700" b="1" i="1" spc="35" dirty="0">
                <a:latin typeface="Times New Roman"/>
                <a:cs typeface="Times New Roman"/>
              </a:rPr>
              <a:t> </a:t>
            </a:r>
            <a:r>
              <a:rPr sz="1700" spc="5" dirty="0">
                <a:latin typeface="Times New Roman"/>
                <a:cs typeface="Times New Roman"/>
              </a:rPr>
              <a:t>такі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види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закупорювальних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засобів:</a:t>
            </a:r>
            <a:endParaRPr sz="1700">
              <a:latin typeface="Times New Roman"/>
              <a:cs typeface="Times New Roman"/>
            </a:endParaRPr>
          </a:p>
          <a:p>
            <a:pPr marL="299085" marR="108585" indent="-287020">
              <a:lnSpc>
                <a:spcPct val="100000"/>
              </a:lnSpc>
              <a:buFont typeface="Wingdings"/>
              <a:buChar char=""/>
              <a:tabLst>
                <a:tab pos="352425" algn="l"/>
                <a:tab pos="353060" algn="l"/>
              </a:tabLst>
            </a:pPr>
            <a:r>
              <a:rPr dirty="0"/>
              <a:t>	</a:t>
            </a:r>
            <a:r>
              <a:rPr sz="1700" spc="-5" dirty="0">
                <a:latin typeface="Times New Roman"/>
                <a:cs typeface="Times New Roman"/>
              </a:rPr>
              <a:t>кришка </a:t>
            </a:r>
            <a:r>
              <a:rPr sz="1700" dirty="0">
                <a:latin typeface="Times New Roman"/>
                <a:cs typeface="Times New Roman"/>
              </a:rPr>
              <a:t>— </a:t>
            </a:r>
            <a:r>
              <a:rPr sz="1700" spc="-5" dirty="0">
                <a:latin typeface="Times New Roman"/>
                <a:cs typeface="Times New Roman"/>
              </a:rPr>
              <a:t>закріплюється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по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всьому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зовнішньому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периметру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горловини;</a:t>
            </a:r>
            <a:r>
              <a:rPr sz="1700" spc="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z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ковпачок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— </a:t>
            </a:r>
            <a:r>
              <a:rPr sz="1700" spc="-409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надягається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або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нагвинчується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на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вінчик</a:t>
            </a:r>
            <a:r>
              <a:rPr sz="1700" spc="-10" dirty="0">
                <a:latin typeface="Times New Roman"/>
                <a:cs typeface="Times New Roman"/>
              </a:rPr>
              <a:t> горловини</a:t>
            </a:r>
            <a:r>
              <a:rPr sz="1700" spc="5" dirty="0">
                <a:latin typeface="Times New Roman"/>
                <a:cs typeface="Times New Roman"/>
              </a:rPr>
              <a:t> тари;</a:t>
            </a:r>
            <a:endParaRPr sz="17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1700" spc="-10" dirty="0">
                <a:latin typeface="Times New Roman"/>
                <a:cs typeface="Times New Roman"/>
              </a:rPr>
              <a:t>пробка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— </a:t>
            </a:r>
            <a:r>
              <a:rPr sz="1700" spc="-5" dirty="0">
                <a:latin typeface="Times New Roman"/>
                <a:cs typeface="Times New Roman"/>
              </a:rPr>
              <a:t>вставляється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всередину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горловини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тари;</a:t>
            </a:r>
            <a:endParaRPr sz="1700">
              <a:latin typeface="Times New Roman"/>
              <a:cs typeface="Times New Roman"/>
            </a:endParaRPr>
          </a:p>
          <a:p>
            <a:pPr marL="299085" marR="217170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1700" spc="-5" dirty="0">
                <a:latin typeface="Times New Roman"/>
                <a:cs typeface="Times New Roman"/>
              </a:rPr>
              <a:t>кронен-пробка </a:t>
            </a:r>
            <a:r>
              <a:rPr sz="1700" spc="5" dirty="0">
                <a:latin typeface="Times New Roman"/>
                <a:cs typeface="Times New Roman"/>
              </a:rPr>
              <a:t>— металевий </a:t>
            </a:r>
            <a:r>
              <a:rPr sz="1700" spc="-20" dirty="0">
                <a:latin typeface="Times New Roman"/>
                <a:cs typeface="Times New Roman"/>
              </a:rPr>
              <a:t>ковпачок </a:t>
            </a:r>
            <a:r>
              <a:rPr sz="1700" spc="-15" dirty="0">
                <a:latin typeface="Times New Roman"/>
                <a:cs typeface="Times New Roman"/>
              </a:rPr>
              <a:t>корончатої </a:t>
            </a:r>
            <a:r>
              <a:rPr sz="1700" spc="-5" dirty="0">
                <a:latin typeface="Times New Roman"/>
                <a:cs typeface="Times New Roman"/>
              </a:rPr>
              <a:t>форми </a:t>
            </a:r>
            <a:r>
              <a:rPr sz="1700" dirty="0">
                <a:latin typeface="Times New Roman"/>
                <a:cs typeface="Times New Roman"/>
              </a:rPr>
              <a:t>з ущільнювальною 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прокладкою,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яка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закріплюється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по</a:t>
            </a:r>
            <a:r>
              <a:rPr sz="1700" spc="1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всьому </a:t>
            </a:r>
            <a:r>
              <a:rPr sz="1700" spc="-5" dirty="0">
                <a:latin typeface="Times New Roman"/>
                <a:cs typeface="Times New Roman"/>
              </a:rPr>
              <a:t>зовнішньому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периметру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вінчика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горловини </a:t>
            </a:r>
            <a:r>
              <a:rPr sz="1700" spc="-409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пляшки;</a:t>
            </a:r>
            <a:endParaRPr sz="17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299720" algn="l"/>
              </a:tabLst>
            </a:pPr>
            <a:r>
              <a:rPr sz="1700" spc="-15" dirty="0">
                <a:latin typeface="Times New Roman"/>
                <a:cs typeface="Times New Roman"/>
              </a:rPr>
              <a:t>бушон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— </a:t>
            </a:r>
            <a:r>
              <a:rPr sz="1700" spc="-5" dirty="0">
                <a:latin typeface="Times New Roman"/>
                <a:cs typeface="Times New Roman"/>
              </a:rPr>
              <a:t>різновид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кришки,</a:t>
            </a:r>
            <a:r>
              <a:rPr sz="1700" spc="-10" dirty="0">
                <a:latin typeface="Times New Roman"/>
                <a:cs typeface="Times New Roman"/>
              </a:rPr>
              <a:t> яка</a:t>
            </a:r>
            <a:r>
              <a:rPr sz="1700" spc="-5" dirty="0">
                <a:latin typeface="Times New Roman"/>
                <a:cs typeface="Times New Roman"/>
              </a:rPr>
              <a:t> нагвинчується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на </a:t>
            </a:r>
            <a:r>
              <a:rPr sz="1700" spc="-25" dirty="0">
                <a:latin typeface="Times New Roman"/>
                <a:cs typeface="Times New Roman"/>
              </a:rPr>
              <a:t>тубу;</a:t>
            </a:r>
            <a:endParaRPr sz="17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1700" spc="-5" dirty="0">
                <a:latin typeface="Times New Roman"/>
                <a:cs typeface="Times New Roman"/>
              </a:rPr>
              <a:t>закупорювальний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засіб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з</a:t>
            </a:r>
            <a:r>
              <a:rPr sz="1700" spc="1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додатковим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функціональним</a:t>
            </a:r>
            <a:r>
              <a:rPr sz="1700" spc="1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пристосуванням </a:t>
            </a:r>
            <a:r>
              <a:rPr sz="1700" dirty="0">
                <a:latin typeface="Times New Roman"/>
                <a:cs typeface="Times New Roman"/>
              </a:rPr>
              <a:t>—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засіб,</a:t>
            </a:r>
            <a:r>
              <a:rPr sz="1700" dirty="0">
                <a:latin typeface="Times New Roman"/>
                <a:cs typeface="Times New Roman"/>
              </a:rPr>
              <a:t> який</a:t>
            </a:r>
            <a:endParaRPr sz="17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700" spc="-10" dirty="0">
                <a:latin typeface="Times New Roman"/>
                <a:cs typeface="Times New Roman"/>
              </a:rPr>
              <a:t>разом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з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закупорюванням </a:t>
            </a:r>
            <a:r>
              <a:rPr sz="1700" spc="5" dirty="0">
                <a:latin typeface="Times New Roman"/>
                <a:cs typeface="Times New Roman"/>
              </a:rPr>
              <a:t>тари</a:t>
            </a:r>
            <a:r>
              <a:rPr sz="1700" spc="-15" dirty="0">
                <a:latin typeface="Times New Roman"/>
                <a:cs typeface="Times New Roman"/>
              </a:rPr>
              <a:t> виконує </a:t>
            </a:r>
            <a:r>
              <a:rPr sz="1700" spc="-5" dirty="0">
                <a:latin typeface="Times New Roman"/>
                <a:cs typeface="Times New Roman"/>
              </a:rPr>
              <a:t>певні</a:t>
            </a:r>
            <a:r>
              <a:rPr sz="1700" spc="-10" dirty="0">
                <a:latin typeface="Times New Roman"/>
                <a:cs typeface="Times New Roman"/>
              </a:rPr>
              <a:t> функції,</a:t>
            </a:r>
            <a:r>
              <a:rPr sz="1700" spc="2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пов’язані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з </a:t>
            </a:r>
            <a:r>
              <a:rPr sz="1700" spc="-5" dirty="0">
                <a:latin typeface="Times New Roman"/>
                <a:cs typeface="Times New Roman"/>
              </a:rPr>
              <a:t>розпиленням,</a:t>
            </a:r>
            <a:endParaRPr sz="17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700" spc="-5" dirty="0">
                <a:latin typeface="Times New Roman"/>
                <a:cs typeface="Times New Roman"/>
              </a:rPr>
              <a:t>дозуванням,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намазуванням,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розсіюванням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лікарських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засобів.</a:t>
            </a:r>
            <a:endParaRPr sz="17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30124" y="4934711"/>
            <a:ext cx="8686800" cy="1923414"/>
            <a:chOff x="230124" y="4934711"/>
            <a:chExt cx="8686800" cy="192341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0124" y="5090159"/>
              <a:ext cx="3325367" cy="17678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5491" y="4934711"/>
              <a:ext cx="5361432" cy="192328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0977" y="52577"/>
            <a:ext cx="43580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/>
              <a:t>Закупорювальні</a:t>
            </a:r>
            <a:r>
              <a:rPr sz="3200" spc="-55" dirty="0"/>
              <a:t> </a:t>
            </a:r>
            <a:r>
              <a:rPr sz="3200" dirty="0"/>
              <a:t>засоби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19855" y="1115567"/>
            <a:ext cx="5020056" cy="159105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6334" y="571246"/>
            <a:ext cx="8444865" cy="5873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13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imes New Roman"/>
                <a:cs typeface="Times New Roman"/>
              </a:rPr>
              <a:t>За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способом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закріплення</a:t>
            </a:r>
            <a:r>
              <a:rPr sz="2400" b="1" spc="2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на</a:t>
            </a:r>
            <a:r>
              <a:rPr sz="2400" b="1" dirty="0">
                <a:latin typeface="Times New Roman"/>
                <a:cs typeface="Times New Roman"/>
              </a:rPr>
              <a:t> тарі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закупорювальні </a:t>
            </a:r>
            <a:r>
              <a:rPr sz="2400" spc="-5" dirty="0">
                <a:latin typeface="Times New Roman"/>
                <a:cs typeface="Times New Roman"/>
              </a:rPr>
              <a:t>засоби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бувають:</a:t>
            </a:r>
            <a:r>
              <a:rPr sz="2400" spc="-5" dirty="0">
                <a:latin typeface="Times New Roman"/>
                <a:cs typeface="Times New Roman"/>
              </a:rPr>
              <a:t> нагвинчувані;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400" spc="-15" dirty="0">
                <a:latin typeface="Times New Roman"/>
                <a:cs typeface="Times New Roman"/>
              </a:rPr>
              <a:t>закатовальні;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400" spc="-10" dirty="0">
                <a:latin typeface="Times New Roman"/>
                <a:cs typeface="Times New Roman"/>
              </a:rPr>
              <a:t>натягувальні;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вставні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har char=""/>
            </a:pPr>
            <a:endParaRPr sz="2250">
              <a:latin typeface="Times New Roman"/>
              <a:cs typeface="Times New Roman"/>
            </a:endParaRPr>
          </a:p>
          <a:p>
            <a:pPr marL="34925">
              <a:lnSpc>
                <a:spcPct val="100000"/>
              </a:lnSpc>
            </a:pPr>
            <a:r>
              <a:rPr sz="2200" b="1" spc="-5" dirty="0">
                <a:latin typeface="Times New Roman"/>
                <a:cs typeface="Times New Roman"/>
              </a:rPr>
              <a:t>За </a:t>
            </a:r>
            <a:r>
              <a:rPr sz="2200" b="1" spc="-15" dirty="0">
                <a:latin typeface="Times New Roman"/>
                <a:cs typeface="Times New Roman"/>
              </a:rPr>
              <a:t>матеріалом</a:t>
            </a:r>
            <a:r>
              <a:rPr sz="2200" b="1" spc="-5" dirty="0">
                <a:latin typeface="Times New Roman"/>
                <a:cs typeface="Times New Roman"/>
              </a:rPr>
              <a:t> закупорювальні</a:t>
            </a:r>
            <a:r>
              <a:rPr sz="2200" b="1" spc="-20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засоби</a:t>
            </a:r>
            <a:r>
              <a:rPr sz="2200" b="1" spc="-10" dirty="0">
                <a:latin typeface="Times New Roman"/>
                <a:cs typeface="Times New Roman"/>
              </a:rPr>
              <a:t> </a:t>
            </a:r>
            <a:r>
              <a:rPr sz="2200" b="1" spc="-15" dirty="0">
                <a:latin typeface="Times New Roman"/>
                <a:cs typeface="Times New Roman"/>
              </a:rPr>
              <a:t>бувають</a:t>
            </a:r>
            <a:r>
              <a:rPr sz="2200" spc="-15" dirty="0">
                <a:latin typeface="Times New Roman"/>
                <a:cs typeface="Times New Roman"/>
              </a:rPr>
              <a:t>:</a:t>
            </a:r>
            <a:endParaRPr sz="2200">
              <a:latin typeface="Times New Roman"/>
              <a:cs typeface="Times New Roman"/>
            </a:endParaRPr>
          </a:p>
          <a:p>
            <a:pPr marL="257175" indent="-222885">
              <a:lnSpc>
                <a:spcPct val="100000"/>
              </a:lnSpc>
              <a:buSzPct val="95454"/>
              <a:buFont typeface="Wingdings"/>
              <a:buChar char=""/>
              <a:tabLst>
                <a:tab pos="257810" algn="l"/>
              </a:tabLst>
            </a:pPr>
            <a:r>
              <a:rPr sz="2200" spc="-5" dirty="0">
                <a:latin typeface="Times New Roman"/>
                <a:cs typeface="Times New Roman"/>
              </a:rPr>
              <a:t>скляні (пробки);</a:t>
            </a:r>
            <a:endParaRPr sz="2200">
              <a:latin typeface="Times New Roman"/>
              <a:cs typeface="Times New Roman"/>
            </a:endParaRPr>
          </a:p>
          <a:p>
            <a:pPr marL="257175" indent="-222885">
              <a:lnSpc>
                <a:spcPct val="100000"/>
              </a:lnSpc>
              <a:buSzPct val="95454"/>
              <a:buFont typeface="Wingdings"/>
              <a:buChar char=""/>
              <a:tabLst>
                <a:tab pos="257810" algn="l"/>
              </a:tabLst>
            </a:pPr>
            <a:r>
              <a:rPr sz="2200" spc="-5" dirty="0">
                <a:latin typeface="Times New Roman"/>
                <a:cs typeface="Times New Roman"/>
              </a:rPr>
              <a:t>пластмасові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(кришки,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пробки);</a:t>
            </a:r>
            <a:endParaRPr sz="2200">
              <a:latin typeface="Times New Roman"/>
              <a:cs typeface="Times New Roman"/>
            </a:endParaRPr>
          </a:p>
          <a:p>
            <a:pPr marL="257175" indent="-222885">
              <a:lnSpc>
                <a:spcPct val="100000"/>
              </a:lnSpc>
              <a:buSzPct val="95454"/>
              <a:buFont typeface="Wingdings"/>
              <a:buChar char=""/>
              <a:tabLst>
                <a:tab pos="257810" algn="l"/>
              </a:tabLst>
            </a:pPr>
            <a:r>
              <a:rPr sz="2200" spc="-10" dirty="0">
                <a:latin typeface="Times New Roman"/>
                <a:cs typeface="Times New Roman"/>
              </a:rPr>
              <a:t>гумові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(пробки);</a:t>
            </a:r>
            <a:r>
              <a:rPr sz="2200" spc="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металеві</a:t>
            </a:r>
            <a:r>
              <a:rPr sz="2200" spc="3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(ковпачки);</a:t>
            </a:r>
            <a:r>
              <a:rPr sz="2200" spc="35" dirty="0">
                <a:latin typeface="Times New Roman"/>
                <a:cs typeface="Times New Roman"/>
              </a:rPr>
              <a:t> </a:t>
            </a:r>
            <a:r>
              <a:rPr sz="2200" spc="-35" dirty="0">
                <a:latin typeface="Times New Roman"/>
                <a:cs typeface="Times New Roman"/>
              </a:rPr>
              <a:t>коркові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(пробки);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комбіновані.</a:t>
            </a:r>
            <a:endParaRPr sz="2200">
              <a:latin typeface="Times New Roman"/>
              <a:cs typeface="Times New Roman"/>
            </a:endParaRPr>
          </a:p>
          <a:p>
            <a:pPr marL="34925" marR="332105">
              <a:lnSpc>
                <a:spcPct val="100000"/>
              </a:lnSpc>
            </a:pPr>
            <a:r>
              <a:rPr sz="2200" b="1" spc="-5" dirty="0">
                <a:latin typeface="Times New Roman"/>
                <a:cs typeface="Times New Roman"/>
              </a:rPr>
              <a:t>За</a:t>
            </a:r>
            <a:r>
              <a:rPr sz="2200" b="1" dirty="0">
                <a:latin typeface="Times New Roman"/>
                <a:cs typeface="Times New Roman"/>
              </a:rPr>
              <a:t> </a:t>
            </a:r>
            <a:r>
              <a:rPr sz="2200" b="1" spc="-15" dirty="0">
                <a:latin typeface="Times New Roman"/>
                <a:cs typeface="Times New Roman"/>
              </a:rPr>
              <a:t>видом</a:t>
            </a:r>
            <a:r>
              <a:rPr sz="2200" b="1" spc="5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ущільнення</a:t>
            </a:r>
            <a:r>
              <a:rPr sz="2200" b="1" spc="5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і</a:t>
            </a:r>
            <a:r>
              <a:rPr sz="2200" b="1" spc="5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ущільнювального матеріалу</a:t>
            </a:r>
            <a:r>
              <a:rPr sz="2200" b="1" spc="4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розрізняють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такі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види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закупорювальних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засобів:</a:t>
            </a:r>
            <a:endParaRPr sz="2200">
              <a:latin typeface="Times New Roman"/>
              <a:cs typeface="Times New Roman"/>
            </a:endParaRPr>
          </a:p>
          <a:p>
            <a:pPr marL="377825" indent="-343535">
              <a:lnSpc>
                <a:spcPct val="100000"/>
              </a:lnSpc>
              <a:buFont typeface="Wingdings"/>
              <a:buChar char=""/>
              <a:tabLst>
                <a:tab pos="378460" algn="l"/>
              </a:tabLst>
            </a:pPr>
            <a:r>
              <a:rPr sz="2200" spc="-5" dirty="0">
                <a:latin typeface="Times New Roman"/>
                <a:cs typeface="Times New Roman"/>
              </a:rPr>
              <a:t>з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прокладками;</a:t>
            </a:r>
            <a:endParaRPr sz="2200">
              <a:latin typeface="Times New Roman"/>
              <a:cs typeface="Times New Roman"/>
            </a:endParaRPr>
          </a:p>
          <a:p>
            <a:pPr marL="377825" indent="-343535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78460" algn="l"/>
              </a:tabLst>
            </a:pPr>
            <a:r>
              <a:rPr sz="2200" spc="-5" dirty="0">
                <a:latin typeface="Times New Roman"/>
                <a:cs typeface="Times New Roman"/>
              </a:rPr>
              <a:t>з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герметиками</a:t>
            </a:r>
            <a:r>
              <a:rPr sz="2200" spc="-5" dirty="0">
                <a:latin typeface="Times New Roman"/>
                <a:cs typeface="Times New Roman"/>
              </a:rPr>
              <a:t> або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еластичними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матеріалами;</a:t>
            </a:r>
            <a:endParaRPr sz="2200">
              <a:latin typeface="Times New Roman"/>
              <a:cs typeface="Times New Roman"/>
            </a:endParaRPr>
          </a:p>
          <a:p>
            <a:pPr marL="34925" marR="944244">
              <a:lnSpc>
                <a:spcPct val="100000"/>
              </a:lnSpc>
              <a:buFont typeface="Wingdings"/>
              <a:buChar char=""/>
              <a:tabLst>
                <a:tab pos="378460" algn="l"/>
              </a:tabLst>
            </a:pPr>
            <a:r>
              <a:rPr sz="2200" spc="-5" dirty="0">
                <a:latin typeface="Times New Roman"/>
                <a:cs typeface="Times New Roman"/>
              </a:rPr>
              <a:t>ті,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що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закріплюються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методом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зварювання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або </a:t>
            </a:r>
            <a:r>
              <a:rPr sz="2200" spc="-10" dirty="0">
                <a:latin typeface="Times New Roman"/>
                <a:cs typeface="Times New Roman"/>
              </a:rPr>
              <a:t>склеювання.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За</a:t>
            </a:r>
            <a:r>
              <a:rPr sz="2200" b="1" spc="-10" dirty="0">
                <a:latin typeface="Times New Roman"/>
                <a:cs typeface="Times New Roman"/>
              </a:rPr>
              <a:t> способом виробництва</a:t>
            </a:r>
            <a:r>
              <a:rPr sz="2200" b="1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закупорювальні</a:t>
            </a:r>
            <a:r>
              <a:rPr sz="2200" b="1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засоби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бувають: 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пресовані,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штамповані,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витягувальні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10" dirty="0">
                <a:latin typeface="Times New Roman"/>
                <a:cs typeface="Times New Roman"/>
              </a:rPr>
              <a:t>та</a:t>
            </a:r>
            <a:r>
              <a:rPr sz="2200" spc="-5" dirty="0">
                <a:latin typeface="Times New Roman"/>
                <a:cs typeface="Times New Roman"/>
              </a:rPr>
              <a:t> ін.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242" y="0"/>
            <a:ext cx="83915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Асортимент</a:t>
            </a:r>
            <a:r>
              <a:rPr spc="15" dirty="0"/>
              <a:t> </a:t>
            </a:r>
            <a:r>
              <a:rPr spc="-5" dirty="0"/>
              <a:t>закупорювальних</a:t>
            </a:r>
            <a:r>
              <a:rPr spc="50" dirty="0"/>
              <a:t> </a:t>
            </a:r>
            <a:r>
              <a:rPr dirty="0"/>
              <a:t>засобів</a:t>
            </a:r>
            <a:r>
              <a:rPr spc="-10" dirty="0"/>
              <a:t> </a:t>
            </a:r>
            <a:r>
              <a:rPr dirty="0"/>
              <a:t>для</a:t>
            </a:r>
            <a:r>
              <a:rPr spc="5" dirty="0"/>
              <a:t> </a:t>
            </a:r>
            <a:r>
              <a:rPr spc="-20" dirty="0"/>
              <a:t>фармацевтичного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2280" y="184697"/>
            <a:ext cx="5651500" cy="106045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3814445">
              <a:lnSpc>
                <a:spcPct val="100000"/>
              </a:lnSpc>
              <a:spcBef>
                <a:spcPts val="350"/>
              </a:spcBef>
            </a:pPr>
            <a:r>
              <a:rPr sz="2400" b="1" spc="-10" dirty="0">
                <a:latin typeface="Times New Roman"/>
                <a:cs typeface="Times New Roman"/>
              </a:rPr>
              <a:t>застосування</a:t>
            </a:r>
            <a:endParaRPr sz="2400">
              <a:latin typeface="Times New Roman"/>
              <a:cs typeface="Times New Roman"/>
            </a:endParaRPr>
          </a:p>
          <a:p>
            <a:pPr marL="527685" marR="1672589" indent="-515620">
              <a:lnSpc>
                <a:spcPct val="100000"/>
              </a:lnSpc>
              <a:spcBef>
                <a:spcPts val="215"/>
              </a:spcBef>
              <a:tabLst>
                <a:tab pos="527685" algn="l"/>
                <a:tab pos="1804670" algn="l"/>
                <a:tab pos="3585210" algn="l"/>
              </a:tabLst>
            </a:pPr>
            <a:r>
              <a:rPr sz="2000" b="1" i="1" spc="5" dirty="0">
                <a:latin typeface="Times New Roman"/>
                <a:cs typeface="Times New Roman"/>
              </a:rPr>
              <a:t>1</a:t>
            </a:r>
            <a:r>
              <a:rPr sz="2000" b="1" i="1" dirty="0">
                <a:latin typeface="Times New Roman"/>
                <a:cs typeface="Times New Roman"/>
              </a:rPr>
              <a:t>.	</a:t>
            </a:r>
            <a:r>
              <a:rPr sz="2000" b="1" i="1" spc="-5" dirty="0">
                <a:latin typeface="Times New Roman"/>
                <a:cs typeface="Times New Roman"/>
              </a:rPr>
              <a:t>Кри</a:t>
            </a:r>
            <a:r>
              <a:rPr sz="2000" b="1" i="1" spc="-10" dirty="0">
                <a:latin typeface="Times New Roman"/>
                <a:cs typeface="Times New Roman"/>
              </a:rPr>
              <a:t>ш</a:t>
            </a:r>
            <a:r>
              <a:rPr sz="2000" b="1" i="1" dirty="0">
                <a:latin typeface="Times New Roman"/>
                <a:cs typeface="Times New Roman"/>
              </a:rPr>
              <a:t>ки	</a:t>
            </a:r>
            <a:r>
              <a:rPr sz="2000" b="1" i="1" spc="-5" dirty="0">
                <a:latin typeface="Times New Roman"/>
                <a:cs typeface="Times New Roman"/>
              </a:rPr>
              <a:t>пл</a:t>
            </a:r>
            <a:r>
              <a:rPr sz="2000" b="1" i="1" dirty="0">
                <a:latin typeface="Times New Roman"/>
                <a:cs typeface="Times New Roman"/>
              </a:rPr>
              <a:t>а</a:t>
            </a:r>
            <a:r>
              <a:rPr sz="2000" b="1" i="1" spc="-15" dirty="0">
                <a:latin typeface="Times New Roman"/>
                <a:cs typeface="Times New Roman"/>
              </a:rPr>
              <a:t>с</a:t>
            </a:r>
            <a:r>
              <a:rPr sz="2000" b="1" i="1" dirty="0">
                <a:latin typeface="Times New Roman"/>
                <a:cs typeface="Times New Roman"/>
              </a:rPr>
              <a:t>тм</a:t>
            </a:r>
            <a:r>
              <a:rPr sz="2000" b="1" i="1" spc="5" dirty="0">
                <a:latin typeface="Times New Roman"/>
                <a:cs typeface="Times New Roman"/>
              </a:rPr>
              <a:t>а</a:t>
            </a:r>
            <a:r>
              <a:rPr sz="2000" b="1" i="1" spc="-60" dirty="0">
                <a:latin typeface="Times New Roman"/>
                <a:cs typeface="Times New Roman"/>
              </a:rPr>
              <a:t>с</a:t>
            </a:r>
            <a:r>
              <a:rPr sz="2000" b="1" i="1" dirty="0">
                <a:latin typeface="Times New Roman"/>
                <a:cs typeface="Times New Roman"/>
              </a:rPr>
              <a:t>ові	</a:t>
            </a:r>
            <a:r>
              <a:rPr sz="2000" b="1" i="1" spc="-15" dirty="0">
                <a:latin typeface="Times New Roman"/>
                <a:cs typeface="Times New Roman"/>
              </a:rPr>
              <a:t>д</a:t>
            </a:r>
            <a:r>
              <a:rPr sz="2000" b="1" i="1" spc="-10" dirty="0">
                <a:latin typeface="Times New Roman"/>
                <a:cs typeface="Times New Roman"/>
              </a:rPr>
              <a:t>л</a:t>
            </a:r>
            <a:r>
              <a:rPr sz="2000" b="1" i="1" dirty="0">
                <a:latin typeface="Times New Roman"/>
                <a:cs typeface="Times New Roman"/>
              </a:rPr>
              <a:t>я  банок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та</a:t>
            </a:r>
            <a:r>
              <a:rPr sz="2000" b="1" i="1" spc="-15" dirty="0">
                <a:latin typeface="Times New Roman"/>
                <a:cs typeface="Times New Roman"/>
              </a:rPr>
              <a:t> флаконів: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280" y="1218945"/>
            <a:ext cx="18065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-	</a:t>
            </a:r>
            <a:r>
              <a:rPr sz="2000" spc="-5" dirty="0">
                <a:latin typeface="Times New Roman"/>
                <a:cs typeface="Times New Roman"/>
              </a:rPr>
              <a:t>нагвинчувані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97151" y="1218945"/>
            <a:ext cx="19481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18159" algn="l"/>
                <a:tab pos="1153795" algn="l"/>
                <a:tab pos="1724025" algn="l"/>
              </a:tabLst>
            </a:pPr>
            <a:r>
              <a:rPr sz="2000" dirty="0">
                <a:latin typeface="Times New Roman"/>
                <a:cs typeface="Times New Roman"/>
              </a:rPr>
              <a:t>—	тип	</a:t>
            </a:r>
            <a:r>
              <a:rPr sz="2000" spc="-10" dirty="0">
                <a:latin typeface="Times New Roman"/>
                <a:cs typeface="Times New Roman"/>
              </a:rPr>
              <a:t>1</a:t>
            </a:r>
            <a:r>
              <a:rPr sz="2000" dirty="0">
                <a:latin typeface="Times New Roman"/>
                <a:cs typeface="Times New Roman"/>
              </a:rPr>
              <a:t>.1	</a:t>
            </a:r>
            <a:r>
              <a:rPr sz="2000" spc="-10" dirty="0">
                <a:latin typeface="Times New Roman"/>
                <a:cs typeface="Times New Roman"/>
              </a:rPr>
              <a:t>(</a:t>
            </a:r>
            <a:r>
              <a:rPr sz="2000" dirty="0">
                <a:latin typeface="Times New Roman"/>
                <a:cs typeface="Times New Roman"/>
              </a:rPr>
              <a:t>6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280" y="1524126"/>
            <a:ext cx="3982720" cy="3074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algn="just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розмірів),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тип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1.2,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тип 1.3;</a:t>
            </a:r>
            <a:endParaRPr sz="2000">
              <a:latin typeface="Times New Roman"/>
              <a:cs typeface="Times New Roman"/>
            </a:endParaRPr>
          </a:p>
          <a:p>
            <a:pPr marL="355600" marR="6350" indent="-342900" algn="just">
              <a:lnSpc>
                <a:spcPct val="100000"/>
              </a:lnSpc>
              <a:buChar char="-"/>
              <a:tabLst>
                <a:tab pos="355600" algn="l"/>
              </a:tabLst>
            </a:pPr>
            <a:r>
              <a:rPr sz="2000" spc="-5" dirty="0">
                <a:latin typeface="Times New Roman"/>
                <a:cs typeface="Times New Roman"/>
              </a:rPr>
              <a:t>закупорно-нагвинчувані</a:t>
            </a:r>
            <a:r>
              <a:rPr sz="2000" dirty="0">
                <a:latin typeface="Times New Roman"/>
                <a:cs typeface="Times New Roman"/>
              </a:rPr>
              <a:t> —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тип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1.4;</a:t>
            </a:r>
            <a:endParaRPr sz="200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buChar char="-"/>
              <a:tabLst>
                <a:tab pos="3556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натягувальні</a:t>
            </a:r>
            <a:r>
              <a:rPr sz="2000" spc="5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509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ущільнювальним</a:t>
            </a:r>
            <a:endParaRPr sz="20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елементом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—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тип</a:t>
            </a:r>
            <a:r>
              <a:rPr sz="2000" dirty="0">
                <a:latin typeface="Times New Roman"/>
                <a:cs typeface="Times New Roman"/>
              </a:rPr>
              <a:t> 1.5.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b="1" i="1" dirty="0">
                <a:latin typeface="Times New Roman"/>
                <a:cs typeface="Times New Roman"/>
              </a:rPr>
              <a:t>2.</a:t>
            </a:r>
            <a:r>
              <a:rPr sz="2000" b="1" i="1" spc="475" dirty="0">
                <a:latin typeface="Times New Roman"/>
                <a:cs typeface="Times New Roman"/>
              </a:rPr>
              <a:t> </a:t>
            </a:r>
            <a:r>
              <a:rPr sz="2000" b="1" i="1" spc="-15" dirty="0">
                <a:latin typeface="Times New Roman"/>
                <a:cs typeface="Times New Roman"/>
              </a:rPr>
              <a:t>Ковпачки,</a:t>
            </a:r>
            <a:r>
              <a:rPr sz="2000" b="1" i="1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Times New Roman"/>
                <a:cs typeface="Times New Roman"/>
              </a:rPr>
              <a:t>кришки</a:t>
            </a:r>
            <a:r>
              <a:rPr sz="2000" b="1" i="1" spc="47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і</a:t>
            </a:r>
            <a:r>
              <a:rPr sz="2000" b="1" i="1" spc="46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прокладки </a:t>
            </a:r>
            <a:r>
              <a:rPr sz="2000" b="1" i="1" spc="-490" dirty="0">
                <a:latin typeface="Times New Roman"/>
                <a:cs typeface="Times New Roman"/>
              </a:rPr>
              <a:t> </a:t>
            </a:r>
            <a:r>
              <a:rPr sz="2000" b="1" i="1" spc="-15" dirty="0">
                <a:latin typeface="Times New Roman"/>
                <a:cs typeface="Times New Roman"/>
              </a:rPr>
              <a:t>алюмінієві </a:t>
            </a:r>
            <a:r>
              <a:rPr sz="2000" b="1" i="1" spc="-10" dirty="0">
                <a:latin typeface="Times New Roman"/>
                <a:cs typeface="Times New Roman"/>
              </a:rPr>
              <a:t>для </a:t>
            </a:r>
            <a:r>
              <a:rPr sz="2000" b="1" i="1" spc="-5" dirty="0">
                <a:latin typeface="Times New Roman"/>
                <a:cs typeface="Times New Roman"/>
              </a:rPr>
              <a:t>банок </a:t>
            </a:r>
            <a:r>
              <a:rPr sz="2000" b="1" i="1" dirty="0">
                <a:latin typeface="Times New Roman"/>
                <a:cs typeface="Times New Roman"/>
              </a:rPr>
              <a:t>і </a:t>
            </a:r>
            <a:r>
              <a:rPr sz="2000" b="1" i="1" spc="-20" dirty="0">
                <a:latin typeface="Times New Roman"/>
                <a:cs typeface="Times New Roman"/>
              </a:rPr>
              <a:t>флаконів. </a:t>
            </a:r>
            <a:r>
              <a:rPr sz="2000" dirty="0">
                <a:latin typeface="Times New Roman"/>
                <a:cs typeface="Times New Roman"/>
              </a:rPr>
              <a:t>З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металевих </a:t>
            </a:r>
            <a:r>
              <a:rPr sz="2000" spc="-5" dirty="0">
                <a:latin typeface="Times New Roman"/>
                <a:cs typeface="Times New Roman"/>
              </a:rPr>
              <a:t>закупорювальних засобів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широке</a:t>
            </a:r>
            <a:r>
              <a:rPr sz="2000" spc="-5" dirty="0">
                <a:latin typeface="Times New Roman"/>
                <a:cs typeface="Times New Roman"/>
              </a:rPr>
              <a:t> застосування</a:t>
            </a:r>
            <a:r>
              <a:rPr sz="2000" spc="4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заводській,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так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аптечній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практиці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280" y="4877561"/>
            <a:ext cx="22117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87220" algn="l"/>
              </a:tabLst>
            </a:pPr>
            <a:r>
              <a:rPr sz="2000" spc="-100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о</a:t>
            </a:r>
            <a:r>
              <a:rPr sz="2000" spc="5" dirty="0">
                <a:latin typeface="Times New Roman"/>
                <a:cs typeface="Times New Roman"/>
              </a:rPr>
              <a:t>в</a:t>
            </a:r>
            <a:r>
              <a:rPr sz="2000" spc="-5" dirty="0">
                <a:latin typeface="Times New Roman"/>
                <a:cs typeface="Times New Roman"/>
              </a:rPr>
              <a:t>п</a:t>
            </a:r>
            <a:r>
              <a:rPr sz="2000" spc="-95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чк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,	які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280" y="4572761"/>
            <a:ext cx="3983354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" algn="r">
              <a:lnSpc>
                <a:spcPct val="100000"/>
              </a:lnSpc>
              <a:spcBef>
                <a:spcPts val="100"/>
              </a:spcBef>
              <a:tabLst>
                <a:tab pos="1188085" algn="l"/>
                <a:tab pos="2602865" algn="l"/>
              </a:tabLst>
            </a:pPr>
            <a:r>
              <a:rPr sz="2000" dirty="0">
                <a:latin typeface="Times New Roman"/>
                <a:cs typeface="Times New Roman"/>
              </a:rPr>
              <a:t>знайшли	алюмінієві	</a:t>
            </a:r>
            <a:r>
              <a:rPr sz="2000" spc="-15" dirty="0">
                <a:latin typeface="Times New Roman"/>
                <a:cs typeface="Times New Roman"/>
              </a:rPr>
              <a:t>закатувальні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зазвичай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280" y="5182361"/>
            <a:ext cx="3982720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231390" algn="l"/>
              </a:tabLst>
            </a:pPr>
            <a:r>
              <a:rPr sz="2000" spc="-15" dirty="0">
                <a:latin typeface="Times New Roman"/>
                <a:cs typeface="Times New Roman"/>
              </a:rPr>
              <a:t>використовуються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комплекті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прокладками </a:t>
            </a:r>
            <a:r>
              <a:rPr sz="2000" dirty="0">
                <a:latin typeface="Times New Roman"/>
                <a:cs typeface="Times New Roman"/>
              </a:rPr>
              <a:t>з </a:t>
            </a:r>
            <a:r>
              <a:rPr sz="2000" spc="-5" dirty="0">
                <a:latin typeface="Times New Roman"/>
                <a:cs typeface="Times New Roman"/>
              </a:rPr>
              <a:t>пластмаси, </a:t>
            </a:r>
            <a:r>
              <a:rPr sz="2000" spc="-15" dirty="0">
                <a:latin typeface="Times New Roman"/>
                <a:cs typeface="Times New Roman"/>
              </a:rPr>
              <a:t>картону </a:t>
            </a:r>
            <a:r>
              <a:rPr sz="2000" dirty="0">
                <a:latin typeface="Times New Roman"/>
                <a:cs typeface="Times New Roman"/>
              </a:rPr>
              <a:t>з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</a:t>
            </a:r>
            <a:r>
              <a:rPr sz="2000" spc="-10" dirty="0">
                <a:latin typeface="Times New Roman"/>
                <a:cs typeface="Times New Roman"/>
              </a:rPr>
              <a:t>в</a:t>
            </a:r>
            <a:r>
              <a:rPr sz="2000" spc="50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с</a:t>
            </a:r>
            <a:r>
              <a:rPr sz="2000" spc="-40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оронн</a:t>
            </a:r>
            <a:r>
              <a:rPr sz="2000" spc="-10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м	</a:t>
            </a:r>
            <a:r>
              <a:rPr sz="2000" spc="-5" dirty="0">
                <a:latin typeface="Times New Roman"/>
                <a:cs typeface="Times New Roman"/>
              </a:rPr>
              <a:t>п</a:t>
            </a:r>
            <a:r>
              <a:rPr sz="2000" spc="-25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л</a:t>
            </a:r>
            <a:r>
              <a:rPr sz="2000" spc="-15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ети</a:t>
            </a:r>
            <a:r>
              <a:rPr sz="2000" spc="-10" dirty="0">
                <a:latin typeface="Times New Roman"/>
                <a:cs typeface="Times New Roman"/>
              </a:rPr>
              <a:t>л</a:t>
            </a:r>
            <a:r>
              <a:rPr sz="2000" dirty="0">
                <a:latin typeface="Times New Roman"/>
                <a:cs typeface="Times New Roman"/>
              </a:rPr>
              <a:t>еновим  </a:t>
            </a:r>
            <a:r>
              <a:rPr sz="2000" spc="-5" dirty="0">
                <a:latin typeface="Times New Roman"/>
                <a:cs typeface="Times New Roman"/>
              </a:rPr>
              <a:t>покриттям, </a:t>
            </a:r>
            <a:r>
              <a:rPr sz="2000" spc="-10" dirty="0">
                <a:latin typeface="Times New Roman"/>
                <a:cs typeface="Times New Roman"/>
              </a:rPr>
              <a:t>пробками </a:t>
            </a:r>
            <a:r>
              <a:rPr sz="2000" dirty="0">
                <a:latin typeface="Times New Roman"/>
                <a:cs typeface="Times New Roman"/>
              </a:rPr>
              <a:t>з </a:t>
            </a:r>
            <a:r>
              <a:rPr sz="2000" spc="-10" dirty="0">
                <a:latin typeface="Times New Roman"/>
                <a:cs typeface="Times New Roman"/>
              </a:rPr>
              <a:t>поліетилену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низької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густини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гуми.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123944" y="586740"/>
            <a:ext cx="5020310" cy="6247130"/>
            <a:chOff x="4123944" y="586740"/>
            <a:chExt cx="5020310" cy="624713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3944" y="586740"/>
              <a:ext cx="5020055" cy="314401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44340" y="3698747"/>
              <a:ext cx="4899660" cy="313486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499364"/>
            <a:ext cx="30511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На</a:t>
            </a:r>
            <a:r>
              <a:rPr sz="2400" spc="-20" dirty="0">
                <a:latin typeface="Times New Roman"/>
                <a:cs typeface="Times New Roman"/>
              </a:rPr>
              <a:t> сьогодні</a:t>
            </a:r>
            <a:r>
              <a:rPr sz="2400" spc="-5" dirty="0">
                <a:latin typeface="Times New Roman"/>
                <a:cs typeface="Times New Roman"/>
              </a:rPr>
              <a:t> існують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latin typeface="Times New Roman"/>
                <a:cs typeface="Times New Roman"/>
              </a:rPr>
              <a:t>прокладки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двох </a:t>
            </a:r>
            <a:r>
              <a:rPr sz="2400" spc="-5" dirty="0">
                <a:latin typeface="Times New Roman"/>
                <a:cs typeface="Times New Roman"/>
              </a:rPr>
              <a:t>типів: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200" y="1230884"/>
            <a:ext cx="3651250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6235" algn="l"/>
              </a:tabLst>
            </a:pPr>
            <a:r>
              <a:rPr sz="2400" dirty="0">
                <a:latin typeface="Times New Roman"/>
                <a:cs typeface="Times New Roman"/>
              </a:rPr>
              <a:t>рівні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(П-I)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діаметром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35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38,4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мм;</a:t>
            </a:r>
            <a:endParaRPr sz="2400">
              <a:latin typeface="Times New Roman"/>
              <a:cs typeface="Times New Roman"/>
            </a:endParaRPr>
          </a:p>
          <a:p>
            <a:pPr marL="355600" marR="887094" indent="-343535">
              <a:lnSpc>
                <a:spcPct val="100000"/>
              </a:lnSpc>
              <a:buFont typeface="Wingdings"/>
              <a:buChar char=""/>
              <a:tabLst>
                <a:tab pos="356235" algn="l"/>
              </a:tabLst>
            </a:pPr>
            <a:r>
              <a:rPr sz="2400" spc="-15" dirty="0">
                <a:latin typeface="Times New Roman"/>
                <a:cs typeface="Times New Roman"/>
              </a:rPr>
              <a:t>відбортовані </a:t>
            </a:r>
            <a:r>
              <a:rPr sz="2400" dirty="0">
                <a:latin typeface="Times New Roman"/>
                <a:cs typeface="Times New Roman"/>
              </a:rPr>
              <a:t>(П-2)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діаметром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40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мм.</a:t>
            </a:r>
            <a:endParaRPr sz="2400">
              <a:latin typeface="Times New Roman"/>
              <a:cs typeface="Times New Roman"/>
            </a:endParaRPr>
          </a:p>
          <a:p>
            <a:pPr marL="12700" marR="55880">
              <a:lnSpc>
                <a:spcPct val="100000"/>
              </a:lnSpc>
            </a:pPr>
            <a:r>
              <a:rPr sz="2400" b="1" dirty="0">
                <a:latin typeface="Times New Roman"/>
                <a:cs typeface="Times New Roman"/>
              </a:rPr>
              <a:t>3. </a:t>
            </a:r>
            <a:r>
              <a:rPr sz="2400" b="1" spc="-15" dirty="0">
                <a:latin typeface="Times New Roman"/>
                <a:cs typeface="Times New Roman"/>
              </a:rPr>
              <a:t>Бушони </a:t>
            </a:r>
            <a:r>
              <a:rPr sz="2400" spc="-5" dirty="0">
                <a:latin typeface="Times New Roman"/>
                <a:cs typeface="Times New Roman"/>
              </a:rPr>
              <a:t>пластмасові </a:t>
            </a:r>
            <a:r>
              <a:rPr sz="2400" dirty="0">
                <a:latin typeface="Times New Roman"/>
                <a:cs typeface="Times New Roman"/>
              </a:rPr>
              <a:t>для </a:t>
            </a:r>
            <a:r>
              <a:rPr sz="2400" spc="-59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туб.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Існує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4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типи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бушонів:</a:t>
            </a:r>
            <a:endParaRPr sz="2400">
              <a:latin typeface="Times New Roman"/>
              <a:cs typeface="Times New Roman"/>
            </a:endParaRPr>
          </a:p>
          <a:p>
            <a:pPr marL="431800" indent="-419734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431800" algn="l"/>
                <a:tab pos="432434" algn="l"/>
              </a:tabLst>
            </a:pPr>
            <a:r>
              <a:rPr sz="2400" spc="-10" dirty="0">
                <a:latin typeface="Times New Roman"/>
                <a:cs typeface="Times New Roman"/>
              </a:rPr>
              <a:t>багатогранні;</a:t>
            </a:r>
            <a:endParaRPr sz="24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Wingdings"/>
              <a:buChar char=""/>
              <a:tabLst>
                <a:tab pos="356235" algn="l"/>
              </a:tabLst>
            </a:pPr>
            <a:r>
              <a:rPr sz="2400" spc="-20" dirty="0">
                <a:latin typeface="Times New Roman"/>
                <a:cs typeface="Times New Roman"/>
              </a:rPr>
              <a:t>конічні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рифлені;</a:t>
            </a:r>
            <a:endParaRPr sz="24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Wingdings"/>
              <a:buChar char=""/>
              <a:tabLst>
                <a:tab pos="356235" algn="l"/>
              </a:tabLst>
            </a:pPr>
            <a:r>
              <a:rPr sz="2400" spc="-20" dirty="0">
                <a:latin typeface="Times New Roman"/>
                <a:cs typeface="Times New Roman"/>
              </a:rPr>
              <a:t>конічні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подовжені;</a:t>
            </a:r>
            <a:endParaRPr sz="24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Wingdings"/>
              <a:buChar char=""/>
              <a:tabLst>
                <a:tab pos="356235" algn="l"/>
              </a:tabLst>
            </a:pPr>
            <a:r>
              <a:rPr sz="2400" spc="-5" dirty="0">
                <a:latin typeface="Times New Roman"/>
                <a:cs typeface="Times New Roman"/>
              </a:rPr>
              <a:t>циліндричні.</a:t>
            </a:r>
            <a:endParaRPr sz="2400">
              <a:latin typeface="Times New Roman"/>
              <a:cs typeface="Times New Roman"/>
            </a:endParaRPr>
          </a:p>
          <a:p>
            <a:pPr marL="12700" marR="382270">
              <a:lnSpc>
                <a:spcPct val="100000"/>
              </a:lnSpc>
            </a:pPr>
            <a:r>
              <a:rPr sz="2400" spc="-15" dirty="0">
                <a:latin typeface="Times New Roman"/>
                <a:cs typeface="Times New Roman"/>
              </a:rPr>
              <a:t>Асортимент бушонів </a:t>
            </a:r>
            <a:r>
              <a:rPr sz="2400" dirty="0">
                <a:latin typeface="Times New Roman"/>
                <a:cs typeface="Times New Roman"/>
              </a:rPr>
              <a:t>для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алюмінієвих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latin typeface="Times New Roman"/>
                <a:cs typeface="Times New Roman"/>
              </a:rPr>
              <a:t>труб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наведено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табл. </a:t>
            </a:r>
            <a:r>
              <a:rPr sz="2400" dirty="0">
                <a:latin typeface="Times New Roman"/>
                <a:cs typeface="Times New Roman"/>
              </a:rPr>
              <a:t>2.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3242" y="0"/>
            <a:ext cx="83915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83585" marR="5080" indent="-3271520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latin typeface="Times New Roman"/>
                <a:cs typeface="Times New Roman"/>
              </a:rPr>
              <a:t>Асортимент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закупорювальних</a:t>
            </a:r>
            <a:r>
              <a:rPr sz="2400" b="1" spc="5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засобів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для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фармацевтичного </a:t>
            </a:r>
            <a:r>
              <a:rPr sz="2400" b="1" spc="-58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застосування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40708" y="1124711"/>
            <a:ext cx="4885944" cy="512521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628635" y="496315"/>
            <a:ext cx="13525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35" dirty="0">
                <a:latin typeface="Times New Roman"/>
                <a:cs typeface="Times New Roman"/>
              </a:rPr>
              <a:t>Табл.</a:t>
            </a:r>
            <a:r>
              <a:rPr sz="3200" spc="-8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2.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8267" y="22047"/>
            <a:ext cx="8510905" cy="6728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745" algn="ctr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latin typeface="Times New Roman"/>
                <a:cs typeface="Times New Roman"/>
              </a:rPr>
              <a:t>Асортимент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закупорювальних</a:t>
            </a:r>
            <a:r>
              <a:rPr sz="2400" b="1" spc="7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засобів для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фармацевтичного</a:t>
            </a:r>
            <a:endParaRPr sz="2400">
              <a:latin typeface="Times New Roman"/>
              <a:cs typeface="Times New Roman"/>
            </a:endParaRPr>
          </a:p>
          <a:p>
            <a:pPr marL="118110" algn="ctr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latin typeface="Times New Roman"/>
                <a:cs typeface="Times New Roman"/>
              </a:rPr>
              <a:t>застосування</a:t>
            </a:r>
            <a:endParaRPr sz="2400">
              <a:latin typeface="Times New Roman"/>
              <a:cs typeface="Times New Roman"/>
            </a:endParaRPr>
          </a:p>
          <a:p>
            <a:pPr marL="12700" marR="751205" algn="just">
              <a:lnSpc>
                <a:spcPct val="100000"/>
              </a:lnSpc>
              <a:spcBef>
                <a:spcPts val="919"/>
              </a:spcBef>
            </a:pPr>
            <a:r>
              <a:rPr sz="2400" b="1" i="1" dirty="0">
                <a:latin typeface="Times New Roman"/>
                <a:cs typeface="Times New Roman"/>
              </a:rPr>
              <a:t>4. Пробки </a:t>
            </a:r>
            <a:r>
              <a:rPr sz="2400" b="1" i="1" spc="-10" dirty="0">
                <a:latin typeface="Times New Roman"/>
                <a:cs typeface="Times New Roman"/>
              </a:rPr>
              <a:t>пластмасові </a:t>
            </a:r>
            <a:r>
              <a:rPr sz="2400" b="1" i="1" dirty="0">
                <a:latin typeface="Times New Roman"/>
                <a:cs typeface="Times New Roman"/>
              </a:rPr>
              <a:t>з </a:t>
            </a:r>
            <a:r>
              <a:rPr sz="2400" b="1" i="1" spc="-15" dirty="0">
                <a:latin typeface="Times New Roman"/>
                <a:cs typeface="Times New Roman"/>
              </a:rPr>
              <a:t>амортизатором </a:t>
            </a:r>
            <a:r>
              <a:rPr sz="2400" spc="-5" dirty="0">
                <a:latin typeface="Times New Roman"/>
                <a:cs typeface="Times New Roman"/>
              </a:rPr>
              <a:t>існують </a:t>
            </a:r>
            <a:r>
              <a:rPr sz="2400" spc="-20" dirty="0">
                <a:latin typeface="Times New Roman"/>
                <a:cs typeface="Times New Roman"/>
              </a:rPr>
              <a:t>двох 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типів:</a:t>
            </a:r>
            <a:endParaRPr sz="240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ущільнювальним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елементом</a:t>
            </a:r>
            <a:r>
              <a:rPr sz="2400" dirty="0">
                <a:latin typeface="Times New Roman"/>
                <a:cs typeface="Times New Roman"/>
              </a:rPr>
              <a:t> 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дном</a:t>
            </a:r>
            <a:r>
              <a:rPr sz="2400" dirty="0">
                <a:latin typeface="Times New Roman"/>
                <a:cs typeface="Times New Roman"/>
              </a:rPr>
              <a:t> —</a:t>
            </a:r>
            <a:r>
              <a:rPr sz="2400" spc="-5" dirty="0">
                <a:latin typeface="Times New Roman"/>
                <a:cs typeface="Times New Roman"/>
              </a:rPr>
              <a:t> має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3</a:t>
            </a:r>
            <a:r>
              <a:rPr sz="2400" spc="-5" dirty="0">
                <a:latin typeface="Times New Roman"/>
                <a:cs typeface="Times New Roman"/>
              </a:rPr>
              <a:t> розміри;</a:t>
            </a:r>
            <a:endParaRPr sz="2400">
              <a:latin typeface="Times New Roman"/>
              <a:cs typeface="Times New Roman"/>
            </a:endParaRPr>
          </a:p>
          <a:p>
            <a:pPr marL="12700" marR="853440" algn="just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з елементами </a:t>
            </a:r>
            <a:r>
              <a:rPr sz="2400" spc="-15" dirty="0">
                <a:latin typeface="Times New Roman"/>
                <a:cs typeface="Times New Roman"/>
              </a:rPr>
              <a:t>ущільнювачів </a:t>
            </a:r>
            <a:r>
              <a:rPr sz="2400" spc="-5" dirty="0">
                <a:latin typeface="Times New Roman"/>
                <a:cs typeface="Times New Roman"/>
              </a:rPr>
              <a:t>(ніпельні) </a:t>
            </a:r>
            <a:r>
              <a:rPr sz="2400" dirty="0">
                <a:latin typeface="Times New Roman"/>
                <a:cs typeface="Times New Roman"/>
              </a:rPr>
              <a:t>— </a:t>
            </a:r>
            <a:r>
              <a:rPr sz="2400" spc="-5" dirty="0">
                <a:latin typeface="Times New Roman"/>
                <a:cs typeface="Times New Roman"/>
              </a:rPr>
              <a:t>має </a:t>
            </a:r>
            <a:r>
              <a:rPr sz="2400" dirty="0">
                <a:latin typeface="Times New Roman"/>
                <a:cs typeface="Times New Roman"/>
              </a:rPr>
              <a:t>2 </a:t>
            </a:r>
            <a:r>
              <a:rPr sz="2400" spc="-5" dirty="0">
                <a:latin typeface="Times New Roman"/>
                <a:cs typeface="Times New Roman"/>
              </a:rPr>
              <a:t>розміри.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ружини,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сильфони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Times New Roman"/>
                <a:cs typeface="Times New Roman"/>
              </a:rPr>
              <a:t>та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інші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конструкції.</a:t>
            </a:r>
            <a:endParaRPr sz="2400">
              <a:latin typeface="Times New Roman"/>
              <a:cs typeface="Times New Roman"/>
            </a:endParaRPr>
          </a:p>
          <a:p>
            <a:pPr marL="12700" marR="749300" algn="just">
              <a:lnSpc>
                <a:spcPct val="100000"/>
              </a:lnSpc>
              <a:buAutoNum type="arabicPeriod" startAt="5"/>
              <a:tabLst>
                <a:tab pos="599440" algn="l"/>
              </a:tabLst>
            </a:pPr>
            <a:r>
              <a:rPr sz="2400" b="1" i="1" spc="-30" dirty="0">
                <a:latin typeface="Times New Roman"/>
                <a:cs typeface="Times New Roman"/>
              </a:rPr>
              <a:t>Коркові</a:t>
            </a:r>
            <a:r>
              <a:rPr sz="2400" b="1" i="1" spc="-2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пробки</a:t>
            </a:r>
            <a:r>
              <a:rPr sz="2400" b="1" i="1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використовуються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двох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типів: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оксамитові </a:t>
            </a:r>
            <a:r>
              <a:rPr sz="2400" dirty="0">
                <a:latin typeface="Times New Roman"/>
                <a:cs typeface="Times New Roman"/>
              </a:rPr>
              <a:t>і </a:t>
            </a:r>
            <a:r>
              <a:rPr sz="2400" spc="-10" dirty="0">
                <a:latin typeface="Times New Roman"/>
                <a:cs typeface="Times New Roman"/>
              </a:rPr>
              <a:t>напівоксамитові. </a:t>
            </a:r>
            <a:r>
              <a:rPr sz="2400" dirty="0">
                <a:latin typeface="Times New Roman"/>
                <a:cs typeface="Times New Roman"/>
              </a:rPr>
              <a:t>У </a:t>
            </a:r>
            <a:r>
              <a:rPr sz="2400" spc="-10" dirty="0">
                <a:latin typeface="Times New Roman"/>
                <a:cs typeface="Times New Roman"/>
              </a:rPr>
              <a:t>зв’язку </a:t>
            </a:r>
            <a:r>
              <a:rPr sz="2400" dirty="0">
                <a:latin typeface="Times New Roman"/>
                <a:cs typeface="Times New Roman"/>
              </a:rPr>
              <a:t>з тим що </a:t>
            </a:r>
            <a:r>
              <a:rPr sz="2400" spc="-35" dirty="0">
                <a:latin typeface="Times New Roman"/>
                <a:cs typeface="Times New Roman"/>
              </a:rPr>
              <a:t>коркові 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пробки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руйнуються</a:t>
            </a:r>
            <a:r>
              <a:rPr sz="2400" spc="-5" dirty="0">
                <a:latin typeface="Times New Roman"/>
                <a:cs typeface="Times New Roman"/>
              </a:rPr>
              <a:t> окисниками</a:t>
            </a:r>
            <a:r>
              <a:rPr sz="2400" dirty="0">
                <a:latin typeface="Times New Roman"/>
                <a:cs typeface="Times New Roman"/>
              </a:rPr>
              <a:t> (перекис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водню,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йод,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хлор),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концентрованими</a:t>
            </a:r>
            <a:r>
              <a:rPr sz="2400" spc="5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розчинами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кислот,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необхідно </a:t>
            </a:r>
            <a:r>
              <a:rPr sz="2400" spc="-10" dirty="0">
                <a:latin typeface="Times New Roman"/>
                <a:cs typeface="Times New Roman"/>
              </a:rPr>
              <a:t> підбирати </a:t>
            </a:r>
            <a:r>
              <a:rPr sz="2400" spc="-25" dirty="0">
                <a:latin typeface="Times New Roman"/>
                <a:cs typeface="Times New Roman"/>
              </a:rPr>
              <a:t>ізолюючі </a:t>
            </a:r>
            <a:r>
              <a:rPr sz="2400" spc="-15" dirty="0">
                <a:latin typeface="Times New Roman"/>
                <a:cs typeface="Times New Roman"/>
              </a:rPr>
              <a:t>підкладкові </a:t>
            </a:r>
            <a:r>
              <a:rPr sz="2400" spc="-10" dirty="0">
                <a:latin typeface="Times New Roman"/>
                <a:cs typeface="Times New Roman"/>
              </a:rPr>
              <a:t>матеріали, </a:t>
            </a:r>
            <a:r>
              <a:rPr sz="2400" spc="-5" dirty="0">
                <a:latin typeface="Times New Roman"/>
                <a:cs typeface="Times New Roman"/>
              </a:rPr>
              <a:t>стійкі </a:t>
            </a:r>
            <a:r>
              <a:rPr sz="2400" dirty="0">
                <a:latin typeface="Times New Roman"/>
                <a:cs typeface="Times New Roman"/>
              </a:rPr>
              <a:t>до </a:t>
            </a:r>
            <a:r>
              <a:rPr sz="2400" spc="-5" dirty="0">
                <a:latin typeface="Times New Roman"/>
                <a:cs typeface="Times New Roman"/>
              </a:rPr>
              <a:t>дії </a:t>
            </a:r>
            <a:r>
              <a:rPr sz="2400" spc="-10" dirty="0">
                <a:latin typeface="Times New Roman"/>
                <a:cs typeface="Times New Roman"/>
              </a:rPr>
              <a:t>цих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речовин.</a:t>
            </a:r>
            <a:endParaRPr sz="2400">
              <a:latin typeface="Times New Roman"/>
              <a:cs typeface="Times New Roman"/>
            </a:endParaRPr>
          </a:p>
          <a:p>
            <a:pPr marL="12700" marR="750570" algn="just">
              <a:lnSpc>
                <a:spcPct val="100000"/>
              </a:lnSpc>
              <a:spcBef>
                <a:spcPts val="5"/>
              </a:spcBef>
              <a:buAutoNum type="arabicPeriod" startAt="5"/>
              <a:tabLst>
                <a:tab pos="355600" algn="l"/>
              </a:tabLst>
            </a:pPr>
            <a:r>
              <a:rPr sz="2400" b="1" i="1" dirty="0">
                <a:latin typeface="Times New Roman"/>
                <a:cs typeface="Times New Roman"/>
              </a:rPr>
              <a:t>Скляні </a:t>
            </a:r>
            <a:r>
              <a:rPr sz="2400" b="1" i="1" spc="-10" dirty="0">
                <a:latin typeface="Times New Roman"/>
                <a:cs typeface="Times New Roman"/>
              </a:rPr>
              <a:t>притерті </a:t>
            </a:r>
            <a:r>
              <a:rPr sz="2400" b="1" i="1" spc="-5" dirty="0">
                <a:latin typeface="Times New Roman"/>
                <a:cs typeface="Times New Roman"/>
              </a:rPr>
              <a:t>пробки </a:t>
            </a:r>
            <a:r>
              <a:rPr sz="2400" spc="-20" dirty="0">
                <a:latin typeface="Times New Roman"/>
                <a:cs typeface="Times New Roman"/>
              </a:rPr>
              <a:t>використовують </a:t>
            </a:r>
            <a:r>
              <a:rPr sz="2400" dirty="0">
                <a:latin typeface="Times New Roman"/>
                <a:cs typeface="Times New Roman"/>
              </a:rPr>
              <a:t>для </a:t>
            </a:r>
            <a:r>
              <a:rPr sz="2400" spc="-5" dirty="0">
                <a:latin typeface="Times New Roman"/>
                <a:cs typeface="Times New Roman"/>
              </a:rPr>
              <a:t>надання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більшої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герметичності,</a:t>
            </a:r>
            <a:r>
              <a:rPr sz="2400" dirty="0">
                <a:latin typeface="Times New Roman"/>
                <a:cs typeface="Times New Roman"/>
              </a:rPr>
              <a:t> їх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виготовляють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скла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тієї</a:t>
            </a:r>
            <a:r>
              <a:rPr sz="2400" dirty="0">
                <a:latin typeface="Times New Roman"/>
                <a:cs typeface="Times New Roman"/>
              </a:rPr>
              <a:t> ж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марки,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що</a:t>
            </a:r>
            <a:r>
              <a:rPr sz="2400" dirty="0">
                <a:latin typeface="Times New Roman"/>
                <a:cs typeface="Times New Roman"/>
              </a:rPr>
              <a:t> 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корпус.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Скляні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пробки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повинні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бути 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пришліфовані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всієї</a:t>
            </a:r>
            <a:r>
              <a:rPr sz="2400" spc="-5" dirty="0">
                <a:latin typeface="Times New Roman"/>
                <a:cs typeface="Times New Roman"/>
              </a:rPr>
              <a:t> поверхні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горловини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тари,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якою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вони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контактують.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Асортимент</a:t>
            </a:r>
            <a:r>
              <a:rPr spc="15" dirty="0"/>
              <a:t> </a:t>
            </a:r>
            <a:r>
              <a:rPr spc="-5" dirty="0"/>
              <a:t>закупорювальних</a:t>
            </a:r>
            <a:r>
              <a:rPr spc="70" dirty="0"/>
              <a:t> </a:t>
            </a:r>
            <a:r>
              <a:rPr spc="-5" dirty="0"/>
              <a:t>засобів для</a:t>
            </a:r>
            <a:r>
              <a:rPr spc="20" dirty="0"/>
              <a:t> </a:t>
            </a:r>
            <a:r>
              <a:rPr spc="-20" dirty="0"/>
              <a:t>фармацевтичного</a:t>
            </a: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pc="-10" dirty="0"/>
              <a:t>застосування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2437" y="853262"/>
            <a:ext cx="2546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latin typeface="Times New Roman"/>
                <a:cs typeface="Times New Roman"/>
              </a:rPr>
              <a:t>7</a:t>
            </a:r>
            <a:r>
              <a:rPr sz="2400" b="1" i="1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9781" y="903858"/>
            <a:ext cx="64154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378075" algn="l"/>
                <a:tab pos="3698240" algn="l"/>
                <a:tab pos="4389755" algn="l"/>
              </a:tabLst>
            </a:pPr>
            <a:r>
              <a:rPr sz="2000" b="1" i="1" spc="-5" dirty="0">
                <a:latin typeface="Times New Roman"/>
                <a:cs typeface="Times New Roman"/>
              </a:rPr>
              <a:t>Закупорювальні	</a:t>
            </a:r>
            <a:r>
              <a:rPr sz="2000" b="1" i="1" spc="-10" dirty="0">
                <a:latin typeface="Times New Roman"/>
                <a:cs typeface="Times New Roman"/>
              </a:rPr>
              <a:t>засоби	</a:t>
            </a:r>
            <a:r>
              <a:rPr sz="2000" b="1" i="1" dirty="0">
                <a:latin typeface="Times New Roman"/>
                <a:cs typeface="Times New Roman"/>
              </a:rPr>
              <a:t>з	</a:t>
            </a:r>
            <a:r>
              <a:rPr sz="2000" b="1" i="1" spc="-10" dirty="0">
                <a:latin typeface="Times New Roman"/>
                <a:cs typeface="Times New Roman"/>
              </a:rPr>
              <a:t>функціональними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2437" y="1221105"/>
            <a:ext cx="7261225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spc="-5" dirty="0">
                <a:latin typeface="Times New Roman"/>
                <a:cs typeface="Times New Roman"/>
              </a:rPr>
              <a:t>пристосуванн</a:t>
            </a:r>
            <a:r>
              <a:rPr sz="2000" spc="-5" dirty="0">
                <a:latin typeface="Times New Roman"/>
                <a:cs typeface="Times New Roman"/>
              </a:rPr>
              <a:t>ями: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i="1" spc="5" dirty="0">
                <a:latin typeface="Times New Roman"/>
                <a:cs typeface="Times New Roman"/>
              </a:rPr>
              <a:t>клапани,</a:t>
            </a:r>
            <a:r>
              <a:rPr sz="2000" i="1" spc="-25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розпилювачі,</a:t>
            </a:r>
            <a:r>
              <a:rPr sz="2000" i="1" spc="-35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насадки</a:t>
            </a:r>
            <a:r>
              <a:rPr sz="2000" i="1" spc="-1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для</a:t>
            </a:r>
            <a:r>
              <a:rPr sz="2000" i="1" spc="5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аерозольного</a:t>
            </a:r>
            <a:r>
              <a:rPr sz="2000" i="1" spc="-30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паковання:</a:t>
            </a:r>
            <a:endParaRPr sz="200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y </a:t>
            </a:r>
            <a:r>
              <a:rPr sz="2000" spc="-5" dirty="0">
                <a:latin typeface="Times New Roman"/>
                <a:cs typeface="Times New Roman"/>
              </a:rPr>
              <a:t>клапани </a:t>
            </a:r>
            <a:r>
              <a:rPr sz="2000" dirty="0">
                <a:latin typeface="Times New Roman"/>
                <a:cs typeface="Times New Roman"/>
              </a:rPr>
              <a:t>— 7 </a:t>
            </a:r>
            <a:r>
              <a:rPr sz="2000" spc="-5" dirty="0">
                <a:latin typeface="Times New Roman"/>
                <a:cs typeface="Times New Roman"/>
              </a:rPr>
              <a:t>типів (безперервної дії, </a:t>
            </a:r>
            <a:r>
              <a:rPr sz="2000" spc="-10" dirty="0">
                <a:latin typeface="Times New Roman"/>
                <a:cs typeface="Times New Roman"/>
              </a:rPr>
              <a:t>дозувальні </a:t>
            </a:r>
            <a:r>
              <a:rPr sz="2000" spc="10" dirty="0">
                <a:latin typeface="Times New Roman"/>
                <a:cs typeface="Times New Roman"/>
              </a:rPr>
              <a:t>та </a:t>
            </a:r>
            <a:r>
              <a:rPr sz="2000" spc="-5" dirty="0">
                <a:latin typeface="Times New Roman"/>
                <a:cs typeface="Times New Roman"/>
              </a:rPr>
              <a:t>ін.); </a:t>
            </a:r>
            <a:r>
              <a:rPr sz="2000" dirty="0">
                <a:latin typeface="Times New Roman"/>
                <a:cs typeface="Times New Roman"/>
              </a:rPr>
              <a:t>y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розпилювачі-насадки </a:t>
            </a:r>
            <a:r>
              <a:rPr sz="2000" dirty="0">
                <a:latin typeface="Times New Roman"/>
                <a:cs typeface="Times New Roman"/>
              </a:rPr>
              <a:t>— </a:t>
            </a:r>
            <a:r>
              <a:rPr sz="2000" spc="-5" dirty="0">
                <a:latin typeface="Times New Roman"/>
                <a:cs typeface="Times New Roman"/>
              </a:rPr>
              <a:t>10 типів (для </a:t>
            </a:r>
            <a:r>
              <a:rPr sz="2000" spc="-10" dirty="0">
                <a:latin typeface="Times New Roman"/>
                <a:cs typeface="Times New Roman"/>
              </a:rPr>
              <a:t>горла, </a:t>
            </a:r>
            <a:r>
              <a:rPr sz="2000" spc="10" dirty="0">
                <a:latin typeface="Times New Roman"/>
                <a:cs typeface="Times New Roman"/>
              </a:rPr>
              <a:t>носа, </a:t>
            </a:r>
            <a:r>
              <a:rPr sz="2000" spc="-5" dirty="0">
                <a:latin typeface="Times New Roman"/>
                <a:cs typeface="Times New Roman"/>
              </a:rPr>
              <a:t>зовнішніх </a:t>
            </a:r>
            <a:r>
              <a:rPr sz="2000" dirty="0">
                <a:latin typeface="Times New Roman"/>
                <a:cs typeface="Times New Roman"/>
              </a:rPr>
              <a:t> покровів,</a:t>
            </a:r>
            <a:r>
              <a:rPr sz="2000" spc="-10" dirty="0">
                <a:latin typeface="Times New Roman"/>
                <a:cs typeface="Times New Roman"/>
              </a:rPr>
              <a:t> протиастматичні, гінекологічні,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проктологічні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та </a:t>
            </a:r>
            <a:r>
              <a:rPr sz="2000" spc="-5" dirty="0">
                <a:latin typeface="Times New Roman"/>
                <a:cs typeface="Times New Roman"/>
              </a:rPr>
              <a:t>ін.);</a:t>
            </a:r>
            <a:endParaRPr sz="20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000" spc="-5" dirty="0">
                <a:latin typeface="Times New Roman"/>
                <a:cs typeface="Times New Roman"/>
              </a:rPr>
              <a:t>кришки-крапельниці</a:t>
            </a:r>
            <a:r>
              <a:rPr sz="2000" dirty="0">
                <a:latin typeface="Times New Roman"/>
                <a:cs typeface="Times New Roman"/>
              </a:rPr>
              <a:t> з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примусовим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краплеутворенням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ковпачками: </a:t>
            </a:r>
            <a:r>
              <a:rPr sz="2000" dirty="0">
                <a:latin typeface="Times New Roman"/>
                <a:cs typeface="Times New Roman"/>
              </a:rPr>
              <a:t>y ККПр-8 (для </a:t>
            </a:r>
            <a:r>
              <a:rPr sz="2000" spc="-15" dirty="0">
                <a:latin typeface="Times New Roman"/>
                <a:cs typeface="Times New Roman"/>
              </a:rPr>
              <a:t>інсулінових флаконів); </a:t>
            </a:r>
            <a:r>
              <a:rPr sz="2000" dirty="0">
                <a:latin typeface="Times New Roman"/>
                <a:cs typeface="Times New Roman"/>
              </a:rPr>
              <a:t>y </a:t>
            </a:r>
            <a:r>
              <a:rPr sz="2000" spc="-5" dirty="0">
                <a:latin typeface="Times New Roman"/>
                <a:cs typeface="Times New Roman"/>
              </a:rPr>
              <a:t>ККПр-13 </a:t>
            </a:r>
            <a:r>
              <a:rPr sz="2000" dirty="0">
                <a:latin typeface="Times New Roman"/>
                <a:cs typeface="Times New Roman"/>
              </a:rPr>
              <a:t> (для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флаконів</a:t>
            </a:r>
            <a:r>
              <a:rPr sz="2000" spc="-10" dirty="0">
                <a:latin typeface="Times New Roman"/>
                <a:cs typeface="Times New Roman"/>
              </a:rPr>
              <a:t> загального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призначення);</a:t>
            </a:r>
            <a:endParaRPr sz="200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кришки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дозувальною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мензуркою: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КНС-20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(для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флаконів);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</a:t>
            </a:r>
            <a:endParaRPr sz="20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КНС-40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(для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банок);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5" dirty="0">
                <a:latin typeface="Times New Roman"/>
                <a:cs typeface="Times New Roman"/>
              </a:rPr>
              <a:t>кришка-крапельниця</a:t>
            </a:r>
            <a:r>
              <a:rPr sz="2000" dirty="0">
                <a:latin typeface="Times New Roman"/>
                <a:cs typeface="Times New Roman"/>
              </a:rPr>
              <a:t> з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боковим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краплеутворенням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(КБК);</a:t>
            </a:r>
            <a:endParaRPr sz="2000">
              <a:latin typeface="Times New Roman"/>
              <a:cs typeface="Times New Roman"/>
            </a:endParaRPr>
          </a:p>
          <a:p>
            <a:pPr marL="419100" indent="-407034">
              <a:lnSpc>
                <a:spcPct val="100000"/>
              </a:lnSpc>
              <a:buFont typeface="Wingdings"/>
              <a:buChar char=""/>
              <a:tabLst>
                <a:tab pos="419100" algn="l"/>
                <a:tab pos="419734" algn="l"/>
              </a:tabLst>
            </a:pPr>
            <a:r>
              <a:rPr sz="2000" spc="-5" dirty="0">
                <a:latin typeface="Times New Roman"/>
                <a:cs typeface="Times New Roman"/>
              </a:rPr>
              <a:t>кришка-крапельниця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центральним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краплеутворенням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(КЦК);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кришка-дозатор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порошків;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5" dirty="0">
                <a:latin typeface="Times New Roman"/>
                <a:cs typeface="Times New Roman"/>
              </a:rPr>
              <a:t>кришка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-10" dirty="0">
                <a:latin typeface="Times New Roman"/>
                <a:cs typeface="Times New Roman"/>
              </a:rPr>
              <a:t> отвором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для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розсіювання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порошків.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Асортимент</a:t>
            </a:r>
            <a:r>
              <a:rPr spc="10" dirty="0"/>
              <a:t> </a:t>
            </a:r>
            <a:r>
              <a:rPr spc="-5" dirty="0"/>
              <a:t>закупорювальних</a:t>
            </a:r>
            <a:r>
              <a:rPr spc="60" dirty="0"/>
              <a:t> </a:t>
            </a:r>
            <a:r>
              <a:rPr spc="-5" dirty="0"/>
              <a:t>засобів</a:t>
            </a:r>
            <a:r>
              <a:rPr spc="-10" dirty="0"/>
              <a:t> </a:t>
            </a:r>
            <a:r>
              <a:rPr spc="-5" dirty="0"/>
              <a:t>для</a:t>
            </a:r>
            <a:r>
              <a:rPr spc="15" dirty="0"/>
              <a:t> </a:t>
            </a:r>
            <a:r>
              <a:rPr spc="-15" dirty="0"/>
              <a:t>парафармацевтичного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48202" y="388365"/>
            <a:ext cx="18497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Times New Roman"/>
                <a:cs typeface="Times New Roman"/>
              </a:rPr>
              <a:t>застосування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06215" y="853262"/>
            <a:ext cx="27139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парафармацевтичній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6334" y="853262"/>
            <a:ext cx="25253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59660" algn="l"/>
              </a:tabLst>
            </a:pPr>
            <a:r>
              <a:rPr sz="2400" spc="-5" dirty="0">
                <a:latin typeface="Times New Roman"/>
                <a:cs typeface="Times New Roman"/>
              </a:rPr>
              <a:t>Найчастіш</a:t>
            </a:r>
            <a:r>
              <a:rPr sz="2400" dirty="0">
                <a:latin typeface="Times New Roman"/>
                <a:cs typeface="Times New Roman"/>
              </a:rPr>
              <a:t>е	у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Times New Roman"/>
                <a:cs typeface="Times New Roman"/>
              </a:rPr>
              <a:t>промисловості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85694" y="1219580"/>
            <a:ext cx="33356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20035" algn="l"/>
              </a:tabLst>
            </a:pP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1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-40" dirty="0">
                <a:latin typeface="Times New Roman"/>
                <a:cs typeface="Times New Roman"/>
              </a:rPr>
              <a:t>т</a:t>
            </a:r>
            <a:r>
              <a:rPr sz="2400" spc="5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со</a:t>
            </a:r>
            <a:r>
              <a:rPr sz="2400" spc="-90" dirty="0">
                <a:latin typeface="Times New Roman"/>
                <a:cs typeface="Times New Roman"/>
              </a:rPr>
              <a:t>в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-45" dirty="0">
                <a:latin typeface="Times New Roman"/>
                <a:cs typeface="Times New Roman"/>
              </a:rPr>
              <a:t>ю</a:t>
            </a:r>
            <a:r>
              <a:rPr sz="2400" dirty="0">
                <a:latin typeface="Times New Roman"/>
                <a:cs typeface="Times New Roman"/>
              </a:rPr>
              <a:t>т</a:t>
            </a:r>
            <a:r>
              <a:rPr sz="2400" spc="-10" dirty="0">
                <a:latin typeface="Times New Roman"/>
                <a:cs typeface="Times New Roman"/>
              </a:rPr>
              <a:t>ь</a:t>
            </a:r>
            <a:r>
              <a:rPr sz="2400" dirty="0">
                <a:latin typeface="Times New Roman"/>
                <a:cs typeface="Times New Roman"/>
              </a:rPr>
              <a:t>ся	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-1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і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6334" y="1585340"/>
            <a:ext cx="6037580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закупорювальні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засоби.</a:t>
            </a:r>
            <a:endParaRPr sz="2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2400" b="1" i="1" dirty="0">
                <a:latin typeface="Times New Roman"/>
                <a:cs typeface="Times New Roman"/>
              </a:rPr>
              <a:t>1.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b="1" i="1" spc="-15" dirty="0">
                <a:latin typeface="Times New Roman"/>
                <a:cs typeface="Times New Roman"/>
              </a:rPr>
              <a:t>Кришка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spc="-15" dirty="0">
                <a:latin typeface="Times New Roman"/>
                <a:cs typeface="Times New Roman"/>
              </a:rPr>
              <a:t>фліп-топ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(flip-top)</a:t>
            </a:r>
            <a:r>
              <a:rPr sz="2400" b="1" i="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—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це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закупорювальний </a:t>
            </a:r>
            <a:r>
              <a:rPr sz="2400" dirty="0">
                <a:latin typeface="Times New Roman"/>
                <a:cs typeface="Times New Roman"/>
              </a:rPr>
              <a:t>засіб для </a:t>
            </a:r>
            <a:r>
              <a:rPr sz="2400" spc="-5" dirty="0">
                <a:latin typeface="Times New Roman"/>
                <a:cs typeface="Times New Roman"/>
              </a:rPr>
              <a:t>пляшок, </a:t>
            </a:r>
            <a:r>
              <a:rPr sz="2400" spc="-25" dirty="0">
                <a:latin typeface="Times New Roman"/>
                <a:cs typeface="Times New Roman"/>
              </a:rPr>
              <a:t>флаконів,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туб, </a:t>
            </a:r>
            <a:r>
              <a:rPr sz="2400" dirty="0">
                <a:latin typeface="Times New Roman"/>
                <a:cs typeface="Times New Roman"/>
              </a:rPr>
              <a:t>який </a:t>
            </a:r>
            <a:r>
              <a:rPr sz="2400" spc="-10" dirty="0">
                <a:latin typeface="Times New Roman"/>
                <a:cs typeface="Times New Roman"/>
              </a:rPr>
              <a:t>не відокремлюються </a:t>
            </a:r>
            <a:r>
              <a:rPr sz="2400" spc="-5" dirty="0">
                <a:latin typeface="Times New Roman"/>
                <a:cs typeface="Times New Roman"/>
              </a:rPr>
              <a:t>від </a:t>
            </a:r>
            <a:r>
              <a:rPr sz="2400" spc="-20" dirty="0">
                <a:latin typeface="Times New Roman"/>
                <a:cs typeface="Times New Roman"/>
              </a:rPr>
              <a:t>паковання 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при відкритті. </a:t>
            </a:r>
            <a:r>
              <a:rPr sz="2400" spc="-15" dirty="0">
                <a:latin typeface="Times New Roman"/>
                <a:cs typeface="Times New Roman"/>
              </a:rPr>
              <a:t>Являє </a:t>
            </a:r>
            <a:r>
              <a:rPr sz="2400" dirty="0">
                <a:latin typeface="Times New Roman"/>
                <a:cs typeface="Times New Roman"/>
              </a:rPr>
              <a:t>собою </a:t>
            </a:r>
            <a:r>
              <a:rPr sz="2400" spc="-45" dirty="0">
                <a:latin typeface="Times New Roman"/>
                <a:cs typeface="Times New Roman"/>
              </a:rPr>
              <a:t>кришку, </a:t>
            </a:r>
            <a:r>
              <a:rPr sz="2400" dirty="0">
                <a:latin typeface="Times New Roman"/>
                <a:cs typeface="Times New Roman"/>
              </a:rPr>
              <a:t>що </a:t>
            </a:r>
            <a:r>
              <a:rPr sz="2400" spc="-10" dirty="0">
                <a:latin typeface="Times New Roman"/>
                <a:cs typeface="Times New Roman"/>
              </a:rPr>
              <a:t>має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отвір,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шарнірно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закріплений</a:t>
            </a:r>
            <a:r>
              <a:rPr sz="2400" dirty="0">
                <a:latin typeface="Times New Roman"/>
                <a:cs typeface="Times New Roman"/>
              </a:rPr>
              <a:t> на</a:t>
            </a:r>
            <a:r>
              <a:rPr sz="2400" spc="60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ній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ковпачок,</a:t>
            </a:r>
            <a:r>
              <a:rPr sz="2400" spc="3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який</a:t>
            </a:r>
            <a:r>
              <a:rPr sz="2400" spc="29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прикриває</a:t>
            </a:r>
            <a:r>
              <a:rPr sz="2400" spc="3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отвір</a:t>
            </a:r>
            <a:r>
              <a:rPr sz="2400" spc="2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</a:t>
            </a:r>
            <a:r>
              <a:rPr sz="2400" spc="3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кришці.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6334" y="4146295"/>
            <a:ext cx="12598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овп</a:t>
            </a:r>
            <a:r>
              <a:rPr sz="2400" spc="-10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чки  </a:t>
            </a:r>
            <a:r>
              <a:rPr sz="2400" spc="-20" dirty="0">
                <a:latin typeface="Times New Roman"/>
                <a:cs typeface="Times New Roman"/>
              </a:rPr>
              <a:t>кришкою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87829" y="4146295"/>
            <a:ext cx="45326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0"/>
              </a:spcBef>
              <a:tabLst>
                <a:tab pos="1896110" algn="l"/>
                <a:tab pos="2546985" algn="l"/>
                <a:tab pos="4398645" algn="l"/>
              </a:tabLst>
            </a:pPr>
            <a:r>
              <a:rPr sz="2400" dirty="0">
                <a:latin typeface="Times New Roman"/>
                <a:cs typeface="Times New Roman"/>
              </a:rPr>
              <a:t>де</a:t>
            </a:r>
            <a:r>
              <a:rPr sz="2400" spc="-120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ор</a:t>
            </a:r>
            <a:r>
              <a:rPr sz="2400" spc="-6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ти</a:t>
            </a:r>
            <a:r>
              <a:rPr sz="2400" spc="-10" dirty="0">
                <a:latin typeface="Times New Roman"/>
                <a:cs typeface="Times New Roman"/>
              </a:rPr>
              <a:t>в</a:t>
            </a:r>
            <a:r>
              <a:rPr sz="2400" spc="-5" dirty="0">
                <a:latin typeface="Times New Roman"/>
                <a:cs typeface="Times New Roman"/>
              </a:rPr>
              <a:t>ні</a:t>
            </a:r>
            <a:r>
              <a:rPr sz="2400" dirty="0">
                <a:latin typeface="Times New Roman"/>
                <a:cs typeface="Times New Roman"/>
              </a:rPr>
              <a:t>,	що	</a:t>
            </a:r>
            <a:r>
              <a:rPr sz="2400" spc="-5" dirty="0">
                <a:latin typeface="Times New Roman"/>
                <a:cs typeface="Times New Roman"/>
              </a:rPr>
              <a:t>на</a:t>
            </a:r>
            <a:r>
              <a:rPr sz="2400" spc="35" dirty="0">
                <a:latin typeface="Times New Roman"/>
                <a:cs typeface="Times New Roman"/>
              </a:rPr>
              <a:t>с</a:t>
            </a:r>
            <a:r>
              <a:rPr sz="2400" dirty="0">
                <a:latin typeface="Times New Roman"/>
                <a:cs typeface="Times New Roman"/>
              </a:rPr>
              <a:t>ад</a:t>
            </a:r>
            <a:r>
              <a:rPr sz="2400" spc="-10" dirty="0">
                <a:latin typeface="Times New Roman"/>
                <a:cs typeface="Times New Roman"/>
              </a:rPr>
              <a:t>ж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-45" dirty="0">
                <a:latin typeface="Times New Roman"/>
                <a:cs typeface="Times New Roman"/>
              </a:rPr>
              <a:t>ю</a:t>
            </a:r>
            <a:r>
              <a:rPr sz="2400" dirty="0">
                <a:latin typeface="Times New Roman"/>
                <a:cs typeface="Times New Roman"/>
              </a:rPr>
              <a:t>ть	з  </a:t>
            </a:r>
            <a:r>
              <a:rPr sz="2400" spc="-15" dirty="0">
                <a:latin typeface="Times New Roman"/>
                <a:cs typeface="Times New Roman"/>
              </a:rPr>
              <a:t>фліп-топ,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33647" y="4512055"/>
            <a:ext cx="26879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91080" algn="l"/>
              </a:tabLst>
            </a:pPr>
            <a:r>
              <a:rPr sz="2400" spc="-5" dirty="0">
                <a:latin typeface="Times New Roman"/>
                <a:cs typeface="Times New Roman"/>
              </a:rPr>
              <a:t>відрізня</a:t>
            </a:r>
            <a:r>
              <a:rPr sz="2400" spc="-35" dirty="0">
                <a:latin typeface="Times New Roman"/>
                <a:cs typeface="Times New Roman"/>
              </a:rPr>
              <a:t>ю</a:t>
            </a:r>
            <a:r>
              <a:rPr sz="2400" dirty="0">
                <a:latin typeface="Times New Roman"/>
                <a:cs typeface="Times New Roman"/>
              </a:rPr>
              <a:t>т</a:t>
            </a:r>
            <a:r>
              <a:rPr sz="2400" spc="-10" dirty="0">
                <a:latin typeface="Times New Roman"/>
                <a:cs typeface="Times New Roman"/>
              </a:rPr>
              <a:t>ь</a:t>
            </a:r>
            <a:r>
              <a:rPr sz="2400" dirty="0">
                <a:latin typeface="Times New Roman"/>
                <a:cs typeface="Times New Roman"/>
              </a:rPr>
              <a:t>ся	</a:t>
            </a:r>
            <a:r>
              <a:rPr sz="2400" spc="-5" dirty="0">
                <a:latin typeface="Times New Roman"/>
                <a:cs typeface="Times New Roman"/>
              </a:rPr>
              <a:t>від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6334" y="4877511"/>
            <a:ext cx="27959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6150" algn="l"/>
              </a:tabLst>
            </a:pPr>
            <a:r>
              <a:rPr sz="2400" spc="-5" dirty="0">
                <a:latin typeface="Times New Roman"/>
                <a:cs typeface="Times New Roman"/>
              </a:rPr>
              <a:t>нагв</a:t>
            </a:r>
            <a:r>
              <a:rPr sz="2400" spc="-10" dirty="0">
                <a:latin typeface="Times New Roman"/>
                <a:cs typeface="Times New Roman"/>
              </a:rPr>
              <a:t>и</a:t>
            </a:r>
            <a:r>
              <a:rPr sz="2400" spc="5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ч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spc="-10" dirty="0">
                <a:latin typeface="Times New Roman"/>
                <a:cs typeface="Times New Roman"/>
              </a:rPr>
              <a:t>а</a:t>
            </a:r>
            <a:r>
              <a:rPr sz="2400" spc="-5" dirty="0">
                <a:latin typeface="Times New Roman"/>
                <a:cs typeface="Times New Roman"/>
              </a:rPr>
              <a:t>ни</a:t>
            </a:r>
            <a:r>
              <a:rPr sz="2400" dirty="0">
                <a:latin typeface="Times New Roman"/>
                <a:cs typeface="Times New Roman"/>
              </a:rPr>
              <a:t>х	тим,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05733" y="4877511"/>
            <a:ext cx="12827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8335" algn="l"/>
              </a:tabLst>
            </a:pPr>
            <a:r>
              <a:rPr sz="2400" dirty="0">
                <a:latin typeface="Times New Roman"/>
                <a:cs typeface="Times New Roman"/>
              </a:rPr>
              <a:t>що	</a:t>
            </a:r>
            <a:r>
              <a:rPr sz="2400" spc="-2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они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11700" y="4877511"/>
            <a:ext cx="15100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1605" algn="l"/>
              </a:tabLst>
            </a:pP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65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тис</a:t>
            </a:r>
            <a:r>
              <a:rPr sz="2400" spc="-10" dirty="0">
                <a:latin typeface="Times New Roman"/>
                <a:cs typeface="Times New Roman"/>
              </a:rPr>
              <a:t>к</a:t>
            </a:r>
            <a:r>
              <a:rPr sz="2400" spc="-5" dirty="0">
                <a:latin typeface="Times New Roman"/>
                <a:cs typeface="Times New Roman"/>
              </a:rPr>
              <a:t>ні</a:t>
            </a:r>
            <a:r>
              <a:rPr sz="2400" dirty="0">
                <a:latin typeface="Times New Roman"/>
                <a:cs typeface="Times New Roman"/>
              </a:rPr>
              <a:t>,	і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6334" y="5243829"/>
            <a:ext cx="28486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46985" algn="l"/>
              </a:tabLst>
            </a:pPr>
            <a:r>
              <a:rPr sz="2400" spc="-5" dirty="0">
                <a:latin typeface="Times New Roman"/>
                <a:cs typeface="Times New Roman"/>
              </a:rPr>
              <a:t>ви</a:t>
            </a:r>
            <a:r>
              <a:rPr sz="2400" spc="-55" dirty="0">
                <a:latin typeface="Times New Roman"/>
                <a:cs typeface="Times New Roman"/>
              </a:rPr>
              <a:t>г</a:t>
            </a:r>
            <a:r>
              <a:rPr sz="2400" spc="-25" dirty="0">
                <a:latin typeface="Times New Roman"/>
                <a:cs typeface="Times New Roman"/>
              </a:rPr>
              <a:t>о</a:t>
            </a:r>
            <a:r>
              <a:rPr sz="2400" spc="-45" dirty="0">
                <a:latin typeface="Times New Roman"/>
                <a:cs typeface="Times New Roman"/>
              </a:rPr>
              <a:t>т</a:t>
            </a:r>
            <a:r>
              <a:rPr sz="2400" spc="5" dirty="0">
                <a:latin typeface="Times New Roman"/>
                <a:cs typeface="Times New Roman"/>
              </a:rPr>
              <a:t>о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spc="-5" dirty="0">
                <a:latin typeface="Times New Roman"/>
                <a:cs typeface="Times New Roman"/>
              </a:rPr>
              <a:t>ля</a:t>
            </a:r>
            <a:r>
              <a:rPr sz="2400" spc="-30" dirty="0">
                <a:latin typeface="Times New Roman"/>
                <a:cs typeface="Times New Roman"/>
              </a:rPr>
              <a:t>ю</a:t>
            </a:r>
            <a:r>
              <a:rPr sz="2400" dirty="0">
                <a:latin typeface="Times New Roman"/>
                <a:cs typeface="Times New Roman"/>
              </a:rPr>
              <a:t>т</a:t>
            </a:r>
            <a:r>
              <a:rPr sz="2400" spc="-10" dirty="0">
                <a:latin typeface="Times New Roman"/>
                <a:cs typeface="Times New Roman"/>
              </a:rPr>
              <a:t>ь</a:t>
            </a:r>
            <a:r>
              <a:rPr sz="2400" dirty="0">
                <a:latin typeface="Times New Roman"/>
                <a:cs typeface="Times New Roman"/>
              </a:rPr>
              <a:t>ся,	як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08679" y="5243829"/>
            <a:ext cx="11639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правило,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47920" y="5243829"/>
            <a:ext cx="127444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3275" marR="5080" indent="-791210">
              <a:lnSpc>
                <a:spcPct val="100000"/>
              </a:lnSpc>
              <a:spcBef>
                <a:spcPts val="100"/>
              </a:spcBef>
              <a:tabLst>
                <a:tab pos="532130" algn="l"/>
              </a:tabLst>
            </a:pPr>
            <a:r>
              <a:rPr sz="2400" dirty="0">
                <a:latin typeface="Times New Roman"/>
                <a:cs typeface="Times New Roman"/>
              </a:rPr>
              <a:t>з	м</a:t>
            </a:r>
            <a:r>
              <a:rPr sz="2400" spc="5" dirty="0">
                <a:latin typeface="Times New Roman"/>
                <a:cs typeface="Times New Roman"/>
              </a:rPr>
              <a:t>е</a:t>
            </a:r>
            <a:r>
              <a:rPr sz="2400" spc="-5" dirty="0">
                <a:latin typeface="Times New Roman"/>
                <a:cs typeface="Times New Roman"/>
              </a:rPr>
              <a:t>нш  н</a:t>
            </a:r>
            <a:r>
              <a:rPr sz="2400" spc="-10" dirty="0">
                <a:latin typeface="Times New Roman"/>
                <a:cs typeface="Times New Roman"/>
              </a:rPr>
              <a:t>і</a:t>
            </a:r>
            <a:r>
              <a:rPr sz="2400" dirty="0">
                <a:latin typeface="Times New Roman"/>
                <a:cs typeface="Times New Roman"/>
              </a:rPr>
              <a:t>ж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6334" y="5609640"/>
            <a:ext cx="5147945" cy="87693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99500"/>
              </a:lnSpc>
              <a:spcBef>
                <a:spcPts val="115"/>
              </a:spcBef>
              <a:tabLst>
                <a:tab pos="1774189" algn="l"/>
                <a:tab pos="3820160" algn="l"/>
              </a:tabLst>
            </a:pPr>
            <a:r>
              <a:rPr sz="2400" spc="-65" dirty="0">
                <a:latin typeface="Times New Roman"/>
                <a:cs typeface="Times New Roman"/>
              </a:rPr>
              <a:t>ж</a:t>
            </a:r>
            <a:r>
              <a:rPr sz="2400" dirty="0">
                <a:latin typeface="Times New Roman"/>
                <a:cs typeface="Times New Roman"/>
              </a:rPr>
              <a:t>орст</a:t>
            </a: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60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	</a:t>
            </a:r>
            <a:r>
              <a:rPr sz="2400" spc="-5" dirty="0">
                <a:latin typeface="Times New Roman"/>
                <a:cs typeface="Times New Roman"/>
              </a:rPr>
              <a:t>п</a:t>
            </a:r>
            <a:r>
              <a:rPr sz="2400" spc="-40" dirty="0">
                <a:latin typeface="Times New Roman"/>
                <a:cs typeface="Times New Roman"/>
              </a:rPr>
              <a:t>о</a:t>
            </a:r>
            <a:r>
              <a:rPr sz="2400" spc="-5" dirty="0">
                <a:latin typeface="Times New Roman"/>
                <a:cs typeface="Times New Roman"/>
              </a:rPr>
              <a:t>лі</a:t>
            </a:r>
            <a:r>
              <a:rPr sz="2400" spc="5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ерно</a:t>
            </a:r>
            <a:r>
              <a:rPr sz="2400" spc="-60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	</a:t>
            </a:r>
            <a:r>
              <a:rPr sz="2400" spc="-10" dirty="0">
                <a:latin typeface="Times New Roman"/>
                <a:cs typeface="Times New Roman"/>
              </a:rPr>
              <a:t>м</a:t>
            </a:r>
            <a:r>
              <a:rPr sz="2400" spc="-6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т</a:t>
            </a:r>
            <a:r>
              <a:rPr sz="2400" spc="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р</a:t>
            </a:r>
            <a:r>
              <a:rPr sz="2400" spc="-10" dirty="0">
                <a:latin typeface="Times New Roman"/>
                <a:cs typeface="Times New Roman"/>
              </a:rPr>
              <a:t>і</a:t>
            </a:r>
            <a:r>
              <a:rPr sz="2400" spc="20" dirty="0">
                <a:latin typeface="Times New Roman"/>
                <a:cs typeface="Times New Roman"/>
              </a:rPr>
              <a:t>а</a:t>
            </a:r>
            <a:r>
              <a:rPr sz="2400" spc="-10" dirty="0">
                <a:latin typeface="Times New Roman"/>
                <a:cs typeface="Times New Roman"/>
              </a:rPr>
              <a:t>л</a:t>
            </a:r>
            <a:r>
              <a:rPr sz="2400" spc="-229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,  </a:t>
            </a:r>
            <a:r>
              <a:rPr sz="2400" spc="-5" dirty="0">
                <a:latin typeface="Times New Roman"/>
                <a:cs typeface="Times New Roman"/>
              </a:rPr>
              <a:t>нагвинчувані</a:t>
            </a:r>
            <a:r>
              <a:rPr sz="3200" spc="-5" dirty="0"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2428" y="1845564"/>
            <a:ext cx="2671572" cy="2869692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003" y="22047"/>
            <a:ext cx="9042400" cy="2980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latin typeface="Times New Roman"/>
                <a:cs typeface="Times New Roman"/>
              </a:rPr>
              <a:t>Асортимент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закупорювальних</a:t>
            </a:r>
            <a:r>
              <a:rPr sz="2400" b="1" spc="6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засобів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для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парафармацевтичного</a:t>
            </a:r>
            <a:endParaRPr sz="24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latin typeface="Times New Roman"/>
                <a:cs typeface="Times New Roman"/>
              </a:rPr>
              <a:t>застосування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650">
              <a:latin typeface="Times New Roman"/>
              <a:cs typeface="Times New Roman"/>
            </a:endParaRPr>
          </a:p>
          <a:p>
            <a:pPr marL="508000" marR="4893945" algn="just">
              <a:lnSpc>
                <a:spcPct val="100000"/>
              </a:lnSpc>
            </a:pPr>
            <a:r>
              <a:rPr sz="2400" b="1" i="1" dirty="0">
                <a:latin typeface="Times New Roman"/>
                <a:cs typeface="Times New Roman"/>
              </a:rPr>
              <a:t>2.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b="1" i="1" spc="-10" dirty="0">
                <a:latin typeface="Times New Roman"/>
                <a:cs typeface="Times New Roman"/>
              </a:rPr>
              <a:t>Диск-топ</a:t>
            </a:r>
            <a:r>
              <a:rPr sz="2400" b="1" i="1" spc="-5" dirty="0">
                <a:latin typeface="Times New Roman"/>
                <a:cs typeface="Times New Roman"/>
              </a:rPr>
              <a:t> (Disc-top)</a:t>
            </a:r>
            <a:r>
              <a:rPr sz="2400" b="1" i="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—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кришка </a:t>
            </a:r>
            <a:r>
              <a:rPr sz="2400" spc="-25" dirty="0">
                <a:latin typeface="Times New Roman"/>
                <a:cs typeface="Times New Roman"/>
              </a:rPr>
              <a:t>(ковпачок) </a:t>
            </a:r>
            <a:r>
              <a:rPr sz="2400" dirty="0">
                <a:latin typeface="Times New Roman"/>
                <a:cs typeface="Times New Roman"/>
              </a:rPr>
              <a:t>для тари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(туби,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флакони),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що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складається</a:t>
            </a:r>
            <a:r>
              <a:rPr sz="2400" spc="6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66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двох</a:t>
            </a:r>
            <a:r>
              <a:rPr sz="2400" spc="6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частин</a:t>
            </a:r>
            <a:endParaRPr sz="2400">
              <a:latin typeface="Times New Roman"/>
              <a:cs typeface="Times New Roman"/>
            </a:endParaRPr>
          </a:p>
          <a:p>
            <a:pPr marL="508000" algn="just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—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Times New Roman"/>
                <a:cs typeface="Times New Roman"/>
              </a:rPr>
              <a:t>основи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диска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отвором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303" y="2976753"/>
            <a:ext cx="208851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83615" algn="l"/>
                <a:tab pos="1463675" algn="l"/>
              </a:tabLst>
            </a:pPr>
            <a:r>
              <a:rPr sz="2400" dirty="0">
                <a:latin typeface="Times New Roman"/>
                <a:cs typeface="Times New Roman"/>
              </a:rPr>
              <a:t>для	</a:t>
            </a:r>
            <a:r>
              <a:rPr sz="2400" spc="-35" dirty="0">
                <a:latin typeface="Times New Roman"/>
                <a:cs typeface="Times New Roman"/>
              </a:rPr>
              <a:t>виходу 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Криш</a:t>
            </a:r>
            <a:r>
              <a:rPr sz="2400" spc="-4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а	типу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41066" y="2976753"/>
            <a:ext cx="12649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235" marR="5080" indent="-9017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пр</a:t>
            </a:r>
            <a:r>
              <a:rPr sz="2400" spc="-75" dirty="0">
                <a:latin typeface="Times New Roman"/>
                <a:cs typeface="Times New Roman"/>
              </a:rPr>
              <a:t>о</a:t>
            </a:r>
            <a:r>
              <a:rPr sz="2400" spc="-10" dirty="0">
                <a:latin typeface="Times New Roman"/>
                <a:cs typeface="Times New Roman"/>
              </a:rPr>
              <a:t>д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-40" dirty="0">
                <a:latin typeface="Times New Roman"/>
                <a:cs typeface="Times New Roman"/>
              </a:rPr>
              <a:t>к</a:t>
            </a:r>
            <a:r>
              <a:rPr sz="2400" spc="-55" dirty="0">
                <a:latin typeface="Times New Roman"/>
                <a:cs typeface="Times New Roman"/>
              </a:rPr>
              <a:t>т</a:t>
            </a:r>
            <a:r>
              <a:rPr sz="2400" spc="-215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.  ди</a:t>
            </a:r>
            <a:r>
              <a:rPr sz="2400" spc="-10" dirty="0">
                <a:latin typeface="Times New Roman"/>
                <a:cs typeface="Times New Roman"/>
              </a:rPr>
              <a:t>с</a:t>
            </a:r>
            <a:r>
              <a:rPr sz="2400" spc="-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-</a:t>
            </a:r>
            <a:r>
              <a:rPr sz="2400" spc="-4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оп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6303" y="3708272"/>
            <a:ext cx="36588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64615" algn="l"/>
                <a:tab pos="1646555" algn="l"/>
                <a:tab pos="2301875" algn="l"/>
                <a:tab pos="2653665" algn="l"/>
              </a:tabLst>
            </a:pPr>
            <a:r>
              <a:rPr sz="2400" dirty="0">
                <a:latin typeface="Times New Roman"/>
                <a:cs typeface="Times New Roman"/>
              </a:rPr>
              <a:t>складо</a:t>
            </a:r>
            <a:r>
              <a:rPr sz="2400" spc="-3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	і	</a:t>
            </a:r>
            <a:r>
              <a:rPr sz="2400" spc="-10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ає	у	</a:t>
            </a:r>
            <a:r>
              <a:rPr sz="2400" spc="-20" dirty="0">
                <a:latin typeface="Times New Roman"/>
                <a:cs typeface="Times New Roman"/>
              </a:rPr>
              <a:t>в</a:t>
            </a:r>
            <a:r>
              <a:rPr sz="2400" spc="-10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рхній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22651" y="4073728"/>
            <a:ext cx="17799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Times New Roman"/>
                <a:cs typeface="Times New Roman"/>
              </a:rPr>
              <a:t>дископодібну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6303" y="4073728"/>
            <a:ext cx="1390015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частині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Times New Roman"/>
                <a:cs typeface="Times New Roman"/>
              </a:rPr>
              <a:t>по</a:t>
            </a:r>
            <a:r>
              <a:rPr sz="2400" spc="-2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ерхн</a:t>
            </a:r>
            <a:r>
              <a:rPr sz="2400" spc="-5" dirty="0">
                <a:latin typeface="Times New Roman"/>
                <a:cs typeface="Times New Roman"/>
              </a:rPr>
              <a:t>ю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25700" y="4440173"/>
            <a:ext cx="17786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955">
              <a:lnSpc>
                <a:spcPct val="100000"/>
              </a:lnSpc>
              <a:spcBef>
                <a:spcPts val="100"/>
              </a:spcBef>
              <a:tabLst>
                <a:tab pos="1597660" algn="l"/>
              </a:tabLst>
            </a:pPr>
            <a:r>
              <a:rPr sz="2400" spc="-215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40" dirty="0">
                <a:latin typeface="Times New Roman"/>
                <a:cs typeface="Times New Roman"/>
              </a:rPr>
              <a:t>р</a:t>
            </a:r>
            <a:r>
              <a:rPr sz="2400" spc="-5" dirty="0">
                <a:latin typeface="Times New Roman"/>
                <a:cs typeface="Times New Roman"/>
              </a:rPr>
              <a:t>ло</a:t>
            </a:r>
            <a:r>
              <a:rPr sz="2400" spc="-3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	</a:t>
            </a:r>
            <a:r>
              <a:rPr sz="2400" spc="-10" dirty="0">
                <a:latin typeface="Times New Roman"/>
                <a:cs typeface="Times New Roman"/>
              </a:rPr>
              <a:t>її  </a:t>
            </a:r>
            <a:r>
              <a:rPr sz="2400" spc="-5" dirty="0">
                <a:latin typeface="Times New Roman"/>
                <a:cs typeface="Times New Roman"/>
              </a:rPr>
              <a:t>цилін</a:t>
            </a:r>
            <a:r>
              <a:rPr sz="2400" spc="5" dirty="0">
                <a:latin typeface="Times New Roman"/>
                <a:cs typeface="Times New Roman"/>
              </a:rPr>
              <a:t>д</a:t>
            </a:r>
            <a:r>
              <a:rPr sz="2400" dirty="0">
                <a:latin typeface="Times New Roman"/>
                <a:cs typeface="Times New Roman"/>
              </a:rPr>
              <a:t>ричної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6303" y="4805933"/>
            <a:ext cx="16275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09370" algn="l"/>
              </a:tabLst>
            </a:pPr>
            <a:r>
              <a:rPr sz="2400" dirty="0">
                <a:latin typeface="Times New Roman"/>
                <a:cs typeface="Times New Roman"/>
              </a:rPr>
              <a:t>ча</a:t>
            </a:r>
            <a:r>
              <a:rPr sz="2400" spc="5" dirty="0">
                <a:latin typeface="Times New Roman"/>
                <a:cs typeface="Times New Roman"/>
              </a:rPr>
              <a:t>с</a:t>
            </a:r>
            <a:r>
              <a:rPr sz="2400" dirty="0">
                <a:latin typeface="Times New Roman"/>
                <a:cs typeface="Times New Roman"/>
              </a:rPr>
              <a:t>тина	—  </a:t>
            </a:r>
            <a:r>
              <a:rPr sz="2400" spc="-5" dirty="0">
                <a:latin typeface="Times New Roman"/>
                <a:cs typeface="Times New Roman"/>
              </a:rPr>
              <a:t>форми.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3291" y="1772412"/>
            <a:ext cx="3733800" cy="4032504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Асортимент</a:t>
            </a:r>
            <a:r>
              <a:rPr spc="10" dirty="0"/>
              <a:t> </a:t>
            </a:r>
            <a:r>
              <a:rPr spc="-5" dirty="0"/>
              <a:t>закупорювальних</a:t>
            </a:r>
            <a:r>
              <a:rPr spc="60" dirty="0"/>
              <a:t> </a:t>
            </a:r>
            <a:r>
              <a:rPr spc="-5" dirty="0"/>
              <a:t>засобів</a:t>
            </a:r>
            <a:r>
              <a:rPr spc="-10" dirty="0"/>
              <a:t> </a:t>
            </a:r>
            <a:r>
              <a:rPr spc="-5" dirty="0"/>
              <a:t>для</a:t>
            </a:r>
            <a:r>
              <a:rPr spc="15" dirty="0"/>
              <a:t> </a:t>
            </a:r>
            <a:r>
              <a:rPr spc="-15" dirty="0"/>
              <a:t>парафармацевтичного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48202" y="388365"/>
            <a:ext cx="18497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Times New Roman"/>
                <a:cs typeface="Times New Roman"/>
              </a:rPr>
              <a:t>застосування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4370" y="713308"/>
            <a:ext cx="2800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latin typeface="Times New Roman"/>
                <a:cs typeface="Times New Roman"/>
              </a:rPr>
              <a:t>3</a:t>
            </a:r>
            <a:r>
              <a:rPr sz="2400" b="1" i="1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28369" y="763600"/>
            <a:ext cx="11074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latin typeface="Times New Roman"/>
                <a:cs typeface="Times New Roman"/>
              </a:rPr>
              <a:t>Криш</a:t>
            </a:r>
            <a:r>
              <a:rPr sz="2400" b="1" i="1" spc="-70" dirty="0">
                <a:latin typeface="Times New Roman"/>
                <a:cs typeface="Times New Roman"/>
              </a:rPr>
              <a:t>к</a:t>
            </a:r>
            <a:r>
              <a:rPr sz="2400" b="1" i="1" dirty="0">
                <a:latin typeface="Times New Roman"/>
                <a:cs typeface="Times New Roman"/>
              </a:rPr>
              <a:t>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88210" y="763600"/>
            <a:ext cx="2161540" cy="770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2400" b="1" i="1" spc="-15" dirty="0">
                <a:latin typeface="Times New Roman"/>
                <a:cs typeface="Times New Roman"/>
              </a:rPr>
              <a:t>пуш-пул</a:t>
            </a:r>
            <a:endParaRPr sz="2400">
              <a:latin typeface="Times New Roman"/>
              <a:cs typeface="Times New Roman"/>
            </a:endParaRPr>
          </a:p>
          <a:p>
            <a:pPr marR="6350" algn="r">
              <a:lnSpc>
                <a:spcPct val="100000"/>
              </a:lnSpc>
              <a:spcBef>
                <a:spcPts val="100"/>
              </a:spcBef>
              <a:tabLst>
                <a:tab pos="801370" algn="l"/>
              </a:tabLst>
            </a:pPr>
            <a:r>
              <a:rPr sz="2400" b="1" i="1" dirty="0">
                <a:latin typeface="Times New Roman"/>
                <a:cs typeface="Times New Roman"/>
              </a:rPr>
              <a:t>—	</a:t>
            </a:r>
            <a:r>
              <a:rPr sz="2400" b="1" i="1" spc="-10" dirty="0">
                <a:latin typeface="Times New Roman"/>
                <a:cs typeface="Times New Roman"/>
              </a:rPr>
              <a:t>ш</a:t>
            </a:r>
            <a:r>
              <a:rPr sz="2400" b="1" i="1" spc="-35" dirty="0">
                <a:latin typeface="Times New Roman"/>
                <a:cs typeface="Times New Roman"/>
              </a:rPr>
              <a:t>т</a:t>
            </a:r>
            <a:r>
              <a:rPr sz="2400" b="1" i="1" dirty="0">
                <a:latin typeface="Times New Roman"/>
                <a:cs typeface="Times New Roman"/>
              </a:rPr>
              <a:t>ов</a:t>
            </a:r>
            <a:r>
              <a:rPr sz="2400" b="1" i="1" spc="-45" dirty="0">
                <a:latin typeface="Times New Roman"/>
                <a:cs typeface="Times New Roman"/>
              </a:rPr>
              <a:t>х</a:t>
            </a:r>
            <a:r>
              <a:rPr sz="2400" b="1" i="1" dirty="0">
                <a:latin typeface="Times New Roman"/>
                <a:cs typeface="Times New Roman"/>
              </a:rPr>
              <a:t>а</a:t>
            </a:r>
            <a:r>
              <a:rPr sz="2400" b="1" i="1" spc="-5" dirty="0">
                <a:latin typeface="Times New Roman"/>
                <a:cs typeface="Times New Roman"/>
              </a:rPr>
              <a:t>й</a:t>
            </a:r>
            <a:r>
              <a:rPr sz="2400" b="1" i="1" dirty="0">
                <a:latin typeface="Times New Roman"/>
                <a:cs typeface="Times New Roman"/>
              </a:rPr>
              <a:t>-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27022" y="1507997"/>
            <a:ext cx="20123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829944" algn="l"/>
              </a:tabLst>
            </a:pPr>
            <a:r>
              <a:rPr sz="2400" spc="-1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бо	</a:t>
            </a: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овп</a:t>
            </a:r>
            <a:r>
              <a:rPr sz="2400" spc="-10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чок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4370" y="1142238"/>
            <a:ext cx="128079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latin typeface="Times New Roman"/>
                <a:cs typeface="Times New Roman"/>
              </a:rPr>
              <a:t>(pushpull </a:t>
            </a:r>
            <a:r>
              <a:rPr sz="2400" b="1" i="1" spc="-58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тягни) 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</a:t>
            </a:r>
            <a:r>
              <a:rPr sz="2400" spc="-10" dirty="0">
                <a:latin typeface="Times New Roman"/>
                <a:cs typeface="Times New Roman"/>
              </a:rPr>
              <a:t>и</a:t>
            </a:r>
            <a:r>
              <a:rPr sz="2400" spc="-35" dirty="0">
                <a:latin typeface="Times New Roman"/>
                <a:cs typeface="Times New Roman"/>
              </a:rPr>
              <a:t>с</a:t>
            </a:r>
            <a:r>
              <a:rPr sz="2400" spc="15" dirty="0">
                <a:latin typeface="Times New Roman"/>
                <a:cs typeface="Times New Roman"/>
              </a:rPr>
              <a:t>у</a:t>
            </a:r>
            <a:r>
              <a:rPr sz="2400" spc="-5" dirty="0">
                <a:latin typeface="Times New Roman"/>
                <a:cs typeface="Times New Roman"/>
              </a:rPr>
              <a:t>в</a:t>
            </a:r>
            <a:r>
              <a:rPr sz="2400" spc="-10" dirty="0">
                <a:latin typeface="Times New Roman"/>
                <a:cs typeface="Times New Roman"/>
              </a:rPr>
              <a:t>н</a:t>
            </a:r>
            <a:r>
              <a:rPr sz="2400" spc="-5" dirty="0">
                <a:latin typeface="Times New Roman"/>
                <a:cs typeface="Times New Roman"/>
              </a:rPr>
              <a:t>им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29205" y="1507997"/>
            <a:ext cx="231965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72970">
              <a:lnSpc>
                <a:spcPct val="100000"/>
              </a:lnSpc>
              <a:spcBef>
                <a:spcPts val="100"/>
              </a:spcBef>
              <a:tabLst>
                <a:tab pos="1405255" algn="l"/>
                <a:tab pos="2007235" algn="l"/>
              </a:tabLst>
            </a:pPr>
            <a:r>
              <a:rPr sz="2400" dirty="0">
                <a:latin typeface="Times New Roman"/>
                <a:cs typeface="Times New Roman"/>
              </a:rPr>
              <a:t>з  </a:t>
            </a:r>
            <a:r>
              <a:rPr sz="2400" spc="-5" dirty="0">
                <a:latin typeface="Times New Roman"/>
                <a:cs typeface="Times New Roman"/>
              </a:rPr>
              <a:t>н</a:t>
            </a:r>
            <a:r>
              <a:rPr sz="2400" spc="5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си</a:t>
            </a: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spc="-5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м	—	</a:t>
            </a:r>
            <a:r>
              <a:rPr sz="2400" spc="-5" dirty="0">
                <a:latin typeface="Times New Roman"/>
                <a:cs typeface="Times New Roman"/>
              </a:rPr>
              <a:t>це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4370" y="2239771"/>
            <a:ext cx="3875404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найпоширеніший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різновид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закупорювального </a:t>
            </a:r>
            <a:r>
              <a:rPr sz="2400" spc="-20" dirty="0">
                <a:latin typeface="Times New Roman"/>
                <a:cs typeface="Times New Roman"/>
              </a:rPr>
              <a:t>засобу </a:t>
            </a:r>
            <a:r>
              <a:rPr sz="2400" dirty="0">
                <a:latin typeface="Times New Roman"/>
                <a:cs typeface="Times New Roman"/>
              </a:rPr>
              <a:t>для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мінеральних</a:t>
            </a:r>
            <a:r>
              <a:rPr sz="2400" spc="28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вод,</a:t>
            </a:r>
            <a:r>
              <a:rPr sz="2400" spc="2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шампунів</a:t>
            </a:r>
            <a:r>
              <a:rPr sz="2400" spc="2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4370" y="3336747"/>
            <a:ext cx="277685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62710" algn="l"/>
              </a:tabLst>
            </a:pPr>
            <a:r>
              <a:rPr sz="2400" dirty="0">
                <a:latin typeface="Times New Roman"/>
                <a:cs typeface="Times New Roman"/>
              </a:rPr>
              <a:t>рідких	мийних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459230" algn="l"/>
                <a:tab pos="2039620" algn="l"/>
              </a:tabLst>
            </a:pPr>
            <a:r>
              <a:rPr sz="2400" spc="-5" dirty="0">
                <a:latin typeface="Times New Roman"/>
                <a:cs typeface="Times New Roman"/>
              </a:rPr>
              <a:t>Принцип	</a:t>
            </a:r>
            <a:r>
              <a:rPr sz="2400" dirty="0">
                <a:latin typeface="Times New Roman"/>
                <a:cs typeface="Times New Roman"/>
              </a:rPr>
              <a:t>дії	</a:t>
            </a:r>
            <a:r>
              <a:rPr sz="2400" spc="-20" dirty="0">
                <a:latin typeface="Times New Roman"/>
                <a:cs typeface="Times New Roman"/>
              </a:rPr>
              <a:t>цього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4370" y="4068826"/>
            <a:ext cx="2619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61085" algn="l"/>
              </a:tabLst>
            </a:pP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акий:	</a:t>
            </a:r>
            <a:r>
              <a:rPr sz="2400" spc="-5" dirty="0">
                <a:latin typeface="Times New Roman"/>
                <a:cs typeface="Times New Roman"/>
              </a:rPr>
              <a:t>ви</a:t>
            </a:r>
            <a:r>
              <a:rPr sz="2400" spc="5" dirty="0">
                <a:latin typeface="Times New Roman"/>
                <a:cs typeface="Times New Roman"/>
              </a:rPr>
              <a:t>с</a:t>
            </a:r>
            <a:r>
              <a:rPr sz="2400" spc="-45" dirty="0">
                <a:latin typeface="Times New Roman"/>
                <a:cs typeface="Times New Roman"/>
              </a:rPr>
              <a:t>т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-5" dirty="0">
                <a:latin typeface="Times New Roman"/>
                <a:cs typeface="Times New Roman"/>
              </a:rPr>
              <a:t>па</a:t>
            </a:r>
            <a:r>
              <a:rPr sz="2400" spc="-100" dirty="0">
                <a:latin typeface="Times New Roman"/>
                <a:cs typeface="Times New Roman"/>
              </a:rPr>
              <a:t>ю</a:t>
            </a:r>
            <a:r>
              <a:rPr sz="2400" spc="-10" dirty="0">
                <a:latin typeface="Times New Roman"/>
                <a:cs typeface="Times New Roman"/>
              </a:rPr>
              <a:t>ч</a:t>
            </a:r>
            <a:r>
              <a:rPr sz="2400" dirty="0">
                <a:latin typeface="Times New Roman"/>
                <a:cs typeface="Times New Roman"/>
              </a:rPr>
              <a:t>у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88029" y="3336747"/>
            <a:ext cx="10617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480" algn="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за</a:t>
            </a:r>
            <a:r>
              <a:rPr sz="2400" spc="5" dirty="0">
                <a:latin typeface="Times New Roman"/>
                <a:cs typeface="Times New Roman"/>
              </a:rPr>
              <a:t>с</a:t>
            </a:r>
            <a:r>
              <a:rPr sz="2400" dirty="0">
                <a:latin typeface="Times New Roman"/>
                <a:cs typeface="Times New Roman"/>
              </a:rPr>
              <a:t>об</a:t>
            </a:r>
            <a:r>
              <a:rPr sz="2400" spc="5" dirty="0">
                <a:latin typeface="Times New Roman"/>
                <a:cs typeface="Times New Roman"/>
              </a:rPr>
              <a:t>і</a:t>
            </a:r>
            <a:r>
              <a:rPr sz="2400" spc="-1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.  </a:t>
            </a:r>
            <a:r>
              <a:rPr sz="2400" spc="-20" dirty="0">
                <a:latin typeface="Times New Roman"/>
                <a:cs typeface="Times New Roman"/>
              </a:rPr>
              <a:t>засобу 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частину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4370" y="4434585"/>
            <a:ext cx="38735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5" dirty="0">
                <a:latin typeface="Times New Roman"/>
                <a:cs typeface="Times New Roman"/>
              </a:rPr>
              <a:t>ковпачка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тягнуть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вгору,</a:t>
            </a:r>
            <a:r>
              <a:rPr sz="2400" spc="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тоді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4370" y="4800041"/>
            <a:ext cx="387540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54250" algn="l"/>
                <a:tab pos="3371850" algn="l"/>
              </a:tabLst>
            </a:pPr>
            <a:r>
              <a:rPr sz="2400" spc="-5" dirty="0">
                <a:latin typeface="Times New Roman"/>
                <a:cs typeface="Times New Roman"/>
              </a:rPr>
              <a:t>відкри</a:t>
            </a:r>
            <a:r>
              <a:rPr sz="2400" spc="-5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ає</a:t>
            </a:r>
            <a:r>
              <a:rPr sz="2400" spc="5" dirty="0">
                <a:latin typeface="Times New Roman"/>
                <a:cs typeface="Times New Roman"/>
              </a:rPr>
              <a:t>ть</a:t>
            </a:r>
            <a:r>
              <a:rPr sz="2400" dirty="0">
                <a:latin typeface="Times New Roman"/>
                <a:cs typeface="Times New Roman"/>
              </a:rPr>
              <a:t>ся	за</a:t>
            </a:r>
            <a:r>
              <a:rPr sz="2400" spc="-15" dirty="0">
                <a:latin typeface="Times New Roman"/>
                <a:cs typeface="Times New Roman"/>
              </a:rPr>
              <a:t>з</a:t>
            </a:r>
            <a:r>
              <a:rPr sz="2400" dirty="0">
                <a:latin typeface="Times New Roman"/>
                <a:cs typeface="Times New Roman"/>
              </a:rPr>
              <a:t>ор	між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4370" y="5166486"/>
            <a:ext cx="3875404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465070" algn="l"/>
              </a:tabLst>
            </a:pPr>
            <a:r>
              <a:rPr sz="2400" spc="-5" dirty="0">
                <a:latin typeface="Times New Roman"/>
                <a:cs typeface="Times New Roman"/>
              </a:rPr>
              <a:t>ущільнювальним </a:t>
            </a:r>
            <a:r>
              <a:rPr sz="2400" dirty="0">
                <a:latin typeface="Times New Roman"/>
                <a:cs typeface="Times New Roman"/>
              </a:rPr>
              <a:t>стрижнем і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дозувальним </a:t>
            </a:r>
            <a:r>
              <a:rPr sz="2400" spc="-15" dirty="0">
                <a:latin typeface="Times New Roman"/>
                <a:cs typeface="Times New Roman"/>
              </a:rPr>
              <a:t>отвором, </a:t>
            </a:r>
            <a:r>
              <a:rPr sz="2400" spc="-5" dirty="0">
                <a:latin typeface="Times New Roman"/>
                <a:cs typeface="Times New Roman"/>
              </a:rPr>
              <a:t>рідина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</a:t>
            </a:r>
            <a:r>
              <a:rPr sz="2400" spc="-10" dirty="0">
                <a:latin typeface="Times New Roman"/>
                <a:cs typeface="Times New Roman"/>
              </a:rPr>
              <a:t>и</a:t>
            </a:r>
            <a:r>
              <a:rPr sz="2400" spc="-5" dirty="0">
                <a:latin typeface="Times New Roman"/>
                <a:cs typeface="Times New Roman"/>
              </a:rPr>
              <a:t>л</a:t>
            </a:r>
            <a:r>
              <a:rPr sz="2400" spc="5" dirty="0">
                <a:latin typeface="Times New Roman"/>
                <a:cs typeface="Times New Roman"/>
              </a:rPr>
              <a:t>и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ає</a:t>
            </a:r>
            <a:r>
              <a:rPr sz="2400" spc="5" dirty="0">
                <a:latin typeface="Times New Roman"/>
                <a:cs typeface="Times New Roman"/>
              </a:rPr>
              <a:t>т</a:t>
            </a:r>
            <a:r>
              <a:rPr sz="2400" spc="-5" dirty="0">
                <a:latin typeface="Times New Roman"/>
                <a:cs typeface="Times New Roman"/>
              </a:rPr>
              <a:t>ьс</a:t>
            </a:r>
            <a:r>
              <a:rPr sz="2400" dirty="0">
                <a:latin typeface="Times New Roman"/>
                <a:cs typeface="Times New Roman"/>
              </a:rPr>
              <a:t>я	</a:t>
            </a:r>
            <a:r>
              <a:rPr sz="2400" spc="-5" dirty="0">
                <a:latin typeface="Times New Roman"/>
                <a:cs typeface="Times New Roman"/>
              </a:rPr>
              <a:t>не</a:t>
            </a:r>
            <a:r>
              <a:rPr sz="2400" spc="-2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еликим  </a:t>
            </a:r>
            <a:r>
              <a:rPr sz="2400" spc="-5" dirty="0">
                <a:latin typeface="Times New Roman"/>
                <a:cs typeface="Times New Roman"/>
              </a:rPr>
              <a:t>струменем.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9364" y="679704"/>
            <a:ext cx="3284220" cy="3395472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684267" y="4102734"/>
            <a:ext cx="441452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">
              <a:lnSpc>
                <a:spcPct val="100000"/>
              </a:lnSpc>
              <a:spcBef>
                <a:spcPts val="95"/>
              </a:spcBef>
              <a:tabLst>
                <a:tab pos="1010919" algn="l"/>
                <a:tab pos="2078989" algn="l"/>
                <a:tab pos="2559685" algn="l"/>
                <a:tab pos="3569970" algn="l"/>
              </a:tabLst>
            </a:pPr>
            <a:r>
              <a:rPr sz="1600" spc="-10" dirty="0">
                <a:latin typeface="Times New Roman"/>
                <a:cs typeface="Times New Roman"/>
              </a:rPr>
              <a:t>П</a:t>
            </a:r>
            <a:r>
              <a:rPr sz="1600" spc="-5" dirty="0">
                <a:latin typeface="Times New Roman"/>
                <a:cs typeface="Times New Roman"/>
              </a:rPr>
              <a:t>р</a:t>
            </a:r>
            <a:r>
              <a:rPr sz="1600" spc="-10" dirty="0">
                <a:latin typeface="Times New Roman"/>
                <a:cs typeface="Times New Roman"/>
              </a:rPr>
              <a:t>и</a:t>
            </a:r>
            <a:r>
              <a:rPr sz="1600" dirty="0">
                <a:latin typeface="Times New Roman"/>
                <a:cs typeface="Times New Roman"/>
              </a:rPr>
              <a:t>йн</a:t>
            </a:r>
            <a:r>
              <a:rPr sz="1600" spc="-5" dirty="0">
                <a:latin typeface="Times New Roman"/>
                <a:cs typeface="Times New Roman"/>
              </a:rPr>
              <a:t>я</a:t>
            </a:r>
            <a:r>
              <a:rPr sz="1600" spc="-35" dirty="0">
                <a:latin typeface="Times New Roman"/>
                <a:cs typeface="Times New Roman"/>
              </a:rPr>
              <a:t>т</a:t>
            </a:r>
            <a:r>
              <a:rPr sz="1600" spc="-5" dirty="0">
                <a:latin typeface="Times New Roman"/>
                <a:cs typeface="Times New Roman"/>
              </a:rPr>
              <a:t>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розрі</a:t>
            </a:r>
            <a:r>
              <a:rPr sz="1600" spc="10" dirty="0">
                <a:latin typeface="Times New Roman"/>
                <a:cs typeface="Times New Roman"/>
              </a:rPr>
              <a:t>з</a:t>
            </a:r>
            <a:r>
              <a:rPr sz="1600" spc="-10" dirty="0">
                <a:latin typeface="Times New Roman"/>
                <a:cs typeface="Times New Roman"/>
              </a:rPr>
              <a:t>н</a:t>
            </a:r>
            <a:r>
              <a:rPr sz="1600" dirty="0">
                <a:latin typeface="Times New Roman"/>
                <a:cs typeface="Times New Roman"/>
              </a:rPr>
              <a:t>ят</a:t>
            </a:r>
            <a:r>
              <a:rPr sz="1600" spc="-5" dirty="0">
                <a:latin typeface="Times New Roman"/>
                <a:cs typeface="Times New Roman"/>
              </a:rPr>
              <a:t>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15" dirty="0">
                <a:latin typeface="Times New Roman"/>
                <a:cs typeface="Times New Roman"/>
              </a:rPr>
              <a:t>т</a:t>
            </a:r>
            <a:r>
              <a:rPr sz="1600" spc="-5" dirty="0">
                <a:latin typeface="Times New Roman"/>
                <a:cs typeface="Times New Roman"/>
              </a:rPr>
              <a:t>акі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рі</a:t>
            </a:r>
            <a:r>
              <a:rPr sz="1600" spc="10" dirty="0">
                <a:latin typeface="Times New Roman"/>
                <a:cs typeface="Times New Roman"/>
              </a:rPr>
              <a:t>з</a:t>
            </a:r>
            <a:r>
              <a:rPr sz="1600" spc="-10" dirty="0">
                <a:latin typeface="Times New Roman"/>
                <a:cs typeface="Times New Roman"/>
              </a:rPr>
              <a:t>н</a:t>
            </a:r>
            <a:r>
              <a:rPr sz="1600" spc="5" dirty="0">
                <a:latin typeface="Times New Roman"/>
                <a:cs typeface="Times New Roman"/>
              </a:rPr>
              <a:t>о</a:t>
            </a:r>
            <a:r>
              <a:rPr sz="1600" spc="-10" dirty="0">
                <a:latin typeface="Times New Roman"/>
                <a:cs typeface="Times New Roman"/>
              </a:rPr>
              <a:t>вид</a:t>
            </a:r>
            <a:r>
              <a:rPr sz="1600" spc="-5" dirty="0">
                <a:latin typeface="Times New Roman"/>
                <a:cs typeface="Times New Roman"/>
              </a:rPr>
              <a:t>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85" dirty="0">
                <a:latin typeface="Times New Roman"/>
                <a:cs typeface="Times New Roman"/>
              </a:rPr>
              <a:t>к</a:t>
            </a:r>
            <a:r>
              <a:rPr sz="1600" spc="-5" dirty="0">
                <a:latin typeface="Times New Roman"/>
                <a:cs typeface="Times New Roman"/>
              </a:rPr>
              <a:t>о</a:t>
            </a:r>
            <a:r>
              <a:rPr sz="1600" spc="-10" dirty="0">
                <a:latin typeface="Times New Roman"/>
                <a:cs typeface="Times New Roman"/>
              </a:rPr>
              <a:t>вп</a:t>
            </a:r>
            <a:r>
              <a:rPr sz="1600" spc="-65" dirty="0">
                <a:latin typeface="Times New Roman"/>
                <a:cs typeface="Times New Roman"/>
              </a:rPr>
              <a:t>а</a:t>
            </a:r>
            <a:r>
              <a:rPr sz="1600" spc="-5" dirty="0">
                <a:latin typeface="Times New Roman"/>
                <a:cs typeface="Times New Roman"/>
              </a:rPr>
              <a:t>чків  </a:t>
            </a:r>
            <a:r>
              <a:rPr sz="1600" spc="-20" dirty="0">
                <a:latin typeface="Times New Roman"/>
                <a:cs typeface="Times New Roman"/>
              </a:rPr>
              <a:t>пуш-пул:</a:t>
            </a:r>
            <a:endParaRPr sz="160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  <a:tab pos="1841500" algn="l"/>
                <a:tab pos="3006090" algn="l"/>
                <a:tab pos="3350260" algn="l"/>
              </a:tabLst>
            </a:pPr>
            <a:r>
              <a:rPr sz="1600" spc="-5" dirty="0">
                <a:latin typeface="Times New Roman"/>
                <a:cs typeface="Times New Roman"/>
              </a:rPr>
              <a:t>з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отвором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дозування,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закривається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м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10" dirty="0">
                <a:latin typeface="Times New Roman"/>
                <a:cs typeface="Times New Roman"/>
              </a:rPr>
              <a:t>н</a:t>
            </a:r>
            <a:r>
              <a:rPr sz="1600" spc="5" dirty="0">
                <a:latin typeface="Times New Roman"/>
                <a:cs typeface="Times New Roman"/>
              </a:rPr>
              <a:t>і</a:t>
            </a:r>
            <a:r>
              <a:rPr sz="1600" spc="-10" dirty="0">
                <a:latin typeface="Times New Roman"/>
                <a:cs typeface="Times New Roman"/>
              </a:rPr>
              <a:t>-</a:t>
            </a:r>
            <a:r>
              <a:rPr sz="1600" spc="-5" dirty="0">
                <a:latin typeface="Times New Roman"/>
                <a:cs typeface="Times New Roman"/>
              </a:rPr>
              <a:t>к</a:t>
            </a:r>
            <a:r>
              <a:rPr sz="1600" dirty="0">
                <a:latin typeface="Times New Roman"/>
                <a:cs typeface="Times New Roman"/>
              </a:rPr>
              <a:t>ри</a:t>
            </a:r>
            <a:r>
              <a:rPr sz="1600" spc="-10" dirty="0">
                <a:latin typeface="Times New Roman"/>
                <a:cs typeface="Times New Roman"/>
              </a:rPr>
              <a:t>ш</a:t>
            </a:r>
            <a:r>
              <a:rPr sz="1600" spc="-85" dirty="0">
                <a:latin typeface="Times New Roman"/>
                <a:cs typeface="Times New Roman"/>
              </a:rPr>
              <a:t>к</a:t>
            </a:r>
            <a:r>
              <a:rPr sz="1600" spc="10" dirty="0">
                <a:latin typeface="Times New Roman"/>
                <a:cs typeface="Times New Roman"/>
              </a:rPr>
              <a:t>о</a:t>
            </a:r>
            <a:r>
              <a:rPr sz="1600" spc="-10" dirty="0">
                <a:latin typeface="Times New Roman"/>
                <a:cs typeface="Times New Roman"/>
              </a:rPr>
              <a:t>ю</a:t>
            </a:r>
            <a:r>
              <a:rPr sz="1600" spc="-5" dirty="0">
                <a:latin typeface="Times New Roman"/>
                <a:cs typeface="Times New Roman"/>
              </a:rPr>
              <a:t>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з’є</a:t>
            </a:r>
            <a:r>
              <a:rPr sz="1600" dirty="0">
                <a:latin typeface="Times New Roman"/>
                <a:cs typeface="Times New Roman"/>
              </a:rPr>
              <a:t>д</a:t>
            </a:r>
            <a:r>
              <a:rPr sz="1600" spc="-10" dirty="0">
                <a:latin typeface="Times New Roman"/>
                <a:cs typeface="Times New Roman"/>
              </a:rPr>
              <a:t>н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-10" dirty="0">
                <a:latin typeface="Times New Roman"/>
                <a:cs typeface="Times New Roman"/>
              </a:rPr>
              <a:t>н</a:t>
            </a:r>
            <a:r>
              <a:rPr sz="1600" spc="5" dirty="0">
                <a:latin typeface="Times New Roman"/>
                <a:cs typeface="Times New Roman"/>
              </a:rPr>
              <a:t>о</a:t>
            </a:r>
            <a:r>
              <a:rPr sz="1600" spc="-5" dirty="0">
                <a:latin typeface="Times New Roman"/>
                <a:cs typeface="Times New Roman"/>
              </a:rPr>
              <a:t>ю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з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40" dirty="0">
                <a:latin typeface="Times New Roman"/>
                <a:cs typeface="Times New Roman"/>
              </a:rPr>
              <a:t>г</a:t>
            </a:r>
            <a:r>
              <a:rPr sz="1600" spc="-5" dirty="0">
                <a:latin typeface="Times New Roman"/>
                <a:cs typeface="Times New Roman"/>
              </a:rPr>
              <a:t>о</a:t>
            </a:r>
            <a:r>
              <a:rPr sz="1600" spc="-25" dirty="0">
                <a:latin typeface="Times New Roman"/>
                <a:cs typeface="Times New Roman"/>
              </a:rPr>
              <a:t>р</a:t>
            </a:r>
            <a:r>
              <a:rPr sz="1600" spc="-5" dirty="0">
                <a:latin typeface="Times New Roman"/>
                <a:cs typeface="Times New Roman"/>
              </a:rPr>
              <a:t>ловин</a:t>
            </a:r>
            <a:r>
              <a:rPr sz="1600" spc="10" dirty="0">
                <a:latin typeface="Times New Roman"/>
                <a:cs typeface="Times New Roman"/>
              </a:rPr>
              <a:t>о</a:t>
            </a:r>
            <a:r>
              <a:rPr sz="1600" spc="-5" dirty="0">
                <a:latin typeface="Times New Roman"/>
                <a:cs typeface="Times New Roman"/>
              </a:rPr>
              <a:t>ю</a:t>
            </a:r>
            <a:endParaRPr sz="16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600" spc="-25" dirty="0">
                <a:latin typeface="Times New Roman"/>
                <a:cs typeface="Times New Roman"/>
              </a:rPr>
              <a:t>«пояском»;</a:t>
            </a:r>
            <a:endParaRPr sz="16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1600" spc="-5" dirty="0">
                <a:latin typeface="Times New Roman"/>
                <a:cs typeface="Times New Roman"/>
              </a:rPr>
              <a:t>з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подавальними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головками.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2425" algn="l"/>
                <a:tab pos="1509395" algn="l"/>
                <a:tab pos="3085465" algn="l"/>
                <a:tab pos="3454400" algn="l"/>
                <a:tab pos="4104640" algn="l"/>
              </a:tabLst>
            </a:pPr>
            <a:r>
              <a:rPr sz="1600" spc="-10" dirty="0">
                <a:latin typeface="Times New Roman"/>
                <a:cs typeface="Times New Roman"/>
              </a:rPr>
              <a:t>Ї</a:t>
            </a:r>
            <a:r>
              <a:rPr sz="1600" spc="-5" dirty="0">
                <a:latin typeface="Times New Roman"/>
                <a:cs typeface="Times New Roman"/>
              </a:rPr>
              <a:t>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н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-10" dirty="0">
                <a:latin typeface="Times New Roman"/>
                <a:cs typeface="Times New Roman"/>
              </a:rPr>
              <a:t>йч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-5" dirty="0">
                <a:latin typeface="Times New Roman"/>
                <a:cs typeface="Times New Roman"/>
              </a:rPr>
              <a:t>с</a:t>
            </a:r>
            <a:r>
              <a:rPr sz="1600" dirty="0">
                <a:latin typeface="Times New Roman"/>
                <a:cs typeface="Times New Roman"/>
              </a:rPr>
              <a:t>т</a:t>
            </a:r>
            <a:r>
              <a:rPr sz="1600" spc="5" dirty="0">
                <a:latin typeface="Times New Roman"/>
                <a:cs typeface="Times New Roman"/>
              </a:rPr>
              <a:t>і</a:t>
            </a:r>
            <a:r>
              <a:rPr sz="1600" spc="-10" dirty="0">
                <a:latin typeface="Times New Roman"/>
                <a:cs typeface="Times New Roman"/>
              </a:rPr>
              <a:t>ш</a:t>
            </a:r>
            <a:r>
              <a:rPr sz="1600" spc="-5" dirty="0">
                <a:latin typeface="Times New Roman"/>
                <a:cs typeface="Times New Roman"/>
              </a:rPr>
              <a:t>е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ви</a:t>
            </a:r>
            <a:r>
              <a:rPr sz="1600" spc="-85" dirty="0">
                <a:latin typeface="Times New Roman"/>
                <a:cs typeface="Times New Roman"/>
              </a:rPr>
              <a:t>к</a:t>
            </a:r>
            <a:r>
              <a:rPr sz="1600" spc="-5" dirty="0">
                <a:latin typeface="Times New Roman"/>
                <a:cs typeface="Times New Roman"/>
              </a:rPr>
              <a:t>ор</a:t>
            </a:r>
            <a:r>
              <a:rPr sz="1600" spc="-10" dirty="0">
                <a:latin typeface="Times New Roman"/>
                <a:cs typeface="Times New Roman"/>
              </a:rPr>
              <a:t>ис</a:t>
            </a:r>
            <a:r>
              <a:rPr sz="1600" spc="-35" dirty="0">
                <a:latin typeface="Times New Roman"/>
                <a:cs typeface="Times New Roman"/>
              </a:rPr>
              <a:t>т</a:t>
            </a:r>
            <a:r>
              <a:rPr sz="1600" spc="-5" dirty="0">
                <a:latin typeface="Times New Roman"/>
                <a:cs typeface="Times New Roman"/>
              </a:rPr>
              <a:t>о</a:t>
            </a:r>
            <a:r>
              <a:rPr sz="1600" spc="-50" dirty="0">
                <a:latin typeface="Times New Roman"/>
                <a:cs typeface="Times New Roman"/>
              </a:rPr>
              <a:t>в</a:t>
            </a:r>
            <a:r>
              <a:rPr sz="1600" spc="-5" dirty="0">
                <a:latin typeface="Times New Roman"/>
                <a:cs typeface="Times New Roman"/>
              </a:rPr>
              <a:t>у</a:t>
            </a:r>
            <a:r>
              <a:rPr sz="1600" spc="-35" dirty="0">
                <a:latin typeface="Times New Roman"/>
                <a:cs typeface="Times New Roman"/>
              </a:rPr>
              <a:t>ю</a:t>
            </a:r>
            <a:r>
              <a:rPr sz="1600" spc="-5" dirty="0">
                <a:latin typeface="Times New Roman"/>
                <a:cs typeface="Times New Roman"/>
              </a:rPr>
              <a:t>ть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н</a:t>
            </a:r>
            <a:r>
              <a:rPr sz="1600" spc="-5" dirty="0">
                <a:latin typeface="Times New Roman"/>
                <a:cs typeface="Times New Roman"/>
              </a:rPr>
              <a:t>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т</a:t>
            </a:r>
            <a:r>
              <a:rPr sz="1600" spc="-40" dirty="0">
                <a:latin typeface="Times New Roman"/>
                <a:cs typeface="Times New Roman"/>
              </a:rPr>
              <a:t>у</a:t>
            </a:r>
            <a:r>
              <a:rPr sz="1600" spc="-5" dirty="0">
                <a:latin typeface="Times New Roman"/>
                <a:cs typeface="Times New Roman"/>
              </a:rPr>
              <a:t>бах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або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84267" y="5809894"/>
            <a:ext cx="441261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Times New Roman"/>
                <a:cs typeface="Times New Roman"/>
              </a:rPr>
              <a:t>флаконах, </a:t>
            </a:r>
            <a:r>
              <a:rPr sz="1600" spc="-15" dirty="0">
                <a:latin typeface="Times New Roman"/>
                <a:cs typeface="Times New Roman"/>
              </a:rPr>
              <a:t>видача </a:t>
            </a:r>
            <a:r>
              <a:rPr sz="1600" spc="-10" dirty="0">
                <a:latin typeface="Times New Roman"/>
                <a:cs typeface="Times New Roman"/>
              </a:rPr>
              <a:t>вмісту </a:t>
            </a:r>
            <a:r>
              <a:rPr sz="1600" spc="-5" dirty="0">
                <a:latin typeface="Times New Roman"/>
                <a:cs typeface="Times New Roman"/>
              </a:rPr>
              <a:t>здійснюється </a:t>
            </a:r>
            <a:r>
              <a:rPr sz="1600" spc="-15" dirty="0">
                <a:latin typeface="Times New Roman"/>
                <a:cs typeface="Times New Roman"/>
              </a:rPr>
              <a:t>поворотом 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ковпачка,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а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висувний</a:t>
            </a:r>
            <a:r>
              <a:rPr sz="1600" dirty="0">
                <a:latin typeface="Times New Roman"/>
                <a:cs typeface="Times New Roman"/>
              </a:rPr>
              <a:t> стрижень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відкриває</a:t>
            </a:r>
            <a:r>
              <a:rPr sz="1600" spc="-5" dirty="0">
                <a:latin typeface="Times New Roman"/>
                <a:cs typeface="Times New Roman"/>
              </a:rPr>
              <a:t> і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закриває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отвір.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003" y="22047"/>
            <a:ext cx="9042400" cy="4377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latin typeface="Times New Roman"/>
                <a:cs typeface="Times New Roman"/>
              </a:rPr>
              <a:t>Асортимент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закупорювальних</a:t>
            </a:r>
            <a:r>
              <a:rPr sz="2400" b="1" spc="6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засобів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для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парафармацевтичного</a:t>
            </a:r>
            <a:endParaRPr sz="2400">
              <a:latin typeface="Times New Roman"/>
              <a:cs typeface="Times New Roman"/>
            </a:endParaRPr>
          </a:p>
          <a:p>
            <a:pPr marL="1270" algn="ctr">
              <a:lnSpc>
                <a:spcPts val="2725"/>
              </a:lnSpc>
              <a:spcBef>
                <a:spcPts val="5"/>
              </a:spcBef>
            </a:pPr>
            <a:r>
              <a:rPr sz="2400" b="1" spc="-10" dirty="0">
                <a:latin typeface="Times New Roman"/>
                <a:cs typeface="Times New Roman"/>
              </a:rPr>
              <a:t>застосування</a:t>
            </a:r>
            <a:endParaRPr sz="2400">
              <a:latin typeface="Times New Roman"/>
              <a:cs typeface="Times New Roman"/>
            </a:endParaRPr>
          </a:p>
          <a:p>
            <a:pPr marL="363855" algn="just">
              <a:lnSpc>
                <a:spcPts val="2725"/>
              </a:lnSpc>
            </a:pPr>
            <a:r>
              <a:rPr sz="2400" b="1" i="1" spc="-5" dirty="0">
                <a:latin typeface="Times New Roman"/>
                <a:cs typeface="Times New Roman"/>
              </a:rPr>
              <a:t>4.</a:t>
            </a:r>
            <a:r>
              <a:rPr sz="2400" b="1" i="1" spc="22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Спрей</a:t>
            </a:r>
            <a:r>
              <a:rPr sz="2400" b="1" i="1" spc="229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(spray</a:t>
            </a:r>
            <a:r>
              <a:rPr sz="2400" b="1" i="1" spc="22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—</a:t>
            </a:r>
            <a:r>
              <a:rPr sz="2400" b="1" i="1" spc="220" dirty="0">
                <a:latin typeface="Times New Roman"/>
                <a:cs typeface="Times New Roman"/>
              </a:rPr>
              <a:t> </a:t>
            </a:r>
            <a:r>
              <a:rPr sz="2400" b="1" i="1" spc="-10" dirty="0">
                <a:latin typeface="Times New Roman"/>
                <a:cs typeface="Times New Roman"/>
              </a:rPr>
              <a:t>розпилювач,</a:t>
            </a:r>
            <a:r>
              <a:rPr sz="2400" b="1" i="1" spc="235" dirty="0">
                <a:latin typeface="Times New Roman"/>
                <a:cs typeface="Times New Roman"/>
              </a:rPr>
              <a:t> </a:t>
            </a:r>
            <a:r>
              <a:rPr sz="2400" b="1" i="1" spc="-10" dirty="0">
                <a:latin typeface="Times New Roman"/>
                <a:cs typeface="Times New Roman"/>
              </a:rPr>
              <a:t>пульверизатор)</a:t>
            </a:r>
            <a:r>
              <a:rPr sz="2400" b="1" i="1" spc="22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використовують</a:t>
            </a:r>
            <a:endParaRPr sz="2400">
              <a:latin typeface="Times New Roman"/>
              <a:cs typeface="Times New Roman"/>
            </a:endParaRPr>
          </a:p>
          <a:p>
            <a:pPr marL="363855" marR="29845" algn="just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для </a:t>
            </a:r>
            <a:r>
              <a:rPr sz="2400" spc="-15" dirty="0">
                <a:latin typeface="Times New Roman"/>
                <a:cs typeface="Times New Roman"/>
              </a:rPr>
              <a:t>дозування високов’язких </a:t>
            </a:r>
            <a:r>
              <a:rPr sz="2400" dirty="0">
                <a:latin typeface="Times New Roman"/>
                <a:cs typeface="Times New Roman"/>
              </a:rPr>
              <a:t>рідин, </a:t>
            </a:r>
            <a:r>
              <a:rPr sz="2400" spc="-10" dirty="0">
                <a:latin typeface="Times New Roman"/>
                <a:cs typeface="Times New Roman"/>
              </a:rPr>
              <a:t>наприклад </a:t>
            </a:r>
            <a:r>
              <a:rPr sz="2400" spc="-5" dirty="0">
                <a:latin typeface="Times New Roman"/>
                <a:cs typeface="Times New Roman"/>
              </a:rPr>
              <a:t>духів, </a:t>
            </a:r>
            <a:r>
              <a:rPr sz="2400" spc="-10" dirty="0">
                <a:latin typeface="Times New Roman"/>
                <a:cs typeface="Times New Roman"/>
              </a:rPr>
              <a:t>туалетних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вод,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легких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емульсійних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кремів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(рис.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50).</a:t>
            </a:r>
            <a:r>
              <a:rPr sz="2400" spc="60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</a:t>
            </a:r>
            <a:r>
              <a:rPr sz="2400" spc="59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типом </a:t>
            </a:r>
            <a:r>
              <a:rPr sz="2400" spc="-10" dirty="0">
                <a:latin typeface="Times New Roman"/>
                <a:cs typeface="Times New Roman"/>
              </a:rPr>
              <a:t> закупорювання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спреї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належать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щільно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закупорених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засобів,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оскільки </a:t>
            </a:r>
            <a:r>
              <a:rPr sz="2400" spc="-20" dirty="0">
                <a:latin typeface="Times New Roman"/>
                <a:cs typeface="Times New Roman"/>
              </a:rPr>
              <a:t>головки </a:t>
            </a:r>
            <a:r>
              <a:rPr sz="2400" spc="-10" dirty="0">
                <a:latin typeface="Times New Roman"/>
                <a:cs typeface="Times New Roman"/>
              </a:rPr>
              <a:t>завальцьовують </a:t>
            </a:r>
            <a:r>
              <a:rPr sz="2400" dirty="0">
                <a:latin typeface="Times New Roman"/>
                <a:cs typeface="Times New Roman"/>
              </a:rPr>
              <a:t>або </a:t>
            </a:r>
            <a:r>
              <a:rPr sz="2400" spc="-5" dirty="0">
                <a:latin typeface="Times New Roman"/>
                <a:cs typeface="Times New Roman"/>
              </a:rPr>
              <a:t>загвинчують на </a:t>
            </a:r>
            <a:r>
              <a:rPr sz="2400" spc="-15" dirty="0">
                <a:latin typeface="Times New Roman"/>
                <a:cs typeface="Times New Roman"/>
              </a:rPr>
              <a:t>горловині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флакона.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Спреї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працюють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пневматичним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принципом.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Натискання </a:t>
            </a:r>
            <a:r>
              <a:rPr sz="2400" dirty="0">
                <a:latin typeface="Times New Roman"/>
                <a:cs typeface="Times New Roman"/>
              </a:rPr>
              <a:t>кнопки </a:t>
            </a:r>
            <a:r>
              <a:rPr sz="2400" spc="-10" dirty="0">
                <a:latin typeface="Times New Roman"/>
                <a:cs typeface="Times New Roman"/>
              </a:rPr>
              <a:t>приводить </a:t>
            </a:r>
            <a:r>
              <a:rPr sz="2400" dirty="0">
                <a:latin typeface="Times New Roman"/>
                <a:cs typeface="Times New Roman"/>
              </a:rPr>
              <a:t>у </a:t>
            </a:r>
            <a:r>
              <a:rPr sz="2400" spc="-10" dirty="0">
                <a:latin typeface="Times New Roman"/>
                <a:cs typeface="Times New Roman"/>
              </a:rPr>
              <a:t>рух </a:t>
            </a:r>
            <a:r>
              <a:rPr sz="2400" spc="-5" dirty="0">
                <a:latin typeface="Times New Roman"/>
                <a:cs typeface="Times New Roman"/>
              </a:rPr>
              <a:t>повітря, </a:t>
            </a:r>
            <a:r>
              <a:rPr sz="2400" spc="-25" dirty="0">
                <a:latin typeface="Times New Roman"/>
                <a:cs typeface="Times New Roman"/>
              </a:rPr>
              <a:t>яке </a:t>
            </a:r>
            <a:r>
              <a:rPr sz="2400" spc="-5" dirty="0">
                <a:latin typeface="Times New Roman"/>
                <a:cs typeface="Times New Roman"/>
              </a:rPr>
              <a:t>підвищує </a:t>
            </a:r>
            <a:r>
              <a:rPr sz="2400" dirty="0">
                <a:latin typeface="Times New Roman"/>
                <a:cs typeface="Times New Roman"/>
              </a:rPr>
              <a:t>тиск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усередині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паковання.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Під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його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дією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рідина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підіймається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капіляру, </a:t>
            </a:r>
            <a:r>
              <a:rPr sz="2400" dirty="0">
                <a:latin typeface="Times New Roman"/>
                <a:cs typeface="Times New Roman"/>
              </a:rPr>
              <a:t>а </a:t>
            </a:r>
            <a:r>
              <a:rPr sz="2400" spc="-5" dirty="0">
                <a:latin typeface="Times New Roman"/>
                <a:cs typeface="Times New Roman"/>
              </a:rPr>
              <a:t>по </a:t>
            </a:r>
            <a:r>
              <a:rPr sz="2400" spc="-30" dirty="0">
                <a:latin typeface="Times New Roman"/>
                <a:cs typeface="Times New Roman"/>
              </a:rPr>
              <a:t>виходу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-15" dirty="0">
                <a:latin typeface="Times New Roman"/>
                <a:cs typeface="Times New Roman"/>
              </a:rPr>
              <a:t>нього </a:t>
            </a:r>
            <a:r>
              <a:rPr sz="2400" spc="-10" dirty="0">
                <a:latin typeface="Times New Roman"/>
                <a:cs typeface="Times New Roman"/>
              </a:rPr>
              <a:t>потрапляє </a:t>
            </a:r>
            <a:r>
              <a:rPr sz="2400" dirty="0">
                <a:latin typeface="Times New Roman"/>
                <a:cs typeface="Times New Roman"/>
              </a:rPr>
              <a:t>в повітряний </a:t>
            </a:r>
            <a:r>
              <a:rPr sz="2400" spc="-10" dirty="0">
                <a:latin typeface="Times New Roman"/>
                <a:cs typeface="Times New Roman"/>
              </a:rPr>
              <a:t>струмінь,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який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розбиває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її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</a:t>
            </a:r>
            <a:r>
              <a:rPr sz="2400" dirty="0">
                <a:latin typeface="Times New Roman"/>
                <a:cs typeface="Times New Roman"/>
              </a:rPr>
              <a:t> дрібні</a:t>
            </a:r>
            <a:r>
              <a:rPr sz="2400" spc="-10" dirty="0">
                <a:latin typeface="Times New Roman"/>
                <a:cs typeface="Times New Roman"/>
              </a:rPr>
              <a:t> краплі.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23972" y="4479034"/>
            <a:ext cx="3819144" cy="2266188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003" y="22047"/>
            <a:ext cx="9042400" cy="6344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latin typeface="Times New Roman"/>
                <a:cs typeface="Times New Roman"/>
              </a:rPr>
              <a:t>Асортимент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закупорювальних</a:t>
            </a:r>
            <a:r>
              <a:rPr sz="2400" b="1" spc="6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засобів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для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парафармацевтичного</a:t>
            </a:r>
            <a:endParaRPr sz="24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latin typeface="Times New Roman"/>
                <a:cs typeface="Times New Roman"/>
              </a:rPr>
              <a:t>застосування</a:t>
            </a:r>
            <a:endParaRPr sz="2400">
              <a:latin typeface="Times New Roman"/>
              <a:cs typeface="Times New Roman"/>
            </a:endParaRPr>
          </a:p>
          <a:p>
            <a:pPr marL="291465" marR="3739515" algn="just">
              <a:lnSpc>
                <a:spcPct val="100000"/>
              </a:lnSpc>
              <a:spcBef>
                <a:spcPts val="780"/>
              </a:spcBef>
            </a:pPr>
            <a:r>
              <a:rPr sz="2400" b="1" i="1" spc="-5" dirty="0">
                <a:latin typeface="Times New Roman"/>
                <a:cs typeface="Times New Roman"/>
              </a:rPr>
              <a:t>5. </a:t>
            </a:r>
            <a:r>
              <a:rPr sz="2400" b="1" i="1" spc="-10" dirty="0">
                <a:latin typeface="Times New Roman"/>
                <a:cs typeface="Times New Roman"/>
              </a:rPr>
              <a:t>Тригер </a:t>
            </a:r>
            <a:r>
              <a:rPr sz="2400" b="1" i="1" spc="-5" dirty="0">
                <a:latin typeface="Times New Roman"/>
                <a:cs typeface="Times New Roman"/>
              </a:rPr>
              <a:t>(trigger </a:t>
            </a:r>
            <a:r>
              <a:rPr sz="2400" b="1" i="1" dirty="0">
                <a:latin typeface="Times New Roman"/>
                <a:cs typeface="Times New Roman"/>
              </a:rPr>
              <a:t>— </a:t>
            </a:r>
            <a:r>
              <a:rPr sz="2400" b="1" i="1" spc="-15" dirty="0">
                <a:latin typeface="Times New Roman"/>
                <a:cs typeface="Times New Roman"/>
              </a:rPr>
              <a:t>спусковий </a:t>
            </a:r>
            <a:r>
              <a:rPr sz="2400" b="1" i="1" spc="-10" dirty="0">
                <a:latin typeface="Times New Roman"/>
                <a:cs typeface="Times New Roman"/>
              </a:rPr>
              <a:t>гачок, 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spc="-10" dirty="0">
                <a:latin typeface="Times New Roman"/>
                <a:cs typeface="Times New Roman"/>
              </a:rPr>
              <a:t>курок)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—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це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пристрій</a:t>
            </a:r>
            <a:r>
              <a:rPr sz="2400" dirty="0">
                <a:latin typeface="Times New Roman"/>
                <a:cs typeface="Times New Roman"/>
              </a:rPr>
              <a:t> з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повітряною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помпою </a:t>
            </a:r>
            <a:r>
              <a:rPr sz="2400" dirty="0">
                <a:latin typeface="Times New Roman"/>
                <a:cs typeface="Times New Roman"/>
              </a:rPr>
              <a:t>і спеціальною </a:t>
            </a:r>
            <a:r>
              <a:rPr sz="2400" spc="-15" dirty="0">
                <a:latin typeface="Times New Roman"/>
                <a:cs typeface="Times New Roman"/>
              </a:rPr>
              <a:t>конструкцією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головки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(рис.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51).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Принцип</a:t>
            </a:r>
            <a:r>
              <a:rPr sz="2400" dirty="0">
                <a:latin typeface="Times New Roman"/>
                <a:cs typeface="Times New Roman"/>
              </a:rPr>
              <a:t> дії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його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також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заснований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пневматиці.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зовнішнім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виглядом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помпа</a:t>
            </a:r>
            <a:r>
              <a:rPr sz="2400" spc="5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нагадує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піноутворювач, </a:t>
            </a:r>
            <a:r>
              <a:rPr sz="2400" spc="-10" dirty="0">
                <a:latin typeface="Times New Roman"/>
                <a:cs typeface="Times New Roman"/>
              </a:rPr>
              <a:t>проте </a:t>
            </a:r>
            <a:r>
              <a:rPr sz="2400" spc="-20" dirty="0">
                <a:latin typeface="Times New Roman"/>
                <a:cs typeface="Times New Roman"/>
              </a:rPr>
              <a:t>його </a:t>
            </a:r>
            <a:r>
              <a:rPr sz="2400" dirty="0">
                <a:latin typeface="Times New Roman"/>
                <a:cs typeface="Times New Roman"/>
              </a:rPr>
              <a:t>внутрішня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конструкція </a:t>
            </a:r>
            <a:r>
              <a:rPr sz="2400" spc="-20" dirty="0">
                <a:latin typeface="Times New Roman"/>
                <a:cs typeface="Times New Roman"/>
              </a:rPr>
              <a:t>набагато </a:t>
            </a:r>
            <a:r>
              <a:rPr sz="2400" spc="-5" dirty="0">
                <a:latin typeface="Times New Roman"/>
                <a:cs typeface="Times New Roman"/>
              </a:rPr>
              <a:t>складніша, вона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дозволяє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отримувати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продукт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спіненому</a:t>
            </a:r>
            <a:r>
              <a:rPr sz="2400" spc="3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стані.</a:t>
            </a:r>
            <a:r>
              <a:rPr sz="2400" spc="3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</a:t>
            </a:r>
            <a:r>
              <a:rPr sz="2400" spc="34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сьогодні</a:t>
            </a:r>
            <a:r>
              <a:rPr sz="2400" spc="3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насадка </a:t>
            </a:r>
            <a:r>
              <a:rPr sz="2400" spc="-5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піноутворювачем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найчастіше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застосовується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поєднанні</a:t>
            </a:r>
            <a:r>
              <a:rPr sz="2400" dirty="0">
                <a:latin typeface="Times New Roman"/>
                <a:cs typeface="Times New Roman"/>
              </a:rPr>
              <a:t> з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флаконами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засобах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догляду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немовлятами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та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лікувально- </a:t>
            </a:r>
            <a:r>
              <a:rPr sz="2400" spc="-5" dirty="0">
                <a:latin typeface="Times New Roman"/>
                <a:cs typeface="Times New Roman"/>
              </a:rPr>
              <a:t> профілактичній </a:t>
            </a:r>
            <a:r>
              <a:rPr sz="2400" spc="-10" dirty="0">
                <a:latin typeface="Times New Roman"/>
                <a:cs typeface="Times New Roman"/>
              </a:rPr>
              <a:t>косметиці.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20155" y="1412747"/>
            <a:ext cx="3177540" cy="4142231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003" y="22047"/>
            <a:ext cx="904240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latin typeface="Times New Roman"/>
                <a:cs typeface="Times New Roman"/>
              </a:rPr>
              <a:t>Асортимент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закупорювальних</a:t>
            </a:r>
            <a:r>
              <a:rPr sz="2400" b="1" spc="6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засобів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для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парафармацевтичного</a:t>
            </a:r>
            <a:endParaRPr sz="24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latin typeface="Times New Roman"/>
                <a:cs typeface="Times New Roman"/>
              </a:rPr>
              <a:t>застосування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664" y="714832"/>
            <a:ext cx="24142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3795" algn="l"/>
              </a:tabLst>
            </a:pPr>
            <a:r>
              <a:rPr sz="2400" b="1" i="1" spc="-5" dirty="0">
                <a:latin typeface="Times New Roman"/>
                <a:cs typeface="Times New Roman"/>
              </a:rPr>
              <a:t>6</a:t>
            </a:r>
            <a:r>
              <a:rPr sz="2400" b="1" i="1" dirty="0">
                <a:latin typeface="Times New Roman"/>
                <a:cs typeface="Times New Roman"/>
              </a:rPr>
              <a:t>.	</a:t>
            </a:r>
            <a:r>
              <a:rPr sz="2400" b="1" i="1" spc="-110" dirty="0">
                <a:latin typeface="Times New Roman"/>
                <a:cs typeface="Times New Roman"/>
              </a:rPr>
              <a:t>К</a:t>
            </a:r>
            <a:r>
              <a:rPr sz="2400" b="1" i="1" spc="-35" dirty="0">
                <a:latin typeface="Times New Roman"/>
                <a:cs typeface="Times New Roman"/>
              </a:rPr>
              <a:t>у</a:t>
            </a:r>
            <a:r>
              <a:rPr sz="2400" b="1" i="1" dirty="0">
                <a:latin typeface="Times New Roman"/>
                <a:cs typeface="Times New Roman"/>
              </a:rPr>
              <a:t>р</a:t>
            </a:r>
            <a:r>
              <a:rPr sz="2400" b="1" i="1" spc="-105" dirty="0">
                <a:latin typeface="Times New Roman"/>
                <a:cs typeface="Times New Roman"/>
              </a:rPr>
              <a:t>к</a:t>
            </a:r>
            <a:r>
              <a:rPr sz="2400" b="1" i="1" dirty="0">
                <a:latin typeface="Times New Roman"/>
                <a:cs typeface="Times New Roman"/>
              </a:rPr>
              <a:t>овий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64789" y="714832"/>
            <a:ext cx="1732280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7160">
              <a:lnSpc>
                <a:spcPct val="100000"/>
              </a:lnSpc>
              <a:spcBef>
                <a:spcPts val="100"/>
              </a:spcBef>
            </a:pPr>
            <a:r>
              <a:rPr sz="2400" b="1" i="1" spc="-15" dirty="0">
                <a:latin typeface="Times New Roman"/>
                <a:cs typeface="Times New Roman"/>
              </a:rPr>
              <a:t>розпилювач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рівн</a:t>
            </a:r>
            <a:r>
              <a:rPr sz="2400" spc="-5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м</a:t>
            </a:r>
            <a:r>
              <a:rPr sz="2400" spc="5" dirty="0">
                <a:latin typeface="Times New Roman"/>
                <a:cs typeface="Times New Roman"/>
              </a:rPr>
              <a:t>і</a:t>
            </a:r>
            <a:r>
              <a:rPr sz="2400" dirty="0">
                <a:latin typeface="Times New Roman"/>
                <a:cs typeface="Times New Roman"/>
              </a:rPr>
              <a:t>рно</a:t>
            </a:r>
            <a:r>
              <a:rPr sz="2400" spc="-60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664" y="1081278"/>
            <a:ext cx="29972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534920" algn="l"/>
              </a:tabLst>
            </a:pPr>
            <a:r>
              <a:rPr sz="2400" b="1" i="1" dirty="0">
                <a:latin typeface="Times New Roman"/>
                <a:cs typeface="Times New Roman"/>
              </a:rPr>
              <a:t>в</a:t>
            </a:r>
            <a:r>
              <a:rPr sz="2400" b="1" i="1" spc="-10" dirty="0">
                <a:latin typeface="Times New Roman"/>
                <a:cs typeface="Times New Roman"/>
              </a:rPr>
              <a:t>и</a:t>
            </a:r>
            <a:r>
              <a:rPr sz="2400" b="1" i="1" spc="-105" dirty="0">
                <a:latin typeface="Times New Roman"/>
                <a:cs typeface="Times New Roman"/>
              </a:rPr>
              <a:t>к</a:t>
            </a:r>
            <a:r>
              <a:rPr sz="2400" b="1" i="1" dirty="0">
                <a:latin typeface="Times New Roman"/>
                <a:cs typeface="Times New Roman"/>
              </a:rPr>
              <a:t>о</a:t>
            </a:r>
            <a:r>
              <a:rPr sz="2400" b="1" i="1" spc="5" dirty="0">
                <a:latin typeface="Times New Roman"/>
                <a:cs typeface="Times New Roman"/>
              </a:rPr>
              <a:t>р</a:t>
            </a:r>
            <a:r>
              <a:rPr sz="2400" b="1" i="1" spc="-5" dirty="0">
                <a:latin typeface="Times New Roman"/>
                <a:cs typeface="Times New Roman"/>
              </a:rPr>
              <a:t>ис</a:t>
            </a:r>
            <a:r>
              <a:rPr sz="2400" b="1" i="1" spc="-35" dirty="0">
                <a:latin typeface="Times New Roman"/>
                <a:cs typeface="Times New Roman"/>
              </a:rPr>
              <a:t>т</a:t>
            </a:r>
            <a:r>
              <a:rPr sz="2400" b="1" i="1" dirty="0">
                <a:latin typeface="Times New Roman"/>
                <a:cs typeface="Times New Roman"/>
              </a:rPr>
              <a:t>овують	</a:t>
            </a:r>
            <a:r>
              <a:rPr sz="2400" dirty="0">
                <a:latin typeface="Times New Roman"/>
                <a:cs typeface="Times New Roman"/>
              </a:rPr>
              <a:t>для  </a:t>
            </a:r>
            <a:r>
              <a:rPr sz="2400" spc="-10" dirty="0">
                <a:latin typeface="Times New Roman"/>
                <a:cs typeface="Times New Roman"/>
              </a:rPr>
              <a:t>розприскування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664" y="1812797"/>
            <a:ext cx="278193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парафа</a:t>
            </a:r>
            <a:r>
              <a:rPr sz="2400" spc="-40" dirty="0">
                <a:latin typeface="Times New Roman"/>
                <a:cs typeface="Times New Roman"/>
              </a:rPr>
              <a:t>р</a:t>
            </a:r>
            <a:r>
              <a:rPr sz="2400" spc="-20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аце</a:t>
            </a:r>
            <a:r>
              <a:rPr sz="2400" spc="-6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тич</a:t>
            </a:r>
            <a:r>
              <a:rPr sz="2400" spc="5" dirty="0">
                <a:latin typeface="Times New Roman"/>
                <a:cs typeface="Times New Roman"/>
              </a:rPr>
              <a:t>н</a:t>
            </a:r>
            <a:r>
              <a:rPr sz="2400" spc="-5" dirty="0">
                <a:latin typeface="Times New Roman"/>
                <a:cs typeface="Times New Roman"/>
              </a:rPr>
              <a:t>их  </a:t>
            </a:r>
            <a:r>
              <a:rPr sz="2400" dirty="0">
                <a:latin typeface="Times New Roman"/>
                <a:cs typeface="Times New Roman"/>
              </a:rPr>
              <a:t>(сонцезахисних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68877" y="1812797"/>
            <a:ext cx="103060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747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-1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соб</a:t>
            </a:r>
            <a:r>
              <a:rPr sz="2400" spc="5" dirty="0">
                <a:latin typeface="Times New Roman"/>
                <a:cs typeface="Times New Roman"/>
              </a:rPr>
              <a:t>і</a:t>
            </a:r>
            <a:r>
              <a:rPr sz="2400" dirty="0">
                <a:latin typeface="Times New Roman"/>
                <a:cs typeface="Times New Roman"/>
              </a:rPr>
              <a:t>в  засоб</a:t>
            </a:r>
            <a:r>
              <a:rPr sz="2400" spc="5" dirty="0">
                <a:latin typeface="Times New Roman"/>
                <a:cs typeface="Times New Roman"/>
              </a:rPr>
              <a:t>і</a:t>
            </a:r>
            <a:r>
              <a:rPr sz="2400" spc="-5" dirty="0">
                <a:latin typeface="Times New Roman"/>
                <a:cs typeface="Times New Roman"/>
              </a:rPr>
              <a:t>в,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664" y="2544571"/>
            <a:ext cx="4911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Times New Roman"/>
                <a:cs typeface="Times New Roman"/>
              </a:rPr>
              <a:t>зволожувальних</a:t>
            </a:r>
            <a:r>
              <a:rPr sz="2400" spc="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спреїв).</a:t>
            </a:r>
            <a:r>
              <a:rPr sz="2400" spc="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Він</a:t>
            </a:r>
            <a:r>
              <a:rPr sz="2400" spc="10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поєднує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88229" y="2910332"/>
            <a:ext cx="1104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і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664" y="2910332"/>
            <a:ext cx="491172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03580">
              <a:lnSpc>
                <a:spcPct val="100000"/>
              </a:lnSpc>
              <a:spcBef>
                <a:spcPts val="100"/>
              </a:spcBef>
              <a:tabLst>
                <a:tab pos="2141855" algn="l"/>
              </a:tabLst>
            </a:pP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spc="-5" dirty="0">
                <a:latin typeface="Times New Roman"/>
                <a:cs typeface="Times New Roman"/>
              </a:rPr>
              <a:t>ласти</a:t>
            </a:r>
            <a:r>
              <a:rPr sz="2400" spc="-15" dirty="0">
                <a:latin typeface="Times New Roman"/>
                <a:cs typeface="Times New Roman"/>
              </a:rPr>
              <a:t>в</a:t>
            </a:r>
            <a:r>
              <a:rPr sz="2400" spc="5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сті	</a:t>
            </a:r>
            <a:r>
              <a:rPr sz="2400" spc="-5" dirty="0">
                <a:latin typeface="Times New Roman"/>
                <a:cs typeface="Times New Roman"/>
              </a:rPr>
              <a:t>п</a:t>
            </a:r>
            <a:r>
              <a:rPr sz="2400" spc="-5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м</a:t>
            </a:r>
            <a:r>
              <a:rPr sz="2400" spc="5" dirty="0">
                <a:latin typeface="Times New Roman"/>
                <a:cs typeface="Times New Roman"/>
              </a:rPr>
              <a:t>п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15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доз</a:t>
            </a:r>
            <a:r>
              <a:rPr sz="2400" spc="-55" dirty="0">
                <a:latin typeface="Times New Roman"/>
                <a:cs typeface="Times New Roman"/>
              </a:rPr>
              <a:t>а</a:t>
            </a:r>
            <a:r>
              <a:rPr sz="2400" spc="-4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ора  </a:t>
            </a:r>
            <a:r>
              <a:rPr sz="2400" spc="-25" dirty="0">
                <a:latin typeface="Times New Roman"/>
                <a:cs typeface="Times New Roman"/>
              </a:rPr>
              <a:t>кнопкового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розпилювача.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1696720" algn="l"/>
                <a:tab pos="2246630" algn="l"/>
                <a:tab pos="2399665" algn="l"/>
                <a:tab pos="4284980" algn="l"/>
                <a:tab pos="4418965" algn="l"/>
              </a:tabLst>
            </a:pPr>
            <a:r>
              <a:rPr sz="2400" spc="-65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озприс</a:t>
            </a:r>
            <a:r>
              <a:rPr sz="2400" spc="-40" dirty="0">
                <a:latin typeface="Times New Roman"/>
                <a:cs typeface="Times New Roman"/>
              </a:rPr>
              <a:t>к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ання		</a:t>
            </a:r>
            <a:r>
              <a:rPr sz="2400" spc="-50" dirty="0">
                <a:latin typeface="Times New Roman"/>
                <a:cs typeface="Times New Roman"/>
              </a:rPr>
              <a:t>з</a:t>
            </a:r>
            <a:r>
              <a:rPr sz="2400" dirty="0">
                <a:latin typeface="Times New Roman"/>
                <a:cs typeface="Times New Roman"/>
              </a:rPr>
              <a:t>дійсн</a:t>
            </a:r>
            <a:r>
              <a:rPr sz="2400" spc="-10" dirty="0">
                <a:latin typeface="Times New Roman"/>
                <a:cs typeface="Times New Roman"/>
              </a:rPr>
              <a:t>ю</a:t>
            </a:r>
            <a:r>
              <a:rPr sz="2400" spc="-5" dirty="0">
                <a:latin typeface="Times New Roman"/>
                <a:cs typeface="Times New Roman"/>
              </a:rPr>
              <a:t>єтьс</a:t>
            </a:r>
            <a:r>
              <a:rPr sz="2400" dirty="0">
                <a:latin typeface="Times New Roman"/>
                <a:cs typeface="Times New Roman"/>
              </a:rPr>
              <a:t>я		</a:t>
            </a:r>
            <a:r>
              <a:rPr sz="2400" spc="-5" dirty="0">
                <a:latin typeface="Times New Roman"/>
                <a:cs typeface="Times New Roman"/>
              </a:rPr>
              <a:t>при  н</a:t>
            </a:r>
            <a:r>
              <a:rPr sz="2400" spc="-6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тисненні	</a:t>
            </a:r>
            <a:r>
              <a:rPr sz="2400" spc="-5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а	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ри</a:t>
            </a:r>
            <a:r>
              <a:rPr sz="2400" spc="-30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е</a:t>
            </a:r>
            <a:r>
              <a:rPr sz="2400" spc="-5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-</a:t>
            </a:r>
            <a:r>
              <a:rPr sz="2400" spc="-50" dirty="0">
                <a:latin typeface="Times New Roman"/>
                <a:cs typeface="Times New Roman"/>
              </a:rPr>
              <a:t>к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рок,	</a:t>
            </a:r>
            <a:r>
              <a:rPr sz="2400" spc="-15" dirty="0">
                <a:latin typeface="Times New Roman"/>
                <a:cs typeface="Times New Roman"/>
              </a:rPr>
              <a:t>я</a:t>
            </a:r>
            <a:r>
              <a:rPr sz="2400" dirty="0">
                <a:latin typeface="Times New Roman"/>
                <a:cs typeface="Times New Roman"/>
              </a:rPr>
              <a:t>кий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664" y="4373626"/>
            <a:ext cx="49104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1585" algn="l"/>
                <a:tab pos="3180080" algn="l"/>
                <a:tab pos="3924935" algn="l"/>
              </a:tabLst>
            </a:pPr>
            <a:r>
              <a:rPr sz="2400" spc="-5" dirty="0">
                <a:latin typeface="Times New Roman"/>
                <a:cs typeface="Times New Roman"/>
              </a:rPr>
              <a:t>створює	</a:t>
            </a:r>
            <a:r>
              <a:rPr sz="2400" spc="-15" dirty="0">
                <a:latin typeface="Times New Roman"/>
                <a:cs typeface="Times New Roman"/>
              </a:rPr>
              <a:t>надлишковий	</a:t>
            </a:r>
            <a:r>
              <a:rPr sz="2400" dirty="0">
                <a:latin typeface="Times New Roman"/>
                <a:cs typeface="Times New Roman"/>
              </a:rPr>
              <a:t>тиск	</a:t>
            </a:r>
            <a:r>
              <a:rPr sz="2400" spc="-5" dirty="0">
                <a:latin typeface="Times New Roman"/>
                <a:cs typeface="Times New Roman"/>
              </a:rPr>
              <a:t>повітря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664" y="5105527"/>
            <a:ext cx="17087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Times New Roman"/>
                <a:cs typeface="Times New Roman"/>
              </a:rPr>
              <a:t>розпилювача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664" y="4739081"/>
            <a:ext cx="4912995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714375" algn="l"/>
                <a:tab pos="2048510" algn="l"/>
                <a:tab pos="4160520" algn="l"/>
              </a:tabLst>
            </a:pPr>
            <a:r>
              <a:rPr sz="2400" spc="-5" dirty="0">
                <a:latin typeface="Times New Roman"/>
                <a:cs typeface="Times New Roman"/>
              </a:rPr>
              <a:t>на	</a:t>
            </a:r>
            <a:r>
              <a:rPr sz="2400" spc="-35" dirty="0">
                <a:latin typeface="Times New Roman"/>
                <a:cs typeface="Times New Roman"/>
              </a:rPr>
              <a:t>рідину.	</a:t>
            </a:r>
            <a:r>
              <a:rPr sz="2400" spc="-10" dirty="0">
                <a:latin typeface="Times New Roman"/>
                <a:cs typeface="Times New Roman"/>
              </a:rPr>
              <a:t>Особливістю	</a:t>
            </a:r>
            <a:r>
              <a:rPr sz="2400" spc="-15" dirty="0">
                <a:latin typeface="Times New Roman"/>
                <a:cs typeface="Times New Roman"/>
              </a:rPr>
              <a:t>цього</a:t>
            </a:r>
            <a:endParaRPr sz="24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є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664" y="5471261"/>
            <a:ext cx="491236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багатофункціональність </a:t>
            </a:r>
            <a:r>
              <a:rPr sz="2400" dirty="0">
                <a:latin typeface="Times New Roman"/>
                <a:cs typeface="Times New Roman"/>
              </a:rPr>
              <a:t>і </a:t>
            </a:r>
            <a:r>
              <a:rPr sz="2400" spc="-10" dirty="0">
                <a:latin typeface="Times New Roman"/>
                <a:cs typeface="Times New Roman"/>
              </a:rPr>
              <a:t>можливість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його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повторного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застосування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іншому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флаконі.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7400" y="1629155"/>
            <a:ext cx="2924555" cy="4855464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Асортимент</a:t>
            </a:r>
            <a:r>
              <a:rPr spc="10" dirty="0"/>
              <a:t> </a:t>
            </a:r>
            <a:r>
              <a:rPr spc="-5" dirty="0"/>
              <a:t>закупорювальних</a:t>
            </a:r>
            <a:r>
              <a:rPr spc="60" dirty="0"/>
              <a:t> </a:t>
            </a:r>
            <a:r>
              <a:rPr spc="-5" dirty="0"/>
              <a:t>засобів</a:t>
            </a:r>
            <a:r>
              <a:rPr spc="-10" dirty="0"/>
              <a:t> </a:t>
            </a:r>
            <a:r>
              <a:rPr spc="-5" dirty="0"/>
              <a:t>для</a:t>
            </a:r>
            <a:r>
              <a:rPr spc="15" dirty="0"/>
              <a:t> </a:t>
            </a:r>
            <a:r>
              <a:rPr spc="-15" dirty="0"/>
              <a:t>парафармацевтичного</a:t>
            </a: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pc="-10" dirty="0"/>
              <a:t>застосування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0200" y="891031"/>
            <a:ext cx="225044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755015" algn="l"/>
              </a:tabLst>
            </a:pPr>
            <a:r>
              <a:rPr sz="2200" b="1" i="1" dirty="0">
                <a:latin typeface="Times New Roman"/>
                <a:cs typeface="Times New Roman"/>
              </a:rPr>
              <a:t>7.	</a:t>
            </a:r>
            <a:r>
              <a:rPr sz="2200" b="1" i="1" spc="-10" dirty="0">
                <a:latin typeface="Times New Roman"/>
                <a:cs typeface="Times New Roman"/>
              </a:rPr>
              <a:t>Диспенсер </a:t>
            </a:r>
            <a:r>
              <a:rPr sz="2200" b="1" i="1" spc="-5" dirty="0">
                <a:latin typeface="Times New Roman"/>
                <a:cs typeface="Times New Roman"/>
              </a:rPr>
              <a:t> </a:t>
            </a:r>
            <a:r>
              <a:rPr sz="2200" b="1" i="1" spc="-10" dirty="0">
                <a:latin typeface="Times New Roman"/>
                <a:cs typeface="Times New Roman"/>
              </a:rPr>
              <a:t>закуп</a:t>
            </a:r>
            <a:r>
              <a:rPr sz="2200" b="1" i="1" dirty="0">
                <a:latin typeface="Times New Roman"/>
                <a:cs typeface="Times New Roman"/>
              </a:rPr>
              <a:t>о</a:t>
            </a:r>
            <a:r>
              <a:rPr sz="2200" b="1" i="1" spc="-5" dirty="0">
                <a:latin typeface="Times New Roman"/>
                <a:cs typeface="Times New Roman"/>
              </a:rPr>
              <a:t>р</a:t>
            </a:r>
            <a:r>
              <a:rPr sz="2200" b="1" i="1" spc="5" dirty="0">
                <a:latin typeface="Times New Roman"/>
                <a:cs typeface="Times New Roman"/>
              </a:rPr>
              <a:t>ю</a:t>
            </a:r>
            <a:r>
              <a:rPr sz="2200" b="1" i="1" spc="-15" dirty="0">
                <a:latin typeface="Times New Roman"/>
                <a:cs typeface="Times New Roman"/>
              </a:rPr>
              <a:t>в</a:t>
            </a:r>
            <a:r>
              <a:rPr sz="2200" b="1" i="1" spc="-5" dirty="0">
                <a:latin typeface="Times New Roman"/>
                <a:cs typeface="Times New Roman"/>
              </a:rPr>
              <a:t>альн</a:t>
            </a:r>
            <a:r>
              <a:rPr sz="2200" b="1" i="1" dirty="0">
                <a:latin typeface="Times New Roman"/>
                <a:cs typeface="Times New Roman"/>
              </a:rPr>
              <a:t>о</a:t>
            </a:r>
            <a:r>
              <a:rPr sz="2200" b="1" i="1" spc="-10" dirty="0">
                <a:latin typeface="Times New Roman"/>
                <a:cs typeface="Times New Roman"/>
              </a:rPr>
              <a:t>го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92679" y="891031"/>
            <a:ext cx="318389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3900" marR="5080" indent="-711835">
              <a:lnSpc>
                <a:spcPct val="100000"/>
              </a:lnSpc>
              <a:spcBef>
                <a:spcPts val="95"/>
              </a:spcBef>
              <a:tabLst>
                <a:tab pos="1831975" algn="l"/>
                <a:tab pos="2607945" algn="l"/>
                <a:tab pos="2642870" algn="l"/>
              </a:tabLst>
            </a:pPr>
            <a:r>
              <a:rPr sz="2200" b="1" i="1" spc="-5" dirty="0">
                <a:latin typeface="Times New Roman"/>
                <a:cs typeface="Times New Roman"/>
              </a:rPr>
              <a:t>(dispencer)	—		тип  </a:t>
            </a:r>
            <a:r>
              <a:rPr sz="2200" b="1" i="1" spc="-10" dirty="0">
                <a:latin typeface="Times New Roman"/>
                <a:cs typeface="Times New Roman"/>
              </a:rPr>
              <a:t>за</a:t>
            </a:r>
            <a:r>
              <a:rPr sz="2200" b="1" i="1" spc="-70" dirty="0">
                <a:latin typeface="Times New Roman"/>
                <a:cs typeface="Times New Roman"/>
              </a:rPr>
              <a:t>с</a:t>
            </a:r>
            <a:r>
              <a:rPr sz="2200" b="1" i="1" spc="-5" dirty="0">
                <a:latin typeface="Times New Roman"/>
                <a:cs typeface="Times New Roman"/>
              </a:rPr>
              <a:t>о</a:t>
            </a:r>
            <a:r>
              <a:rPr sz="2200" b="1" i="1" spc="-30" dirty="0">
                <a:latin typeface="Times New Roman"/>
                <a:cs typeface="Times New Roman"/>
              </a:rPr>
              <a:t>б</a:t>
            </a:r>
            <a:r>
              <a:rPr sz="2200" b="1" i="1" spc="-5" dirty="0">
                <a:latin typeface="Times New Roman"/>
                <a:cs typeface="Times New Roman"/>
              </a:rPr>
              <a:t>у</a:t>
            </a:r>
            <a:r>
              <a:rPr sz="2200" spc="-5" dirty="0">
                <a:latin typeface="Times New Roman"/>
                <a:cs typeface="Times New Roman"/>
              </a:rPr>
              <a:t>,</a:t>
            </a:r>
            <a:r>
              <a:rPr sz="2200" dirty="0">
                <a:latin typeface="Times New Roman"/>
                <a:cs typeface="Times New Roman"/>
              </a:rPr>
              <a:t>		</a:t>
            </a:r>
            <a:r>
              <a:rPr sz="2200" spc="-5" dirty="0">
                <a:latin typeface="Times New Roman"/>
                <a:cs typeface="Times New Roman"/>
              </a:rPr>
              <a:t>який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1561592"/>
            <a:ext cx="5748020" cy="1031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200" spc="-20" dirty="0">
                <a:latin typeface="Times New Roman"/>
                <a:cs typeface="Times New Roman"/>
              </a:rPr>
              <a:t>використовується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для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нанесення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емульсійних 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кремів,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рідкого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мила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та </a:t>
            </a:r>
            <a:r>
              <a:rPr sz="2200" spc="-5" dirty="0">
                <a:latin typeface="Times New Roman"/>
                <a:cs typeface="Times New Roman"/>
              </a:rPr>
              <a:t>інших</a:t>
            </a:r>
            <a:r>
              <a:rPr sz="2200" spc="54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в’язких</a:t>
            </a:r>
            <a:r>
              <a:rPr sz="2200" spc="54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рідин.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На</a:t>
            </a:r>
            <a:r>
              <a:rPr sz="2200" spc="15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сьогодні</a:t>
            </a:r>
            <a:r>
              <a:rPr sz="2200" spc="24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найчастіше</a:t>
            </a:r>
            <a:r>
              <a:rPr sz="2200" spc="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для</a:t>
            </a:r>
            <a:r>
              <a:rPr sz="2200" spc="16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в’язких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0200" y="2567686"/>
            <a:ext cx="277368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313815" algn="l"/>
              </a:tabLst>
            </a:pPr>
            <a:r>
              <a:rPr sz="2200" spc="-10" dirty="0">
                <a:latin typeface="Times New Roman"/>
                <a:cs typeface="Times New Roman"/>
              </a:rPr>
              <a:t>парафармацевтичних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35" dirty="0">
                <a:latin typeface="Times New Roman"/>
                <a:cs typeface="Times New Roman"/>
              </a:rPr>
              <a:t>в</a:t>
            </a:r>
            <a:r>
              <a:rPr sz="2200" spc="-5" dirty="0">
                <a:latin typeface="Times New Roman"/>
                <a:cs typeface="Times New Roman"/>
              </a:rPr>
              <a:t>а</a:t>
            </a:r>
            <a:r>
              <a:rPr sz="2200" spc="-45" dirty="0">
                <a:latin typeface="Times New Roman"/>
                <a:cs typeface="Times New Roman"/>
              </a:rPr>
              <a:t>к</a:t>
            </a:r>
            <a:r>
              <a:rPr sz="2200" spc="-5" dirty="0">
                <a:latin typeface="Times New Roman"/>
                <a:cs typeface="Times New Roman"/>
              </a:rPr>
              <a:t>уумні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диспен</a:t>
            </a:r>
            <a:r>
              <a:rPr sz="2200" spc="10" dirty="0">
                <a:latin typeface="Times New Roman"/>
                <a:cs typeface="Times New Roman"/>
              </a:rPr>
              <a:t>с</a:t>
            </a:r>
            <a:r>
              <a:rPr sz="2200" spc="-5" dirty="0">
                <a:latin typeface="Times New Roman"/>
                <a:cs typeface="Times New Roman"/>
              </a:rPr>
              <a:t>ери.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26435" y="2567686"/>
            <a:ext cx="285305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2235" marR="5080" indent="-90170">
              <a:lnSpc>
                <a:spcPct val="100000"/>
              </a:lnSpc>
              <a:spcBef>
                <a:spcPts val="95"/>
              </a:spcBef>
              <a:tabLst>
                <a:tab pos="1235075" algn="l"/>
                <a:tab pos="1461770" algn="l"/>
              </a:tabLst>
            </a:pPr>
            <a:r>
              <a:rPr sz="2200" dirty="0">
                <a:latin typeface="Times New Roman"/>
                <a:cs typeface="Times New Roman"/>
              </a:rPr>
              <a:t>з</a:t>
            </a:r>
            <a:r>
              <a:rPr sz="2200" spc="-5" dirty="0">
                <a:latin typeface="Times New Roman"/>
                <a:cs typeface="Times New Roman"/>
              </a:rPr>
              <a:t>асобів</a:t>
            </a:r>
            <a:r>
              <a:rPr sz="2200" dirty="0">
                <a:latin typeface="Times New Roman"/>
                <a:cs typeface="Times New Roman"/>
              </a:rPr>
              <a:t>	з</a:t>
            </a:r>
            <a:r>
              <a:rPr sz="2200" spc="-5" dirty="0">
                <a:latin typeface="Times New Roman"/>
                <a:cs typeface="Times New Roman"/>
              </a:rPr>
              <a:t>ас</a:t>
            </a:r>
            <a:r>
              <a:rPr sz="2200" spc="-25" dirty="0">
                <a:latin typeface="Times New Roman"/>
                <a:cs typeface="Times New Roman"/>
              </a:rPr>
              <a:t>т</a:t>
            </a:r>
            <a:r>
              <a:rPr sz="2200" spc="55" dirty="0">
                <a:latin typeface="Times New Roman"/>
                <a:cs typeface="Times New Roman"/>
              </a:rPr>
              <a:t>о</a:t>
            </a:r>
            <a:r>
              <a:rPr sz="2200" spc="-5" dirty="0">
                <a:latin typeface="Times New Roman"/>
                <a:cs typeface="Times New Roman"/>
              </a:rPr>
              <a:t>со</a:t>
            </a:r>
            <a:r>
              <a:rPr sz="2200" spc="-95" dirty="0">
                <a:latin typeface="Times New Roman"/>
                <a:cs typeface="Times New Roman"/>
              </a:rPr>
              <a:t>в</a:t>
            </a:r>
            <a:r>
              <a:rPr sz="2200" spc="-5" dirty="0">
                <a:latin typeface="Times New Roman"/>
                <a:cs typeface="Times New Roman"/>
              </a:rPr>
              <a:t>у</a:t>
            </a:r>
            <a:r>
              <a:rPr sz="2200" spc="-25" dirty="0">
                <a:latin typeface="Times New Roman"/>
                <a:cs typeface="Times New Roman"/>
              </a:rPr>
              <a:t>ю</a:t>
            </a:r>
            <a:r>
              <a:rPr sz="2200" spc="-5" dirty="0">
                <a:latin typeface="Times New Roman"/>
                <a:cs typeface="Times New Roman"/>
              </a:rPr>
              <a:t>ть  Ва</a:t>
            </a:r>
            <a:r>
              <a:rPr sz="2200" spc="-45" dirty="0">
                <a:latin typeface="Times New Roman"/>
                <a:cs typeface="Times New Roman"/>
              </a:rPr>
              <a:t>к</a:t>
            </a:r>
            <a:r>
              <a:rPr sz="2200" spc="-5" dirty="0">
                <a:latin typeface="Times New Roman"/>
                <a:cs typeface="Times New Roman"/>
              </a:rPr>
              <a:t>уумні</a:t>
            </a:r>
            <a:r>
              <a:rPr sz="2200" dirty="0">
                <a:latin typeface="Times New Roman"/>
                <a:cs typeface="Times New Roman"/>
              </a:rPr>
              <a:t>		</a:t>
            </a:r>
            <a:r>
              <a:rPr sz="2200" spc="-5" dirty="0">
                <a:latin typeface="Times New Roman"/>
                <a:cs typeface="Times New Roman"/>
              </a:rPr>
              <a:t>диспен</a:t>
            </a:r>
            <a:r>
              <a:rPr sz="2200" spc="10" dirty="0">
                <a:latin typeface="Times New Roman"/>
                <a:cs typeface="Times New Roman"/>
              </a:rPr>
              <a:t>с</a:t>
            </a:r>
            <a:r>
              <a:rPr sz="2200" spc="-5" dirty="0">
                <a:latin typeface="Times New Roman"/>
                <a:cs typeface="Times New Roman"/>
              </a:rPr>
              <a:t>ери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0200" y="3237941"/>
            <a:ext cx="57467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Times New Roman"/>
                <a:cs typeface="Times New Roman"/>
              </a:rPr>
              <a:t>дозволяють</a:t>
            </a:r>
            <a:r>
              <a:rPr sz="2200" spc="26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герметизувати</a:t>
            </a:r>
            <a:r>
              <a:rPr sz="2200" spc="26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вміст</a:t>
            </a:r>
            <a:r>
              <a:rPr sz="2200" spc="254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навіть</a:t>
            </a:r>
            <a:r>
              <a:rPr sz="2200" spc="26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під</a:t>
            </a:r>
            <a:r>
              <a:rPr sz="2200" spc="2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час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0200" y="3573907"/>
            <a:ext cx="357568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753235" algn="l"/>
                <a:tab pos="2035175" algn="l"/>
                <a:tab pos="3237865" algn="l"/>
              </a:tabLst>
            </a:pPr>
            <a:r>
              <a:rPr sz="2200" spc="-10" dirty="0">
                <a:latin typeface="Times New Roman"/>
                <a:cs typeface="Times New Roman"/>
              </a:rPr>
              <a:t>ви</a:t>
            </a:r>
            <a:r>
              <a:rPr sz="2200" spc="-120" dirty="0">
                <a:latin typeface="Times New Roman"/>
                <a:cs typeface="Times New Roman"/>
              </a:rPr>
              <a:t>к</a:t>
            </a:r>
            <a:r>
              <a:rPr sz="2200" spc="-5" dirty="0">
                <a:latin typeface="Times New Roman"/>
                <a:cs typeface="Times New Roman"/>
              </a:rPr>
              <a:t>о</a:t>
            </a:r>
            <a:r>
              <a:rPr sz="2200" dirty="0">
                <a:latin typeface="Times New Roman"/>
                <a:cs typeface="Times New Roman"/>
              </a:rPr>
              <a:t>р</a:t>
            </a:r>
            <a:r>
              <a:rPr sz="2200" spc="-10" dirty="0">
                <a:latin typeface="Times New Roman"/>
                <a:cs typeface="Times New Roman"/>
              </a:rPr>
              <a:t>ис</a:t>
            </a:r>
            <a:r>
              <a:rPr sz="2200" spc="10" dirty="0">
                <a:latin typeface="Times New Roman"/>
                <a:cs typeface="Times New Roman"/>
              </a:rPr>
              <a:t>т</a:t>
            </a:r>
            <a:r>
              <a:rPr sz="2200" spc="-5" dirty="0">
                <a:latin typeface="Times New Roman"/>
                <a:cs typeface="Times New Roman"/>
              </a:rPr>
              <a:t>ан</a:t>
            </a:r>
            <a:r>
              <a:rPr sz="2200" dirty="0">
                <a:latin typeface="Times New Roman"/>
                <a:cs typeface="Times New Roman"/>
              </a:rPr>
              <a:t>н</a:t>
            </a:r>
            <a:r>
              <a:rPr sz="2200" spc="-5" dirty="0">
                <a:latin typeface="Times New Roman"/>
                <a:cs typeface="Times New Roman"/>
              </a:rPr>
              <a:t>я</a:t>
            </a:r>
            <a:r>
              <a:rPr sz="2200" dirty="0">
                <a:latin typeface="Times New Roman"/>
                <a:cs typeface="Times New Roman"/>
              </a:rPr>
              <a:t>		</a:t>
            </a:r>
            <a:r>
              <a:rPr sz="2200" spc="-5" dirty="0">
                <a:latin typeface="Times New Roman"/>
                <a:cs typeface="Times New Roman"/>
              </a:rPr>
              <a:t>з</a:t>
            </a:r>
            <a:r>
              <a:rPr sz="2200" dirty="0">
                <a:latin typeface="Times New Roman"/>
                <a:cs typeface="Times New Roman"/>
              </a:rPr>
              <a:t>а</a:t>
            </a:r>
            <a:r>
              <a:rPr sz="2200" spc="-5" dirty="0">
                <a:latin typeface="Times New Roman"/>
                <a:cs typeface="Times New Roman"/>
              </a:rPr>
              <a:t>с</a:t>
            </a:r>
            <a:r>
              <a:rPr sz="2200" dirty="0">
                <a:latin typeface="Times New Roman"/>
                <a:cs typeface="Times New Roman"/>
              </a:rPr>
              <a:t>о</a:t>
            </a:r>
            <a:r>
              <a:rPr sz="2200" spc="-90" dirty="0">
                <a:latin typeface="Times New Roman"/>
                <a:cs typeface="Times New Roman"/>
              </a:rPr>
              <a:t>б</a:t>
            </a:r>
            <a:r>
              <a:rPr sz="2200" spc="-210" dirty="0">
                <a:latin typeface="Times New Roman"/>
                <a:cs typeface="Times New Roman"/>
              </a:rPr>
              <a:t>у</a:t>
            </a:r>
            <a:r>
              <a:rPr sz="2200" spc="-5" dirty="0">
                <a:latin typeface="Times New Roman"/>
                <a:cs typeface="Times New Roman"/>
              </a:rPr>
              <a:t>.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10" dirty="0">
                <a:latin typeface="Times New Roman"/>
                <a:cs typeface="Times New Roman"/>
              </a:rPr>
              <a:t>Це  особливою	</a:t>
            </a:r>
            <a:r>
              <a:rPr sz="2200" spc="-15" dirty="0">
                <a:latin typeface="Times New Roman"/>
                <a:cs typeface="Times New Roman"/>
              </a:rPr>
              <a:t>конструкцією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28642" y="3573907"/>
            <a:ext cx="195262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41605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Times New Roman"/>
                <a:cs typeface="Times New Roman"/>
              </a:rPr>
              <a:t>з</a:t>
            </a:r>
            <a:r>
              <a:rPr sz="2200" dirty="0">
                <a:latin typeface="Times New Roman"/>
                <a:cs typeface="Times New Roman"/>
              </a:rPr>
              <a:t>а</a:t>
            </a:r>
            <a:r>
              <a:rPr sz="2200" spc="-20" dirty="0">
                <a:latin typeface="Times New Roman"/>
                <a:cs typeface="Times New Roman"/>
              </a:rPr>
              <a:t>б</a:t>
            </a:r>
            <a:r>
              <a:rPr sz="2200" spc="15" dirty="0">
                <a:latin typeface="Times New Roman"/>
                <a:cs typeface="Times New Roman"/>
              </a:rPr>
              <a:t>е</a:t>
            </a:r>
            <a:r>
              <a:rPr sz="2200" spc="-5" dirty="0">
                <a:latin typeface="Times New Roman"/>
                <a:cs typeface="Times New Roman"/>
              </a:rPr>
              <a:t>з</a:t>
            </a:r>
            <a:r>
              <a:rPr sz="2200" spc="5" dirty="0">
                <a:latin typeface="Times New Roman"/>
                <a:cs typeface="Times New Roman"/>
              </a:rPr>
              <a:t>п</a:t>
            </a:r>
            <a:r>
              <a:rPr sz="2200" spc="-55" dirty="0">
                <a:latin typeface="Times New Roman"/>
                <a:cs typeface="Times New Roman"/>
              </a:rPr>
              <a:t>е</a:t>
            </a:r>
            <a:r>
              <a:rPr sz="2200" spc="-5" dirty="0">
                <a:latin typeface="Times New Roman"/>
                <a:cs typeface="Times New Roman"/>
              </a:rPr>
              <a:t>ч</a:t>
            </a:r>
            <a:r>
              <a:rPr sz="2200" spc="10" dirty="0">
                <a:latin typeface="Times New Roman"/>
                <a:cs typeface="Times New Roman"/>
              </a:rPr>
              <a:t>у</a:t>
            </a:r>
            <a:r>
              <a:rPr sz="2200" dirty="0">
                <a:latin typeface="Times New Roman"/>
                <a:cs typeface="Times New Roman"/>
              </a:rPr>
              <a:t>є</a:t>
            </a:r>
            <a:r>
              <a:rPr sz="2200" spc="-5" dirty="0">
                <a:latin typeface="Times New Roman"/>
                <a:cs typeface="Times New Roman"/>
              </a:rPr>
              <a:t>ться  </a:t>
            </a:r>
            <a:r>
              <a:rPr sz="2200" spc="-10" dirty="0">
                <a:latin typeface="Times New Roman"/>
                <a:cs typeface="Times New Roman"/>
              </a:rPr>
              <a:t>розпилювальної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0200" y="4244466"/>
            <a:ext cx="5748655" cy="2372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200" spc="-20" dirty="0">
                <a:latin typeface="Times New Roman"/>
                <a:cs typeface="Times New Roman"/>
              </a:rPr>
              <a:t>головки </a:t>
            </a:r>
            <a:r>
              <a:rPr sz="2200" spc="-5" dirty="0">
                <a:latin typeface="Times New Roman"/>
                <a:cs typeface="Times New Roman"/>
              </a:rPr>
              <a:t>і </a:t>
            </a:r>
            <a:r>
              <a:rPr sz="2200" spc="-45" dirty="0">
                <a:latin typeface="Times New Roman"/>
                <a:cs typeface="Times New Roman"/>
              </a:rPr>
              <a:t>корпусу.</a:t>
            </a:r>
            <a:r>
              <a:rPr sz="2200" spc="459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Видача </a:t>
            </a:r>
            <a:r>
              <a:rPr sz="2200" spc="-15" dirty="0">
                <a:latin typeface="Times New Roman"/>
                <a:cs typeface="Times New Roman"/>
              </a:rPr>
              <a:t>вмісту відбувається 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за </a:t>
            </a:r>
            <a:r>
              <a:rPr sz="2200" spc="-15" dirty="0">
                <a:latin typeface="Times New Roman"/>
                <a:cs typeface="Times New Roman"/>
              </a:rPr>
              <a:t>рахунок </a:t>
            </a:r>
            <a:r>
              <a:rPr sz="2200" spc="-5" dirty="0">
                <a:latin typeface="Times New Roman"/>
                <a:cs typeface="Times New Roman"/>
              </a:rPr>
              <a:t>різниці </a:t>
            </a:r>
            <a:r>
              <a:rPr sz="2200" spc="-10" dirty="0">
                <a:latin typeface="Times New Roman"/>
                <a:cs typeface="Times New Roman"/>
              </a:rPr>
              <a:t>тиску </a:t>
            </a:r>
            <a:r>
              <a:rPr sz="2200" spc="-5" dirty="0">
                <a:latin typeface="Times New Roman"/>
                <a:cs typeface="Times New Roman"/>
              </a:rPr>
              <a:t>у </a:t>
            </a:r>
            <a:r>
              <a:rPr sz="2200" spc="-30" dirty="0">
                <a:latin typeface="Times New Roman"/>
                <a:cs typeface="Times New Roman"/>
              </a:rPr>
              <a:t>флаконі </a:t>
            </a:r>
            <a:r>
              <a:rPr sz="2200" spc="-5" dirty="0">
                <a:latin typeface="Times New Roman"/>
                <a:cs typeface="Times New Roman"/>
              </a:rPr>
              <a:t>і </a:t>
            </a:r>
            <a:r>
              <a:rPr sz="2200" spc="-15" dirty="0">
                <a:latin typeface="Times New Roman"/>
                <a:cs typeface="Times New Roman"/>
              </a:rPr>
              <a:t>зниженого </a:t>
            </a:r>
            <a:r>
              <a:rPr sz="2200" spc="-10" dirty="0">
                <a:latin typeface="Times New Roman"/>
                <a:cs typeface="Times New Roman"/>
              </a:rPr>
              <a:t> тиску</a:t>
            </a:r>
            <a:r>
              <a:rPr sz="2200" spc="-5" dirty="0">
                <a:latin typeface="Times New Roman"/>
                <a:cs typeface="Times New Roman"/>
              </a:rPr>
              <a:t> всередині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розпилювальної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головки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з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сифоном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(гофрованою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трубкою).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35" dirty="0">
                <a:latin typeface="Times New Roman"/>
                <a:cs typeface="Times New Roman"/>
              </a:rPr>
              <a:t>Головною 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перевагою </a:t>
            </a:r>
            <a:r>
              <a:rPr sz="2200" spc="-10" dirty="0">
                <a:latin typeface="Times New Roman"/>
                <a:cs typeface="Times New Roman"/>
              </a:rPr>
              <a:t>принципу </a:t>
            </a:r>
            <a:r>
              <a:rPr sz="2200" spc="-5" dirty="0">
                <a:latin typeface="Times New Roman"/>
                <a:cs typeface="Times New Roman"/>
              </a:rPr>
              <a:t>дії </a:t>
            </a:r>
            <a:r>
              <a:rPr sz="2200" spc="-15" dirty="0">
                <a:latin typeface="Times New Roman"/>
                <a:cs typeface="Times New Roman"/>
              </a:rPr>
              <a:t>вакуумної конструкції </a:t>
            </a:r>
            <a:r>
              <a:rPr sz="2200" spc="-10" dirty="0">
                <a:latin typeface="Times New Roman"/>
                <a:cs typeface="Times New Roman"/>
              </a:rPr>
              <a:t> являється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неможливість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контакту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засобу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з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киснем.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34684" y="1557527"/>
            <a:ext cx="2909316" cy="313182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9076" y="22047"/>
            <a:ext cx="31210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Пакувальні</a:t>
            </a:r>
            <a:r>
              <a:rPr spc="-55" dirty="0"/>
              <a:t> </a:t>
            </a:r>
            <a:r>
              <a:rPr spc="-10" dirty="0"/>
              <a:t>матеріали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11630" y="325958"/>
            <a:ext cx="71335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76985" algn="l"/>
                <a:tab pos="2339975" algn="l"/>
                <a:tab pos="3053080" algn="l"/>
                <a:tab pos="3829050" algn="l"/>
                <a:tab pos="5584825" algn="l"/>
                <a:tab pos="7049770" algn="l"/>
              </a:tabLst>
            </a:pPr>
            <a:r>
              <a:rPr sz="2000" spc="-10" dirty="0">
                <a:latin typeface="Times New Roman"/>
                <a:cs typeface="Times New Roman"/>
              </a:rPr>
              <a:t>м</a:t>
            </a:r>
            <a:r>
              <a:rPr sz="2000" spc="-5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т</a:t>
            </a:r>
            <a:r>
              <a:rPr sz="2000" spc="-20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рі</a:t>
            </a:r>
            <a:r>
              <a:rPr sz="2000" spc="5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ли	</a:t>
            </a:r>
            <a:r>
              <a:rPr sz="2000" spc="-5" dirty="0">
                <a:latin typeface="Times New Roman"/>
                <a:cs typeface="Times New Roman"/>
              </a:rPr>
              <a:t>п</a:t>
            </a:r>
            <a:r>
              <a:rPr sz="2000" spc="-15" dirty="0">
                <a:latin typeface="Times New Roman"/>
                <a:cs typeface="Times New Roman"/>
              </a:rPr>
              <a:t>о</a:t>
            </a:r>
            <a:r>
              <a:rPr sz="2000" spc="-5" dirty="0">
                <a:latin typeface="Times New Roman"/>
                <a:cs typeface="Times New Roman"/>
              </a:rPr>
              <a:t>винн</a:t>
            </a:r>
            <a:r>
              <a:rPr sz="2000" dirty="0">
                <a:latin typeface="Times New Roman"/>
                <a:cs typeface="Times New Roman"/>
              </a:rPr>
              <a:t>і	</a:t>
            </a:r>
            <a:r>
              <a:rPr sz="2000" spc="-10" dirty="0">
                <a:latin typeface="Times New Roman"/>
                <a:cs typeface="Times New Roman"/>
              </a:rPr>
              <a:t>м</a:t>
            </a:r>
            <a:r>
              <a:rPr sz="2000" spc="-5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ти	</a:t>
            </a:r>
            <a:r>
              <a:rPr sz="2000" spc="-5" dirty="0">
                <a:latin typeface="Times New Roman"/>
                <a:cs typeface="Times New Roman"/>
              </a:rPr>
              <a:t>п</a:t>
            </a:r>
            <a:r>
              <a:rPr sz="2000" spc="-10" dirty="0">
                <a:latin typeface="Times New Roman"/>
                <a:cs typeface="Times New Roman"/>
              </a:rPr>
              <a:t>е</a:t>
            </a:r>
            <a:r>
              <a:rPr sz="2000" spc="-5" dirty="0">
                <a:latin typeface="Times New Roman"/>
                <a:cs typeface="Times New Roman"/>
              </a:rPr>
              <a:t>вн</a:t>
            </a:r>
            <a:r>
              <a:rPr sz="2000" dirty="0">
                <a:latin typeface="Times New Roman"/>
                <a:cs typeface="Times New Roman"/>
              </a:rPr>
              <a:t>і	ф</a:t>
            </a:r>
            <a:r>
              <a:rPr sz="2000" spc="-10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зи</a:t>
            </a:r>
            <a:r>
              <a:rPr sz="2000" spc="-105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о-</a:t>
            </a:r>
            <a:r>
              <a:rPr sz="2000" spc="-10" dirty="0">
                <a:latin typeface="Times New Roman"/>
                <a:cs typeface="Times New Roman"/>
              </a:rPr>
              <a:t>х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20" dirty="0">
                <a:latin typeface="Times New Roman"/>
                <a:cs typeface="Times New Roman"/>
              </a:rPr>
              <a:t>м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10" dirty="0">
                <a:latin typeface="Times New Roman"/>
                <a:cs typeface="Times New Roman"/>
              </a:rPr>
              <a:t>ч</a:t>
            </a:r>
            <a:r>
              <a:rPr sz="2000" spc="-5" dirty="0">
                <a:latin typeface="Times New Roman"/>
                <a:cs typeface="Times New Roman"/>
              </a:rPr>
              <a:t>н</a:t>
            </a:r>
            <a:r>
              <a:rPr sz="2000" dirty="0">
                <a:latin typeface="Times New Roman"/>
                <a:cs typeface="Times New Roman"/>
              </a:rPr>
              <a:t>і	</a:t>
            </a:r>
            <a:r>
              <a:rPr sz="2000" spc="-25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л</a:t>
            </a:r>
            <a:r>
              <a:rPr sz="2000" spc="-1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ст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spc="-15" dirty="0">
                <a:latin typeface="Times New Roman"/>
                <a:cs typeface="Times New Roman"/>
              </a:rPr>
              <a:t>в</a:t>
            </a:r>
            <a:r>
              <a:rPr sz="2000" spc="50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сті	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66494" y="631316"/>
            <a:ext cx="46310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79805" algn="l"/>
                <a:tab pos="1705610" algn="l"/>
                <a:tab pos="3114040" algn="l"/>
              </a:tabLst>
            </a:pPr>
            <a:r>
              <a:rPr sz="2000" spc="-5" dirty="0">
                <a:latin typeface="Times New Roman"/>
                <a:cs typeface="Times New Roman"/>
              </a:rPr>
              <a:t>ц</a:t>
            </a:r>
            <a:r>
              <a:rPr sz="2000" spc="-15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л</a:t>
            </a:r>
            <a:r>
              <a:rPr sz="2000" spc="-35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му	ряду	сп</a:t>
            </a:r>
            <a:r>
              <a:rPr sz="2000" spc="-50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ж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spc="-75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чих	</a:t>
            </a:r>
            <a:r>
              <a:rPr sz="2000" spc="-25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ла</a:t>
            </a:r>
            <a:r>
              <a:rPr sz="2000" spc="-10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ти</a:t>
            </a:r>
            <a:r>
              <a:rPr sz="2000" spc="-15" dirty="0">
                <a:latin typeface="Times New Roman"/>
                <a:cs typeface="Times New Roman"/>
              </a:rPr>
              <a:t>в</a:t>
            </a:r>
            <a:r>
              <a:rPr sz="2000" spc="50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ст</a:t>
            </a:r>
            <a:r>
              <a:rPr sz="2000" spc="-20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й.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98082" y="631316"/>
            <a:ext cx="22440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37845" algn="l"/>
                <a:tab pos="1162050" algn="l"/>
              </a:tabLst>
            </a:pPr>
            <a:r>
              <a:rPr sz="2000" spc="-10" dirty="0">
                <a:latin typeface="Times New Roman"/>
                <a:cs typeface="Times New Roman"/>
              </a:rPr>
              <a:t>До	</a:t>
            </a:r>
            <a:r>
              <a:rPr sz="2000" spc="-5" dirty="0">
                <a:latin typeface="Times New Roman"/>
                <a:cs typeface="Times New Roman"/>
              </a:rPr>
              <a:t>них	</a:t>
            </a:r>
            <a:r>
              <a:rPr sz="2000" spc="-10" dirty="0">
                <a:latin typeface="Times New Roman"/>
                <a:cs typeface="Times New Roman"/>
              </a:rPr>
              <a:t>належать: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6334" y="325958"/>
            <a:ext cx="128143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Пакувальні </a:t>
            </a:r>
            <a:r>
              <a:rPr sz="2000" spc="-49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від</a:t>
            </a:r>
            <a:r>
              <a:rPr sz="2000" spc="-10" dirty="0">
                <a:latin typeface="Times New Roman"/>
                <a:cs typeface="Times New Roman"/>
              </a:rPr>
              <a:t>п</a:t>
            </a:r>
            <a:r>
              <a:rPr sz="2000" dirty="0">
                <a:latin typeface="Times New Roman"/>
                <a:cs typeface="Times New Roman"/>
              </a:rPr>
              <a:t>о</a:t>
            </a:r>
            <a:r>
              <a:rPr sz="2000" spc="5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20" dirty="0">
                <a:latin typeface="Times New Roman"/>
                <a:cs typeface="Times New Roman"/>
              </a:rPr>
              <a:t>д</a:t>
            </a:r>
            <a:r>
              <a:rPr sz="2000" spc="-5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ти  </a:t>
            </a:r>
            <a:r>
              <a:rPr sz="2000" spc="-10" dirty="0">
                <a:latin typeface="Times New Roman"/>
                <a:cs typeface="Times New Roman"/>
              </a:rPr>
              <a:t>механічна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6334" y="1240916"/>
            <a:ext cx="3843654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37615" algn="l"/>
                <a:tab pos="1756410" algn="l"/>
                <a:tab pos="2286635" algn="l"/>
              </a:tabLst>
            </a:pPr>
            <a:r>
              <a:rPr sz="2000" dirty="0">
                <a:latin typeface="Times New Roman"/>
                <a:cs typeface="Times New Roman"/>
              </a:rPr>
              <a:t>ст</a:t>
            </a:r>
            <a:r>
              <a:rPr sz="2000" spc="-10" dirty="0">
                <a:latin typeface="Times New Roman"/>
                <a:cs typeface="Times New Roman"/>
              </a:rPr>
              <a:t>і</a:t>
            </a:r>
            <a:r>
              <a:rPr sz="2000" spc="-5" dirty="0">
                <a:latin typeface="Times New Roman"/>
                <a:cs typeface="Times New Roman"/>
              </a:rPr>
              <a:t>й</a:t>
            </a:r>
            <a:r>
              <a:rPr sz="2000" spc="-10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10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ть	до	дії	м</a:t>
            </a:r>
            <a:r>
              <a:rPr sz="2000" spc="-35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ди</a:t>
            </a:r>
            <a:r>
              <a:rPr sz="2000" spc="-30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амент</a:t>
            </a:r>
            <a:r>
              <a:rPr sz="2000" spc="-10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в.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06474" y="936116"/>
            <a:ext cx="401002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19200" algn="l"/>
                <a:tab pos="2569845" algn="l"/>
              </a:tabLst>
            </a:pPr>
            <a:r>
              <a:rPr sz="2000" spc="-5" dirty="0">
                <a:latin typeface="Times New Roman"/>
                <a:cs typeface="Times New Roman"/>
              </a:rPr>
              <a:t>міцність,	щільність,	жорсткість,</a:t>
            </a:r>
            <a:endParaRPr sz="2000">
              <a:latin typeface="Times New Roman"/>
              <a:cs typeface="Times New Roman"/>
            </a:endParaRPr>
          </a:p>
          <a:p>
            <a:pPr marL="277241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Пакувальні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41009" y="936116"/>
            <a:ext cx="320294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4154" marR="5080" indent="-212090">
              <a:lnSpc>
                <a:spcPct val="100000"/>
              </a:lnSpc>
              <a:spcBef>
                <a:spcPts val="105"/>
              </a:spcBef>
              <a:tabLst>
                <a:tab pos="1550035" algn="l"/>
                <a:tab pos="1629410" algn="l"/>
                <a:tab pos="2228850" algn="l"/>
                <a:tab pos="2675255" algn="l"/>
              </a:tabLst>
            </a:pPr>
            <a:r>
              <a:rPr sz="2000" dirty="0">
                <a:latin typeface="Times New Roman"/>
                <a:cs typeface="Times New Roman"/>
              </a:rPr>
              <a:t>ел</a:t>
            </a:r>
            <a:r>
              <a:rPr sz="2000" spc="-1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стич</a:t>
            </a:r>
            <a:r>
              <a:rPr sz="2000" spc="-10" dirty="0">
                <a:latin typeface="Times New Roman"/>
                <a:cs typeface="Times New Roman"/>
              </a:rPr>
              <a:t>н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10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ть		а</a:t>
            </a:r>
            <a:r>
              <a:rPr sz="2000" spc="-15" dirty="0">
                <a:latin typeface="Times New Roman"/>
                <a:cs typeface="Times New Roman"/>
              </a:rPr>
              <a:t>б</a:t>
            </a:r>
            <a:r>
              <a:rPr sz="2000" dirty="0">
                <a:latin typeface="Times New Roman"/>
                <a:cs typeface="Times New Roman"/>
              </a:rPr>
              <a:t>о	</a:t>
            </a:r>
            <a:r>
              <a:rPr sz="2000" spc="-10" dirty="0">
                <a:latin typeface="Times New Roman"/>
                <a:cs typeface="Times New Roman"/>
              </a:rPr>
              <a:t>м</a:t>
            </a:r>
            <a:r>
              <a:rPr sz="2000" dirty="0">
                <a:latin typeface="Times New Roman"/>
                <a:cs typeface="Times New Roman"/>
              </a:rPr>
              <a:t>’як</a:t>
            </a:r>
            <a:r>
              <a:rPr sz="2000" spc="-10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сть,  </a:t>
            </a:r>
            <a:r>
              <a:rPr sz="2000" spc="-10" dirty="0">
                <a:latin typeface="Times New Roman"/>
                <a:cs typeface="Times New Roman"/>
              </a:rPr>
              <a:t>м</a:t>
            </a:r>
            <a:r>
              <a:rPr sz="2000" spc="-65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тері</a:t>
            </a:r>
            <a:r>
              <a:rPr sz="2000" spc="5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ли	</a:t>
            </a:r>
            <a:r>
              <a:rPr sz="2000" spc="-5" dirty="0">
                <a:latin typeface="Times New Roman"/>
                <a:cs typeface="Times New Roman"/>
              </a:rPr>
              <a:t>п</a:t>
            </a:r>
            <a:r>
              <a:rPr sz="2000" dirty="0">
                <a:latin typeface="Times New Roman"/>
                <a:cs typeface="Times New Roman"/>
              </a:rPr>
              <a:t>о</a:t>
            </a:r>
            <a:r>
              <a:rPr sz="2000" spc="-5" dirty="0">
                <a:latin typeface="Times New Roman"/>
                <a:cs typeface="Times New Roman"/>
              </a:rPr>
              <a:t>ви</a:t>
            </a:r>
            <a:r>
              <a:rPr sz="2000" spc="10" dirty="0">
                <a:latin typeface="Times New Roman"/>
                <a:cs typeface="Times New Roman"/>
              </a:rPr>
              <a:t>н</a:t>
            </a:r>
            <a:r>
              <a:rPr sz="2000" spc="-5" dirty="0">
                <a:latin typeface="Times New Roman"/>
                <a:cs typeface="Times New Roman"/>
              </a:rPr>
              <a:t>н</a:t>
            </a:r>
            <a:r>
              <a:rPr sz="2000" dirty="0">
                <a:latin typeface="Times New Roman"/>
                <a:cs typeface="Times New Roman"/>
              </a:rPr>
              <a:t>і	</a:t>
            </a:r>
            <a:r>
              <a:rPr sz="2000" spc="-10" dirty="0">
                <a:latin typeface="Times New Roman"/>
                <a:cs typeface="Times New Roman"/>
              </a:rPr>
              <a:t>м</a:t>
            </a:r>
            <a:r>
              <a:rPr sz="2000" spc="-5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ти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6334" y="1545412"/>
            <a:ext cx="8558530" cy="5209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двосторонню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односторонню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гладку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поверхню,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колір,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блиск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прозорість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межах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вимог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регламентованих</a:t>
            </a:r>
            <a:r>
              <a:rPr sz="2000" spc="-5" dirty="0">
                <a:latin typeface="Times New Roman"/>
                <a:cs typeface="Times New Roman"/>
              </a:rPr>
              <a:t> нормативно-технічною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документацією.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Times New Roman"/>
                <a:cs typeface="Times New Roman"/>
              </a:rPr>
              <a:t>Класифікація пакувальних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матеріалів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Пакувальні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матеріали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класифікують</a:t>
            </a:r>
            <a:r>
              <a:rPr sz="2000" dirty="0">
                <a:latin typeface="Times New Roman"/>
                <a:cs typeface="Times New Roman"/>
              </a:rPr>
              <a:t> за такими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критеріями:</a:t>
            </a:r>
            <a:endParaRPr sz="2000">
              <a:latin typeface="Times New Roman"/>
              <a:cs typeface="Times New Roman"/>
            </a:endParaRPr>
          </a:p>
          <a:p>
            <a:pPr marL="354965" marR="6985" indent="-342900">
              <a:lnSpc>
                <a:spcPct val="100000"/>
              </a:lnSpc>
              <a:buFont typeface="Wingdings"/>
              <a:buChar char=""/>
              <a:tabLst>
                <a:tab pos="354965" algn="l"/>
                <a:tab pos="355600" algn="l"/>
                <a:tab pos="734695" algn="l"/>
                <a:tab pos="2492375" algn="l"/>
                <a:tab pos="2899410" algn="l"/>
                <a:tab pos="3423920" algn="l"/>
                <a:tab pos="4412615" algn="l"/>
                <a:tab pos="6083300" algn="l"/>
                <a:tab pos="7498080" algn="l"/>
                <a:tab pos="7877175" algn="l"/>
              </a:tabLst>
            </a:pPr>
            <a:r>
              <a:rPr sz="2000" b="1" i="1" spc="-5" dirty="0">
                <a:latin typeface="Times New Roman"/>
                <a:cs typeface="Times New Roman"/>
              </a:rPr>
              <a:t>з</a:t>
            </a:r>
            <a:r>
              <a:rPr sz="2000" b="1" i="1" dirty="0">
                <a:latin typeface="Times New Roman"/>
                <a:cs typeface="Times New Roman"/>
              </a:rPr>
              <a:t>а	</a:t>
            </a:r>
            <a:r>
              <a:rPr sz="2000" b="1" i="1" spc="-15" dirty="0">
                <a:latin typeface="Times New Roman"/>
                <a:cs typeface="Times New Roman"/>
              </a:rPr>
              <a:t>п</a:t>
            </a:r>
            <a:r>
              <a:rPr sz="2000" b="1" i="1" dirty="0">
                <a:latin typeface="Times New Roman"/>
                <a:cs typeface="Times New Roman"/>
              </a:rPr>
              <a:t>риз</a:t>
            </a:r>
            <a:r>
              <a:rPr sz="2000" b="1" i="1" spc="-15" dirty="0">
                <a:latin typeface="Times New Roman"/>
                <a:cs typeface="Times New Roman"/>
              </a:rPr>
              <a:t>н</a:t>
            </a:r>
            <a:r>
              <a:rPr sz="2000" b="1" i="1" spc="-20" dirty="0">
                <a:latin typeface="Times New Roman"/>
                <a:cs typeface="Times New Roman"/>
              </a:rPr>
              <a:t>а</a:t>
            </a:r>
            <a:r>
              <a:rPr sz="2000" b="1" i="1" spc="-10" dirty="0">
                <a:latin typeface="Times New Roman"/>
                <a:cs typeface="Times New Roman"/>
              </a:rPr>
              <a:t>ч</a:t>
            </a:r>
            <a:r>
              <a:rPr sz="2000" b="1" i="1" dirty="0">
                <a:latin typeface="Times New Roman"/>
                <a:cs typeface="Times New Roman"/>
              </a:rPr>
              <a:t>е</a:t>
            </a:r>
            <a:r>
              <a:rPr sz="2000" b="1" i="1" spc="-10" dirty="0">
                <a:latin typeface="Times New Roman"/>
                <a:cs typeface="Times New Roman"/>
              </a:rPr>
              <a:t>н</a:t>
            </a:r>
            <a:r>
              <a:rPr sz="2000" b="1" i="1" spc="-5" dirty="0">
                <a:latin typeface="Times New Roman"/>
                <a:cs typeface="Times New Roman"/>
              </a:rPr>
              <a:t>ня</a:t>
            </a:r>
            <a:r>
              <a:rPr sz="2000" b="1" i="1" dirty="0">
                <a:latin typeface="Times New Roman"/>
                <a:cs typeface="Times New Roman"/>
              </a:rPr>
              <a:t>м	</a:t>
            </a:r>
            <a:r>
              <a:rPr sz="2000" dirty="0">
                <a:latin typeface="Times New Roman"/>
                <a:cs typeface="Times New Roman"/>
              </a:rPr>
              <a:t>—	для	си</a:t>
            </a:r>
            <a:r>
              <a:rPr sz="2000" spc="-10" dirty="0">
                <a:latin typeface="Times New Roman"/>
                <a:cs typeface="Times New Roman"/>
              </a:rPr>
              <a:t>п</a:t>
            </a:r>
            <a:r>
              <a:rPr sz="2000" spc="5" dirty="0">
                <a:latin typeface="Times New Roman"/>
                <a:cs typeface="Times New Roman"/>
              </a:rPr>
              <a:t>к</a:t>
            </a:r>
            <a:r>
              <a:rPr sz="2000" spc="-5" dirty="0">
                <a:latin typeface="Times New Roman"/>
                <a:cs typeface="Times New Roman"/>
              </a:rPr>
              <a:t>их</a:t>
            </a:r>
            <a:r>
              <a:rPr sz="2000" dirty="0">
                <a:latin typeface="Times New Roman"/>
                <a:cs typeface="Times New Roman"/>
              </a:rPr>
              <a:t>,	</a:t>
            </a:r>
            <a:r>
              <a:rPr sz="2000" spc="20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-50" dirty="0">
                <a:latin typeface="Times New Roman"/>
                <a:cs typeface="Times New Roman"/>
              </a:rPr>
              <a:t>б</a:t>
            </a:r>
            <a:r>
              <a:rPr sz="2000" spc="-20" dirty="0">
                <a:latin typeface="Times New Roman"/>
                <a:cs typeface="Times New Roman"/>
              </a:rPr>
              <a:t>л</a:t>
            </a:r>
            <a:r>
              <a:rPr sz="2000" dirty="0">
                <a:latin typeface="Times New Roman"/>
                <a:cs typeface="Times New Roman"/>
              </a:rPr>
              <a:t>е</a:t>
            </a:r>
            <a:r>
              <a:rPr sz="2000" spc="-30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о</a:t>
            </a:r>
            <a:r>
              <a:rPr sz="2000" spc="-20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ан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spc="5" dirty="0">
                <a:latin typeface="Times New Roman"/>
                <a:cs typeface="Times New Roman"/>
              </a:rPr>
              <a:t>х</a:t>
            </a:r>
            <a:r>
              <a:rPr sz="2000" dirty="0">
                <a:latin typeface="Times New Roman"/>
                <a:cs typeface="Times New Roman"/>
              </a:rPr>
              <a:t>,	</a:t>
            </a:r>
            <a:r>
              <a:rPr sz="2000" spc="-5" dirty="0">
                <a:latin typeface="Times New Roman"/>
                <a:cs typeface="Times New Roman"/>
              </a:rPr>
              <a:t>п</a:t>
            </a:r>
            <a:r>
              <a:rPr sz="2000" spc="-10" dirty="0">
                <a:latin typeface="Times New Roman"/>
                <a:cs typeface="Times New Roman"/>
              </a:rPr>
              <a:t>л</a:t>
            </a:r>
            <a:r>
              <a:rPr sz="2000" dirty="0">
                <a:latin typeface="Times New Roman"/>
                <a:cs typeface="Times New Roman"/>
              </a:rPr>
              <a:t>аст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чн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х	</a:t>
            </a:r>
            <a:r>
              <a:rPr sz="2000" spc="20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а	і</a:t>
            </a:r>
            <a:r>
              <a:rPr sz="2000" spc="-10" dirty="0">
                <a:latin typeface="Times New Roman"/>
                <a:cs typeface="Times New Roman"/>
              </a:rPr>
              <a:t>н</a:t>
            </a:r>
            <a:r>
              <a:rPr sz="2000" dirty="0">
                <a:latin typeface="Times New Roman"/>
                <a:cs typeface="Times New Roman"/>
              </a:rPr>
              <a:t>ших  </a:t>
            </a:r>
            <a:r>
              <a:rPr sz="2000" spc="-5" dirty="0">
                <a:latin typeface="Times New Roman"/>
                <a:cs typeface="Times New Roman"/>
              </a:rPr>
              <a:t>лікарських</a:t>
            </a:r>
            <a:r>
              <a:rPr sz="2000" dirty="0">
                <a:latin typeface="Times New Roman"/>
                <a:cs typeface="Times New Roman"/>
              </a:rPr>
              <a:t> засобів;</a:t>
            </a:r>
            <a:endParaRPr sz="2000">
              <a:latin typeface="Times New Roman"/>
              <a:cs typeface="Times New Roman"/>
            </a:endParaRPr>
          </a:p>
          <a:p>
            <a:pPr marL="354965" marR="6350" indent="-342900">
              <a:lnSpc>
                <a:spcPct val="100000"/>
              </a:lnSpc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2000" b="1" i="1" spc="-5" dirty="0">
                <a:latin typeface="Times New Roman"/>
                <a:cs typeface="Times New Roman"/>
              </a:rPr>
              <a:t>за</a:t>
            </a:r>
            <a:r>
              <a:rPr sz="2000" b="1" i="1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матеріалами</a:t>
            </a:r>
            <a:r>
              <a:rPr sz="2000" b="1" i="1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паперові,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картонні,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полімерні,</a:t>
            </a:r>
            <a:r>
              <a:rPr sz="2000" dirty="0">
                <a:latin typeface="Times New Roman"/>
                <a:cs typeface="Times New Roman"/>
              </a:rPr>
              <a:t> металеві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(алюмінієва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фольга), </a:t>
            </a:r>
            <a:r>
              <a:rPr sz="2000" spc="-15" dirty="0">
                <a:latin typeface="Times New Roman"/>
                <a:cs typeface="Times New Roman"/>
              </a:rPr>
              <a:t>комбіновані;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"/>
              <a:tabLst>
                <a:tab pos="354965" algn="l"/>
                <a:tab pos="355600" algn="l"/>
                <a:tab pos="779145" algn="l"/>
                <a:tab pos="1800225" algn="l"/>
                <a:tab pos="2254250" algn="l"/>
                <a:tab pos="3317240" algn="l"/>
                <a:tab pos="4462780" algn="l"/>
                <a:tab pos="5812155" algn="l"/>
                <a:tab pos="6223635" algn="l"/>
                <a:tab pos="7465695" algn="l"/>
                <a:tab pos="8290559" algn="l"/>
              </a:tabLst>
            </a:pPr>
            <a:r>
              <a:rPr sz="2000" b="1" i="1" spc="-5" dirty="0">
                <a:latin typeface="Times New Roman"/>
                <a:cs typeface="Times New Roman"/>
              </a:rPr>
              <a:t>з</a:t>
            </a:r>
            <a:r>
              <a:rPr sz="2000" b="1" i="1" dirty="0">
                <a:latin typeface="Times New Roman"/>
                <a:cs typeface="Times New Roman"/>
              </a:rPr>
              <a:t>а	в</a:t>
            </a:r>
            <a:r>
              <a:rPr sz="2000" b="1" i="1" spc="-10" dirty="0">
                <a:latin typeface="Times New Roman"/>
                <a:cs typeface="Times New Roman"/>
              </a:rPr>
              <a:t>и</a:t>
            </a:r>
            <a:r>
              <a:rPr sz="2000" b="1" i="1" spc="-15" dirty="0">
                <a:latin typeface="Times New Roman"/>
                <a:cs typeface="Times New Roman"/>
              </a:rPr>
              <a:t>д</a:t>
            </a:r>
            <a:r>
              <a:rPr sz="2000" b="1" i="1" dirty="0">
                <a:latin typeface="Times New Roman"/>
                <a:cs typeface="Times New Roman"/>
              </a:rPr>
              <a:t>ами	</a:t>
            </a:r>
            <a:r>
              <a:rPr sz="2000" dirty="0">
                <a:latin typeface="Times New Roman"/>
                <a:cs typeface="Times New Roman"/>
              </a:rPr>
              <a:t>—	л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с</a:t>
            </a:r>
            <a:r>
              <a:rPr sz="2000" spc="-30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о</a:t>
            </a:r>
            <a:r>
              <a:rPr sz="2000" spc="5" dirty="0">
                <a:latin typeface="Times New Roman"/>
                <a:cs typeface="Times New Roman"/>
              </a:rPr>
              <a:t>в</a:t>
            </a:r>
            <a:r>
              <a:rPr sz="2000" spc="-20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,	</a:t>
            </a:r>
            <a:r>
              <a:rPr sz="2000" spc="-5" dirty="0">
                <a:latin typeface="Times New Roman"/>
                <a:cs typeface="Times New Roman"/>
              </a:rPr>
              <a:t>п</a:t>
            </a:r>
            <a:r>
              <a:rPr sz="2000" spc="-10" dirty="0">
                <a:latin typeface="Times New Roman"/>
                <a:cs typeface="Times New Roman"/>
              </a:rPr>
              <a:t>л</a:t>
            </a:r>
            <a:r>
              <a:rPr sz="2000" dirty="0">
                <a:latin typeface="Times New Roman"/>
                <a:cs typeface="Times New Roman"/>
              </a:rPr>
              <a:t>ів</a:t>
            </a:r>
            <a:r>
              <a:rPr sz="2000" spc="-100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о</a:t>
            </a:r>
            <a:r>
              <a:rPr sz="2000" spc="5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і,	</a:t>
            </a:r>
            <a:r>
              <a:rPr sz="2000" spc="-55" dirty="0">
                <a:latin typeface="Times New Roman"/>
                <a:cs typeface="Times New Roman"/>
              </a:rPr>
              <a:t>г</a:t>
            </a:r>
            <a:r>
              <a:rPr sz="2000" dirty="0">
                <a:latin typeface="Times New Roman"/>
                <a:cs typeface="Times New Roman"/>
              </a:rPr>
              <a:t>о</a:t>
            </a:r>
            <a:r>
              <a:rPr sz="2000" spc="-10" dirty="0">
                <a:latin typeface="Times New Roman"/>
                <a:cs typeface="Times New Roman"/>
              </a:rPr>
              <a:t>ф</a:t>
            </a:r>
            <a:r>
              <a:rPr sz="2000" dirty="0">
                <a:latin typeface="Times New Roman"/>
                <a:cs typeface="Times New Roman"/>
              </a:rPr>
              <a:t>р</a:t>
            </a:r>
            <a:r>
              <a:rPr sz="2000" spc="10" dirty="0">
                <a:latin typeface="Times New Roman"/>
                <a:cs typeface="Times New Roman"/>
              </a:rPr>
              <a:t>о</a:t>
            </a:r>
            <a:r>
              <a:rPr sz="2000" spc="-25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ан</a:t>
            </a:r>
            <a:r>
              <a:rPr sz="2000" spc="-10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;	за	</a:t>
            </a:r>
            <a:r>
              <a:rPr sz="2000" spc="-15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10" dirty="0">
                <a:latin typeface="Times New Roman"/>
                <a:cs typeface="Times New Roman"/>
              </a:rPr>
              <a:t>л</a:t>
            </a:r>
            <a:r>
              <a:rPr sz="2000" spc="-5" dirty="0">
                <a:latin typeface="Times New Roman"/>
                <a:cs typeface="Times New Roman"/>
              </a:rPr>
              <a:t>ьк</a:t>
            </a:r>
            <a:r>
              <a:rPr sz="2000" spc="-10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стю	</a:t>
            </a:r>
            <a:r>
              <a:rPr sz="2000" spc="-10" dirty="0">
                <a:latin typeface="Times New Roman"/>
                <a:cs typeface="Times New Roman"/>
              </a:rPr>
              <a:t>ш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-10" dirty="0">
                <a:latin typeface="Times New Roman"/>
                <a:cs typeface="Times New Roman"/>
              </a:rPr>
              <a:t>р</a:t>
            </a:r>
            <a:r>
              <a:rPr sz="2000" dirty="0">
                <a:latin typeface="Times New Roman"/>
                <a:cs typeface="Times New Roman"/>
              </a:rPr>
              <a:t>ів	—</a:t>
            </a:r>
            <a:endParaRPr sz="2000">
              <a:latin typeface="Times New Roman"/>
              <a:cs typeface="Times New Roman"/>
            </a:endParaRPr>
          </a:p>
          <a:p>
            <a:pPr marL="354965">
              <a:lnSpc>
                <a:spcPct val="100000"/>
              </a:lnSpc>
            </a:pPr>
            <a:r>
              <a:rPr sz="2000" b="1" i="1" spc="-5" dirty="0">
                <a:latin typeface="Times New Roman"/>
                <a:cs typeface="Times New Roman"/>
              </a:rPr>
              <a:t>одношарові</a:t>
            </a:r>
            <a:r>
              <a:rPr sz="2000" b="1" i="1" spc="-5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та</a:t>
            </a:r>
            <a:r>
              <a:rPr sz="2000" b="1" i="1" spc="-10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Times New Roman"/>
                <a:cs typeface="Times New Roman"/>
              </a:rPr>
              <a:t>багатошарові;</a:t>
            </a:r>
            <a:endParaRPr sz="2000">
              <a:latin typeface="Times New Roman"/>
              <a:cs typeface="Times New Roman"/>
            </a:endParaRPr>
          </a:p>
          <a:p>
            <a:pPr marL="354965" marR="6985" indent="-342900">
              <a:lnSpc>
                <a:spcPct val="100000"/>
              </a:lnSpc>
              <a:buFont typeface="Wingdings"/>
              <a:buChar char=""/>
              <a:tabLst>
                <a:tab pos="354965" algn="l"/>
                <a:tab pos="355600" algn="l"/>
                <a:tab pos="876300" algn="l"/>
                <a:tab pos="2199640" algn="l"/>
                <a:tab pos="3989070" algn="l"/>
                <a:tab pos="4538980" algn="l"/>
                <a:tab pos="6116955" algn="l"/>
                <a:tab pos="7419975" algn="l"/>
              </a:tabLst>
            </a:pPr>
            <a:r>
              <a:rPr sz="2000" b="1" i="1" spc="-5" dirty="0">
                <a:latin typeface="Times New Roman"/>
                <a:cs typeface="Times New Roman"/>
              </a:rPr>
              <a:t>з</a:t>
            </a:r>
            <a:r>
              <a:rPr sz="2000" b="1" i="1" dirty="0">
                <a:latin typeface="Times New Roman"/>
                <a:cs typeface="Times New Roman"/>
              </a:rPr>
              <a:t>а	с</a:t>
            </a:r>
            <a:r>
              <a:rPr sz="2000" b="1" i="1" spc="-15" dirty="0">
                <a:latin typeface="Times New Roman"/>
                <a:cs typeface="Times New Roman"/>
              </a:rPr>
              <a:t>п</a:t>
            </a:r>
            <a:r>
              <a:rPr sz="2000" b="1" i="1" dirty="0">
                <a:latin typeface="Times New Roman"/>
                <a:cs typeface="Times New Roman"/>
              </a:rPr>
              <a:t>о</a:t>
            </a:r>
            <a:r>
              <a:rPr sz="2000" b="1" i="1" spc="-45" dirty="0">
                <a:latin typeface="Times New Roman"/>
                <a:cs typeface="Times New Roman"/>
              </a:rPr>
              <a:t>с</a:t>
            </a:r>
            <a:r>
              <a:rPr sz="2000" b="1" i="1" dirty="0">
                <a:latin typeface="Times New Roman"/>
                <a:cs typeface="Times New Roman"/>
              </a:rPr>
              <a:t>о</a:t>
            </a:r>
            <a:r>
              <a:rPr sz="2000" b="1" i="1" spc="-35" dirty="0">
                <a:latin typeface="Times New Roman"/>
                <a:cs typeface="Times New Roman"/>
              </a:rPr>
              <a:t>б</a:t>
            </a:r>
            <a:r>
              <a:rPr sz="2000" b="1" i="1" spc="-70" dirty="0">
                <a:latin typeface="Times New Roman"/>
                <a:cs typeface="Times New Roman"/>
              </a:rPr>
              <a:t>о</a:t>
            </a:r>
            <a:r>
              <a:rPr sz="2000" b="1" i="1" dirty="0">
                <a:latin typeface="Times New Roman"/>
                <a:cs typeface="Times New Roman"/>
              </a:rPr>
              <a:t>м	в</a:t>
            </a:r>
            <a:r>
              <a:rPr sz="2000" b="1" i="1" spc="-10" dirty="0">
                <a:latin typeface="Times New Roman"/>
                <a:cs typeface="Times New Roman"/>
              </a:rPr>
              <a:t>и</a:t>
            </a:r>
            <a:r>
              <a:rPr sz="2000" b="1" i="1" dirty="0">
                <a:latin typeface="Times New Roman"/>
                <a:cs typeface="Times New Roman"/>
              </a:rPr>
              <a:t>р</a:t>
            </a:r>
            <a:r>
              <a:rPr sz="2000" b="1" i="1" spc="10" dirty="0">
                <a:latin typeface="Times New Roman"/>
                <a:cs typeface="Times New Roman"/>
              </a:rPr>
              <a:t>о</a:t>
            </a:r>
            <a:r>
              <a:rPr sz="2000" b="1" i="1" dirty="0">
                <a:latin typeface="Times New Roman"/>
                <a:cs typeface="Times New Roman"/>
              </a:rPr>
              <a:t>бн</a:t>
            </a:r>
            <a:r>
              <a:rPr sz="2000" b="1" i="1" spc="-15" dirty="0">
                <a:latin typeface="Times New Roman"/>
                <a:cs typeface="Times New Roman"/>
              </a:rPr>
              <a:t>ицт</a:t>
            </a:r>
            <a:r>
              <a:rPr sz="2000" b="1" i="1" spc="-20" dirty="0">
                <a:latin typeface="Times New Roman"/>
                <a:cs typeface="Times New Roman"/>
              </a:rPr>
              <a:t>в</a:t>
            </a:r>
            <a:r>
              <a:rPr sz="2000" b="1" i="1" dirty="0">
                <a:latin typeface="Times New Roman"/>
                <a:cs typeface="Times New Roman"/>
              </a:rPr>
              <a:t>а	</a:t>
            </a:r>
            <a:r>
              <a:rPr sz="2000" dirty="0">
                <a:latin typeface="Times New Roman"/>
                <a:cs typeface="Times New Roman"/>
              </a:rPr>
              <a:t>—	е</a:t>
            </a:r>
            <a:r>
              <a:rPr sz="2000" spc="-55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с</a:t>
            </a:r>
            <a:r>
              <a:rPr sz="2000" spc="5" dirty="0">
                <a:latin typeface="Times New Roman"/>
                <a:cs typeface="Times New Roman"/>
              </a:rPr>
              <a:t>т</a:t>
            </a:r>
            <a:r>
              <a:rPr sz="2000" spc="-20" dirty="0">
                <a:latin typeface="Times New Roman"/>
                <a:cs typeface="Times New Roman"/>
              </a:rPr>
              <a:t>р</a:t>
            </a:r>
            <a:r>
              <a:rPr sz="2000" dirty="0">
                <a:latin typeface="Times New Roman"/>
                <a:cs typeface="Times New Roman"/>
              </a:rPr>
              <a:t>уз</a:t>
            </a:r>
            <a:r>
              <a:rPr sz="2000" spc="-10" dirty="0">
                <a:latin typeface="Times New Roman"/>
                <a:cs typeface="Times New Roman"/>
              </a:rPr>
              <a:t>і</a:t>
            </a:r>
            <a:r>
              <a:rPr sz="2000" spc="-5" dirty="0">
                <a:latin typeface="Times New Roman"/>
                <a:cs typeface="Times New Roman"/>
              </a:rPr>
              <a:t>й</a:t>
            </a:r>
            <a:r>
              <a:rPr sz="2000" spc="-10" dirty="0">
                <a:latin typeface="Times New Roman"/>
                <a:cs typeface="Times New Roman"/>
              </a:rPr>
              <a:t>н</a:t>
            </a:r>
            <a:r>
              <a:rPr sz="2000" spc="-5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,	ро</a:t>
            </a:r>
            <a:r>
              <a:rPr sz="2000" spc="-15" dirty="0">
                <a:latin typeface="Times New Roman"/>
                <a:cs typeface="Times New Roman"/>
              </a:rPr>
              <a:t>з</a:t>
            </a:r>
            <a:r>
              <a:rPr sz="2000" dirty="0">
                <a:latin typeface="Times New Roman"/>
                <a:cs typeface="Times New Roman"/>
              </a:rPr>
              <a:t>л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spc="10" dirty="0">
                <a:latin typeface="Times New Roman"/>
                <a:cs typeface="Times New Roman"/>
              </a:rPr>
              <a:t>в</a:t>
            </a:r>
            <a:r>
              <a:rPr sz="2000" spc="-5" dirty="0">
                <a:latin typeface="Times New Roman"/>
                <a:cs typeface="Times New Roman"/>
              </a:rPr>
              <a:t>н</a:t>
            </a:r>
            <a:r>
              <a:rPr sz="2000" spc="-15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,	</a:t>
            </a:r>
            <a:r>
              <a:rPr sz="2000" spc="-5" dirty="0">
                <a:latin typeface="Times New Roman"/>
                <a:cs typeface="Times New Roman"/>
              </a:rPr>
              <a:t>пр</a:t>
            </a:r>
            <a:r>
              <a:rPr sz="2000" spc="45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со</a:t>
            </a:r>
            <a:r>
              <a:rPr sz="2000" spc="-20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ан</a:t>
            </a:r>
            <a:r>
              <a:rPr sz="2000" spc="-15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,  </a:t>
            </a:r>
            <a:r>
              <a:rPr sz="2000" spc="-5" dirty="0">
                <a:latin typeface="Times New Roman"/>
                <a:cs typeface="Times New Roman"/>
              </a:rPr>
              <a:t>каландровані.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spc="-40" dirty="0">
                <a:latin typeface="Times New Roman"/>
                <a:cs typeface="Times New Roman"/>
              </a:rPr>
              <a:t>Також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пакувальні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матеріали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поділяються</a:t>
            </a:r>
            <a:r>
              <a:rPr sz="2000" spc="-5" dirty="0">
                <a:latin typeface="Times New Roman"/>
                <a:cs typeface="Times New Roman"/>
              </a:rPr>
              <a:t> на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целюлозні</a:t>
            </a:r>
            <a:r>
              <a:rPr sz="2000" dirty="0">
                <a:latin typeface="Times New Roman"/>
                <a:cs typeface="Times New Roman"/>
              </a:rPr>
              <a:t> —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папір,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картон, 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целофан;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пластмасові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—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поліетилен,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поліпропілен,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поліетилентетрафталат, </a:t>
            </a:r>
            <a:r>
              <a:rPr sz="2000" spc="-5" dirty="0">
                <a:latin typeface="Times New Roman"/>
                <a:cs typeface="Times New Roman"/>
              </a:rPr>
              <a:t> пліофільм; </a:t>
            </a:r>
            <a:r>
              <a:rPr sz="2000" dirty="0">
                <a:latin typeface="Times New Roman"/>
                <a:cs typeface="Times New Roman"/>
              </a:rPr>
              <a:t>металеві — </a:t>
            </a:r>
            <a:r>
              <a:rPr sz="2000" spc="-10" dirty="0">
                <a:latin typeface="Times New Roman"/>
                <a:cs typeface="Times New Roman"/>
              </a:rPr>
              <a:t>фольга. </a:t>
            </a:r>
            <a:r>
              <a:rPr sz="2000" dirty="0">
                <a:latin typeface="Times New Roman"/>
                <a:cs typeface="Times New Roman"/>
              </a:rPr>
              <a:t>На </a:t>
            </a:r>
            <a:r>
              <a:rPr sz="2000" spc="-5" dirty="0">
                <a:latin typeface="Times New Roman"/>
                <a:cs typeface="Times New Roman"/>
              </a:rPr>
              <a:t>базі </a:t>
            </a:r>
            <a:r>
              <a:rPr sz="2000" spc="-10" dirty="0">
                <a:latin typeface="Times New Roman"/>
                <a:cs typeface="Times New Roman"/>
              </a:rPr>
              <a:t>цих </a:t>
            </a:r>
            <a:r>
              <a:rPr sz="2000" spc="5" dirty="0">
                <a:latin typeface="Times New Roman"/>
                <a:cs typeface="Times New Roman"/>
              </a:rPr>
              <a:t>основних </a:t>
            </a:r>
            <a:r>
              <a:rPr sz="2000" spc="-5" dirty="0">
                <a:latin typeface="Times New Roman"/>
                <a:cs typeface="Times New Roman"/>
              </a:rPr>
              <a:t>пакувальних </a:t>
            </a:r>
            <a:r>
              <a:rPr sz="2000" spc="-10" dirty="0">
                <a:latin typeface="Times New Roman"/>
                <a:cs typeface="Times New Roman"/>
              </a:rPr>
              <a:t>матеріалів </a:t>
            </a:r>
            <a:r>
              <a:rPr sz="2000" spc="-5" dirty="0">
                <a:latin typeface="Times New Roman"/>
                <a:cs typeface="Times New Roman"/>
              </a:rPr>
              <a:t> створено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різні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комбіновані</a:t>
            </a:r>
            <a:r>
              <a:rPr sz="2000" spc="-10" dirty="0">
                <a:latin typeface="Times New Roman"/>
                <a:cs typeface="Times New Roman"/>
              </a:rPr>
              <a:t> матеріали,</a:t>
            </a:r>
            <a:r>
              <a:rPr sz="2000" spc="-5" dirty="0">
                <a:latin typeface="Times New Roman"/>
                <a:cs typeface="Times New Roman"/>
              </a:rPr>
              <a:t> наприклад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папір,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покритий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плівкою 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поліетилену,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поліетилен-целофан,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саран-поліетилен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15" dirty="0">
                <a:latin typeface="Times New Roman"/>
                <a:cs typeface="Times New Roman"/>
              </a:rPr>
              <a:t> багато</a:t>
            </a:r>
            <a:r>
              <a:rPr sz="2000" dirty="0">
                <a:latin typeface="Times New Roman"/>
                <a:cs typeface="Times New Roman"/>
              </a:rPr>
              <a:t> інших.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9849" y="0"/>
            <a:ext cx="8618220" cy="628650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R="1732914" algn="ctr">
              <a:lnSpc>
                <a:spcPct val="100000"/>
              </a:lnSpc>
              <a:spcBef>
                <a:spcPts val="740"/>
              </a:spcBef>
            </a:pPr>
            <a:r>
              <a:rPr sz="2000" b="1" spc="-5" dirty="0">
                <a:latin typeface="Times New Roman"/>
                <a:cs typeface="Times New Roman"/>
              </a:rPr>
              <a:t>Папір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645"/>
              </a:spcBef>
            </a:pPr>
            <a:r>
              <a:rPr sz="2000" spc="-5" dirty="0">
                <a:latin typeface="Times New Roman"/>
                <a:cs typeface="Times New Roman"/>
              </a:rPr>
              <a:t>Для</a:t>
            </a:r>
            <a:r>
              <a:rPr sz="2000" spc="68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пакування</a:t>
            </a:r>
            <a:r>
              <a:rPr sz="2000" spc="69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фармацевтичної</a:t>
            </a:r>
            <a:r>
              <a:rPr sz="2000" spc="685" dirty="0">
                <a:latin typeface="Times New Roman"/>
                <a:cs typeface="Times New Roman"/>
              </a:rPr>
              <a:t> </a:t>
            </a:r>
            <a:r>
              <a:rPr sz="2000" spc="6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продукції</a:t>
            </a:r>
            <a:r>
              <a:rPr sz="2000" spc="680" dirty="0">
                <a:latin typeface="Times New Roman"/>
                <a:cs typeface="Times New Roman"/>
              </a:rPr>
              <a:t> </a:t>
            </a:r>
            <a:r>
              <a:rPr sz="2000" spc="68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застосовується</a:t>
            </a:r>
            <a:r>
              <a:rPr sz="2000" spc="685" dirty="0">
                <a:latin typeface="Times New Roman"/>
                <a:cs typeface="Times New Roman"/>
              </a:rPr>
              <a:t> </a:t>
            </a:r>
            <a:r>
              <a:rPr sz="2000" spc="69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пергамент,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000" b="1" spc="-10" dirty="0">
                <a:latin typeface="Times New Roman"/>
                <a:cs typeface="Times New Roman"/>
              </a:rPr>
              <a:t>парафінований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папір,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Times New Roman"/>
                <a:cs typeface="Times New Roman"/>
              </a:rPr>
              <a:t>етикеточний</a:t>
            </a:r>
            <a:r>
              <a:rPr sz="2000" b="1" spc="1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папір,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Times New Roman"/>
                <a:cs typeface="Times New Roman"/>
              </a:rPr>
              <a:t>обгортковий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папір.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b="1" spc="-20" dirty="0">
                <a:latin typeface="Times New Roman"/>
                <a:cs typeface="Times New Roman"/>
              </a:rPr>
              <a:t>Пергамент. </a:t>
            </a:r>
            <a:r>
              <a:rPr sz="2000" dirty="0">
                <a:latin typeface="Times New Roman"/>
                <a:cs typeface="Times New Roman"/>
              </a:rPr>
              <a:t>Це чистий </a:t>
            </a:r>
            <a:r>
              <a:rPr sz="2000" spc="-5" dirty="0">
                <a:latin typeface="Times New Roman"/>
                <a:cs typeface="Times New Roman"/>
              </a:rPr>
              <a:t>пакувальний матеріал, він не </a:t>
            </a:r>
            <a:r>
              <a:rPr sz="2000" spc="-10" dirty="0">
                <a:latin typeface="Times New Roman"/>
                <a:cs typeface="Times New Roman"/>
              </a:rPr>
              <a:t>руйнується </a:t>
            </a:r>
            <a:r>
              <a:rPr sz="2000" dirty="0">
                <a:latin typeface="Times New Roman"/>
                <a:cs typeface="Times New Roman"/>
              </a:rPr>
              <a:t>у </a:t>
            </a:r>
            <a:r>
              <a:rPr sz="2000" spc="-20" dirty="0">
                <a:latin typeface="Times New Roman"/>
                <a:cs typeface="Times New Roman"/>
              </a:rPr>
              <a:t>воді </a:t>
            </a:r>
            <a:r>
              <a:rPr sz="2000" spc="-5" dirty="0">
                <a:latin typeface="Times New Roman"/>
                <a:cs typeface="Times New Roman"/>
              </a:rPr>
              <a:t>навіть </a:t>
            </a:r>
            <a:r>
              <a:rPr sz="2000" dirty="0">
                <a:latin typeface="Times New Roman"/>
                <a:cs typeface="Times New Roman"/>
              </a:rPr>
              <a:t> при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кип’ятінні,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зволоженні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втрачає</a:t>
            </a:r>
            <a:r>
              <a:rPr sz="2000" spc="-10" dirty="0">
                <a:latin typeface="Times New Roman"/>
                <a:cs typeface="Times New Roman"/>
              </a:rPr>
              <a:t> механічної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міцності.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Поверхня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пергаменту не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має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жодних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волокон, </a:t>
            </a:r>
            <a:r>
              <a:rPr sz="2000" dirty="0">
                <a:latin typeface="Times New Roman"/>
                <a:cs typeface="Times New Roman"/>
              </a:rPr>
              <a:t>мікроволосків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45" dirty="0">
                <a:latin typeface="Times New Roman"/>
                <a:cs typeface="Times New Roman"/>
              </a:rPr>
              <a:t>пилу.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Властивості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прегамента: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Times New Roman"/>
                <a:cs typeface="Times New Roman"/>
              </a:rPr>
              <a:t>жиронепроникність;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Times New Roman"/>
                <a:cs typeface="Times New Roman"/>
              </a:rPr>
              <a:t>вологонепроникність;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Times New Roman"/>
                <a:cs typeface="Times New Roman"/>
              </a:rPr>
              <a:t>міцність;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Times New Roman"/>
                <a:cs typeface="Times New Roman"/>
              </a:rPr>
              <a:t>довговічність</a:t>
            </a:r>
            <a:r>
              <a:rPr sz="2000" spc="-10" dirty="0">
                <a:latin typeface="Times New Roman"/>
                <a:cs typeface="Times New Roman"/>
              </a:rPr>
              <a:t> (багаторазове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використання);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Times New Roman"/>
                <a:cs typeface="Times New Roman"/>
              </a:rPr>
              <a:t>запобігає</a:t>
            </a:r>
            <a:r>
              <a:rPr sz="2000" spc="-10" dirty="0">
                <a:latin typeface="Times New Roman"/>
                <a:cs typeface="Times New Roman"/>
              </a:rPr>
              <a:t> появі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стороннього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запаху </a:t>
            </a:r>
            <a:r>
              <a:rPr sz="2000" spc="-10" dirty="0">
                <a:latin typeface="Times New Roman"/>
                <a:cs typeface="Times New Roman"/>
              </a:rPr>
              <a:t>(харчові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продукти);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Times New Roman"/>
                <a:cs typeface="Times New Roman"/>
              </a:rPr>
              <a:t>запобігає</a:t>
            </a:r>
            <a:r>
              <a:rPr sz="2000" spc="-10" dirty="0">
                <a:latin typeface="Times New Roman"/>
                <a:cs typeface="Times New Roman"/>
              </a:rPr>
              <a:t> появі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стороннього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смаку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(харчові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продукти);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Times New Roman"/>
                <a:cs typeface="Times New Roman"/>
              </a:rPr>
              <a:t>дозволяє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продукту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«дихати»;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Times New Roman"/>
                <a:cs typeface="Times New Roman"/>
              </a:rPr>
              <a:t>задовольняє</a:t>
            </a:r>
            <a:r>
              <a:rPr sz="2000" spc="-10" dirty="0">
                <a:latin typeface="Times New Roman"/>
                <a:cs typeface="Times New Roman"/>
              </a:rPr>
              <a:t> гігієнічним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вимогам;</a:t>
            </a:r>
            <a:endParaRPr sz="2000">
              <a:latin typeface="Times New Roman"/>
              <a:cs typeface="Times New Roman"/>
            </a:endParaRPr>
          </a:p>
          <a:p>
            <a:pPr marL="419100" indent="-407034">
              <a:lnSpc>
                <a:spcPct val="100000"/>
              </a:lnSpc>
              <a:buFont typeface="Microsoft Sans Serif"/>
              <a:buChar char="•"/>
              <a:tabLst>
                <a:tab pos="419100" algn="l"/>
                <a:tab pos="419734" algn="l"/>
              </a:tabLst>
            </a:pPr>
            <a:r>
              <a:rPr sz="2000" spc="-5" dirty="0">
                <a:latin typeface="Times New Roman"/>
                <a:cs typeface="Times New Roman"/>
              </a:rPr>
              <a:t>не </a:t>
            </a:r>
            <a:r>
              <a:rPr sz="2000" spc="-10" dirty="0">
                <a:latin typeface="Times New Roman"/>
                <a:cs typeface="Times New Roman"/>
              </a:rPr>
              <a:t>токсичний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екологічно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чистий.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Відповідно </a:t>
            </a:r>
            <a:r>
              <a:rPr sz="2000" spc="-10" dirty="0">
                <a:latin typeface="Times New Roman"/>
                <a:cs typeface="Times New Roman"/>
              </a:rPr>
              <a:t>до </a:t>
            </a:r>
            <a:r>
              <a:rPr sz="2000" spc="-5" dirty="0">
                <a:latin typeface="Times New Roman"/>
                <a:cs typeface="Times New Roman"/>
              </a:rPr>
              <a:t>ГОСТ </a:t>
            </a:r>
            <a:r>
              <a:rPr sz="2000" dirty="0">
                <a:latin typeface="Times New Roman"/>
                <a:cs typeface="Times New Roman"/>
              </a:rPr>
              <a:t>1341—97 </a:t>
            </a:r>
            <a:r>
              <a:rPr sz="2000" spc="-5" dirty="0">
                <a:latin typeface="Times New Roman"/>
                <a:cs typeface="Times New Roman"/>
              </a:rPr>
              <a:t>пергамент випускається </a:t>
            </a:r>
            <a:r>
              <a:rPr sz="2000" dirty="0">
                <a:latin typeface="Times New Roman"/>
                <a:cs typeface="Times New Roman"/>
              </a:rPr>
              <a:t>таких </a:t>
            </a:r>
            <a:r>
              <a:rPr sz="2000" spc="-5" dirty="0">
                <a:latin typeface="Times New Roman"/>
                <a:cs typeface="Times New Roman"/>
              </a:rPr>
              <a:t>марок: </a:t>
            </a:r>
            <a:r>
              <a:rPr sz="2000" spc="-15" dirty="0">
                <a:latin typeface="Times New Roman"/>
                <a:cs typeface="Times New Roman"/>
              </a:rPr>
              <a:t>харчовий 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(А, </a:t>
            </a:r>
            <a:r>
              <a:rPr sz="2000" spc="-5" dirty="0">
                <a:latin typeface="Times New Roman"/>
                <a:cs typeface="Times New Roman"/>
              </a:rPr>
              <a:t>Б, </a:t>
            </a:r>
            <a:r>
              <a:rPr sz="2000" dirty="0">
                <a:latin typeface="Times New Roman"/>
                <a:cs typeface="Times New Roman"/>
              </a:rPr>
              <a:t>В і </a:t>
            </a:r>
            <a:r>
              <a:rPr sz="2000" spc="-5" dirty="0">
                <a:latin typeface="Times New Roman"/>
                <a:cs typeface="Times New Roman"/>
              </a:rPr>
              <a:t>О), медичний </a:t>
            </a:r>
            <a:r>
              <a:rPr sz="2000" dirty="0">
                <a:latin typeface="Times New Roman"/>
                <a:cs typeface="Times New Roman"/>
              </a:rPr>
              <a:t>(М), </a:t>
            </a:r>
            <a:r>
              <a:rPr sz="2000" spc="-10" dirty="0">
                <a:latin typeface="Times New Roman"/>
                <a:cs typeface="Times New Roman"/>
              </a:rPr>
              <a:t>дуплекс </a:t>
            </a:r>
            <a:r>
              <a:rPr sz="2000" dirty="0">
                <a:latin typeface="Times New Roman"/>
                <a:cs typeface="Times New Roman"/>
              </a:rPr>
              <a:t>(Д) </a:t>
            </a:r>
            <a:r>
              <a:rPr sz="2000" spc="-5" dirty="0">
                <a:latin typeface="Times New Roman"/>
                <a:cs typeface="Times New Roman"/>
              </a:rPr>
              <a:t>107 </a:t>
            </a:r>
            <a:r>
              <a:rPr sz="2000" dirty="0">
                <a:latin typeface="Times New Roman"/>
                <a:cs typeface="Times New Roman"/>
              </a:rPr>
              <a:t>і </a:t>
            </a:r>
            <a:r>
              <a:rPr sz="2000" spc="-10" dirty="0">
                <a:latin typeface="Times New Roman"/>
                <a:cs typeface="Times New Roman"/>
              </a:rPr>
              <a:t>натуральний </a:t>
            </a:r>
            <a:r>
              <a:rPr sz="2000" dirty="0">
                <a:latin typeface="Times New Roman"/>
                <a:cs typeface="Times New Roman"/>
              </a:rPr>
              <a:t>(К). </a:t>
            </a:r>
            <a:r>
              <a:rPr sz="2000" spc="-10" dirty="0">
                <a:latin typeface="Times New Roman"/>
                <a:cs typeface="Times New Roman"/>
              </a:rPr>
              <a:t>Медичний </a:t>
            </a:r>
            <a:r>
              <a:rPr sz="2000" spc="-5" dirty="0">
                <a:latin typeface="Times New Roman"/>
                <a:cs typeface="Times New Roman"/>
              </a:rPr>
              <a:t> пергамент застосовується для </a:t>
            </a:r>
            <a:r>
              <a:rPr sz="2000" spc="-15" dirty="0">
                <a:latin typeface="Times New Roman"/>
                <a:cs typeface="Times New Roman"/>
              </a:rPr>
              <a:t>паковання </a:t>
            </a:r>
            <a:r>
              <a:rPr sz="2000" spc="-5" dirty="0">
                <a:latin typeface="Times New Roman"/>
                <a:cs typeface="Times New Roman"/>
              </a:rPr>
              <a:t>перев’язувальних </a:t>
            </a:r>
            <a:r>
              <a:rPr sz="2000" spc="-10" dirty="0">
                <a:latin typeface="Times New Roman"/>
                <a:cs typeface="Times New Roman"/>
              </a:rPr>
              <a:t>матеріалів, </a:t>
            </a:r>
            <a:r>
              <a:rPr sz="2000" dirty="0">
                <a:latin typeface="Times New Roman"/>
                <a:cs typeface="Times New Roman"/>
              </a:rPr>
              <a:t>у </a:t>
            </a:r>
            <a:r>
              <a:rPr sz="2000" spc="-20" dirty="0">
                <a:latin typeface="Times New Roman"/>
                <a:cs typeface="Times New Roman"/>
              </a:rPr>
              <a:t>тому 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числі </a:t>
            </a:r>
            <a:r>
              <a:rPr sz="2000" dirty="0">
                <a:latin typeface="Times New Roman"/>
                <a:cs typeface="Times New Roman"/>
              </a:rPr>
              <a:t>виробів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медичної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промисловості,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які </a:t>
            </a:r>
            <a:r>
              <a:rPr sz="2000" spc="-5" dirty="0">
                <a:latin typeface="Times New Roman"/>
                <a:cs typeface="Times New Roman"/>
              </a:rPr>
              <a:t>підлягають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стерилізації.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2125" y="12953"/>
            <a:ext cx="8809355" cy="674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768475" algn="ctr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Times New Roman"/>
                <a:cs typeface="Times New Roman"/>
              </a:rPr>
              <a:t>Папір</a:t>
            </a:r>
            <a:endParaRPr sz="20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  <a:spcBef>
                <a:spcPts val="70"/>
              </a:spcBef>
            </a:pPr>
            <a:r>
              <a:rPr sz="2000" b="1" spc="-10" dirty="0">
                <a:latin typeface="Times New Roman"/>
                <a:cs typeface="Times New Roman"/>
              </a:rPr>
              <a:t>Парафінований папір. </a:t>
            </a:r>
            <a:r>
              <a:rPr sz="2000" spc="-5" dirty="0">
                <a:latin typeface="Times New Roman"/>
                <a:cs typeface="Times New Roman"/>
              </a:rPr>
              <a:t>Цей папір, </a:t>
            </a:r>
            <a:r>
              <a:rPr sz="2000" spc="-15" dirty="0">
                <a:latin typeface="Times New Roman"/>
                <a:cs typeface="Times New Roman"/>
              </a:rPr>
              <a:t>виготовлений </a:t>
            </a:r>
            <a:r>
              <a:rPr sz="2000" dirty="0">
                <a:latin typeface="Times New Roman"/>
                <a:cs typeface="Times New Roman"/>
              </a:rPr>
              <a:t>з паперу-основи і </a:t>
            </a:r>
            <a:r>
              <a:rPr sz="2000" spc="-5" dirty="0">
                <a:latin typeface="Times New Roman"/>
                <a:cs typeface="Times New Roman"/>
              </a:rPr>
              <a:t>просочений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парафіном,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використовують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пакування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харчових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продуктів,</a:t>
            </a:r>
            <a:r>
              <a:rPr sz="2000" spc="-5" dirty="0">
                <a:latin typeface="Times New Roman"/>
                <a:cs typeface="Times New Roman"/>
              </a:rPr>
              <a:t> лікарських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засобів,</a:t>
            </a:r>
            <a:r>
              <a:rPr sz="2000" dirty="0">
                <a:latin typeface="Times New Roman"/>
                <a:cs typeface="Times New Roman"/>
              </a:rPr>
              <a:t> металовиробів,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промислових</a:t>
            </a:r>
            <a:r>
              <a:rPr sz="2000" dirty="0">
                <a:latin typeface="Times New Roman"/>
                <a:cs typeface="Times New Roman"/>
              </a:rPr>
              <a:t> виробів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різноманітного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призначення.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Згідно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ГОСТ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9569—2006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фармацевтичній</a:t>
            </a:r>
            <a:r>
              <a:rPr sz="2000" spc="-5" dirty="0">
                <a:latin typeface="Times New Roman"/>
                <a:cs typeface="Times New Roman"/>
              </a:rPr>
              <a:t> практиці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застосовуються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такі 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марки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парафінового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паперу: </a:t>
            </a:r>
            <a:r>
              <a:rPr sz="2000" dirty="0">
                <a:latin typeface="Times New Roman"/>
                <a:cs typeface="Times New Roman"/>
              </a:rPr>
              <a:t>БП-1-25,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БП-5-28,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БП-6-40.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000" b="1" spc="-15" dirty="0">
                <a:latin typeface="Times New Roman"/>
                <a:cs typeface="Times New Roman"/>
              </a:rPr>
              <a:t>Етикетковий</a:t>
            </a:r>
            <a:r>
              <a:rPr sz="2000" b="1" spc="-10" dirty="0">
                <a:latin typeface="Times New Roman"/>
                <a:cs typeface="Times New Roman"/>
              </a:rPr>
              <a:t> папір.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Цей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папір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складається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трьох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основних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компонентів: 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паперу-основи,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покриття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лицьової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сторони</a:t>
            </a:r>
            <a:r>
              <a:rPr sz="2000" dirty="0">
                <a:latin typeface="Times New Roman"/>
                <a:cs typeface="Times New Roman"/>
              </a:rPr>
              <a:t> і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обробленої</a:t>
            </a:r>
            <a:r>
              <a:rPr sz="2000" spc="-5" dirty="0">
                <a:latin typeface="Times New Roman"/>
                <a:cs typeface="Times New Roman"/>
              </a:rPr>
              <a:t> зворотньої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сторони.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Застосовується</a:t>
            </a:r>
            <a:r>
              <a:rPr sz="2000" dirty="0">
                <a:latin typeface="Times New Roman"/>
                <a:cs typeface="Times New Roman"/>
              </a:rPr>
              <a:t> для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виготовлення</a:t>
            </a:r>
            <a:r>
              <a:rPr sz="2000" spc="-10" dirty="0">
                <a:latin typeface="Times New Roman"/>
                <a:cs typeface="Times New Roman"/>
              </a:rPr>
              <a:t> етикеток,</a:t>
            </a:r>
            <a:r>
              <a:rPr sz="2000" spc="-5" dirty="0">
                <a:latin typeface="Times New Roman"/>
                <a:cs typeface="Times New Roman"/>
              </a:rPr>
              <a:t> що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наклеюються</a:t>
            </a:r>
            <a:r>
              <a:rPr sz="2000" spc="49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на</a:t>
            </a:r>
            <a:r>
              <a:rPr sz="2000" spc="495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скляну, 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Times New Roman"/>
                <a:cs typeface="Times New Roman"/>
              </a:rPr>
              <a:t>картонну,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металеву,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полімерну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-5" dirty="0">
                <a:latin typeface="Times New Roman"/>
                <a:cs typeface="Times New Roman"/>
              </a:rPr>
              <a:t> іншу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45" dirty="0">
                <a:latin typeface="Times New Roman"/>
                <a:cs typeface="Times New Roman"/>
              </a:rPr>
              <a:t>тару.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Згідно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-5" dirty="0">
                <a:latin typeface="Times New Roman"/>
                <a:cs typeface="Times New Roman"/>
              </a:rPr>
              <a:t> ГОСТ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7625—86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випускаються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такі </a:t>
            </a:r>
            <a:r>
              <a:rPr sz="2000" dirty="0">
                <a:latin typeface="Times New Roman"/>
                <a:cs typeface="Times New Roman"/>
              </a:rPr>
              <a:t>марки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етикеткового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паперу:</a:t>
            </a:r>
            <a:endParaRPr sz="2000">
              <a:latin typeface="Times New Roman"/>
              <a:cs typeface="Times New Roman"/>
            </a:endParaRPr>
          </a:p>
          <a:p>
            <a:pPr marL="355600" marR="6985" indent="-342900" algn="just">
              <a:lnSpc>
                <a:spcPct val="100000"/>
              </a:lnSpc>
              <a:buFont typeface="Wingdings"/>
              <a:buChar char=""/>
              <a:tabLst>
                <a:tab pos="419734" algn="l"/>
              </a:tabLst>
            </a:pPr>
            <a:r>
              <a:rPr dirty="0"/>
              <a:t>	</a:t>
            </a:r>
            <a:r>
              <a:rPr sz="2000" spc="-10" dirty="0">
                <a:latin typeface="Times New Roman"/>
                <a:cs typeface="Times New Roman"/>
              </a:rPr>
              <a:t>марка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односторонній</a:t>
            </a:r>
            <a:r>
              <a:rPr sz="2000" spc="-5" dirty="0">
                <a:latin typeface="Times New Roman"/>
                <a:cs typeface="Times New Roman"/>
              </a:rPr>
              <a:t> крейдований,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призначений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друкування 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високоякісних багатокольорових </a:t>
            </a:r>
            <a:r>
              <a:rPr sz="2000" spc="-10" dirty="0">
                <a:latin typeface="Times New Roman"/>
                <a:cs typeface="Times New Roman"/>
              </a:rPr>
              <a:t>етикеток </a:t>
            </a:r>
            <a:r>
              <a:rPr sz="2000" dirty="0">
                <a:latin typeface="Times New Roman"/>
                <a:cs typeface="Times New Roman"/>
              </a:rPr>
              <a:t>офсетним способом з </a:t>
            </a:r>
            <a:r>
              <a:rPr sz="2000" spc="-10" dirty="0">
                <a:latin typeface="Times New Roman"/>
                <a:cs typeface="Times New Roman"/>
              </a:rPr>
              <a:t>можливістю </a:t>
            </a:r>
            <a:r>
              <a:rPr sz="2000" spc="-5" dirty="0">
                <a:latin typeface="Times New Roman"/>
                <a:cs typeface="Times New Roman"/>
              </a:rPr>
              <a:t> їх </a:t>
            </a:r>
            <a:r>
              <a:rPr sz="2000" spc="-10" dirty="0">
                <a:latin typeface="Times New Roman"/>
                <a:cs typeface="Times New Roman"/>
              </a:rPr>
              <a:t>подальшої </a:t>
            </a:r>
            <a:r>
              <a:rPr sz="2000" dirty="0">
                <a:latin typeface="Times New Roman"/>
                <a:cs typeface="Times New Roman"/>
              </a:rPr>
              <a:t>обробки </a:t>
            </a:r>
            <a:r>
              <a:rPr sz="2000" spc="-10" dirty="0">
                <a:latin typeface="Times New Roman"/>
                <a:cs typeface="Times New Roman"/>
              </a:rPr>
              <a:t>(бронзування, </a:t>
            </a:r>
            <a:r>
              <a:rPr sz="2000" spc="-5" dirty="0">
                <a:latin typeface="Times New Roman"/>
                <a:cs typeface="Times New Roman"/>
              </a:rPr>
              <a:t>лакування, </a:t>
            </a:r>
            <a:r>
              <a:rPr sz="2000" spc="-10" dirty="0">
                <a:latin typeface="Times New Roman"/>
                <a:cs typeface="Times New Roman"/>
              </a:rPr>
              <a:t>конгревне </a:t>
            </a:r>
            <a:r>
              <a:rPr sz="2000" dirty="0">
                <a:latin typeface="Times New Roman"/>
                <a:cs typeface="Times New Roman"/>
              </a:rPr>
              <a:t>тиснення, </a:t>
            </a:r>
            <a:r>
              <a:rPr sz="2000" spc="-5" dirty="0">
                <a:latin typeface="Times New Roman"/>
                <a:cs typeface="Times New Roman"/>
              </a:rPr>
              <a:t>фігурна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висічка);</a:t>
            </a:r>
            <a:endParaRPr sz="2000">
              <a:latin typeface="Times New Roman"/>
              <a:cs typeface="Times New Roman"/>
            </a:endParaRPr>
          </a:p>
          <a:p>
            <a:pPr marL="355600" marR="7620" indent="-342900" algn="just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3556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марка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друкування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високоякісних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багатокольорових</a:t>
            </a:r>
            <a:r>
              <a:rPr sz="2000" spc="-10" dirty="0">
                <a:latin typeface="Times New Roman"/>
                <a:cs typeface="Times New Roman"/>
              </a:rPr>
              <a:t> етикеток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офсетним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способом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подальшою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їх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обробкою</a:t>
            </a:r>
            <a:r>
              <a:rPr sz="2000" spc="-10" dirty="0">
                <a:latin typeface="Times New Roman"/>
                <a:cs typeface="Times New Roman"/>
              </a:rPr>
              <a:t> (бронзування,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лакування, </a:t>
            </a:r>
            <a:r>
              <a:rPr sz="2000" spc="-5" dirty="0">
                <a:latin typeface="Times New Roman"/>
                <a:cs typeface="Times New Roman"/>
              </a:rPr>
              <a:t> фігурна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висічка,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тиснення);</a:t>
            </a:r>
            <a:endParaRPr sz="200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buFont typeface="Wingdings"/>
              <a:buChar char=""/>
              <a:tabLst>
                <a:tab pos="3556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марка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—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односторонньої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гладкості,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для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друкування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нескладної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етикеткової</a:t>
            </a:r>
            <a:endParaRPr sz="20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продукції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без</a:t>
            </a:r>
            <a:r>
              <a:rPr sz="2000" spc="-5" dirty="0">
                <a:latin typeface="Times New Roman"/>
                <a:cs typeface="Times New Roman"/>
              </a:rPr>
              <a:t> накладення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фарб</a:t>
            </a:r>
            <a:r>
              <a:rPr sz="2000" spc="-5" dirty="0">
                <a:latin typeface="Times New Roman"/>
                <a:cs typeface="Times New Roman"/>
              </a:rPr>
              <a:t> високим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флексографічним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способами;</a:t>
            </a:r>
            <a:endParaRPr sz="20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buFont typeface="Wingdings"/>
              <a:buChar char=""/>
              <a:tabLst>
                <a:tab pos="3556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марка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призначена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друкування</a:t>
            </a:r>
            <a:r>
              <a:rPr sz="2000" spc="-5" dirty="0">
                <a:latin typeface="Times New Roman"/>
                <a:cs typeface="Times New Roman"/>
              </a:rPr>
              <a:t> різними</a:t>
            </a:r>
            <a:r>
              <a:rPr sz="2000" dirty="0">
                <a:latin typeface="Times New Roman"/>
                <a:cs typeface="Times New Roman"/>
              </a:rPr>
              <a:t> способами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етикеточно- </a:t>
            </a:r>
            <a:r>
              <a:rPr sz="2000" spc="-10" dirty="0">
                <a:latin typeface="Times New Roman"/>
                <a:cs typeface="Times New Roman"/>
              </a:rPr>
              <a:t> пакувальної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продукції.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6334" y="411607"/>
            <a:ext cx="8194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23085" algn="l"/>
                <a:tab pos="2722245" algn="l"/>
                <a:tab pos="4188460" algn="l"/>
                <a:tab pos="5982970" algn="l"/>
                <a:tab pos="8096884" algn="l"/>
              </a:tabLst>
            </a:pPr>
            <a:r>
              <a:rPr b="0" spc="-5" dirty="0">
                <a:latin typeface="Times New Roman"/>
                <a:cs typeface="Times New Roman"/>
              </a:rPr>
              <a:t>Об</a:t>
            </a:r>
            <a:r>
              <a:rPr b="0" spc="-65" dirty="0">
                <a:latin typeface="Times New Roman"/>
                <a:cs typeface="Times New Roman"/>
              </a:rPr>
              <a:t>г</a:t>
            </a:r>
            <a:r>
              <a:rPr b="0" spc="5" dirty="0">
                <a:latin typeface="Times New Roman"/>
                <a:cs typeface="Times New Roman"/>
              </a:rPr>
              <a:t>о</a:t>
            </a:r>
            <a:r>
              <a:rPr b="0" spc="-40" dirty="0">
                <a:latin typeface="Times New Roman"/>
                <a:cs typeface="Times New Roman"/>
              </a:rPr>
              <a:t>р</a:t>
            </a:r>
            <a:r>
              <a:rPr b="0" dirty="0">
                <a:latin typeface="Times New Roman"/>
                <a:cs typeface="Times New Roman"/>
              </a:rPr>
              <a:t>т</a:t>
            </a:r>
            <a:r>
              <a:rPr b="0" spc="-130" dirty="0">
                <a:latin typeface="Times New Roman"/>
                <a:cs typeface="Times New Roman"/>
              </a:rPr>
              <a:t>к</a:t>
            </a:r>
            <a:r>
              <a:rPr b="0" spc="5" dirty="0">
                <a:latin typeface="Times New Roman"/>
                <a:cs typeface="Times New Roman"/>
              </a:rPr>
              <a:t>о</a:t>
            </a:r>
            <a:r>
              <a:rPr b="0" spc="-5" dirty="0">
                <a:latin typeface="Times New Roman"/>
                <a:cs typeface="Times New Roman"/>
              </a:rPr>
              <a:t>в</a:t>
            </a:r>
            <a:r>
              <a:rPr b="0" dirty="0">
                <a:latin typeface="Times New Roman"/>
                <a:cs typeface="Times New Roman"/>
              </a:rPr>
              <a:t>ий	</a:t>
            </a:r>
            <a:r>
              <a:rPr b="0" spc="-5" dirty="0">
                <a:latin typeface="Times New Roman"/>
                <a:cs typeface="Times New Roman"/>
              </a:rPr>
              <a:t>п</a:t>
            </a:r>
            <a:r>
              <a:rPr b="0" spc="-35" dirty="0">
                <a:latin typeface="Times New Roman"/>
                <a:cs typeface="Times New Roman"/>
              </a:rPr>
              <a:t>а</a:t>
            </a:r>
            <a:r>
              <a:rPr b="0" spc="-5" dirty="0">
                <a:latin typeface="Times New Roman"/>
                <a:cs typeface="Times New Roman"/>
              </a:rPr>
              <a:t>пі</a:t>
            </a:r>
            <a:r>
              <a:rPr b="0" spc="5" dirty="0">
                <a:latin typeface="Times New Roman"/>
                <a:cs typeface="Times New Roman"/>
              </a:rPr>
              <a:t>р</a:t>
            </a:r>
            <a:r>
              <a:rPr b="0" dirty="0">
                <a:latin typeface="Times New Roman"/>
                <a:cs typeface="Times New Roman"/>
              </a:rPr>
              <a:t>.	</a:t>
            </a:r>
            <a:r>
              <a:rPr b="0" spc="-5" dirty="0">
                <a:latin typeface="Times New Roman"/>
                <a:cs typeface="Times New Roman"/>
              </a:rPr>
              <a:t>Це</a:t>
            </a:r>
            <a:r>
              <a:rPr b="0" dirty="0">
                <a:latin typeface="Times New Roman"/>
                <a:cs typeface="Times New Roman"/>
              </a:rPr>
              <a:t>й </a:t>
            </a:r>
            <a:r>
              <a:rPr b="0" spc="-204" dirty="0">
                <a:latin typeface="Times New Roman"/>
                <a:cs typeface="Times New Roman"/>
              </a:rPr>
              <a:t> </a:t>
            </a:r>
            <a:r>
              <a:rPr b="0" spc="-5" dirty="0">
                <a:latin typeface="Times New Roman"/>
                <a:cs typeface="Times New Roman"/>
              </a:rPr>
              <a:t>п</a:t>
            </a:r>
            <a:r>
              <a:rPr b="0" spc="-35" dirty="0">
                <a:latin typeface="Times New Roman"/>
                <a:cs typeface="Times New Roman"/>
              </a:rPr>
              <a:t>а</a:t>
            </a:r>
            <a:r>
              <a:rPr b="0" spc="-5" dirty="0">
                <a:latin typeface="Times New Roman"/>
                <a:cs typeface="Times New Roman"/>
              </a:rPr>
              <a:t>пі</a:t>
            </a:r>
            <a:r>
              <a:rPr b="0" dirty="0">
                <a:latin typeface="Times New Roman"/>
                <a:cs typeface="Times New Roman"/>
              </a:rPr>
              <a:t>р	</a:t>
            </a:r>
            <a:r>
              <a:rPr b="0" spc="-5" dirty="0">
                <a:latin typeface="Times New Roman"/>
                <a:cs typeface="Times New Roman"/>
              </a:rPr>
              <a:t>п</a:t>
            </a:r>
            <a:r>
              <a:rPr b="0" spc="5" dirty="0">
                <a:latin typeface="Times New Roman"/>
                <a:cs typeface="Times New Roman"/>
              </a:rPr>
              <a:t>р</a:t>
            </a:r>
            <a:r>
              <a:rPr b="0" spc="-5" dirty="0">
                <a:latin typeface="Times New Roman"/>
                <a:cs typeface="Times New Roman"/>
              </a:rPr>
              <a:t>изн</a:t>
            </a:r>
            <a:r>
              <a:rPr b="0" spc="-95" dirty="0">
                <a:latin typeface="Times New Roman"/>
                <a:cs typeface="Times New Roman"/>
              </a:rPr>
              <a:t>а</a:t>
            </a:r>
            <a:r>
              <a:rPr b="0" dirty="0">
                <a:latin typeface="Times New Roman"/>
                <a:cs typeface="Times New Roman"/>
              </a:rPr>
              <a:t>чений	для </a:t>
            </a:r>
            <a:r>
              <a:rPr b="0" spc="-204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за</a:t>
            </a:r>
            <a:r>
              <a:rPr b="0" spc="-60" dirty="0">
                <a:latin typeface="Times New Roman"/>
                <a:cs typeface="Times New Roman"/>
              </a:rPr>
              <a:t>г</a:t>
            </a:r>
            <a:r>
              <a:rPr b="0" dirty="0">
                <a:latin typeface="Times New Roman"/>
                <a:cs typeface="Times New Roman"/>
              </a:rPr>
              <a:t>о</a:t>
            </a:r>
            <a:r>
              <a:rPr b="0" spc="-25" dirty="0">
                <a:latin typeface="Times New Roman"/>
                <a:cs typeface="Times New Roman"/>
              </a:rPr>
              <a:t>р</a:t>
            </a:r>
            <a:r>
              <a:rPr b="0" spc="15" dirty="0">
                <a:latin typeface="Times New Roman"/>
                <a:cs typeface="Times New Roman"/>
              </a:rPr>
              <a:t>т</a:t>
            </a:r>
            <a:r>
              <a:rPr b="0" dirty="0">
                <a:latin typeface="Times New Roman"/>
                <a:cs typeface="Times New Roman"/>
              </a:rPr>
              <a:t>ання	і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334" y="777366"/>
            <a:ext cx="8199120" cy="3684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пакування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харчових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продуктів,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лікарських</a:t>
            </a:r>
            <a:r>
              <a:rPr sz="2400" dirty="0">
                <a:latin typeface="Times New Roman"/>
                <a:cs typeface="Times New Roman"/>
              </a:rPr>
              <a:t> засобів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15" dirty="0">
                <a:latin typeface="Times New Roman"/>
                <a:cs typeface="Times New Roman"/>
              </a:rPr>
              <a:t>та 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промислових виробів. </a:t>
            </a:r>
            <a:r>
              <a:rPr sz="2400" spc="-15" dirty="0">
                <a:latin typeface="Times New Roman"/>
                <a:cs typeface="Times New Roman"/>
              </a:rPr>
              <a:t>Необхідно </a:t>
            </a:r>
            <a:r>
              <a:rPr sz="2400" spc="-10" dirty="0">
                <a:latin typeface="Times New Roman"/>
                <a:cs typeface="Times New Roman"/>
              </a:rPr>
              <a:t>розуміти, </a:t>
            </a:r>
            <a:r>
              <a:rPr sz="2400" spc="-5" dirty="0">
                <a:latin typeface="Times New Roman"/>
                <a:cs typeface="Times New Roman"/>
              </a:rPr>
              <a:t>що не всі марки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обгорткового </a:t>
            </a:r>
            <a:r>
              <a:rPr sz="2400" spc="-15" dirty="0">
                <a:latin typeface="Times New Roman"/>
                <a:cs typeface="Times New Roman"/>
              </a:rPr>
              <a:t>паперу </a:t>
            </a:r>
            <a:r>
              <a:rPr sz="2400" spc="-10" dirty="0">
                <a:latin typeface="Times New Roman"/>
                <a:cs typeface="Times New Roman"/>
              </a:rPr>
              <a:t>можуть </a:t>
            </a:r>
            <a:r>
              <a:rPr sz="2400" spc="-20" dirty="0">
                <a:latin typeface="Times New Roman"/>
                <a:cs typeface="Times New Roman"/>
              </a:rPr>
              <a:t>бути </a:t>
            </a:r>
            <a:r>
              <a:rPr sz="2400" spc="-10" dirty="0">
                <a:latin typeface="Times New Roman"/>
                <a:cs typeface="Times New Roman"/>
              </a:rPr>
              <a:t>використані </a:t>
            </a:r>
            <a:r>
              <a:rPr sz="2400" dirty="0">
                <a:latin typeface="Times New Roman"/>
                <a:cs typeface="Times New Roman"/>
              </a:rPr>
              <a:t>для </a:t>
            </a:r>
            <a:r>
              <a:rPr sz="2400" spc="-20" dirty="0">
                <a:latin typeface="Times New Roman"/>
                <a:cs typeface="Times New Roman"/>
              </a:rPr>
              <a:t>паковання 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лікарських </a:t>
            </a:r>
            <a:r>
              <a:rPr sz="2400" dirty="0">
                <a:latin typeface="Times New Roman"/>
                <a:cs typeface="Times New Roman"/>
              </a:rPr>
              <a:t>засобів. </a:t>
            </a:r>
            <a:r>
              <a:rPr sz="2400" spc="-5" dirty="0">
                <a:latin typeface="Times New Roman"/>
                <a:cs typeface="Times New Roman"/>
              </a:rPr>
              <a:t>Згідно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-15" dirty="0">
                <a:latin typeface="Times New Roman"/>
                <a:cs typeface="Times New Roman"/>
              </a:rPr>
              <a:t>ГОСТ </a:t>
            </a:r>
            <a:r>
              <a:rPr sz="2400" dirty="0">
                <a:latin typeface="Times New Roman"/>
                <a:cs typeface="Times New Roman"/>
              </a:rPr>
              <a:t>8273—75 із </a:t>
            </a:r>
            <a:r>
              <a:rPr sz="2400" spc="-5" dirty="0">
                <a:latin typeface="Times New Roman"/>
                <a:cs typeface="Times New Roman"/>
              </a:rPr>
              <a:t>дев’яти марок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обгорткового </a:t>
            </a:r>
            <a:r>
              <a:rPr sz="2400" spc="-20" dirty="0">
                <a:latin typeface="Times New Roman"/>
                <a:cs typeface="Times New Roman"/>
              </a:rPr>
              <a:t>паперу </a:t>
            </a:r>
            <a:r>
              <a:rPr sz="2400" dirty="0">
                <a:latin typeface="Times New Roman"/>
                <a:cs typeface="Times New Roman"/>
              </a:rPr>
              <a:t>у </a:t>
            </a:r>
            <a:r>
              <a:rPr sz="2400" spc="-10" dirty="0">
                <a:latin typeface="Times New Roman"/>
                <a:cs typeface="Times New Roman"/>
              </a:rPr>
              <a:t>фармації </a:t>
            </a:r>
            <a:r>
              <a:rPr sz="2400" spc="-25" dirty="0">
                <a:latin typeface="Times New Roman"/>
                <a:cs typeface="Times New Roman"/>
              </a:rPr>
              <a:t>використовуються </a:t>
            </a:r>
            <a:r>
              <a:rPr sz="2400" dirty="0">
                <a:latin typeface="Times New Roman"/>
                <a:cs typeface="Times New Roman"/>
              </a:rPr>
              <a:t>лише такі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марки:</a:t>
            </a:r>
            <a:endParaRPr sz="2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2400" b="1" i="1" dirty="0">
                <a:latin typeface="Times New Roman"/>
                <a:cs typeface="Times New Roman"/>
              </a:rPr>
              <a:t>А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(виробляється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-20" dirty="0">
                <a:latin typeface="Times New Roman"/>
                <a:cs typeface="Times New Roman"/>
              </a:rPr>
              <a:t>сульфатної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невибіленої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целюлози),</a:t>
            </a:r>
            <a:endParaRPr sz="2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400" b="1" i="1" dirty="0">
                <a:latin typeface="Times New Roman"/>
                <a:cs typeface="Times New Roman"/>
              </a:rPr>
              <a:t>В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(виробляється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сульфітної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невибіленої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целюлози),</a:t>
            </a:r>
            <a:endParaRPr sz="2400">
              <a:latin typeface="Times New Roman"/>
              <a:cs typeface="Times New Roman"/>
            </a:endParaRPr>
          </a:p>
          <a:p>
            <a:pPr marL="12700" marR="9525" algn="just">
              <a:lnSpc>
                <a:spcPct val="100000"/>
              </a:lnSpc>
            </a:pPr>
            <a:r>
              <a:rPr sz="2400" b="1" i="1" spc="-5" dirty="0">
                <a:latin typeface="Times New Roman"/>
                <a:cs typeface="Times New Roman"/>
              </a:rPr>
              <a:t>О1</a:t>
            </a:r>
            <a:r>
              <a:rPr sz="2400" b="1" i="1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(виробляється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сульфатної,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сульфітної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вибіленої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целюлози),</a:t>
            </a:r>
            <a:endParaRPr sz="2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67284" y="4481744"/>
          <a:ext cx="8232775" cy="1069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64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1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4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28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1651">
                <a:tc>
                  <a:txBody>
                    <a:bodyPr/>
                    <a:lstStyle/>
                    <a:p>
                      <a:pPr marL="31750">
                        <a:lnSpc>
                          <a:spcPts val="2620"/>
                        </a:lnSpc>
                        <a:tabLst>
                          <a:tab pos="750570" algn="l"/>
                          <a:tab pos="2930525" algn="l"/>
                        </a:tabLst>
                      </a:pPr>
                      <a:r>
                        <a:rPr sz="2400" b="1" i="1" spc="-5" dirty="0">
                          <a:latin typeface="Times New Roman"/>
                          <a:cs typeface="Times New Roman"/>
                        </a:rPr>
                        <a:t>О2	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(виробляється	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з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3679">
                        <a:lnSpc>
                          <a:spcPts val="2620"/>
                        </a:lnSpc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сульфатної,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ts val="2620"/>
                        </a:lnSpc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сульфітної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2620"/>
                        </a:lnSpc>
                      </a:pPr>
                      <a:r>
                        <a:rPr sz="2400" spc="-5" dirty="0">
                          <a:latin typeface="Times New Roman"/>
                          <a:cs typeface="Times New Roman"/>
                        </a:rPr>
                        <a:t>вибіленої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624">
                <a:tc>
                  <a:txBody>
                    <a:bodyPr/>
                    <a:lstStyle/>
                    <a:p>
                      <a:pPr marL="31750">
                        <a:lnSpc>
                          <a:spcPts val="2730"/>
                        </a:lnSpc>
                        <a:tabLst>
                          <a:tab pos="1612265" algn="l"/>
                        </a:tabLst>
                      </a:pPr>
                      <a:r>
                        <a:rPr sz="2400" spc="-15" dirty="0">
                          <a:latin typeface="Times New Roman"/>
                          <a:cs typeface="Times New Roman"/>
                        </a:rPr>
                        <a:t>целюлози,	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сульфатної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3030">
                        <a:lnSpc>
                          <a:spcPts val="2730"/>
                        </a:lnSpc>
                      </a:pPr>
                      <a:r>
                        <a:rPr sz="2400" spc="-5" dirty="0">
                          <a:latin typeface="Times New Roman"/>
                          <a:cs typeface="Times New Roman"/>
                        </a:rPr>
                        <a:t>невибіленої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2730"/>
                        </a:lnSpc>
                        <a:tabLst>
                          <a:tab pos="1516380" algn="l"/>
                        </a:tabLst>
                      </a:pPr>
                      <a:r>
                        <a:rPr sz="2400" spc="-15" dirty="0">
                          <a:latin typeface="Times New Roman"/>
                          <a:cs typeface="Times New Roman"/>
                        </a:rPr>
                        <a:t>целюлози	</a:t>
                      </a:r>
                      <a:r>
                        <a:rPr sz="2400" spc="15" dirty="0">
                          <a:latin typeface="Times New Roman"/>
                          <a:cs typeface="Times New Roman"/>
                        </a:rPr>
                        <a:t>та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730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деревної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852">
                <a:tc>
                  <a:txBody>
                    <a:bodyPr/>
                    <a:lstStyle/>
                    <a:p>
                      <a:pPr marL="31750">
                        <a:lnSpc>
                          <a:spcPts val="2670"/>
                        </a:lnSpc>
                      </a:pPr>
                      <a:r>
                        <a:rPr sz="2400" spc="-5" dirty="0">
                          <a:latin typeface="Times New Roman"/>
                          <a:cs typeface="Times New Roman"/>
                        </a:rPr>
                        <a:t>маси),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86334" y="5533440"/>
            <a:ext cx="81959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75285" algn="l"/>
                <a:tab pos="2360930" algn="l"/>
                <a:tab pos="2635250" algn="l"/>
                <a:tab pos="4323080" algn="l"/>
                <a:tab pos="5810250" algn="l"/>
                <a:tab pos="7909559" algn="l"/>
              </a:tabLst>
            </a:pPr>
            <a:r>
              <a:rPr sz="2400" b="1" i="1" dirty="0">
                <a:latin typeface="Times New Roman"/>
                <a:cs typeface="Times New Roman"/>
              </a:rPr>
              <a:t>Д	</a:t>
            </a:r>
            <a:r>
              <a:rPr sz="2400" dirty="0">
                <a:latin typeface="Times New Roman"/>
                <a:cs typeface="Times New Roman"/>
              </a:rPr>
              <a:t>(виро</a:t>
            </a:r>
            <a:r>
              <a:rPr sz="2400" spc="-60" dirty="0">
                <a:latin typeface="Times New Roman"/>
                <a:cs typeface="Times New Roman"/>
              </a:rPr>
              <a:t>б</a:t>
            </a:r>
            <a:r>
              <a:rPr sz="2400" spc="-5" dirty="0">
                <a:latin typeface="Times New Roman"/>
                <a:cs typeface="Times New Roman"/>
              </a:rPr>
              <a:t>ляєтьс</a:t>
            </a:r>
            <a:r>
              <a:rPr sz="2400" dirty="0">
                <a:latin typeface="Times New Roman"/>
                <a:cs typeface="Times New Roman"/>
              </a:rPr>
              <a:t>я	з	</a:t>
            </a:r>
            <a:r>
              <a:rPr sz="2400" spc="-5" dirty="0">
                <a:latin typeface="Times New Roman"/>
                <a:cs typeface="Times New Roman"/>
              </a:rPr>
              <a:t>невибіл</a:t>
            </a:r>
            <a:r>
              <a:rPr sz="2400" spc="5" dirty="0">
                <a:latin typeface="Times New Roman"/>
                <a:cs typeface="Times New Roman"/>
              </a:rPr>
              <a:t>е</a:t>
            </a:r>
            <a:r>
              <a:rPr sz="2400" spc="-5" dirty="0">
                <a:latin typeface="Times New Roman"/>
                <a:cs typeface="Times New Roman"/>
              </a:rPr>
              <a:t>но</a:t>
            </a:r>
            <a:r>
              <a:rPr sz="2400" dirty="0">
                <a:latin typeface="Times New Roman"/>
                <a:cs typeface="Times New Roman"/>
              </a:rPr>
              <a:t>ї	</a:t>
            </a:r>
            <a:r>
              <a:rPr sz="2400" spc="-5" dirty="0">
                <a:latin typeface="Times New Roman"/>
                <a:cs typeface="Times New Roman"/>
              </a:rPr>
              <a:t>ц</a:t>
            </a:r>
            <a:r>
              <a:rPr sz="2400" spc="-10" dirty="0">
                <a:latin typeface="Times New Roman"/>
                <a:cs typeface="Times New Roman"/>
              </a:rPr>
              <a:t>е</a:t>
            </a:r>
            <a:r>
              <a:rPr sz="2400" spc="-5" dirty="0">
                <a:latin typeface="Times New Roman"/>
                <a:cs typeface="Times New Roman"/>
              </a:rPr>
              <a:t>л</a:t>
            </a:r>
            <a:r>
              <a:rPr sz="2400" spc="-65" dirty="0">
                <a:latin typeface="Times New Roman"/>
                <a:cs typeface="Times New Roman"/>
              </a:rPr>
              <a:t>ю</a:t>
            </a:r>
            <a:r>
              <a:rPr sz="2400" spc="-5" dirty="0">
                <a:latin typeface="Times New Roman"/>
                <a:cs typeface="Times New Roman"/>
              </a:rPr>
              <a:t>лози</a:t>
            </a:r>
            <a:r>
              <a:rPr sz="2400" dirty="0">
                <a:latin typeface="Times New Roman"/>
                <a:cs typeface="Times New Roman"/>
              </a:rPr>
              <a:t>,	</a:t>
            </a:r>
            <a:r>
              <a:rPr sz="2400" spc="-5" dirty="0">
                <a:latin typeface="Times New Roman"/>
                <a:cs typeface="Times New Roman"/>
              </a:rPr>
              <a:t>н</a:t>
            </a:r>
            <a:r>
              <a:rPr sz="2400" spc="-35" dirty="0">
                <a:latin typeface="Times New Roman"/>
                <a:cs typeface="Times New Roman"/>
              </a:rPr>
              <a:t>а</a:t>
            </a:r>
            <a:r>
              <a:rPr sz="2400" spc="-5" dirty="0">
                <a:latin typeface="Times New Roman"/>
                <a:cs typeface="Times New Roman"/>
              </a:rPr>
              <a:t>півцел</a:t>
            </a:r>
            <a:r>
              <a:rPr sz="2400" spc="-65" dirty="0">
                <a:latin typeface="Times New Roman"/>
                <a:cs typeface="Times New Roman"/>
              </a:rPr>
              <a:t>ю</a:t>
            </a:r>
            <a:r>
              <a:rPr sz="2400" spc="-5" dirty="0">
                <a:latin typeface="Times New Roman"/>
                <a:cs typeface="Times New Roman"/>
              </a:rPr>
              <a:t>лоз</a:t>
            </a:r>
            <a:r>
              <a:rPr sz="2400" dirty="0">
                <a:latin typeface="Times New Roman"/>
                <a:cs typeface="Times New Roman"/>
              </a:rPr>
              <a:t>и	</a:t>
            </a:r>
            <a:r>
              <a:rPr sz="2400" spc="15" dirty="0">
                <a:latin typeface="Times New Roman"/>
                <a:cs typeface="Times New Roman"/>
              </a:rPr>
              <a:t>та  </a:t>
            </a:r>
            <a:r>
              <a:rPr sz="2400" dirty="0">
                <a:latin typeface="Times New Roman"/>
                <a:cs typeface="Times New Roman"/>
              </a:rPr>
              <a:t>деревної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маси).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55085" y="12953"/>
            <a:ext cx="7067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imes New Roman"/>
                <a:cs typeface="Times New Roman"/>
              </a:rPr>
              <a:t>П</a:t>
            </a:r>
            <a:r>
              <a:rPr sz="2000" b="1" spc="-15" dirty="0">
                <a:latin typeface="Times New Roman"/>
                <a:cs typeface="Times New Roman"/>
              </a:rPr>
              <a:t>а</a:t>
            </a:r>
            <a:r>
              <a:rPr sz="2000" b="1" spc="-5" dirty="0">
                <a:latin typeface="Times New Roman"/>
                <a:cs typeface="Times New Roman"/>
              </a:rPr>
              <a:t>п</a:t>
            </a:r>
            <a:r>
              <a:rPr sz="2000" b="1" spc="-10" dirty="0">
                <a:latin typeface="Times New Roman"/>
                <a:cs typeface="Times New Roman"/>
              </a:rPr>
              <a:t>і</a:t>
            </a:r>
            <a:r>
              <a:rPr sz="2000" b="1" dirty="0">
                <a:latin typeface="Times New Roman"/>
                <a:cs typeface="Times New Roman"/>
              </a:rPr>
              <a:t>р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47569" y="0"/>
            <a:ext cx="26924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/>
              <a:t>Пластмасові</a:t>
            </a:r>
            <a:r>
              <a:rPr sz="2000" spc="-95" dirty="0"/>
              <a:t> </a:t>
            </a:r>
            <a:r>
              <a:rPr sz="2000" spc="-10" dirty="0"/>
              <a:t>матеріали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1385442" y="860806"/>
            <a:ext cx="31222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894839" algn="l"/>
                <a:tab pos="2359660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поліетиленова.	</a:t>
            </a:r>
            <a:r>
              <a:rPr sz="2000" dirty="0">
                <a:latin typeface="Times New Roman"/>
                <a:cs typeface="Times New Roman"/>
              </a:rPr>
              <a:t>Це	</a:t>
            </a:r>
            <a:r>
              <a:rPr sz="2000" spc="-10" dirty="0">
                <a:latin typeface="Times New Roman"/>
                <a:cs typeface="Times New Roman"/>
              </a:rPr>
              <a:t>плівка,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48961" y="860806"/>
            <a:ext cx="29425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28955" algn="l"/>
                <a:tab pos="2016760" algn="l"/>
              </a:tabLst>
            </a:pPr>
            <a:r>
              <a:rPr sz="2000" dirty="0">
                <a:latin typeface="Times New Roman"/>
                <a:cs typeface="Times New Roman"/>
              </a:rPr>
              <a:t>я</a:t>
            </a:r>
            <a:r>
              <a:rPr sz="2000" spc="-40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а	</a:t>
            </a:r>
            <a:r>
              <a:rPr sz="2000" spc="-5" dirty="0">
                <a:latin typeface="Times New Roman"/>
                <a:cs typeface="Times New Roman"/>
              </a:rPr>
              <a:t>ви</a:t>
            </a:r>
            <a:r>
              <a:rPr sz="2000" spc="-60" dirty="0">
                <a:latin typeface="Times New Roman"/>
                <a:cs typeface="Times New Roman"/>
              </a:rPr>
              <a:t>г</a:t>
            </a:r>
            <a:r>
              <a:rPr sz="2000" spc="-20" dirty="0">
                <a:latin typeface="Times New Roman"/>
                <a:cs typeface="Times New Roman"/>
              </a:rPr>
              <a:t>о</a:t>
            </a:r>
            <a:r>
              <a:rPr sz="2000" spc="-25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о</a:t>
            </a:r>
            <a:r>
              <a:rPr sz="2000" spc="-20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ле</a:t>
            </a:r>
            <a:r>
              <a:rPr sz="2000" spc="-15" dirty="0">
                <a:latin typeface="Times New Roman"/>
                <a:cs typeface="Times New Roman"/>
              </a:rPr>
              <a:t>н</a:t>
            </a:r>
            <a:r>
              <a:rPr sz="2000" dirty="0">
                <a:latin typeface="Times New Roman"/>
                <a:cs typeface="Times New Roman"/>
              </a:rPr>
              <a:t>а	ме</a:t>
            </a:r>
            <a:r>
              <a:rPr sz="2000" spc="-35" dirty="0">
                <a:latin typeface="Times New Roman"/>
                <a:cs typeface="Times New Roman"/>
              </a:rPr>
              <a:t>т</a:t>
            </a:r>
            <a:r>
              <a:rPr sz="2000" spc="-55" dirty="0">
                <a:latin typeface="Times New Roman"/>
                <a:cs typeface="Times New Roman"/>
              </a:rPr>
              <a:t>о</a:t>
            </a:r>
            <a:r>
              <a:rPr sz="2000" spc="-15" dirty="0">
                <a:latin typeface="Times New Roman"/>
                <a:cs typeface="Times New Roman"/>
              </a:rPr>
              <a:t>д</a:t>
            </a:r>
            <a:r>
              <a:rPr sz="2000" spc="-45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м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2437" y="860806"/>
            <a:ext cx="97536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Times New Roman"/>
                <a:cs typeface="Times New Roman"/>
              </a:rPr>
              <a:t>Плівка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екструзії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40891" y="1165606"/>
            <a:ext cx="60515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00355" algn="l"/>
                <a:tab pos="1811020" algn="l"/>
                <a:tab pos="2961640" algn="l"/>
                <a:tab pos="3759200" algn="l"/>
                <a:tab pos="4829175" algn="l"/>
                <a:tab pos="5967730" algn="l"/>
              </a:tabLst>
            </a:pPr>
            <a:r>
              <a:rPr sz="2000" dirty="0">
                <a:latin typeface="Times New Roman"/>
                <a:cs typeface="Times New Roman"/>
              </a:rPr>
              <a:t>з	</a:t>
            </a:r>
            <a:r>
              <a:rPr sz="2000" spc="-5" dirty="0">
                <a:latin typeface="Times New Roman"/>
                <a:cs typeface="Times New Roman"/>
              </a:rPr>
              <a:t>п</a:t>
            </a:r>
            <a:r>
              <a:rPr sz="2000" spc="-20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ліетилену	</a:t>
            </a:r>
            <a:r>
              <a:rPr sz="2000" spc="-5" dirty="0">
                <a:latin typeface="Times New Roman"/>
                <a:cs typeface="Times New Roman"/>
              </a:rPr>
              <a:t>висо</a:t>
            </a:r>
            <a:r>
              <a:rPr sz="2000" spc="-100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о</a:t>
            </a:r>
            <a:r>
              <a:rPr sz="2000" spc="-50" dirty="0">
                <a:latin typeface="Times New Roman"/>
                <a:cs typeface="Times New Roman"/>
              </a:rPr>
              <a:t>г</a:t>
            </a:r>
            <a:r>
              <a:rPr sz="2000" dirty="0">
                <a:latin typeface="Times New Roman"/>
                <a:cs typeface="Times New Roman"/>
              </a:rPr>
              <a:t>о	тис</a:t>
            </a:r>
            <a:r>
              <a:rPr sz="2000" spc="-35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у	(низь</a:t>
            </a:r>
            <a:r>
              <a:rPr sz="2000" spc="-105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ої	</a:t>
            </a:r>
            <a:r>
              <a:rPr sz="2000" spc="-5" dirty="0">
                <a:latin typeface="Times New Roman"/>
                <a:cs typeface="Times New Roman"/>
              </a:rPr>
              <a:t>г</a:t>
            </a:r>
            <a:r>
              <a:rPr sz="2000" spc="-15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с</a:t>
            </a:r>
            <a:r>
              <a:rPr sz="2000" spc="5" dirty="0">
                <a:latin typeface="Times New Roman"/>
                <a:cs typeface="Times New Roman"/>
              </a:rPr>
              <a:t>т</a:t>
            </a:r>
            <a:r>
              <a:rPr sz="2000" spc="-5" dirty="0">
                <a:latin typeface="Times New Roman"/>
                <a:cs typeface="Times New Roman"/>
              </a:rPr>
              <a:t>ини</a:t>
            </a:r>
            <a:r>
              <a:rPr sz="2000" dirty="0">
                <a:latin typeface="Times New Roman"/>
                <a:cs typeface="Times New Roman"/>
              </a:rPr>
              <a:t>)	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2437" y="1470101"/>
            <a:ext cx="7188200" cy="3990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-15" dirty="0">
                <a:latin typeface="Times New Roman"/>
                <a:cs typeface="Times New Roman"/>
              </a:rPr>
              <a:t>композицій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на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його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основі,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що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містять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пігменти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(барвники),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стабілізатори,</a:t>
            </a:r>
            <a:r>
              <a:rPr sz="2000" spc="-5" dirty="0">
                <a:latin typeface="Times New Roman"/>
                <a:cs typeface="Times New Roman"/>
              </a:rPr>
              <a:t> антистатичні</a:t>
            </a:r>
            <a:r>
              <a:rPr sz="2000" dirty="0">
                <a:latin typeface="Times New Roman"/>
                <a:cs typeface="Times New Roman"/>
              </a:rPr>
              <a:t> і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модифікуючі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добавки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(ГОСТ </a:t>
            </a:r>
            <a:r>
              <a:rPr sz="2000" dirty="0">
                <a:latin typeface="Times New Roman"/>
                <a:cs typeface="Times New Roman"/>
              </a:rPr>
              <a:t> 10354—82).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latin typeface="Times New Roman"/>
                <a:cs typeface="Times New Roman"/>
              </a:rPr>
              <a:t>Переваги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поліетиленової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плівки: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5" dirty="0">
                <a:latin typeface="Times New Roman"/>
                <a:cs typeface="Times New Roman"/>
              </a:rPr>
              <a:t>міцність;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висока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жорсткість;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низька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займистість;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5" dirty="0">
                <a:latin typeface="Times New Roman"/>
                <a:cs typeface="Times New Roman"/>
              </a:rPr>
              <a:t>удароміцність;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тепловий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опір;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5" dirty="0">
                <a:latin typeface="Times New Roman"/>
                <a:cs typeface="Times New Roman"/>
              </a:rPr>
              <a:t>непогані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оптичні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властивості;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5" dirty="0">
                <a:latin typeface="Times New Roman"/>
                <a:cs typeface="Times New Roman"/>
              </a:rPr>
              <a:t>можливість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забарвити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-25" dirty="0">
                <a:latin typeface="Times New Roman"/>
                <a:cs typeface="Times New Roman"/>
              </a:rPr>
              <a:t>будь-який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колір;</a:t>
            </a:r>
            <a:endParaRPr sz="20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5" dirty="0">
                <a:latin typeface="Times New Roman"/>
                <a:cs typeface="Times New Roman"/>
              </a:rPr>
              <a:t>високі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бар’єрні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властивості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(стійкість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до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проникнення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водяної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пари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газів).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267" y="206755"/>
            <a:ext cx="10287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Плівка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imes New Roman"/>
                <a:cs typeface="Times New Roman"/>
              </a:rPr>
              <a:t>інши</a:t>
            </a:r>
            <a:r>
              <a:rPr b="0" spc="5" dirty="0">
                <a:latin typeface="Times New Roman"/>
                <a:cs typeface="Times New Roman"/>
              </a:rPr>
              <a:t>м</a:t>
            </a:r>
            <a:r>
              <a:rPr b="0" dirty="0">
                <a:latin typeface="Times New Roman"/>
                <a:cs typeface="Times New Roman"/>
              </a:rPr>
              <a:t>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42719" y="0"/>
            <a:ext cx="4098925" cy="975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7295">
              <a:lnSpc>
                <a:spcPts val="2055"/>
              </a:lnSpc>
              <a:spcBef>
                <a:spcPts val="100"/>
              </a:spcBef>
            </a:pPr>
            <a:r>
              <a:rPr sz="2000" b="1" spc="-5" dirty="0">
                <a:latin typeface="Times New Roman"/>
                <a:cs typeface="Times New Roman"/>
              </a:rPr>
              <a:t>Пластмасові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матеріали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535"/>
              </a:lnSpc>
              <a:tabLst>
                <a:tab pos="2498090" algn="l"/>
                <a:tab pos="345440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п</a:t>
            </a:r>
            <a:r>
              <a:rPr sz="2400" b="1" spc="-30" dirty="0">
                <a:latin typeface="Times New Roman"/>
                <a:cs typeface="Times New Roman"/>
              </a:rPr>
              <a:t>о</a:t>
            </a:r>
            <a:r>
              <a:rPr sz="2400" b="1" spc="-5" dirty="0">
                <a:latin typeface="Times New Roman"/>
                <a:cs typeface="Times New Roman"/>
              </a:rPr>
              <a:t>ліпропіле</a:t>
            </a:r>
            <a:r>
              <a:rPr sz="2400" b="1" spc="5" dirty="0">
                <a:latin typeface="Times New Roman"/>
                <a:cs typeface="Times New Roman"/>
              </a:rPr>
              <a:t>н</a:t>
            </a:r>
            <a:r>
              <a:rPr sz="2400" b="1" spc="-60" dirty="0">
                <a:latin typeface="Times New Roman"/>
                <a:cs typeface="Times New Roman"/>
              </a:rPr>
              <a:t>о</a:t>
            </a:r>
            <a:r>
              <a:rPr sz="2400" b="1" spc="-5" dirty="0">
                <a:latin typeface="Times New Roman"/>
                <a:cs typeface="Times New Roman"/>
              </a:rPr>
              <a:t>в</a:t>
            </a:r>
            <a:r>
              <a:rPr sz="2400" b="1" dirty="0">
                <a:latin typeface="Times New Roman"/>
                <a:cs typeface="Times New Roman"/>
              </a:rPr>
              <a:t>а	(</a:t>
            </a:r>
            <a:r>
              <a:rPr sz="2400" b="1" spc="5" dirty="0">
                <a:latin typeface="Times New Roman"/>
                <a:cs typeface="Times New Roman"/>
              </a:rPr>
              <a:t>П</a:t>
            </a:r>
            <a:r>
              <a:rPr sz="2400" b="1" spc="-10" dirty="0">
                <a:latin typeface="Times New Roman"/>
                <a:cs typeface="Times New Roman"/>
              </a:rPr>
              <a:t>П</a:t>
            </a:r>
            <a:r>
              <a:rPr sz="2400" b="1" spc="5" dirty="0">
                <a:latin typeface="Times New Roman"/>
                <a:cs typeface="Times New Roman"/>
              </a:rPr>
              <a:t>)</a:t>
            </a:r>
            <a:r>
              <a:rPr sz="2400" b="1" dirty="0">
                <a:latin typeface="Times New Roman"/>
                <a:cs typeface="Times New Roman"/>
              </a:rPr>
              <a:t>.	</a:t>
            </a:r>
            <a:r>
              <a:rPr sz="2400" spc="-5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-5" dirty="0">
                <a:latin typeface="Times New Roman"/>
                <a:cs typeface="Times New Roman"/>
              </a:rPr>
              <a:t>ні</a:t>
            </a:r>
            <a:endParaRPr sz="2400">
              <a:latin typeface="Times New Roman"/>
              <a:cs typeface="Times New Roman"/>
            </a:endParaRPr>
          </a:p>
          <a:p>
            <a:pPr marL="151130">
              <a:lnSpc>
                <a:spcPct val="100000"/>
              </a:lnSpc>
              <a:tabLst>
                <a:tab pos="2318385" algn="l"/>
              </a:tabLst>
            </a:pPr>
            <a:r>
              <a:rPr sz="2400" spc="-10" dirty="0">
                <a:latin typeface="Times New Roman"/>
                <a:cs typeface="Times New Roman"/>
              </a:rPr>
              <a:t>пакувальними	матеріалами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75503" y="206755"/>
            <a:ext cx="31381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3815">
              <a:lnSpc>
                <a:spcPct val="100000"/>
              </a:lnSpc>
              <a:spcBef>
                <a:spcPts val="100"/>
              </a:spcBef>
              <a:tabLst>
                <a:tab pos="720725" algn="l"/>
                <a:tab pos="2025650" algn="l"/>
                <a:tab pos="3004820" algn="l"/>
              </a:tabLst>
            </a:pPr>
            <a:r>
              <a:rPr sz="2400" spc="-5" dirty="0">
                <a:latin typeface="Times New Roman"/>
                <a:cs typeface="Times New Roman"/>
              </a:rPr>
              <a:t>це</a:t>
            </a:r>
            <a:r>
              <a:rPr sz="2400" dirty="0">
                <a:latin typeface="Times New Roman"/>
                <a:cs typeface="Times New Roman"/>
              </a:rPr>
              <a:t>й	</a:t>
            </a:r>
            <a:r>
              <a:rPr sz="2400" spc="-10" dirty="0">
                <a:latin typeface="Times New Roman"/>
                <a:cs typeface="Times New Roman"/>
              </a:rPr>
              <a:t>м</a:t>
            </a:r>
            <a:r>
              <a:rPr sz="2400" spc="-6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те</a:t>
            </a:r>
            <a:r>
              <a:rPr sz="2400" spc="-15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25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л	</a:t>
            </a:r>
            <a:r>
              <a:rPr sz="2400" spc="-509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поря</a:t>
            </a:r>
            <a:r>
              <a:rPr sz="2400" dirty="0">
                <a:latin typeface="Times New Roman"/>
                <a:cs typeface="Times New Roman"/>
              </a:rPr>
              <a:t>д	з  </a:t>
            </a:r>
            <a:r>
              <a:rPr sz="2400" spc="-12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15" dirty="0">
                <a:latin typeface="Times New Roman"/>
                <a:cs typeface="Times New Roman"/>
              </a:rPr>
              <a:t>р</a:t>
            </a:r>
            <a:r>
              <a:rPr sz="2400" spc="-5" dirty="0">
                <a:latin typeface="Times New Roman"/>
                <a:cs typeface="Times New Roman"/>
              </a:rPr>
              <a:t>ис</a:t>
            </a:r>
            <a:r>
              <a:rPr sz="2400" spc="-40" dirty="0">
                <a:latin typeface="Times New Roman"/>
                <a:cs typeface="Times New Roman"/>
              </a:rPr>
              <a:t>т</a:t>
            </a:r>
            <a:r>
              <a:rPr sz="2400" spc="5" dirty="0">
                <a:latin typeface="Times New Roman"/>
                <a:cs typeface="Times New Roman"/>
              </a:rPr>
              <a:t>у</a:t>
            </a:r>
            <a:r>
              <a:rPr sz="2400" spc="-5" dirty="0">
                <a:latin typeface="Times New Roman"/>
                <a:cs typeface="Times New Roman"/>
              </a:rPr>
              <a:t>єтьс</a:t>
            </a:r>
            <a:r>
              <a:rPr sz="2400" dirty="0">
                <a:latin typeface="Times New Roman"/>
                <a:cs typeface="Times New Roman"/>
              </a:rPr>
              <a:t>я	</a:t>
            </a:r>
            <a:r>
              <a:rPr sz="2400" spc="-2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елик</a:t>
            </a:r>
            <a:r>
              <a:rPr sz="2400" spc="10" dirty="0">
                <a:latin typeface="Times New Roman"/>
                <a:cs typeface="Times New Roman"/>
              </a:rPr>
              <a:t>и</a:t>
            </a:r>
            <a:r>
              <a:rPr sz="2400" dirty="0">
                <a:latin typeface="Times New Roman"/>
                <a:cs typeface="Times New Roman"/>
              </a:rPr>
              <a:t>м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8267" y="938276"/>
            <a:ext cx="12134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Times New Roman"/>
                <a:cs typeface="Times New Roman"/>
              </a:rPr>
              <a:t>попитом.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42948" y="938276"/>
            <a:ext cx="4362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8825" algn="l"/>
                <a:tab pos="2981325" algn="l"/>
                <a:tab pos="3576320" algn="l"/>
              </a:tabLst>
            </a:pPr>
            <a:r>
              <a:rPr sz="2400" dirty="0">
                <a:latin typeface="Times New Roman"/>
                <a:cs typeface="Times New Roman"/>
              </a:rPr>
              <a:t>Він	</a:t>
            </a:r>
            <a:r>
              <a:rPr sz="2400" spc="-5" dirty="0">
                <a:latin typeface="Times New Roman"/>
                <a:cs typeface="Times New Roman"/>
              </a:rPr>
              <a:t>пр</a:t>
            </a:r>
            <a:r>
              <a:rPr sz="2400" spc="-3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д</a:t>
            </a:r>
            <a:r>
              <a:rPr sz="2400" spc="-10" dirty="0">
                <a:latin typeface="Times New Roman"/>
                <a:cs typeface="Times New Roman"/>
              </a:rPr>
              <a:t>с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spc="10" dirty="0">
                <a:latin typeface="Times New Roman"/>
                <a:cs typeface="Times New Roman"/>
              </a:rPr>
              <a:t>а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spc="-5" dirty="0">
                <a:latin typeface="Times New Roman"/>
                <a:cs typeface="Times New Roman"/>
              </a:rPr>
              <a:t>лени</a:t>
            </a:r>
            <a:r>
              <a:rPr sz="2400" dirty="0">
                <a:latin typeface="Times New Roman"/>
                <a:cs typeface="Times New Roman"/>
              </a:rPr>
              <a:t>й	на	рин</a:t>
            </a:r>
            <a:r>
              <a:rPr sz="2400" spc="-5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у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76542" y="938276"/>
            <a:ext cx="2437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35505" algn="l"/>
              </a:tabLst>
            </a:pPr>
            <a:r>
              <a:rPr sz="2400" dirty="0">
                <a:latin typeface="Times New Roman"/>
                <a:cs typeface="Times New Roman"/>
              </a:rPr>
              <a:t>асо</a:t>
            </a:r>
            <a:r>
              <a:rPr sz="2400" spc="-35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тимен</a:t>
            </a:r>
            <a:r>
              <a:rPr sz="2400" spc="-40" dirty="0">
                <a:latin typeface="Times New Roman"/>
                <a:cs typeface="Times New Roman"/>
              </a:rPr>
              <a:t>т</a:t>
            </a:r>
            <a:r>
              <a:rPr sz="2400" spc="-5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м	як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8267" y="1303731"/>
            <a:ext cx="25101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77720" algn="l"/>
              </a:tabLst>
            </a:pP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5" dirty="0">
                <a:latin typeface="Times New Roman"/>
                <a:cs typeface="Times New Roman"/>
              </a:rPr>
              <a:t>м</a:t>
            </a:r>
            <a:r>
              <a:rPr sz="2400" spc="-5" dirty="0">
                <a:latin typeface="Times New Roman"/>
                <a:cs typeface="Times New Roman"/>
              </a:rPr>
              <a:t>по</a:t>
            </a:r>
            <a:r>
              <a:rPr sz="2400" spc="-45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тн</a:t>
            </a:r>
            <a:r>
              <a:rPr sz="2400" spc="-10" dirty="0">
                <a:latin typeface="Times New Roman"/>
                <a:cs typeface="Times New Roman"/>
              </a:rPr>
              <a:t>о</a:t>
            </a:r>
            <a:r>
              <a:rPr sz="2400" spc="-65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о,	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ак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70250" y="1303731"/>
            <a:ext cx="55454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3570" algn="l"/>
                <a:tab pos="2818130" algn="l"/>
                <a:tab pos="5089525" algn="l"/>
              </a:tabLst>
            </a:pPr>
            <a:r>
              <a:rPr sz="2400" dirty="0">
                <a:latin typeface="Times New Roman"/>
                <a:cs typeface="Times New Roman"/>
              </a:rPr>
              <a:t>і	</a:t>
            </a:r>
            <a:r>
              <a:rPr sz="2400" spc="15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кр</a:t>
            </a:r>
            <a:r>
              <a:rPr sz="2400" spc="-15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їн</a:t>
            </a:r>
            <a:r>
              <a:rPr sz="2400" spc="-10" dirty="0">
                <a:latin typeface="Times New Roman"/>
                <a:cs typeface="Times New Roman"/>
              </a:rPr>
              <a:t>с</a:t>
            </a:r>
            <a:r>
              <a:rPr sz="2400" spc="-5" dirty="0">
                <a:latin typeface="Times New Roman"/>
                <a:cs typeface="Times New Roman"/>
              </a:rPr>
              <a:t>ь</a:t>
            </a:r>
            <a:r>
              <a:rPr sz="2400" spc="-130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65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	</a:t>
            </a:r>
            <a:r>
              <a:rPr sz="2400" spc="-5" dirty="0">
                <a:latin typeface="Times New Roman"/>
                <a:cs typeface="Times New Roman"/>
              </a:rPr>
              <a:t>виробницт</a:t>
            </a:r>
            <a:r>
              <a:rPr sz="2400" spc="-4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.	</a:t>
            </a:r>
            <a:r>
              <a:rPr sz="2400" spc="5" dirty="0">
                <a:latin typeface="Times New Roman"/>
                <a:cs typeface="Times New Roman"/>
              </a:rPr>
              <a:t>ПП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використовується </a:t>
            </a:r>
            <a:r>
              <a:rPr spc="-5" dirty="0"/>
              <a:t>на підприємствах </a:t>
            </a:r>
            <a:r>
              <a:rPr spc="-10" dirty="0"/>
              <a:t>різного призначення </a:t>
            </a:r>
            <a:r>
              <a:rPr dirty="0"/>
              <a:t>— для </a:t>
            </a:r>
            <a:r>
              <a:rPr spc="5" dirty="0"/>
              <a:t> </a:t>
            </a:r>
            <a:r>
              <a:rPr spc="-20" dirty="0"/>
              <a:t>паковання</a:t>
            </a:r>
            <a:r>
              <a:rPr spc="-15" dirty="0"/>
              <a:t> товарів</a:t>
            </a:r>
            <a:r>
              <a:rPr spc="-10" dirty="0"/>
              <a:t> </a:t>
            </a:r>
            <a:r>
              <a:rPr spc="-15" dirty="0"/>
              <a:t>харчової</a:t>
            </a:r>
            <a:r>
              <a:rPr spc="-10" dirty="0"/>
              <a:t> </a:t>
            </a:r>
            <a:r>
              <a:rPr spc="5" dirty="0"/>
              <a:t>та</a:t>
            </a:r>
            <a:r>
              <a:rPr spc="10" dirty="0"/>
              <a:t> </a:t>
            </a:r>
            <a:r>
              <a:rPr spc="-20" dirty="0"/>
              <a:t>нехарчової</a:t>
            </a:r>
            <a:r>
              <a:rPr spc="-15" dirty="0"/>
              <a:t> </a:t>
            </a:r>
            <a:r>
              <a:rPr spc="-5" dirty="0"/>
              <a:t>промисловості. </a:t>
            </a:r>
            <a:r>
              <a:rPr dirty="0"/>
              <a:t> </a:t>
            </a:r>
            <a:r>
              <a:rPr spc="-10" dirty="0"/>
              <a:t>Переваги</a:t>
            </a:r>
            <a:r>
              <a:rPr spc="10" dirty="0"/>
              <a:t> </a:t>
            </a:r>
            <a:r>
              <a:rPr spc="-10" dirty="0"/>
              <a:t>ПП:</a:t>
            </a:r>
          </a:p>
          <a:p>
            <a:pPr marL="355600" marR="6350" indent="-342900">
              <a:lnSpc>
                <a:spcPct val="100000"/>
              </a:lnSpc>
              <a:buFont typeface="Wingdings"/>
              <a:buChar char=""/>
              <a:tabLst>
                <a:tab pos="431165" algn="l"/>
                <a:tab pos="431800" algn="l"/>
              </a:tabLst>
            </a:pPr>
            <a:r>
              <a:rPr dirty="0"/>
              <a:t>	</a:t>
            </a:r>
            <a:r>
              <a:rPr spc="-10" dirty="0"/>
              <a:t>стійка</a:t>
            </a:r>
            <a:r>
              <a:rPr spc="135" dirty="0"/>
              <a:t> </a:t>
            </a:r>
            <a:r>
              <a:rPr dirty="0"/>
              <a:t>до</a:t>
            </a:r>
            <a:r>
              <a:rPr spc="130" dirty="0"/>
              <a:t> </a:t>
            </a:r>
            <a:r>
              <a:rPr dirty="0"/>
              <a:t>дії</a:t>
            </a:r>
            <a:r>
              <a:rPr spc="130" dirty="0"/>
              <a:t> </a:t>
            </a:r>
            <a:r>
              <a:rPr spc="-10" dirty="0"/>
              <a:t>кислот</a:t>
            </a:r>
            <a:r>
              <a:rPr spc="125" dirty="0"/>
              <a:t> </a:t>
            </a:r>
            <a:r>
              <a:rPr dirty="0"/>
              <a:t>рослинного</a:t>
            </a:r>
            <a:r>
              <a:rPr spc="130" dirty="0"/>
              <a:t> </a:t>
            </a:r>
            <a:r>
              <a:rPr spc="-25" dirty="0"/>
              <a:t>походження,</a:t>
            </a:r>
            <a:r>
              <a:rPr spc="135" dirty="0"/>
              <a:t> </a:t>
            </a:r>
            <a:r>
              <a:rPr spc="-5" dirty="0"/>
              <a:t>жирів,</a:t>
            </a:r>
            <a:r>
              <a:rPr spc="140" dirty="0"/>
              <a:t> </a:t>
            </a:r>
            <a:r>
              <a:rPr spc="-5" dirty="0"/>
              <a:t>цукру;</a:t>
            </a:r>
            <a:r>
              <a:rPr spc="140" dirty="0"/>
              <a:t> </a:t>
            </a:r>
            <a:r>
              <a:rPr dirty="0"/>
              <a:t>¾ </a:t>
            </a:r>
            <a:r>
              <a:rPr spc="-585" dirty="0"/>
              <a:t> </a:t>
            </a:r>
            <a:r>
              <a:rPr spc="-5" dirty="0"/>
              <a:t>не</a:t>
            </a:r>
            <a:r>
              <a:rPr dirty="0"/>
              <a:t> </a:t>
            </a:r>
            <a:r>
              <a:rPr spc="-5" dirty="0"/>
              <a:t>має</a:t>
            </a:r>
            <a:r>
              <a:rPr spc="-20" dirty="0"/>
              <a:t> запаху;</a:t>
            </a: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pc="-5" dirty="0"/>
              <a:t>не</a:t>
            </a:r>
            <a:r>
              <a:rPr spc="-25" dirty="0"/>
              <a:t> </a:t>
            </a:r>
            <a:r>
              <a:rPr spc="-15" dirty="0"/>
              <a:t>токсична;</a:t>
            </a: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pc="-10" dirty="0"/>
              <a:t>стійка</a:t>
            </a:r>
            <a:r>
              <a:rPr spc="-15" dirty="0"/>
              <a:t> </a:t>
            </a:r>
            <a:r>
              <a:rPr dirty="0"/>
              <a:t>до</a:t>
            </a:r>
            <a:r>
              <a:rPr spc="-10" dirty="0"/>
              <a:t> </a:t>
            </a:r>
            <a:r>
              <a:rPr dirty="0"/>
              <a:t>дії</a:t>
            </a:r>
            <a:r>
              <a:rPr spc="-10" dirty="0"/>
              <a:t> </a:t>
            </a:r>
            <a:r>
              <a:rPr spc="-5" dirty="0"/>
              <a:t>бактерій,</a:t>
            </a:r>
            <a:r>
              <a:rPr spc="-20" dirty="0"/>
              <a:t> </a:t>
            </a:r>
            <a:r>
              <a:rPr spc="-5" dirty="0"/>
              <a:t>грибів,</a:t>
            </a:r>
            <a:r>
              <a:rPr spc="5" dirty="0"/>
              <a:t> </a:t>
            </a:r>
            <a:r>
              <a:rPr spc="-5" dirty="0"/>
              <a:t>водоростей;</a:t>
            </a: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55600" algn="l"/>
              </a:tabLst>
            </a:pPr>
            <a:r>
              <a:rPr spc="-10" dirty="0"/>
              <a:t>стійка</a:t>
            </a:r>
            <a:r>
              <a:rPr spc="-25" dirty="0"/>
              <a:t> </a:t>
            </a:r>
            <a:r>
              <a:rPr dirty="0"/>
              <a:t>до</a:t>
            </a:r>
            <a:r>
              <a:rPr spc="-10" dirty="0"/>
              <a:t> </a:t>
            </a:r>
            <a:r>
              <a:rPr spc="-5" dirty="0"/>
              <a:t>низьких</a:t>
            </a:r>
            <a:r>
              <a:rPr spc="10" dirty="0"/>
              <a:t> </a:t>
            </a:r>
            <a:r>
              <a:rPr spc="-10" dirty="0"/>
              <a:t>температур;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756272" y="4596765"/>
            <a:ext cx="2058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8165" algn="l"/>
              </a:tabLst>
            </a:pPr>
            <a:r>
              <a:rPr sz="2400" dirty="0">
                <a:latin typeface="Times New Roman"/>
                <a:cs typeface="Times New Roman"/>
              </a:rPr>
              <a:t>до	м</a:t>
            </a:r>
            <a:r>
              <a:rPr sz="2400" spc="-30" dirty="0">
                <a:latin typeface="Times New Roman"/>
                <a:cs typeface="Times New Roman"/>
              </a:rPr>
              <a:t>е</a:t>
            </a:r>
            <a:r>
              <a:rPr sz="2400" spc="-40" dirty="0">
                <a:latin typeface="Times New Roman"/>
                <a:cs typeface="Times New Roman"/>
              </a:rPr>
              <a:t>х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-10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5" dirty="0">
                <a:latin typeface="Times New Roman"/>
                <a:cs typeface="Times New Roman"/>
              </a:rPr>
              <a:t>ч</a:t>
            </a:r>
            <a:r>
              <a:rPr sz="2400" spc="-5" dirty="0">
                <a:latin typeface="Times New Roman"/>
                <a:cs typeface="Times New Roman"/>
              </a:rPr>
              <a:t>них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8267" y="4596765"/>
            <a:ext cx="628713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5600" algn="l"/>
                <a:tab pos="1050290" algn="l"/>
                <a:tab pos="2089785" algn="l"/>
                <a:tab pos="3399154" algn="l"/>
                <a:tab pos="4935855" algn="l"/>
                <a:tab pos="5478145" algn="l"/>
              </a:tabLst>
            </a:pPr>
            <a:r>
              <a:rPr sz="2400" spc="-10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ає	м</a:t>
            </a:r>
            <a:r>
              <a:rPr sz="2400" spc="5" dirty="0">
                <a:latin typeface="Times New Roman"/>
                <a:cs typeface="Times New Roman"/>
              </a:rPr>
              <a:t>і</a:t>
            </a:r>
            <a:r>
              <a:rPr sz="2400" spc="-5" dirty="0">
                <a:latin typeface="Times New Roman"/>
                <a:cs typeface="Times New Roman"/>
              </a:rPr>
              <a:t>ц</a:t>
            </a:r>
            <a:r>
              <a:rPr sz="2400" spc="-15" dirty="0">
                <a:latin typeface="Times New Roman"/>
                <a:cs typeface="Times New Roman"/>
              </a:rPr>
              <a:t>н</a:t>
            </a:r>
            <a:r>
              <a:rPr sz="2400" spc="-229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,	</a:t>
            </a:r>
            <a:r>
              <a:rPr sz="2400" spc="-65" dirty="0">
                <a:latin typeface="Times New Roman"/>
                <a:cs typeface="Times New Roman"/>
              </a:rPr>
              <a:t>ж</a:t>
            </a:r>
            <a:r>
              <a:rPr sz="2400" dirty="0">
                <a:latin typeface="Times New Roman"/>
                <a:cs typeface="Times New Roman"/>
              </a:rPr>
              <a:t>орст</a:t>
            </a:r>
            <a:r>
              <a:rPr sz="2400" spc="-5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у	с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spc="-40" dirty="0">
                <a:latin typeface="Times New Roman"/>
                <a:cs typeface="Times New Roman"/>
              </a:rPr>
              <a:t>р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-40" dirty="0">
                <a:latin typeface="Times New Roman"/>
                <a:cs typeface="Times New Roman"/>
              </a:rPr>
              <a:t>к</a:t>
            </a:r>
            <a:r>
              <a:rPr sz="2400" spc="-55" dirty="0">
                <a:latin typeface="Times New Roman"/>
                <a:cs typeface="Times New Roman"/>
              </a:rPr>
              <a:t>т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-50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у	—	стій</a:t>
            </a:r>
            <a:r>
              <a:rPr sz="2400" spc="-40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а  </a:t>
            </a:r>
            <a:r>
              <a:rPr sz="2400" spc="-5" dirty="0">
                <a:latin typeface="Times New Roman"/>
                <a:cs typeface="Times New Roman"/>
              </a:rPr>
              <a:t>впливів;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400" spc="-10" dirty="0">
                <a:latin typeface="Times New Roman"/>
                <a:cs typeface="Times New Roman"/>
              </a:rPr>
              <a:t>термозварювальна;</a:t>
            </a:r>
            <a:endParaRPr sz="2400">
              <a:latin typeface="Times New Roman"/>
              <a:cs typeface="Times New Roman"/>
            </a:endParaRPr>
          </a:p>
          <a:p>
            <a:pPr marL="431800" indent="-419100">
              <a:lnSpc>
                <a:spcPct val="100000"/>
              </a:lnSpc>
              <a:buFont typeface="Wingdings"/>
              <a:buChar char=""/>
              <a:tabLst>
                <a:tab pos="431165" algn="l"/>
                <a:tab pos="431800" algn="l"/>
              </a:tabLst>
            </a:pPr>
            <a:r>
              <a:rPr sz="2400" spc="-15" dirty="0">
                <a:latin typeface="Times New Roman"/>
                <a:cs typeface="Times New Roman"/>
              </a:rPr>
              <a:t>можна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регулювати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усадку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матеріалу;</a:t>
            </a:r>
            <a:endParaRPr sz="2400">
              <a:latin typeface="Times New Roman"/>
              <a:cs typeface="Times New Roman"/>
            </a:endParaRPr>
          </a:p>
          <a:p>
            <a:pPr marL="88900" marR="103505" indent="-76200">
              <a:lnSpc>
                <a:spcPct val="100000"/>
              </a:lnSpc>
              <a:buFont typeface="Wingdings"/>
              <a:buChar char=""/>
              <a:tabLst>
                <a:tab pos="431165" algn="l"/>
                <a:tab pos="431800" algn="l"/>
              </a:tabLst>
            </a:pPr>
            <a:r>
              <a:rPr sz="2400" spc="-10" dirty="0">
                <a:latin typeface="Times New Roman"/>
                <a:cs typeface="Times New Roman"/>
              </a:rPr>
              <a:t>придатна </a:t>
            </a:r>
            <a:r>
              <a:rPr sz="2400" dirty="0">
                <a:latin typeface="Times New Roman"/>
                <a:cs typeface="Times New Roman"/>
              </a:rPr>
              <a:t>для </a:t>
            </a:r>
            <a:r>
              <a:rPr sz="2400" spc="-5" dirty="0">
                <a:latin typeface="Times New Roman"/>
                <a:cs typeface="Times New Roman"/>
              </a:rPr>
              <a:t>ламінування </a:t>
            </a:r>
            <a:r>
              <a:rPr sz="2400" dirty="0">
                <a:latin typeface="Times New Roman"/>
                <a:cs typeface="Times New Roman"/>
              </a:rPr>
              <a:t>і </a:t>
            </a:r>
            <a:r>
              <a:rPr sz="2400" spc="-10" dirty="0">
                <a:latin typeface="Times New Roman"/>
                <a:cs typeface="Times New Roman"/>
              </a:rPr>
              <a:t>каширування;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придатна </a:t>
            </a:r>
            <a:r>
              <a:rPr sz="2400" dirty="0">
                <a:latin typeface="Times New Roman"/>
                <a:cs typeface="Times New Roman"/>
              </a:rPr>
              <a:t>для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покриття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барвниками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металами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47569" y="0"/>
            <a:ext cx="26924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/>
              <a:t>Пластмасові</a:t>
            </a:r>
            <a:r>
              <a:rPr sz="2000" spc="-95" dirty="0"/>
              <a:t> </a:t>
            </a:r>
            <a:r>
              <a:rPr sz="2000" spc="-10" dirty="0"/>
              <a:t>матеріали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436270" y="717880"/>
            <a:ext cx="8380730" cy="5513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Плівка </a:t>
            </a:r>
            <a:r>
              <a:rPr sz="1800" b="1" spc="-10" dirty="0">
                <a:latin typeface="Times New Roman"/>
                <a:cs typeface="Times New Roman"/>
              </a:rPr>
              <a:t>полівінілхлоридна (ПВХ). </a:t>
            </a:r>
            <a:r>
              <a:rPr sz="1800" spc="-15" dirty="0">
                <a:latin typeface="Times New Roman"/>
                <a:cs typeface="Times New Roman"/>
              </a:rPr>
              <a:t>Незважаючи </a:t>
            </a:r>
            <a:r>
              <a:rPr sz="1800" spc="-5" dirty="0">
                <a:latin typeface="Times New Roman"/>
                <a:cs typeface="Times New Roman"/>
              </a:rPr>
              <a:t>на своє «хімічне </a:t>
            </a:r>
            <a:r>
              <a:rPr sz="1800" spc="-25" dirty="0">
                <a:latin typeface="Times New Roman"/>
                <a:cs typeface="Times New Roman"/>
              </a:rPr>
              <a:t>походження», </a:t>
            </a:r>
            <a:r>
              <a:rPr sz="1800" spc="-5" dirty="0">
                <a:latin typeface="Times New Roman"/>
                <a:cs typeface="Times New Roman"/>
              </a:rPr>
              <a:t>цей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матеріал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 </a:t>
            </a:r>
            <a:r>
              <a:rPr sz="1800" spc="-15" dirty="0">
                <a:latin typeface="Times New Roman"/>
                <a:cs typeface="Times New Roman"/>
              </a:rPr>
              <a:t>паковання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повністю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безпечний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 </a:t>
            </a:r>
            <a:r>
              <a:rPr sz="1800" spc="-5" dirty="0">
                <a:latin typeface="Times New Roman"/>
                <a:cs typeface="Times New Roman"/>
              </a:rPr>
              <a:t>здоров’я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людей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впливає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 якість </a:t>
            </a:r>
            <a:r>
              <a:rPr sz="1800" spc="-10" dirty="0">
                <a:latin typeface="Times New Roman"/>
                <a:cs typeface="Times New Roman"/>
              </a:rPr>
              <a:t>продукції, </a:t>
            </a:r>
            <a:r>
              <a:rPr sz="1800" spc="-15" dirty="0">
                <a:latin typeface="Times New Roman"/>
                <a:cs typeface="Times New Roman"/>
              </a:rPr>
              <a:t>яка </a:t>
            </a:r>
            <a:r>
              <a:rPr sz="1800" spc="-5" dirty="0">
                <a:latin typeface="Times New Roman"/>
                <a:cs typeface="Times New Roman"/>
              </a:rPr>
              <a:t>пакується. До </a:t>
            </a:r>
            <a:r>
              <a:rPr sz="1800" spc="-20" dirty="0">
                <a:latin typeface="Times New Roman"/>
                <a:cs typeface="Times New Roman"/>
              </a:rPr>
              <a:t>того </a:t>
            </a:r>
            <a:r>
              <a:rPr sz="1800" dirty="0">
                <a:latin typeface="Times New Roman"/>
                <a:cs typeface="Times New Roman"/>
              </a:rPr>
              <a:t>ж </a:t>
            </a:r>
            <a:r>
              <a:rPr sz="1800" spc="-10" dirty="0">
                <a:latin typeface="Times New Roman"/>
                <a:cs typeface="Times New Roman"/>
              </a:rPr>
              <a:t>ціна </a:t>
            </a:r>
            <a:r>
              <a:rPr sz="1800" spc="-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такий </a:t>
            </a:r>
            <a:r>
              <a:rPr sz="1800" spc="-10" dirty="0">
                <a:latin typeface="Times New Roman"/>
                <a:cs typeface="Times New Roman"/>
              </a:rPr>
              <a:t>матеріал </a:t>
            </a:r>
            <a:r>
              <a:rPr sz="1800" spc="5" dirty="0">
                <a:latin typeface="Times New Roman"/>
                <a:cs typeface="Times New Roman"/>
              </a:rPr>
              <a:t>досить </a:t>
            </a:r>
            <a:r>
              <a:rPr sz="1800" spc="-15" dirty="0">
                <a:latin typeface="Times New Roman"/>
                <a:cs typeface="Times New Roman"/>
              </a:rPr>
              <a:t>низька </a:t>
            </a:r>
            <a:r>
              <a:rPr sz="1800" spc="-5" dirty="0">
                <a:latin typeface="Times New Roman"/>
                <a:cs typeface="Times New Roman"/>
              </a:rPr>
              <a:t>за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рахунок </a:t>
            </a:r>
            <a:r>
              <a:rPr sz="1800" spc="-5" dirty="0">
                <a:latin typeface="Times New Roman"/>
                <a:cs typeface="Times New Roman"/>
              </a:rPr>
              <a:t>простоти </a:t>
            </a:r>
            <a:r>
              <a:rPr sz="1800" spc="-10" dirty="0">
                <a:latin typeface="Times New Roman"/>
                <a:cs typeface="Times New Roman"/>
              </a:rPr>
              <a:t>виробництва. </a:t>
            </a:r>
            <a:r>
              <a:rPr sz="1800" dirty="0">
                <a:latin typeface="Times New Roman"/>
                <a:cs typeface="Times New Roman"/>
              </a:rPr>
              <a:t>Існує </a:t>
            </a:r>
            <a:r>
              <a:rPr sz="1800" spc="-10" dirty="0">
                <a:latin typeface="Times New Roman"/>
                <a:cs typeface="Times New Roman"/>
              </a:rPr>
              <a:t>два види </a:t>
            </a:r>
            <a:r>
              <a:rPr sz="1800" spc="-5" dirty="0">
                <a:latin typeface="Times New Roman"/>
                <a:cs typeface="Times New Roman"/>
              </a:rPr>
              <a:t>плівки. </a:t>
            </a:r>
            <a:r>
              <a:rPr sz="1800" spc="-10" dirty="0">
                <a:latin typeface="Times New Roman"/>
                <a:cs typeface="Times New Roman"/>
              </a:rPr>
              <a:t>Перший </a:t>
            </a:r>
            <a:r>
              <a:rPr sz="1800" dirty="0">
                <a:latin typeface="Times New Roman"/>
                <a:cs typeface="Times New Roman"/>
              </a:rPr>
              <a:t>— </a:t>
            </a:r>
            <a:r>
              <a:rPr sz="1800" spc="-5" dirty="0">
                <a:latin typeface="Times New Roman"/>
                <a:cs typeface="Times New Roman"/>
              </a:rPr>
              <a:t>це стрейч-плівка.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розтягуванні</a:t>
            </a:r>
            <a:r>
              <a:rPr sz="1800" spc="-5" dirty="0">
                <a:latin typeface="Times New Roman"/>
                <a:cs typeface="Times New Roman"/>
              </a:rPr>
              <a:t> вона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зберігає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свої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властивості.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Другий</a:t>
            </a:r>
            <a:r>
              <a:rPr sz="1800" spc="-5" dirty="0">
                <a:latin typeface="Times New Roman"/>
                <a:cs typeface="Times New Roman"/>
              </a:rPr>
              <a:t> вид</a:t>
            </a:r>
            <a:r>
              <a:rPr sz="1800" dirty="0">
                <a:latin typeface="Times New Roman"/>
                <a:cs typeface="Times New Roman"/>
              </a:rPr>
              <a:t> —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це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термозбіжна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ПВХ-плівка. </a:t>
            </a:r>
            <a:r>
              <a:rPr sz="1800" spc="-5" dirty="0">
                <a:latin typeface="Times New Roman"/>
                <a:cs typeface="Times New Roman"/>
              </a:rPr>
              <a:t>Це </a:t>
            </a:r>
            <a:r>
              <a:rPr sz="1800" spc="-10" dirty="0">
                <a:latin typeface="Times New Roman"/>
                <a:cs typeface="Times New Roman"/>
              </a:rPr>
              <a:t>плівка, яка </a:t>
            </a:r>
            <a:r>
              <a:rPr sz="1800" spc="-5" dirty="0">
                <a:latin typeface="Times New Roman"/>
                <a:cs typeface="Times New Roman"/>
              </a:rPr>
              <a:t>стискається при високих </a:t>
            </a:r>
            <a:r>
              <a:rPr sz="1800" spc="-10" dirty="0">
                <a:latin typeface="Times New Roman"/>
                <a:cs typeface="Times New Roman"/>
              </a:rPr>
              <a:t>температурах. </a:t>
            </a:r>
            <a:r>
              <a:rPr sz="1800" spc="-5" dirty="0">
                <a:latin typeface="Times New Roman"/>
                <a:cs typeface="Times New Roman"/>
              </a:rPr>
              <a:t>Вона не </a:t>
            </a:r>
            <a:r>
              <a:rPr sz="1800" spc="-10" dirty="0">
                <a:latin typeface="Times New Roman"/>
                <a:cs typeface="Times New Roman"/>
              </a:rPr>
              <a:t>псує </a:t>
            </a:r>
            <a:r>
              <a:rPr sz="1800" spc="5" dirty="0">
                <a:latin typeface="Times New Roman"/>
                <a:cs typeface="Times New Roman"/>
              </a:rPr>
              <a:t>сам 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товар:</a:t>
            </a:r>
            <a:r>
              <a:rPr sz="1800" spc="-5" dirty="0">
                <a:latin typeface="Times New Roman"/>
                <a:cs typeface="Times New Roman"/>
              </a:rPr>
              <a:t> не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прилипає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до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нього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добре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знімається.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Разом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цим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дії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високої 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температури таке </a:t>
            </a:r>
            <a:r>
              <a:rPr sz="1800" spc="-15" dirty="0">
                <a:latin typeface="Times New Roman"/>
                <a:cs typeface="Times New Roman"/>
              </a:rPr>
              <a:t>паковання </a:t>
            </a:r>
            <a:r>
              <a:rPr sz="1800" spc="-5" dirty="0">
                <a:latin typeface="Times New Roman"/>
                <a:cs typeface="Times New Roman"/>
              </a:rPr>
              <a:t>ще </a:t>
            </a:r>
            <a:r>
              <a:rPr sz="1800" dirty="0">
                <a:latin typeface="Times New Roman"/>
                <a:cs typeface="Times New Roman"/>
              </a:rPr>
              <a:t>більше </a:t>
            </a:r>
            <a:r>
              <a:rPr sz="1800" spc="-10" dirty="0">
                <a:latin typeface="Times New Roman"/>
                <a:cs typeface="Times New Roman"/>
              </a:rPr>
              <a:t>зміцнюється </a:t>
            </a:r>
            <a:r>
              <a:rPr sz="1800" dirty="0">
                <a:latin typeface="Times New Roman"/>
                <a:cs typeface="Times New Roman"/>
              </a:rPr>
              <a:t>і </a:t>
            </a:r>
            <a:r>
              <a:rPr sz="1800" spc="-10" dirty="0">
                <a:latin typeface="Times New Roman"/>
                <a:cs typeface="Times New Roman"/>
              </a:rPr>
              <a:t>приймає форму продукції, </a:t>
            </a:r>
            <a:r>
              <a:rPr sz="1800" spc="-15" dirty="0">
                <a:latin typeface="Times New Roman"/>
                <a:cs typeface="Times New Roman"/>
              </a:rPr>
              <a:t>яка 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упаковується. </a:t>
            </a:r>
            <a:r>
              <a:rPr sz="1800" spc="-10" dirty="0">
                <a:latin typeface="Times New Roman"/>
                <a:cs typeface="Times New Roman"/>
              </a:rPr>
              <a:t>За </a:t>
            </a:r>
            <a:r>
              <a:rPr sz="1800" spc="-15" dirty="0">
                <a:latin typeface="Times New Roman"/>
                <a:cs typeface="Times New Roman"/>
              </a:rPr>
              <a:t>рахунок цього </a:t>
            </a:r>
            <a:r>
              <a:rPr sz="1800" spc="-5" dirty="0">
                <a:latin typeface="Times New Roman"/>
                <a:cs typeface="Times New Roman"/>
              </a:rPr>
              <a:t>за </a:t>
            </a:r>
            <a:r>
              <a:rPr sz="1800" spc="-15" dirty="0">
                <a:latin typeface="Times New Roman"/>
                <a:cs typeface="Times New Roman"/>
              </a:rPr>
              <a:t>допомогою </a:t>
            </a:r>
            <a:r>
              <a:rPr sz="1800" spc="-20" dirty="0">
                <a:latin typeface="Times New Roman"/>
                <a:cs typeface="Times New Roman"/>
              </a:rPr>
              <a:t>такого </a:t>
            </a:r>
            <a:r>
              <a:rPr sz="1800" spc="-10" dirty="0">
                <a:latin typeface="Times New Roman"/>
                <a:cs typeface="Times New Roman"/>
              </a:rPr>
              <a:t>пакувального матеріалу </a:t>
            </a:r>
            <a:r>
              <a:rPr sz="1800" spc="-5" dirty="0">
                <a:latin typeface="Times New Roman"/>
                <a:cs typeface="Times New Roman"/>
              </a:rPr>
              <a:t>добре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закріплюються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між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собою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групи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товарів.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Прикладом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мінеральна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вода,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яка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Times New Roman"/>
                <a:cs typeface="Times New Roman"/>
              </a:rPr>
              <a:t>«запаюється»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</a:t>
            </a:r>
            <a:r>
              <a:rPr sz="1800" dirty="0">
                <a:latin typeface="Times New Roman"/>
                <a:cs typeface="Times New Roman"/>
              </a:rPr>
              <a:t> 6 </a:t>
            </a:r>
            <a:r>
              <a:rPr sz="1800" spc="-5" dirty="0">
                <a:latin typeface="Times New Roman"/>
                <a:cs typeface="Times New Roman"/>
              </a:rPr>
              <a:t>пляшок</a:t>
            </a:r>
            <a:r>
              <a:rPr sz="1800" dirty="0">
                <a:latin typeface="Times New Roman"/>
                <a:cs typeface="Times New Roman"/>
              </a:rPr>
              <a:t> в</a:t>
            </a:r>
            <a:r>
              <a:rPr sz="1800" spc="-5" dirty="0">
                <a:latin typeface="Times New Roman"/>
                <a:cs typeface="Times New Roman"/>
              </a:rPr>
              <a:t> таке</a:t>
            </a:r>
            <a:r>
              <a:rPr sz="1800" spc="-15" dirty="0">
                <a:latin typeface="Times New Roman"/>
                <a:cs typeface="Times New Roman"/>
              </a:rPr>
              <a:t> паковання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для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транспортування.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Times New Roman"/>
                <a:cs typeface="Times New Roman"/>
              </a:rPr>
              <a:t>Переваги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плівки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ПВХ: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1800" spc="-5" dirty="0">
                <a:latin typeface="Times New Roman"/>
                <a:cs typeface="Times New Roman"/>
              </a:rPr>
              <a:t>ударостійкість;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1800" spc="-5" dirty="0">
                <a:latin typeface="Times New Roman"/>
                <a:cs typeface="Times New Roman"/>
              </a:rPr>
              <a:t>прозорість;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можливість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забарвлення;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1800" spc="-5" dirty="0">
                <a:latin typeface="Times New Roman"/>
                <a:cs typeface="Times New Roman"/>
              </a:rPr>
              <a:t>можливість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виробництва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плівки </a:t>
            </a:r>
            <a:r>
              <a:rPr sz="1800" dirty="0">
                <a:latin typeface="Times New Roman"/>
                <a:cs typeface="Times New Roman"/>
              </a:rPr>
              <a:t>з </a:t>
            </a:r>
            <a:r>
              <a:rPr sz="1800" spc="-5" dirty="0">
                <a:latin typeface="Times New Roman"/>
                <a:cs typeface="Times New Roman"/>
              </a:rPr>
              <a:t>різною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поверхнею;</a:t>
            </a:r>
            <a:endParaRPr sz="1800">
              <a:latin typeface="Times New Roman"/>
              <a:cs typeface="Times New Roman"/>
            </a:endParaRPr>
          </a:p>
          <a:p>
            <a:pPr marL="299085" marR="7620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  <a:tab pos="1567180" algn="l"/>
                <a:tab pos="2957195" algn="l"/>
                <a:tab pos="4092575" algn="l"/>
                <a:tab pos="4570095" algn="l"/>
                <a:tab pos="5574030" algn="l"/>
                <a:tab pos="5805805" algn="l"/>
                <a:tab pos="6438900" algn="l"/>
                <a:tab pos="7182484" algn="l"/>
                <a:tab pos="7414259" algn="l"/>
              </a:tabLst>
            </a:pPr>
            <a:r>
              <a:rPr sz="1800" dirty="0">
                <a:latin typeface="Times New Roman"/>
                <a:cs typeface="Times New Roman"/>
              </a:rPr>
              <a:t>м</a:t>
            </a:r>
            <a:r>
              <a:rPr sz="1800" spc="-5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жл</a:t>
            </a:r>
            <a:r>
              <a:rPr sz="1800" spc="-5" dirty="0">
                <a:latin typeface="Times New Roman"/>
                <a:cs typeface="Times New Roman"/>
              </a:rPr>
              <a:t>ивіст</a:t>
            </a:r>
            <a:r>
              <a:rPr sz="1800" dirty="0">
                <a:latin typeface="Times New Roman"/>
                <a:cs typeface="Times New Roman"/>
              </a:rPr>
              <a:t>ь	</a:t>
            </a:r>
            <a:r>
              <a:rPr sz="1800" spc="-5" dirty="0">
                <a:latin typeface="Times New Roman"/>
                <a:cs typeface="Times New Roman"/>
              </a:rPr>
              <a:t>в</a:t>
            </a:r>
            <a:r>
              <a:rPr sz="1800" spc="-15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роб</a:t>
            </a:r>
            <a:r>
              <a:rPr sz="1800" spc="-10" dirty="0">
                <a:latin typeface="Times New Roman"/>
                <a:cs typeface="Times New Roman"/>
              </a:rPr>
              <a:t>н</a:t>
            </a:r>
            <a:r>
              <a:rPr sz="1800" spc="-5" dirty="0">
                <a:latin typeface="Times New Roman"/>
                <a:cs typeface="Times New Roman"/>
              </a:rPr>
              <a:t>и</a:t>
            </a:r>
            <a:r>
              <a:rPr sz="1800" spc="-10" dirty="0">
                <a:latin typeface="Times New Roman"/>
                <a:cs typeface="Times New Roman"/>
              </a:rPr>
              <a:t>ц</a:t>
            </a:r>
            <a:r>
              <a:rPr sz="1800" dirty="0">
                <a:latin typeface="Times New Roman"/>
                <a:cs typeface="Times New Roman"/>
              </a:rPr>
              <a:t>т</a:t>
            </a:r>
            <a:r>
              <a:rPr sz="1800" spc="-2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а	</a:t>
            </a:r>
            <a:r>
              <a:rPr sz="1800" spc="-5" dirty="0">
                <a:latin typeface="Times New Roman"/>
                <a:cs typeface="Times New Roman"/>
              </a:rPr>
              <a:t>па</a:t>
            </a:r>
            <a:r>
              <a:rPr sz="1800" spc="-105" dirty="0"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-25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ання	для	</a:t>
            </a:r>
            <a:r>
              <a:rPr sz="1800" spc="-100" dirty="0"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он</a:t>
            </a:r>
            <a:r>
              <a:rPr sz="1800" spc="25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-20" dirty="0">
                <a:latin typeface="Times New Roman"/>
                <a:cs typeface="Times New Roman"/>
              </a:rPr>
              <a:t>к</a:t>
            </a:r>
            <a:r>
              <a:rPr sz="1800" spc="-35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у	з	</a:t>
            </a:r>
            <a:r>
              <a:rPr sz="1800" spc="-10" dirty="0">
                <a:latin typeface="Times New Roman"/>
                <a:cs typeface="Times New Roman"/>
              </a:rPr>
              <a:t>ї</a:t>
            </a:r>
            <a:r>
              <a:rPr sz="1800" spc="-20" dirty="0">
                <a:latin typeface="Times New Roman"/>
                <a:cs typeface="Times New Roman"/>
              </a:rPr>
              <a:t>ж</a:t>
            </a:r>
            <a:r>
              <a:rPr sz="1800" dirty="0">
                <a:latin typeface="Times New Roman"/>
                <a:cs typeface="Times New Roman"/>
              </a:rPr>
              <a:t>ею	зг</a:t>
            </a:r>
            <a:r>
              <a:rPr sz="1800" spc="5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д</a:t>
            </a:r>
            <a:r>
              <a:rPr sz="1800" spc="-10" dirty="0">
                <a:latin typeface="Times New Roman"/>
                <a:cs typeface="Times New Roman"/>
              </a:rPr>
              <a:t>н</a:t>
            </a:r>
            <a:r>
              <a:rPr sz="1800" dirty="0">
                <a:latin typeface="Times New Roman"/>
                <a:cs typeface="Times New Roman"/>
              </a:rPr>
              <a:t>о	з	</a:t>
            </a:r>
            <a:r>
              <a:rPr sz="1800" spc="-5" dirty="0">
                <a:latin typeface="Times New Roman"/>
                <a:cs typeface="Times New Roman"/>
              </a:rPr>
              <a:t>ви</a:t>
            </a:r>
            <a:r>
              <a:rPr sz="1800" spc="-15" dirty="0">
                <a:latin typeface="Times New Roman"/>
                <a:cs typeface="Times New Roman"/>
              </a:rPr>
              <a:t>м</a:t>
            </a:r>
            <a:r>
              <a:rPr sz="1800" dirty="0">
                <a:latin typeface="Times New Roman"/>
                <a:cs typeface="Times New Roman"/>
              </a:rPr>
              <a:t>огами  </a:t>
            </a:r>
            <a:r>
              <a:rPr sz="1800" spc="-15" dirty="0">
                <a:latin typeface="Times New Roman"/>
                <a:cs typeface="Times New Roman"/>
              </a:rPr>
              <a:t>Европейського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Союзу,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містяться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Директиві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2002/72/CE.</a:t>
            </a:r>
            <a:endParaRPr sz="1800">
              <a:latin typeface="Times New Roman"/>
              <a:cs typeface="Times New Roman"/>
            </a:endParaRPr>
          </a:p>
          <a:p>
            <a:pPr marL="12700" marR="7620">
              <a:lnSpc>
                <a:spcPct val="100000"/>
              </a:lnSpc>
              <a:tabLst>
                <a:tab pos="1343025" algn="l"/>
                <a:tab pos="2765425" algn="l"/>
                <a:tab pos="4003040" algn="l"/>
                <a:tab pos="5245100" algn="l"/>
                <a:tab pos="6156325" algn="l"/>
                <a:tab pos="6496685" algn="l"/>
                <a:tab pos="7048500" algn="l"/>
              </a:tabLst>
            </a:pPr>
            <a:r>
              <a:rPr sz="1800" spc="-5" dirty="0">
                <a:latin typeface="Times New Roman"/>
                <a:cs typeface="Times New Roman"/>
              </a:rPr>
              <a:t>П</a:t>
            </a:r>
            <a:r>
              <a:rPr sz="1800" spc="-55" dirty="0">
                <a:latin typeface="Times New Roman"/>
                <a:cs typeface="Times New Roman"/>
              </a:rPr>
              <a:t>В</a:t>
            </a:r>
            <a:r>
              <a:rPr sz="1800" spc="-5" dirty="0">
                <a:latin typeface="Times New Roman"/>
                <a:cs typeface="Times New Roman"/>
              </a:rPr>
              <a:t>Х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5" dirty="0">
                <a:latin typeface="Times New Roman"/>
                <a:cs typeface="Times New Roman"/>
              </a:rPr>
              <a:t>плів</a:t>
            </a:r>
            <a:r>
              <a:rPr sz="1800" dirty="0">
                <a:latin typeface="Times New Roman"/>
                <a:cs typeface="Times New Roman"/>
              </a:rPr>
              <a:t>ки	</a:t>
            </a:r>
            <a:r>
              <a:rPr sz="1800" spc="-5" dirty="0">
                <a:latin typeface="Times New Roman"/>
                <a:cs typeface="Times New Roman"/>
              </a:rPr>
              <a:t>в</a:t>
            </a:r>
            <a:r>
              <a:rPr sz="1800" spc="-1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д</a:t>
            </a:r>
            <a:r>
              <a:rPr sz="1800" spc="-10" dirty="0">
                <a:latin typeface="Times New Roman"/>
                <a:cs typeface="Times New Roman"/>
              </a:rPr>
              <a:t>п</a:t>
            </a:r>
            <a:r>
              <a:rPr sz="1800" dirty="0">
                <a:latin typeface="Times New Roman"/>
                <a:cs typeface="Times New Roman"/>
              </a:rPr>
              <a:t>овіда</a:t>
            </a:r>
            <a:r>
              <a:rPr sz="1800" spc="-25" dirty="0">
                <a:latin typeface="Times New Roman"/>
                <a:cs typeface="Times New Roman"/>
              </a:rPr>
              <a:t>ю</a:t>
            </a:r>
            <a:r>
              <a:rPr sz="1800" dirty="0">
                <a:latin typeface="Times New Roman"/>
                <a:cs typeface="Times New Roman"/>
              </a:rPr>
              <a:t>ть	г</a:t>
            </a:r>
            <a:r>
              <a:rPr sz="1800" spc="-10" dirty="0">
                <a:latin typeface="Times New Roman"/>
                <a:cs typeface="Times New Roman"/>
              </a:rPr>
              <a:t>іг</a:t>
            </a:r>
            <a:r>
              <a:rPr sz="1800" dirty="0">
                <a:latin typeface="Times New Roman"/>
                <a:cs typeface="Times New Roman"/>
              </a:rPr>
              <a:t>ієні</a:t>
            </a:r>
            <a:r>
              <a:rPr sz="1800" spc="-10" dirty="0">
                <a:latin typeface="Times New Roman"/>
                <a:cs typeface="Times New Roman"/>
              </a:rPr>
              <a:t>ч</a:t>
            </a:r>
            <a:r>
              <a:rPr sz="1800" spc="-5" dirty="0">
                <a:latin typeface="Times New Roman"/>
                <a:cs typeface="Times New Roman"/>
              </a:rPr>
              <a:t>н</a:t>
            </a:r>
            <a:r>
              <a:rPr sz="1800" spc="-10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м	с</a:t>
            </a:r>
            <a:r>
              <a:rPr sz="1800" spc="20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ан</a:t>
            </a:r>
            <a:r>
              <a:rPr sz="1800" spc="-15" dirty="0">
                <a:latin typeface="Times New Roman"/>
                <a:cs typeface="Times New Roman"/>
              </a:rPr>
              <a:t>д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-20" dirty="0">
                <a:latin typeface="Times New Roman"/>
                <a:cs typeface="Times New Roman"/>
              </a:rPr>
              <a:t>р</a:t>
            </a:r>
            <a:r>
              <a:rPr sz="1800" spc="25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ам	</a:t>
            </a:r>
            <a:r>
              <a:rPr sz="1800" spc="-16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-15" dirty="0">
                <a:latin typeface="Times New Roman"/>
                <a:cs typeface="Times New Roman"/>
              </a:rPr>
              <a:t>р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5" dirty="0">
                <a:latin typeface="Times New Roman"/>
                <a:cs typeface="Times New Roman"/>
              </a:rPr>
              <a:t>ї</a:t>
            </a:r>
            <a:r>
              <a:rPr sz="1800" spc="-5" dirty="0">
                <a:latin typeface="Times New Roman"/>
                <a:cs typeface="Times New Roman"/>
              </a:rPr>
              <a:t>н</a:t>
            </a:r>
            <a:r>
              <a:rPr sz="1800" dirty="0">
                <a:latin typeface="Times New Roman"/>
                <a:cs typeface="Times New Roman"/>
              </a:rPr>
              <a:t>и	</a:t>
            </a:r>
            <a:r>
              <a:rPr sz="1800" spc="15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а	</a:t>
            </a:r>
            <a:r>
              <a:rPr sz="1800" spc="-1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сім	м</a:t>
            </a:r>
            <a:r>
              <a:rPr sz="1800" spc="-1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ж</a:t>
            </a:r>
            <a:r>
              <a:rPr sz="1800" spc="-15" dirty="0">
                <a:latin typeface="Times New Roman"/>
                <a:cs typeface="Times New Roman"/>
              </a:rPr>
              <a:t>н</a:t>
            </a:r>
            <a:r>
              <a:rPr sz="1800" dirty="0">
                <a:latin typeface="Times New Roman"/>
                <a:cs typeface="Times New Roman"/>
              </a:rPr>
              <a:t>ар</a:t>
            </a:r>
            <a:r>
              <a:rPr sz="1800" spc="-45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д</a:t>
            </a:r>
            <a:r>
              <a:rPr sz="1800" spc="-10" dirty="0">
                <a:latin typeface="Times New Roman"/>
                <a:cs typeface="Times New Roman"/>
              </a:rPr>
              <a:t>н</a:t>
            </a:r>
            <a:r>
              <a:rPr sz="1800" spc="-5" dirty="0">
                <a:latin typeface="Times New Roman"/>
                <a:cs typeface="Times New Roman"/>
              </a:rPr>
              <a:t>им  вимогам,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5" dirty="0">
                <a:latin typeface="Times New Roman"/>
                <a:cs typeface="Times New Roman"/>
              </a:rPr>
              <a:t> відкриває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широкі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можливість</a:t>
            </a:r>
            <a:r>
              <a:rPr sz="1800" dirty="0">
                <a:latin typeface="Times New Roman"/>
                <a:cs typeface="Times New Roman"/>
              </a:rPr>
              <a:t> для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застосування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фармацевтиці.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47569" y="0"/>
            <a:ext cx="26924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/>
              <a:t>Пластмасові</a:t>
            </a:r>
            <a:r>
              <a:rPr sz="2000" spc="-95" dirty="0"/>
              <a:t> </a:t>
            </a:r>
            <a:r>
              <a:rPr sz="2000" spc="-10" dirty="0"/>
              <a:t>матеріали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330200" y="571246"/>
            <a:ext cx="8485505" cy="5878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Матеріали</a:t>
            </a:r>
            <a:r>
              <a:rPr sz="2400" spc="-5" dirty="0">
                <a:latin typeface="Times New Roman"/>
                <a:cs typeface="Times New Roman"/>
              </a:rPr>
              <a:t> на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Times New Roman"/>
                <a:cs typeface="Times New Roman"/>
              </a:rPr>
              <a:t>основі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кополімеру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етилену</a:t>
            </a:r>
            <a:r>
              <a:rPr sz="2400" dirty="0">
                <a:latin typeface="Times New Roman"/>
                <a:cs typeface="Times New Roman"/>
              </a:rPr>
              <a:t> 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вінілового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спирту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(ЕВС).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Ці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матеріали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відрізняються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добрими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захисними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властивостями </a:t>
            </a:r>
            <a:r>
              <a:rPr sz="2400" dirty="0">
                <a:latin typeface="Times New Roman"/>
                <a:cs typeface="Times New Roman"/>
              </a:rPr>
              <a:t>при </a:t>
            </a:r>
            <a:r>
              <a:rPr sz="2400" spc="-5" dirty="0">
                <a:latin typeface="Times New Roman"/>
                <a:cs typeface="Times New Roman"/>
              </a:rPr>
              <a:t>підвищених </a:t>
            </a:r>
            <a:r>
              <a:rPr sz="2400" spc="-10" dirty="0">
                <a:latin typeface="Times New Roman"/>
                <a:cs typeface="Times New Roman"/>
              </a:rPr>
              <a:t>температурах </a:t>
            </a:r>
            <a:r>
              <a:rPr sz="2400" dirty="0">
                <a:latin typeface="Times New Roman"/>
                <a:cs typeface="Times New Roman"/>
              </a:rPr>
              <a:t>і в </a:t>
            </a:r>
            <a:r>
              <a:rPr sz="2400" spc="-5" dirty="0">
                <a:latin typeface="Times New Roman"/>
                <a:cs typeface="Times New Roman"/>
              </a:rPr>
              <a:t>середовищі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підвищеною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вологістю,</a:t>
            </a:r>
            <a:r>
              <a:rPr sz="2400" spc="-5" dirty="0">
                <a:latin typeface="Times New Roman"/>
                <a:cs typeface="Times New Roman"/>
              </a:rPr>
              <a:t> непроникністю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для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пахучих</a:t>
            </a:r>
            <a:r>
              <a:rPr sz="2400" spc="-10" dirty="0">
                <a:latin typeface="Times New Roman"/>
                <a:cs typeface="Times New Roman"/>
              </a:rPr>
              <a:t> речовин,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високою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механічною</a:t>
            </a:r>
            <a:r>
              <a:rPr sz="2400" spc="-5" dirty="0">
                <a:latin typeface="Times New Roman"/>
                <a:cs typeface="Times New Roman"/>
              </a:rPr>
              <a:t> міцністю</a:t>
            </a:r>
            <a:r>
              <a:rPr sz="2400" dirty="0">
                <a:latin typeface="Times New Roman"/>
                <a:cs typeface="Times New Roman"/>
              </a:rPr>
              <a:t> 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хімічною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стійкістю,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високою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прозорістю,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еластичністю,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підвищеною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масло-</a:t>
            </a:r>
            <a:r>
              <a:rPr sz="2400" dirty="0">
                <a:latin typeface="Times New Roman"/>
                <a:cs typeface="Times New Roman"/>
              </a:rPr>
              <a:t> і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жиронепроникністю. </a:t>
            </a:r>
            <a:r>
              <a:rPr sz="2400" spc="-10" dirty="0">
                <a:latin typeface="Times New Roman"/>
                <a:cs typeface="Times New Roman"/>
              </a:rPr>
              <a:t>Матеріали </a:t>
            </a:r>
            <a:r>
              <a:rPr sz="2400" dirty="0">
                <a:latin typeface="Times New Roman"/>
                <a:cs typeface="Times New Roman"/>
              </a:rPr>
              <a:t>з </a:t>
            </a:r>
            <a:r>
              <a:rPr sz="2400" spc="-5" dirty="0">
                <a:latin typeface="Times New Roman"/>
                <a:cs typeface="Times New Roman"/>
              </a:rPr>
              <a:t>ЕВС </a:t>
            </a:r>
            <a:r>
              <a:rPr sz="2400" spc="-20" dirty="0">
                <a:latin typeface="Times New Roman"/>
                <a:cs typeface="Times New Roman"/>
              </a:rPr>
              <a:t>використовуються </a:t>
            </a:r>
            <a:r>
              <a:rPr sz="2400" dirty="0">
                <a:latin typeface="Times New Roman"/>
                <a:cs typeface="Times New Roman"/>
              </a:rPr>
              <a:t>як </a:t>
            </a:r>
            <a:r>
              <a:rPr sz="2400" spc="-5" dirty="0">
                <a:latin typeface="Times New Roman"/>
                <a:cs typeface="Times New Roman"/>
              </a:rPr>
              <a:t>для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плівок, </a:t>
            </a:r>
            <a:r>
              <a:rPr sz="2400" spc="-20" dirty="0">
                <a:latin typeface="Times New Roman"/>
                <a:cs typeface="Times New Roman"/>
              </a:rPr>
              <a:t>паковання</a:t>
            </a:r>
            <a:r>
              <a:rPr sz="2400" spc="5" dirty="0">
                <a:latin typeface="Times New Roman"/>
                <a:cs typeface="Times New Roman"/>
              </a:rPr>
              <a:t> та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ламінування.</a:t>
            </a:r>
            <a:endParaRPr sz="2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latin typeface="Times New Roman"/>
                <a:cs typeface="Times New Roman"/>
              </a:rPr>
              <a:t>Пліофільм.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Це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плівка,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основою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якої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є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натуральний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каучук. 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Отримують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її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шляхом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обробки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каучуку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хлористим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воднем. </a:t>
            </a:r>
            <a:r>
              <a:rPr sz="2400" spc="-10" dirty="0">
                <a:latin typeface="Times New Roman"/>
                <a:cs typeface="Times New Roman"/>
              </a:rPr>
              <a:t> Плівка</a:t>
            </a:r>
            <a:r>
              <a:rPr sz="2400" spc="-5" dirty="0">
                <a:latin typeface="Times New Roman"/>
                <a:cs typeface="Times New Roman"/>
              </a:rPr>
              <a:t> пліофільма</a:t>
            </a:r>
            <a:r>
              <a:rPr sz="2400" dirty="0">
                <a:latin typeface="Times New Roman"/>
                <a:cs typeface="Times New Roman"/>
              </a:rPr>
              <a:t> достатньо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пружна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 </a:t>
            </a:r>
            <a:r>
              <a:rPr sz="2400" spc="-5" dirty="0">
                <a:latin typeface="Times New Roman"/>
                <a:cs typeface="Times New Roman"/>
              </a:rPr>
              <a:t>міцна,</a:t>
            </a:r>
            <a:r>
              <a:rPr sz="2400" dirty="0">
                <a:latin typeface="Times New Roman"/>
                <a:cs typeface="Times New Roman"/>
              </a:rPr>
              <a:t> добре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термічно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зварюється,</a:t>
            </a:r>
            <a:r>
              <a:rPr sz="2400" dirty="0">
                <a:latin typeface="Times New Roman"/>
                <a:cs typeface="Times New Roman"/>
              </a:rPr>
              <a:t> чинить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опір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кислотам</a:t>
            </a:r>
            <a:r>
              <a:rPr sz="2400" dirty="0">
                <a:latin typeface="Times New Roman"/>
                <a:cs typeface="Times New Roman"/>
              </a:rPr>
              <a:t> 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лугам,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отруйна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має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високу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жиронепроникність.</a:t>
            </a:r>
            <a:r>
              <a:rPr sz="2400" spc="5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Залежно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від</a:t>
            </a:r>
            <a:r>
              <a:rPr sz="2400" spc="59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кількості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пластифікатора</a:t>
            </a:r>
            <a:r>
              <a:rPr sz="2400" spc="-10" dirty="0">
                <a:latin typeface="Times New Roman"/>
                <a:cs typeface="Times New Roman"/>
              </a:rPr>
              <a:t> можна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отримати</a:t>
            </a:r>
            <a:r>
              <a:rPr sz="2400" spc="-10" dirty="0">
                <a:latin typeface="Times New Roman"/>
                <a:cs typeface="Times New Roman"/>
              </a:rPr>
              <a:t> плівку</a:t>
            </a:r>
            <a:r>
              <a:rPr sz="2400" spc="-5" dirty="0">
                <a:latin typeface="Times New Roman"/>
                <a:cs typeface="Times New Roman"/>
              </a:rPr>
              <a:t> пліофільма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волого-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газонепроникну,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або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низькою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величиною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волого-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газонепроникності,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або з доброю </a:t>
            </a:r>
            <a:r>
              <a:rPr sz="2400" spc="-20" dirty="0">
                <a:latin typeface="Times New Roman"/>
                <a:cs typeface="Times New Roman"/>
              </a:rPr>
              <a:t>волого-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і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газопроникністю.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35123" y="47371"/>
            <a:ext cx="27743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Металеві</a:t>
            </a:r>
            <a:r>
              <a:rPr spc="-65" dirty="0"/>
              <a:t> </a:t>
            </a:r>
            <a:r>
              <a:rPr spc="-10" dirty="0"/>
              <a:t>матеріали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8267" y="512190"/>
            <a:ext cx="8702675" cy="55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Фольга </a:t>
            </a:r>
            <a:r>
              <a:rPr sz="1800" b="1" spc="-5" dirty="0">
                <a:latin typeface="Times New Roman"/>
                <a:cs typeface="Times New Roman"/>
              </a:rPr>
              <a:t>алюминієва. </a:t>
            </a:r>
            <a:r>
              <a:rPr sz="1800" spc="-5" dirty="0">
                <a:latin typeface="Times New Roman"/>
                <a:cs typeface="Times New Roman"/>
              </a:rPr>
              <a:t>Цей </a:t>
            </a:r>
            <a:r>
              <a:rPr sz="1800" spc="-10" dirty="0">
                <a:latin typeface="Times New Roman"/>
                <a:cs typeface="Times New Roman"/>
              </a:rPr>
              <a:t>пакувальний матеріал </a:t>
            </a:r>
            <a:r>
              <a:rPr sz="1800" spc="-5" dirty="0">
                <a:latin typeface="Times New Roman"/>
                <a:cs typeface="Times New Roman"/>
              </a:rPr>
              <a:t>застосовується </a:t>
            </a:r>
            <a:r>
              <a:rPr sz="1800" dirty="0">
                <a:latin typeface="Times New Roman"/>
                <a:cs typeface="Times New Roman"/>
              </a:rPr>
              <a:t>для </a:t>
            </a:r>
            <a:r>
              <a:rPr sz="1800" spc="-10" dirty="0">
                <a:latin typeface="Times New Roman"/>
                <a:cs typeface="Times New Roman"/>
              </a:rPr>
              <a:t>пакування харчових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продуктів,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лікарських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препаратів,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виробів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медичного</a:t>
            </a:r>
            <a:r>
              <a:rPr sz="1800" spc="-10" dirty="0">
                <a:latin typeface="Times New Roman"/>
                <a:cs typeface="Times New Roman"/>
              </a:rPr>
              <a:t> призначення,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продукції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косметичної </a:t>
            </a:r>
            <a:r>
              <a:rPr sz="1800" spc="-5" dirty="0">
                <a:latin typeface="Times New Roman"/>
                <a:cs typeface="Times New Roman"/>
              </a:rPr>
              <a:t>промисловості, </a:t>
            </a:r>
            <a:r>
              <a:rPr sz="1800" dirty="0">
                <a:latin typeface="Times New Roman"/>
                <a:cs typeface="Times New Roman"/>
              </a:rPr>
              <a:t>а </a:t>
            </a:r>
            <a:r>
              <a:rPr sz="1800" spc="-25" dirty="0">
                <a:latin typeface="Times New Roman"/>
                <a:cs typeface="Times New Roman"/>
              </a:rPr>
              <a:t>також </a:t>
            </a:r>
            <a:r>
              <a:rPr sz="1800" dirty="0">
                <a:latin typeface="Times New Roman"/>
                <a:cs typeface="Times New Roman"/>
              </a:rPr>
              <a:t>для </a:t>
            </a:r>
            <a:r>
              <a:rPr sz="1800" spc="-10" dirty="0">
                <a:latin typeface="Times New Roman"/>
                <a:cs typeface="Times New Roman"/>
              </a:rPr>
              <a:t>виробництва пакувальних </a:t>
            </a:r>
            <a:r>
              <a:rPr sz="1800" spc="-5" dirty="0">
                <a:latin typeface="Times New Roman"/>
                <a:cs typeface="Times New Roman"/>
              </a:rPr>
              <a:t>матеріалів на </a:t>
            </a:r>
            <a:r>
              <a:rPr sz="1800" spc="5" dirty="0">
                <a:latin typeface="Times New Roman"/>
                <a:cs typeface="Times New Roman"/>
              </a:rPr>
              <a:t>основі 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алюмінієвої фольги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(ГОСТ</a:t>
            </a:r>
            <a:r>
              <a:rPr sz="1800" dirty="0">
                <a:latin typeface="Times New Roman"/>
                <a:cs typeface="Times New Roman"/>
              </a:rPr>
              <a:t> 745—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2014).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Фольга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виготовляється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алюмінію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марок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85" dirty="0">
                <a:latin typeface="Times New Roman"/>
                <a:cs typeface="Times New Roman"/>
              </a:rPr>
              <a:t>АТ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(з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вмістом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алюмінію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99,6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%),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А1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(алюмінію</a:t>
            </a:r>
            <a:r>
              <a:rPr sz="1800" dirty="0">
                <a:latin typeface="Times New Roman"/>
                <a:cs typeface="Times New Roman"/>
              </a:rPr>
              <a:t> 99,5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%)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А2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(алюмінію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99,0%).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Згідно</a:t>
            </a:r>
            <a:r>
              <a:rPr sz="1800" dirty="0">
                <a:latin typeface="Times New Roman"/>
                <a:cs typeface="Times New Roman"/>
              </a:rPr>
              <a:t> з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ГОСТ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745—2014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випускається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фольга </a:t>
            </a:r>
            <a:r>
              <a:rPr sz="1800" dirty="0">
                <a:latin typeface="Times New Roman"/>
                <a:cs typeface="Times New Roman"/>
              </a:rPr>
              <a:t>таких </a:t>
            </a:r>
            <a:r>
              <a:rPr sz="1800" spc="-5" dirty="0">
                <a:latin typeface="Times New Roman"/>
                <a:cs typeface="Times New Roman"/>
              </a:rPr>
              <a:t>марок: </a:t>
            </a:r>
            <a:r>
              <a:rPr sz="1800" b="1" i="1" spc="-5" dirty="0">
                <a:latin typeface="Times New Roman"/>
                <a:cs typeface="Times New Roman"/>
              </a:rPr>
              <a:t>ФГ </a:t>
            </a:r>
            <a:r>
              <a:rPr sz="1800" spc="-15" dirty="0">
                <a:latin typeface="Times New Roman"/>
                <a:cs typeface="Times New Roman"/>
              </a:rPr>
              <a:t>(гладка), </a:t>
            </a:r>
            <a:r>
              <a:rPr sz="1800" b="1" i="1" spc="-15" dirty="0">
                <a:latin typeface="Times New Roman"/>
                <a:cs typeface="Times New Roman"/>
              </a:rPr>
              <a:t>ФЛ </a:t>
            </a:r>
            <a:r>
              <a:rPr sz="1800" spc="-15" dirty="0">
                <a:latin typeface="Times New Roman"/>
                <a:cs typeface="Times New Roman"/>
              </a:rPr>
              <a:t>(лакована </a:t>
            </a:r>
            <a:r>
              <a:rPr sz="1800" dirty="0">
                <a:latin typeface="Times New Roman"/>
                <a:cs typeface="Times New Roman"/>
              </a:rPr>
              <a:t>з </a:t>
            </a:r>
            <a:r>
              <a:rPr sz="1800" spc="-20" dirty="0">
                <a:latin typeface="Times New Roman"/>
                <a:cs typeface="Times New Roman"/>
              </a:rPr>
              <a:t>одного </a:t>
            </a:r>
            <a:r>
              <a:rPr sz="1800" spc="-10" dirty="0">
                <a:latin typeface="Times New Roman"/>
                <a:cs typeface="Times New Roman"/>
              </a:rPr>
              <a:t>боку), </a:t>
            </a:r>
            <a:r>
              <a:rPr sz="1800" b="1" i="1" spc="-10" dirty="0">
                <a:latin typeface="Times New Roman"/>
                <a:cs typeface="Times New Roman"/>
              </a:rPr>
              <a:t>ФЛЛ </a:t>
            </a:r>
            <a:r>
              <a:rPr sz="1800" spc="-15" dirty="0">
                <a:latin typeface="Times New Roman"/>
                <a:cs typeface="Times New Roman"/>
              </a:rPr>
              <a:t>(лакована </a:t>
            </a:r>
            <a:r>
              <a:rPr sz="1800" dirty="0">
                <a:latin typeface="Times New Roman"/>
                <a:cs typeface="Times New Roman"/>
              </a:rPr>
              <a:t>з </a:t>
            </a:r>
            <a:r>
              <a:rPr sz="1800" spc="-20" dirty="0">
                <a:latin typeface="Times New Roman"/>
                <a:cs typeface="Times New Roman"/>
              </a:rPr>
              <a:t>двох 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сторін),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ФТЛ</a:t>
            </a:r>
            <a:r>
              <a:rPr sz="1800" b="1" i="1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(з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лаком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термозварювальним</a:t>
            </a:r>
            <a:r>
              <a:rPr sz="1800" dirty="0">
                <a:latin typeface="Times New Roman"/>
                <a:cs typeface="Times New Roman"/>
              </a:rPr>
              <a:t> з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однієї</a:t>
            </a:r>
            <a:r>
              <a:rPr sz="1800" spc="-5" dirty="0">
                <a:latin typeface="Times New Roman"/>
                <a:cs typeface="Times New Roman"/>
              </a:rPr>
              <a:t> сторони),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b="1" spc="10" dirty="0">
                <a:latin typeface="Times New Roman"/>
                <a:cs typeface="Times New Roman"/>
              </a:rPr>
              <a:t>ФО </a:t>
            </a:r>
            <a:r>
              <a:rPr sz="1800" b="1" spc="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(фарбована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кольоровим </a:t>
            </a:r>
            <a:r>
              <a:rPr sz="1800" spc="-30" dirty="0">
                <a:latin typeface="Times New Roman"/>
                <a:cs typeface="Times New Roman"/>
              </a:rPr>
              <a:t>лаком </a:t>
            </a:r>
            <a:r>
              <a:rPr sz="1800" dirty="0">
                <a:latin typeface="Times New Roman"/>
                <a:cs typeface="Times New Roman"/>
              </a:rPr>
              <a:t>або </a:t>
            </a:r>
            <a:r>
              <a:rPr sz="1800" spc="-15" dirty="0">
                <a:latin typeface="Times New Roman"/>
                <a:cs typeface="Times New Roman"/>
              </a:rPr>
              <a:t>краскою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 </a:t>
            </a:r>
            <a:r>
              <a:rPr sz="1800" spc="-10" dirty="0">
                <a:latin typeface="Times New Roman"/>
                <a:cs typeface="Times New Roman"/>
              </a:rPr>
              <a:t>однієї </a:t>
            </a:r>
            <a:r>
              <a:rPr sz="1800" spc="-5" dirty="0">
                <a:latin typeface="Times New Roman"/>
                <a:cs typeface="Times New Roman"/>
              </a:rPr>
              <a:t>сторони </a:t>
            </a:r>
            <a:r>
              <a:rPr sz="1800" dirty="0">
                <a:latin typeface="Times New Roman"/>
                <a:cs typeface="Times New Roman"/>
              </a:rPr>
              <a:t>або з </a:t>
            </a:r>
            <a:r>
              <a:rPr sz="1800" spc="-20" dirty="0">
                <a:latin typeface="Times New Roman"/>
                <a:cs typeface="Times New Roman"/>
              </a:rPr>
              <a:t>двох </a:t>
            </a:r>
            <a:r>
              <a:rPr sz="1800" spc="-5" dirty="0">
                <a:latin typeface="Times New Roman"/>
                <a:cs typeface="Times New Roman"/>
              </a:rPr>
              <a:t>сторін), </a:t>
            </a:r>
            <a:r>
              <a:rPr sz="1800" b="1" i="1" spc="-5" dirty="0">
                <a:latin typeface="Times New Roman"/>
                <a:cs typeface="Times New Roman"/>
              </a:rPr>
              <a:t>ФП </a:t>
            </a:r>
            <a:r>
              <a:rPr sz="1800" spc="-15" dirty="0">
                <a:latin typeface="Times New Roman"/>
                <a:cs typeface="Times New Roman"/>
              </a:rPr>
              <a:t>(друкована </a:t>
            </a:r>
            <a:r>
              <a:rPr sz="1800" dirty="0">
                <a:latin typeface="Times New Roman"/>
                <a:cs typeface="Times New Roman"/>
              </a:rPr>
              <a:t>з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однієї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двох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сторін),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ФПЛ</a:t>
            </a:r>
            <a:r>
              <a:rPr sz="1800" b="1" i="1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(з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друком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одній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стороні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та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лакуванням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іншої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сторони),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ФОЛ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(фарбована</a:t>
            </a:r>
            <a:r>
              <a:rPr sz="1800" dirty="0">
                <a:latin typeface="Times New Roman"/>
                <a:cs typeface="Times New Roman"/>
              </a:rPr>
              <a:t> з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однієї</a:t>
            </a:r>
            <a:r>
              <a:rPr sz="1800" spc="-5" dirty="0">
                <a:latin typeface="Times New Roman"/>
                <a:cs typeface="Times New Roman"/>
              </a:rPr>
              <a:t> сторони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10" dirty="0">
                <a:latin typeface="Times New Roman"/>
                <a:cs typeface="Times New Roman"/>
              </a:rPr>
              <a:t>та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лакована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іншої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сторони),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ФПТЛ 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(друкована </a:t>
            </a:r>
            <a:r>
              <a:rPr sz="1800" dirty="0">
                <a:latin typeface="Times New Roman"/>
                <a:cs typeface="Times New Roman"/>
              </a:rPr>
              <a:t>з </a:t>
            </a:r>
            <a:r>
              <a:rPr sz="1800" spc="-15" dirty="0">
                <a:latin typeface="Times New Roman"/>
                <a:cs typeface="Times New Roman"/>
              </a:rPr>
              <a:t>однієї </a:t>
            </a:r>
            <a:r>
              <a:rPr sz="1800" spc="-5" dirty="0">
                <a:latin typeface="Times New Roman"/>
                <a:cs typeface="Times New Roman"/>
              </a:rPr>
              <a:t>сторони </a:t>
            </a:r>
            <a:r>
              <a:rPr sz="1800" spc="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з </a:t>
            </a:r>
            <a:r>
              <a:rPr sz="1800" spc="-30" dirty="0">
                <a:latin typeface="Times New Roman"/>
                <a:cs typeface="Times New Roman"/>
              </a:rPr>
              <a:t>лаком </a:t>
            </a:r>
            <a:r>
              <a:rPr sz="1800" spc="-5" dirty="0">
                <a:latin typeface="Times New Roman"/>
                <a:cs typeface="Times New Roman"/>
              </a:rPr>
              <a:t>термозварювальним </a:t>
            </a:r>
            <a:r>
              <a:rPr sz="1800" dirty="0">
                <a:latin typeface="Times New Roman"/>
                <a:cs typeface="Times New Roman"/>
              </a:rPr>
              <a:t>з </a:t>
            </a:r>
            <a:r>
              <a:rPr sz="1800" spc="-5" dirty="0">
                <a:latin typeface="Times New Roman"/>
                <a:cs typeface="Times New Roman"/>
              </a:rPr>
              <a:t>іншої </a:t>
            </a:r>
            <a:r>
              <a:rPr sz="1800" spc="-10" dirty="0">
                <a:latin typeface="Times New Roman"/>
                <a:cs typeface="Times New Roman"/>
              </a:rPr>
              <a:t>сторони), </a:t>
            </a:r>
            <a:r>
              <a:rPr sz="1800" b="1" i="1" spc="-10" dirty="0">
                <a:latin typeface="Times New Roman"/>
                <a:cs typeface="Times New Roman"/>
              </a:rPr>
              <a:t>ФЛТП </a:t>
            </a:r>
            <a:r>
              <a:rPr sz="1800" b="1" i="1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(лакована </a:t>
            </a:r>
            <a:r>
              <a:rPr sz="1800" dirty="0">
                <a:latin typeface="Times New Roman"/>
                <a:cs typeface="Times New Roman"/>
              </a:rPr>
              <a:t>з </a:t>
            </a:r>
            <a:r>
              <a:rPr sz="1800" spc="-15" dirty="0">
                <a:latin typeface="Times New Roman"/>
                <a:cs typeface="Times New Roman"/>
              </a:rPr>
              <a:t>однієї </a:t>
            </a:r>
            <a:r>
              <a:rPr sz="1800" spc="-5" dirty="0">
                <a:latin typeface="Times New Roman"/>
                <a:cs typeface="Times New Roman"/>
              </a:rPr>
              <a:t>сторони </a:t>
            </a:r>
            <a:r>
              <a:rPr sz="1800" spc="10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з </a:t>
            </a:r>
            <a:r>
              <a:rPr sz="1800" spc="-30" dirty="0">
                <a:latin typeface="Times New Roman"/>
                <a:cs typeface="Times New Roman"/>
              </a:rPr>
              <a:t>лаком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термозварювальним </a:t>
            </a:r>
            <a:r>
              <a:rPr sz="1800" dirty="0">
                <a:latin typeface="Times New Roman"/>
                <a:cs typeface="Times New Roman"/>
              </a:rPr>
              <a:t>з іншої </a:t>
            </a:r>
            <a:r>
              <a:rPr sz="1800" spc="-5" dirty="0">
                <a:latin typeface="Times New Roman"/>
                <a:cs typeface="Times New Roman"/>
              </a:rPr>
              <a:t>сторони), </a:t>
            </a:r>
            <a:r>
              <a:rPr sz="1800" spc="-45" dirty="0">
                <a:latin typeface="Times New Roman"/>
                <a:cs typeface="Times New Roman"/>
              </a:rPr>
              <a:t>ФЛПТЛ 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(друкована </a:t>
            </a:r>
            <a:r>
              <a:rPr sz="1800" dirty="0">
                <a:latin typeface="Times New Roman"/>
                <a:cs typeface="Times New Roman"/>
              </a:rPr>
              <a:t>з </a:t>
            </a:r>
            <a:r>
              <a:rPr sz="1800" spc="-30" dirty="0">
                <a:latin typeface="Times New Roman"/>
                <a:cs typeface="Times New Roman"/>
              </a:rPr>
              <a:t>лаком </a:t>
            </a:r>
            <a:r>
              <a:rPr sz="1800" spc="-5" dirty="0">
                <a:latin typeface="Times New Roman"/>
                <a:cs typeface="Times New Roman"/>
              </a:rPr>
              <a:t>поверх </a:t>
            </a:r>
            <a:r>
              <a:rPr sz="1800" spc="-15" dirty="0">
                <a:latin typeface="Times New Roman"/>
                <a:cs typeface="Times New Roman"/>
              </a:rPr>
              <a:t>друку </a:t>
            </a:r>
            <a:r>
              <a:rPr sz="1800" dirty="0">
                <a:latin typeface="Times New Roman"/>
                <a:cs typeface="Times New Roman"/>
              </a:rPr>
              <a:t>з </a:t>
            </a:r>
            <a:r>
              <a:rPr sz="1800" spc="-10" dirty="0">
                <a:latin typeface="Times New Roman"/>
                <a:cs typeface="Times New Roman"/>
              </a:rPr>
              <a:t>однієї </a:t>
            </a:r>
            <a:r>
              <a:rPr sz="1800" spc="-5" dirty="0">
                <a:latin typeface="Times New Roman"/>
                <a:cs typeface="Times New Roman"/>
              </a:rPr>
              <a:t>сторони </a:t>
            </a:r>
            <a:r>
              <a:rPr sz="1800" spc="10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з </a:t>
            </a:r>
            <a:r>
              <a:rPr sz="1800" spc="-30" dirty="0">
                <a:latin typeface="Times New Roman"/>
                <a:cs typeface="Times New Roman"/>
              </a:rPr>
              <a:t>лаком </a:t>
            </a:r>
            <a:r>
              <a:rPr sz="1800" spc="-10" dirty="0">
                <a:latin typeface="Times New Roman"/>
                <a:cs typeface="Times New Roman"/>
              </a:rPr>
              <a:t>термозварювальним </a:t>
            </a:r>
            <a:r>
              <a:rPr sz="1800" dirty="0">
                <a:latin typeface="Times New Roman"/>
                <a:cs typeface="Times New Roman"/>
              </a:rPr>
              <a:t>з іншої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сторони),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ФТЛПЛ</a:t>
            </a:r>
            <a:r>
              <a:rPr sz="1800" b="1" i="1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(з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друкованим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лаком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термозварювальним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друку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однієї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сторони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10" dirty="0">
                <a:latin typeface="Times New Roman"/>
                <a:cs typeface="Times New Roman"/>
              </a:rPr>
              <a:t>та </a:t>
            </a:r>
            <a:r>
              <a:rPr sz="1800" spc="-15" dirty="0">
                <a:latin typeface="Times New Roman"/>
                <a:cs typeface="Times New Roman"/>
              </a:rPr>
              <a:t>лакована </a:t>
            </a:r>
            <a:r>
              <a:rPr sz="1800" dirty="0">
                <a:latin typeface="Times New Roman"/>
                <a:cs typeface="Times New Roman"/>
              </a:rPr>
              <a:t>з </a:t>
            </a:r>
            <a:r>
              <a:rPr sz="1800" spc="-5" dirty="0">
                <a:latin typeface="Times New Roman"/>
                <a:cs typeface="Times New Roman"/>
              </a:rPr>
              <a:t>іншої сторони), </a:t>
            </a:r>
            <a:r>
              <a:rPr sz="1800" b="1" i="1" spc="-5" dirty="0">
                <a:latin typeface="Times New Roman"/>
                <a:cs typeface="Times New Roman"/>
              </a:rPr>
              <a:t>ФТЛТЛ </a:t>
            </a:r>
            <a:r>
              <a:rPr sz="1800" dirty="0">
                <a:latin typeface="Times New Roman"/>
                <a:cs typeface="Times New Roman"/>
              </a:rPr>
              <a:t>(з </a:t>
            </a:r>
            <a:r>
              <a:rPr sz="1800" spc="-10" dirty="0">
                <a:latin typeface="Times New Roman"/>
                <a:cs typeface="Times New Roman"/>
              </a:rPr>
              <a:t>лаками </a:t>
            </a:r>
            <a:r>
              <a:rPr sz="1800" spc="-5" dirty="0">
                <a:latin typeface="Times New Roman"/>
                <a:cs typeface="Times New Roman"/>
              </a:rPr>
              <a:t>термозварювальними </a:t>
            </a:r>
            <a:r>
              <a:rPr sz="1800" dirty="0">
                <a:latin typeface="Times New Roman"/>
                <a:cs typeface="Times New Roman"/>
              </a:rPr>
              <a:t>з </a:t>
            </a:r>
            <a:r>
              <a:rPr sz="1800" spc="-20" dirty="0">
                <a:latin typeface="Times New Roman"/>
                <a:cs typeface="Times New Roman"/>
              </a:rPr>
              <a:t>двох </a:t>
            </a:r>
            <a:r>
              <a:rPr sz="1800" spc="-5" dirty="0">
                <a:latin typeface="Times New Roman"/>
                <a:cs typeface="Times New Roman"/>
              </a:rPr>
              <a:t>сторін).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Фольгу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випускають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тиснену,</a:t>
            </a:r>
            <a:r>
              <a:rPr sz="1800" spc="-20" dirty="0">
                <a:latin typeface="Times New Roman"/>
                <a:cs typeface="Times New Roman"/>
              </a:rPr>
              <a:t> забарвлену,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лаковану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(для</a:t>
            </a:r>
            <a:r>
              <a:rPr sz="1800" spc="-5" dirty="0">
                <a:latin typeface="Times New Roman"/>
                <a:cs typeface="Times New Roman"/>
              </a:rPr>
              <a:t> підвищення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антикорозійних </a:t>
            </a:r>
            <a:r>
              <a:rPr sz="1800" spc="-5" dirty="0">
                <a:latin typeface="Times New Roman"/>
                <a:cs typeface="Times New Roman"/>
              </a:rPr>
              <a:t> властивостей), </a:t>
            </a:r>
            <a:r>
              <a:rPr sz="1800" spc="-10" dirty="0">
                <a:latin typeface="Times New Roman"/>
                <a:cs typeface="Times New Roman"/>
              </a:rPr>
              <a:t>кашовану </a:t>
            </a:r>
            <a:r>
              <a:rPr sz="1800" spc="-5" dirty="0">
                <a:latin typeface="Times New Roman"/>
                <a:cs typeface="Times New Roman"/>
              </a:rPr>
              <a:t>(склеювання фольги </a:t>
            </a:r>
            <a:r>
              <a:rPr sz="1800" dirty="0">
                <a:latin typeface="Times New Roman"/>
                <a:cs typeface="Times New Roman"/>
              </a:rPr>
              <a:t>з </a:t>
            </a:r>
            <a:r>
              <a:rPr sz="1800" spc="-10" dirty="0">
                <a:latin typeface="Times New Roman"/>
                <a:cs typeface="Times New Roman"/>
              </a:rPr>
              <a:t>папером) </a:t>
            </a:r>
            <a:r>
              <a:rPr sz="1800" spc="10" dirty="0">
                <a:latin typeface="Times New Roman"/>
                <a:cs typeface="Times New Roman"/>
              </a:rPr>
              <a:t>та </a:t>
            </a:r>
            <a:r>
              <a:rPr sz="1800" spc="-5" dirty="0">
                <a:latin typeface="Times New Roman"/>
                <a:cs typeface="Times New Roman"/>
              </a:rPr>
              <a:t>ін. На </a:t>
            </a:r>
            <a:r>
              <a:rPr sz="1800" spc="-10" dirty="0">
                <a:latin typeface="Times New Roman"/>
                <a:cs typeface="Times New Roman"/>
              </a:rPr>
              <a:t>фользі </a:t>
            </a:r>
            <a:r>
              <a:rPr sz="1800" spc="-5" dirty="0">
                <a:latin typeface="Times New Roman"/>
                <a:cs typeface="Times New Roman"/>
              </a:rPr>
              <a:t>допускаються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поодинокі </a:t>
            </a:r>
            <a:r>
              <a:rPr sz="1800" spc="-5" dirty="0">
                <a:latin typeface="Times New Roman"/>
                <a:cs typeface="Times New Roman"/>
              </a:rPr>
              <a:t>дрібні </a:t>
            </a:r>
            <a:r>
              <a:rPr sz="1800" spc="-10" dirty="0">
                <a:latin typeface="Times New Roman"/>
                <a:cs typeface="Times New Roman"/>
              </a:rPr>
              <a:t>отвори, </a:t>
            </a:r>
            <a:r>
              <a:rPr sz="1800" spc="-5" dirty="0">
                <a:latin typeface="Times New Roman"/>
                <a:cs typeface="Times New Roman"/>
              </a:rPr>
              <a:t>видимі </a:t>
            </a:r>
            <a:r>
              <a:rPr sz="1800" spc="-35" dirty="0">
                <a:latin typeface="Times New Roman"/>
                <a:cs typeface="Times New Roman"/>
              </a:rPr>
              <a:t>оком </a:t>
            </a:r>
            <a:r>
              <a:rPr sz="1800" spc="-10" dirty="0">
                <a:latin typeface="Times New Roman"/>
                <a:cs typeface="Times New Roman"/>
              </a:rPr>
              <a:t>проти </a:t>
            </a:r>
            <a:r>
              <a:rPr sz="1800" spc="-5" dirty="0">
                <a:latin typeface="Times New Roman"/>
                <a:cs typeface="Times New Roman"/>
              </a:rPr>
              <a:t>світла, </a:t>
            </a:r>
            <a:r>
              <a:rPr sz="1800" dirty="0">
                <a:latin typeface="Times New Roman"/>
                <a:cs typeface="Times New Roman"/>
              </a:rPr>
              <a:t>що </a:t>
            </a:r>
            <a:r>
              <a:rPr sz="1800" spc="-5" dirty="0">
                <a:latin typeface="Times New Roman"/>
                <a:cs typeface="Times New Roman"/>
              </a:rPr>
              <a:t>не </a:t>
            </a:r>
            <a:r>
              <a:rPr sz="1800" spc="-15" dirty="0">
                <a:latin typeface="Times New Roman"/>
                <a:cs typeface="Times New Roman"/>
              </a:rPr>
              <a:t>мають </a:t>
            </a:r>
            <a:r>
              <a:rPr sz="1800" spc="-20" dirty="0">
                <a:latin typeface="Times New Roman"/>
                <a:cs typeface="Times New Roman"/>
              </a:rPr>
              <a:t>рядкового </a:t>
            </a:r>
            <a:r>
              <a:rPr sz="1800" spc="10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місцевого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розташування.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Торці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рулонів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мають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бути </a:t>
            </a:r>
            <a:r>
              <a:rPr sz="1800" spc="-5" dirty="0">
                <a:latin typeface="Times New Roman"/>
                <a:cs typeface="Times New Roman"/>
              </a:rPr>
              <a:t>без</a:t>
            </a:r>
            <a:r>
              <a:rPr sz="1800" spc="-10" dirty="0">
                <a:latin typeface="Times New Roman"/>
                <a:cs typeface="Times New Roman"/>
              </a:rPr>
              <a:t> забруднень,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забоїн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вмятин.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35123" y="0"/>
            <a:ext cx="3188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Комбіновані</a:t>
            </a:r>
            <a:r>
              <a:rPr spc="-65" dirty="0"/>
              <a:t> </a:t>
            </a:r>
            <a:r>
              <a:rPr spc="-10" dirty="0"/>
              <a:t>матеріали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8267" y="299973"/>
            <a:ext cx="8630920" cy="6336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3375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Times New Roman"/>
                <a:cs typeface="Times New Roman"/>
              </a:rPr>
              <a:t>Комбіновані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плівки.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latin typeface="Times New Roman"/>
                <a:cs typeface="Times New Roman"/>
              </a:rPr>
              <a:t>Комбіновані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плівки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можна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розділити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такі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класи: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плівки,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містять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полімерні </a:t>
            </a:r>
            <a:r>
              <a:rPr sz="1800" dirty="0">
                <a:latin typeface="Times New Roman"/>
                <a:cs typeface="Times New Roman"/>
              </a:rPr>
              <a:t>складові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(багатошарові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плівкові</a:t>
            </a:r>
            <a:r>
              <a:rPr sz="1800" spc="-5" dirty="0">
                <a:latin typeface="Times New Roman"/>
                <a:cs typeface="Times New Roman"/>
              </a:rPr>
              <a:t> матеріали);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плівки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основі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паперу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(картону);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плівки,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складу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яких </a:t>
            </a:r>
            <a:r>
              <a:rPr sz="1800" spc="-20" dirty="0">
                <a:latin typeface="Times New Roman"/>
                <a:cs typeface="Times New Roman"/>
              </a:rPr>
              <a:t>входить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алюмінієва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фольга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(ламіновані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плівки).</a:t>
            </a:r>
            <a:endParaRPr sz="1800">
              <a:latin typeface="Times New Roman"/>
              <a:cs typeface="Times New Roman"/>
            </a:endParaRPr>
          </a:p>
          <a:p>
            <a:pPr marL="12700" marR="1252855" indent="18097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Далі </a:t>
            </a:r>
            <a:r>
              <a:rPr sz="1800" spc="-5" dirty="0">
                <a:latin typeface="Times New Roman"/>
                <a:cs typeface="Times New Roman"/>
              </a:rPr>
              <a:t>наведена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характеристика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найбільш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поширених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видів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багатошарових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(комбінованих)</a:t>
            </a:r>
            <a:r>
              <a:rPr sz="1800" spc="-5" dirty="0">
                <a:latin typeface="Times New Roman"/>
                <a:cs typeface="Times New Roman"/>
              </a:rPr>
              <a:t> матеріалів.</a:t>
            </a:r>
            <a:endParaRPr sz="1800">
              <a:latin typeface="Times New Roman"/>
              <a:cs typeface="Times New Roman"/>
            </a:endParaRPr>
          </a:p>
          <a:p>
            <a:pPr marL="12700" marR="5080" indent="180975" algn="just">
              <a:lnSpc>
                <a:spcPct val="100000"/>
              </a:lnSpc>
              <a:tabLst>
                <a:tab pos="2135505" algn="l"/>
                <a:tab pos="3813810" algn="l"/>
                <a:tab pos="602361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ПЕ</a:t>
            </a:r>
            <a:r>
              <a:rPr sz="1800" b="1" i="1" spc="5" dirty="0">
                <a:latin typeface="Times New Roman"/>
                <a:cs typeface="Times New Roman"/>
              </a:rPr>
              <a:t>Т</a:t>
            </a:r>
            <a:r>
              <a:rPr sz="1800" b="1" i="1" dirty="0">
                <a:latin typeface="Times New Roman"/>
                <a:cs typeface="Times New Roman"/>
              </a:rPr>
              <a:t>/ф</a:t>
            </a:r>
            <a:r>
              <a:rPr sz="1800" b="1" i="1" spc="-50" dirty="0">
                <a:latin typeface="Times New Roman"/>
                <a:cs typeface="Times New Roman"/>
              </a:rPr>
              <a:t>о</a:t>
            </a:r>
            <a:r>
              <a:rPr sz="1800" b="1" i="1" spc="-5" dirty="0">
                <a:latin typeface="Times New Roman"/>
                <a:cs typeface="Times New Roman"/>
              </a:rPr>
              <a:t>л</a:t>
            </a:r>
            <a:r>
              <a:rPr sz="1800" b="1" i="1" dirty="0">
                <a:latin typeface="Times New Roman"/>
                <a:cs typeface="Times New Roman"/>
              </a:rPr>
              <a:t>ь</a:t>
            </a:r>
            <a:r>
              <a:rPr sz="1800" b="1" i="1" spc="-5" dirty="0">
                <a:latin typeface="Times New Roman"/>
                <a:cs typeface="Times New Roman"/>
              </a:rPr>
              <a:t>г</a:t>
            </a:r>
            <a:r>
              <a:rPr sz="1800" b="1" i="1" dirty="0">
                <a:latin typeface="Times New Roman"/>
                <a:cs typeface="Times New Roman"/>
              </a:rPr>
              <a:t>а	Al</a:t>
            </a:r>
            <a:r>
              <a:rPr sz="1800" b="1" i="1" spc="-5" dirty="0">
                <a:latin typeface="Times New Roman"/>
                <a:cs typeface="Times New Roman"/>
              </a:rPr>
              <a:t>/</a:t>
            </a:r>
            <a:r>
              <a:rPr sz="1800" b="1" i="1" dirty="0">
                <a:latin typeface="Times New Roman"/>
                <a:cs typeface="Times New Roman"/>
              </a:rPr>
              <a:t>П</a:t>
            </a:r>
            <a:r>
              <a:rPr sz="1800" b="1" i="1" spc="-5" dirty="0">
                <a:latin typeface="Times New Roman"/>
                <a:cs typeface="Times New Roman"/>
              </a:rPr>
              <a:t>лі</a:t>
            </a:r>
            <a:r>
              <a:rPr sz="1800" b="1" i="1" spc="-10" dirty="0">
                <a:latin typeface="Times New Roman"/>
                <a:cs typeface="Times New Roman"/>
              </a:rPr>
              <a:t>в</a:t>
            </a:r>
            <a:r>
              <a:rPr sz="1800" b="1" i="1" spc="-50" dirty="0">
                <a:latin typeface="Times New Roman"/>
                <a:cs typeface="Times New Roman"/>
              </a:rPr>
              <a:t>к</a:t>
            </a:r>
            <a:r>
              <a:rPr sz="1800" b="1" i="1" dirty="0">
                <a:latin typeface="Times New Roman"/>
                <a:cs typeface="Times New Roman"/>
              </a:rPr>
              <a:t>а	</a:t>
            </a:r>
            <a:r>
              <a:rPr sz="1800" b="1" i="1" spc="-5" dirty="0">
                <a:latin typeface="Times New Roman"/>
                <a:cs typeface="Times New Roman"/>
              </a:rPr>
              <a:t>п</a:t>
            </a:r>
            <a:r>
              <a:rPr sz="1800" b="1" i="1" spc="-55" dirty="0">
                <a:latin typeface="Times New Roman"/>
                <a:cs typeface="Times New Roman"/>
              </a:rPr>
              <a:t>о</a:t>
            </a:r>
            <a:r>
              <a:rPr sz="1800" b="1" i="1" spc="-5" dirty="0">
                <a:latin typeface="Times New Roman"/>
                <a:cs typeface="Times New Roman"/>
              </a:rPr>
              <a:t>лі</a:t>
            </a:r>
            <a:r>
              <a:rPr sz="1800" b="1" i="1" spc="-15" dirty="0">
                <a:latin typeface="Times New Roman"/>
                <a:cs typeface="Times New Roman"/>
              </a:rPr>
              <a:t>е</a:t>
            </a:r>
            <a:r>
              <a:rPr sz="1800" b="1" i="1" dirty="0">
                <a:latin typeface="Times New Roman"/>
                <a:cs typeface="Times New Roman"/>
              </a:rPr>
              <a:t>тилено</a:t>
            </a:r>
            <a:r>
              <a:rPr sz="1800" b="1" i="1" spc="-15" dirty="0">
                <a:latin typeface="Times New Roman"/>
                <a:cs typeface="Times New Roman"/>
              </a:rPr>
              <a:t>в</a:t>
            </a:r>
            <a:r>
              <a:rPr sz="1800" b="1" i="1" dirty="0">
                <a:latin typeface="Times New Roman"/>
                <a:cs typeface="Times New Roman"/>
              </a:rPr>
              <a:t>а	(</a:t>
            </a:r>
            <a:r>
              <a:rPr sz="1800" b="1" i="1" spc="-5" dirty="0">
                <a:latin typeface="Times New Roman"/>
                <a:cs typeface="Times New Roman"/>
              </a:rPr>
              <a:t>п</a:t>
            </a:r>
            <a:r>
              <a:rPr sz="1800" b="1" i="1" spc="-55" dirty="0">
                <a:latin typeface="Times New Roman"/>
                <a:cs typeface="Times New Roman"/>
              </a:rPr>
              <a:t>о</a:t>
            </a:r>
            <a:r>
              <a:rPr sz="1800" b="1" i="1" spc="-5" dirty="0">
                <a:latin typeface="Times New Roman"/>
                <a:cs typeface="Times New Roman"/>
              </a:rPr>
              <a:t>лі</a:t>
            </a:r>
            <a:r>
              <a:rPr sz="1800" b="1" i="1" spc="-15" dirty="0">
                <a:latin typeface="Times New Roman"/>
                <a:cs typeface="Times New Roman"/>
              </a:rPr>
              <a:t>е</a:t>
            </a:r>
            <a:r>
              <a:rPr sz="1800" b="1" i="1" spc="-10" dirty="0">
                <a:latin typeface="Times New Roman"/>
                <a:cs typeface="Times New Roman"/>
              </a:rPr>
              <a:t>т</a:t>
            </a:r>
            <a:r>
              <a:rPr sz="1800" b="1" i="1" spc="-5" dirty="0">
                <a:latin typeface="Times New Roman"/>
                <a:cs typeface="Times New Roman"/>
              </a:rPr>
              <a:t>илен</a:t>
            </a:r>
            <a:r>
              <a:rPr sz="1800" b="1" i="1" spc="-25" dirty="0">
                <a:latin typeface="Times New Roman"/>
                <a:cs typeface="Times New Roman"/>
              </a:rPr>
              <a:t>т</a:t>
            </a:r>
            <a:r>
              <a:rPr sz="1800" b="1" i="1" dirty="0">
                <a:latin typeface="Times New Roman"/>
                <a:cs typeface="Times New Roman"/>
              </a:rPr>
              <a:t>ер</a:t>
            </a:r>
            <a:r>
              <a:rPr sz="1800" b="1" i="1" spc="-40" dirty="0">
                <a:latin typeface="Times New Roman"/>
                <a:cs typeface="Times New Roman"/>
              </a:rPr>
              <a:t>е</a:t>
            </a:r>
            <a:r>
              <a:rPr sz="1800" b="1" i="1" dirty="0">
                <a:latin typeface="Times New Roman"/>
                <a:cs typeface="Times New Roman"/>
              </a:rPr>
              <a:t>фтал</a:t>
            </a:r>
            <a:r>
              <a:rPr sz="1800" b="1" i="1" spc="-15" dirty="0">
                <a:latin typeface="Times New Roman"/>
                <a:cs typeface="Times New Roman"/>
              </a:rPr>
              <a:t>а</a:t>
            </a:r>
            <a:r>
              <a:rPr sz="1800" b="1" i="1" dirty="0">
                <a:latin typeface="Times New Roman"/>
                <a:cs typeface="Times New Roman"/>
              </a:rPr>
              <a:t>т  </a:t>
            </a:r>
            <a:r>
              <a:rPr sz="1800" b="1" i="1" spc="-10" dirty="0">
                <a:latin typeface="Times New Roman"/>
                <a:cs typeface="Times New Roman"/>
              </a:rPr>
              <a:t>(лавсан)/алюмінієва</a:t>
            </a:r>
            <a:r>
              <a:rPr sz="1800" b="1" i="1" spc="-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фольга/поліетилен)</a:t>
            </a:r>
            <a:r>
              <a:rPr sz="1800" b="1" i="1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пакувальний</a:t>
            </a:r>
            <a:r>
              <a:rPr sz="1800" spc="-5" dirty="0">
                <a:latin typeface="Times New Roman"/>
                <a:cs typeface="Times New Roman"/>
              </a:rPr>
              <a:t> матеріал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основі 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алюмінієвої </a:t>
            </a:r>
            <a:r>
              <a:rPr sz="1800" spc="-10" dirty="0">
                <a:latin typeface="Times New Roman"/>
                <a:cs typeface="Times New Roman"/>
              </a:rPr>
              <a:t>фольги. </a:t>
            </a:r>
            <a:r>
              <a:rPr sz="1800" spc="-5" dirty="0">
                <a:latin typeface="Times New Roman"/>
                <a:cs typeface="Times New Roman"/>
              </a:rPr>
              <a:t>Це стійкий </a:t>
            </a:r>
            <a:r>
              <a:rPr sz="1800" spc="-10" dirty="0">
                <a:latin typeface="Times New Roman"/>
                <a:cs typeface="Times New Roman"/>
              </a:rPr>
              <a:t>матеріал </a:t>
            </a:r>
            <a:r>
              <a:rPr sz="1800" spc="-5" dirty="0">
                <a:latin typeface="Times New Roman"/>
                <a:cs typeface="Times New Roman"/>
              </a:rPr>
              <a:t>до дії </a:t>
            </a:r>
            <a:r>
              <a:rPr sz="1800" spc="-10" dirty="0">
                <a:latin typeface="Times New Roman"/>
                <a:cs typeface="Times New Roman"/>
              </a:rPr>
              <a:t>температур </a:t>
            </a:r>
            <a:r>
              <a:rPr sz="1800" spc="-5" dirty="0">
                <a:latin typeface="Times New Roman"/>
                <a:cs typeface="Times New Roman"/>
              </a:rPr>
              <a:t>до 105 °С (пастеризація), </a:t>
            </a:r>
            <a:r>
              <a:rPr sz="1800" dirty="0">
                <a:latin typeface="Times New Roman"/>
                <a:cs typeface="Times New Roman"/>
              </a:rPr>
              <a:t>що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забезпечує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стійкість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паковання</a:t>
            </a:r>
            <a:r>
              <a:rPr sz="1800" spc="-5" dirty="0">
                <a:latin typeface="Times New Roman"/>
                <a:cs typeface="Times New Roman"/>
              </a:rPr>
              <a:t> при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гарячому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фасуванні.</a:t>
            </a:r>
            <a:endParaRPr sz="1800">
              <a:latin typeface="Times New Roman"/>
              <a:cs typeface="Times New Roman"/>
            </a:endParaRPr>
          </a:p>
          <a:p>
            <a:pPr marL="12700" marR="5080" indent="180975" algn="just">
              <a:lnSpc>
                <a:spcPct val="100000"/>
              </a:lnSpc>
              <a:spcBef>
                <a:spcPts val="5"/>
              </a:spcBef>
            </a:pPr>
            <a:r>
              <a:rPr sz="1800" b="1" i="1" dirty="0">
                <a:latin typeface="Times New Roman"/>
                <a:cs typeface="Times New Roman"/>
              </a:rPr>
              <a:t>Папір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/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Фольга</a:t>
            </a:r>
            <a:r>
              <a:rPr sz="1800" b="1" i="1" spc="-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/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b="1" i="1" spc="-15" dirty="0">
                <a:latin typeface="Times New Roman"/>
                <a:cs typeface="Times New Roman"/>
              </a:rPr>
              <a:t>Плівка</a:t>
            </a:r>
            <a:r>
              <a:rPr sz="1800" b="1" i="1" spc="-10" dirty="0">
                <a:latin typeface="Times New Roman"/>
                <a:cs typeface="Times New Roman"/>
              </a:rPr>
              <a:t> поліетиленова</a:t>
            </a:r>
            <a:r>
              <a:rPr sz="1800" b="1" i="1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це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комбінований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матеріал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використанням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крейдованого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паперу,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сприйнятливого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5" dirty="0">
                <a:latin typeface="Times New Roman"/>
                <a:cs typeface="Times New Roman"/>
              </a:rPr>
              <a:t> нанесення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високоякісного 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друку. </a:t>
            </a:r>
            <a:r>
              <a:rPr sz="1800" spc="-25" dirty="0">
                <a:latin typeface="Times New Roman"/>
                <a:cs typeface="Times New Roman"/>
              </a:rPr>
              <a:t>Таке </a:t>
            </a:r>
            <a:r>
              <a:rPr sz="1800" spc="-20" dirty="0">
                <a:latin typeface="Times New Roman"/>
                <a:cs typeface="Times New Roman"/>
              </a:rPr>
              <a:t>паковання </a:t>
            </a:r>
            <a:r>
              <a:rPr sz="1800" spc="-25" dirty="0">
                <a:latin typeface="Times New Roman"/>
                <a:cs typeface="Times New Roman"/>
              </a:rPr>
              <a:t>може бути </a:t>
            </a:r>
            <a:r>
              <a:rPr sz="1800" spc="-10" dirty="0">
                <a:latin typeface="Times New Roman"/>
                <a:cs typeface="Times New Roman"/>
              </a:rPr>
              <a:t>використаним </a:t>
            </a:r>
            <a:r>
              <a:rPr sz="1800" dirty="0">
                <a:latin typeface="Times New Roman"/>
                <a:cs typeface="Times New Roman"/>
              </a:rPr>
              <a:t>для </a:t>
            </a:r>
            <a:r>
              <a:rPr sz="1800" spc="-5" dirty="0">
                <a:latin typeface="Times New Roman"/>
                <a:cs typeface="Times New Roman"/>
              </a:rPr>
              <a:t>засобів, </a:t>
            </a:r>
            <a:r>
              <a:rPr sz="1800" dirty="0">
                <a:latin typeface="Times New Roman"/>
                <a:cs typeface="Times New Roman"/>
              </a:rPr>
              <a:t>що </a:t>
            </a:r>
            <a:r>
              <a:rPr sz="1800" spc="-5" dirty="0">
                <a:latin typeface="Times New Roman"/>
                <a:cs typeface="Times New Roman"/>
              </a:rPr>
              <a:t>містять </a:t>
            </a:r>
            <a:r>
              <a:rPr sz="1800" dirty="0">
                <a:latin typeface="Times New Roman"/>
                <a:cs typeface="Times New Roman"/>
              </a:rPr>
              <a:t>у </a:t>
            </a:r>
            <a:r>
              <a:rPr sz="1800" spc="-10" dirty="0">
                <a:latin typeface="Times New Roman"/>
                <a:cs typeface="Times New Roman"/>
              </a:rPr>
              <a:t>своєму </a:t>
            </a:r>
            <a:r>
              <a:rPr sz="1800" spc="-5" dirty="0">
                <a:latin typeface="Times New Roman"/>
                <a:cs typeface="Times New Roman"/>
              </a:rPr>
              <a:t>складі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спирт,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жири,</a:t>
            </a:r>
            <a:r>
              <a:rPr sz="1800" dirty="0">
                <a:latin typeface="Times New Roman"/>
                <a:cs typeface="Times New Roman"/>
              </a:rPr>
              <a:t> і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продуктів,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мають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своєму</a:t>
            </a:r>
            <a:r>
              <a:rPr sz="1800" spc="-5" dirty="0">
                <a:latin typeface="Times New Roman"/>
                <a:cs typeface="Times New Roman"/>
              </a:rPr>
              <a:t> складі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велику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ароматичну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складову. 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Придатний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пакування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методом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гарячого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фасування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температурі</a:t>
            </a:r>
            <a:r>
              <a:rPr sz="1800" spc="-5" dirty="0">
                <a:latin typeface="Times New Roman"/>
                <a:cs typeface="Times New Roman"/>
              </a:rPr>
              <a:t> до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80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°С.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Такий </a:t>
            </a:r>
            <a:r>
              <a:rPr sz="1800" spc="-5" dirty="0">
                <a:latin typeface="Times New Roman"/>
                <a:cs typeface="Times New Roman"/>
              </a:rPr>
              <a:t>матеріал добре </a:t>
            </a:r>
            <a:r>
              <a:rPr sz="1800" spc="-10" dirty="0">
                <a:latin typeface="Times New Roman"/>
                <a:cs typeface="Times New Roman"/>
              </a:rPr>
              <a:t>переробляється </a:t>
            </a:r>
            <a:r>
              <a:rPr sz="1800" spc="-5" dirty="0">
                <a:latin typeface="Times New Roman"/>
                <a:cs typeface="Times New Roman"/>
              </a:rPr>
              <a:t>на </a:t>
            </a:r>
            <a:r>
              <a:rPr sz="1800" spc="-20" dirty="0">
                <a:latin typeface="Times New Roman"/>
                <a:cs typeface="Times New Roman"/>
              </a:rPr>
              <a:t>автоматах </a:t>
            </a:r>
            <a:r>
              <a:rPr sz="1800" spc="-10" dirty="0">
                <a:latin typeface="Times New Roman"/>
                <a:cs typeface="Times New Roman"/>
              </a:rPr>
              <a:t>вертикального </a:t>
            </a:r>
            <a:r>
              <a:rPr sz="1800" dirty="0">
                <a:latin typeface="Times New Roman"/>
                <a:cs typeface="Times New Roman"/>
              </a:rPr>
              <a:t>і </a:t>
            </a:r>
            <a:r>
              <a:rPr sz="1800" spc="-10" dirty="0">
                <a:latin typeface="Times New Roman"/>
                <a:cs typeface="Times New Roman"/>
              </a:rPr>
              <a:t>горизонтального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типів.</a:t>
            </a:r>
            <a:endParaRPr sz="1800">
              <a:latin typeface="Times New Roman"/>
              <a:cs typeface="Times New Roman"/>
            </a:endParaRPr>
          </a:p>
          <a:p>
            <a:pPr marL="12700" marR="6350" indent="180975" algn="just">
              <a:lnSpc>
                <a:spcPct val="100000"/>
              </a:lnSpc>
            </a:pPr>
            <a:r>
              <a:rPr sz="1800" b="1" i="1" spc="-15" dirty="0">
                <a:latin typeface="Times New Roman"/>
                <a:cs typeface="Times New Roman"/>
              </a:rPr>
              <a:t>ПЕТме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/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b="1" i="1" spc="-15" dirty="0">
                <a:latin typeface="Times New Roman"/>
                <a:cs typeface="Times New Roman"/>
              </a:rPr>
              <a:t>Плівка</a:t>
            </a:r>
            <a:r>
              <a:rPr sz="1800" b="1" i="1" spc="-10" dirty="0">
                <a:latin typeface="Times New Roman"/>
                <a:cs typeface="Times New Roman"/>
              </a:rPr>
              <a:t> поліетиленова</a:t>
            </a:r>
            <a:r>
              <a:rPr sz="1800" b="1" i="1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застосовується</a:t>
            </a:r>
            <a:r>
              <a:rPr sz="1800" spc="-5" dirty="0">
                <a:latin typeface="Times New Roman"/>
                <a:cs typeface="Times New Roman"/>
              </a:rPr>
              <a:t> для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продуктів,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потребують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додаткового </a:t>
            </a:r>
            <a:r>
              <a:rPr sz="1800" spc="-10" dirty="0">
                <a:latin typeface="Times New Roman"/>
                <a:cs typeface="Times New Roman"/>
              </a:rPr>
              <a:t>захисту </a:t>
            </a:r>
            <a:r>
              <a:rPr sz="1800" spc="-5" dirty="0">
                <a:latin typeface="Times New Roman"/>
                <a:cs typeface="Times New Roman"/>
              </a:rPr>
              <a:t>від </a:t>
            </a:r>
            <a:r>
              <a:rPr sz="1800" spc="-10" dirty="0">
                <a:latin typeface="Times New Roman"/>
                <a:cs typeface="Times New Roman"/>
              </a:rPr>
              <a:t>світла, </a:t>
            </a:r>
            <a:r>
              <a:rPr sz="1800" spc="-5" dirty="0">
                <a:latin typeface="Times New Roman"/>
                <a:cs typeface="Times New Roman"/>
              </a:rPr>
              <a:t>зовнішній шар </a:t>
            </a:r>
            <a:r>
              <a:rPr sz="1800" spc="-15" dirty="0">
                <a:latin typeface="Times New Roman"/>
                <a:cs typeface="Times New Roman"/>
              </a:rPr>
              <a:t>паковання </a:t>
            </a:r>
            <a:r>
              <a:rPr sz="1800" spc="-5" dirty="0">
                <a:latin typeface="Times New Roman"/>
                <a:cs typeface="Times New Roman"/>
              </a:rPr>
              <a:t>покривається </a:t>
            </a:r>
            <a:r>
              <a:rPr sz="1800" spc="-10" dirty="0">
                <a:latin typeface="Times New Roman"/>
                <a:cs typeface="Times New Roman"/>
              </a:rPr>
              <a:t>шаром </a:t>
            </a:r>
            <a:r>
              <a:rPr sz="1800" dirty="0">
                <a:latin typeface="Times New Roman"/>
                <a:cs typeface="Times New Roman"/>
              </a:rPr>
              <a:t>металу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товщиною </a:t>
            </a:r>
            <a:r>
              <a:rPr sz="1800" dirty="0">
                <a:latin typeface="Times New Roman"/>
                <a:cs typeface="Times New Roman"/>
              </a:rPr>
              <a:t>100А — 400А </a:t>
            </a:r>
            <a:r>
              <a:rPr sz="1800" spc="-20" dirty="0">
                <a:latin typeface="Times New Roman"/>
                <a:cs typeface="Times New Roman"/>
              </a:rPr>
              <a:t>шляхом </a:t>
            </a:r>
            <a:r>
              <a:rPr sz="1800" spc="-10" dirty="0">
                <a:latin typeface="Times New Roman"/>
                <a:cs typeface="Times New Roman"/>
              </a:rPr>
              <a:t>напилення </a:t>
            </a:r>
            <a:r>
              <a:rPr sz="1800" dirty="0">
                <a:latin typeface="Times New Roman"/>
                <a:cs typeface="Times New Roman"/>
              </a:rPr>
              <a:t>у </a:t>
            </a:r>
            <a:r>
              <a:rPr sz="1800" spc="-15" dirty="0">
                <a:latin typeface="Times New Roman"/>
                <a:cs typeface="Times New Roman"/>
              </a:rPr>
              <a:t>вакуумі. </a:t>
            </a:r>
            <a:r>
              <a:rPr sz="1800" spc="-20" dirty="0">
                <a:latin typeface="Times New Roman"/>
                <a:cs typeface="Times New Roman"/>
              </a:rPr>
              <a:t>Така </a:t>
            </a:r>
            <a:r>
              <a:rPr sz="1800" spc="-5" dirty="0">
                <a:latin typeface="Times New Roman"/>
                <a:cs typeface="Times New Roman"/>
              </a:rPr>
              <a:t>технологічна операція крім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функцій захисту </a:t>
            </a:r>
            <a:r>
              <a:rPr sz="1800" spc="-5" dirty="0">
                <a:latin typeface="Times New Roman"/>
                <a:cs typeface="Times New Roman"/>
              </a:rPr>
              <a:t>від </a:t>
            </a:r>
            <a:r>
              <a:rPr sz="1800" spc="-10" dirty="0">
                <a:latin typeface="Times New Roman"/>
                <a:cs typeface="Times New Roman"/>
              </a:rPr>
              <a:t>світла </a:t>
            </a:r>
            <a:r>
              <a:rPr sz="1800" spc="-20" dirty="0">
                <a:latin typeface="Times New Roman"/>
                <a:cs typeface="Times New Roman"/>
              </a:rPr>
              <a:t>значно </a:t>
            </a:r>
            <a:r>
              <a:rPr sz="1800" spc="-5" dirty="0">
                <a:latin typeface="Times New Roman"/>
                <a:cs typeface="Times New Roman"/>
              </a:rPr>
              <a:t>знижує газоі киснепроникність </a:t>
            </a:r>
            <a:r>
              <a:rPr sz="1800" dirty="0">
                <a:latin typeface="Times New Roman"/>
                <a:cs typeface="Times New Roman"/>
              </a:rPr>
              <a:t>— </a:t>
            </a:r>
            <a:r>
              <a:rPr sz="1800" spc="-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15 разів (для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різних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полімерів).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Підходить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5" dirty="0">
                <a:latin typeface="Times New Roman"/>
                <a:cs typeface="Times New Roman"/>
              </a:rPr>
              <a:t> пакування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гелів,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кремів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10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 інших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в’язких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продуктів.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9657" y="0"/>
            <a:ext cx="79419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Вимоги</a:t>
            </a:r>
            <a:r>
              <a:rPr spc="10" dirty="0"/>
              <a:t> </a:t>
            </a:r>
            <a:r>
              <a:rPr spc="-5" dirty="0"/>
              <a:t>до </a:t>
            </a:r>
            <a:r>
              <a:rPr spc="-10" dirty="0"/>
              <a:t>матеріалів </a:t>
            </a:r>
            <a:r>
              <a:rPr spc="-20" dirty="0"/>
              <a:t>споживчої</a:t>
            </a:r>
            <a:r>
              <a:rPr spc="5" dirty="0"/>
              <a:t> тари</a:t>
            </a:r>
            <a:r>
              <a:rPr dirty="0"/>
              <a:t> і </a:t>
            </a:r>
            <a:r>
              <a:rPr spc="-5" dirty="0"/>
              <a:t>закупорювальних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93133" y="340233"/>
            <a:ext cx="9899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imes New Roman"/>
                <a:cs typeface="Times New Roman"/>
              </a:rPr>
              <a:t>засобів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200" y="574293"/>
            <a:ext cx="84131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Times New Roman"/>
                <a:cs typeface="Times New Roman"/>
              </a:rPr>
              <a:t>1.</a:t>
            </a:r>
            <a:r>
              <a:rPr sz="1900" spc="38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Матеріали</a:t>
            </a:r>
            <a:r>
              <a:rPr sz="1900" spc="375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споживчої</a:t>
            </a:r>
            <a:r>
              <a:rPr sz="1900" spc="3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тари,</a:t>
            </a:r>
            <a:r>
              <a:rPr sz="1900" spc="385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що</a:t>
            </a:r>
            <a:r>
              <a:rPr sz="1900" spc="380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використовуються</a:t>
            </a:r>
            <a:r>
              <a:rPr sz="1900" spc="37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у</a:t>
            </a:r>
            <a:r>
              <a:rPr sz="1900" spc="39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виробництві</a:t>
            </a:r>
            <a:r>
              <a:rPr sz="1900" spc="38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лікарських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863854"/>
            <a:ext cx="8414385" cy="5528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95"/>
              </a:spcBef>
            </a:pPr>
            <a:r>
              <a:rPr sz="1900" spc="-15" dirty="0">
                <a:latin typeface="Times New Roman"/>
                <a:cs typeface="Times New Roman"/>
              </a:rPr>
              <a:t>препаратів,</a:t>
            </a:r>
            <a:r>
              <a:rPr sz="1900" spc="-1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повинні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забезпечувати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захист</a:t>
            </a:r>
            <a:r>
              <a:rPr sz="1900" spc="-5" dirty="0">
                <a:latin typeface="Times New Roman"/>
                <a:cs typeface="Times New Roman"/>
              </a:rPr>
              <a:t> від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впливу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несприятливих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умов </a:t>
            </a:r>
            <a:r>
              <a:rPr sz="1900" spc="-459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зовнішнього</a:t>
            </a:r>
            <a:r>
              <a:rPr sz="1900" spc="-5" dirty="0">
                <a:latin typeface="Times New Roman"/>
                <a:cs typeface="Times New Roman"/>
              </a:rPr>
              <a:t> середовища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—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15" dirty="0">
                <a:latin typeface="Times New Roman"/>
                <a:cs typeface="Times New Roman"/>
              </a:rPr>
              <a:t>світла,</a:t>
            </a:r>
            <a:r>
              <a:rPr sz="1900" spc="-10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води,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пари,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55" dirty="0">
                <a:latin typeface="Times New Roman"/>
                <a:cs typeface="Times New Roman"/>
              </a:rPr>
              <a:t>газу,</a:t>
            </a:r>
            <a:r>
              <a:rPr sz="1900" spc="-5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дії</a:t>
            </a:r>
            <a:r>
              <a:rPr sz="1900" spc="-5" dirty="0">
                <a:latin typeface="Times New Roman"/>
                <a:cs typeface="Times New Roman"/>
              </a:rPr>
              <a:t> високих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або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низьких </a:t>
            </a:r>
            <a:r>
              <a:rPr sz="1900" spc="-459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температур,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мікроорганізмів</a:t>
            </a:r>
            <a:r>
              <a:rPr sz="1900" spc="-2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—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і</a:t>
            </a:r>
            <a:r>
              <a:rPr sz="1900" spc="5" dirty="0">
                <a:latin typeface="Times New Roman"/>
                <a:cs typeface="Times New Roman"/>
              </a:rPr>
              <a:t> </a:t>
            </a:r>
            <a:r>
              <a:rPr sz="1900" spc="-15" dirty="0">
                <a:latin typeface="Times New Roman"/>
                <a:cs typeface="Times New Roman"/>
              </a:rPr>
              <a:t>оберігати </a:t>
            </a:r>
            <a:r>
              <a:rPr sz="1900" spc="-5" dirty="0">
                <a:latin typeface="Times New Roman"/>
                <a:cs typeface="Times New Roman"/>
              </a:rPr>
              <a:t>від</a:t>
            </a:r>
            <a:r>
              <a:rPr sz="1900" spc="-10" dirty="0">
                <a:latin typeface="Times New Roman"/>
                <a:cs typeface="Times New Roman"/>
              </a:rPr>
              <a:t> механічної</a:t>
            </a:r>
            <a:r>
              <a:rPr sz="1900" spc="-2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дії.</a:t>
            </a:r>
            <a:endParaRPr sz="19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buAutoNum type="arabicPeriod" startAt="2"/>
              <a:tabLst>
                <a:tab pos="371475" algn="l"/>
              </a:tabLst>
            </a:pPr>
            <a:r>
              <a:rPr sz="1900" spc="-10" dirty="0">
                <a:latin typeface="Times New Roman"/>
                <a:cs typeface="Times New Roman"/>
              </a:rPr>
              <a:t>Для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15" dirty="0">
                <a:latin typeface="Times New Roman"/>
                <a:cs typeface="Times New Roman"/>
              </a:rPr>
              <a:t>виготовлення</a:t>
            </a:r>
            <a:r>
              <a:rPr sz="1900" spc="-10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споживчої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тари</a:t>
            </a:r>
            <a:r>
              <a:rPr sz="1900" spc="5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і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закупорювальних</a:t>
            </a:r>
            <a:r>
              <a:rPr sz="1900" spc="-5" dirty="0">
                <a:latin typeface="Times New Roman"/>
                <a:cs typeface="Times New Roman"/>
              </a:rPr>
              <a:t> засобів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15" dirty="0">
                <a:latin typeface="Times New Roman"/>
                <a:cs typeface="Times New Roman"/>
              </a:rPr>
              <a:t>(ампули, </a:t>
            </a:r>
            <a:r>
              <a:rPr sz="1900" spc="-10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флакони, </a:t>
            </a:r>
            <a:r>
              <a:rPr sz="1900" spc="-10" dirty="0">
                <a:latin typeface="Times New Roman"/>
                <a:cs typeface="Times New Roman"/>
              </a:rPr>
              <a:t>банки, </a:t>
            </a:r>
            <a:r>
              <a:rPr sz="1900" spc="-25" dirty="0">
                <a:latin typeface="Times New Roman"/>
                <a:cs typeface="Times New Roman"/>
              </a:rPr>
              <a:t>ковпачки, </a:t>
            </a:r>
            <a:r>
              <a:rPr sz="1900" spc="-5" dirty="0">
                <a:latin typeface="Times New Roman"/>
                <a:cs typeface="Times New Roman"/>
              </a:rPr>
              <a:t>пробки і </a:t>
            </a:r>
            <a:r>
              <a:rPr sz="1900" spc="-35" dirty="0">
                <a:latin typeface="Times New Roman"/>
                <a:cs typeface="Times New Roman"/>
              </a:rPr>
              <a:t>т.д.) </a:t>
            </a:r>
            <a:r>
              <a:rPr sz="1900" spc="-15" dirty="0">
                <a:latin typeface="Times New Roman"/>
                <a:cs typeface="Times New Roman"/>
              </a:rPr>
              <a:t>мають застосовуватися </a:t>
            </a:r>
            <a:r>
              <a:rPr sz="1900" spc="-10" dirty="0">
                <a:latin typeface="Times New Roman"/>
                <a:cs typeface="Times New Roman"/>
              </a:rPr>
              <a:t>матеріали, </a:t>
            </a:r>
            <a:r>
              <a:rPr sz="1900" spc="-5" dirty="0">
                <a:latin typeface="Times New Roman"/>
                <a:cs typeface="Times New Roman"/>
              </a:rPr>
              <a:t>які </a:t>
            </a:r>
            <a:r>
              <a:rPr sz="1900" dirty="0">
                <a:latin typeface="Times New Roman"/>
                <a:cs typeface="Times New Roman"/>
              </a:rPr>
              <a:t>не </a:t>
            </a:r>
            <a:r>
              <a:rPr sz="1900" spc="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впливають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на</a:t>
            </a:r>
            <a:r>
              <a:rPr sz="1900" spc="-5" dirty="0">
                <a:latin typeface="Times New Roman"/>
                <a:cs typeface="Times New Roman"/>
              </a:rPr>
              <a:t> стабільність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і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фармакотерапевтичні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властивості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закупорених </a:t>
            </a:r>
            <a:r>
              <a:rPr sz="1900" spc="-5" dirty="0">
                <a:latin typeface="Times New Roman"/>
                <a:cs typeface="Times New Roman"/>
              </a:rPr>
              <a:t> лікарських</a:t>
            </a:r>
            <a:r>
              <a:rPr sz="1900" spc="-2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засобів.</a:t>
            </a:r>
            <a:endParaRPr sz="19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287655" algn="l"/>
              </a:tabLst>
            </a:pPr>
            <a:r>
              <a:rPr sz="1900" spc="-80" dirty="0">
                <a:latin typeface="Times New Roman"/>
                <a:cs typeface="Times New Roman"/>
              </a:rPr>
              <a:t>Усі </a:t>
            </a:r>
            <a:r>
              <a:rPr sz="1900" spc="-15" dirty="0">
                <a:latin typeface="Times New Roman"/>
                <a:cs typeface="Times New Roman"/>
              </a:rPr>
              <a:t>матеріали </a:t>
            </a:r>
            <a:r>
              <a:rPr sz="1900" spc="-20" dirty="0">
                <a:latin typeface="Times New Roman"/>
                <a:cs typeface="Times New Roman"/>
              </a:rPr>
              <a:t>споживчої </a:t>
            </a:r>
            <a:r>
              <a:rPr sz="1900" dirty="0">
                <a:latin typeface="Times New Roman"/>
                <a:cs typeface="Times New Roman"/>
              </a:rPr>
              <a:t>тари </a:t>
            </a:r>
            <a:r>
              <a:rPr sz="1900" spc="-10" dirty="0">
                <a:latin typeface="Times New Roman"/>
                <a:cs typeface="Times New Roman"/>
              </a:rPr>
              <a:t>повинні відповідати спеціально розробленим </a:t>
            </a:r>
            <a:r>
              <a:rPr sz="1900" spc="-5" dirty="0">
                <a:latin typeface="Times New Roman"/>
                <a:cs typeface="Times New Roman"/>
              </a:rPr>
              <a:t>і 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15" dirty="0">
                <a:latin typeface="Times New Roman"/>
                <a:cs typeface="Times New Roman"/>
              </a:rPr>
              <a:t>затвердженим</a:t>
            </a:r>
            <a:r>
              <a:rPr sz="1900" spc="-10" dirty="0">
                <a:latin typeface="Times New Roman"/>
                <a:cs typeface="Times New Roman"/>
              </a:rPr>
              <a:t> на</a:t>
            </a:r>
            <a:r>
              <a:rPr sz="1900" spc="-5" dirty="0">
                <a:latin typeface="Times New Roman"/>
                <a:cs typeface="Times New Roman"/>
              </a:rPr>
              <a:t> підприємстві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стандартам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або</a:t>
            </a:r>
            <a:r>
              <a:rPr sz="1900" spc="-5" dirty="0">
                <a:latin typeface="Times New Roman"/>
                <a:cs typeface="Times New Roman"/>
              </a:rPr>
              <a:t> інструкціям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і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надходити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від 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постачальників </a:t>
            </a:r>
            <a:r>
              <a:rPr sz="1900" spc="-5" dirty="0">
                <a:latin typeface="Times New Roman"/>
                <a:cs typeface="Times New Roman"/>
              </a:rPr>
              <a:t>в </a:t>
            </a:r>
            <a:r>
              <a:rPr sz="1900" spc="-20" dirty="0">
                <a:latin typeface="Times New Roman"/>
                <a:cs typeface="Times New Roman"/>
              </a:rPr>
              <a:t>упакованому вигляді, </a:t>
            </a:r>
            <a:r>
              <a:rPr sz="1900" spc="-10" dirty="0">
                <a:latin typeface="Times New Roman"/>
                <a:cs typeface="Times New Roman"/>
              </a:rPr>
              <a:t>що забезпечує їх збереження </a:t>
            </a:r>
            <a:r>
              <a:rPr sz="1900" spc="-5" dirty="0">
                <a:latin typeface="Times New Roman"/>
                <a:cs typeface="Times New Roman"/>
              </a:rPr>
              <a:t>і </a:t>
            </a:r>
            <a:r>
              <a:rPr sz="1900" spc="-10" dirty="0">
                <a:latin typeface="Times New Roman"/>
                <a:cs typeface="Times New Roman"/>
              </a:rPr>
              <a:t>запобігає </a:t>
            </a:r>
            <a:r>
              <a:rPr sz="1900" spc="-5" dirty="0">
                <a:latin typeface="Times New Roman"/>
                <a:cs typeface="Times New Roman"/>
              </a:rPr>
              <a:t> можливості</a:t>
            </a:r>
            <a:r>
              <a:rPr sz="1900" spc="-10" dirty="0">
                <a:latin typeface="Times New Roman"/>
                <a:cs typeface="Times New Roman"/>
              </a:rPr>
              <a:t> </a:t>
            </a:r>
            <a:r>
              <a:rPr sz="1900" spc="-15" dirty="0">
                <a:latin typeface="Times New Roman"/>
                <a:cs typeface="Times New Roman"/>
              </a:rPr>
              <a:t>вторинного </a:t>
            </a:r>
            <a:r>
              <a:rPr sz="1900" spc="-20" dirty="0">
                <a:latin typeface="Times New Roman"/>
                <a:cs typeface="Times New Roman"/>
              </a:rPr>
              <a:t>забруднення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протягом </a:t>
            </a:r>
            <a:r>
              <a:rPr sz="1900" spc="-10" dirty="0">
                <a:latin typeface="Times New Roman"/>
                <a:cs typeface="Times New Roman"/>
              </a:rPr>
              <a:t>усього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терміну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зберігання.</a:t>
            </a:r>
            <a:endParaRPr sz="19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  <a:buAutoNum type="arabicPeriod" startAt="2"/>
              <a:tabLst>
                <a:tab pos="400685" algn="l"/>
              </a:tabLst>
            </a:pPr>
            <a:r>
              <a:rPr sz="1900" spc="-5" dirty="0">
                <a:latin typeface="Times New Roman"/>
                <a:cs typeface="Times New Roman"/>
              </a:rPr>
              <a:t>При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переміщенні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15" dirty="0">
                <a:latin typeface="Times New Roman"/>
                <a:cs typeface="Times New Roman"/>
              </a:rPr>
              <a:t>підготовлених</a:t>
            </a:r>
            <a:r>
              <a:rPr sz="1900" spc="-10" dirty="0">
                <a:latin typeface="Times New Roman"/>
                <a:cs typeface="Times New Roman"/>
              </a:rPr>
              <a:t> матеріалів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споживчої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тари</a:t>
            </a:r>
            <a:r>
              <a:rPr sz="1900" spc="5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з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одного 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приміщення </a:t>
            </a:r>
            <a:r>
              <a:rPr sz="1900" spc="-5" dirty="0">
                <a:latin typeface="Times New Roman"/>
                <a:cs typeface="Times New Roman"/>
              </a:rPr>
              <a:t>в інше </a:t>
            </a:r>
            <a:r>
              <a:rPr sz="1900" spc="-15" dirty="0">
                <a:latin typeface="Times New Roman"/>
                <a:cs typeface="Times New Roman"/>
              </a:rPr>
              <a:t>мають </a:t>
            </a:r>
            <a:r>
              <a:rPr sz="1900" spc="-25" dirty="0">
                <a:latin typeface="Times New Roman"/>
                <a:cs typeface="Times New Roman"/>
              </a:rPr>
              <a:t>бути </a:t>
            </a:r>
            <a:r>
              <a:rPr sz="1900" spc="-20" dirty="0">
                <a:latin typeface="Times New Roman"/>
                <a:cs typeface="Times New Roman"/>
              </a:rPr>
              <a:t>передбачені </a:t>
            </a:r>
            <a:r>
              <a:rPr sz="1900" spc="-5" dirty="0">
                <a:latin typeface="Times New Roman"/>
                <a:cs typeface="Times New Roman"/>
              </a:rPr>
              <a:t>спеціальні </a:t>
            </a:r>
            <a:r>
              <a:rPr sz="1900" dirty="0">
                <a:latin typeface="Times New Roman"/>
                <a:cs typeface="Times New Roman"/>
              </a:rPr>
              <a:t>пристрої, </a:t>
            </a:r>
            <a:r>
              <a:rPr sz="1900" spc="-10" dirty="0">
                <a:latin typeface="Times New Roman"/>
                <a:cs typeface="Times New Roman"/>
              </a:rPr>
              <a:t>пристосування 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або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15" dirty="0">
                <a:latin typeface="Times New Roman"/>
                <a:cs typeface="Times New Roman"/>
              </a:rPr>
              <a:t>контейнери,</a:t>
            </a:r>
            <a:r>
              <a:rPr sz="1900" spc="-1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що</a:t>
            </a:r>
            <a:r>
              <a:rPr sz="1900" spc="5" dirty="0">
                <a:latin typeface="Times New Roman"/>
                <a:cs typeface="Times New Roman"/>
              </a:rPr>
              <a:t> </a:t>
            </a:r>
            <a:r>
              <a:rPr sz="1900" spc="-15" dirty="0">
                <a:latin typeface="Times New Roman"/>
                <a:cs typeface="Times New Roman"/>
              </a:rPr>
              <a:t>виключають</a:t>
            </a:r>
            <a:r>
              <a:rPr sz="1900" spc="-10" dirty="0">
                <a:latin typeface="Times New Roman"/>
                <a:cs typeface="Times New Roman"/>
              </a:rPr>
              <a:t> можливість</a:t>
            </a:r>
            <a:r>
              <a:rPr sz="1900" spc="-5" dirty="0">
                <a:latin typeface="Times New Roman"/>
                <a:cs typeface="Times New Roman"/>
              </a:rPr>
              <a:t> їх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вторинного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забруднення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або </a:t>
            </a:r>
            <a:r>
              <a:rPr sz="1900" spc="-5" dirty="0">
                <a:latin typeface="Times New Roman"/>
                <a:cs typeface="Times New Roman"/>
              </a:rPr>
              <a:t> змішування.</a:t>
            </a:r>
            <a:endParaRPr sz="19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buAutoNum type="arabicPeriod" startAt="2"/>
              <a:tabLst>
                <a:tab pos="264795" algn="l"/>
              </a:tabLst>
            </a:pPr>
            <a:r>
              <a:rPr sz="1900" spc="-10" dirty="0">
                <a:latin typeface="Times New Roman"/>
                <a:cs typeface="Times New Roman"/>
              </a:rPr>
              <a:t>Матеріали </a:t>
            </a:r>
            <a:r>
              <a:rPr sz="1900" spc="-20" dirty="0">
                <a:latin typeface="Times New Roman"/>
                <a:cs typeface="Times New Roman"/>
              </a:rPr>
              <a:t>споживчої </a:t>
            </a:r>
            <a:r>
              <a:rPr sz="1900" dirty="0">
                <a:latin typeface="Times New Roman"/>
                <a:cs typeface="Times New Roman"/>
              </a:rPr>
              <a:t>тари </a:t>
            </a:r>
            <a:r>
              <a:rPr sz="1900" spc="-5" dirty="0">
                <a:latin typeface="Times New Roman"/>
                <a:cs typeface="Times New Roman"/>
              </a:rPr>
              <a:t>і </a:t>
            </a:r>
            <a:r>
              <a:rPr sz="1900" spc="-10" dirty="0">
                <a:latin typeface="Times New Roman"/>
                <a:cs typeface="Times New Roman"/>
              </a:rPr>
              <a:t>закупорювальних </a:t>
            </a:r>
            <a:r>
              <a:rPr sz="1900" spc="-5" dirty="0">
                <a:latin typeface="Times New Roman"/>
                <a:cs typeface="Times New Roman"/>
              </a:rPr>
              <a:t>засобів повинні </a:t>
            </a:r>
            <a:r>
              <a:rPr sz="1900" spc="-10" dirty="0">
                <a:latin typeface="Times New Roman"/>
                <a:cs typeface="Times New Roman"/>
              </a:rPr>
              <a:t>перевірятися </a:t>
            </a:r>
            <a:r>
              <a:rPr sz="1900" spc="-15" dirty="0">
                <a:latin typeface="Times New Roman"/>
                <a:cs typeface="Times New Roman"/>
              </a:rPr>
              <a:t>на </a:t>
            </a:r>
            <a:r>
              <a:rPr sz="1900" spc="-10" dirty="0">
                <a:latin typeface="Times New Roman"/>
                <a:cs typeface="Times New Roman"/>
              </a:rPr>
              <a:t> відсутність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механічних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15" dirty="0">
                <a:latin typeface="Times New Roman"/>
                <a:cs typeface="Times New Roman"/>
              </a:rPr>
              <a:t>включень.</a:t>
            </a:r>
            <a:r>
              <a:rPr sz="1900" spc="-1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При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виробництві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препаратів</a:t>
            </a:r>
            <a:r>
              <a:rPr sz="1900" spc="-5" dirty="0">
                <a:latin typeface="Times New Roman"/>
                <a:cs typeface="Times New Roman"/>
              </a:rPr>
              <a:t> крові,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що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не 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стерилізуються</a:t>
            </a:r>
            <a:r>
              <a:rPr sz="1900" spc="-5" dirty="0">
                <a:latin typeface="Times New Roman"/>
                <a:cs typeface="Times New Roman"/>
              </a:rPr>
              <a:t> в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15" dirty="0">
                <a:latin typeface="Times New Roman"/>
                <a:cs typeface="Times New Roman"/>
              </a:rPr>
              <a:t>контейнерах,</a:t>
            </a:r>
            <a:r>
              <a:rPr sz="1900" spc="-1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слід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15" dirty="0">
                <a:latin typeface="Times New Roman"/>
                <a:cs typeface="Times New Roman"/>
              </a:rPr>
              <a:t>проводити</a:t>
            </a:r>
            <a:r>
              <a:rPr sz="1900" spc="-10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контроль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матеріалів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15" dirty="0">
                <a:latin typeface="Times New Roman"/>
                <a:cs typeface="Times New Roman"/>
              </a:rPr>
              <a:t>на </a:t>
            </a:r>
            <a:r>
              <a:rPr sz="1900" spc="-1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стерильність.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025" algn="ctr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Зберігання</a:t>
            </a:r>
            <a:r>
              <a:rPr spc="-10" dirty="0"/>
              <a:t> </a:t>
            </a:r>
            <a:r>
              <a:rPr dirty="0"/>
              <a:t>тари,</a:t>
            </a:r>
            <a:r>
              <a:rPr spc="10" dirty="0"/>
              <a:t> </a:t>
            </a:r>
            <a:r>
              <a:rPr spc="-5" dirty="0"/>
              <a:t>закупорювальних</a:t>
            </a:r>
            <a:r>
              <a:rPr spc="65" dirty="0"/>
              <a:t> </a:t>
            </a:r>
            <a:r>
              <a:rPr spc="-5" dirty="0"/>
              <a:t>засобів </a:t>
            </a:r>
            <a:r>
              <a:rPr dirty="0"/>
              <a:t>і</a:t>
            </a:r>
            <a:r>
              <a:rPr spc="10" dirty="0"/>
              <a:t> </a:t>
            </a:r>
            <a:r>
              <a:rPr spc="-10" dirty="0"/>
              <a:t>пакувальних</a:t>
            </a:r>
          </a:p>
          <a:p>
            <a:pPr marL="73025" algn="ctr">
              <a:lnSpc>
                <a:spcPct val="100000"/>
              </a:lnSpc>
              <a:spcBef>
                <a:spcPts val="5"/>
              </a:spcBef>
            </a:pPr>
            <a:r>
              <a:rPr spc="-10" dirty="0"/>
              <a:t>матеріалі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8540" y="932814"/>
            <a:ext cx="7769225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44500" algn="just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Особливі </a:t>
            </a:r>
            <a:r>
              <a:rPr sz="2000" spc="-5" dirty="0">
                <a:latin typeface="Times New Roman"/>
                <a:cs typeface="Times New Roman"/>
              </a:rPr>
              <a:t>вимоги </a:t>
            </a:r>
            <a:r>
              <a:rPr sz="2000" spc="-10" dirty="0">
                <a:latin typeface="Times New Roman"/>
                <a:cs typeface="Times New Roman"/>
              </a:rPr>
              <a:t>розроблено </a:t>
            </a:r>
            <a:r>
              <a:rPr sz="2000" spc="-5" dirty="0">
                <a:latin typeface="Times New Roman"/>
                <a:cs typeface="Times New Roman"/>
              </a:rPr>
              <a:t>до зберігання </a:t>
            </a:r>
            <a:r>
              <a:rPr sz="2000" spc="5" dirty="0">
                <a:latin typeface="Times New Roman"/>
                <a:cs typeface="Times New Roman"/>
              </a:rPr>
              <a:t>тари, </a:t>
            </a:r>
            <a:r>
              <a:rPr sz="2000" spc="-5" dirty="0">
                <a:latin typeface="Times New Roman"/>
                <a:cs typeface="Times New Roman"/>
              </a:rPr>
              <a:t>закупорювальних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засобів</a:t>
            </a:r>
            <a:r>
              <a:rPr sz="2000" dirty="0">
                <a:latin typeface="Times New Roman"/>
                <a:cs typeface="Times New Roman"/>
              </a:rPr>
              <a:t> і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пакувальних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матеріалів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зі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скла,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40" dirty="0">
                <a:latin typeface="Times New Roman"/>
                <a:cs typeface="Times New Roman"/>
              </a:rPr>
              <a:t>картону,</a:t>
            </a:r>
            <a:r>
              <a:rPr sz="2000" spc="42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паперу</a:t>
            </a:r>
            <a:r>
              <a:rPr sz="2000" spc="475" dirty="0">
                <a:latin typeface="Times New Roman"/>
                <a:cs typeface="Times New Roman"/>
              </a:rPr>
              <a:t> </a:t>
            </a:r>
            <a:r>
              <a:rPr sz="2000" spc="20" dirty="0">
                <a:latin typeface="Times New Roman"/>
                <a:cs typeface="Times New Roman"/>
              </a:rPr>
              <a:t>та 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пластичних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мас.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Їх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необхідно</a:t>
            </a:r>
            <a:r>
              <a:rPr sz="2000" spc="-10" dirty="0">
                <a:latin typeface="Times New Roman"/>
                <a:cs typeface="Times New Roman"/>
              </a:rPr>
              <a:t> зберігати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транспортувати</a:t>
            </a:r>
            <a:r>
              <a:rPr sz="2000" spc="-5" dirty="0">
                <a:latin typeface="Times New Roman"/>
                <a:cs typeface="Times New Roman"/>
              </a:rPr>
              <a:t> лише</a:t>
            </a:r>
            <a:r>
              <a:rPr sz="2000" dirty="0">
                <a:latin typeface="Times New Roman"/>
                <a:cs typeface="Times New Roman"/>
              </a:rPr>
              <a:t> в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пакованні,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передбаченому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НТД.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На</a:t>
            </a:r>
            <a:r>
              <a:rPr sz="2000" dirty="0">
                <a:latin typeface="Times New Roman"/>
                <a:cs typeface="Times New Roman"/>
              </a:rPr>
              <a:t> складах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45" dirty="0">
                <a:latin typeface="Times New Roman"/>
                <a:cs typeface="Times New Roman"/>
              </a:rPr>
              <a:t>тару,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закупорювальні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засоби</a:t>
            </a:r>
            <a:r>
              <a:rPr sz="2000" dirty="0">
                <a:latin typeface="Times New Roman"/>
                <a:cs typeface="Times New Roman"/>
              </a:rPr>
              <a:t> і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пакувальні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матеріали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необхідно</a:t>
            </a:r>
            <a:r>
              <a:rPr sz="2000" spc="-10" dirty="0">
                <a:latin typeface="Times New Roman"/>
                <a:cs typeface="Times New Roman"/>
              </a:rPr>
              <a:t> розміщати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найменуваннями,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матеріалами,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кольором,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розміром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та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іншими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94077" y="2762250"/>
            <a:ext cx="64890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13715" algn="l"/>
                <a:tab pos="1710689" algn="l"/>
                <a:tab pos="2778760" algn="l"/>
                <a:tab pos="3477260" algn="l"/>
                <a:tab pos="4801870" algn="l"/>
                <a:tab pos="5379085" algn="l"/>
                <a:tab pos="6278880" algn="l"/>
              </a:tabLst>
            </a:pPr>
            <a:r>
              <a:rPr sz="2000" spc="-10" dirty="0">
                <a:latin typeface="Times New Roman"/>
                <a:cs typeface="Times New Roman"/>
              </a:rPr>
              <a:t>Н</a:t>
            </a:r>
            <a:r>
              <a:rPr sz="2000" dirty="0">
                <a:latin typeface="Times New Roman"/>
                <a:cs typeface="Times New Roman"/>
              </a:rPr>
              <a:t>а	стелажах	</a:t>
            </a:r>
            <a:r>
              <a:rPr sz="2000" spc="-5" dirty="0">
                <a:latin typeface="Times New Roman"/>
                <a:cs typeface="Times New Roman"/>
              </a:rPr>
              <a:t>пови</a:t>
            </a:r>
            <a:r>
              <a:rPr sz="2000" spc="5" dirty="0">
                <a:latin typeface="Times New Roman"/>
                <a:cs typeface="Times New Roman"/>
              </a:rPr>
              <a:t>н</a:t>
            </a:r>
            <a:r>
              <a:rPr sz="2000" spc="-5" dirty="0">
                <a:latin typeface="Times New Roman"/>
                <a:cs typeface="Times New Roman"/>
              </a:rPr>
              <a:t>н</a:t>
            </a:r>
            <a:r>
              <a:rPr sz="2000" dirty="0">
                <a:latin typeface="Times New Roman"/>
                <a:cs typeface="Times New Roman"/>
              </a:rPr>
              <a:t>і	</a:t>
            </a:r>
            <a:r>
              <a:rPr sz="2000" spc="-75" dirty="0">
                <a:latin typeface="Times New Roman"/>
                <a:cs typeface="Times New Roman"/>
              </a:rPr>
              <a:t>б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20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и	</a:t>
            </a:r>
            <a:r>
              <a:rPr sz="2000" spc="20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рафарети	для	о</a:t>
            </a:r>
            <a:r>
              <a:rPr sz="2000" spc="-55" dirty="0">
                <a:latin typeface="Times New Roman"/>
                <a:cs typeface="Times New Roman"/>
              </a:rPr>
              <a:t>б</a:t>
            </a:r>
            <a:r>
              <a:rPr sz="2000" dirty="0">
                <a:latin typeface="Times New Roman"/>
                <a:cs typeface="Times New Roman"/>
              </a:rPr>
              <a:t>л</a:t>
            </a:r>
            <a:r>
              <a:rPr sz="2000" spc="-15" dirty="0">
                <a:latin typeface="Times New Roman"/>
                <a:cs typeface="Times New Roman"/>
              </a:rPr>
              <a:t>і</a:t>
            </a:r>
            <a:r>
              <a:rPr sz="2000" spc="-30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у	</a:t>
            </a:r>
            <a:r>
              <a:rPr sz="2000" spc="-5" dirty="0">
                <a:latin typeface="Times New Roman"/>
                <a:cs typeface="Times New Roman"/>
              </a:rPr>
              <a:t>їх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92554" y="3067050"/>
            <a:ext cx="64890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99185" algn="l"/>
                <a:tab pos="1461770" algn="l"/>
                <a:tab pos="2065655" algn="l"/>
                <a:tab pos="2356485" algn="l"/>
                <a:tab pos="3150870" algn="l"/>
                <a:tab pos="4957445" algn="l"/>
              </a:tabLst>
            </a:pPr>
            <a:r>
              <a:rPr sz="2000" spc="-20" dirty="0">
                <a:latin typeface="Times New Roman"/>
                <a:cs typeface="Times New Roman"/>
              </a:rPr>
              <a:t>Тримати	</a:t>
            </a:r>
            <a:r>
              <a:rPr sz="2000" spc="-10" dirty="0">
                <a:latin typeface="Times New Roman"/>
                <a:cs typeface="Times New Roman"/>
              </a:rPr>
              <a:t>їх	</a:t>
            </a:r>
            <a:r>
              <a:rPr sz="2000" spc="-5" dirty="0">
                <a:latin typeface="Times New Roman"/>
                <a:cs typeface="Times New Roman"/>
              </a:rPr>
              <a:t>слід	</a:t>
            </a:r>
            <a:r>
              <a:rPr sz="2000" dirty="0">
                <a:latin typeface="Times New Roman"/>
                <a:cs typeface="Times New Roman"/>
              </a:rPr>
              <a:t>у	</a:t>
            </a:r>
            <a:r>
              <a:rPr sz="2000" spc="-5" dirty="0">
                <a:latin typeface="Times New Roman"/>
                <a:cs typeface="Times New Roman"/>
              </a:rPr>
              <a:t>сухих	провітрюваних	приміщеннях,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8540" y="2762250"/>
            <a:ext cx="125603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ознаками. </a:t>
            </a:r>
            <a:r>
              <a:rPr sz="2000" dirty="0">
                <a:latin typeface="Times New Roman"/>
                <a:cs typeface="Times New Roman"/>
              </a:rPr>
              <a:t> реалізації.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захищ</a:t>
            </a:r>
            <a:r>
              <a:rPr sz="2000" spc="-10" dirty="0">
                <a:latin typeface="Times New Roman"/>
                <a:cs typeface="Times New Roman"/>
              </a:rPr>
              <a:t>а</a:t>
            </a:r>
            <a:r>
              <a:rPr sz="2000" spc="-70" dirty="0">
                <a:latin typeface="Times New Roman"/>
                <a:cs typeface="Times New Roman"/>
              </a:rPr>
              <a:t>ю</a:t>
            </a:r>
            <a:r>
              <a:rPr sz="2000" dirty="0">
                <a:latin typeface="Times New Roman"/>
                <a:cs typeface="Times New Roman"/>
              </a:rPr>
              <a:t>чи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83054" y="3371850"/>
            <a:ext cx="62992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68960" algn="l"/>
                <a:tab pos="1562735" algn="l"/>
                <a:tab pos="3230245" algn="l"/>
                <a:tab pos="4225925" algn="l"/>
                <a:tab pos="5266690" algn="l"/>
              </a:tabLst>
            </a:pPr>
            <a:r>
              <a:rPr sz="2000" spc="-5" dirty="0">
                <a:latin typeface="Times New Roman"/>
                <a:cs typeface="Times New Roman"/>
              </a:rPr>
              <a:t>ві</a:t>
            </a:r>
            <a:r>
              <a:rPr sz="2000" dirty="0">
                <a:latin typeface="Times New Roman"/>
                <a:cs typeface="Times New Roman"/>
              </a:rPr>
              <a:t>д	</a:t>
            </a:r>
            <a:r>
              <a:rPr sz="2000" spc="-5" dirty="0">
                <a:latin typeface="Times New Roman"/>
                <a:cs typeface="Times New Roman"/>
              </a:rPr>
              <a:t>вп</a:t>
            </a:r>
            <a:r>
              <a:rPr sz="2000" spc="-10" dirty="0">
                <a:latin typeface="Times New Roman"/>
                <a:cs typeface="Times New Roman"/>
              </a:rPr>
              <a:t>л</a:t>
            </a:r>
            <a:r>
              <a:rPr sz="2000" spc="-5" dirty="0">
                <a:latin typeface="Times New Roman"/>
                <a:cs typeface="Times New Roman"/>
              </a:rPr>
              <a:t>и</a:t>
            </a:r>
            <a:r>
              <a:rPr sz="2000" spc="-75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у	</a:t>
            </a:r>
            <a:r>
              <a:rPr sz="2000" spc="-5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т</a:t>
            </a:r>
            <a:r>
              <a:rPr sz="2000" spc="-10" dirty="0">
                <a:latin typeface="Times New Roman"/>
                <a:cs typeface="Times New Roman"/>
              </a:rPr>
              <a:t>м</a:t>
            </a:r>
            <a:r>
              <a:rPr sz="2000" spc="50" dirty="0">
                <a:latin typeface="Times New Roman"/>
                <a:cs typeface="Times New Roman"/>
              </a:rPr>
              <a:t>о</a:t>
            </a:r>
            <a:r>
              <a:rPr sz="2000" spc="20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ферн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х	опадів,	</a:t>
            </a:r>
            <a:r>
              <a:rPr sz="2000" spc="-5" dirty="0">
                <a:latin typeface="Times New Roman"/>
                <a:cs typeface="Times New Roman"/>
              </a:rPr>
              <a:t>п</a:t>
            </a:r>
            <a:r>
              <a:rPr sz="2000" spc="-15" dirty="0">
                <a:latin typeface="Times New Roman"/>
                <a:cs typeface="Times New Roman"/>
              </a:rPr>
              <a:t>р</a:t>
            </a:r>
            <a:r>
              <a:rPr sz="2000" dirty="0">
                <a:latin typeface="Times New Roman"/>
                <a:cs typeface="Times New Roman"/>
              </a:rPr>
              <a:t>ямих	</a:t>
            </a:r>
            <a:r>
              <a:rPr sz="2000" spc="-15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онячних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8540" y="3676344"/>
            <a:ext cx="7765415" cy="2770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променів</a:t>
            </a:r>
            <a:r>
              <a:rPr sz="2000" dirty="0">
                <a:latin typeface="Times New Roman"/>
                <a:cs typeface="Times New Roman"/>
              </a:rPr>
              <a:t> і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механічної</a:t>
            </a:r>
            <a:r>
              <a:rPr sz="2000" spc="-5" dirty="0">
                <a:latin typeface="Times New Roman"/>
                <a:cs typeface="Times New Roman"/>
              </a:rPr>
              <a:t> дії.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Передбачено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зберігання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полімерної</a:t>
            </a:r>
            <a:r>
              <a:rPr sz="2000" dirty="0">
                <a:latin typeface="Times New Roman"/>
                <a:cs typeface="Times New Roman"/>
              </a:rPr>
              <a:t> тари,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закупорювальних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засобів</a:t>
            </a:r>
            <a:r>
              <a:rPr sz="2000" dirty="0">
                <a:latin typeface="Times New Roman"/>
                <a:cs typeface="Times New Roman"/>
              </a:rPr>
              <a:t> і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пакувальних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матеріалів</a:t>
            </a:r>
            <a:r>
              <a:rPr sz="2000" spc="-5" dirty="0">
                <a:latin typeface="Times New Roman"/>
                <a:cs typeface="Times New Roman"/>
              </a:rPr>
              <a:t> на</a:t>
            </a:r>
            <a:r>
              <a:rPr sz="2000" dirty="0">
                <a:latin typeface="Times New Roman"/>
                <a:cs typeface="Times New Roman"/>
              </a:rPr>
              <a:t> відстані</a:t>
            </a:r>
            <a:r>
              <a:rPr sz="2000" spc="5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не </a:t>
            </a:r>
            <a:r>
              <a:rPr sz="2000" dirty="0">
                <a:latin typeface="Times New Roman"/>
                <a:cs typeface="Times New Roman"/>
              </a:rPr>
              <a:t> менше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</a:t>
            </a:r>
            <a:r>
              <a:rPr sz="2000" spc="-5" dirty="0">
                <a:latin typeface="Times New Roman"/>
                <a:cs typeface="Times New Roman"/>
              </a:rPr>
              <a:t> від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опалювальних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приладів.</a:t>
            </a:r>
            <a:endParaRPr sz="2000">
              <a:latin typeface="Times New Roman"/>
              <a:cs typeface="Times New Roman"/>
            </a:endParaRPr>
          </a:p>
          <a:p>
            <a:pPr marL="12700" marR="5080" indent="444500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Сирість у </a:t>
            </a:r>
            <a:r>
              <a:rPr sz="2000" spc="-5" dirty="0">
                <a:latin typeface="Times New Roman"/>
                <a:cs typeface="Times New Roman"/>
              </a:rPr>
              <a:t>приміщеннях </a:t>
            </a:r>
            <a:r>
              <a:rPr sz="2000" spc="-10" dirty="0">
                <a:latin typeface="Times New Roman"/>
                <a:cs typeface="Times New Roman"/>
              </a:rPr>
              <a:t>призводить до </a:t>
            </a:r>
            <a:r>
              <a:rPr sz="2000" spc="-15" dirty="0">
                <a:latin typeface="Times New Roman"/>
                <a:cs typeface="Times New Roman"/>
              </a:rPr>
              <a:t>втрачання блиску </a:t>
            </a:r>
            <a:r>
              <a:rPr sz="2000" spc="-5" dirty="0">
                <a:latin typeface="Times New Roman"/>
                <a:cs typeface="Times New Roman"/>
              </a:rPr>
              <a:t>поверхні,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утворення цвілі </a:t>
            </a:r>
            <a:r>
              <a:rPr sz="2000" spc="10" dirty="0">
                <a:latin typeface="Times New Roman"/>
                <a:cs typeface="Times New Roman"/>
              </a:rPr>
              <a:t>та </a:t>
            </a:r>
            <a:r>
              <a:rPr sz="2000" spc="-10" dirty="0">
                <a:latin typeface="Times New Roman"/>
                <a:cs typeface="Times New Roman"/>
              </a:rPr>
              <a:t>появи </a:t>
            </a:r>
            <a:r>
              <a:rPr sz="2000" spc="-5" dirty="0">
                <a:latin typeface="Times New Roman"/>
                <a:cs typeface="Times New Roman"/>
              </a:rPr>
              <a:t>інших дефектів. Шкідлива </a:t>
            </a:r>
            <a:r>
              <a:rPr sz="2000" dirty="0">
                <a:latin typeface="Times New Roman"/>
                <a:cs typeface="Times New Roman"/>
              </a:rPr>
              <a:t>дія </a:t>
            </a:r>
            <a:r>
              <a:rPr sz="2000" spc="-5" dirty="0">
                <a:latin typeface="Times New Roman"/>
                <a:cs typeface="Times New Roman"/>
              </a:rPr>
              <a:t>підвищеної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температури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прискорює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процеси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старіння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полімерів.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Крім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того,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приміщеннях із підвищеною </a:t>
            </a:r>
            <a:r>
              <a:rPr sz="2000" spc="-10" dirty="0">
                <a:latin typeface="Times New Roman"/>
                <a:cs typeface="Times New Roman"/>
              </a:rPr>
              <a:t>температурою </a:t>
            </a:r>
            <a:r>
              <a:rPr sz="2000" spc="-5" dirty="0">
                <a:latin typeface="Times New Roman"/>
                <a:cs typeface="Times New Roman"/>
              </a:rPr>
              <a:t>вироби </a:t>
            </a:r>
            <a:r>
              <a:rPr sz="2000" dirty="0">
                <a:latin typeface="Times New Roman"/>
                <a:cs typeface="Times New Roman"/>
              </a:rPr>
              <a:t>з </a:t>
            </a:r>
            <a:r>
              <a:rPr sz="2000" spc="-10" dirty="0">
                <a:latin typeface="Times New Roman"/>
                <a:cs typeface="Times New Roman"/>
              </a:rPr>
              <a:t>пластифікованих </a:t>
            </a:r>
            <a:r>
              <a:rPr sz="2000" spc="-5" dirty="0">
                <a:latin typeface="Times New Roman"/>
                <a:cs typeface="Times New Roman"/>
              </a:rPr>
              <a:t> полімерів </a:t>
            </a:r>
            <a:r>
              <a:rPr sz="2000" spc="-15" dirty="0">
                <a:latin typeface="Times New Roman"/>
                <a:cs typeface="Times New Roman"/>
              </a:rPr>
              <a:t>можуть </a:t>
            </a:r>
            <a:r>
              <a:rPr sz="2000" spc="-5" dirty="0">
                <a:latin typeface="Times New Roman"/>
                <a:cs typeface="Times New Roman"/>
              </a:rPr>
              <a:t>злипатися, </a:t>
            </a:r>
            <a:r>
              <a:rPr sz="2000" dirty="0">
                <a:latin typeface="Times New Roman"/>
                <a:cs typeface="Times New Roman"/>
              </a:rPr>
              <a:t>а </a:t>
            </a:r>
            <a:r>
              <a:rPr sz="2000" spc="-5" dirty="0">
                <a:latin typeface="Times New Roman"/>
                <a:cs typeface="Times New Roman"/>
              </a:rPr>
              <a:t>при зниженій температурі вони </a:t>
            </a:r>
            <a:r>
              <a:rPr sz="2000" dirty="0">
                <a:latin typeface="Times New Roman"/>
                <a:cs typeface="Times New Roman"/>
              </a:rPr>
              <a:t>стають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крихкими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легко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ламаються.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4798" y="22047"/>
            <a:ext cx="41757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Контрольні</a:t>
            </a:r>
            <a:r>
              <a:rPr spc="5" dirty="0"/>
              <a:t> </a:t>
            </a:r>
            <a:r>
              <a:rPr spc="-5" dirty="0"/>
              <a:t>питання</a:t>
            </a:r>
            <a:r>
              <a:rPr spc="20" dirty="0"/>
              <a:t> </a:t>
            </a:r>
            <a:r>
              <a:rPr dirty="0"/>
              <a:t>за</a:t>
            </a:r>
            <a:r>
              <a:rPr spc="-10" dirty="0"/>
              <a:t> темою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5757" y="389890"/>
            <a:ext cx="8740140" cy="6107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2100" spc="-5" dirty="0">
                <a:latin typeface="Times New Roman"/>
                <a:cs typeface="Times New Roman"/>
              </a:rPr>
              <a:t>Дайте</a:t>
            </a:r>
            <a:r>
              <a:rPr sz="2100" spc="1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визначення</a:t>
            </a:r>
            <a:r>
              <a:rPr sz="2100" spc="-3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поняттям </a:t>
            </a:r>
            <a:r>
              <a:rPr sz="2100" dirty="0">
                <a:latin typeface="Times New Roman"/>
                <a:cs typeface="Times New Roman"/>
              </a:rPr>
              <a:t>«тара»</a:t>
            </a:r>
            <a:r>
              <a:rPr sz="2100" spc="10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та </a:t>
            </a:r>
            <a:r>
              <a:rPr sz="2100" spc="-15" dirty="0">
                <a:latin typeface="Times New Roman"/>
                <a:cs typeface="Times New Roman"/>
              </a:rPr>
              <a:t>«паковання».</a:t>
            </a:r>
            <a:endParaRPr sz="2100">
              <a:latin typeface="Times New Roman"/>
              <a:cs typeface="Times New Roman"/>
            </a:endParaRPr>
          </a:p>
          <a:p>
            <a:pPr marL="279400" indent="-266700">
              <a:lnSpc>
                <a:spcPct val="100000"/>
              </a:lnSpc>
              <a:buAutoNum type="arabicPeriod"/>
              <a:tabLst>
                <a:tab pos="279400" algn="l"/>
              </a:tabLst>
            </a:pPr>
            <a:r>
              <a:rPr sz="2100" spc="-5" dirty="0">
                <a:latin typeface="Times New Roman"/>
                <a:cs typeface="Times New Roman"/>
              </a:rPr>
              <a:t>Наведіть</a:t>
            </a:r>
            <a:r>
              <a:rPr sz="2100" spc="-2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класифікацію</a:t>
            </a:r>
            <a:r>
              <a:rPr sz="2100" spc="40" dirty="0">
                <a:latin typeface="Times New Roman"/>
                <a:cs typeface="Times New Roman"/>
              </a:rPr>
              <a:t> </a:t>
            </a:r>
            <a:r>
              <a:rPr sz="2100" spc="-15" dirty="0">
                <a:latin typeface="Times New Roman"/>
                <a:cs typeface="Times New Roman"/>
              </a:rPr>
              <a:t>паковання </a:t>
            </a:r>
            <a:r>
              <a:rPr sz="2100" dirty="0">
                <a:latin typeface="Times New Roman"/>
                <a:cs typeface="Times New Roman"/>
              </a:rPr>
              <a:t>у</a:t>
            </a:r>
            <a:r>
              <a:rPr sz="2100" spc="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фармацевтичній</a:t>
            </a:r>
            <a:r>
              <a:rPr sz="2100" spc="-2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галузі.</a:t>
            </a:r>
            <a:endParaRPr sz="2100">
              <a:latin typeface="Times New Roman"/>
              <a:cs typeface="Times New Roman"/>
            </a:endParaRPr>
          </a:p>
          <a:p>
            <a:pPr marL="279400" indent="-266700">
              <a:lnSpc>
                <a:spcPct val="100000"/>
              </a:lnSpc>
              <a:buAutoNum type="arabicPeriod"/>
              <a:tabLst>
                <a:tab pos="279400" algn="l"/>
              </a:tabLst>
            </a:pPr>
            <a:r>
              <a:rPr sz="2100" spc="-5" dirty="0">
                <a:latin typeface="Times New Roman"/>
                <a:cs typeface="Times New Roman"/>
              </a:rPr>
              <a:t>Назвіть</a:t>
            </a:r>
            <a:r>
              <a:rPr sz="2100" spc="-2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вимоги</a:t>
            </a:r>
            <a:r>
              <a:rPr sz="2100" spc="-10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до</a:t>
            </a:r>
            <a:r>
              <a:rPr sz="2100" spc="-2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фармацевтичного</a:t>
            </a:r>
            <a:r>
              <a:rPr sz="2100" spc="-40" dirty="0">
                <a:latin typeface="Times New Roman"/>
                <a:cs typeface="Times New Roman"/>
              </a:rPr>
              <a:t> </a:t>
            </a:r>
            <a:r>
              <a:rPr sz="2100" spc="-15" dirty="0">
                <a:latin typeface="Times New Roman"/>
                <a:cs typeface="Times New Roman"/>
              </a:rPr>
              <a:t>паковання.</a:t>
            </a:r>
            <a:endParaRPr sz="2100">
              <a:latin typeface="Times New Roman"/>
              <a:cs typeface="Times New Roman"/>
            </a:endParaRPr>
          </a:p>
          <a:p>
            <a:pPr marL="279400" indent="-266700">
              <a:lnSpc>
                <a:spcPct val="100000"/>
              </a:lnSpc>
              <a:buAutoNum type="arabicPeriod"/>
              <a:tabLst>
                <a:tab pos="279400" algn="l"/>
              </a:tabLst>
            </a:pPr>
            <a:r>
              <a:rPr sz="2100" spc="-5" dirty="0">
                <a:latin typeface="Times New Roman"/>
                <a:cs typeface="Times New Roman"/>
              </a:rPr>
              <a:t>Наведіть</a:t>
            </a:r>
            <a:r>
              <a:rPr sz="2100" spc="-4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класифікацію</a:t>
            </a:r>
            <a:r>
              <a:rPr sz="2100" spc="20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тари.</a:t>
            </a:r>
            <a:endParaRPr sz="2100">
              <a:latin typeface="Times New Roman"/>
              <a:cs typeface="Times New Roman"/>
            </a:endParaRPr>
          </a:p>
          <a:p>
            <a:pPr marL="279400" indent="-266700">
              <a:lnSpc>
                <a:spcPct val="100000"/>
              </a:lnSpc>
              <a:buAutoNum type="arabicPeriod"/>
              <a:tabLst>
                <a:tab pos="279400" algn="l"/>
              </a:tabLst>
            </a:pPr>
            <a:r>
              <a:rPr sz="2100" spc="-10" dirty="0">
                <a:latin typeface="Times New Roman"/>
                <a:cs typeface="Times New Roman"/>
              </a:rPr>
              <a:t>Розкажіть</a:t>
            </a:r>
            <a:r>
              <a:rPr sz="2100" spc="-2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про</a:t>
            </a:r>
            <a:r>
              <a:rPr sz="2100" spc="-10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асортимент</a:t>
            </a:r>
            <a:r>
              <a:rPr sz="2100" spc="-25" dirty="0">
                <a:latin typeface="Times New Roman"/>
                <a:cs typeface="Times New Roman"/>
              </a:rPr>
              <a:t> </a:t>
            </a:r>
            <a:r>
              <a:rPr sz="2100" spc="-15" dirty="0">
                <a:latin typeface="Times New Roman"/>
                <a:cs typeface="Times New Roman"/>
              </a:rPr>
              <a:t>споживчої</a:t>
            </a:r>
            <a:r>
              <a:rPr sz="2100" spc="-3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тари.</a:t>
            </a:r>
            <a:endParaRPr sz="2100">
              <a:latin typeface="Times New Roman"/>
              <a:cs typeface="Times New Roman"/>
            </a:endParaRPr>
          </a:p>
          <a:p>
            <a:pPr marL="279400" indent="-266700">
              <a:lnSpc>
                <a:spcPct val="100000"/>
              </a:lnSpc>
              <a:buAutoNum type="arabicPeriod"/>
              <a:tabLst>
                <a:tab pos="279400" algn="l"/>
              </a:tabLst>
            </a:pPr>
            <a:r>
              <a:rPr sz="2100" spc="-5" dirty="0">
                <a:latin typeface="Times New Roman"/>
                <a:cs typeface="Times New Roman"/>
              </a:rPr>
              <a:t>Назвіть</a:t>
            </a:r>
            <a:r>
              <a:rPr sz="2100" spc="-2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технічні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вимоги</a:t>
            </a:r>
            <a:r>
              <a:rPr sz="2100" spc="-20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до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скляної</a:t>
            </a:r>
            <a:r>
              <a:rPr sz="2100" spc="15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тари.</a:t>
            </a:r>
            <a:endParaRPr sz="2100">
              <a:latin typeface="Times New Roman"/>
              <a:cs typeface="Times New Roman"/>
            </a:endParaRPr>
          </a:p>
          <a:p>
            <a:pPr marL="279400" indent="-266700">
              <a:lnSpc>
                <a:spcPct val="100000"/>
              </a:lnSpc>
              <a:buAutoNum type="arabicPeriod"/>
              <a:tabLst>
                <a:tab pos="279400" algn="l"/>
              </a:tabLst>
            </a:pPr>
            <a:r>
              <a:rPr sz="2100" spc="-5" dirty="0">
                <a:latin typeface="Times New Roman"/>
                <a:cs typeface="Times New Roman"/>
              </a:rPr>
              <a:t>Назвіть</a:t>
            </a:r>
            <a:r>
              <a:rPr sz="2100" spc="-2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технічні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вимоги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до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полімерної </a:t>
            </a:r>
            <a:r>
              <a:rPr sz="2100" spc="5" dirty="0">
                <a:latin typeface="Times New Roman"/>
                <a:cs typeface="Times New Roman"/>
              </a:rPr>
              <a:t>тари.</a:t>
            </a:r>
            <a:endParaRPr sz="2100">
              <a:latin typeface="Times New Roman"/>
              <a:cs typeface="Times New Roman"/>
            </a:endParaRPr>
          </a:p>
          <a:p>
            <a:pPr marL="279400" indent="-266700">
              <a:lnSpc>
                <a:spcPct val="100000"/>
              </a:lnSpc>
              <a:buAutoNum type="arabicPeriod"/>
              <a:tabLst>
                <a:tab pos="279400" algn="l"/>
              </a:tabLst>
            </a:pPr>
            <a:r>
              <a:rPr sz="2100" spc="-5" dirty="0">
                <a:latin typeface="Times New Roman"/>
                <a:cs typeface="Times New Roman"/>
              </a:rPr>
              <a:t>Назвіть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технічні</a:t>
            </a:r>
            <a:r>
              <a:rPr sz="2100" spc="-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вимоги</a:t>
            </a:r>
            <a:r>
              <a:rPr sz="2100" spc="-10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до</a:t>
            </a:r>
            <a:r>
              <a:rPr sz="2100" spc="-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металевої</a:t>
            </a:r>
            <a:r>
              <a:rPr sz="2100" spc="10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(алюмінієвої)</a:t>
            </a:r>
            <a:r>
              <a:rPr sz="2100" spc="-10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тари.</a:t>
            </a:r>
            <a:endParaRPr sz="2100">
              <a:latin typeface="Times New Roman"/>
              <a:cs typeface="Times New Roman"/>
            </a:endParaRPr>
          </a:p>
          <a:p>
            <a:pPr marL="279400" indent="-266700">
              <a:lnSpc>
                <a:spcPct val="100000"/>
              </a:lnSpc>
              <a:buAutoNum type="arabicPeriod"/>
              <a:tabLst>
                <a:tab pos="279400" algn="l"/>
              </a:tabLst>
            </a:pPr>
            <a:r>
              <a:rPr sz="2100" spc="-5" dirty="0">
                <a:latin typeface="Times New Roman"/>
                <a:cs typeface="Times New Roman"/>
              </a:rPr>
              <a:t>Охарактеризуйте</a:t>
            </a:r>
            <a:r>
              <a:rPr sz="2100" spc="-40" dirty="0">
                <a:latin typeface="Times New Roman"/>
                <a:cs typeface="Times New Roman"/>
              </a:rPr>
              <a:t> </a:t>
            </a:r>
            <a:r>
              <a:rPr sz="2100" spc="-15" dirty="0">
                <a:latin typeface="Times New Roman"/>
                <a:cs typeface="Times New Roman"/>
              </a:rPr>
              <a:t>марковання</a:t>
            </a:r>
            <a:r>
              <a:rPr sz="2100" spc="-40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скляної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-15" dirty="0">
                <a:latin typeface="Times New Roman"/>
                <a:cs typeface="Times New Roman"/>
              </a:rPr>
              <a:t>споживчої</a:t>
            </a:r>
            <a:r>
              <a:rPr sz="2100" spc="-30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тари.</a:t>
            </a:r>
            <a:endParaRPr sz="2100">
              <a:latin typeface="Times New Roman"/>
              <a:cs typeface="Times New Roman"/>
            </a:endParaRPr>
          </a:p>
          <a:p>
            <a:pPr marL="412115" indent="-40005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412750" algn="l"/>
              </a:tabLst>
            </a:pPr>
            <a:r>
              <a:rPr sz="2100" spc="-10" dirty="0">
                <a:latin typeface="Times New Roman"/>
                <a:cs typeface="Times New Roman"/>
              </a:rPr>
              <a:t>Охарактеризуйте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-15" dirty="0">
                <a:latin typeface="Times New Roman"/>
                <a:cs typeface="Times New Roman"/>
              </a:rPr>
              <a:t>марковання</a:t>
            </a:r>
            <a:r>
              <a:rPr sz="2100" spc="-20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полімерної</a:t>
            </a:r>
            <a:r>
              <a:rPr sz="2100" spc="-20" dirty="0">
                <a:latin typeface="Times New Roman"/>
                <a:cs typeface="Times New Roman"/>
              </a:rPr>
              <a:t> </a:t>
            </a:r>
            <a:r>
              <a:rPr sz="2100" spc="-15" dirty="0">
                <a:latin typeface="Times New Roman"/>
                <a:cs typeface="Times New Roman"/>
              </a:rPr>
              <a:t>споживчої</a:t>
            </a:r>
            <a:r>
              <a:rPr sz="2100" spc="-20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тари.</a:t>
            </a:r>
            <a:endParaRPr sz="2100">
              <a:latin typeface="Times New Roman"/>
              <a:cs typeface="Times New Roman"/>
            </a:endParaRPr>
          </a:p>
          <a:p>
            <a:pPr marL="402590" indent="-390525">
              <a:lnSpc>
                <a:spcPct val="100000"/>
              </a:lnSpc>
              <a:buAutoNum type="arabicPeriod"/>
              <a:tabLst>
                <a:tab pos="403225" algn="l"/>
              </a:tabLst>
            </a:pPr>
            <a:r>
              <a:rPr sz="2100" spc="-10" dirty="0">
                <a:latin typeface="Times New Roman"/>
                <a:cs typeface="Times New Roman"/>
              </a:rPr>
              <a:t>Розкажіть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про</a:t>
            </a:r>
            <a:r>
              <a:rPr sz="2100" spc="-10" dirty="0">
                <a:latin typeface="Times New Roman"/>
                <a:cs typeface="Times New Roman"/>
              </a:rPr>
              <a:t> </a:t>
            </a:r>
            <a:r>
              <a:rPr sz="2100" spc="-15" dirty="0">
                <a:latin typeface="Times New Roman"/>
                <a:cs typeface="Times New Roman"/>
              </a:rPr>
              <a:t>петлю</a:t>
            </a:r>
            <a:r>
              <a:rPr sz="2100" spc="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Мебіуса </a:t>
            </a:r>
            <a:r>
              <a:rPr sz="2100" spc="5" dirty="0">
                <a:latin typeface="Times New Roman"/>
                <a:cs typeface="Times New Roman"/>
              </a:rPr>
              <a:t>та </a:t>
            </a:r>
            <a:r>
              <a:rPr sz="2100" dirty="0">
                <a:latin typeface="Times New Roman"/>
                <a:cs typeface="Times New Roman"/>
              </a:rPr>
              <a:t>її </a:t>
            </a:r>
            <a:r>
              <a:rPr sz="2100" spc="-10" dirty="0">
                <a:latin typeface="Times New Roman"/>
                <a:cs typeface="Times New Roman"/>
              </a:rPr>
              <a:t>значення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при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маркуванні</a:t>
            </a:r>
            <a:r>
              <a:rPr sz="2100" spc="-35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тари.</a:t>
            </a:r>
            <a:endParaRPr sz="2100">
              <a:latin typeface="Times New Roman"/>
              <a:cs typeface="Times New Roman"/>
            </a:endParaRPr>
          </a:p>
          <a:p>
            <a:pPr marL="476250" indent="-464184">
              <a:lnSpc>
                <a:spcPct val="100000"/>
              </a:lnSpc>
              <a:buAutoNum type="arabicPeriod"/>
              <a:tabLst>
                <a:tab pos="475615" algn="l"/>
                <a:tab pos="476884" algn="l"/>
                <a:tab pos="1602105" algn="l"/>
                <a:tab pos="3286760" algn="l"/>
                <a:tab pos="5427980" algn="l"/>
                <a:tab pos="6368415" algn="l"/>
                <a:tab pos="6720840" algn="l"/>
              </a:tabLst>
            </a:pPr>
            <a:r>
              <a:rPr sz="2100" spc="-10" dirty="0">
                <a:latin typeface="Times New Roman"/>
                <a:cs typeface="Times New Roman"/>
              </a:rPr>
              <a:t>Наведіть	</a:t>
            </a:r>
            <a:r>
              <a:rPr sz="2100" spc="-5" dirty="0">
                <a:latin typeface="Times New Roman"/>
                <a:cs typeface="Times New Roman"/>
              </a:rPr>
              <a:t>класифікацію	закупорювальних	засобів	за	</a:t>
            </a:r>
            <a:r>
              <a:rPr sz="2100" spc="-15" dirty="0">
                <a:latin typeface="Times New Roman"/>
                <a:cs typeface="Times New Roman"/>
              </a:rPr>
              <a:t>конструктивними</a:t>
            </a: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100" dirty="0">
                <a:latin typeface="Times New Roman"/>
                <a:cs typeface="Times New Roman"/>
              </a:rPr>
              <a:t>особливостями</a:t>
            </a:r>
            <a:r>
              <a:rPr sz="2100" spc="-2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і</a:t>
            </a:r>
            <a:r>
              <a:rPr sz="2100" spc="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способом</a:t>
            </a:r>
            <a:r>
              <a:rPr sz="2100" spc="-2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закріплення </a:t>
            </a:r>
            <a:r>
              <a:rPr sz="2100" dirty="0">
                <a:latin typeface="Times New Roman"/>
                <a:cs typeface="Times New Roman"/>
              </a:rPr>
              <a:t>на</a:t>
            </a:r>
            <a:r>
              <a:rPr sz="2100" spc="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тарі.</a:t>
            </a:r>
            <a:endParaRPr sz="21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buAutoNum type="arabicPeriod" startAt="13"/>
              <a:tabLst>
                <a:tab pos="734695" algn="l"/>
                <a:tab pos="735965" algn="l"/>
                <a:tab pos="2244090" algn="l"/>
                <a:tab pos="3041015" algn="l"/>
                <a:tab pos="4735830" algn="l"/>
                <a:tab pos="7134859" algn="l"/>
                <a:tab pos="8335009" algn="l"/>
              </a:tabLst>
            </a:pPr>
            <a:r>
              <a:rPr sz="2100" spc="-65" dirty="0">
                <a:latin typeface="Times New Roman"/>
                <a:cs typeface="Times New Roman"/>
              </a:rPr>
              <a:t>Р</a:t>
            </a:r>
            <a:r>
              <a:rPr sz="2100" dirty="0">
                <a:latin typeface="Times New Roman"/>
                <a:cs typeface="Times New Roman"/>
              </a:rPr>
              <a:t>оз</a:t>
            </a:r>
            <a:r>
              <a:rPr sz="2100" spc="-35" dirty="0">
                <a:latin typeface="Times New Roman"/>
                <a:cs typeface="Times New Roman"/>
              </a:rPr>
              <a:t>к</a:t>
            </a:r>
            <a:r>
              <a:rPr sz="2100" dirty="0">
                <a:latin typeface="Times New Roman"/>
                <a:cs typeface="Times New Roman"/>
              </a:rPr>
              <a:t>аж</a:t>
            </a:r>
            <a:r>
              <a:rPr sz="2100" spc="5" dirty="0">
                <a:latin typeface="Times New Roman"/>
                <a:cs typeface="Times New Roman"/>
              </a:rPr>
              <a:t>і</a:t>
            </a:r>
            <a:r>
              <a:rPr sz="2100" dirty="0">
                <a:latin typeface="Times New Roman"/>
                <a:cs typeface="Times New Roman"/>
              </a:rPr>
              <a:t>ть	</a:t>
            </a:r>
            <a:r>
              <a:rPr sz="2100" spc="-5" dirty="0">
                <a:latin typeface="Times New Roman"/>
                <a:cs typeface="Times New Roman"/>
              </a:rPr>
              <a:t>пр</a:t>
            </a:r>
            <a:r>
              <a:rPr sz="2100" dirty="0">
                <a:latin typeface="Times New Roman"/>
                <a:cs typeface="Times New Roman"/>
              </a:rPr>
              <a:t>о	асо</a:t>
            </a:r>
            <a:r>
              <a:rPr sz="2100" spc="-15" dirty="0">
                <a:latin typeface="Times New Roman"/>
                <a:cs typeface="Times New Roman"/>
              </a:rPr>
              <a:t>р</a:t>
            </a:r>
            <a:r>
              <a:rPr sz="2100" dirty="0">
                <a:latin typeface="Times New Roman"/>
                <a:cs typeface="Times New Roman"/>
              </a:rPr>
              <a:t>т</a:t>
            </a:r>
            <a:r>
              <a:rPr sz="2100" spc="-15" dirty="0">
                <a:latin typeface="Times New Roman"/>
                <a:cs typeface="Times New Roman"/>
              </a:rPr>
              <a:t>и</a:t>
            </a:r>
            <a:r>
              <a:rPr sz="2100" dirty="0">
                <a:latin typeface="Times New Roman"/>
                <a:cs typeface="Times New Roman"/>
              </a:rPr>
              <a:t>ме</a:t>
            </a:r>
            <a:r>
              <a:rPr sz="2100" spc="5" dirty="0">
                <a:latin typeface="Times New Roman"/>
                <a:cs typeface="Times New Roman"/>
              </a:rPr>
              <a:t>н</a:t>
            </a:r>
            <a:r>
              <a:rPr sz="2100" dirty="0">
                <a:latin typeface="Times New Roman"/>
                <a:cs typeface="Times New Roman"/>
              </a:rPr>
              <a:t>т	за</a:t>
            </a:r>
            <a:r>
              <a:rPr sz="2100" spc="-25" dirty="0">
                <a:latin typeface="Times New Roman"/>
                <a:cs typeface="Times New Roman"/>
              </a:rPr>
              <a:t>к</a:t>
            </a:r>
            <a:r>
              <a:rPr sz="2100" dirty="0">
                <a:latin typeface="Times New Roman"/>
                <a:cs typeface="Times New Roman"/>
              </a:rPr>
              <a:t>уп</a:t>
            </a:r>
            <a:r>
              <a:rPr sz="2100" spc="-10" dirty="0">
                <a:latin typeface="Times New Roman"/>
                <a:cs typeface="Times New Roman"/>
              </a:rPr>
              <a:t>о</a:t>
            </a:r>
            <a:r>
              <a:rPr sz="2100" dirty="0">
                <a:latin typeface="Times New Roman"/>
                <a:cs typeface="Times New Roman"/>
              </a:rPr>
              <a:t>р</a:t>
            </a:r>
            <a:r>
              <a:rPr sz="2100" spc="5" dirty="0">
                <a:latin typeface="Times New Roman"/>
                <a:cs typeface="Times New Roman"/>
              </a:rPr>
              <a:t>ю</a:t>
            </a:r>
            <a:r>
              <a:rPr sz="2100" spc="-20" dirty="0">
                <a:latin typeface="Times New Roman"/>
                <a:cs typeface="Times New Roman"/>
              </a:rPr>
              <a:t>в</a:t>
            </a:r>
            <a:r>
              <a:rPr sz="2100" spc="25" dirty="0">
                <a:latin typeface="Times New Roman"/>
                <a:cs typeface="Times New Roman"/>
              </a:rPr>
              <a:t>а</a:t>
            </a:r>
            <a:r>
              <a:rPr sz="2100" dirty="0">
                <a:latin typeface="Times New Roman"/>
                <a:cs typeface="Times New Roman"/>
              </a:rPr>
              <a:t>льних	зас</a:t>
            </a:r>
            <a:r>
              <a:rPr sz="2100" spc="10" dirty="0">
                <a:latin typeface="Times New Roman"/>
                <a:cs typeface="Times New Roman"/>
              </a:rPr>
              <a:t>о</a:t>
            </a:r>
            <a:r>
              <a:rPr sz="2100" dirty="0">
                <a:latin typeface="Times New Roman"/>
                <a:cs typeface="Times New Roman"/>
              </a:rPr>
              <a:t>б</a:t>
            </a:r>
            <a:r>
              <a:rPr sz="2100" spc="-10" dirty="0">
                <a:latin typeface="Times New Roman"/>
                <a:cs typeface="Times New Roman"/>
              </a:rPr>
              <a:t>і</a:t>
            </a:r>
            <a:r>
              <a:rPr sz="2100" dirty="0">
                <a:latin typeface="Times New Roman"/>
                <a:cs typeface="Times New Roman"/>
              </a:rPr>
              <a:t>в	для  </a:t>
            </a:r>
            <a:r>
              <a:rPr sz="2100" spc="-10" dirty="0">
                <a:latin typeface="Times New Roman"/>
                <a:cs typeface="Times New Roman"/>
              </a:rPr>
              <a:t>фармацевтичного</a:t>
            </a:r>
            <a:r>
              <a:rPr sz="2100" spc="-4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використання.</a:t>
            </a:r>
            <a:endParaRPr sz="2100">
              <a:latin typeface="Times New Roman"/>
              <a:cs typeface="Times New Roman"/>
            </a:endParaRPr>
          </a:p>
          <a:p>
            <a:pPr marL="735330" indent="-723265">
              <a:lnSpc>
                <a:spcPct val="100000"/>
              </a:lnSpc>
              <a:buAutoNum type="arabicPeriod" startAt="13"/>
              <a:tabLst>
                <a:tab pos="734695" algn="l"/>
                <a:tab pos="735965" algn="l"/>
                <a:tab pos="2244090" algn="l"/>
                <a:tab pos="3041015" algn="l"/>
                <a:tab pos="4735830" algn="l"/>
                <a:tab pos="7134859" algn="l"/>
                <a:tab pos="8335009" algn="l"/>
              </a:tabLst>
            </a:pPr>
            <a:r>
              <a:rPr sz="2100" spc="-65" dirty="0">
                <a:latin typeface="Times New Roman"/>
                <a:cs typeface="Times New Roman"/>
              </a:rPr>
              <a:t>Р</a:t>
            </a:r>
            <a:r>
              <a:rPr sz="2100" dirty="0">
                <a:latin typeface="Times New Roman"/>
                <a:cs typeface="Times New Roman"/>
              </a:rPr>
              <a:t>оз</a:t>
            </a:r>
            <a:r>
              <a:rPr sz="2100" spc="-35" dirty="0">
                <a:latin typeface="Times New Roman"/>
                <a:cs typeface="Times New Roman"/>
              </a:rPr>
              <a:t>к</a:t>
            </a:r>
            <a:r>
              <a:rPr sz="2100" dirty="0">
                <a:latin typeface="Times New Roman"/>
                <a:cs typeface="Times New Roman"/>
              </a:rPr>
              <a:t>аж</a:t>
            </a:r>
            <a:r>
              <a:rPr sz="2100" spc="5" dirty="0">
                <a:latin typeface="Times New Roman"/>
                <a:cs typeface="Times New Roman"/>
              </a:rPr>
              <a:t>і</a:t>
            </a:r>
            <a:r>
              <a:rPr sz="2100" dirty="0">
                <a:latin typeface="Times New Roman"/>
                <a:cs typeface="Times New Roman"/>
              </a:rPr>
              <a:t>ть	</a:t>
            </a:r>
            <a:r>
              <a:rPr sz="2100" spc="-5" dirty="0">
                <a:latin typeface="Times New Roman"/>
                <a:cs typeface="Times New Roman"/>
              </a:rPr>
              <a:t>пр</a:t>
            </a:r>
            <a:r>
              <a:rPr sz="2100" dirty="0">
                <a:latin typeface="Times New Roman"/>
                <a:cs typeface="Times New Roman"/>
              </a:rPr>
              <a:t>о	асо</a:t>
            </a:r>
            <a:r>
              <a:rPr sz="2100" spc="-15" dirty="0">
                <a:latin typeface="Times New Roman"/>
                <a:cs typeface="Times New Roman"/>
              </a:rPr>
              <a:t>р</a:t>
            </a:r>
            <a:r>
              <a:rPr sz="2100" dirty="0">
                <a:latin typeface="Times New Roman"/>
                <a:cs typeface="Times New Roman"/>
              </a:rPr>
              <a:t>т</a:t>
            </a:r>
            <a:r>
              <a:rPr sz="2100" spc="-15" dirty="0">
                <a:latin typeface="Times New Roman"/>
                <a:cs typeface="Times New Roman"/>
              </a:rPr>
              <a:t>и</a:t>
            </a:r>
            <a:r>
              <a:rPr sz="2100" dirty="0">
                <a:latin typeface="Times New Roman"/>
                <a:cs typeface="Times New Roman"/>
              </a:rPr>
              <a:t>ме</a:t>
            </a:r>
            <a:r>
              <a:rPr sz="2100" spc="5" dirty="0">
                <a:latin typeface="Times New Roman"/>
                <a:cs typeface="Times New Roman"/>
              </a:rPr>
              <a:t>н</a:t>
            </a:r>
            <a:r>
              <a:rPr sz="2100" dirty="0">
                <a:latin typeface="Times New Roman"/>
                <a:cs typeface="Times New Roman"/>
              </a:rPr>
              <a:t>т	за</a:t>
            </a:r>
            <a:r>
              <a:rPr sz="2100" spc="-25" dirty="0">
                <a:latin typeface="Times New Roman"/>
                <a:cs typeface="Times New Roman"/>
              </a:rPr>
              <a:t>к</a:t>
            </a:r>
            <a:r>
              <a:rPr sz="2100" dirty="0">
                <a:latin typeface="Times New Roman"/>
                <a:cs typeface="Times New Roman"/>
              </a:rPr>
              <a:t>уп</a:t>
            </a:r>
            <a:r>
              <a:rPr sz="2100" spc="-10" dirty="0">
                <a:latin typeface="Times New Roman"/>
                <a:cs typeface="Times New Roman"/>
              </a:rPr>
              <a:t>о</a:t>
            </a:r>
            <a:r>
              <a:rPr sz="2100" dirty="0">
                <a:latin typeface="Times New Roman"/>
                <a:cs typeface="Times New Roman"/>
              </a:rPr>
              <a:t>р</a:t>
            </a:r>
            <a:r>
              <a:rPr sz="2100" spc="5" dirty="0">
                <a:latin typeface="Times New Roman"/>
                <a:cs typeface="Times New Roman"/>
              </a:rPr>
              <a:t>ю</a:t>
            </a:r>
            <a:r>
              <a:rPr sz="2100" spc="-20" dirty="0">
                <a:latin typeface="Times New Roman"/>
                <a:cs typeface="Times New Roman"/>
              </a:rPr>
              <a:t>в</a:t>
            </a:r>
            <a:r>
              <a:rPr sz="2100" spc="25" dirty="0">
                <a:latin typeface="Times New Roman"/>
                <a:cs typeface="Times New Roman"/>
              </a:rPr>
              <a:t>а</a:t>
            </a:r>
            <a:r>
              <a:rPr sz="2100" dirty="0">
                <a:latin typeface="Times New Roman"/>
                <a:cs typeface="Times New Roman"/>
              </a:rPr>
              <a:t>льних	зас</a:t>
            </a:r>
            <a:r>
              <a:rPr sz="2100" spc="10" dirty="0">
                <a:latin typeface="Times New Roman"/>
                <a:cs typeface="Times New Roman"/>
              </a:rPr>
              <a:t>о</a:t>
            </a:r>
            <a:r>
              <a:rPr sz="2100" dirty="0">
                <a:latin typeface="Times New Roman"/>
                <a:cs typeface="Times New Roman"/>
              </a:rPr>
              <a:t>б</a:t>
            </a:r>
            <a:r>
              <a:rPr sz="2100" spc="-10" dirty="0">
                <a:latin typeface="Times New Roman"/>
                <a:cs typeface="Times New Roman"/>
              </a:rPr>
              <a:t>і</a:t>
            </a:r>
            <a:r>
              <a:rPr sz="2100" dirty="0">
                <a:latin typeface="Times New Roman"/>
                <a:cs typeface="Times New Roman"/>
              </a:rPr>
              <a:t>в	для</a:t>
            </a: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100" spc="-10" dirty="0">
                <a:latin typeface="Times New Roman"/>
                <a:cs typeface="Times New Roman"/>
              </a:rPr>
              <a:t>парафармацевтичного</a:t>
            </a:r>
            <a:r>
              <a:rPr sz="2100" spc="-4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використання.</a:t>
            </a:r>
            <a:endParaRPr sz="2100">
              <a:latin typeface="Times New Roman"/>
              <a:cs typeface="Times New Roman"/>
            </a:endParaRPr>
          </a:p>
          <a:p>
            <a:pPr marL="412115" indent="-400050">
              <a:lnSpc>
                <a:spcPct val="100000"/>
              </a:lnSpc>
              <a:spcBef>
                <a:spcPts val="5"/>
              </a:spcBef>
              <a:buAutoNum type="arabicPeriod" startAt="15"/>
              <a:tabLst>
                <a:tab pos="412750" algn="l"/>
              </a:tabLst>
            </a:pPr>
            <a:r>
              <a:rPr sz="2100" spc="-5" dirty="0">
                <a:latin typeface="Times New Roman"/>
                <a:cs typeface="Times New Roman"/>
              </a:rPr>
              <a:t>Дайте</a:t>
            </a:r>
            <a:r>
              <a:rPr sz="2100" spc="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визначення</a:t>
            </a:r>
            <a:r>
              <a:rPr sz="2100" spc="-2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пакувального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spc="-25" dirty="0">
                <a:latin typeface="Times New Roman"/>
                <a:cs typeface="Times New Roman"/>
              </a:rPr>
              <a:t>матеріалу.</a:t>
            </a:r>
            <a:endParaRPr sz="2100">
              <a:latin typeface="Times New Roman"/>
              <a:cs typeface="Times New Roman"/>
            </a:endParaRPr>
          </a:p>
          <a:p>
            <a:pPr marL="412115" indent="-400050">
              <a:lnSpc>
                <a:spcPct val="100000"/>
              </a:lnSpc>
              <a:buAutoNum type="arabicPeriod" startAt="15"/>
              <a:tabLst>
                <a:tab pos="412750" algn="l"/>
              </a:tabLst>
            </a:pPr>
            <a:r>
              <a:rPr sz="2100" spc="-10" dirty="0">
                <a:latin typeface="Times New Roman"/>
                <a:cs typeface="Times New Roman"/>
              </a:rPr>
              <a:t>Розкажіть</a:t>
            </a:r>
            <a:r>
              <a:rPr sz="2100" spc="-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про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Times New Roman"/>
                <a:cs typeface="Times New Roman"/>
              </a:rPr>
              <a:t>асортимент</a:t>
            </a:r>
            <a:r>
              <a:rPr sz="2100" spc="-2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пакувального </a:t>
            </a:r>
            <a:r>
              <a:rPr sz="2100" spc="-25" dirty="0">
                <a:latin typeface="Times New Roman"/>
                <a:cs typeface="Times New Roman"/>
              </a:rPr>
              <a:t>матеріалу.</a:t>
            </a:r>
            <a:endParaRPr sz="2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9407" y="2436367"/>
            <a:ext cx="54457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i="1" spc="-5" dirty="0">
                <a:solidFill>
                  <a:srgbClr val="FF0000"/>
                </a:solidFill>
                <a:latin typeface="Trebuchet MS"/>
                <a:cs typeface="Trebuchet MS"/>
              </a:rPr>
              <a:t>Дякуємо</a:t>
            </a:r>
            <a:r>
              <a:rPr sz="4800" i="1" spc="-3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4800" i="1" spc="-5" dirty="0">
                <a:solidFill>
                  <a:srgbClr val="FF0000"/>
                </a:solidFill>
                <a:latin typeface="Trebuchet MS"/>
                <a:cs typeface="Trebuchet MS"/>
              </a:rPr>
              <a:t>за</a:t>
            </a:r>
            <a:r>
              <a:rPr sz="4800" i="1" spc="-3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4800" i="1" spc="-5" dirty="0">
                <a:solidFill>
                  <a:srgbClr val="FF0000"/>
                </a:solidFill>
                <a:latin typeface="Trebuchet MS"/>
                <a:cs typeface="Trebuchet MS"/>
              </a:rPr>
              <a:t>увагу!</a:t>
            </a:r>
            <a:endParaRPr sz="4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5477</Words>
  <Application>Microsoft Office PowerPoint</Application>
  <PresentationFormat>Экран (4:3)</PresentationFormat>
  <Paragraphs>781</Paragraphs>
  <Slides>71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8" baseType="lpstr">
      <vt:lpstr>Calibri</vt:lpstr>
      <vt:lpstr>Lucida Sans Unicode</vt:lpstr>
      <vt:lpstr>Microsoft Sans Serif</vt:lpstr>
      <vt:lpstr>Times New Roman</vt:lpstr>
      <vt:lpstr>Trebuchet MS</vt:lpstr>
      <vt:lpstr>Wingdings</vt:lpstr>
      <vt:lpstr>Office Theme</vt:lpstr>
      <vt:lpstr>Презентация PowerPoint</vt:lpstr>
      <vt:lpstr>ПЛАН 1.Тара. Конструктивні особливості тари.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Закупорювальні засоби класифікують за ознаками:</vt:lpstr>
      <vt:lpstr>Закупорювальні засоби класифікують за ознаками:</vt:lpstr>
      <vt:lpstr>Презентация PowerPoint</vt:lpstr>
      <vt:lpstr>Презентация PowerPoint</vt:lpstr>
      <vt:lpstr>Тара в залежності від призначення буває: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Асортимент споживчої тари</vt:lpstr>
      <vt:lpstr>Банки</vt:lpstr>
      <vt:lpstr>Презентация PowerPoint</vt:lpstr>
      <vt:lpstr>Флакони</vt:lpstr>
      <vt:lpstr>Флакони</vt:lpstr>
      <vt:lpstr>Пляшки</vt:lpstr>
      <vt:lpstr>Пляшки</vt:lpstr>
      <vt:lpstr>Пробірки</vt:lpstr>
      <vt:lpstr>Ампули Це разова споживча тара з циліндричним корпусом і  витягнутою горловиною, що герметично запаюється після  наповнення продукцією, з плоским або випуклим дном.  Бувають різної місткості: 1, 2, 3, 5, 10, 20, 30, 50 мл.</vt:lpstr>
      <vt:lpstr>Інші види споживчої тари</vt:lpstr>
      <vt:lpstr>Інші види споживчої тари</vt:lpstr>
      <vt:lpstr>Презентация PowerPoint</vt:lpstr>
      <vt:lpstr>Інші види споживчої тари. Балон аерозольний</vt:lpstr>
      <vt:lpstr>Технічні вимоги до тари На сьогодні існує низка технічних вимог до тари залежно від</vt:lpstr>
      <vt:lpstr>Технічні вимоги до тари</vt:lpstr>
      <vt:lpstr>Маркування споживчої тари Згідно з ДСТУ 4260:2003 і ГОСТ 30288—95 марковання наносять у  вигляді відбитка на дно або на нижню частину корпусу в місці  переходу дна в стінки корпусу тари. Марковання скляної споживчої  тари повинно містити таку обов’язкову інформацію.</vt:lpstr>
      <vt:lpstr>Маркування споживчої тари Марковання полімерної споживчої  тари має містити таку обов’язкову  інформацію.</vt:lpstr>
      <vt:lpstr>Маркування споживчої тари</vt:lpstr>
      <vt:lpstr>Також за допомогою петлі Мебіуса матеріал позначається літерним  скороченням і порядковим номером (табл. 1). Таблиця 1 Літерні скорочення і прядкові номери матеріалів, які  використовують для виготовлення тари та паковання</vt:lpstr>
      <vt:lpstr>Маркування споживчої тари</vt:lpstr>
      <vt:lpstr>Закупорювальні засоби</vt:lpstr>
      <vt:lpstr>Закупорювальні засоби</vt:lpstr>
      <vt:lpstr>Асортимент закупорювальних засобів для фармацевтичного</vt:lpstr>
      <vt:lpstr>Презентация PowerPoint</vt:lpstr>
      <vt:lpstr>Презентация PowerPoint</vt:lpstr>
      <vt:lpstr>Асортимент закупорювальних засобів для фармацевтичного застосування</vt:lpstr>
      <vt:lpstr>Асортимент закупорювальних засобів для парафармацевтичного</vt:lpstr>
      <vt:lpstr>Презентация PowerPoint</vt:lpstr>
      <vt:lpstr>Асортимент закупорювальних засобів для парафармацевтичного</vt:lpstr>
      <vt:lpstr>Презентация PowerPoint</vt:lpstr>
      <vt:lpstr>Презентация PowerPoint</vt:lpstr>
      <vt:lpstr>Презентация PowerPoint</vt:lpstr>
      <vt:lpstr>Асортимент закупорювальних засобів для парафармацевтичного застосування</vt:lpstr>
      <vt:lpstr>Пакувальні матеріали</vt:lpstr>
      <vt:lpstr>Презентация PowerPoint</vt:lpstr>
      <vt:lpstr>Презентация PowerPoint</vt:lpstr>
      <vt:lpstr>Обгортковий папір. Цей  папір призначений для  загортання і</vt:lpstr>
      <vt:lpstr>Пластмасові матеріали</vt:lpstr>
      <vt:lpstr>Плівка іншими</vt:lpstr>
      <vt:lpstr>Пластмасові матеріали</vt:lpstr>
      <vt:lpstr>Пластмасові матеріали</vt:lpstr>
      <vt:lpstr>Металеві матеріали</vt:lpstr>
      <vt:lpstr>Комбіновані матеріали</vt:lpstr>
      <vt:lpstr>Вимоги до матеріалів споживчої тари і закупорювальних</vt:lpstr>
      <vt:lpstr>Зберігання тари, закупорювальних засобів і пакувальних матеріалі</vt:lpstr>
      <vt:lpstr>Контрольні питання за темою</vt:lpstr>
      <vt:lpstr>Дякуємо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Faeton</dc:creator>
  <cp:lastModifiedBy>Юлия Молодан</cp:lastModifiedBy>
  <cp:revision>1</cp:revision>
  <dcterms:created xsi:type="dcterms:W3CDTF">2023-11-29T23:26:13Z</dcterms:created>
  <dcterms:modified xsi:type="dcterms:W3CDTF">2023-11-29T23:26:36Z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2022-11-23T00:00:00Z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2023-11-29T00:00:00Z</vt:filetime>
  </property>
</Properties>
</file>