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82" r:id="rId15"/>
    <p:sldId id="283"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Lst>
  <p:sldSz cx="9144000" cy="6858000" type="screen4x3"/>
  <p:notesSz cx="6858000" cy="9144000"/>
  <p:defaultTextStyle>
    <a:defPPr>
      <a:defRPr lang="uk-UA"/>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573" autoAdjust="0"/>
  </p:normalViewPr>
  <p:slideViewPr>
    <p:cSldViewPr>
      <p:cViewPr varScale="1">
        <p:scale>
          <a:sx n="53" d="100"/>
          <a:sy n="53" d="100"/>
        </p:scale>
        <p:origin x="394"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lvl1pPr>
              <a:defRPr/>
            </a:lvl1pPr>
          </a:lstStyle>
          <a:p>
            <a:endParaRPr lang="uk-UA"/>
          </a:p>
        </p:txBody>
      </p:sp>
      <p:sp>
        <p:nvSpPr>
          <p:cNvPr id="5" name="Нижний колонтитул 4"/>
          <p:cNvSpPr>
            <a:spLocks noGrp="1"/>
          </p:cNvSpPr>
          <p:nvPr>
            <p:ph type="ftr" sz="quarter" idx="11"/>
          </p:nvPr>
        </p:nvSpPr>
        <p:spPr/>
        <p:txBody>
          <a:bodyPr/>
          <a:lstStyle>
            <a:lvl1pPr>
              <a:defRPr/>
            </a:lvl1pPr>
          </a:lstStyle>
          <a:p>
            <a:endParaRPr lang="uk-UA"/>
          </a:p>
        </p:txBody>
      </p:sp>
      <p:sp>
        <p:nvSpPr>
          <p:cNvPr id="6" name="Номер слайда 5"/>
          <p:cNvSpPr>
            <a:spLocks noGrp="1"/>
          </p:cNvSpPr>
          <p:nvPr>
            <p:ph type="sldNum" sz="quarter" idx="12"/>
          </p:nvPr>
        </p:nvSpPr>
        <p:spPr/>
        <p:txBody>
          <a:bodyPr/>
          <a:lstStyle>
            <a:lvl1pPr>
              <a:defRPr/>
            </a:lvl1pPr>
          </a:lstStyle>
          <a:p>
            <a:fld id="{8B93EF77-48EB-4C76-BCBF-340D5D2499F9}" type="slidenum">
              <a:rPr lang="uk-UA"/>
              <a:pPr/>
              <a:t>‹#›</a:t>
            </a:fld>
            <a:endParaRPr 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lvl1pPr>
              <a:defRPr/>
            </a:lvl1pPr>
          </a:lstStyle>
          <a:p>
            <a:endParaRPr lang="uk-UA"/>
          </a:p>
        </p:txBody>
      </p:sp>
      <p:sp>
        <p:nvSpPr>
          <p:cNvPr id="5" name="Нижний колонтитул 4"/>
          <p:cNvSpPr>
            <a:spLocks noGrp="1"/>
          </p:cNvSpPr>
          <p:nvPr>
            <p:ph type="ftr" sz="quarter" idx="11"/>
          </p:nvPr>
        </p:nvSpPr>
        <p:spPr/>
        <p:txBody>
          <a:bodyPr/>
          <a:lstStyle>
            <a:lvl1pPr>
              <a:defRPr/>
            </a:lvl1pPr>
          </a:lstStyle>
          <a:p>
            <a:endParaRPr lang="uk-UA"/>
          </a:p>
        </p:txBody>
      </p:sp>
      <p:sp>
        <p:nvSpPr>
          <p:cNvPr id="6" name="Номер слайда 5"/>
          <p:cNvSpPr>
            <a:spLocks noGrp="1"/>
          </p:cNvSpPr>
          <p:nvPr>
            <p:ph type="sldNum" sz="quarter" idx="12"/>
          </p:nvPr>
        </p:nvSpPr>
        <p:spPr/>
        <p:txBody>
          <a:bodyPr/>
          <a:lstStyle>
            <a:lvl1pPr>
              <a:defRPr/>
            </a:lvl1pPr>
          </a:lstStyle>
          <a:p>
            <a:fld id="{9A6D0E87-A231-4B54-868E-DE36F2F71D9F}" type="slidenum">
              <a:rPr lang="uk-UA"/>
              <a:pPr/>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uk-UA"/>
          </a:p>
        </p:txBody>
      </p:sp>
      <p:sp>
        <p:nvSpPr>
          <p:cNvPr id="5" name="Нижний колонтитул 4"/>
          <p:cNvSpPr>
            <a:spLocks noGrp="1"/>
          </p:cNvSpPr>
          <p:nvPr>
            <p:ph type="ftr" sz="quarter" idx="11"/>
          </p:nvPr>
        </p:nvSpPr>
        <p:spPr/>
        <p:txBody>
          <a:bodyPr/>
          <a:lstStyle>
            <a:lvl1pPr>
              <a:defRPr/>
            </a:lvl1pPr>
          </a:lstStyle>
          <a:p>
            <a:endParaRPr lang="uk-UA"/>
          </a:p>
        </p:txBody>
      </p:sp>
      <p:sp>
        <p:nvSpPr>
          <p:cNvPr id="6" name="Номер слайда 5"/>
          <p:cNvSpPr>
            <a:spLocks noGrp="1"/>
          </p:cNvSpPr>
          <p:nvPr>
            <p:ph type="sldNum" sz="quarter" idx="12"/>
          </p:nvPr>
        </p:nvSpPr>
        <p:spPr/>
        <p:txBody>
          <a:bodyPr/>
          <a:lstStyle>
            <a:lvl1pPr>
              <a:defRPr/>
            </a:lvl1pPr>
          </a:lstStyle>
          <a:p>
            <a:fld id="{3867C0B9-7675-4823-8B83-8CA88067B0CF}" type="slidenum">
              <a:rPr lang="uk-UA"/>
              <a:pPr/>
              <a:t>‹#›</a:t>
            </a:fld>
            <a:endParaRPr 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lvl1pPr>
              <a:defRPr/>
            </a:lvl1pPr>
          </a:lstStyle>
          <a:p>
            <a:endParaRPr lang="uk-UA"/>
          </a:p>
        </p:txBody>
      </p:sp>
      <p:sp>
        <p:nvSpPr>
          <p:cNvPr id="6" name="Нижний колонтитул 5"/>
          <p:cNvSpPr>
            <a:spLocks noGrp="1"/>
          </p:cNvSpPr>
          <p:nvPr>
            <p:ph type="ftr" sz="quarter" idx="11"/>
          </p:nvPr>
        </p:nvSpPr>
        <p:spPr/>
        <p:txBody>
          <a:bodyPr/>
          <a:lstStyle>
            <a:lvl1pPr>
              <a:defRPr/>
            </a:lvl1pPr>
          </a:lstStyle>
          <a:p>
            <a:endParaRPr lang="uk-UA"/>
          </a:p>
        </p:txBody>
      </p:sp>
      <p:sp>
        <p:nvSpPr>
          <p:cNvPr id="7" name="Номер слайда 6"/>
          <p:cNvSpPr>
            <a:spLocks noGrp="1"/>
          </p:cNvSpPr>
          <p:nvPr>
            <p:ph type="sldNum" sz="quarter" idx="12"/>
          </p:nvPr>
        </p:nvSpPr>
        <p:spPr/>
        <p:txBody>
          <a:bodyPr/>
          <a:lstStyle>
            <a:lvl1pPr>
              <a:defRPr/>
            </a:lvl1pPr>
          </a:lstStyle>
          <a:p>
            <a:fld id="{61486F33-63DD-4645-B80A-AC5C0CA5A143}" type="slidenum">
              <a:rPr lang="uk-UA"/>
              <a:pPr/>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lvl1pPr>
              <a:defRPr/>
            </a:lvl1pPr>
          </a:lstStyle>
          <a:p>
            <a:endParaRPr lang="uk-UA"/>
          </a:p>
        </p:txBody>
      </p:sp>
      <p:sp>
        <p:nvSpPr>
          <p:cNvPr id="8" name="Нижний колонтитул 7"/>
          <p:cNvSpPr>
            <a:spLocks noGrp="1"/>
          </p:cNvSpPr>
          <p:nvPr>
            <p:ph type="ftr" sz="quarter" idx="11"/>
          </p:nvPr>
        </p:nvSpPr>
        <p:spPr/>
        <p:txBody>
          <a:bodyPr/>
          <a:lstStyle>
            <a:lvl1pPr>
              <a:defRPr/>
            </a:lvl1pPr>
          </a:lstStyle>
          <a:p>
            <a:endParaRPr lang="uk-UA"/>
          </a:p>
        </p:txBody>
      </p:sp>
      <p:sp>
        <p:nvSpPr>
          <p:cNvPr id="9" name="Номер слайда 8"/>
          <p:cNvSpPr>
            <a:spLocks noGrp="1"/>
          </p:cNvSpPr>
          <p:nvPr>
            <p:ph type="sldNum" sz="quarter" idx="12"/>
          </p:nvPr>
        </p:nvSpPr>
        <p:spPr/>
        <p:txBody>
          <a:bodyPr/>
          <a:lstStyle>
            <a:lvl1pPr>
              <a:defRPr/>
            </a:lvl1pPr>
          </a:lstStyle>
          <a:p>
            <a:fld id="{5FB8C8F9-3A54-4CF5-97DF-2081C7F0BF0E}" type="slidenum">
              <a:rPr lang="uk-UA"/>
              <a:pPr/>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lvl1pPr>
              <a:defRPr/>
            </a:lvl1pPr>
          </a:lstStyle>
          <a:p>
            <a:endParaRPr lang="uk-UA"/>
          </a:p>
        </p:txBody>
      </p:sp>
      <p:sp>
        <p:nvSpPr>
          <p:cNvPr id="4" name="Нижний колонтитул 3"/>
          <p:cNvSpPr>
            <a:spLocks noGrp="1"/>
          </p:cNvSpPr>
          <p:nvPr>
            <p:ph type="ftr" sz="quarter" idx="11"/>
          </p:nvPr>
        </p:nvSpPr>
        <p:spPr/>
        <p:txBody>
          <a:bodyPr/>
          <a:lstStyle>
            <a:lvl1pPr>
              <a:defRPr/>
            </a:lvl1pPr>
          </a:lstStyle>
          <a:p>
            <a:endParaRPr lang="uk-UA"/>
          </a:p>
        </p:txBody>
      </p:sp>
      <p:sp>
        <p:nvSpPr>
          <p:cNvPr id="5" name="Номер слайда 4"/>
          <p:cNvSpPr>
            <a:spLocks noGrp="1"/>
          </p:cNvSpPr>
          <p:nvPr>
            <p:ph type="sldNum" sz="quarter" idx="12"/>
          </p:nvPr>
        </p:nvSpPr>
        <p:spPr/>
        <p:txBody>
          <a:bodyPr/>
          <a:lstStyle>
            <a:lvl1pPr>
              <a:defRPr/>
            </a:lvl1pPr>
          </a:lstStyle>
          <a:p>
            <a:fld id="{E6060796-ECF1-4CF3-88BF-448688F1C63A}" type="slidenum">
              <a:rPr lang="uk-UA"/>
              <a:pPr/>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uk-UA"/>
          </a:p>
        </p:txBody>
      </p:sp>
      <p:sp>
        <p:nvSpPr>
          <p:cNvPr id="3" name="Нижний колонтитул 2"/>
          <p:cNvSpPr>
            <a:spLocks noGrp="1"/>
          </p:cNvSpPr>
          <p:nvPr>
            <p:ph type="ftr" sz="quarter" idx="11"/>
          </p:nvPr>
        </p:nvSpPr>
        <p:spPr/>
        <p:txBody>
          <a:bodyPr/>
          <a:lstStyle>
            <a:lvl1pPr>
              <a:defRPr/>
            </a:lvl1pPr>
          </a:lstStyle>
          <a:p>
            <a:endParaRPr lang="uk-UA"/>
          </a:p>
        </p:txBody>
      </p:sp>
      <p:sp>
        <p:nvSpPr>
          <p:cNvPr id="4" name="Номер слайда 3"/>
          <p:cNvSpPr>
            <a:spLocks noGrp="1"/>
          </p:cNvSpPr>
          <p:nvPr>
            <p:ph type="sldNum" sz="quarter" idx="12"/>
          </p:nvPr>
        </p:nvSpPr>
        <p:spPr/>
        <p:txBody>
          <a:bodyPr/>
          <a:lstStyle>
            <a:lvl1pPr>
              <a:defRPr/>
            </a:lvl1pPr>
          </a:lstStyle>
          <a:p>
            <a:fld id="{1CA49614-F17C-412C-9A21-DB0233417AA2}" type="slidenum">
              <a:rPr lang="uk-UA"/>
              <a:pPr/>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uk-UA"/>
          </a:p>
        </p:txBody>
      </p:sp>
      <p:sp>
        <p:nvSpPr>
          <p:cNvPr id="6" name="Нижний колонтитул 5"/>
          <p:cNvSpPr>
            <a:spLocks noGrp="1"/>
          </p:cNvSpPr>
          <p:nvPr>
            <p:ph type="ftr" sz="quarter" idx="11"/>
          </p:nvPr>
        </p:nvSpPr>
        <p:spPr/>
        <p:txBody>
          <a:bodyPr/>
          <a:lstStyle>
            <a:lvl1pPr>
              <a:defRPr/>
            </a:lvl1pPr>
          </a:lstStyle>
          <a:p>
            <a:endParaRPr lang="uk-UA"/>
          </a:p>
        </p:txBody>
      </p:sp>
      <p:sp>
        <p:nvSpPr>
          <p:cNvPr id="7" name="Номер слайда 6"/>
          <p:cNvSpPr>
            <a:spLocks noGrp="1"/>
          </p:cNvSpPr>
          <p:nvPr>
            <p:ph type="sldNum" sz="quarter" idx="12"/>
          </p:nvPr>
        </p:nvSpPr>
        <p:spPr/>
        <p:txBody>
          <a:bodyPr/>
          <a:lstStyle>
            <a:lvl1pPr>
              <a:defRPr/>
            </a:lvl1pPr>
          </a:lstStyle>
          <a:p>
            <a:fld id="{236FFAB9-46B6-44EB-9FE1-892C1DE9C1C7}" type="slidenum">
              <a:rPr lang="uk-UA"/>
              <a:pPr/>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uk-UA"/>
          </a:p>
        </p:txBody>
      </p:sp>
      <p:sp>
        <p:nvSpPr>
          <p:cNvPr id="6" name="Нижний колонтитул 5"/>
          <p:cNvSpPr>
            <a:spLocks noGrp="1"/>
          </p:cNvSpPr>
          <p:nvPr>
            <p:ph type="ftr" sz="quarter" idx="11"/>
          </p:nvPr>
        </p:nvSpPr>
        <p:spPr/>
        <p:txBody>
          <a:bodyPr/>
          <a:lstStyle>
            <a:lvl1pPr>
              <a:defRPr/>
            </a:lvl1pPr>
          </a:lstStyle>
          <a:p>
            <a:endParaRPr lang="uk-UA"/>
          </a:p>
        </p:txBody>
      </p:sp>
      <p:sp>
        <p:nvSpPr>
          <p:cNvPr id="7" name="Номер слайда 6"/>
          <p:cNvSpPr>
            <a:spLocks noGrp="1"/>
          </p:cNvSpPr>
          <p:nvPr>
            <p:ph type="sldNum" sz="quarter" idx="12"/>
          </p:nvPr>
        </p:nvSpPr>
        <p:spPr/>
        <p:txBody>
          <a:bodyPr/>
          <a:lstStyle>
            <a:lvl1pPr>
              <a:defRPr/>
            </a:lvl1pPr>
          </a:lstStyle>
          <a:p>
            <a:fld id="{30A9068C-838C-4206-8080-BAF533931604}" type="slidenum">
              <a:rPr lang="uk-UA"/>
              <a:pPr/>
              <a:t>‹#›</a:t>
            </a:fld>
            <a:endParaRPr 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lvl1pPr>
              <a:defRPr/>
            </a:lvl1pPr>
          </a:lstStyle>
          <a:p>
            <a:endParaRPr lang="uk-UA"/>
          </a:p>
        </p:txBody>
      </p:sp>
      <p:sp>
        <p:nvSpPr>
          <p:cNvPr id="5" name="Нижний колонтитул 4"/>
          <p:cNvSpPr>
            <a:spLocks noGrp="1"/>
          </p:cNvSpPr>
          <p:nvPr>
            <p:ph type="ftr" sz="quarter" idx="11"/>
          </p:nvPr>
        </p:nvSpPr>
        <p:spPr/>
        <p:txBody>
          <a:bodyPr/>
          <a:lstStyle>
            <a:lvl1pPr>
              <a:defRPr/>
            </a:lvl1pPr>
          </a:lstStyle>
          <a:p>
            <a:endParaRPr lang="uk-UA"/>
          </a:p>
        </p:txBody>
      </p:sp>
      <p:sp>
        <p:nvSpPr>
          <p:cNvPr id="6" name="Номер слайда 5"/>
          <p:cNvSpPr>
            <a:spLocks noGrp="1"/>
          </p:cNvSpPr>
          <p:nvPr>
            <p:ph type="sldNum" sz="quarter" idx="12"/>
          </p:nvPr>
        </p:nvSpPr>
        <p:spPr/>
        <p:txBody>
          <a:bodyPr/>
          <a:lstStyle>
            <a:lvl1pPr>
              <a:defRPr/>
            </a:lvl1pPr>
          </a:lstStyle>
          <a:p>
            <a:fld id="{A7810714-086F-4AB5-86E3-79963AF292AC}" type="slidenum">
              <a:rPr lang="uk-UA"/>
              <a:pPr/>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lvl1pPr>
              <a:defRPr/>
            </a:lvl1pPr>
          </a:lstStyle>
          <a:p>
            <a:endParaRPr lang="uk-UA"/>
          </a:p>
        </p:txBody>
      </p:sp>
      <p:sp>
        <p:nvSpPr>
          <p:cNvPr id="5" name="Нижний колонтитул 4"/>
          <p:cNvSpPr>
            <a:spLocks noGrp="1"/>
          </p:cNvSpPr>
          <p:nvPr>
            <p:ph type="ftr" sz="quarter" idx="11"/>
          </p:nvPr>
        </p:nvSpPr>
        <p:spPr/>
        <p:txBody>
          <a:bodyPr/>
          <a:lstStyle>
            <a:lvl1pPr>
              <a:defRPr/>
            </a:lvl1pPr>
          </a:lstStyle>
          <a:p>
            <a:endParaRPr lang="uk-UA"/>
          </a:p>
        </p:txBody>
      </p:sp>
      <p:sp>
        <p:nvSpPr>
          <p:cNvPr id="6" name="Номер слайда 5"/>
          <p:cNvSpPr>
            <a:spLocks noGrp="1"/>
          </p:cNvSpPr>
          <p:nvPr>
            <p:ph type="sldNum" sz="quarter" idx="12"/>
          </p:nvPr>
        </p:nvSpPr>
        <p:spPr/>
        <p:txBody>
          <a:bodyPr/>
          <a:lstStyle>
            <a:lvl1pPr>
              <a:defRPr/>
            </a:lvl1pPr>
          </a:lstStyle>
          <a:p>
            <a:fld id="{4455F610-12B8-4474-8845-3F282B1ED639}" type="slidenum">
              <a:rPr lang="uk-UA"/>
              <a:pPr/>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uk-UA"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uk-UA" smtClean="0"/>
              <a:t>Образец текста</a:t>
            </a:r>
          </a:p>
          <a:p>
            <a:pPr lvl="1"/>
            <a:r>
              <a:rPr lang="uk-UA" smtClean="0"/>
              <a:t>Второй уровень</a:t>
            </a:r>
          </a:p>
          <a:p>
            <a:pPr lvl="2"/>
            <a:r>
              <a:rPr lang="uk-UA" smtClean="0"/>
              <a:t>Третий уровень</a:t>
            </a:r>
          </a:p>
          <a:p>
            <a:pPr lvl="3"/>
            <a:r>
              <a:rPr lang="uk-UA" smtClean="0"/>
              <a:t>Четвертый уровень</a:t>
            </a:r>
          </a:p>
          <a:p>
            <a:pPr lvl="4"/>
            <a:r>
              <a:rPr lang="uk-UA"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uk-U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uk-U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599159E-E5E8-4ED1-90FA-2D29B81FC818}" type="slidenum">
              <a:rPr lang="uk-UA"/>
              <a:pPr/>
              <a:t>‹#›</a:t>
            </a:fld>
            <a:endParaRPr lang="uk-U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DSC09322"/>
          <p:cNvPicPr>
            <a:picLocks noChangeAspect="1" noChangeArrowheads="1"/>
          </p:cNvPicPr>
          <p:nvPr/>
        </p:nvPicPr>
        <p:blipFill>
          <a:blip r:embed="rId2" cstate="print"/>
          <a:srcRect/>
          <a:stretch>
            <a:fillRect/>
          </a:stretch>
        </p:blipFill>
        <p:spPr bwMode="auto">
          <a:xfrm>
            <a:off x="76200" y="4463143"/>
            <a:ext cx="3352800" cy="2394857"/>
          </a:xfrm>
          <a:prstGeom prst="rect">
            <a:avLst/>
          </a:prstGeom>
          <a:noFill/>
        </p:spPr>
      </p:pic>
      <p:sp>
        <p:nvSpPr>
          <p:cNvPr id="5" name="TextBox 4">
            <a:extLst>
              <a:ext uri="{FF2B5EF4-FFF2-40B4-BE49-F238E27FC236}">
                <a16:creationId xmlns:a16="http://schemas.microsoft.com/office/drawing/2014/main" id="{4689D4BE-8028-4DD1-98F3-767D60E4A945}"/>
              </a:ext>
            </a:extLst>
          </p:cNvPr>
          <p:cNvSpPr txBox="1"/>
          <p:nvPr/>
        </p:nvSpPr>
        <p:spPr>
          <a:xfrm>
            <a:off x="1043608" y="0"/>
            <a:ext cx="6904581" cy="1077218"/>
          </a:xfrm>
          <a:prstGeom prst="rect">
            <a:avLst/>
          </a:prstGeom>
          <a:noFill/>
        </p:spPr>
        <p:txBody>
          <a:bodyPr wrap="square">
            <a:spAutoFit/>
          </a:bodyPr>
          <a:lstStyle/>
          <a:p>
            <a:pPr algn="ctr"/>
            <a:r>
              <a:rPr lang="ru-RU" sz="3200" b="1" dirty="0" err="1">
                <a:solidFill>
                  <a:schemeClr val="tx1">
                    <a:lumMod val="95000"/>
                    <a:lumOff val="5000"/>
                  </a:schemeClr>
                </a:solidFill>
                <a:latin typeface="Times New Roman" pitchFamily="18" charset="0"/>
                <a:cs typeface="Times New Roman" pitchFamily="18" charset="0"/>
              </a:rPr>
              <a:t>Одеський</a:t>
            </a:r>
            <a:r>
              <a:rPr lang="ru-RU" sz="3200" b="1" dirty="0">
                <a:solidFill>
                  <a:schemeClr val="tx1">
                    <a:lumMod val="95000"/>
                    <a:lumOff val="5000"/>
                  </a:schemeClr>
                </a:solidFill>
                <a:latin typeface="Times New Roman" pitchFamily="18" charset="0"/>
                <a:cs typeface="Times New Roman" pitchFamily="18" charset="0"/>
              </a:rPr>
              <a:t> </a:t>
            </a:r>
            <a:r>
              <a:rPr lang="ru-RU" sz="3200" b="1" dirty="0" err="1" smtClean="0">
                <a:solidFill>
                  <a:schemeClr val="tx1">
                    <a:lumMod val="95000"/>
                    <a:lumOff val="5000"/>
                  </a:schemeClr>
                </a:solidFill>
                <a:latin typeface="Times New Roman" pitchFamily="18" charset="0"/>
                <a:cs typeface="Times New Roman" pitchFamily="18" charset="0"/>
              </a:rPr>
              <a:t>нац</a:t>
            </a:r>
            <a:r>
              <a:rPr lang="uk-UA" sz="3200" b="1" dirty="0">
                <a:solidFill>
                  <a:schemeClr val="tx1">
                    <a:lumMod val="95000"/>
                    <a:lumOff val="5000"/>
                  </a:schemeClr>
                </a:solidFill>
                <a:latin typeface="Times New Roman" pitchFamily="18" charset="0"/>
                <a:cs typeface="Times New Roman" pitchFamily="18" charset="0"/>
              </a:rPr>
              <a:t>і</a:t>
            </a:r>
            <a:r>
              <a:rPr lang="ru-RU" sz="3200" b="1" dirty="0" err="1">
                <a:solidFill>
                  <a:schemeClr val="tx1">
                    <a:lumMod val="95000"/>
                    <a:lumOff val="5000"/>
                  </a:schemeClr>
                </a:solidFill>
                <a:latin typeface="Times New Roman" pitchFamily="18" charset="0"/>
                <a:cs typeface="Times New Roman" pitchFamily="18" charset="0"/>
              </a:rPr>
              <a:t>ональний</a:t>
            </a:r>
            <a:r>
              <a:rPr lang="ru-RU" sz="3200" b="1" dirty="0">
                <a:solidFill>
                  <a:schemeClr val="tx1">
                    <a:lumMod val="95000"/>
                    <a:lumOff val="5000"/>
                  </a:schemeClr>
                </a:solidFill>
                <a:latin typeface="Times New Roman" pitchFamily="18" charset="0"/>
                <a:cs typeface="Times New Roman" pitchFamily="18" charset="0"/>
              </a:rPr>
              <a:t> </a:t>
            </a:r>
            <a:r>
              <a:rPr lang="ru-RU" sz="3200" b="1" dirty="0" err="1" smtClean="0">
                <a:solidFill>
                  <a:schemeClr val="tx1">
                    <a:lumMod val="95000"/>
                    <a:lumOff val="5000"/>
                  </a:schemeClr>
                </a:solidFill>
                <a:latin typeface="Times New Roman" pitchFamily="18" charset="0"/>
                <a:cs typeface="Times New Roman" pitchFamily="18" charset="0"/>
              </a:rPr>
              <a:t>медичний</a:t>
            </a:r>
            <a:r>
              <a:rPr lang="ru-RU" sz="3200" b="1" dirty="0" smtClean="0">
                <a:solidFill>
                  <a:schemeClr val="tx1">
                    <a:lumMod val="95000"/>
                    <a:lumOff val="5000"/>
                  </a:schemeClr>
                </a:solidFill>
                <a:latin typeface="Times New Roman" pitchFamily="18" charset="0"/>
                <a:cs typeface="Times New Roman" pitchFamily="18" charset="0"/>
              </a:rPr>
              <a:t> </a:t>
            </a:r>
            <a:r>
              <a:rPr lang="ru-RU" sz="3200" b="1" dirty="0" err="1" smtClean="0">
                <a:solidFill>
                  <a:schemeClr val="tx1">
                    <a:lumMod val="95000"/>
                    <a:lumOff val="5000"/>
                  </a:schemeClr>
                </a:solidFill>
                <a:latin typeface="Times New Roman" pitchFamily="18" charset="0"/>
                <a:cs typeface="Times New Roman" pitchFamily="18" charset="0"/>
              </a:rPr>
              <a:t>університет</a:t>
            </a:r>
            <a:endParaRPr lang="ru-RU" sz="3200" b="1" cap="none" spc="0" dirty="0">
              <a:ln w="0"/>
              <a:solidFill>
                <a:schemeClr val="tx1">
                  <a:lumMod val="95000"/>
                  <a:lumOff val="5000"/>
                </a:schemeClr>
              </a:solidFill>
              <a:effectLst>
                <a:outerShdw blurRad="38100" dist="19050" dir="2700000" algn="tl" rotWithShape="0">
                  <a:schemeClr val="dk1">
                    <a:alpha val="40000"/>
                  </a:schemeClr>
                </a:outerShdw>
              </a:effectLst>
              <a:latin typeface="Times New Roman" pitchFamily="18" charset="0"/>
              <a:cs typeface="Times New Roman" pitchFamily="18" charset="0"/>
            </a:endParaRPr>
          </a:p>
        </p:txBody>
      </p:sp>
      <p:sp>
        <p:nvSpPr>
          <p:cNvPr id="6" name="TextBox 5">
            <a:extLst>
              <a:ext uri="{FF2B5EF4-FFF2-40B4-BE49-F238E27FC236}">
                <a16:creationId xmlns:a16="http://schemas.microsoft.com/office/drawing/2014/main" id="{8B856AD8-3069-4AE9-B815-C87F42BD44D9}"/>
              </a:ext>
            </a:extLst>
          </p:cNvPr>
          <p:cNvSpPr txBox="1"/>
          <p:nvPr/>
        </p:nvSpPr>
        <p:spPr>
          <a:xfrm>
            <a:off x="1449147" y="1395934"/>
            <a:ext cx="6093500" cy="954107"/>
          </a:xfrm>
          <a:prstGeom prst="rect">
            <a:avLst/>
          </a:prstGeom>
          <a:noFill/>
        </p:spPr>
        <p:txBody>
          <a:bodyPr wrap="square">
            <a:spAutoFit/>
          </a:bodyPr>
          <a:lstStyle/>
          <a:p>
            <a:pPr algn="ctr"/>
            <a:r>
              <a:rPr lang="ru-RU" sz="2800" b="1" dirty="0">
                <a:solidFill>
                  <a:schemeClr val="tx1">
                    <a:lumMod val="95000"/>
                    <a:lumOff val="5000"/>
                  </a:schemeClr>
                </a:solidFill>
                <a:latin typeface="Times New Roman" pitchFamily="18" charset="0"/>
                <a:cs typeface="Times New Roman" pitchFamily="18" charset="0"/>
              </a:rPr>
              <a:t>Кафедра </a:t>
            </a:r>
            <a:r>
              <a:rPr lang="ru-RU" sz="2800" b="1" dirty="0" err="1" smtClean="0">
                <a:solidFill>
                  <a:schemeClr val="tx1">
                    <a:lumMod val="95000"/>
                    <a:lumOff val="5000"/>
                  </a:schemeClr>
                </a:solidFill>
                <a:latin typeface="Times New Roman" pitchFamily="18" charset="0"/>
                <a:cs typeface="Times New Roman" pitchFamily="18" charset="0"/>
              </a:rPr>
              <a:t>фармацевтичної</a:t>
            </a:r>
            <a:r>
              <a:rPr lang="ru-RU" sz="2800" b="1" dirty="0" smtClean="0">
                <a:solidFill>
                  <a:schemeClr val="tx1">
                    <a:lumMod val="95000"/>
                    <a:lumOff val="5000"/>
                  </a:schemeClr>
                </a:solidFill>
                <a:latin typeface="Times New Roman" pitchFamily="18" charset="0"/>
                <a:cs typeface="Times New Roman" pitchFamily="18" charset="0"/>
              </a:rPr>
              <a:t> </a:t>
            </a:r>
            <a:r>
              <a:rPr lang="ru-RU" sz="2800" b="1" dirty="0" err="1" smtClean="0">
                <a:solidFill>
                  <a:schemeClr val="tx1">
                    <a:lumMod val="95000"/>
                    <a:lumOff val="5000"/>
                  </a:schemeClr>
                </a:solidFill>
                <a:latin typeface="Times New Roman" pitchFamily="18" charset="0"/>
                <a:cs typeface="Times New Roman" pitchFamily="18" charset="0"/>
              </a:rPr>
              <a:t>хімії</a:t>
            </a:r>
            <a:r>
              <a:rPr lang="ru-RU" sz="2800" b="1" dirty="0" smtClean="0">
                <a:solidFill>
                  <a:schemeClr val="tx1">
                    <a:lumMod val="95000"/>
                    <a:lumOff val="5000"/>
                  </a:schemeClr>
                </a:solidFill>
                <a:latin typeface="Times New Roman" pitchFamily="18" charset="0"/>
                <a:cs typeface="Times New Roman" pitchFamily="18" charset="0"/>
              </a:rPr>
              <a:t> та </a:t>
            </a:r>
            <a:r>
              <a:rPr lang="ru-RU" sz="2800" b="1" dirty="0" err="1" smtClean="0">
                <a:solidFill>
                  <a:schemeClr val="tx1">
                    <a:lumMod val="95000"/>
                    <a:lumOff val="5000"/>
                  </a:schemeClr>
                </a:solidFill>
                <a:latin typeface="Times New Roman" pitchFamily="18" charset="0"/>
                <a:cs typeface="Times New Roman" pitchFamily="18" charset="0"/>
              </a:rPr>
              <a:t>технології</a:t>
            </a:r>
            <a:r>
              <a:rPr lang="ru-RU" sz="2800" b="1" dirty="0" smtClean="0">
                <a:solidFill>
                  <a:schemeClr val="tx1">
                    <a:lumMod val="95000"/>
                    <a:lumOff val="5000"/>
                  </a:schemeClr>
                </a:solidFill>
                <a:latin typeface="Times New Roman" pitchFamily="18" charset="0"/>
                <a:cs typeface="Times New Roman" pitchFamily="18" charset="0"/>
              </a:rPr>
              <a:t> </a:t>
            </a:r>
            <a:r>
              <a:rPr lang="ru-RU" sz="2800" b="1" dirty="0" err="1" smtClean="0">
                <a:solidFill>
                  <a:schemeClr val="tx1">
                    <a:lumMod val="95000"/>
                    <a:lumOff val="5000"/>
                  </a:schemeClr>
                </a:solidFill>
                <a:latin typeface="Times New Roman" pitchFamily="18" charset="0"/>
                <a:cs typeface="Times New Roman" pitchFamily="18" charset="0"/>
              </a:rPr>
              <a:t>ліків</a:t>
            </a:r>
            <a:endParaRPr lang="ru-RU" sz="2800" b="1" cap="none" spc="0" dirty="0">
              <a:ln w="0"/>
              <a:solidFill>
                <a:schemeClr val="tx1">
                  <a:lumMod val="95000"/>
                  <a:lumOff val="5000"/>
                </a:schemeClr>
              </a:solidFill>
              <a:effectLst>
                <a:outerShdw blurRad="38100" dist="19050" dir="2700000" algn="tl" rotWithShape="0">
                  <a:schemeClr val="dk1">
                    <a:alpha val="40000"/>
                  </a:schemeClr>
                </a:outerShdw>
              </a:effectLst>
              <a:latin typeface="Times New Roman" pitchFamily="18" charset="0"/>
              <a:cs typeface="Times New Roman" pitchFamily="18" charset="0"/>
            </a:endParaRPr>
          </a:p>
        </p:txBody>
      </p:sp>
      <p:sp>
        <p:nvSpPr>
          <p:cNvPr id="8" name="Прямоугольник 7"/>
          <p:cNvSpPr/>
          <p:nvPr/>
        </p:nvSpPr>
        <p:spPr>
          <a:xfrm>
            <a:off x="5508104" y="5745758"/>
            <a:ext cx="3211392" cy="369332"/>
          </a:xfrm>
          <a:prstGeom prst="rect">
            <a:avLst/>
          </a:prstGeom>
        </p:spPr>
        <p:txBody>
          <a:bodyPr wrap="none">
            <a:spAutoFit/>
          </a:bodyPr>
          <a:lstStyle/>
          <a:p>
            <a:r>
              <a:rPr lang="ru-RU" b="1" dirty="0" smtClean="0">
                <a:latin typeface="Times New Roman" pitchFamily="18" charset="0"/>
                <a:cs typeface="Times New Roman" pitchFamily="18" charset="0"/>
              </a:rPr>
              <a:t>Доцент, </a:t>
            </a:r>
            <a:r>
              <a:rPr lang="ru-RU" b="1" dirty="0" err="1" smtClean="0">
                <a:latin typeface="Times New Roman" pitchFamily="18" charset="0"/>
                <a:cs typeface="Times New Roman" pitchFamily="18" charset="0"/>
              </a:rPr>
              <a:t>к.фарм.н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Фізор</a:t>
            </a:r>
            <a:r>
              <a:rPr lang="ru-RU" b="1" dirty="0" smtClean="0">
                <a:latin typeface="Times New Roman" pitchFamily="18" charset="0"/>
                <a:cs typeface="Times New Roman" pitchFamily="18" charset="0"/>
              </a:rPr>
              <a:t> Н.С.</a:t>
            </a:r>
            <a:endParaRPr lang="ru-RU" b="1" dirty="0" smtClean="0">
              <a:latin typeface="Times New Roman" pitchFamily="18" charset="0"/>
              <a:cs typeface="Times New Roman"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2118143823"/>
              </p:ext>
            </p:extLst>
          </p:nvPr>
        </p:nvGraphicFramePr>
        <p:xfrm>
          <a:off x="1043608" y="2514600"/>
          <a:ext cx="6949440" cy="914400"/>
        </p:xfrm>
        <a:graphic>
          <a:graphicData uri="http://schemas.openxmlformats.org/drawingml/2006/table">
            <a:tbl>
              <a:tblPr>
                <a:tableStyleId>{5C22544A-7EE6-4342-B048-85BDC9FD1C3A}</a:tableStyleId>
              </a:tblPr>
              <a:tblGrid>
                <a:gridCol w="6949440">
                  <a:extLst>
                    <a:ext uri="{9D8B030D-6E8A-4147-A177-3AD203B41FA5}">
                      <a16:colId xmlns:a16="http://schemas.microsoft.com/office/drawing/2014/main" val="2527067393"/>
                    </a:ext>
                  </a:extLst>
                </a:gridCol>
              </a:tblGrid>
              <a:tr h="681514">
                <a:tc>
                  <a:txBody>
                    <a:bodyPr/>
                    <a:lstStyle/>
                    <a:p>
                      <a:pPr algn="ctr">
                        <a:spcAft>
                          <a:spcPts val="0"/>
                        </a:spcAft>
                      </a:pPr>
                      <a:r>
                        <a:rPr lang="ru-RU" sz="2000" dirty="0" err="1">
                          <a:effectLst/>
                          <a:latin typeface="Times New Roman" panose="02020603050405020304" pitchFamily="18" charset="0"/>
                          <a:cs typeface="Times New Roman" panose="02020603050405020304" pitchFamily="18" charset="0"/>
                        </a:rPr>
                        <a:t>Знайомство</a:t>
                      </a:r>
                      <a:r>
                        <a:rPr lang="ru-RU" sz="2000" dirty="0">
                          <a:effectLst/>
                          <a:latin typeface="Times New Roman" panose="02020603050405020304" pitchFamily="18" charset="0"/>
                          <a:cs typeface="Times New Roman" panose="02020603050405020304" pitchFamily="18" charset="0"/>
                        </a:rPr>
                        <a:t> з </a:t>
                      </a:r>
                      <a:r>
                        <a:rPr lang="ru-RU" sz="2000" dirty="0" err="1">
                          <a:effectLst/>
                          <a:latin typeface="Times New Roman" panose="02020603050405020304" pitchFamily="18" charset="0"/>
                          <a:cs typeface="Times New Roman" panose="02020603050405020304" pitchFamily="18" charset="0"/>
                        </a:rPr>
                        <a:t>роботою</a:t>
                      </a:r>
                      <a:r>
                        <a:rPr lang="ru-RU" sz="2000" dirty="0">
                          <a:effectLst/>
                          <a:latin typeface="Times New Roman" panose="02020603050405020304" pitchFamily="18" charset="0"/>
                          <a:cs typeface="Times New Roman" panose="02020603050405020304" pitchFamily="18" charset="0"/>
                        </a:rPr>
                        <a:t> відділу контролю </a:t>
                      </a:r>
                      <a:r>
                        <a:rPr lang="ru-RU" sz="2000" dirty="0" err="1">
                          <a:effectLst/>
                          <a:latin typeface="Times New Roman" panose="02020603050405020304" pitchFamily="18" charset="0"/>
                          <a:cs typeface="Times New Roman" panose="02020603050405020304" pitchFamily="18" charset="0"/>
                        </a:rPr>
                        <a:t>якості</a:t>
                      </a:r>
                      <a:r>
                        <a:rPr lang="ru-RU" sz="2000" dirty="0">
                          <a:effectLst/>
                          <a:latin typeface="Times New Roman" panose="02020603050405020304" pitchFamily="18" charset="0"/>
                          <a:cs typeface="Times New Roman" panose="02020603050405020304" pitchFamily="18" charset="0"/>
                        </a:rPr>
                        <a:t> </a:t>
                      </a:r>
                      <a:r>
                        <a:rPr lang="ru-RU" sz="2000" dirty="0" err="1">
                          <a:effectLst/>
                          <a:latin typeface="Times New Roman" panose="02020603050405020304" pitchFamily="18" charset="0"/>
                          <a:cs typeface="Times New Roman" panose="02020603050405020304" pitchFamily="18" charset="0"/>
                        </a:rPr>
                        <a:t>лікарських</a:t>
                      </a:r>
                      <a:r>
                        <a:rPr lang="ru-RU" sz="2000" dirty="0">
                          <a:effectLst/>
                          <a:latin typeface="Times New Roman" panose="02020603050405020304" pitchFamily="18" charset="0"/>
                          <a:cs typeface="Times New Roman" panose="02020603050405020304" pitchFamily="18" charset="0"/>
                        </a:rPr>
                        <a:t> </a:t>
                      </a:r>
                      <a:r>
                        <a:rPr lang="ru-RU" sz="2000" dirty="0" err="1">
                          <a:effectLst/>
                          <a:latin typeface="Times New Roman" panose="02020603050405020304" pitchFamily="18" charset="0"/>
                          <a:cs typeface="Times New Roman" panose="02020603050405020304" pitchFamily="18" charset="0"/>
                        </a:rPr>
                        <a:t>препаратів</a:t>
                      </a:r>
                      <a:r>
                        <a:rPr lang="ru-RU" sz="2000" dirty="0">
                          <a:effectLst/>
                          <a:latin typeface="Times New Roman" panose="02020603050405020304" pitchFamily="18" charset="0"/>
                          <a:cs typeface="Times New Roman" panose="02020603050405020304" pitchFamily="18" charset="0"/>
                        </a:rPr>
                        <a:t> та центральною </a:t>
                      </a:r>
                      <a:r>
                        <a:rPr lang="ru-RU" sz="2000" dirty="0" err="1">
                          <a:effectLst/>
                          <a:latin typeface="Times New Roman" panose="02020603050405020304" pitchFamily="18" charset="0"/>
                          <a:cs typeface="Times New Roman" panose="02020603050405020304" pitchFamily="18" charset="0"/>
                        </a:rPr>
                        <a:t>заводською</a:t>
                      </a:r>
                      <a:endParaRPr lang="uk-UA" sz="2000" dirty="0">
                        <a:effectLst/>
                        <a:latin typeface="Times New Roman" panose="02020603050405020304" pitchFamily="18" charset="0"/>
                        <a:cs typeface="Times New Roman" panose="02020603050405020304" pitchFamily="18" charset="0"/>
                      </a:endParaRPr>
                    </a:p>
                    <a:p>
                      <a:pPr algn="ctr">
                        <a:spcAft>
                          <a:spcPts val="0"/>
                        </a:spcAft>
                      </a:pPr>
                      <a:r>
                        <a:rPr lang="ru-RU" sz="2000" dirty="0" err="1" smtClean="0">
                          <a:effectLst/>
                          <a:latin typeface="Times New Roman" panose="02020603050405020304" pitchFamily="18" charset="0"/>
                          <a:cs typeface="Times New Roman" panose="02020603050405020304" pitchFamily="18" charset="0"/>
                        </a:rPr>
                        <a:t>лабораторією</a:t>
                      </a:r>
                      <a:endParaRPr lang="uk-UA"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4908422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ChangeArrowheads="1"/>
          </p:cNvSpPr>
          <p:nvPr/>
        </p:nvSpPr>
        <p:spPr bwMode="auto">
          <a:xfrm>
            <a:off x="0" y="473075"/>
            <a:ext cx="9144000" cy="822325"/>
          </a:xfrm>
          <a:prstGeom prst="rect">
            <a:avLst/>
          </a:prstGeom>
          <a:noFill/>
          <a:ln w="9525">
            <a:noFill/>
            <a:miter lim="800000"/>
            <a:headEnd/>
            <a:tailEnd/>
          </a:ln>
          <a:effectLst/>
        </p:spPr>
        <p:txBody>
          <a:bodyPr anchor="ctr">
            <a:spAutoFit/>
          </a:bodyPr>
          <a:lstStyle/>
          <a:p>
            <a:pPr algn="just"/>
            <a:r>
              <a:rPr lang="uk-UA" sz="2400">
                <a:latin typeface="Times New Roman" pitchFamily="18" charset="0"/>
              </a:rPr>
              <a:t>Промислове виробництво передбачає серійний масовий випуск готових ЛП за стандартними прописами.</a:t>
            </a:r>
          </a:p>
        </p:txBody>
      </p:sp>
      <p:sp>
        <p:nvSpPr>
          <p:cNvPr id="5125" name="Rectangle 5"/>
          <p:cNvSpPr>
            <a:spLocks noChangeArrowheads="1"/>
          </p:cNvSpPr>
          <p:nvPr/>
        </p:nvSpPr>
        <p:spPr bwMode="auto">
          <a:xfrm>
            <a:off x="0" y="1312863"/>
            <a:ext cx="9144000" cy="1917700"/>
          </a:xfrm>
          <a:prstGeom prst="rect">
            <a:avLst/>
          </a:prstGeom>
          <a:noFill/>
          <a:ln w="9525">
            <a:noFill/>
            <a:miter lim="800000"/>
            <a:headEnd/>
            <a:tailEnd/>
          </a:ln>
          <a:effectLst/>
        </p:spPr>
        <p:txBody>
          <a:bodyPr anchor="ctr">
            <a:spAutoFit/>
          </a:bodyPr>
          <a:lstStyle/>
          <a:p>
            <a:pPr indent="449263"/>
            <a:r>
              <a:rPr lang="uk-UA" sz="2400">
                <a:latin typeface="Times New Roman" pitchFamily="18" charset="0"/>
              </a:rPr>
              <a:t>В основу фармацевтичного виробництва покладено широке використання машин, апаратів, потокових механізованих і автоматизованих ліній. </a:t>
            </a:r>
          </a:p>
          <a:p>
            <a:pPr indent="449263"/>
            <a:r>
              <a:rPr lang="uk-UA" sz="2400">
                <a:latin typeface="Times New Roman" pitchFamily="18" charset="0"/>
              </a:rPr>
              <a:t>Виробництва ГЛЗ у всьому світі постійно розвивається і щорічно зростає. </a:t>
            </a:r>
          </a:p>
        </p:txBody>
      </p:sp>
      <p:pic>
        <p:nvPicPr>
          <p:cNvPr id="5127" name="Picture 7" descr="DSC09328"/>
          <p:cNvPicPr>
            <a:picLocks noChangeAspect="1" noChangeArrowheads="1"/>
          </p:cNvPicPr>
          <p:nvPr/>
        </p:nvPicPr>
        <p:blipFill>
          <a:blip r:embed="rId2" cstate="print"/>
          <a:srcRect/>
          <a:stretch>
            <a:fillRect/>
          </a:stretch>
        </p:blipFill>
        <p:spPr bwMode="auto">
          <a:xfrm>
            <a:off x="2438400" y="2971800"/>
            <a:ext cx="6705600" cy="38862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ChangeArrowheads="1"/>
          </p:cNvSpPr>
          <p:nvPr/>
        </p:nvSpPr>
        <p:spPr bwMode="auto">
          <a:xfrm>
            <a:off x="0" y="473075"/>
            <a:ext cx="9144000" cy="1552575"/>
          </a:xfrm>
          <a:prstGeom prst="rect">
            <a:avLst/>
          </a:prstGeom>
          <a:noFill/>
          <a:ln w="9525">
            <a:noFill/>
            <a:miter lim="800000"/>
            <a:headEnd/>
            <a:tailEnd/>
          </a:ln>
          <a:effectLst/>
        </p:spPr>
        <p:txBody>
          <a:bodyPr anchor="ctr">
            <a:spAutoFit/>
          </a:bodyPr>
          <a:lstStyle/>
          <a:p>
            <a:pPr algn="just"/>
            <a:r>
              <a:rPr lang="uk-UA" sz="2400">
                <a:latin typeface="Times New Roman" pitchFamily="18" charset="0"/>
              </a:rPr>
              <a:t>Організація виробництва на ХФП має свої специфічні особливості. Виробництво ліків на фармацевтичних підприємствах організовується за цеховим принципом і складається зі спеціалізованих цехів, пов’язаних між собою. </a:t>
            </a:r>
          </a:p>
        </p:txBody>
      </p:sp>
      <p:sp>
        <p:nvSpPr>
          <p:cNvPr id="6149" name="Rectangle 5"/>
          <p:cNvSpPr>
            <a:spLocks noChangeArrowheads="1"/>
          </p:cNvSpPr>
          <p:nvPr/>
        </p:nvSpPr>
        <p:spPr bwMode="auto">
          <a:xfrm>
            <a:off x="0" y="2079625"/>
            <a:ext cx="9144000" cy="1187450"/>
          </a:xfrm>
          <a:prstGeom prst="rect">
            <a:avLst/>
          </a:prstGeom>
          <a:noFill/>
          <a:ln w="9525">
            <a:noFill/>
            <a:miter lim="800000"/>
            <a:headEnd/>
            <a:tailEnd/>
          </a:ln>
          <a:effectLst/>
        </p:spPr>
        <p:txBody>
          <a:bodyPr anchor="ctr">
            <a:spAutoFit/>
          </a:bodyPr>
          <a:lstStyle/>
          <a:p>
            <a:r>
              <a:rPr lang="uk-UA" sz="2400" b="1">
                <a:latin typeface="Times New Roman" pitchFamily="18" charset="0"/>
              </a:rPr>
              <a:t>Цех</a:t>
            </a:r>
            <a:r>
              <a:rPr lang="uk-UA" sz="2400">
                <a:latin typeface="Times New Roman" pitchFamily="18" charset="0"/>
              </a:rPr>
              <a:t> – основний виробничий підрозділ, призначений для виконання однорідних процесів (екстракційний, фасувальний та ін цехи ) або випуску однотипної продукції </a:t>
            </a:r>
          </a:p>
        </p:txBody>
      </p:sp>
      <p:sp>
        <p:nvSpPr>
          <p:cNvPr id="6150" name="Rectangle 6"/>
          <p:cNvSpPr>
            <a:spLocks noChangeArrowheads="1"/>
          </p:cNvSpPr>
          <p:nvPr/>
        </p:nvSpPr>
        <p:spPr bwMode="auto">
          <a:xfrm>
            <a:off x="0" y="3186113"/>
            <a:ext cx="9144000" cy="3378200"/>
          </a:xfrm>
          <a:prstGeom prst="rect">
            <a:avLst/>
          </a:prstGeom>
          <a:noFill/>
          <a:ln w="9525">
            <a:noFill/>
            <a:miter lim="800000"/>
            <a:headEnd/>
            <a:tailEnd/>
          </a:ln>
          <a:effectLst/>
        </p:spPr>
        <p:txBody>
          <a:bodyPr anchor="ctr">
            <a:spAutoFit/>
          </a:bodyPr>
          <a:lstStyle/>
          <a:p>
            <a:pPr algn="just"/>
            <a:r>
              <a:rPr lang="uk-UA" sz="2400">
                <a:latin typeface="Times New Roman" pitchFamily="18" charset="0"/>
              </a:rPr>
              <a:t>Залежно від характеру виконуваної роботи цехи поділяються на основні, допоміжні й підсобні. </a:t>
            </a:r>
          </a:p>
          <a:p>
            <a:pPr algn="just"/>
            <a:r>
              <a:rPr lang="uk-UA" sz="2400" u="sng">
                <a:latin typeface="Times New Roman" pitchFamily="18" charset="0"/>
              </a:rPr>
              <a:t>Основні</a:t>
            </a:r>
            <a:r>
              <a:rPr lang="uk-UA" sz="2400">
                <a:latin typeface="Times New Roman" pitchFamily="18" charset="0"/>
              </a:rPr>
              <a:t> – виготовляють основну продукцію підприємства (таблетний, фітохімічний, мазевий). </a:t>
            </a:r>
          </a:p>
          <a:p>
            <a:pPr algn="just"/>
            <a:r>
              <a:rPr lang="uk-UA" sz="2400" u="sng">
                <a:latin typeface="Times New Roman" pitchFamily="18" charset="0"/>
              </a:rPr>
              <a:t>Допоміжні</a:t>
            </a:r>
            <a:r>
              <a:rPr lang="uk-UA" sz="2400">
                <a:latin typeface="Times New Roman" pitchFamily="18" charset="0"/>
              </a:rPr>
              <a:t> – обслуговують основні цехи (ремонтні майстерні, лабораторії).  </a:t>
            </a:r>
          </a:p>
          <a:p>
            <a:pPr algn="just"/>
            <a:r>
              <a:rPr lang="uk-UA" sz="2400" u="sng">
                <a:latin typeface="Times New Roman" pitchFamily="18" charset="0"/>
              </a:rPr>
              <a:t>Підсобні</a:t>
            </a:r>
            <a:r>
              <a:rPr lang="uk-UA" sz="2400">
                <a:latin typeface="Times New Roman" pitchFamily="18" charset="0"/>
              </a:rPr>
              <a:t> – на мають прямого зв’язку з виробництвом, але їх продукція використовується виробництвом (картонажно-друкарський цех).</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ChangeArrowheads="1"/>
          </p:cNvSpPr>
          <p:nvPr/>
        </p:nvSpPr>
        <p:spPr bwMode="auto">
          <a:xfrm>
            <a:off x="1311275" y="282575"/>
            <a:ext cx="6521450" cy="822325"/>
          </a:xfrm>
          <a:prstGeom prst="rect">
            <a:avLst/>
          </a:prstGeom>
          <a:noFill/>
          <a:ln w="9525">
            <a:noFill/>
            <a:miter lim="800000"/>
            <a:headEnd/>
            <a:tailEnd/>
          </a:ln>
          <a:effectLst/>
        </p:spPr>
        <p:txBody>
          <a:bodyPr anchor="ctr">
            <a:spAutoFit/>
          </a:bodyPr>
          <a:lstStyle/>
          <a:p>
            <a:pPr algn="ctr"/>
            <a:r>
              <a:rPr lang="uk-UA" sz="2400" b="1">
                <a:latin typeface="Times New Roman" pitchFamily="18" charset="0"/>
              </a:rPr>
              <a:t>Апарати і машини розташовують у цеху наступним чином : </a:t>
            </a:r>
          </a:p>
        </p:txBody>
      </p:sp>
      <p:sp>
        <p:nvSpPr>
          <p:cNvPr id="7173" name="Rectangle 5"/>
          <p:cNvSpPr>
            <a:spLocks noChangeArrowheads="1"/>
          </p:cNvSpPr>
          <p:nvPr/>
        </p:nvSpPr>
        <p:spPr bwMode="auto">
          <a:xfrm>
            <a:off x="152400" y="1631950"/>
            <a:ext cx="8991600" cy="3378200"/>
          </a:xfrm>
          <a:prstGeom prst="rect">
            <a:avLst/>
          </a:prstGeom>
          <a:noFill/>
          <a:ln w="9525">
            <a:noFill/>
            <a:miter lim="800000"/>
            <a:headEnd/>
            <a:tailEnd/>
          </a:ln>
          <a:effectLst/>
        </p:spPr>
        <p:txBody>
          <a:bodyPr anchor="ctr">
            <a:spAutoFit/>
          </a:bodyPr>
          <a:lstStyle/>
          <a:p>
            <a:pPr indent="449263">
              <a:buFontTx/>
              <a:buChar char="-"/>
            </a:pPr>
            <a:r>
              <a:rPr lang="uk-UA" sz="2400">
                <a:latin typeface="Times New Roman" pitchFamily="18" charset="0"/>
              </a:rPr>
              <a:t>цехове розташування (однорідне обладнання розміщується в одному цеху – усі дробильні машини – в дробильному цеху); </a:t>
            </a:r>
          </a:p>
          <a:p>
            <a:pPr indent="449263">
              <a:buFontTx/>
              <a:buChar char="-"/>
            </a:pPr>
            <a:endParaRPr lang="uk-UA" sz="2400">
              <a:latin typeface="Times New Roman" pitchFamily="18" charset="0"/>
            </a:endParaRPr>
          </a:p>
          <a:p>
            <a:pPr indent="449263">
              <a:buFontTx/>
              <a:buChar char="-"/>
            </a:pPr>
            <a:r>
              <a:rPr lang="uk-UA" sz="2400">
                <a:latin typeface="Times New Roman" pitchFamily="18" charset="0"/>
              </a:rPr>
              <a:t>розміщення за технологічним процесом (найбільш вигідне); </a:t>
            </a:r>
          </a:p>
          <a:p>
            <a:pPr indent="449263">
              <a:buFontTx/>
              <a:buChar char="-"/>
            </a:pPr>
            <a:r>
              <a:rPr lang="uk-UA" sz="2400">
                <a:latin typeface="Times New Roman" pitchFamily="18" charset="0"/>
              </a:rPr>
              <a:t>змішане розташування.</a:t>
            </a:r>
          </a:p>
          <a:p>
            <a:pPr indent="449263">
              <a:buFontTx/>
              <a:buChar char="-"/>
            </a:pPr>
            <a:endParaRPr lang="uk-UA" sz="2400">
              <a:latin typeface="Times New Roman" pitchFamily="18" charset="0"/>
            </a:endParaRPr>
          </a:p>
          <a:p>
            <a:pPr indent="449263"/>
            <a:r>
              <a:rPr lang="uk-UA" sz="2400">
                <a:latin typeface="Times New Roman" pitchFamily="18" charset="0"/>
              </a:rPr>
              <a:t>Машини і апарати необхідно розташовувати таким чином, щоб за мінімальних втрат випуск ГЛП був максимальним і здійснювався в короткі терміни.</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457200" y="274638"/>
            <a:ext cx="8229600" cy="563562"/>
          </a:xfrm>
        </p:spPr>
        <p:txBody>
          <a:bodyPr/>
          <a:lstStyle/>
          <a:p>
            <a:r>
              <a:rPr lang="uk-UA" sz="2800" b="1">
                <a:effectLst>
                  <a:outerShdw blurRad="38100" dist="38100" dir="2700000" algn="tl">
                    <a:srgbClr val="C0C0C0"/>
                  </a:outerShdw>
                </a:effectLst>
                <a:latin typeface="Times New Roman" pitchFamily="18" charset="0"/>
              </a:rPr>
              <a:t>Основні терміни в промисловій технології</a:t>
            </a:r>
          </a:p>
        </p:txBody>
      </p:sp>
      <p:sp>
        <p:nvSpPr>
          <p:cNvPr id="8197" name="Rectangle 5"/>
          <p:cNvSpPr>
            <a:spLocks noChangeArrowheads="1"/>
          </p:cNvSpPr>
          <p:nvPr/>
        </p:nvSpPr>
        <p:spPr bwMode="auto">
          <a:xfrm>
            <a:off x="0" y="1092200"/>
            <a:ext cx="9144000" cy="1006475"/>
          </a:xfrm>
          <a:prstGeom prst="rect">
            <a:avLst/>
          </a:prstGeom>
          <a:noFill/>
          <a:ln w="9525">
            <a:noFill/>
            <a:miter lim="800000"/>
            <a:headEnd/>
            <a:tailEnd/>
          </a:ln>
          <a:effectLst/>
        </p:spPr>
        <p:txBody>
          <a:bodyPr anchor="ctr">
            <a:spAutoFit/>
          </a:bodyPr>
          <a:lstStyle/>
          <a:p>
            <a:pPr algn="just"/>
            <a:r>
              <a:rPr lang="uk-UA" sz="2000" b="1">
                <a:latin typeface="Times New Roman" pitchFamily="18" charset="0"/>
              </a:rPr>
              <a:t>Серія</a:t>
            </a:r>
            <a:r>
              <a:rPr lang="uk-UA" sz="2000">
                <a:latin typeface="Times New Roman" pitchFamily="18" charset="0"/>
              </a:rPr>
              <a:t> – певна кількість вихідної сировини, пакувальних матеріалів або продукції, що піддається обробці в одному або низці послідовних технологічних процесів таким чином, що можна розраховувати на однорідність продукції.</a:t>
            </a:r>
          </a:p>
        </p:txBody>
      </p:sp>
      <p:sp>
        <p:nvSpPr>
          <p:cNvPr id="8198" name="Rectangle 6"/>
          <p:cNvSpPr>
            <a:spLocks noChangeArrowheads="1"/>
          </p:cNvSpPr>
          <p:nvPr/>
        </p:nvSpPr>
        <p:spPr bwMode="auto">
          <a:xfrm>
            <a:off x="0" y="2270125"/>
            <a:ext cx="9144000" cy="701675"/>
          </a:xfrm>
          <a:prstGeom prst="rect">
            <a:avLst/>
          </a:prstGeom>
          <a:noFill/>
          <a:ln w="9525">
            <a:noFill/>
            <a:miter lim="800000"/>
            <a:headEnd/>
            <a:tailEnd/>
          </a:ln>
          <a:effectLst/>
        </p:spPr>
        <p:txBody>
          <a:bodyPr anchor="ctr">
            <a:spAutoFit/>
          </a:bodyPr>
          <a:lstStyle/>
          <a:p>
            <a:pPr algn="just"/>
            <a:r>
              <a:rPr lang="uk-UA" sz="2000" b="1">
                <a:latin typeface="Times New Roman" pitchFamily="18" charset="0"/>
              </a:rPr>
              <a:t>Вихідна сировина</a:t>
            </a:r>
            <a:r>
              <a:rPr lang="uk-UA" sz="2000">
                <a:latin typeface="Times New Roman" pitchFamily="18" charset="0"/>
              </a:rPr>
              <a:t> – будь-яка сировина, що використовується при виготовленні ЛЗ, за винятком пакувальних матеріалів.</a:t>
            </a:r>
          </a:p>
        </p:txBody>
      </p:sp>
      <p:sp>
        <p:nvSpPr>
          <p:cNvPr id="8199" name="Rectangle 7"/>
          <p:cNvSpPr>
            <a:spLocks noChangeArrowheads="1"/>
          </p:cNvSpPr>
          <p:nvPr/>
        </p:nvSpPr>
        <p:spPr bwMode="auto">
          <a:xfrm>
            <a:off x="0" y="3082925"/>
            <a:ext cx="9144000" cy="701675"/>
          </a:xfrm>
          <a:prstGeom prst="rect">
            <a:avLst/>
          </a:prstGeom>
          <a:noFill/>
          <a:ln w="9525">
            <a:noFill/>
            <a:miter lim="800000"/>
            <a:headEnd/>
            <a:tailEnd/>
          </a:ln>
          <a:effectLst/>
        </p:spPr>
        <p:txBody>
          <a:bodyPr anchor="ctr">
            <a:spAutoFit/>
          </a:bodyPr>
          <a:lstStyle/>
          <a:p>
            <a:pPr algn="just"/>
            <a:r>
              <a:rPr lang="uk-UA" sz="2000" b="1">
                <a:latin typeface="Times New Roman" pitchFamily="18" charset="0"/>
              </a:rPr>
              <a:t>Готова продукція</a:t>
            </a:r>
            <a:r>
              <a:rPr lang="uk-UA" sz="2000">
                <a:latin typeface="Times New Roman" pitchFamily="18" charset="0"/>
              </a:rPr>
              <a:t> – ЛЗ, що  пройшов усі стадії виготовлення, включаючи остаточне пакування.</a:t>
            </a:r>
          </a:p>
        </p:txBody>
      </p:sp>
      <p:sp>
        <p:nvSpPr>
          <p:cNvPr id="8200" name="Rectangle 8"/>
          <p:cNvSpPr>
            <a:spLocks noChangeArrowheads="1"/>
          </p:cNvSpPr>
          <p:nvPr/>
        </p:nvSpPr>
        <p:spPr bwMode="auto">
          <a:xfrm>
            <a:off x="0" y="3995738"/>
            <a:ext cx="9144000" cy="701675"/>
          </a:xfrm>
          <a:prstGeom prst="rect">
            <a:avLst/>
          </a:prstGeom>
          <a:noFill/>
          <a:ln w="9525">
            <a:noFill/>
            <a:miter lim="800000"/>
            <a:headEnd/>
            <a:tailEnd/>
          </a:ln>
          <a:effectLst/>
        </p:spPr>
        <p:txBody>
          <a:bodyPr anchor="ctr">
            <a:spAutoFit/>
          </a:bodyPr>
          <a:lstStyle/>
          <a:p>
            <a:pPr algn="just"/>
            <a:r>
              <a:rPr lang="uk-UA" sz="2000" b="1">
                <a:latin typeface="Times New Roman" pitchFamily="18" charset="0"/>
              </a:rPr>
              <a:t>Готові лікарські засоби</a:t>
            </a:r>
            <a:r>
              <a:rPr lang="uk-UA" sz="2000">
                <a:latin typeface="Times New Roman" pitchFamily="18" charset="0"/>
              </a:rPr>
              <a:t>  (ЛП, ліки, медикаменти) -  дозовані ЛЗ в тому вигляді і стані, в якому їх застосовують.</a:t>
            </a:r>
          </a:p>
        </p:txBody>
      </p:sp>
      <p:sp>
        <p:nvSpPr>
          <p:cNvPr id="8201" name="Rectangle 9"/>
          <p:cNvSpPr>
            <a:spLocks noChangeArrowheads="1"/>
          </p:cNvSpPr>
          <p:nvPr/>
        </p:nvSpPr>
        <p:spPr bwMode="auto">
          <a:xfrm>
            <a:off x="98425" y="4775200"/>
            <a:ext cx="8947150" cy="701675"/>
          </a:xfrm>
          <a:prstGeom prst="rect">
            <a:avLst/>
          </a:prstGeom>
          <a:noFill/>
          <a:ln w="9525">
            <a:noFill/>
            <a:miter lim="800000"/>
            <a:headEnd/>
            <a:tailEnd/>
          </a:ln>
          <a:effectLst/>
        </p:spPr>
        <p:txBody>
          <a:bodyPr anchor="ctr">
            <a:spAutoFit/>
          </a:bodyPr>
          <a:lstStyle/>
          <a:p>
            <a:pPr algn="just"/>
            <a:r>
              <a:rPr lang="uk-UA" sz="2000" b="1">
                <a:latin typeface="Times New Roman" pitchFamily="18" charset="0"/>
              </a:rPr>
              <a:t>Допоміжні речовини</a:t>
            </a:r>
            <a:r>
              <a:rPr lang="uk-UA" sz="2000">
                <a:latin typeface="Times New Roman" pitchFamily="18" charset="0"/>
              </a:rPr>
              <a:t> – додаткові речовини, необхідні для виготовлення ГЛЗ</a:t>
            </a:r>
            <a:r>
              <a:rPr lang="uk-UA"/>
              <a:t>.</a:t>
            </a:r>
          </a:p>
        </p:txBody>
      </p:sp>
      <p:sp>
        <p:nvSpPr>
          <p:cNvPr id="8202" name="Rectangle 10"/>
          <p:cNvSpPr>
            <a:spLocks noChangeArrowheads="1"/>
          </p:cNvSpPr>
          <p:nvPr/>
        </p:nvSpPr>
        <p:spPr bwMode="auto">
          <a:xfrm>
            <a:off x="0" y="5703888"/>
            <a:ext cx="9144000" cy="701675"/>
          </a:xfrm>
          <a:prstGeom prst="rect">
            <a:avLst/>
          </a:prstGeom>
          <a:noFill/>
          <a:ln w="9525">
            <a:noFill/>
            <a:miter lim="800000"/>
            <a:headEnd/>
            <a:tailEnd/>
          </a:ln>
          <a:effectLst/>
        </p:spPr>
        <p:txBody>
          <a:bodyPr anchor="ctr">
            <a:spAutoFit/>
          </a:bodyPr>
          <a:lstStyle/>
          <a:p>
            <a:pPr algn="just"/>
            <a:r>
              <a:rPr lang="uk-UA" sz="2000" b="1">
                <a:latin typeface="Times New Roman" pitchFamily="18" charset="0"/>
              </a:rPr>
              <a:t>Лікарська форма</a:t>
            </a:r>
            <a:r>
              <a:rPr lang="uk-UA" sz="2000">
                <a:latin typeface="Times New Roman" pitchFamily="18" charset="0"/>
              </a:rPr>
              <a:t> – зручна для вживання хворими форма ГЛЗ та оптимальну його терапевтичну дію.</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title"/>
          </p:nvPr>
        </p:nvSpPr>
        <p:spPr>
          <a:xfrm>
            <a:off x="457200" y="274638"/>
            <a:ext cx="8229600" cy="563562"/>
          </a:xfrm>
        </p:spPr>
        <p:txBody>
          <a:bodyPr/>
          <a:lstStyle/>
          <a:p>
            <a:r>
              <a:rPr lang="uk-UA" sz="2800" b="1">
                <a:effectLst>
                  <a:outerShdw blurRad="38100" dist="38100" dir="2700000" algn="tl">
                    <a:srgbClr val="C0C0C0"/>
                  </a:outerShdw>
                </a:effectLst>
                <a:latin typeface="Times New Roman" pitchFamily="18" charset="0"/>
              </a:rPr>
              <a:t>Основні терміни в промисловій технології</a:t>
            </a:r>
          </a:p>
        </p:txBody>
      </p:sp>
      <p:sp>
        <p:nvSpPr>
          <p:cNvPr id="10245" name="Rectangle 5"/>
          <p:cNvSpPr>
            <a:spLocks noChangeArrowheads="1"/>
          </p:cNvSpPr>
          <p:nvPr/>
        </p:nvSpPr>
        <p:spPr bwMode="auto">
          <a:xfrm>
            <a:off x="152400" y="984250"/>
            <a:ext cx="8991600" cy="1006475"/>
          </a:xfrm>
          <a:prstGeom prst="rect">
            <a:avLst/>
          </a:prstGeom>
          <a:noFill/>
          <a:ln w="9525">
            <a:noFill/>
            <a:miter lim="800000"/>
            <a:headEnd/>
            <a:tailEnd/>
          </a:ln>
          <a:effectLst/>
        </p:spPr>
        <p:txBody>
          <a:bodyPr anchor="ctr">
            <a:spAutoFit/>
          </a:bodyPr>
          <a:lstStyle/>
          <a:p>
            <a:pPr algn="just"/>
            <a:r>
              <a:rPr lang="uk-UA" sz="2000" b="1">
                <a:latin typeface="Times New Roman" pitchFamily="18" charset="0"/>
              </a:rPr>
              <a:t>Лікарський препарат</a:t>
            </a:r>
            <a:r>
              <a:rPr lang="uk-UA" sz="2000">
                <a:latin typeface="Times New Roman" pitchFamily="18" charset="0"/>
              </a:rPr>
              <a:t> – ЛЗ у вигляді певної ЛФ. Це готовий продукт, розфасований, упакований, маркований, який має певне медичне призначення і встановлений термін придатності.</a:t>
            </a:r>
          </a:p>
        </p:txBody>
      </p:sp>
      <p:sp>
        <p:nvSpPr>
          <p:cNvPr id="10246" name="Rectangle 6"/>
          <p:cNvSpPr>
            <a:spLocks noChangeArrowheads="1"/>
          </p:cNvSpPr>
          <p:nvPr/>
        </p:nvSpPr>
        <p:spPr bwMode="auto">
          <a:xfrm>
            <a:off x="0" y="2190750"/>
            <a:ext cx="9144000" cy="1311275"/>
          </a:xfrm>
          <a:prstGeom prst="rect">
            <a:avLst/>
          </a:prstGeom>
          <a:noFill/>
          <a:ln w="9525">
            <a:noFill/>
            <a:miter lim="800000"/>
            <a:headEnd/>
            <a:tailEnd/>
          </a:ln>
          <a:effectLst/>
        </p:spPr>
        <p:txBody>
          <a:bodyPr anchor="ctr">
            <a:spAutoFit/>
          </a:bodyPr>
          <a:lstStyle/>
          <a:p>
            <a:pPr algn="just"/>
            <a:r>
              <a:rPr lang="uk-UA" sz="2000" b="1">
                <a:latin typeface="Times New Roman" pitchFamily="18" charset="0"/>
              </a:rPr>
              <a:t>Лікарські засоби</a:t>
            </a:r>
            <a:r>
              <a:rPr lang="uk-UA" sz="2000">
                <a:latin typeface="Times New Roman" pitchFamily="18" charset="0"/>
              </a:rPr>
              <a:t> – речовини або їх суміші природного, синтетичного чи біотехнологічного походження, які застосовуються для запобігання вагітності, профілактики, діагностики та лікування захворювань людей або зміну стану і функцій організму</a:t>
            </a:r>
            <a:r>
              <a:rPr lang="uk-UA"/>
              <a:t>. </a:t>
            </a:r>
          </a:p>
        </p:txBody>
      </p:sp>
      <p:sp>
        <p:nvSpPr>
          <p:cNvPr id="10247" name="Rectangle 7"/>
          <p:cNvSpPr>
            <a:spLocks noChangeArrowheads="1"/>
          </p:cNvSpPr>
          <p:nvPr/>
        </p:nvSpPr>
        <p:spPr bwMode="auto">
          <a:xfrm>
            <a:off x="0" y="3505200"/>
            <a:ext cx="9144000" cy="701675"/>
          </a:xfrm>
          <a:prstGeom prst="rect">
            <a:avLst/>
          </a:prstGeom>
          <a:noFill/>
          <a:ln w="9525">
            <a:noFill/>
            <a:miter lim="800000"/>
            <a:headEnd/>
            <a:tailEnd/>
          </a:ln>
          <a:effectLst/>
        </p:spPr>
        <p:txBody>
          <a:bodyPr anchor="ctr">
            <a:spAutoFit/>
          </a:bodyPr>
          <a:lstStyle/>
          <a:p>
            <a:pPr algn="just"/>
            <a:r>
              <a:rPr lang="uk-UA" sz="2000" b="1">
                <a:latin typeface="Times New Roman" pitchFamily="18" charset="0"/>
              </a:rPr>
              <a:t>Лікарська рослинна сировина</a:t>
            </a:r>
            <a:r>
              <a:rPr lang="uk-UA" sz="2000">
                <a:latin typeface="Times New Roman" pitchFamily="18" charset="0"/>
              </a:rPr>
              <a:t> – свіжі чи висушені лікарські рослини та їхні частини.</a:t>
            </a:r>
          </a:p>
        </p:txBody>
      </p:sp>
      <p:sp>
        <p:nvSpPr>
          <p:cNvPr id="10248" name="Rectangle 8"/>
          <p:cNvSpPr>
            <a:spLocks noChangeArrowheads="1"/>
          </p:cNvSpPr>
          <p:nvPr/>
        </p:nvSpPr>
        <p:spPr bwMode="auto">
          <a:xfrm>
            <a:off x="0" y="4176713"/>
            <a:ext cx="9144000" cy="1006475"/>
          </a:xfrm>
          <a:prstGeom prst="rect">
            <a:avLst/>
          </a:prstGeom>
          <a:noFill/>
          <a:ln w="9525">
            <a:noFill/>
            <a:miter lim="800000"/>
            <a:headEnd/>
            <a:tailEnd/>
          </a:ln>
          <a:effectLst/>
        </p:spPr>
        <p:txBody>
          <a:bodyPr anchor="ctr">
            <a:spAutoFit/>
          </a:bodyPr>
          <a:lstStyle/>
          <a:p>
            <a:pPr algn="just"/>
            <a:r>
              <a:rPr lang="uk-UA" sz="2000" b="1">
                <a:latin typeface="Times New Roman" pitchFamily="18" charset="0"/>
              </a:rPr>
              <a:t>Валідація</a:t>
            </a:r>
            <a:r>
              <a:rPr lang="uk-UA" sz="2000">
                <a:latin typeface="Times New Roman" pitchFamily="18" charset="0"/>
              </a:rPr>
              <a:t> – дії, які відповідно до принципів належної виробничої практики доводять, що певна методика, процес, обладнання, сировина, діяльність або система дійсно дають очікувані результати.</a:t>
            </a:r>
          </a:p>
        </p:txBody>
      </p:sp>
      <p:sp>
        <p:nvSpPr>
          <p:cNvPr id="10249" name="Rectangle 9"/>
          <p:cNvSpPr>
            <a:spLocks noChangeArrowheads="1"/>
          </p:cNvSpPr>
          <p:nvPr/>
        </p:nvSpPr>
        <p:spPr bwMode="auto">
          <a:xfrm>
            <a:off x="0" y="5200650"/>
            <a:ext cx="9144000" cy="1006475"/>
          </a:xfrm>
          <a:prstGeom prst="rect">
            <a:avLst/>
          </a:prstGeom>
          <a:noFill/>
          <a:ln w="9525">
            <a:noFill/>
            <a:miter lim="800000"/>
            <a:headEnd/>
            <a:tailEnd/>
          </a:ln>
          <a:effectLst/>
        </p:spPr>
        <p:txBody>
          <a:bodyPr anchor="ctr">
            <a:spAutoFit/>
          </a:bodyPr>
          <a:lstStyle/>
          <a:p>
            <a:pPr algn="just"/>
            <a:r>
              <a:rPr lang="uk-UA" sz="2000" b="1">
                <a:latin typeface="Times New Roman" pitchFamily="18" charset="0"/>
              </a:rPr>
              <a:t>Напівпродукт </a:t>
            </a:r>
            <a:r>
              <a:rPr lang="uk-UA" sz="2000">
                <a:latin typeface="Times New Roman" pitchFamily="18" charset="0"/>
              </a:rPr>
              <a:t>– продукція, яка одержана підприємством – виробником від постачальника і пройшла одну або декілька стадій обробки, необхідних для виробництва готової продукції.</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a:xfrm>
            <a:off x="457200" y="274638"/>
            <a:ext cx="8229600" cy="563562"/>
          </a:xfrm>
        </p:spPr>
        <p:txBody>
          <a:bodyPr/>
          <a:lstStyle/>
          <a:p>
            <a:r>
              <a:rPr lang="uk-UA" sz="2800" b="1">
                <a:effectLst>
                  <a:outerShdw blurRad="38100" dist="38100" dir="2700000" algn="tl">
                    <a:srgbClr val="C0C0C0"/>
                  </a:outerShdw>
                </a:effectLst>
                <a:latin typeface="Times New Roman" pitchFamily="18" charset="0"/>
              </a:rPr>
              <a:t>Основні терміни в промисловій технології</a:t>
            </a:r>
          </a:p>
        </p:txBody>
      </p:sp>
      <p:sp>
        <p:nvSpPr>
          <p:cNvPr id="12293" name="Rectangle 5"/>
          <p:cNvSpPr>
            <a:spLocks noChangeArrowheads="1"/>
          </p:cNvSpPr>
          <p:nvPr/>
        </p:nvSpPr>
        <p:spPr bwMode="auto">
          <a:xfrm>
            <a:off x="0" y="727075"/>
            <a:ext cx="9144000" cy="2530475"/>
          </a:xfrm>
          <a:prstGeom prst="rect">
            <a:avLst/>
          </a:prstGeom>
          <a:noFill/>
          <a:ln w="9525">
            <a:noFill/>
            <a:miter lim="800000"/>
            <a:headEnd/>
            <a:tailEnd/>
          </a:ln>
          <a:effectLst/>
        </p:spPr>
        <p:txBody>
          <a:bodyPr anchor="ctr">
            <a:spAutoFit/>
          </a:bodyPr>
          <a:lstStyle/>
          <a:p>
            <a:pPr indent="449263"/>
            <a:r>
              <a:rPr lang="uk-UA" sz="2000" b="1">
                <a:latin typeface="Times New Roman" pitchFamily="18" charset="0"/>
              </a:rPr>
              <a:t>	Вихід очікуваний</a:t>
            </a:r>
            <a:r>
              <a:rPr lang="uk-UA" sz="2000">
                <a:latin typeface="Times New Roman" pitchFamily="18" charset="0"/>
              </a:rPr>
              <a:t> – кількість речовини (відсоток від теоретичного виходу), очікувана на будь-якій відповідній стадії технологічного процесу і ґрунтується на даних, отриманих раніше в лабораторії при дослідно-промисловому або промисловому виробництві.</a:t>
            </a:r>
          </a:p>
          <a:p>
            <a:pPr indent="449263"/>
            <a:r>
              <a:rPr lang="uk-UA" sz="2000" b="1">
                <a:latin typeface="Times New Roman" pitchFamily="18" charset="0"/>
              </a:rPr>
              <a:t>	Вихід теоретичний</a:t>
            </a:r>
            <a:r>
              <a:rPr lang="uk-UA" sz="2000">
                <a:latin typeface="Times New Roman" pitchFamily="18" charset="0"/>
              </a:rPr>
              <a:t> – кількість, яка визначається на підставі кількості речовини, що використовується, і могла бути вироблена на будь-якій відповідній стадії технологічного процесу за відсутності будь-яких витрат або відхилень в умовах реального технологічного процесу.</a:t>
            </a:r>
          </a:p>
        </p:txBody>
      </p:sp>
      <p:sp>
        <p:nvSpPr>
          <p:cNvPr id="12294" name="Rectangle 6"/>
          <p:cNvSpPr>
            <a:spLocks noChangeArrowheads="1"/>
          </p:cNvSpPr>
          <p:nvPr/>
        </p:nvSpPr>
        <p:spPr bwMode="auto">
          <a:xfrm>
            <a:off x="0" y="3197225"/>
            <a:ext cx="9144000" cy="1311275"/>
          </a:xfrm>
          <a:prstGeom prst="rect">
            <a:avLst/>
          </a:prstGeom>
          <a:noFill/>
          <a:ln w="9525">
            <a:noFill/>
            <a:miter lim="800000"/>
            <a:headEnd/>
            <a:tailEnd/>
          </a:ln>
          <a:effectLst/>
        </p:spPr>
        <p:txBody>
          <a:bodyPr anchor="ctr">
            <a:spAutoFit/>
          </a:bodyPr>
          <a:lstStyle/>
          <a:p>
            <a:pPr algn="just"/>
            <a:r>
              <a:rPr lang="uk-UA" sz="2000" b="1">
                <a:latin typeface="Times New Roman" pitchFamily="18" charset="0"/>
              </a:rPr>
              <a:t>Регламент</a:t>
            </a:r>
            <a:r>
              <a:rPr lang="uk-UA" sz="2000">
                <a:latin typeface="Times New Roman" pitchFamily="18" charset="0"/>
              </a:rPr>
              <a:t> – нормативний документ, що встановлює вимоги до технологічних процесів, технологічного обладнання і приміщень, пов’язаних з якісним виготовленням продукції при дотриманні умов охорони праці та навколишнього середовища.</a:t>
            </a:r>
          </a:p>
        </p:txBody>
      </p:sp>
      <p:sp>
        <p:nvSpPr>
          <p:cNvPr id="12295" name="Rectangle 7"/>
          <p:cNvSpPr>
            <a:spLocks noChangeArrowheads="1"/>
          </p:cNvSpPr>
          <p:nvPr/>
        </p:nvSpPr>
        <p:spPr bwMode="auto">
          <a:xfrm>
            <a:off x="0" y="4579938"/>
            <a:ext cx="9144000" cy="2225675"/>
          </a:xfrm>
          <a:prstGeom prst="rect">
            <a:avLst/>
          </a:prstGeom>
          <a:noFill/>
          <a:ln w="9525">
            <a:noFill/>
            <a:miter lim="800000"/>
            <a:headEnd/>
            <a:tailEnd/>
          </a:ln>
          <a:effectLst/>
        </p:spPr>
        <p:txBody>
          <a:bodyPr anchor="ctr">
            <a:spAutoFit/>
          </a:bodyPr>
          <a:lstStyle/>
          <a:p>
            <a:pPr indent="449263"/>
            <a:r>
              <a:rPr lang="uk-UA" sz="2000" b="1">
                <a:latin typeface="Times New Roman" pitchFamily="18" charset="0"/>
              </a:rPr>
              <a:t>	Технологічний регламент</a:t>
            </a:r>
            <a:r>
              <a:rPr lang="uk-UA" sz="2000">
                <a:latin typeface="Times New Roman" pitchFamily="18" charset="0"/>
              </a:rPr>
              <a:t> – НД, у якому надані технологічні методи, технічні засоби, норми і нормативи виготовлення ЛЗ.</a:t>
            </a:r>
          </a:p>
          <a:p>
            <a:pPr indent="449263"/>
            <a:r>
              <a:rPr lang="uk-UA" sz="2000" b="1">
                <a:latin typeface="Times New Roman" pitchFamily="18" charset="0"/>
              </a:rPr>
              <a:t>	Технічний регламент</a:t>
            </a:r>
            <a:r>
              <a:rPr lang="uk-UA" sz="2000">
                <a:latin typeface="Times New Roman" pitchFamily="18" charset="0"/>
              </a:rPr>
              <a:t> – НД, у якому для конкретного комплексу технологічного обладнання викладенні умови, що забезпечують випуск напівпродуктів або ЛЗ певної ЛФ та заданої якості, умови ефективності і безпечної експлуатації обладнання та методи щодо охорони навколишнього середовища.</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Grp="1" noChangeArrowheads="1"/>
          </p:cNvSpPr>
          <p:nvPr>
            <p:ph type="title"/>
          </p:nvPr>
        </p:nvSpPr>
        <p:spPr>
          <a:xfrm>
            <a:off x="457200" y="274638"/>
            <a:ext cx="8229600" cy="563562"/>
          </a:xfrm>
        </p:spPr>
        <p:txBody>
          <a:bodyPr/>
          <a:lstStyle/>
          <a:p>
            <a:r>
              <a:rPr lang="uk-UA" sz="2800" b="1">
                <a:effectLst>
                  <a:outerShdw blurRad="38100" dist="38100" dir="2700000" algn="tl">
                    <a:srgbClr val="C0C0C0"/>
                  </a:outerShdw>
                </a:effectLst>
                <a:latin typeface="Times New Roman" pitchFamily="18" charset="0"/>
              </a:rPr>
              <a:t>Основні терміни в промисловій технології</a:t>
            </a:r>
          </a:p>
        </p:txBody>
      </p:sp>
      <p:sp>
        <p:nvSpPr>
          <p:cNvPr id="14341" name="Rectangle 5"/>
          <p:cNvSpPr>
            <a:spLocks noChangeArrowheads="1"/>
          </p:cNvSpPr>
          <p:nvPr/>
        </p:nvSpPr>
        <p:spPr bwMode="auto">
          <a:xfrm>
            <a:off x="0" y="1195388"/>
            <a:ext cx="9144000" cy="3749675"/>
          </a:xfrm>
          <a:prstGeom prst="rect">
            <a:avLst/>
          </a:prstGeom>
          <a:noFill/>
          <a:ln w="9525">
            <a:noFill/>
            <a:miter lim="800000"/>
            <a:headEnd/>
            <a:tailEnd/>
          </a:ln>
          <a:effectLst/>
        </p:spPr>
        <p:txBody>
          <a:bodyPr anchor="ctr">
            <a:spAutoFit/>
          </a:bodyPr>
          <a:lstStyle/>
          <a:p>
            <a:pPr indent="449263"/>
            <a:r>
              <a:rPr lang="uk-UA" sz="2000" b="1">
                <a:latin typeface="Times New Roman" pitchFamily="18" charset="0"/>
              </a:rPr>
              <a:t>	Технологічна норма</a:t>
            </a:r>
            <a:r>
              <a:rPr lang="uk-UA" sz="2000">
                <a:latin typeface="Times New Roman" pitchFamily="18" charset="0"/>
              </a:rPr>
              <a:t> – регламентовані верхня  та (або) нижня межі технологічно припустимих значень параметру процесу при проведенні елементу операції (роботи), відхилення, за які спричиняють зниження виходу або якості (браку) продукції.</a:t>
            </a:r>
          </a:p>
          <a:p>
            <a:pPr indent="449263"/>
            <a:r>
              <a:rPr lang="uk-UA" sz="2000" b="1">
                <a:latin typeface="Times New Roman" pitchFamily="18" charset="0"/>
              </a:rPr>
              <a:t>	Технічні засоби</a:t>
            </a:r>
            <a:r>
              <a:rPr lang="uk-UA" sz="2000">
                <a:latin typeface="Times New Roman" pitchFamily="18" charset="0"/>
              </a:rPr>
              <a:t> – сукупність знарядь виробництва, необхідних для здійснення технологічного процесу.</a:t>
            </a:r>
          </a:p>
          <a:p>
            <a:pPr indent="449263"/>
            <a:r>
              <a:rPr lang="uk-UA" sz="2000" b="1">
                <a:latin typeface="Times New Roman" pitchFamily="18" charset="0"/>
              </a:rPr>
              <a:t>	Технологічна операція</a:t>
            </a:r>
            <a:r>
              <a:rPr lang="uk-UA" sz="2000">
                <a:latin typeface="Times New Roman" pitchFamily="18" charset="0"/>
              </a:rPr>
              <a:t> – частина стадії технологічного процесу, що стосується виконання певного виду робіт та (або) обслуговування окремих видів обладнання.</a:t>
            </a:r>
          </a:p>
          <a:p>
            <a:pPr indent="449263"/>
            <a:r>
              <a:rPr lang="uk-UA" sz="2000" b="1">
                <a:latin typeface="Times New Roman" pitchFamily="18" charset="0"/>
              </a:rPr>
              <a:t>	Стадія технологічного процесу</a:t>
            </a:r>
            <a:r>
              <a:rPr lang="uk-UA" sz="2000">
                <a:latin typeface="Times New Roman" pitchFamily="18" charset="0"/>
              </a:rPr>
              <a:t> – сукупність технологічних операцій або частина технологічного процесу, що призводить до одержання проміжного чи кінцевого продукту, який характеризується якісно та визначається кількісно.</a:t>
            </a:r>
          </a:p>
        </p:txBody>
      </p:sp>
      <p:sp>
        <p:nvSpPr>
          <p:cNvPr id="14342" name="Rectangle 6"/>
          <p:cNvSpPr>
            <a:spLocks noChangeArrowheads="1"/>
          </p:cNvSpPr>
          <p:nvPr/>
        </p:nvSpPr>
        <p:spPr bwMode="auto">
          <a:xfrm>
            <a:off x="0" y="5045075"/>
            <a:ext cx="9144000" cy="1616075"/>
          </a:xfrm>
          <a:prstGeom prst="rect">
            <a:avLst/>
          </a:prstGeom>
          <a:noFill/>
          <a:ln w="9525">
            <a:noFill/>
            <a:miter lim="800000"/>
            <a:headEnd/>
            <a:tailEnd/>
          </a:ln>
          <a:effectLst/>
        </p:spPr>
        <p:txBody>
          <a:bodyPr anchor="ctr">
            <a:spAutoFit/>
          </a:bodyPr>
          <a:lstStyle/>
          <a:p>
            <a:pPr algn="just"/>
            <a:r>
              <a:rPr lang="uk-UA" sz="2000" b="1">
                <a:latin typeface="Times New Roman" pitchFamily="18" charset="0"/>
              </a:rPr>
              <a:t>Регламентований час</a:t>
            </a:r>
            <a:r>
              <a:rPr lang="uk-UA" sz="2000">
                <a:latin typeface="Times New Roman" pitchFamily="18" charset="0"/>
              </a:rPr>
              <a:t> – час, який витрачається на проведення операції (елемента операції). Зумовлюється технологічним процесом, якого повинен суворо дотримуватись, не залежить від масштабу завантаження, наприклад, тривалість витримки за певної температури. Регламентований час може бути змінений лише із зміною регламенту.</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Grp="1" noChangeArrowheads="1"/>
          </p:cNvSpPr>
          <p:nvPr>
            <p:ph type="title"/>
          </p:nvPr>
        </p:nvSpPr>
        <p:spPr>
          <a:xfrm>
            <a:off x="457200" y="274638"/>
            <a:ext cx="8229600" cy="487362"/>
          </a:xfrm>
        </p:spPr>
        <p:txBody>
          <a:bodyPr/>
          <a:lstStyle/>
          <a:p>
            <a:r>
              <a:rPr lang="uk-UA" sz="2800" b="1">
                <a:effectLst>
                  <a:outerShdw blurRad="38100" dist="38100" dir="2700000" algn="tl">
                    <a:srgbClr val="C0C0C0"/>
                  </a:outerShdw>
                </a:effectLst>
                <a:latin typeface="Times New Roman" pitchFamily="18" charset="0"/>
              </a:rPr>
              <a:t>Основні терміни в промисловій технології</a:t>
            </a:r>
          </a:p>
        </p:txBody>
      </p:sp>
      <p:sp>
        <p:nvSpPr>
          <p:cNvPr id="16389" name="Rectangle 5"/>
          <p:cNvSpPr>
            <a:spLocks noChangeArrowheads="1"/>
          </p:cNvSpPr>
          <p:nvPr/>
        </p:nvSpPr>
        <p:spPr bwMode="auto">
          <a:xfrm>
            <a:off x="0" y="706438"/>
            <a:ext cx="9144000" cy="1552575"/>
          </a:xfrm>
          <a:prstGeom prst="rect">
            <a:avLst/>
          </a:prstGeom>
          <a:noFill/>
          <a:ln w="9525">
            <a:noFill/>
            <a:miter lim="800000"/>
            <a:headEnd/>
            <a:tailEnd/>
          </a:ln>
          <a:effectLst/>
        </p:spPr>
        <p:txBody>
          <a:bodyPr anchor="ctr">
            <a:spAutoFit/>
          </a:bodyPr>
          <a:lstStyle/>
          <a:p>
            <a:r>
              <a:rPr lang="uk-UA" sz="2400" b="1">
                <a:latin typeface="Times New Roman" pitchFamily="18" charset="0"/>
              </a:rPr>
              <a:t>Матеріальний баланс</a:t>
            </a:r>
            <a:r>
              <a:rPr lang="uk-UA" sz="2400">
                <a:latin typeface="Times New Roman" pitchFamily="18" charset="0"/>
              </a:rPr>
              <a:t> – співвідношення між кількістю вихідної сировини, матеріалів, напівпродуктів і проміжних продуктів, що використовуються у виробництві, та кількістю фактично одержаної готової продукції, відходів і втрат.</a:t>
            </a:r>
          </a:p>
        </p:txBody>
      </p:sp>
      <p:pic>
        <p:nvPicPr>
          <p:cNvPr id="16390" name="Picture 6" descr="DSC09325"/>
          <p:cNvPicPr>
            <a:picLocks noChangeAspect="1" noChangeArrowheads="1"/>
          </p:cNvPicPr>
          <p:nvPr/>
        </p:nvPicPr>
        <p:blipFill>
          <a:blip r:embed="rId2" cstate="print"/>
          <a:srcRect/>
          <a:stretch>
            <a:fillRect/>
          </a:stretch>
        </p:blipFill>
        <p:spPr bwMode="auto">
          <a:xfrm>
            <a:off x="1295400" y="2209800"/>
            <a:ext cx="7848600" cy="46482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457200" y="274638"/>
            <a:ext cx="8229600" cy="639762"/>
          </a:xfrm>
        </p:spPr>
        <p:txBody>
          <a:bodyPr/>
          <a:lstStyle/>
          <a:p>
            <a:r>
              <a:rPr lang="uk-UA" sz="2800" b="1">
                <a:effectLst>
                  <a:outerShdw blurRad="38100" dist="38100" dir="2700000" algn="tl">
                    <a:srgbClr val="C0C0C0"/>
                  </a:outerShdw>
                </a:effectLst>
                <a:latin typeface="Times New Roman" pitchFamily="18" charset="0"/>
              </a:rPr>
              <a:t>Загальна характеристика технологічного і технічного регламенту.</a:t>
            </a:r>
          </a:p>
        </p:txBody>
      </p:sp>
      <p:sp>
        <p:nvSpPr>
          <p:cNvPr id="18437" name="Rectangle 5"/>
          <p:cNvSpPr>
            <a:spLocks noChangeArrowheads="1"/>
          </p:cNvSpPr>
          <p:nvPr/>
        </p:nvSpPr>
        <p:spPr bwMode="auto">
          <a:xfrm>
            <a:off x="0" y="949325"/>
            <a:ext cx="9144000" cy="1552575"/>
          </a:xfrm>
          <a:prstGeom prst="rect">
            <a:avLst/>
          </a:prstGeom>
          <a:noFill/>
          <a:ln w="9525">
            <a:noFill/>
            <a:miter lim="800000"/>
            <a:headEnd/>
            <a:tailEnd/>
          </a:ln>
          <a:effectLst/>
        </p:spPr>
        <p:txBody>
          <a:bodyPr anchor="ctr">
            <a:spAutoFit/>
          </a:bodyPr>
          <a:lstStyle/>
          <a:p>
            <a:pPr algn="just"/>
            <a:r>
              <a:rPr lang="uk-UA" sz="2400" u="sng">
                <a:latin typeface="Times New Roman" pitchFamily="18" charset="0"/>
              </a:rPr>
              <a:t>Технологічний регламент</a:t>
            </a:r>
            <a:r>
              <a:rPr lang="uk-UA" sz="2400">
                <a:latin typeface="Times New Roman" pitchFamily="18" charset="0"/>
              </a:rPr>
              <a:t> є документ, який дає право на виготовлення ЛЗ, одержання дозволу до медичного застосування, затвердження тимчасової фармакопейної статті чи комплекту АНД та реєстрації препарату.</a:t>
            </a:r>
          </a:p>
        </p:txBody>
      </p:sp>
      <p:sp>
        <p:nvSpPr>
          <p:cNvPr id="18438" name="Rectangle 6"/>
          <p:cNvSpPr>
            <a:spLocks noChangeArrowheads="1"/>
          </p:cNvSpPr>
          <p:nvPr/>
        </p:nvSpPr>
        <p:spPr bwMode="auto">
          <a:xfrm>
            <a:off x="304800" y="2668588"/>
            <a:ext cx="7500938" cy="3743325"/>
          </a:xfrm>
          <a:prstGeom prst="rect">
            <a:avLst/>
          </a:prstGeom>
          <a:noFill/>
          <a:ln w="9525">
            <a:noFill/>
            <a:miter lim="800000"/>
            <a:headEnd/>
            <a:tailEnd/>
          </a:ln>
          <a:effectLst/>
        </p:spPr>
        <p:txBody>
          <a:bodyPr anchor="ctr">
            <a:spAutoFit/>
          </a:bodyPr>
          <a:lstStyle/>
          <a:p>
            <a:pPr algn="ctr">
              <a:tabLst>
                <a:tab pos="906463" algn="l"/>
              </a:tabLst>
            </a:pPr>
            <a:r>
              <a:rPr lang="uk-UA" sz="2400">
                <a:latin typeface="Times New Roman" pitchFamily="18" charset="0"/>
              </a:rPr>
              <a:t>Технологічний регламент складається з розділів:</a:t>
            </a:r>
          </a:p>
          <a:p>
            <a:pPr>
              <a:buFont typeface="Wingdings" pitchFamily="2" charset="2"/>
              <a:buChar char="v"/>
              <a:tabLst>
                <a:tab pos="906463" algn="l"/>
              </a:tabLst>
            </a:pPr>
            <a:r>
              <a:rPr lang="uk-UA" sz="2400">
                <a:latin typeface="Times New Roman" pitchFamily="18" charset="0"/>
              </a:rPr>
              <a:t> Характеристика готової продукції;</a:t>
            </a:r>
          </a:p>
          <a:p>
            <a:pPr>
              <a:buFont typeface="Wingdings" pitchFamily="2" charset="2"/>
              <a:buChar char="v"/>
              <a:tabLst>
                <a:tab pos="906463" algn="l"/>
              </a:tabLst>
            </a:pPr>
            <a:r>
              <a:rPr lang="uk-UA" sz="2400">
                <a:latin typeface="Times New Roman" pitchFamily="18" charset="0"/>
              </a:rPr>
              <a:t>Схеми виробництва та технологічний процес;</a:t>
            </a:r>
          </a:p>
          <a:p>
            <a:pPr>
              <a:buFont typeface="Wingdings" pitchFamily="2" charset="2"/>
              <a:buChar char="v"/>
              <a:tabLst>
                <a:tab pos="906463" algn="l"/>
              </a:tabLst>
            </a:pPr>
            <a:r>
              <a:rPr lang="uk-UA" sz="2400">
                <a:latin typeface="Times New Roman" pitchFamily="18" charset="0"/>
              </a:rPr>
              <a:t>Схеми виробництва, технологічна блок-схема;</a:t>
            </a:r>
          </a:p>
          <a:p>
            <a:pPr>
              <a:buFont typeface="Wingdings" pitchFamily="2" charset="2"/>
              <a:buChar char="v"/>
              <a:tabLst>
                <a:tab pos="906463" algn="l"/>
              </a:tabLst>
            </a:pPr>
            <a:r>
              <a:rPr lang="uk-UA" sz="2400">
                <a:latin typeface="Times New Roman" pitchFamily="18" charset="0"/>
              </a:rPr>
              <a:t>Характеристика сировини, матеріалів і напівфабрикатів;</a:t>
            </a:r>
          </a:p>
          <a:p>
            <a:pPr>
              <a:buFont typeface="Wingdings" pitchFamily="2" charset="2"/>
              <a:buChar char="v"/>
              <a:tabLst>
                <a:tab pos="906463" algn="l"/>
              </a:tabLst>
            </a:pPr>
            <a:r>
              <a:rPr lang="uk-UA" sz="2400">
                <a:latin typeface="Times New Roman" pitchFamily="18" charset="0"/>
              </a:rPr>
              <a:t>Опис стадій технологічного процесу;</a:t>
            </a:r>
          </a:p>
          <a:p>
            <a:pPr>
              <a:buFont typeface="Wingdings" pitchFamily="2" charset="2"/>
              <a:buChar char="v"/>
              <a:tabLst>
                <a:tab pos="906463" algn="l"/>
              </a:tabLst>
            </a:pPr>
            <a:r>
              <a:rPr lang="uk-UA" sz="2400">
                <a:latin typeface="Times New Roman" pitchFamily="18" charset="0"/>
              </a:rPr>
              <a:t>Матеріальний баланс;</a:t>
            </a:r>
          </a:p>
          <a:p>
            <a:pPr>
              <a:buFont typeface="Wingdings" pitchFamily="2" charset="2"/>
              <a:buChar char="v"/>
              <a:tabLst>
                <a:tab pos="906463" algn="l"/>
              </a:tabLst>
            </a:pPr>
            <a:r>
              <a:rPr lang="uk-UA" sz="2400">
                <a:latin typeface="Times New Roman" pitchFamily="18" charset="0"/>
              </a:rPr>
              <a:t>Контроль виробництва</a:t>
            </a:r>
          </a:p>
          <a:p>
            <a:pPr>
              <a:buFont typeface="Wingdings" pitchFamily="2" charset="2"/>
              <a:buChar char="v"/>
              <a:tabLst>
                <a:tab pos="906463" algn="l"/>
              </a:tabLst>
            </a:pPr>
            <a:r>
              <a:rPr lang="uk-UA" sz="2400">
                <a:latin typeface="Times New Roman" pitchFamily="18" charset="0"/>
              </a:rPr>
              <a:t>Додатки.</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title"/>
          </p:nvPr>
        </p:nvSpPr>
        <p:spPr>
          <a:xfrm>
            <a:off x="457200" y="274638"/>
            <a:ext cx="8229600" cy="715962"/>
          </a:xfrm>
        </p:spPr>
        <p:txBody>
          <a:bodyPr/>
          <a:lstStyle/>
          <a:p>
            <a:r>
              <a:rPr lang="uk-UA" sz="2800" b="1">
                <a:effectLst>
                  <a:outerShdw blurRad="38100" dist="38100" dir="2700000" algn="tl">
                    <a:srgbClr val="C0C0C0"/>
                  </a:outerShdw>
                </a:effectLst>
                <a:latin typeface="Times New Roman" pitchFamily="18" charset="0"/>
              </a:rPr>
              <a:t>Технічний регламент складається з розділів</a:t>
            </a:r>
          </a:p>
        </p:txBody>
      </p:sp>
      <p:sp>
        <p:nvSpPr>
          <p:cNvPr id="20485" name="Rectangle 5"/>
          <p:cNvSpPr>
            <a:spLocks noChangeArrowheads="1"/>
          </p:cNvSpPr>
          <p:nvPr/>
        </p:nvSpPr>
        <p:spPr bwMode="auto">
          <a:xfrm>
            <a:off x="382588" y="1522413"/>
            <a:ext cx="8532812" cy="3935412"/>
          </a:xfrm>
          <a:prstGeom prst="rect">
            <a:avLst/>
          </a:prstGeom>
          <a:noFill/>
          <a:ln w="9525">
            <a:noFill/>
            <a:miter lim="800000"/>
            <a:headEnd/>
            <a:tailEnd/>
          </a:ln>
          <a:effectLst/>
        </p:spPr>
        <p:txBody>
          <a:bodyPr anchor="ctr">
            <a:spAutoFit/>
          </a:bodyPr>
          <a:lstStyle/>
          <a:p>
            <a:pPr lvl="1">
              <a:buFont typeface="Wingdings" pitchFamily="2" charset="2"/>
              <a:buChar char="v"/>
              <a:tabLst>
                <a:tab pos="685800" algn="l"/>
              </a:tabLst>
            </a:pPr>
            <a:r>
              <a:rPr lang="uk-UA" sz="2400">
                <a:latin typeface="Times New Roman" pitchFamily="18" charset="0"/>
              </a:rPr>
              <a:t> </a:t>
            </a:r>
            <a:r>
              <a:rPr lang="uk-UA" sz="2800">
                <a:latin typeface="Times New Roman" pitchFamily="18" charset="0"/>
              </a:rPr>
              <a:t>Загальна характеристика виробництва</a:t>
            </a:r>
          </a:p>
          <a:p>
            <a:pPr lvl="1">
              <a:buFont typeface="Wingdings" pitchFamily="2" charset="2"/>
              <a:buChar char="v"/>
              <a:tabLst>
                <a:tab pos="685800" algn="l"/>
              </a:tabLst>
            </a:pPr>
            <a:r>
              <a:rPr lang="uk-UA" sz="2800">
                <a:latin typeface="Times New Roman" pitchFamily="18" charset="0"/>
              </a:rPr>
              <a:t> Апаратурна схема, специфікація обладнання</a:t>
            </a:r>
          </a:p>
          <a:p>
            <a:pPr lvl="1">
              <a:buFont typeface="Wingdings" pitchFamily="2" charset="2"/>
              <a:buChar char="v"/>
              <a:tabLst>
                <a:tab pos="685800" algn="l"/>
              </a:tabLst>
            </a:pPr>
            <a:r>
              <a:rPr lang="uk-UA" sz="2800">
                <a:latin typeface="Times New Roman" pitchFamily="18" charset="0"/>
              </a:rPr>
              <a:t> Експлуатація технологічного обладнання</a:t>
            </a:r>
          </a:p>
          <a:p>
            <a:pPr lvl="1">
              <a:buFont typeface="Wingdings" pitchFamily="2" charset="2"/>
              <a:buChar char="v"/>
              <a:tabLst>
                <a:tab pos="685800" algn="l"/>
              </a:tabLst>
            </a:pPr>
            <a:r>
              <a:rPr lang="uk-UA" sz="2800">
                <a:latin typeface="Times New Roman" pitchFamily="18" charset="0"/>
              </a:rPr>
              <a:t> Загальна схема системи контролю якості</a:t>
            </a:r>
          </a:p>
          <a:p>
            <a:pPr lvl="1">
              <a:buFont typeface="Wingdings" pitchFamily="2" charset="2"/>
              <a:buChar char="v"/>
              <a:tabLst>
                <a:tab pos="685800" algn="l"/>
              </a:tabLst>
            </a:pPr>
            <a:r>
              <a:rPr lang="uk-UA" sz="2800">
                <a:latin typeface="Times New Roman" pitchFamily="18" charset="0"/>
              </a:rPr>
              <a:t> Безпечна експлуатація виробництва та охорона навколишнього середовища</a:t>
            </a:r>
          </a:p>
          <a:p>
            <a:pPr lvl="1">
              <a:buFont typeface="Wingdings" pitchFamily="2" charset="2"/>
              <a:buChar char="v"/>
              <a:tabLst>
                <a:tab pos="685800" algn="l"/>
              </a:tabLst>
            </a:pPr>
            <a:r>
              <a:rPr lang="uk-UA" sz="2800">
                <a:latin typeface="Times New Roman" pitchFamily="18" charset="0"/>
              </a:rPr>
              <a:t> Загальний перелік виробничих інструкцій</a:t>
            </a:r>
          </a:p>
          <a:p>
            <a:pPr lvl="1">
              <a:buFont typeface="Wingdings" pitchFamily="2" charset="2"/>
              <a:buChar char="v"/>
              <a:tabLst>
                <a:tab pos="685800" algn="l"/>
              </a:tabLst>
            </a:pPr>
            <a:r>
              <a:rPr lang="uk-UA" sz="2800">
                <a:latin typeface="Times New Roman" pitchFamily="18" charset="0"/>
              </a:rPr>
              <a:t> Додатки.</a:t>
            </a:r>
          </a:p>
          <a:p>
            <a:pPr indent="449263" eaLnBrk="0" hangingPunct="0">
              <a:tabLst>
                <a:tab pos="685800" algn="l"/>
              </a:tabLst>
            </a:pPr>
            <a:endParaRPr lang="uk-UA" sz="2800">
              <a:latin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52" name="Rectangle 24"/>
          <p:cNvSpPr>
            <a:spLocks noGrp="1" noChangeArrowheads="1"/>
          </p:cNvSpPr>
          <p:nvPr>
            <p:ph type="title"/>
          </p:nvPr>
        </p:nvSpPr>
        <p:spPr>
          <a:xfrm>
            <a:off x="381000" y="0"/>
            <a:ext cx="8305800" cy="1295400"/>
          </a:xfrm>
        </p:spPr>
        <p:txBody>
          <a:bodyPr/>
          <a:lstStyle/>
          <a:p>
            <a:pPr algn="l"/>
            <a:r>
              <a:rPr lang="uk-UA" sz="2000" b="1">
                <a:effectLst>
                  <a:outerShdw blurRad="38100" dist="38100" dir="2700000" algn="tl">
                    <a:srgbClr val="C0C0C0"/>
                  </a:outerShdw>
                </a:effectLst>
                <a:latin typeface="Times New Roman" pitchFamily="18" charset="0"/>
              </a:rPr>
              <a:t>Структура хіміко-фармацевтичного підприємства (ХФП)</a:t>
            </a:r>
            <a:br>
              <a:rPr lang="uk-UA" sz="2000" b="1">
                <a:effectLst>
                  <a:outerShdw blurRad="38100" dist="38100" dir="2700000" algn="tl">
                    <a:srgbClr val="C0C0C0"/>
                  </a:outerShdw>
                </a:effectLst>
                <a:latin typeface="Times New Roman" pitchFamily="18" charset="0"/>
              </a:rPr>
            </a:br>
            <a:r>
              <a:rPr lang="uk-UA" sz="2000" u="sng">
                <a:effectLst>
                  <a:outerShdw blurRad="38100" dist="38100" dir="2700000" algn="tl">
                    <a:srgbClr val="C0C0C0"/>
                  </a:outerShdw>
                </a:effectLst>
                <a:latin typeface="Times New Roman" pitchFamily="18" charset="0"/>
              </a:rPr>
              <a:t>Відділ технічного контролю (ВТК</a:t>
            </a:r>
            <a:r>
              <a:rPr lang="uk-UA" sz="2000">
                <a:effectLst>
                  <a:outerShdw blurRad="38100" dist="38100" dir="2700000" algn="tl">
                    <a:srgbClr val="C0C0C0"/>
                  </a:outerShdw>
                </a:effectLst>
                <a:latin typeface="Times New Roman" pitchFamily="18" charset="0"/>
              </a:rPr>
              <a:t>) – організаційна одиниця, що є незалежною від виробництва і виконує обов’язки як із забезпечення якості, так і з контролю якості. </a:t>
            </a:r>
            <a:endParaRPr lang="uk-UA" sz="4000">
              <a:effectLst>
                <a:outerShdw blurRad="38100" dist="38100" dir="2700000" algn="tl">
                  <a:srgbClr val="C0C0C0"/>
                </a:outerShdw>
              </a:effectLst>
            </a:endParaRPr>
          </a:p>
        </p:txBody>
      </p:sp>
      <p:sp>
        <p:nvSpPr>
          <p:cNvPr id="22554" name="Rectangle 26"/>
          <p:cNvSpPr>
            <a:spLocks noGrp="1" noChangeArrowheads="1"/>
          </p:cNvSpPr>
          <p:nvPr>
            <p:ph type="body" sz="half" idx="1"/>
          </p:nvPr>
        </p:nvSpPr>
        <p:spPr>
          <a:xfrm>
            <a:off x="0" y="1295400"/>
            <a:ext cx="4495800" cy="4830763"/>
          </a:xfrm>
        </p:spPr>
        <p:txBody>
          <a:bodyPr/>
          <a:lstStyle/>
          <a:p>
            <a:pPr>
              <a:lnSpc>
                <a:spcPct val="80000"/>
              </a:lnSpc>
            </a:pPr>
            <a:r>
              <a:rPr lang="uk-UA" sz="1800" u="sng">
                <a:latin typeface="Times New Roman" pitchFamily="18" charset="0"/>
              </a:rPr>
              <a:t>Функції ВТК</a:t>
            </a:r>
            <a:endParaRPr lang="uk-UA" sz="1800">
              <a:latin typeface="Times New Roman" pitchFamily="18" charset="0"/>
            </a:endParaRPr>
          </a:p>
          <a:p>
            <a:pPr>
              <a:lnSpc>
                <a:spcPct val="80000"/>
              </a:lnSpc>
            </a:pPr>
            <a:r>
              <a:rPr lang="uk-UA" sz="1800">
                <a:latin typeface="Times New Roman" pitchFamily="18" charset="0"/>
              </a:rPr>
              <a:t>1. відбір проб сировини та здійснення перевірки проб сировини, допоміжних та пакувальних матеріалів;</a:t>
            </a:r>
          </a:p>
          <a:p>
            <a:pPr>
              <a:lnSpc>
                <a:spcPct val="80000"/>
              </a:lnSpc>
            </a:pPr>
            <a:r>
              <a:rPr lang="uk-UA" sz="1800">
                <a:latin typeface="Times New Roman" pitchFamily="18" charset="0"/>
              </a:rPr>
              <a:t>2. перевірка напівпродуктів, що поступають на підприємство;</a:t>
            </a:r>
          </a:p>
          <a:p>
            <a:pPr>
              <a:lnSpc>
                <a:spcPct val="80000"/>
              </a:lnSpc>
            </a:pPr>
            <a:r>
              <a:rPr lang="uk-UA" sz="1800">
                <a:latin typeface="Times New Roman" pitchFamily="18" charset="0"/>
              </a:rPr>
              <a:t>3. контроль за зберіганням ГЛЗ на складі;</a:t>
            </a:r>
          </a:p>
          <a:p>
            <a:pPr>
              <a:lnSpc>
                <a:spcPct val="80000"/>
              </a:lnSpc>
            </a:pPr>
            <a:r>
              <a:rPr lang="uk-UA" sz="1800">
                <a:latin typeface="Times New Roman" pitchFamily="18" charset="0"/>
              </a:rPr>
              <a:t>4. контроль стабільності ЛП на протязі терміну його придатності;</a:t>
            </a:r>
          </a:p>
          <a:p>
            <a:pPr>
              <a:lnSpc>
                <a:spcPct val="80000"/>
              </a:lnSpc>
            </a:pPr>
            <a:r>
              <a:rPr lang="uk-UA" sz="1800">
                <a:latin typeface="Times New Roman" pitchFamily="18" charset="0"/>
              </a:rPr>
              <a:t>5. складання відповідної документації (протоколи, сертифікати аналізу та ін);</a:t>
            </a:r>
          </a:p>
          <a:p>
            <a:pPr>
              <a:lnSpc>
                <a:spcPct val="80000"/>
              </a:lnSpc>
            </a:pPr>
            <a:r>
              <a:rPr lang="uk-UA" sz="1800">
                <a:latin typeface="Times New Roman" pitchFamily="18" charset="0"/>
              </a:rPr>
              <a:t>6. введення переписки та проведення роботи за усіма фактами претензій, які можуть бути у постачальників сировини або покупців готової продукції;</a:t>
            </a:r>
          </a:p>
          <a:p>
            <a:pPr>
              <a:lnSpc>
                <a:spcPct val="80000"/>
              </a:lnSpc>
            </a:pPr>
            <a:r>
              <a:rPr lang="uk-UA" sz="1800">
                <a:latin typeface="Times New Roman" pitchFamily="18" charset="0"/>
              </a:rPr>
              <a:t>7. розгляд всіх випадків повернення продукції на склад</a:t>
            </a:r>
          </a:p>
          <a:p>
            <a:pPr>
              <a:lnSpc>
                <a:spcPct val="80000"/>
              </a:lnSpc>
            </a:pPr>
            <a:r>
              <a:rPr lang="uk-UA" sz="1800">
                <a:latin typeface="Times New Roman" pitchFamily="18" charset="0"/>
              </a:rPr>
              <a:t>8. контроль за обладнанням в лабораторії (щорічна калібровка приладів).</a:t>
            </a:r>
          </a:p>
        </p:txBody>
      </p:sp>
      <p:sp>
        <p:nvSpPr>
          <p:cNvPr id="22555" name="Rectangle 27"/>
          <p:cNvSpPr>
            <a:spLocks noGrp="1" noChangeArrowheads="1"/>
          </p:cNvSpPr>
          <p:nvPr>
            <p:ph type="body" sz="half" idx="2"/>
          </p:nvPr>
        </p:nvSpPr>
        <p:spPr>
          <a:xfrm>
            <a:off x="4648200" y="1295400"/>
            <a:ext cx="4038600" cy="4830763"/>
          </a:xfrm>
        </p:spPr>
        <p:txBody>
          <a:bodyPr/>
          <a:lstStyle/>
          <a:p>
            <a:pPr>
              <a:lnSpc>
                <a:spcPct val="80000"/>
              </a:lnSpc>
            </a:pPr>
            <a:r>
              <a:rPr lang="uk-UA" sz="1400"/>
              <a:t>	</a:t>
            </a:r>
            <a:r>
              <a:rPr lang="uk-UA" sz="2000" u="sng">
                <a:latin typeface="Times New Roman" pitchFamily="18" charset="0"/>
              </a:rPr>
              <a:t>Обов’язки персоналу ВТК</a:t>
            </a:r>
            <a:endParaRPr lang="uk-UA" sz="2000">
              <a:latin typeface="Times New Roman" pitchFamily="18" charset="0"/>
            </a:endParaRPr>
          </a:p>
          <a:p>
            <a:pPr>
              <a:lnSpc>
                <a:spcPct val="80000"/>
              </a:lnSpc>
            </a:pPr>
            <a:r>
              <a:rPr lang="uk-UA" sz="2000">
                <a:latin typeface="Times New Roman" pitchFamily="18" charset="0"/>
              </a:rPr>
              <a:t>мають право бути допущеними у всі виробничі, складські приміщення</a:t>
            </a:r>
          </a:p>
          <a:p>
            <a:pPr>
              <a:lnSpc>
                <a:spcPct val="80000"/>
              </a:lnSpc>
            </a:pPr>
            <a:r>
              <a:rPr lang="uk-UA" sz="2000">
                <a:latin typeface="Times New Roman" pitchFamily="18" charset="0"/>
              </a:rPr>
              <a:t>мають доступ до всієї НТД, що є на підприємстві;</a:t>
            </a:r>
          </a:p>
          <a:p>
            <a:pPr>
              <a:lnSpc>
                <a:spcPct val="80000"/>
              </a:lnSpc>
            </a:pPr>
            <a:r>
              <a:rPr lang="uk-UA" sz="2000">
                <a:latin typeface="Times New Roman" pitchFamily="18" charset="0"/>
              </a:rPr>
              <a:t>здійснювати перевірку цехових лабораторій, які проводять постадійний контроль;</a:t>
            </a:r>
          </a:p>
          <a:p>
            <a:pPr>
              <a:lnSpc>
                <a:spcPct val="80000"/>
              </a:lnSpc>
            </a:pPr>
            <a:r>
              <a:rPr lang="uk-UA" sz="2000">
                <a:latin typeface="Times New Roman" pitchFamily="18" charset="0"/>
              </a:rPr>
              <a:t>здійснювати валідацію обладнання;</a:t>
            </a:r>
          </a:p>
          <a:p>
            <a:pPr>
              <a:lnSpc>
                <a:spcPct val="80000"/>
              </a:lnSpc>
            </a:pPr>
            <a:r>
              <a:rPr lang="uk-UA" sz="2000">
                <a:latin typeface="Times New Roman" pitchFamily="18" charset="0"/>
              </a:rPr>
              <a:t>вести облік скарг, претензій, пропозицій, які поступають на підприємство щодо якості продукції.</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Grp="1" noChangeArrowheads="1"/>
          </p:cNvSpPr>
          <p:nvPr>
            <p:ph type="title"/>
          </p:nvPr>
        </p:nvSpPr>
        <p:spPr>
          <a:xfrm>
            <a:off x="457200" y="274638"/>
            <a:ext cx="8229600" cy="944562"/>
          </a:xfrm>
        </p:spPr>
        <p:txBody>
          <a:bodyPr/>
          <a:lstStyle/>
          <a:p>
            <a:r>
              <a:rPr lang="uk-UA" sz="2400" b="1">
                <a:effectLst>
                  <a:outerShdw blurRad="38100" dist="38100" dir="2700000" algn="tl">
                    <a:srgbClr val="C0C0C0"/>
                  </a:outerShdw>
                </a:effectLst>
                <a:latin typeface="Times New Roman" pitchFamily="18" charset="0"/>
              </a:rPr>
              <a:t>Структура хіміко-фармацевтичного підприємства (ХФП)</a:t>
            </a:r>
            <a:br>
              <a:rPr lang="uk-UA" sz="2400" b="1">
                <a:effectLst>
                  <a:outerShdw blurRad="38100" dist="38100" dir="2700000" algn="tl">
                    <a:srgbClr val="C0C0C0"/>
                  </a:outerShdw>
                </a:effectLst>
                <a:latin typeface="Times New Roman" pitchFamily="18" charset="0"/>
              </a:rPr>
            </a:br>
            <a:endParaRPr lang="uk-UA" sz="2400" b="1">
              <a:effectLst>
                <a:outerShdw blurRad="38100" dist="38100" dir="2700000" algn="tl">
                  <a:srgbClr val="C0C0C0"/>
                </a:outerShdw>
              </a:effectLst>
              <a:latin typeface="Times New Roman" pitchFamily="18" charset="0"/>
            </a:endParaRPr>
          </a:p>
        </p:txBody>
      </p:sp>
      <p:sp>
        <p:nvSpPr>
          <p:cNvPr id="27653" name="Rectangle 5"/>
          <p:cNvSpPr>
            <a:spLocks noGrp="1" noChangeArrowheads="1"/>
          </p:cNvSpPr>
          <p:nvPr>
            <p:ph type="body" sz="half" idx="1"/>
          </p:nvPr>
        </p:nvSpPr>
        <p:spPr>
          <a:xfrm>
            <a:off x="0" y="1143000"/>
            <a:ext cx="4495800" cy="5715000"/>
          </a:xfrm>
        </p:spPr>
        <p:txBody>
          <a:bodyPr/>
          <a:lstStyle/>
          <a:p>
            <a:pPr>
              <a:lnSpc>
                <a:spcPct val="80000"/>
              </a:lnSpc>
            </a:pPr>
            <a:r>
              <a:rPr lang="uk-UA" sz="2000" b="1">
                <a:latin typeface="Times New Roman" pitchFamily="18" charset="0"/>
              </a:rPr>
              <a:t>Технологічний відділ. Функції.</a:t>
            </a:r>
            <a:endParaRPr lang="uk-UA" sz="2000">
              <a:latin typeface="Times New Roman" pitchFamily="18" charset="0"/>
            </a:endParaRPr>
          </a:p>
          <a:p>
            <a:pPr>
              <a:lnSpc>
                <a:spcPct val="80000"/>
              </a:lnSpc>
            </a:pPr>
            <a:r>
              <a:rPr lang="uk-UA" sz="2000">
                <a:latin typeface="Times New Roman" pitchFamily="18" charset="0"/>
              </a:rPr>
              <a:t>здійснює технічну підготовку виробництва;</a:t>
            </a:r>
          </a:p>
          <a:p>
            <a:pPr>
              <a:lnSpc>
                <a:spcPct val="80000"/>
              </a:lnSpc>
            </a:pPr>
            <a:r>
              <a:rPr lang="uk-UA" sz="2000">
                <a:latin typeface="Times New Roman" pitchFamily="18" charset="0"/>
              </a:rPr>
              <a:t>аналізує виконання виробничих потужностей;</a:t>
            </a:r>
          </a:p>
          <a:p>
            <a:pPr>
              <a:lnSpc>
                <a:spcPct val="80000"/>
              </a:lnSpc>
            </a:pPr>
            <a:r>
              <a:rPr lang="uk-UA" sz="2000">
                <a:latin typeface="Times New Roman" pitchFamily="18" charset="0"/>
              </a:rPr>
              <a:t>удосконалює діючі технологічні процеси;</a:t>
            </a:r>
          </a:p>
          <a:p>
            <a:pPr>
              <a:lnSpc>
                <a:spcPct val="80000"/>
              </a:lnSpc>
            </a:pPr>
            <a:r>
              <a:rPr lang="uk-UA" sz="2000">
                <a:latin typeface="Times New Roman" pitchFamily="18" charset="0"/>
              </a:rPr>
              <a:t>контролює проведення науково-дослідних робіт;</a:t>
            </a:r>
          </a:p>
          <a:p>
            <a:pPr>
              <a:lnSpc>
                <a:spcPct val="80000"/>
              </a:lnSpc>
            </a:pPr>
            <a:r>
              <a:rPr lang="uk-UA" sz="2000">
                <a:latin typeface="Times New Roman" pitchFamily="18" charset="0"/>
              </a:rPr>
              <a:t>розробляє технічні та технологічні регламенти;</a:t>
            </a:r>
          </a:p>
          <a:p>
            <a:pPr>
              <a:lnSpc>
                <a:spcPct val="80000"/>
              </a:lnSpc>
            </a:pPr>
            <a:r>
              <a:rPr lang="uk-UA" sz="2000">
                <a:latin typeface="Times New Roman" pitchFamily="18" charset="0"/>
              </a:rPr>
              <a:t>проводять аналіз порушень технологічних процесів;</a:t>
            </a:r>
          </a:p>
          <a:p>
            <a:pPr>
              <a:lnSpc>
                <a:spcPct val="80000"/>
              </a:lnSpc>
            </a:pPr>
            <a:r>
              <a:rPr lang="uk-UA" sz="2000">
                <a:latin typeface="Times New Roman" pitchFamily="18" charset="0"/>
              </a:rPr>
              <a:t>розробляють графіки технологічної підготовки;</a:t>
            </a:r>
          </a:p>
          <a:p>
            <a:pPr>
              <a:lnSpc>
                <a:spcPct val="80000"/>
              </a:lnSpc>
            </a:pPr>
            <a:r>
              <a:rPr lang="uk-UA" sz="2000">
                <a:latin typeface="Times New Roman" pitchFamily="18" charset="0"/>
              </a:rPr>
              <a:t>розробляють та представляють на узгодження проекти НТД, АНД;</a:t>
            </a:r>
          </a:p>
          <a:p>
            <a:pPr>
              <a:lnSpc>
                <a:spcPct val="80000"/>
              </a:lnSpc>
            </a:pPr>
            <a:r>
              <a:rPr lang="uk-UA" sz="2000">
                <a:latin typeface="Times New Roman" pitchFamily="18" charset="0"/>
              </a:rPr>
              <a:t>проводять щомісячний аналіз витрат сировини і основних матеріалів.</a:t>
            </a:r>
          </a:p>
        </p:txBody>
      </p:sp>
      <p:sp>
        <p:nvSpPr>
          <p:cNvPr id="27654" name="Rectangle 6"/>
          <p:cNvSpPr>
            <a:spLocks noGrp="1" noChangeArrowheads="1"/>
          </p:cNvSpPr>
          <p:nvPr>
            <p:ph type="body" sz="half" idx="2"/>
          </p:nvPr>
        </p:nvSpPr>
        <p:spPr>
          <a:xfrm>
            <a:off x="4648200" y="1219200"/>
            <a:ext cx="4038600" cy="4525963"/>
          </a:xfrm>
        </p:spPr>
        <p:txBody>
          <a:bodyPr/>
          <a:lstStyle/>
          <a:p>
            <a:pPr>
              <a:lnSpc>
                <a:spcPct val="80000"/>
              </a:lnSpc>
            </a:pPr>
            <a:r>
              <a:rPr lang="uk-UA" sz="2400" b="1">
                <a:latin typeface="Times New Roman" pitchFamily="18" charset="0"/>
              </a:rPr>
              <a:t>Центральна заводська лабораторія (ЦЗЛ). Функції</a:t>
            </a:r>
            <a:r>
              <a:rPr lang="uk-UA" sz="2400">
                <a:latin typeface="Times New Roman" pitchFamily="18" charset="0"/>
              </a:rPr>
              <a:t>.</a:t>
            </a:r>
          </a:p>
          <a:p>
            <a:pPr>
              <a:lnSpc>
                <a:spcPct val="80000"/>
              </a:lnSpc>
            </a:pPr>
            <a:endParaRPr lang="uk-UA" sz="2400">
              <a:latin typeface="Times New Roman" pitchFamily="18" charset="0"/>
            </a:endParaRPr>
          </a:p>
          <a:p>
            <a:pPr>
              <a:lnSpc>
                <a:spcPct val="80000"/>
              </a:lnSpc>
            </a:pPr>
            <a:r>
              <a:rPr lang="uk-UA" sz="2400">
                <a:latin typeface="Times New Roman" pitchFamily="18" charset="0"/>
              </a:rPr>
              <a:t>ідентифікує лікарські речовини, препарати;</a:t>
            </a:r>
          </a:p>
          <a:p>
            <a:pPr>
              <a:lnSpc>
                <a:spcPct val="80000"/>
              </a:lnSpc>
            </a:pPr>
            <a:r>
              <a:rPr lang="uk-UA" sz="2400">
                <a:latin typeface="Times New Roman" pitchFamily="18" charset="0"/>
              </a:rPr>
              <a:t>розробляє нові методи ідентифікації;</a:t>
            </a:r>
          </a:p>
          <a:p>
            <a:pPr>
              <a:lnSpc>
                <a:spcPct val="80000"/>
              </a:lnSpc>
            </a:pPr>
            <a:r>
              <a:rPr lang="uk-UA" sz="2400">
                <a:latin typeface="Times New Roman" pitchFamily="18" charset="0"/>
              </a:rPr>
              <a:t>визначає вміст домішок і ЛП, ЛР;</a:t>
            </a:r>
          </a:p>
          <a:p>
            <a:pPr>
              <a:lnSpc>
                <a:spcPct val="80000"/>
              </a:lnSpc>
            </a:pPr>
            <a:r>
              <a:rPr lang="uk-UA" sz="2400">
                <a:latin typeface="Times New Roman" pitchFamily="18" charset="0"/>
              </a:rPr>
              <a:t>складають аналітичні таблиці</a:t>
            </a:r>
          </a:p>
          <a:p>
            <a:pPr>
              <a:lnSpc>
                <a:spcPct val="80000"/>
              </a:lnSpc>
            </a:pPr>
            <a:r>
              <a:rPr lang="uk-UA" sz="2400">
                <a:latin typeface="Times New Roman" pitchFamily="18" charset="0"/>
              </a:rPr>
              <a:t>подають дані про стабільність ЛП через шість місяців.</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81200" y="31044"/>
            <a:ext cx="4572000" cy="646331"/>
          </a:xfrm>
          <a:prstGeom prst="rect">
            <a:avLst/>
          </a:prstGeom>
        </p:spPr>
        <p:txBody>
          <a:bodyPr>
            <a:spAutoFit/>
          </a:bodyPr>
          <a:lstStyle/>
          <a:p>
            <a:pPr algn="ctr">
              <a:spcAft>
                <a:spcPts val="0"/>
              </a:spcAft>
            </a:pPr>
            <a:r>
              <a:rPr lang="ru-RU" b="1" dirty="0" smtClean="0">
                <a:solidFill>
                  <a:srgbClr val="FF0000"/>
                </a:solidFill>
                <a:latin typeface="Times New Roman" panose="02020603050405020304" pitchFamily="18" charset="0"/>
                <a:cs typeface="Times New Roman" panose="02020603050405020304" pitchFamily="18" charset="0"/>
              </a:rPr>
              <a:t>Центральна </a:t>
            </a:r>
            <a:r>
              <a:rPr lang="ru-RU" b="1" dirty="0" err="1" smtClean="0">
                <a:solidFill>
                  <a:srgbClr val="FF0000"/>
                </a:solidFill>
                <a:latin typeface="Times New Roman" panose="02020603050405020304" pitchFamily="18" charset="0"/>
                <a:cs typeface="Times New Roman" panose="02020603050405020304" pitchFamily="18" charset="0"/>
              </a:rPr>
              <a:t>заводська</a:t>
            </a:r>
            <a:endParaRPr lang="uk-UA" b="1" dirty="0">
              <a:solidFill>
                <a:srgbClr val="FF0000"/>
              </a:solidFill>
              <a:latin typeface="Times New Roman" panose="02020603050405020304" pitchFamily="18" charset="0"/>
              <a:cs typeface="Times New Roman" panose="02020603050405020304" pitchFamily="18" charset="0"/>
            </a:endParaRPr>
          </a:p>
          <a:p>
            <a:pPr algn="ctr">
              <a:spcAft>
                <a:spcPts val="0"/>
              </a:spcAft>
            </a:pPr>
            <a:r>
              <a:rPr lang="ru-RU" b="1" dirty="0" err="1" smtClean="0">
                <a:solidFill>
                  <a:srgbClr val="FF0000"/>
                </a:solidFill>
                <a:latin typeface="Times New Roman" panose="02020603050405020304" pitchFamily="18" charset="0"/>
                <a:cs typeface="Times New Roman" panose="02020603050405020304" pitchFamily="18" charset="0"/>
              </a:rPr>
              <a:t>лабораторія</a:t>
            </a:r>
            <a:endParaRPr lang="uk-UA"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0" y="660442"/>
            <a:ext cx="8915400" cy="1754326"/>
          </a:xfrm>
          <a:prstGeom prst="rect">
            <a:avLst/>
          </a:prstGeom>
        </p:spPr>
        <p:txBody>
          <a:bodyPr wrap="square">
            <a:spAutoFit/>
          </a:bodyPr>
          <a:lstStyle/>
          <a:p>
            <a:pPr indent="271463" algn="just"/>
            <a:r>
              <a:rPr lang="uk-UA" dirty="0">
                <a:solidFill>
                  <a:schemeClr val="tx1">
                    <a:lumMod val="95000"/>
                    <a:lumOff val="5000"/>
                  </a:schemeClr>
                </a:solidFill>
                <a:latin typeface="Arial" panose="020B0604020202020204" pitchFamily="34" charset="0"/>
              </a:rPr>
              <a:t>Центральна заводська лабораторія (ЦЗЛ) акредитована Національним </a:t>
            </a:r>
            <a:r>
              <a:rPr lang="uk-UA" dirty="0" err="1">
                <a:solidFill>
                  <a:schemeClr val="tx1">
                    <a:lumMod val="95000"/>
                    <a:lumOff val="5000"/>
                  </a:schemeClr>
                </a:solidFill>
                <a:latin typeface="Arial" panose="020B0604020202020204" pitchFamily="34" charset="0"/>
              </a:rPr>
              <a:t>Агенством</a:t>
            </a:r>
            <a:r>
              <a:rPr lang="uk-UA" dirty="0">
                <a:solidFill>
                  <a:schemeClr val="tx1">
                    <a:lumMod val="95000"/>
                    <a:lumOff val="5000"/>
                  </a:schemeClr>
                </a:solidFill>
                <a:latin typeface="Arial" panose="020B0604020202020204" pitchFamily="34" charset="0"/>
              </a:rPr>
              <a:t> Акредитації України (НААУ), що є членом </a:t>
            </a:r>
            <a:r>
              <a:rPr lang="en-US" dirty="0">
                <a:solidFill>
                  <a:schemeClr val="tx1">
                    <a:lumMod val="95000"/>
                    <a:lumOff val="5000"/>
                  </a:schemeClr>
                </a:solidFill>
                <a:latin typeface="Arial" panose="020B0604020202020204" pitchFamily="34" charset="0"/>
              </a:rPr>
              <a:t>International Laboratory Accreditation Cooperation (ILAC), </a:t>
            </a:r>
            <a:r>
              <a:rPr lang="uk-UA" dirty="0">
                <a:solidFill>
                  <a:schemeClr val="tx1">
                    <a:lumMod val="95000"/>
                    <a:lumOff val="5000"/>
                  </a:schemeClr>
                </a:solidFill>
                <a:latin typeface="Arial" panose="020B0604020202020204" pitchFamily="34" charset="0"/>
              </a:rPr>
              <a:t>на відповідність вимогам ДСТУ </a:t>
            </a:r>
            <a:r>
              <a:rPr lang="en-US" dirty="0">
                <a:solidFill>
                  <a:schemeClr val="tx1">
                    <a:lumMod val="95000"/>
                    <a:lumOff val="5000"/>
                  </a:schemeClr>
                </a:solidFill>
                <a:latin typeface="Arial" panose="020B0604020202020204" pitchFamily="34" charset="0"/>
              </a:rPr>
              <a:t>ISO / IEC 17025: 2006. </a:t>
            </a:r>
            <a:r>
              <a:rPr lang="uk-UA" dirty="0">
                <a:solidFill>
                  <a:schemeClr val="tx1">
                    <a:lumMod val="95000"/>
                    <a:lumOff val="5000"/>
                  </a:schemeClr>
                </a:solidFill>
                <a:latin typeface="Arial" panose="020B0604020202020204" pitchFamily="34" charset="0"/>
              </a:rPr>
              <a:t>Сертифікат акредитації № 2Т1293 дійсний до 09.06.2025 року. ЦЗЛ є структурно і фінансово незалежним підрозділом у складі ПАТ «ЕМСС». Підпорядковане безпосередньо генеральному директору.</a:t>
            </a:r>
            <a:endParaRPr lang="uk-UA" dirty="0">
              <a:solidFill>
                <a:schemeClr val="tx1">
                  <a:lumMod val="95000"/>
                  <a:lumOff val="5000"/>
                </a:schemeClr>
              </a:solidFill>
            </a:endParaRPr>
          </a:p>
        </p:txBody>
      </p:sp>
      <p:pic>
        <p:nvPicPr>
          <p:cNvPr id="4" name="Рисунок 3"/>
          <p:cNvPicPr>
            <a:picLocks noChangeAspect="1"/>
          </p:cNvPicPr>
          <p:nvPr/>
        </p:nvPicPr>
        <p:blipFill>
          <a:blip r:embed="rId2"/>
          <a:stretch>
            <a:fillRect/>
          </a:stretch>
        </p:blipFill>
        <p:spPr>
          <a:xfrm>
            <a:off x="1961444" y="2395012"/>
            <a:ext cx="5838825" cy="3914819"/>
          </a:xfrm>
          <a:prstGeom prst="rect">
            <a:avLst/>
          </a:prstGeom>
        </p:spPr>
      </p:pic>
    </p:spTree>
    <p:extLst>
      <p:ext uri="{BB962C8B-B14F-4D97-AF65-F5344CB8AC3E}">
        <p14:creationId xmlns:p14="http://schemas.microsoft.com/office/powerpoint/2010/main" val="2055322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533400"/>
            <a:ext cx="8610600" cy="3785652"/>
          </a:xfrm>
          <a:prstGeom prst="rect">
            <a:avLst/>
          </a:prstGeom>
        </p:spPr>
        <p:txBody>
          <a:bodyPr wrap="square">
            <a:spAutoFit/>
          </a:bodyPr>
          <a:lstStyle/>
          <a:p>
            <a:pPr indent="271463" algn="just"/>
            <a:r>
              <a:rPr lang="uk-UA" sz="2400" dirty="0">
                <a:solidFill>
                  <a:schemeClr val="tx1">
                    <a:lumMod val="95000"/>
                    <a:lumOff val="5000"/>
                  </a:schemeClr>
                </a:solidFill>
                <a:latin typeface="Times New Roman" panose="02020603050405020304" pitchFamily="18" charset="0"/>
                <a:cs typeface="Times New Roman" panose="02020603050405020304" pitchFamily="18" charset="0"/>
              </a:rPr>
              <a:t>Центральна заводська лабораторія включає в себе наступні лабораторії:</a:t>
            </a:r>
          </a:p>
          <a:p>
            <a:pPr indent="271463" algn="just"/>
            <a:r>
              <a:rPr lang="uk-UA" sz="2400" dirty="0">
                <a:solidFill>
                  <a:schemeClr val="tx1">
                    <a:lumMod val="95000"/>
                    <a:lumOff val="5000"/>
                  </a:schemeClr>
                </a:solidFill>
                <a:latin typeface="Times New Roman" panose="02020603050405020304" pitchFamily="18" charset="0"/>
                <a:cs typeface="Times New Roman" panose="02020603050405020304" pitchFamily="18" charset="0"/>
              </a:rPr>
              <a:t>– лабораторія рентгеноспектрального аналізу;</a:t>
            </a:r>
          </a:p>
          <a:p>
            <a:pPr indent="271463" algn="just"/>
            <a:r>
              <a:rPr lang="uk-UA" sz="2400" dirty="0">
                <a:solidFill>
                  <a:schemeClr val="tx1">
                    <a:lumMod val="95000"/>
                    <a:lumOff val="5000"/>
                  </a:schemeClr>
                </a:solidFill>
                <a:latin typeface="Times New Roman" panose="02020603050405020304" pitchFamily="18" charset="0"/>
                <a:cs typeface="Times New Roman" panose="02020603050405020304" pitchFamily="18" charset="0"/>
              </a:rPr>
              <a:t>– лабораторія хімічного аналізу;</a:t>
            </a:r>
          </a:p>
          <a:p>
            <a:pPr indent="271463" algn="just"/>
            <a:r>
              <a:rPr lang="uk-UA" sz="2400" dirty="0">
                <a:solidFill>
                  <a:schemeClr val="tx1">
                    <a:lumMod val="95000"/>
                    <a:lumOff val="5000"/>
                  </a:schemeClr>
                </a:solidFill>
                <a:latin typeface="Times New Roman" panose="02020603050405020304" pitchFamily="18" charset="0"/>
                <a:cs typeface="Times New Roman" panose="02020603050405020304" pitchFamily="18" charset="0"/>
              </a:rPr>
              <a:t>– лабораторія механічних випробувань;</a:t>
            </a:r>
          </a:p>
          <a:p>
            <a:pPr indent="271463" algn="just"/>
            <a:r>
              <a:rPr lang="uk-UA" sz="2400" dirty="0">
                <a:solidFill>
                  <a:schemeClr val="tx1">
                    <a:lumMod val="95000"/>
                    <a:lumOff val="5000"/>
                  </a:schemeClr>
                </a:solidFill>
                <a:latin typeface="Times New Roman" panose="02020603050405020304" pitchFamily="18" charset="0"/>
                <a:cs typeface="Times New Roman" panose="02020603050405020304" pitchFamily="18" charset="0"/>
              </a:rPr>
              <a:t>– лабораторія металографічних досліджень;</a:t>
            </a:r>
          </a:p>
          <a:p>
            <a:pPr indent="271463" algn="just"/>
            <a:r>
              <a:rPr lang="uk-UA" sz="2400" dirty="0">
                <a:solidFill>
                  <a:schemeClr val="tx1">
                    <a:lumMod val="95000"/>
                    <a:lumOff val="5000"/>
                  </a:schemeClr>
                </a:solidFill>
                <a:latin typeface="Times New Roman" panose="02020603050405020304" pitchFamily="18" charset="0"/>
                <a:cs typeface="Times New Roman" panose="02020603050405020304" pitchFamily="18" charset="0"/>
              </a:rPr>
              <a:t>– відділ неруйнівних методів контролю;</a:t>
            </a:r>
          </a:p>
          <a:p>
            <a:pPr indent="271463" algn="just"/>
            <a:r>
              <a:rPr lang="uk-UA" sz="2400" dirty="0">
                <a:solidFill>
                  <a:schemeClr val="tx1">
                    <a:lumMod val="95000"/>
                    <a:lumOff val="5000"/>
                  </a:schemeClr>
                </a:solidFill>
                <a:latin typeface="Times New Roman" panose="02020603050405020304" pitchFamily="18" charset="0"/>
                <a:cs typeface="Times New Roman" panose="02020603050405020304" pitchFamily="18" charset="0"/>
              </a:rPr>
              <a:t>– лабораторія формувальних матеріалів (поза сферою акредитації</a:t>
            </a:r>
            <a:r>
              <a:rPr lang="uk-UA" sz="2400" dirty="0" smtClean="0">
                <a:solidFill>
                  <a:schemeClr val="tx1">
                    <a:lumMod val="95000"/>
                    <a:lumOff val="5000"/>
                  </a:schemeClr>
                </a:solidFill>
                <a:latin typeface="Times New Roman" panose="02020603050405020304" pitchFamily="18" charset="0"/>
                <a:cs typeface="Times New Roman" panose="02020603050405020304" pitchFamily="18" charset="0"/>
              </a:rPr>
              <a:t>).</a:t>
            </a:r>
          </a:p>
          <a:p>
            <a:pPr indent="271463" algn="just"/>
            <a:endParaRPr lang="uk-UA" sz="2400" b="0" i="0" dirty="0">
              <a:solidFill>
                <a:schemeClr val="tx1">
                  <a:lumMod val="95000"/>
                  <a:lumOff val="5000"/>
                </a:schemeClr>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7444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274638"/>
            <a:ext cx="8229600" cy="639762"/>
          </a:xfrm>
        </p:spPr>
        <p:txBody>
          <a:bodyPr/>
          <a:lstStyle/>
          <a:p>
            <a:r>
              <a:rPr lang="uk-UA" sz="2400" b="1">
                <a:effectLst>
                  <a:outerShdw blurRad="38100" dist="38100" dir="2700000" algn="tl">
                    <a:srgbClr val="C0C0C0"/>
                  </a:outerShdw>
                </a:effectLst>
                <a:latin typeface="Times New Roman" pitchFamily="18" charset="0"/>
              </a:rPr>
              <a:t>Деякі аспекти створення і реєстрації лікарських препаратів</a:t>
            </a:r>
          </a:p>
        </p:txBody>
      </p:sp>
      <p:sp>
        <p:nvSpPr>
          <p:cNvPr id="29699" name="Rectangle 3"/>
          <p:cNvSpPr>
            <a:spLocks noGrp="1" noChangeArrowheads="1"/>
          </p:cNvSpPr>
          <p:nvPr>
            <p:ph type="body" idx="1"/>
          </p:nvPr>
        </p:nvSpPr>
        <p:spPr>
          <a:xfrm>
            <a:off x="457200" y="1600200"/>
            <a:ext cx="8229600" cy="2590800"/>
          </a:xfrm>
        </p:spPr>
        <p:txBody>
          <a:bodyPr/>
          <a:lstStyle/>
          <a:p>
            <a:pPr>
              <a:lnSpc>
                <a:spcPct val="90000"/>
              </a:lnSpc>
            </a:pPr>
            <a:r>
              <a:rPr lang="uk-UA" sz="2400">
                <a:latin typeface="Times New Roman" pitchFamily="18" charset="0"/>
              </a:rPr>
              <a:t>Державну реєстрацію ЛЗ здійснює МОЗ на підставі експертизи Державного фармакологічного центру МОЗ. Державна реєстрація ЛЗ здійснюється на підставі, яка подається до Державного фармакологічного центру МОЗ заяви заявником – юридичною особою, яка несе відповідальність за виробництво, якість, безпеку та ефективність засобу.</a:t>
            </a:r>
          </a:p>
        </p:txBody>
      </p:sp>
      <p:sp>
        <p:nvSpPr>
          <p:cNvPr id="29700" name="Rectangle 4"/>
          <p:cNvSpPr>
            <a:spLocks noChangeArrowheads="1"/>
          </p:cNvSpPr>
          <p:nvPr/>
        </p:nvSpPr>
        <p:spPr bwMode="auto">
          <a:xfrm>
            <a:off x="0" y="4306888"/>
            <a:ext cx="9144000" cy="1187450"/>
          </a:xfrm>
          <a:prstGeom prst="rect">
            <a:avLst/>
          </a:prstGeom>
          <a:noFill/>
          <a:ln w="9525">
            <a:noFill/>
            <a:miter lim="800000"/>
            <a:headEnd/>
            <a:tailEnd/>
          </a:ln>
          <a:effectLst/>
        </p:spPr>
        <p:txBody>
          <a:bodyPr anchor="ctr">
            <a:spAutoFit/>
          </a:bodyPr>
          <a:lstStyle/>
          <a:p>
            <a:pPr algn="just"/>
            <a:r>
              <a:rPr lang="uk-UA" sz="2400">
                <a:latin typeface="Times New Roman" pitchFamily="18" charset="0"/>
              </a:rPr>
              <a:t>Не підлягають державній реєстрації ЛЗ, які виготовляються в аптеках за рецептами лікарів та на замовлення лікувально-профілактичних закладів.</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ChangeArrowheads="1"/>
          </p:cNvSpPr>
          <p:nvPr/>
        </p:nvSpPr>
        <p:spPr bwMode="auto">
          <a:xfrm>
            <a:off x="381000" y="1185863"/>
            <a:ext cx="8031163" cy="4838700"/>
          </a:xfrm>
          <a:prstGeom prst="rect">
            <a:avLst/>
          </a:prstGeom>
          <a:noFill/>
          <a:ln w="9525">
            <a:noFill/>
            <a:miter lim="800000"/>
            <a:headEnd/>
            <a:tailEnd/>
          </a:ln>
          <a:effectLst/>
        </p:spPr>
        <p:txBody>
          <a:bodyPr anchor="ctr">
            <a:spAutoFit/>
          </a:bodyPr>
          <a:lstStyle/>
          <a:p>
            <a:pPr indent="236538"/>
            <a:r>
              <a:rPr lang="uk-UA" sz="2400">
                <a:latin typeface="Times New Roman" pitchFamily="18" charset="0"/>
              </a:rPr>
              <a:t>У заяві про державну реєстрацію ЛЗ зазначають:</a:t>
            </a:r>
          </a:p>
          <a:p>
            <a:pPr indent="236538"/>
            <a:r>
              <a:rPr lang="uk-UA" sz="2400">
                <a:latin typeface="Times New Roman" pitchFamily="18" charset="0"/>
              </a:rPr>
              <a:t>- найменування та адресу заявника;</a:t>
            </a:r>
          </a:p>
          <a:p>
            <a:pPr indent="236538"/>
            <a:r>
              <a:rPr lang="uk-UA" sz="2400">
                <a:latin typeface="Times New Roman" pitchFamily="18" charset="0"/>
              </a:rPr>
              <a:t>- назву ЛП, його торгову назву;</a:t>
            </a:r>
          </a:p>
          <a:p>
            <a:pPr indent="236538"/>
            <a:r>
              <a:rPr lang="uk-UA" sz="2400">
                <a:latin typeface="Times New Roman" pitchFamily="18" charset="0"/>
              </a:rPr>
              <a:t>- назву діючої речовини та їх синоніми;</a:t>
            </a:r>
          </a:p>
          <a:p>
            <a:pPr indent="236538"/>
            <a:r>
              <a:rPr lang="uk-UA" sz="2400">
                <a:latin typeface="Times New Roman" pitchFamily="18" charset="0"/>
              </a:rPr>
              <a:t>- форми випуску;</a:t>
            </a:r>
          </a:p>
          <a:p>
            <a:pPr indent="236538"/>
            <a:r>
              <a:rPr lang="uk-UA" sz="2400">
                <a:latin typeface="Times New Roman" pitchFamily="18" charset="0"/>
              </a:rPr>
              <a:t>- повний склад ЛЗ;</a:t>
            </a:r>
          </a:p>
          <a:p>
            <a:pPr indent="236538"/>
            <a:r>
              <a:rPr lang="uk-UA" sz="2400">
                <a:latin typeface="Times New Roman" pitchFamily="18" charset="0"/>
              </a:rPr>
              <a:t>- покази та протипокази;</a:t>
            </a:r>
          </a:p>
          <a:p>
            <a:pPr indent="236538"/>
            <a:r>
              <a:rPr lang="uk-UA" sz="2400">
                <a:latin typeface="Times New Roman" pitchFamily="18" charset="0"/>
              </a:rPr>
              <a:t>- дозування;</a:t>
            </a:r>
          </a:p>
          <a:p>
            <a:pPr indent="236538"/>
            <a:r>
              <a:rPr lang="uk-UA" sz="2400">
                <a:latin typeface="Times New Roman" pitchFamily="18" charset="0"/>
              </a:rPr>
              <a:t>- умови відпуску;</a:t>
            </a:r>
          </a:p>
          <a:p>
            <a:pPr indent="236538"/>
            <a:r>
              <a:rPr lang="uk-UA" sz="2400">
                <a:latin typeface="Times New Roman" pitchFamily="18" charset="0"/>
              </a:rPr>
              <a:t>- способи застосування;</a:t>
            </a:r>
          </a:p>
          <a:p>
            <a:pPr indent="236538"/>
            <a:r>
              <a:rPr lang="uk-UA" sz="2400">
                <a:latin typeface="Times New Roman" pitchFamily="18" charset="0"/>
              </a:rPr>
              <a:t>- термін та умови зберігання;</a:t>
            </a:r>
          </a:p>
          <a:p>
            <a:pPr indent="236538"/>
            <a:r>
              <a:rPr lang="uk-UA" sz="2400">
                <a:latin typeface="Times New Roman" pitchFamily="18" charset="0"/>
              </a:rPr>
              <a:t>- інформація про упаковку;</a:t>
            </a:r>
          </a:p>
          <a:p>
            <a:pPr indent="236538"/>
            <a:r>
              <a:rPr lang="uk-UA" sz="2400">
                <a:latin typeface="Times New Roman" pitchFamily="18" charset="0"/>
              </a:rPr>
              <a:t>- дані щодо реєстрації в інших країнах.</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4"/>
          <p:cNvSpPr>
            <a:spLocks noChangeArrowheads="1"/>
          </p:cNvSpPr>
          <p:nvPr/>
        </p:nvSpPr>
        <p:spPr bwMode="auto">
          <a:xfrm>
            <a:off x="82550" y="822325"/>
            <a:ext cx="8978900" cy="3508375"/>
          </a:xfrm>
          <a:prstGeom prst="rect">
            <a:avLst/>
          </a:prstGeom>
          <a:noFill/>
          <a:ln w="9525">
            <a:noFill/>
            <a:miter lim="800000"/>
            <a:headEnd/>
            <a:tailEnd/>
          </a:ln>
          <a:effectLst/>
        </p:spPr>
        <p:txBody>
          <a:bodyPr anchor="ctr">
            <a:spAutoFit/>
          </a:bodyPr>
          <a:lstStyle/>
          <a:p>
            <a:pPr>
              <a:tabLst>
                <a:tab pos="914400" algn="l"/>
              </a:tabLst>
            </a:pPr>
            <a:r>
              <a:rPr lang="uk-UA" sz="2800" dirty="0">
                <a:latin typeface="Times New Roman" pitchFamily="18" charset="0"/>
              </a:rPr>
              <a:t>До зави необхідно додати:</a:t>
            </a:r>
          </a:p>
          <a:p>
            <a:pPr lvl="1">
              <a:tabLst>
                <a:tab pos="914400" algn="l"/>
              </a:tabLst>
            </a:pPr>
            <a:r>
              <a:rPr lang="uk-UA" sz="2800" dirty="0">
                <a:latin typeface="Times New Roman" pitchFamily="18" charset="0"/>
              </a:rPr>
              <a:t>- експертизи </a:t>
            </a:r>
            <a:r>
              <a:rPr lang="uk-UA" sz="2800" dirty="0" err="1" smtClean="0">
                <a:latin typeface="Times New Roman" pitchFamily="18" charset="0"/>
              </a:rPr>
              <a:t>доклінічного</a:t>
            </a:r>
            <a:r>
              <a:rPr lang="uk-UA" sz="2800" dirty="0" smtClean="0">
                <a:latin typeface="Times New Roman" pitchFamily="18" charset="0"/>
              </a:rPr>
              <a:t> </a:t>
            </a:r>
            <a:r>
              <a:rPr lang="uk-UA" sz="2800" dirty="0">
                <a:latin typeface="Times New Roman" pitchFamily="18" charset="0"/>
              </a:rPr>
              <a:t>і клінічного вивчення;</a:t>
            </a:r>
          </a:p>
          <a:p>
            <a:pPr lvl="1">
              <a:tabLst>
                <a:tab pos="914400" algn="l"/>
              </a:tabLst>
            </a:pPr>
            <a:r>
              <a:rPr lang="uk-UA" sz="2800" dirty="0">
                <a:latin typeface="Times New Roman" pitchFamily="18" charset="0"/>
              </a:rPr>
              <a:t>- методи контролю якості (ФС);</a:t>
            </a:r>
          </a:p>
          <a:p>
            <a:pPr lvl="1">
              <a:tabLst>
                <a:tab pos="914400" algn="l"/>
              </a:tabLst>
            </a:pPr>
            <a:r>
              <a:rPr lang="uk-UA" sz="2800" dirty="0">
                <a:latin typeface="Times New Roman" pitchFamily="18" charset="0"/>
              </a:rPr>
              <a:t>- відомості про технологію виробництва (технологічний регламент);</a:t>
            </a:r>
          </a:p>
          <a:p>
            <a:pPr lvl="1">
              <a:tabLst>
                <a:tab pos="914400" algn="l"/>
              </a:tabLst>
            </a:pPr>
            <a:r>
              <a:rPr lang="uk-UA" sz="2800" dirty="0">
                <a:latin typeface="Times New Roman" pitchFamily="18" charset="0"/>
              </a:rPr>
              <a:t>- зразки ЛП та упаковки;</a:t>
            </a:r>
          </a:p>
          <a:p>
            <a:pPr lvl="1">
              <a:tabLst>
                <a:tab pos="914400" algn="l"/>
              </a:tabLst>
            </a:pPr>
            <a:r>
              <a:rPr lang="uk-UA" sz="2800" dirty="0">
                <a:latin typeface="Times New Roman" pitchFamily="18" charset="0"/>
              </a:rPr>
              <a:t>- документ, що підтверджує сплату реєстраційного збору.</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4"/>
          <p:cNvSpPr>
            <a:spLocks noChangeArrowheads="1"/>
          </p:cNvSpPr>
          <p:nvPr/>
        </p:nvSpPr>
        <p:spPr bwMode="auto">
          <a:xfrm>
            <a:off x="39688" y="831850"/>
            <a:ext cx="9064625" cy="822325"/>
          </a:xfrm>
          <a:prstGeom prst="rect">
            <a:avLst/>
          </a:prstGeom>
          <a:noFill/>
          <a:ln w="9525">
            <a:noFill/>
            <a:miter lim="800000"/>
            <a:headEnd/>
            <a:tailEnd/>
          </a:ln>
          <a:effectLst/>
        </p:spPr>
        <p:txBody>
          <a:bodyPr anchor="ctr">
            <a:spAutoFit/>
          </a:bodyPr>
          <a:lstStyle/>
          <a:p>
            <a:r>
              <a:rPr lang="uk-UA" sz="2400">
                <a:latin typeface="Times New Roman" pitchFamily="18" charset="0"/>
              </a:rPr>
              <a:t>Експертиза матеріалів проводиться в Державному фармакологічному центрі МОЗ. </a:t>
            </a:r>
          </a:p>
        </p:txBody>
      </p:sp>
      <p:sp>
        <p:nvSpPr>
          <p:cNvPr id="32773" name="Rectangle 5"/>
          <p:cNvSpPr>
            <a:spLocks noChangeArrowheads="1"/>
          </p:cNvSpPr>
          <p:nvPr/>
        </p:nvSpPr>
        <p:spPr bwMode="auto">
          <a:xfrm>
            <a:off x="0" y="2030413"/>
            <a:ext cx="9144000" cy="3743325"/>
          </a:xfrm>
          <a:prstGeom prst="rect">
            <a:avLst/>
          </a:prstGeom>
          <a:noFill/>
          <a:ln w="9525">
            <a:noFill/>
            <a:miter lim="800000"/>
            <a:headEnd/>
            <a:tailEnd/>
          </a:ln>
          <a:effectLst/>
        </p:spPr>
        <p:txBody>
          <a:bodyPr anchor="ctr">
            <a:spAutoFit/>
          </a:bodyPr>
          <a:lstStyle/>
          <a:p>
            <a:r>
              <a:rPr lang="uk-UA" sz="2400">
                <a:latin typeface="Times New Roman" pitchFamily="18" charset="0"/>
              </a:rPr>
              <a:t>На підставі розглянутих Центром висновків та рекомендацій, МОЗ приймає рішення про реєстрацію ЛЗ або відмову. В разі прийняття позитивного рішення затверджується інструкція з медичного застосування ЛП, ФС або АНД. Про прийняте рішення МОЗ повідомляє заявника у 10-ти денний термін у письмовій формі.</a:t>
            </a:r>
          </a:p>
          <a:p>
            <a:r>
              <a:rPr lang="uk-UA" sz="2400">
                <a:latin typeface="Times New Roman" pitchFamily="18" charset="0"/>
              </a:rPr>
              <a:t>	На зареєстрований ЛП МОЗ видає реєстраційне посвідчення із зазначенням терміну, протягом якого дозволяється застосовувати його в Україні (5 р.). Після закінчення терміну застосування цього препарату можливе тільки за умови перереєстрації, яка здійснюється у тому ж порядку, що й державна реєстрація.</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1345676"/>
            <a:ext cx="5983288" cy="5078313"/>
          </a:xfrm>
          <a:prstGeom prst="rect">
            <a:avLst/>
          </a:prstGeom>
        </p:spPr>
        <p:txBody>
          <a:bodyPr wrap="square">
            <a:spAutoFit/>
          </a:bodyPr>
          <a:lstStyle/>
          <a:p>
            <a:pPr algn="just"/>
            <a:r>
              <a:rPr lang="uk-UA" sz="2000" dirty="0" smtClean="0">
                <a:solidFill>
                  <a:srgbClr val="333333"/>
                </a:solidFill>
                <a:latin typeface="Times New Roman" panose="02020603050405020304" pitchFamily="18" charset="0"/>
                <a:cs typeface="Times New Roman" panose="02020603050405020304" pitchFamily="18" charset="0"/>
              </a:rPr>
              <a:t>Відповідальність </a:t>
            </a:r>
            <a:r>
              <a:rPr lang="uk-UA" sz="2000" dirty="0">
                <a:solidFill>
                  <a:srgbClr val="333333"/>
                </a:solidFill>
                <a:latin typeface="Times New Roman" panose="02020603050405020304" pitchFamily="18" charset="0"/>
                <a:cs typeface="Times New Roman" panose="02020603050405020304" pitchFamily="18" charset="0"/>
              </a:rPr>
              <a:t>за якісне виробництво ЛП, відповідно до чинного законодавства, несе керівництво підприємства. </a:t>
            </a:r>
            <a:endParaRPr lang="uk-UA" sz="2000" dirty="0" smtClean="0">
              <a:solidFill>
                <a:srgbClr val="333333"/>
              </a:solidFill>
              <a:latin typeface="Times New Roman" panose="02020603050405020304" pitchFamily="18" charset="0"/>
              <a:cs typeface="Times New Roman" panose="02020603050405020304" pitchFamily="18" charset="0"/>
            </a:endParaRPr>
          </a:p>
          <a:p>
            <a:pPr algn="just"/>
            <a:r>
              <a:rPr lang="uk-UA" sz="2000" dirty="0" smtClean="0">
                <a:solidFill>
                  <a:srgbClr val="333333"/>
                </a:solidFill>
                <a:latin typeface="Times New Roman" panose="02020603050405020304" pitchFamily="18" charset="0"/>
                <a:cs typeface="Times New Roman" panose="02020603050405020304" pitchFamily="18" charset="0"/>
              </a:rPr>
              <a:t>Контроль </a:t>
            </a:r>
            <a:r>
              <a:rPr lang="uk-UA" sz="2000" dirty="0">
                <a:solidFill>
                  <a:srgbClr val="333333"/>
                </a:solidFill>
                <a:latin typeface="Times New Roman" panose="02020603050405020304" pitchFamily="18" charset="0"/>
                <a:cs typeface="Times New Roman" panose="02020603050405020304" pitchFamily="18" charset="0"/>
              </a:rPr>
              <a:t>якості ЛП включає роботи, пов’язані з </a:t>
            </a:r>
            <a:endParaRPr lang="uk-UA" sz="2000" dirty="0" smtClean="0">
              <a:solidFill>
                <a:srgbClr val="333333"/>
              </a:solidFill>
              <a:latin typeface="Times New Roman" panose="02020603050405020304" pitchFamily="18" charset="0"/>
              <a:cs typeface="Times New Roman" panose="02020603050405020304" pitchFamily="18" charset="0"/>
            </a:endParaRPr>
          </a:p>
          <a:p>
            <a:pPr marL="342900" indent="-342900" algn="just">
              <a:buFontTx/>
              <a:buChar char="-"/>
            </a:pPr>
            <a:r>
              <a:rPr lang="uk-UA" sz="2000" dirty="0" smtClean="0">
                <a:solidFill>
                  <a:srgbClr val="333333"/>
                </a:solidFill>
                <a:latin typeface="Times New Roman" panose="02020603050405020304" pitchFamily="18" charset="0"/>
                <a:cs typeface="Times New Roman" panose="02020603050405020304" pitchFamily="18" charset="0"/>
              </a:rPr>
              <a:t>відбором </a:t>
            </a:r>
            <a:r>
              <a:rPr lang="uk-UA" sz="2000" dirty="0">
                <a:solidFill>
                  <a:srgbClr val="333333"/>
                </a:solidFill>
                <a:latin typeface="Times New Roman" panose="02020603050405020304" pitchFamily="18" charset="0"/>
                <a:cs typeface="Times New Roman" panose="02020603050405020304" pitchFamily="18" charset="0"/>
              </a:rPr>
              <a:t>проб, нормативною документацією, </a:t>
            </a:r>
            <a:endParaRPr lang="uk-UA" sz="2000" dirty="0" smtClean="0">
              <a:solidFill>
                <a:srgbClr val="333333"/>
              </a:solidFill>
              <a:latin typeface="Times New Roman" panose="02020603050405020304" pitchFamily="18" charset="0"/>
              <a:cs typeface="Times New Roman" panose="02020603050405020304" pitchFamily="18" charset="0"/>
            </a:endParaRPr>
          </a:p>
          <a:p>
            <a:pPr marL="342900" indent="-342900" algn="just">
              <a:buFontTx/>
              <a:buChar char="-"/>
            </a:pPr>
            <a:r>
              <a:rPr lang="uk-UA" sz="2000" dirty="0" smtClean="0">
                <a:solidFill>
                  <a:srgbClr val="333333"/>
                </a:solidFill>
                <a:latin typeface="Times New Roman" panose="02020603050405020304" pitchFamily="18" charset="0"/>
                <a:cs typeface="Times New Roman" panose="02020603050405020304" pitchFamily="18" charset="0"/>
              </a:rPr>
              <a:t>методиками </a:t>
            </a:r>
            <a:r>
              <a:rPr lang="uk-UA" sz="2000" dirty="0">
                <a:solidFill>
                  <a:srgbClr val="333333"/>
                </a:solidFill>
                <a:latin typeface="Times New Roman" panose="02020603050405020304" pitchFamily="18" charset="0"/>
                <a:cs typeface="Times New Roman" panose="02020603050405020304" pitchFamily="18" charset="0"/>
              </a:rPr>
              <a:t>досліджень, </a:t>
            </a:r>
            <a:endParaRPr lang="uk-UA" sz="2000" dirty="0" smtClean="0">
              <a:solidFill>
                <a:srgbClr val="333333"/>
              </a:solidFill>
              <a:latin typeface="Times New Roman" panose="02020603050405020304" pitchFamily="18" charset="0"/>
              <a:cs typeface="Times New Roman" panose="02020603050405020304" pitchFamily="18" charset="0"/>
            </a:endParaRPr>
          </a:p>
          <a:p>
            <a:pPr marL="342900" indent="-342900" algn="just">
              <a:buFontTx/>
              <a:buChar char="-"/>
            </a:pPr>
            <a:r>
              <a:rPr lang="uk-UA" sz="2000" dirty="0" smtClean="0">
                <a:solidFill>
                  <a:srgbClr val="333333"/>
                </a:solidFill>
                <a:latin typeface="Times New Roman" panose="02020603050405020304" pitchFamily="18" charset="0"/>
                <a:cs typeface="Times New Roman" panose="02020603050405020304" pitchFamily="18" charset="0"/>
              </a:rPr>
              <a:t>аналізом</a:t>
            </a:r>
            <a:r>
              <a:rPr lang="uk-UA" sz="2000" dirty="0">
                <a:solidFill>
                  <a:srgbClr val="333333"/>
                </a:solidFill>
                <a:latin typeface="Times New Roman" panose="02020603050405020304" pitchFamily="18" charset="0"/>
                <a:cs typeface="Times New Roman" panose="02020603050405020304" pitchFamily="18" charset="0"/>
              </a:rPr>
              <a:t>, </a:t>
            </a:r>
            <a:endParaRPr lang="uk-UA" sz="2000" dirty="0" smtClean="0">
              <a:solidFill>
                <a:srgbClr val="333333"/>
              </a:solidFill>
              <a:latin typeface="Times New Roman" panose="02020603050405020304" pitchFamily="18" charset="0"/>
              <a:cs typeface="Times New Roman" panose="02020603050405020304" pitchFamily="18" charset="0"/>
            </a:endParaRPr>
          </a:p>
          <a:p>
            <a:pPr marL="342900" indent="-342900" algn="just">
              <a:buFontTx/>
              <a:buChar char="-"/>
            </a:pPr>
            <a:r>
              <a:rPr lang="uk-UA" sz="2000" dirty="0" smtClean="0">
                <a:solidFill>
                  <a:srgbClr val="333333"/>
                </a:solidFill>
                <a:latin typeface="Times New Roman" panose="02020603050405020304" pitchFamily="18" charset="0"/>
                <a:cs typeface="Times New Roman" panose="02020603050405020304" pitchFamily="18" charset="0"/>
              </a:rPr>
              <a:t>організацією </a:t>
            </a:r>
            <a:r>
              <a:rPr lang="uk-UA" sz="2000" dirty="0">
                <a:solidFill>
                  <a:srgbClr val="333333"/>
                </a:solidFill>
                <a:latin typeface="Times New Roman" panose="02020603050405020304" pitchFamily="18" charset="0"/>
                <a:cs typeface="Times New Roman" panose="02020603050405020304" pitchFamily="18" charset="0"/>
              </a:rPr>
              <a:t>та управлінням системою </a:t>
            </a:r>
            <a:r>
              <a:rPr lang="uk-UA" sz="2000" dirty="0" smtClean="0">
                <a:solidFill>
                  <a:srgbClr val="333333"/>
                </a:solidFill>
                <a:latin typeface="Times New Roman" panose="02020603050405020304" pitchFamily="18" charset="0"/>
                <a:cs typeface="Times New Roman" panose="02020603050405020304" pitchFamily="18" charset="0"/>
              </a:rPr>
              <a:t>гарантування,</a:t>
            </a:r>
          </a:p>
          <a:p>
            <a:pPr marL="342900" indent="-342900" algn="just">
              <a:buFontTx/>
              <a:buChar char="-"/>
            </a:pPr>
            <a:r>
              <a:rPr lang="uk-UA" sz="2000" dirty="0" smtClean="0">
                <a:solidFill>
                  <a:srgbClr val="333333"/>
                </a:solidFill>
                <a:latin typeface="Times New Roman" panose="02020603050405020304" pitchFamily="18" charset="0"/>
                <a:cs typeface="Times New Roman" panose="02020603050405020304" pitchFamily="18" charset="0"/>
              </a:rPr>
              <a:t>посвідчення </a:t>
            </a:r>
            <a:r>
              <a:rPr lang="uk-UA" sz="2000" dirty="0">
                <a:solidFill>
                  <a:srgbClr val="333333"/>
                </a:solidFill>
                <a:latin typeface="Times New Roman" panose="02020603050405020304" pitchFamily="18" charset="0"/>
                <a:cs typeface="Times New Roman" panose="02020603050405020304" pitchFamily="18" charset="0"/>
              </a:rPr>
              <a:t>якості на </a:t>
            </a:r>
            <a:r>
              <a:rPr lang="uk-UA" sz="2000" dirty="0" smtClean="0">
                <a:solidFill>
                  <a:srgbClr val="333333"/>
                </a:solidFill>
                <a:latin typeface="Times New Roman" panose="02020603050405020304" pitchFamily="18" charset="0"/>
                <a:cs typeface="Times New Roman" panose="02020603050405020304" pitchFamily="18" charset="0"/>
              </a:rPr>
              <a:t>підприємстві.</a:t>
            </a:r>
          </a:p>
          <a:p>
            <a:pPr indent="450850" algn="just"/>
            <a:r>
              <a:rPr lang="uk-UA" sz="2000" dirty="0" smtClean="0">
                <a:solidFill>
                  <a:srgbClr val="333333"/>
                </a:solidFill>
                <a:latin typeface="Times New Roman" panose="02020603050405020304" pitchFamily="18" charset="0"/>
                <a:cs typeface="Times New Roman" panose="02020603050405020304" pitchFamily="18" charset="0"/>
              </a:rPr>
              <a:t>При </a:t>
            </a:r>
            <a:r>
              <a:rPr lang="uk-UA" sz="2000" dirty="0">
                <a:solidFill>
                  <a:srgbClr val="333333"/>
                </a:solidFill>
                <a:latin typeface="Times New Roman" panose="02020603050405020304" pitchFamily="18" charset="0"/>
                <a:cs typeface="Times New Roman" panose="02020603050405020304" pitchFamily="18" charset="0"/>
              </a:rPr>
              <a:t>цьому у процес включаються усі необхідні випробування сировини, матеріалів, напівпродуктів і готової продукції, документальне підтвердження їх належної якості й лише після цього видається документальний дозвіл на використання продукції у виробництві або на постачання її споживачеві</a:t>
            </a:r>
            <a:r>
              <a:rPr lang="uk-UA" sz="2400" dirty="0">
                <a:solidFill>
                  <a:srgbClr val="333333"/>
                </a:solidFill>
                <a:latin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6211888" y="2133600"/>
            <a:ext cx="3149599" cy="2362200"/>
          </a:xfrm>
          <a:prstGeom prst="rect">
            <a:avLst/>
          </a:prstGeom>
        </p:spPr>
      </p:pic>
      <p:sp>
        <p:nvSpPr>
          <p:cNvPr id="4" name="Прямоугольник 3"/>
          <p:cNvSpPr/>
          <p:nvPr/>
        </p:nvSpPr>
        <p:spPr>
          <a:xfrm>
            <a:off x="457200" y="315902"/>
            <a:ext cx="8305800" cy="1015663"/>
          </a:xfrm>
          <a:prstGeom prst="rect">
            <a:avLst/>
          </a:prstGeom>
        </p:spPr>
        <p:txBody>
          <a:bodyPr wrap="square">
            <a:spAutoFit/>
          </a:bodyPr>
          <a:lstStyle/>
          <a:p>
            <a:r>
              <a:rPr lang="uk-UA" sz="2000" b="1" dirty="0">
                <a:solidFill>
                  <a:srgbClr val="333333"/>
                </a:solidFill>
                <a:latin typeface="Times New Roman" panose="02020603050405020304" pitchFamily="18" charset="0"/>
                <a:cs typeface="Times New Roman" panose="02020603050405020304" pitchFamily="18" charset="0"/>
              </a:rPr>
              <a:t>ВІДДІЛ КОНТРОЛЮ ЯКОСТІ</a:t>
            </a:r>
            <a:r>
              <a:rPr lang="uk-UA" sz="2000" dirty="0">
                <a:solidFill>
                  <a:srgbClr val="333333"/>
                </a:solidFill>
                <a:latin typeface="Times New Roman" panose="02020603050405020304" pitchFamily="18" charset="0"/>
                <a:cs typeface="Times New Roman" panose="02020603050405020304" pitchFamily="18" charset="0"/>
              </a:rPr>
              <a:t> (</a:t>
            </a:r>
            <a:r>
              <a:rPr lang="uk-UA" sz="2000" dirty="0" err="1">
                <a:solidFill>
                  <a:srgbClr val="333333"/>
                </a:solidFill>
                <a:latin typeface="Times New Roman" panose="02020603050405020304" pitchFamily="18" charset="0"/>
                <a:cs typeface="Times New Roman" panose="02020603050405020304" pitchFamily="18" charset="0"/>
              </a:rPr>
              <a:t>англ</a:t>
            </a:r>
            <a:r>
              <a:rPr lang="uk-UA" sz="2000" dirty="0">
                <a:solidFill>
                  <a:srgbClr val="333333"/>
                </a:solidFill>
                <a:latin typeface="Times New Roman" panose="02020603050405020304" pitchFamily="18" charset="0"/>
                <a:cs typeface="Times New Roman" panose="02020603050405020304" pitchFamily="18" charset="0"/>
              </a:rPr>
              <a:t>. </a:t>
            </a:r>
            <a:r>
              <a:rPr lang="en-US" sz="2000" i="1" dirty="0">
                <a:solidFill>
                  <a:srgbClr val="333333"/>
                </a:solidFill>
                <a:latin typeface="Times New Roman" panose="02020603050405020304" pitchFamily="18" charset="0"/>
                <a:cs typeface="Times New Roman" panose="02020603050405020304" pitchFamily="18" charset="0"/>
              </a:rPr>
              <a:t>quality control department</a:t>
            </a:r>
            <a:r>
              <a:rPr lang="en-US" sz="2000" dirty="0">
                <a:solidFill>
                  <a:srgbClr val="333333"/>
                </a:solidFill>
                <a:latin typeface="Times New Roman" panose="02020603050405020304" pitchFamily="18" charset="0"/>
                <a:cs typeface="Times New Roman" panose="02020603050405020304" pitchFamily="18" charset="0"/>
              </a:rPr>
              <a:t>) — </a:t>
            </a:r>
            <a:r>
              <a:rPr lang="uk-UA" sz="2000" dirty="0">
                <a:solidFill>
                  <a:srgbClr val="333333"/>
                </a:solidFill>
                <a:latin typeface="Times New Roman" panose="02020603050405020304" pitchFamily="18" charset="0"/>
                <a:cs typeface="Times New Roman" panose="02020603050405020304" pitchFamily="18" charset="0"/>
              </a:rPr>
              <a:t>структурна одиниця (відділ, служба) підприємства-виробника, яка несе відповідальність за здійснення контролю якості продукції. </a:t>
            </a:r>
            <a:endParaRPr lang="uk-UA" sz="2000" dirty="0"/>
          </a:p>
        </p:txBody>
      </p:sp>
    </p:spTree>
    <p:extLst>
      <p:ext uri="{BB962C8B-B14F-4D97-AF65-F5344CB8AC3E}">
        <p14:creationId xmlns:p14="http://schemas.microsoft.com/office/powerpoint/2010/main" val="3130522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381000"/>
            <a:ext cx="8305800" cy="6001643"/>
          </a:xfrm>
          <a:prstGeom prst="rect">
            <a:avLst/>
          </a:prstGeom>
        </p:spPr>
        <p:txBody>
          <a:bodyPr wrap="square">
            <a:spAutoFit/>
          </a:bodyPr>
          <a:lstStyle/>
          <a:p>
            <a:pPr algn="just"/>
            <a:r>
              <a:rPr lang="uk-UA" sz="2400" dirty="0">
                <a:solidFill>
                  <a:srgbClr val="333333"/>
                </a:solidFill>
                <a:latin typeface="Times New Roman" panose="02020603050405020304" pitchFamily="18" charset="0"/>
                <a:cs typeface="Times New Roman" panose="02020603050405020304" pitchFamily="18" charset="0"/>
              </a:rPr>
              <a:t>Кожне підприємство, якому видається ліцензія на виготовлення ЛП, повинно мати </a:t>
            </a:r>
            <a:r>
              <a:rPr lang="uk-UA" sz="2400" b="1" dirty="0" smtClean="0">
                <a:solidFill>
                  <a:srgbClr val="333333"/>
                </a:solidFill>
                <a:latin typeface="Times New Roman" panose="02020603050405020304" pitchFamily="18" charset="0"/>
                <a:cs typeface="Times New Roman" panose="02020603050405020304" pitchFamily="18" charset="0"/>
              </a:rPr>
              <a:t>Відділ контролю якості</a:t>
            </a:r>
            <a:r>
              <a:rPr lang="uk-UA" sz="2400" dirty="0" smtClean="0">
                <a:solidFill>
                  <a:srgbClr val="333333"/>
                </a:solidFill>
                <a:latin typeface="Times New Roman" panose="02020603050405020304" pitchFamily="18" charset="0"/>
                <a:cs typeface="Times New Roman" panose="02020603050405020304" pitchFamily="18" charset="0"/>
              </a:rPr>
              <a:t>, </a:t>
            </a:r>
            <a:r>
              <a:rPr lang="uk-UA" sz="2400" dirty="0">
                <a:solidFill>
                  <a:srgbClr val="333333"/>
                </a:solidFill>
                <a:latin typeface="Times New Roman" panose="02020603050405020304" pitchFamily="18" charset="0"/>
                <a:cs typeface="Times New Roman" panose="02020603050405020304" pitchFamily="18" charset="0"/>
              </a:rPr>
              <a:t>незалежний від інших структурних підрозділів, до складу якого входить контрольно-аналітична лабораторія. </a:t>
            </a:r>
            <a:endParaRPr lang="uk-UA" sz="2400" dirty="0" smtClean="0">
              <a:solidFill>
                <a:srgbClr val="333333"/>
              </a:solidFill>
              <a:latin typeface="Times New Roman" panose="02020603050405020304" pitchFamily="18" charset="0"/>
              <a:cs typeface="Times New Roman" panose="02020603050405020304" pitchFamily="18" charset="0"/>
            </a:endParaRPr>
          </a:p>
          <a:p>
            <a:pPr algn="just"/>
            <a:r>
              <a:rPr lang="uk-UA" sz="2400" dirty="0" smtClean="0">
                <a:solidFill>
                  <a:srgbClr val="333333"/>
                </a:solidFill>
                <a:latin typeface="Times New Roman" panose="02020603050405020304" pitchFamily="18" charset="0"/>
                <a:cs typeface="Times New Roman" panose="02020603050405020304" pitchFamily="18" charset="0"/>
              </a:rPr>
              <a:t>Основне </a:t>
            </a:r>
            <a:r>
              <a:rPr lang="uk-UA" sz="2400" dirty="0">
                <a:solidFill>
                  <a:srgbClr val="333333"/>
                </a:solidFill>
                <a:latin typeface="Times New Roman" panose="02020603050405020304" pitchFamily="18" charset="0"/>
                <a:cs typeface="Times New Roman" panose="02020603050405020304" pitchFamily="18" charset="0"/>
              </a:rPr>
              <a:t>завдання </a:t>
            </a:r>
            <a:r>
              <a:rPr lang="uk-UA" sz="2400" b="1" dirty="0" smtClean="0">
                <a:solidFill>
                  <a:srgbClr val="333333"/>
                </a:solidFill>
                <a:latin typeface="Times New Roman" panose="02020603050405020304" pitchFamily="18" charset="0"/>
                <a:cs typeface="Times New Roman" panose="02020603050405020304" pitchFamily="18" charset="0"/>
              </a:rPr>
              <a:t>Відділу </a:t>
            </a:r>
            <a:r>
              <a:rPr lang="uk-UA" sz="2400" b="1" dirty="0">
                <a:solidFill>
                  <a:srgbClr val="333333"/>
                </a:solidFill>
                <a:latin typeface="Times New Roman" panose="02020603050405020304" pitchFamily="18" charset="0"/>
                <a:cs typeface="Times New Roman" panose="02020603050405020304" pitchFamily="18" charset="0"/>
              </a:rPr>
              <a:t>контролю </a:t>
            </a:r>
            <a:r>
              <a:rPr lang="uk-UA" sz="2400" b="1" dirty="0" smtClean="0">
                <a:solidFill>
                  <a:srgbClr val="333333"/>
                </a:solidFill>
                <a:latin typeface="Times New Roman" panose="02020603050405020304" pitchFamily="18" charset="0"/>
                <a:cs typeface="Times New Roman" panose="02020603050405020304" pitchFamily="18" charset="0"/>
              </a:rPr>
              <a:t>якості </a:t>
            </a:r>
            <a:r>
              <a:rPr lang="uk-UA" sz="2400" dirty="0" smtClean="0">
                <a:solidFill>
                  <a:srgbClr val="333333"/>
                </a:solidFill>
                <a:latin typeface="Times New Roman" panose="02020603050405020304" pitchFamily="18" charset="0"/>
                <a:cs typeface="Times New Roman" panose="02020603050405020304" pitchFamily="18" charset="0"/>
              </a:rPr>
              <a:t>— </a:t>
            </a:r>
            <a:r>
              <a:rPr lang="uk-UA" sz="2400" dirty="0">
                <a:solidFill>
                  <a:srgbClr val="333333"/>
                </a:solidFill>
                <a:latin typeface="Times New Roman" panose="02020603050405020304" pitchFamily="18" charset="0"/>
                <a:cs typeface="Times New Roman" panose="02020603050405020304" pitchFamily="18" charset="0"/>
              </a:rPr>
              <a:t>запобігання браку виробництва і забезпечення постачання споживачу якісної готової продукції, яка відповідає вимогам нормативних документів. </a:t>
            </a:r>
            <a:endParaRPr lang="uk-UA" sz="2400" dirty="0" smtClean="0">
              <a:solidFill>
                <a:srgbClr val="333333"/>
              </a:solidFill>
              <a:latin typeface="Times New Roman" panose="02020603050405020304" pitchFamily="18" charset="0"/>
              <a:cs typeface="Times New Roman" panose="02020603050405020304" pitchFamily="18" charset="0"/>
            </a:endParaRPr>
          </a:p>
          <a:p>
            <a:pPr algn="just"/>
            <a:r>
              <a:rPr lang="uk-UA" sz="2400" b="1" dirty="0" smtClean="0">
                <a:solidFill>
                  <a:srgbClr val="333333"/>
                </a:solidFill>
                <a:latin typeface="Times New Roman" panose="02020603050405020304" pitchFamily="18" charset="0"/>
                <a:cs typeface="Times New Roman" panose="02020603050405020304" pitchFamily="18" charset="0"/>
              </a:rPr>
              <a:t>Відділ </a:t>
            </a:r>
            <a:r>
              <a:rPr lang="uk-UA" sz="2400" b="1" dirty="0">
                <a:solidFill>
                  <a:srgbClr val="333333"/>
                </a:solidFill>
                <a:latin typeface="Times New Roman" panose="02020603050405020304" pitchFamily="18" charset="0"/>
                <a:cs typeface="Times New Roman" panose="02020603050405020304" pitchFamily="18" charset="0"/>
              </a:rPr>
              <a:t>контролю </a:t>
            </a:r>
            <a:r>
              <a:rPr lang="uk-UA" sz="2400" b="1" dirty="0" smtClean="0">
                <a:solidFill>
                  <a:srgbClr val="333333"/>
                </a:solidFill>
                <a:latin typeface="Times New Roman" panose="02020603050405020304" pitchFamily="18" charset="0"/>
                <a:cs typeface="Times New Roman" panose="02020603050405020304" pitchFamily="18" charset="0"/>
              </a:rPr>
              <a:t>якості</a:t>
            </a:r>
            <a:r>
              <a:rPr lang="uk-UA" sz="2400" dirty="0" smtClean="0">
                <a:solidFill>
                  <a:srgbClr val="333333"/>
                </a:solidFill>
                <a:latin typeface="Times New Roman" panose="02020603050405020304" pitchFamily="18" charset="0"/>
                <a:cs typeface="Times New Roman" panose="02020603050405020304" pitchFamily="18" charset="0"/>
              </a:rPr>
              <a:t> </a:t>
            </a:r>
            <a:r>
              <a:rPr lang="uk-UA" sz="2400" dirty="0">
                <a:solidFill>
                  <a:srgbClr val="333333"/>
                </a:solidFill>
                <a:latin typeface="Times New Roman" panose="02020603050405020304" pitchFamily="18" charset="0"/>
                <a:cs typeface="Times New Roman" panose="02020603050405020304" pitchFamily="18" charset="0"/>
              </a:rPr>
              <a:t>виконує завдання, пов’язані з </a:t>
            </a:r>
            <a:r>
              <a:rPr lang="uk-UA" sz="2400" dirty="0" err="1">
                <a:solidFill>
                  <a:srgbClr val="333333"/>
                </a:solidFill>
                <a:latin typeface="Times New Roman" panose="02020603050405020304" pitchFamily="18" charset="0"/>
                <a:cs typeface="Times New Roman" panose="02020603050405020304" pitchFamily="18" charset="0"/>
              </a:rPr>
              <a:t>постадійним</a:t>
            </a:r>
            <a:r>
              <a:rPr lang="uk-UA" sz="2400" dirty="0">
                <a:solidFill>
                  <a:srgbClr val="333333"/>
                </a:solidFill>
                <a:latin typeface="Times New Roman" panose="02020603050405020304" pitchFamily="18" charset="0"/>
                <a:cs typeface="Times New Roman" panose="02020603050405020304" pitchFamily="18" charset="0"/>
              </a:rPr>
              <a:t> контролем виробничого процесу, аналізом контрольних зразків сировини, матеріалів, напівпродуктів та готової продукції та їх зберіганням, контролем за належним маркуванням і терміном зберігання продукції, а також дослідженням якості ЛП і аналізом причин браку. Усі ці заходи виконуються відповідно до стандартних робочих </a:t>
            </a:r>
            <a:r>
              <a:rPr lang="uk-UA" sz="2400" dirty="0" err="1">
                <a:solidFill>
                  <a:srgbClr val="333333"/>
                </a:solidFill>
                <a:latin typeface="Times New Roman" panose="02020603050405020304" pitchFamily="18" charset="0"/>
                <a:cs typeface="Times New Roman" panose="02020603050405020304" pitchFamily="18" charset="0"/>
              </a:rPr>
              <a:t>методик</a:t>
            </a:r>
            <a:r>
              <a:rPr lang="uk-UA" sz="2400" dirty="0">
                <a:solidFill>
                  <a:srgbClr val="333333"/>
                </a:solidFill>
                <a:latin typeface="Times New Roman" panose="02020603050405020304" pitchFamily="18" charset="0"/>
                <a:cs typeface="Times New Roman" panose="02020603050405020304" pitchFamily="18" charset="0"/>
              </a:rPr>
              <a:t> або виробничих інструкцій.</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5042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457200"/>
            <a:ext cx="8610600" cy="5693866"/>
          </a:xfrm>
          <a:prstGeom prst="rect">
            <a:avLst/>
          </a:prstGeom>
        </p:spPr>
        <p:txBody>
          <a:bodyPr wrap="square">
            <a:spAutoFit/>
          </a:bodyPr>
          <a:lstStyle/>
          <a:p>
            <a:pPr algn="just"/>
            <a:r>
              <a:rPr lang="uk-UA" sz="2000" dirty="0">
                <a:solidFill>
                  <a:srgbClr val="333333"/>
                </a:solidFill>
                <a:latin typeface="Times New Roman" panose="02020603050405020304" pitchFamily="18" charset="0"/>
                <a:cs typeface="Times New Roman" panose="02020603050405020304" pitchFamily="18" charset="0"/>
              </a:rPr>
              <a:t>Здійснення контролю якості передбачає виконання цілої низки вимог: </a:t>
            </a:r>
            <a:endParaRPr lang="uk-UA" sz="2000" dirty="0" smtClean="0">
              <a:solidFill>
                <a:srgbClr val="333333"/>
              </a:solidFill>
              <a:latin typeface="Times New Roman" panose="02020603050405020304" pitchFamily="18" charset="0"/>
              <a:cs typeface="Times New Roman" panose="02020603050405020304" pitchFamily="18" charset="0"/>
            </a:endParaRPr>
          </a:p>
          <a:p>
            <a:pPr marL="342900" indent="-342900" algn="just">
              <a:buFontTx/>
              <a:buChar char="-"/>
            </a:pPr>
            <a:r>
              <a:rPr lang="uk-UA" sz="2000" dirty="0" smtClean="0">
                <a:solidFill>
                  <a:srgbClr val="333333"/>
                </a:solidFill>
                <a:latin typeface="Times New Roman" panose="02020603050405020304" pitchFamily="18" charset="0"/>
                <a:cs typeface="Times New Roman" panose="02020603050405020304" pitchFamily="18" charset="0"/>
              </a:rPr>
              <a:t>підприємство </a:t>
            </a:r>
            <a:r>
              <a:rPr lang="uk-UA" sz="2000" dirty="0">
                <a:solidFill>
                  <a:srgbClr val="333333"/>
                </a:solidFill>
                <a:latin typeface="Times New Roman" panose="02020603050405020304" pitchFamily="18" charset="0"/>
                <a:cs typeface="Times New Roman" panose="02020603050405020304" pitchFamily="18" charset="0"/>
              </a:rPr>
              <a:t>повинно мати необхідний набір стандартизованих пристроїв і обладнання, </a:t>
            </a:r>
            <a:endParaRPr lang="uk-UA" sz="2000" dirty="0" smtClean="0">
              <a:solidFill>
                <a:srgbClr val="333333"/>
              </a:solidFill>
              <a:latin typeface="Times New Roman" panose="02020603050405020304" pitchFamily="18" charset="0"/>
              <a:cs typeface="Times New Roman" panose="02020603050405020304" pitchFamily="18" charset="0"/>
            </a:endParaRPr>
          </a:p>
          <a:p>
            <a:pPr marL="342900" indent="-342900" algn="just">
              <a:buFontTx/>
              <a:buChar char="-"/>
            </a:pPr>
            <a:r>
              <a:rPr lang="uk-UA" sz="2000" dirty="0" smtClean="0">
                <a:solidFill>
                  <a:srgbClr val="333333"/>
                </a:solidFill>
                <a:latin typeface="Times New Roman" panose="02020603050405020304" pitchFamily="18" charset="0"/>
                <a:cs typeface="Times New Roman" panose="02020603050405020304" pitchFamily="18" charset="0"/>
              </a:rPr>
              <a:t>підготовлений </a:t>
            </a:r>
            <a:r>
              <a:rPr lang="uk-UA" sz="2000" dirty="0">
                <a:solidFill>
                  <a:srgbClr val="333333"/>
                </a:solidFill>
                <a:latin typeface="Times New Roman" panose="02020603050405020304" pitchFamily="18" charset="0"/>
                <a:cs typeface="Times New Roman" panose="02020603050405020304" pitchFamily="18" charset="0"/>
              </a:rPr>
              <a:t>персонал зі спеціальною освітою, </a:t>
            </a:r>
            <a:endParaRPr lang="uk-UA" sz="2000" dirty="0" smtClean="0">
              <a:solidFill>
                <a:srgbClr val="333333"/>
              </a:solidFill>
              <a:latin typeface="Times New Roman" panose="02020603050405020304" pitchFamily="18" charset="0"/>
              <a:cs typeface="Times New Roman" panose="02020603050405020304" pitchFamily="18" charset="0"/>
            </a:endParaRPr>
          </a:p>
          <a:p>
            <a:pPr marL="342900" indent="-342900" algn="just">
              <a:buFontTx/>
              <a:buChar char="-"/>
            </a:pPr>
            <a:r>
              <a:rPr lang="uk-UA" sz="2000" dirty="0" smtClean="0">
                <a:solidFill>
                  <a:srgbClr val="333333"/>
                </a:solidFill>
                <a:latin typeface="Times New Roman" panose="02020603050405020304" pitchFamily="18" charset="0"/>
                <a:cs typeface="Times New Roman" panose="02020603050405020304" pitchFamily="18" charset="0"/>
              </a:rPr>
              <a:t>стандартні </a:t>
            </a:r>
            <a:r>
              <a:rPr lang="uk-UA" sz="2000" dirty="0">
                <a:solidFill>
                  <a:srgbClr val="333333"/>
                </a:solidFill>
                <a:latin typeface="Times New Roman" panose="02020603050405020304" pitchFamily="18" charset="0"/>
                <a:cs typeface="Times New Roman" panose="02020603050405020304" pitchFamily="18" charset="0"/>
              </a:rPr>
              <a:t>робочі методики відбору проб, контролю і випробування сировини, матеріалів, напівпродуктів, проміжних продуктів і готової продукції. </a:t>
            </a:r>
            <a:endParaRPr lang="uk-UA" sz="2000" dirty="0" smtClean="0">
              <a:solidFill>
                <a:srgbClr val="333333"/>
              </a:solidFill>
              <a:latin typeface="Times New Roman" panose="02020603050405020304" pitchFamily="18" charset="0"/>
              <a:cs typeface="Times New Roman" panose="02020603050405020304" pitchFamily="18" charset="0"/>
            </a:endParaRPr>
          </a:p>
          <a:p>
            <a:pPr indent="450850" algn="just"/>
            <a:r>
              <a:rPr lang="uk-UA" sz="2000" dirty="0" smtClean="0">
                <a:solidFill>
                  <a:srgbClr val="333333"/>
                </a:solidFill>
                <a:latin typeface="Times New Roman" panose="02020603050405020304" pitchFamily="18" charset="0"/>
                <a:cs typeface="Times New Roman" panose="02020603050405020304" pitchFamily="18" charset="0"/>
              </a:rPr>
              <a:t>Стандартні </a:t>
            </a:r>
            <a:r>
              <a:rPr lang="uk-UA" sz="2000" dirty="0">
                <a:solidFill>
                  <a:srgbClr val="333333"/>
                </a:solidFill>
                <a:latin typeface="Times New Roman" panose="02020603050405020304" pitchFamily="18" charset="0"/>
                <a:cs typeface="Times New Roman" panose="02020603050405020304" pitchFamily="18" charset="0"/>
              </a:rPr>
              <a:t>робочі методики повинні відповідати чинній нормативній документації. Відбір проб на аналіз можуть здійснювати лише співробітники </a:t>
            </a:r>
            <a:endParaRPr lang="uk-UA" sz="2000" dirty="0" smtClean="0">
              <a:solidFill>
                <a:srgbClr val="333333"/>
              </a:solidFill>
              <a:latin typeface="Times New Roman" panose="02020603050405020304" pitchFamily="18" charset="0"/>
              <a:cs typeface="Times New Roman" panose="02020603050405020304" pitchFamily="18" charset="0"/>
            </a:endParaRPr>
          </a:p>
          <a:p>
            <a:pPr indent="450850" algn="ctr"/>
            <a:r>
              <a:rPr lang="uk-UA" sz="2000" b="1" dirty="0" smtClean="0">
                <a:solidFill>
                  <a:srgbClr val="333333"/>
                </a:solidFill>
                <a:latin typeface="Times New Roman" panose="02020603050405020304" pitchFamily="18" charset="0"/>
                <a:cs typeface="Times New Roman" panose="02020603050405020304" pitchFamily="18" charset="0"/>
              </a:rPr>
              <a:t>Відділу </a:t>
            </a:r>
            <a:r>
              <a:rPr lang="uk-UA" sz="2000" b="1" dirty="0">
                <a:solidFill>
                  <a:srgbClr val="333333"/>
                </a:solidFill>
                <a:latin typeface="Times New Roman" panose="02020603050405020304" pitchFamily="18" charset="0"/>
                <a:cs typeface="Times New Roman" panose="02020603050405020304" pitchFamily="18" charset="0"/>
              </a:rPr>
              <a:t>контролю якості </a:t>
            </a:r>
            <a:r>
              <a:rPr lang="uk-UA" sz="2000" dirty="0" smtClean="0">
                <a:solidFill>
                  <a:srgbClr val="333333"/>
                </a:solidFill>
                <a:latin typeface="Times New Roman" panose="02020603050405020304" pitchFamily="18" charset="0"/>
                <a:cs typeface="Times New Roman" panose="02020603050405020304" pitchFamily="18" charset="0"/>
              </a:rPr>
              <a:t>відповідно </a:t>
            </a:r>
            <a:r>
              <a:rPr lang="uk-UA" sz="2000" dirty="0">
                <a:solidFill>
                  <a:srgbClr val="333333"/>
                </a:solidFill>
                <a:latin typeface="Times New Roman" panose="02020603050405020304" pitchFamily="18" charset="0"/>
                <a:cs typeface="Times New Roman" panose="02020603050405020304" pitchFamily="18" charset="0"/>
              </a:rPr>
              <a:t>до затверджених </a:t>
            </a:r>
            <a:r>
              <a:rPr lang="uk-UA" sz="2000" dirty="0" err="1">
                <a:solidFill>
                  <a:srgbClr val="333333"/>
                </a:solidFill>
                <a:latin typeface="Times New Roman" panose="02020603050405020304" pitchFamily="18" charset="0"/>
                <a:cs typeface="Times New Roman" panose="02020603050405020304" pitchFamily="18" charset="0"/>
              </a:rPr>
              <a:t>методик</a:t>
            </a:r>
            <a:r>
              <a:rPr lang="uk-UA" sz="2000" dirty="0">
                <a:solidFill>
                  <a:srgbClr val="333333"/>
                </a:solidFill>
                <a:latin typeface="Times New Roman" panose="02020603050405020304" pitchFamily="18" charset="0"/>
                <a:cs typeface="Times New Roman" panose="02020603050405020304" pitchFamily="18" charset="0"/>
              </a:rPr>
              <a:t>. </a:t>
            </a:r>
            <a:endParaRPr lang="uk-UA" sz="2000" dirty="0" smtClean="0">
              <a:solidFill>
                <a:srgbClr val="333333"/>
              </a:solidFill>
              <a:latin typeface="Times New Roman" panose="02020603050405020304" pitchFamily="18" charset="0"/>
              <a:cs typeface="Times New Roman" panose="02020603050405020304" pitchFamily="18" charset="0"/>
            </a:endParaRPr>
          </a:p>
          <a:p>
            <a:pPr indent="450850" algn="just"/>
            <a:r>
              <a:rPr lang="uk-UA" sz="2000" dirty="0" smtClean="0">
                <a:solidFill>
                  <a:srgbClr val="333333"/>
                </a:solidFill>
                <a:latin typeface="Times New Roman" panose="02020603050405020304" pitchFamily="18" charset="0"/>
                <a:cs typeface="Times New Roman" panose="02020603050405020304" pitchFamily="18" charset="0"/>
              </a:rPr>
              <a:t>Для </a:t>
            </a:r>
            <a:r>
              <a:rPr lang="uk-UA" sz="2000" dirty="0">
                <a:solidFill>
                  <a:srgbClr val="333333"/>
                </a:solidFill>
                <a:latin typeface="Times New Roman" panose="02020603050405020304" pitchFamily="18" charset="0"/>
                <a:cs typeface="Times New Roman" panose="02020603050405020304" pitchFamily="18" charset="0"/>
              </a:rPr>
              <a:t>контролю якості використовують лише ті методи аналізу і випробування, які вписані в затверджену нормативну документацію. При взятті проб, проведенні аналізів і </a:t>
            </a:r>
            <a:r>
              <a:rPr lang="uk-UA" sz="2000" dirty="0" err="1">
                <a:solidFill>
                  <a:srgbClr val="333333"/>
                </a:solidFill>
                <a:latin typeface="Times New Roman" panose="02020603050405020304" pitchFamily="18" charset="0"/>
                <a:cs typeface="Times New Roman" panose="02020603050405020304" pitchFamily="18" charset="0"/>
              </a:rPr>
              <a:t>самоінспекції</a:t>
            </a:r>
            <a:r>
              <a:rPr lang="uk-UA" sz="2000" dirty="0">
                <a:solidFill>
                  <a:srgbClr val="333333"/>
                </a:solidFill>
                <a:latin typeface="Times New Roman" panose="02020603050405020304" pitchFamily="18" charset="0"/>
                <a:cs typeface="Times New Roman" panose="02020603050405020304" pitchFamily="18" charset="0"/>
              </a:rPr>
              <a:t> необхідно складати протоколи, які підтверджують, що ці заходи дійсно проведені відповідно до стандартів підприємства або чинної нормативної документації. </a:t>
            </a:r>
            <a:endParaRPr lang="uk-UA" sz="2000" dirty="0" smtClean="0">
              <a:solidFill>
                <a:srgbClr val="333333"/>
              </a:solidFill>
              <a:latin typeface="Times New Roman" panose="02020603050405020304" pitchFamily="18" charset="0"/>
              <a:cs typeface="Times New Roman" panose="02020603050405020304" pitchFamily="18" charset="0"/>
            </a:endParaRPr>
          </a:p>
          <a:p>
            <a:pPr indent="450850" algn="just"/>
            <a:r>
              <a:rPr lang="uk-UA" sz="2000" dirty="0" smtClean="0">
                <a:solidFill>
                  <a:srgbClr val="333333"/>
                </a:solidFill>
                <a:latin typeface="Times New Roman" panose="02020603050405020304" pitchFamily="18" charset="0"/>
                <a:cs typeface="Times New Roman" panose="02020603050405020304" pitchFamily="18" charset="0"/>
              </a:rPr>
              <a:t>Жодна </a:t>
            </a:r>
            <a:r>
              <a:rPr lang="uk-UA" sz="2000" dirty="0">
                <a:solidFill>
                  <a:srgbClr val="333333"/>
                </a:solidFill>
                <a:latin typeface="Times New Roman" panose="02020603050405020304" pitchFamily="18" charset="0"/>
                <a:cs typeface="Times New Roman" panose="02020603050405020304" pitchFamily="18" charset="0"/>
              </a:rPr>
              <a:t>серія готової продукції не може бути реалізована без підтвердження відповідності показників якості вимогам затвердженої нормативної документації та видачі сертифіката з якості.</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7686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 y="152400"/>
            <a:ext cx="8915400" cy="2677656"/>
          </a:xfrm>
          <a:prstGeom prst="rect">
            <a:avLst/>
          </a:prstGeom>
        </p:spPr>
        <p:txBody>
          <a:bodyPr wrap="square">
            <a:spAutoFit/>
          </a:bodyPr>
          <a:lstStyle/>
          <a:p>
            <a:pPr indent="450850" algn="just"/>
            <a:r>
              <a:rPr lang="uk-UA" sz="2400" dirty="0">
                <a:solidFill>
                  <a:srgbClr val="333333"/>
                </a:solidFill>
                <a:latin typeface="Times New Roman" panose="02020603050405020304" pitchFamily="18" charset="0"/>
                <a:cs typeface="Times New Roman" panose="02020603050405020304" pitchFamily="18" charset="0"/>
              </a:rPr>
              <a:t>Співробітники </a:t>
            </a:r>
            <a:r>
              <a:rPr lang="uk-UA" sz="2400" b="1" dirty="0">
                <a:solidFill>
                  <a:srgbClr val="333333"/>
                </a:solidFill>
                <a:latin typeface="Times New Roman" panose="02020603050405020304" pitchFamily="18" charset="0"/>
                <a:cs typeface="Times New Roman" panose="02020603050405020304" pitchFamily="18" charset="0"/>
              </a:rPr>
              <a:t>Відділу контролю якості </a:t>
            </a:r>
            <a:r>
              <a:rPr lang="uk-UA" sz="2400" dirty="0" smtClean="0">
                <a:solidFill>
                  <a:srgbClr val="333333"/>
                </a:solidFill>
                <a:latin typeface="Times New Roman" panose="02020603050405020304" pitchFamily="18" charset="0"/>
                <a:cs typeface="Times New Roman" panose="02020603050405020304" pitchFamily="18" charset="0"/>
              </a:rPr>
              <a:t>повинні </a:t>
            </a:r>
            <a:r>
              <a:rPr lang="uk-UA" sz="2400" dirty="0">
                <a:solidFill>
                  <a:srgbClr val="333333"/>
                </a:solidFill>
                <a:latin typeface="Times New Roman" panose="02020603050405020304" pitchFamily="18" charset="0"/>
                <a:cs typeface="Times New Roman" panose="02020603050405020304" pitchFamily="18" charset="0"/>
              </a:rPr>
              <a:t>виконувати й інші роботи, пов’язані із забезпеченням якості (</a:t>
            </a:r>
            <a:r>
              <a:rPr lang="uk-UA" sz="2400" dirty="0" err="1">
                <a:solidFill>
                  <a:srgbClr val="333333"/>
                </a:solidFill>
                <a:latin typeface="Times New Roman" panose="02020603050405020304" pitchFamily="18" charset="0"/>
                <a:cs typeface="Times New Roman" panose="02020603050405020304" pitchFamily="18" charset="0"/>
              </a:rPr>
              <a:t>самоінспекція</a:t>
            </a:r>
            <a:r>
              <a:rPr lang="uk-UA" sz="2400" dirty="0">
                <a:solidFill>
                  <a:srgbClr val="333333"/>
                </a:solidFill>
                <a:latin typeface="Times New Roman" panose="02020603050405020304" pitchFamily="18" charset="0"/>
                <a:cs typeface="Times New Roman" panose="02020603050405020304" pitchFamily="18" charset="0"/>
              </a:rPr>
              <a:t>, </a:t>
            </a:r>
            <a:r>
              <a:rPr lang="uk-UA" sz="2400" dirty="0" err="1">
                <a:solidFill>
                  <a:srgbClr val="333333"/>
                </a:solidFill>
                <a:latin typeface="Times New Roman" panose="02020603050405020304" pitchFamily="18" charset="0"/>
                <a:cs typeface="Times New Roman" panose="02020603050405020304" pitchFamily="18" charset="0"/>
              </a:rPr>
              <a:t>валідація</a:t>
            </a:r>
            <a:r>
              <a:rPr lang="uk-UA" sz="2400" dirty="0">
                <a:solidFill>
                  <a:srgbClr val="333333"/>
                </a:solidFill>
                <a:latin typeface="Times New Roman" panose="02020603050405020304" pitchFamily="18" charset="0"/>
                <a:cs typeface="Times New Roman" panose="02020603050405020304" pitchFamily="18" charset="0"/>
              </a:rPr>
              <a:t>, складання документів, пов’язаних з контролем якості, придбання стандартних зразків, контроль повітря робочої зони і навколишнього середовища, аналіз стічних вод, контроль виробничого процесу, контроль за правильним маркуванням </a:t>
            </a:r>
            <a:r>
              <a:rPr lang="uk-UA" sz="2400" dirty="0" err="1">
                <a:solidFill>
                  <a:srgbClr val="333333"/>
                </a:solidFill>
                <a:latin typeface="Times New Roman" panose="02020603050405020304" pitchFamily="18" charset="0"/>
                <a:cs typeface="Times New Roman" panose="02020603050405020304" pitchFamily="18" charset="0"/>
              </a:rPr>
              <a:t>упаковання</a:t>
            </a:r>
            <a:r>
              <a:rPr lang="uk-UA" sz="2400" dirty="0">
                <a:solidFill>
                  <a:srgbClr val="333333"/>
                </a:solidFill>
                <a:latin typeface="Times New Roman" panose="02020603050405020304" pitchFamily="18" charset="0"/>
                <a:cs typeface="Times New Roman" panose="02020603050405020304" pitchFamily="18" charset="0"/>
              </a:rPr>
              <a:t>, оптової і транспортної тари).</a:t>
            </a:r>
            <a:endParaRPr lang="uk-UA" sz="24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52400" y="2846989"/>
            <a:ext cx="8686800" cy="3785652"/>
          </a:xfrm>
          <a:prstGeom prst="rect">
            <a:avLst/>
          </a:prstGeom>
        </p:spPr>
        <p:txBody>
          <a:bodyPr wrap="square">
            <a:spAutoFit/>
          </a:bodyPr>
          <a:lstStyle/>
          <a:p>
            <a:pPr indent="450850" algn="just"/>
            <a:r>
              <a:rPr lang="uk-UA" sz="2400" dirty="0">
                <a:latin typeface="Times New Roman" panose="02020603050405020304" pitchFamily="18" charset="0"/>
                <a:cs typeface="Times New Roman" panose="02020603050405020304" pitchFamily="18" charset="0"/>
              </a:rPr>
              <a:t>Проведення </a:t>
            </a:r>
            <a:r>
              <a:rPr lang="uk-UA" sz="2400" b="1" dirty="0" err="1">
                <a:latin typeface="Times New Roman" panose="02020603050405020304" pitchFamily="18" charset="0"/>
                <a:cs typeface="Times New Roman" panose="02020603050405020304" pitchFamily="18" charset="0"/>
              </a:rPr>
              <a:t>самоінспекції</a:t>
            </a:r>
            <a:r>
              <a:rPr lang="uk-UA" sz="2400" dirty="0">
                <a:latin typeface="Times New Roman" panose="02020603050405020304" pitchFamily="18" charset="0"/>
                <a:cs typeface="Times New Roman" panose="02020603050405020304" pitchFamily="18" charset="0"/>
              </a:rPr>
              <a:t> на підприємстві є основною функцією служби внутрішнього аудиту, яка полягає в перевірці діяльності певного структурного підрозділу та винайденні шляхів її удосконалення. Ефективність здійснення внутрішнього аудиту залежить передусім від вдалої організації його процесу, який слід покласти на керівника підприємства та служби внутрішнього аудиту, при взаємодії яких можливе створення необхідного рівня забезпеченості внутрішніми нормативними документами та порядку організації внутрішнього аудиту, який приносив би максимальну користь підприємству. </a:t>
            </a:r>
          </a:p>
        </p:txBody>
      </p:sp>
    </p:spTree>
    <p:extLst>
      <p:ext uri="{BB962C8B-B14F-4D97-AF65-F5344CB8AC3E}">
        <p14:creationId xmlns:p14="http://schemas.microsoft.com/office/powerpoint/2010/main" val="294506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2822"/>
            <a:ext cx="8763000" cy="5940088"/>
          </a:xfrm>
          <a:prstGeom prst="rect">
            <a:avLst/>
          </a:prstGeom>
        </p:spPr>
        <p:txBody>
          <a:bodyPr wrap="square">
            <a:spAutoFit/>
          </a:bodyPr>
          <a:lstStyle/>
          <a:p>
            <a:pPr indent="450850" algn="just"/>
            <a:r>
              <a:rPr lang="uk-UA" sz="2000" dirty="0" smtClean="0">
                <a:latin typeface="Times New Roman" panose="02020603050405020304" pitchFamily="18" charset="0"/>
                <a:cs typeface="Times New Roman" panose="02020603050405020304" pitchFamily="18" charset="0"/>
              </a:rPr>
              <a:t>Для </a:t>
            </a:r>
            <a:r>
              <a:rPr lang="uk-UA" sz="2000" dirty="0">
                <a:latin typeface="Times New Roman" panose="02020603050405020304" pitchFamily="18" charset="0"/>
                <a:cs typeface="Times New Roman" panose="02020603050405020304" pitchFamily="18" charset="0"/>
              </a:rPr>
              <a:t>оптимізації планування внутрішнього аудиту керівник аудиторської групи повинен підготувати план проведення внутрішнього аудиту, на підставі якого вище керівництво підприємства, перевірений підрозділ та аудиторська група погоджують питання проведення аудиту. План повинен містити розклад і координацію діяльності в ході аудиту. Рівень деталізації плану аудиту повинен відображати сферу і складність аудиту. План аудиту повинен бути достатньо гнучким для внесення змін, таких як зміна сфери охоплення аудиту, переліку процесів чи відповідальних, в чому може виникнути необхідність у ході аудиту на </a:t>
            </a:r>
            <a:r>
              <a:rPr lang="uk-UA" sz="2000" dirty="0" smtClean="0">
                <a:latin typeface="Times New Roman" panose="02020603050405020304" pitchFamily="18" charset="0"/>
                <a:cs typeface="Times New Roman" panose="02020603050405020304" pitchFamily="18" charset="0"/>
              </a:rPr>
              <a:t>місці.</a:t>
            </a:r>
          </a:p>
          <a:p>
            <a:pPr indent="450850" algn="just"/>
            <a:r>
              <a:rPr lang="uk-UA" sz="2000" dirty="0">
                <a:latin typeface="Times New Roman" panose="02020603050405020304" pitchFamily="18" charset="0"/>
                <a:cs typeface="Times New Roman" panose="02020603050405020304" pitchFamily="18" charset="0"/>
              </a:rPr>
              <a:t>План аудиту повинен включати: </a:t>
            </a:r>
            <a:endParaRPr lang="uk-UA" sz="2000" dirty="0" smtClean="0">
              <a:latin typeface="Times New Roman" panose="02020603050405020304" pitchFamily="18" charset="0"/>
              <a:cs typeface="Times New Roman" panose="02020603050405020304" pitchFamily="18" charset="0"/>
            </a:endParaRPr>
          </a:p>
          <a:p>
            <a:pPr marL="342900" indent="-342900" algn="just">
              <a:buFontTx/>
              <a:buChar char="-"/>
            </a:pPr>
            <a:r>
              <a:rPr lang="uk-UA" sz="2000" dirty="0" smtClean="0">
                <a:latin typeface="Times New Roman" panose="02020603050405020304" pitchFamily="18" charset="0"/>
                <a:cs typeface="Times New Roman" panose="02020603050405020304" pitchFamily="18" charset="0"/>
              </a:rPr>
              <a:t>мету </a:t>
            </a:r>
            <a:r>
              <a:rPr lang="uk-UA" sz="2000" dirty="0">
                <a:latin typeface="Times New Roman" panose="02020603050405020304" pitchFamily="18" charset="0"/>
                <a:cs typeface="Times New Roman" panose="02020603050405020304" pitchFamily="18" charset="0"/>
              </a:rPr>
              <a:t>аудиту; </a:t>
            </a:r>
            <a:endParaRPr lang="uk-UA" sz="2000" dirty="0" smtClean="0">
              <a:latin typeface="Times New Roman" panose="02020603050405020304" pitchFamily="18" charset="0"/>
              <a:cs typeface="Times New Roman" panose="02020603050405020304" pitchFamily="18" charset="0"/>
            </a:endParaRPr>
          </a:p>
          <a:p>
            <a:pPr marL="342900" indent="-342900" algn="just">
              <a:buFontTx/>
              <a:buChar char="-"/>
            </a:pPr>
            <a:r>
              <a:rPr lang="uk-UA" sz="2000" dirty="0" smtClean="0">
                <a:latin typeface="Times New Roman" panose="02020603050405020304" pitchFamily="18" charset="0"/>
                <a:cs typeface="Times New Roman" panose="02020603050405020304" pitchFamily="18" charset="0"/>
              </a:rPr>
              <a:t>критерії </a:t>
            </a:r>
            <a:r>
              <a:rPr lang="uk-UA" sz="2000" dirty="0">
                <a:latin typeface="Times New Roman" panose="02020603050405020304" pitchFamily="18" charset="0"/>
                <a:cs typeface="Times New Roman" panose="02020603050405020304" pitchFamily="18" charset="0"/>
              </a:rPr>
              <a:t>аудиту і будь-які відповідні документи; </a:t>
            </a:r>
            <a:endParaRPr lang="uk-UA" sz="2000" dirty="0" smtClean="0">
              <a:latin typeface="Times New Roman" panose="02020603050405020304" pitchFamily="18" charset="0"/>
              <a:cs typeface="Times New Roman" panose="02020603050405020304" pitchFamily="18" charset="0"/>
            </a:endParaRPr>
          </a:p>
          <a:p>
            <a:pPr marL="342900" indent="-342900" algn="just">
              <a:buFontTx/>
              <a:buChar char="-"/>
            </a:pPr>
            <a:r>
              <a:rPr lang="uk-UA" sz="2000" dirty="0" smtClean="0">
                <a:latin typeface="Times New Roman" panose="02020603050405020304" pitchFamily="18" charset="0"/>
                <a:cs typeface="Times New Roman" panose="02020603050405020304" pitchFamily="18" charset="0"/>
              </a:rPr>
              <a:t>сферу </a:t>
            </a:r>
            <a:r>
              <a:rPr lang="uk-UA" sz="2000" dirty="0">
                <a:latin typeface="Times New Roman" panose="02020603050405020304" pitchFamily="18" charset="0"/>
                <a:cs typeface="Times New Roman" panose="02020603050405020304" pitchFamily="18" charset="0"/>
              </a:rPr>
              <a:t>охоплення, включаючи підрозділи і процеси, які повинні бути перевірені; </a:t>
            </a:r>
            <a:endParaRPr lang="uk-UA" sz="2000" dirty="0" smtClean="0">
              <a:latin typeface="Times New Roman" panose="02020603050405020304" pitchFamily="18" charset="0"/>
              <a:cs typeface="Times New Roman" panose="02020603050405020304" pitchFamily="18" charset="0"/>
            </a:endParaRPr>
          </a:p>
          <a:p>
            <a:pPr marL="342900" indent="-342900" algn="just">
              <a:buFontTx/>
              <a:buChar char="-"/>
            </a:pPr>
            <a:r>
              <a:rPr lang="uk-UA" sz="2000" dirty="0" smtClean="0">
                <a:latin typeface="Times New Roman" panose="02020603050405020304" pitchFamily="18" charset="0"/>
                <a:cs typeface="Times New Roman" panose="02020603050405020304" pitchFamily="18" charset="0"/>
              </a:rPr>
              <a:t>дати </a:t>
            </a:r>
            <a:r>
              <a:rPr lang="uk-UA" sz="2000" dirty="0">
                <a:latin typeface="Times New Roman" panose="02020603050405020304" pitchFamily="18" charset="0"/>
                <a:cs typeface="Times New Roman" panose="02020603050405020304" pitchFamily="18" charset="0"/>
              </a:rPr>
              <a:t>і місце розташування об’єктів аудиту; </a:t>
            </a:r>
            <a:endParaRPr lang="uk-UA" sz="2000" dirty="0" smtClean="0">
              <a:latin typeface="Times New Roman" panose="02020603050405020304" pitchFamily="18" charset="0"/>
              <a:cs typeface="Times New Roman" panose="02020603050405020304" pitchFamily="18" charset="0"/>
            </a:endParaRPr>
          </a:p>
          <a:p>
            <a:pPr marL="342900" indent="-342900" algn="just">
              <a:buFontTx/>
              <a:buChar char="-"/>
            </a:pPr>
            <a:r>
              <a:rPr lang="uk-UA" sz="2000" dirty="0" smtClean="0">
                <a:latin typeface="Times New Roman" panose="02020603050405020304" pitchFamily="18" charset="0"/>
                <a:cs typeface="Times New Roman" panose="02020603050405020304" pitchFamily="18" charset="0"/>
              </a:rPr>
              <a:t>очікуваний </a:t>
            </a:r>
            <a:r>
              <a:rPr lang="uk-UA" sz="2000" dirty="0">
                <a:latin typeface="Times New Roman" panose="02020603050405020304" pitchFamily="18" charset="0"/>
                <a:cs typeface="Times New Roman" panose="02020603050405020304" pitchFamily="18" charset="0"/>
              </a:rPr>
              <a:t>час і тривалість заходів аудиту на місці, у тому числі зустрічі з керівництвом організації і наради аудиторської групи; </a:t>
            </a:r>
            <a:endParaRPr lang="uk-UA" sz="2000" dirty="0" smtClean="0">
              <a:latin typeface="Times New Roman" panose="02020603050405020304" pitchFamily="18" charset="0"/>
              <a:cs typeface="Times New Roman" panose="02020603050405020304" pitchFamily="18" charset="0"/>
            </a:endParaRPr>
          </a:p>
          <a:p>
            <a:pPr marL="342900" indent="-342900" algn="just">
              <a:buFontTx/>
              <a:buChar char="-"/>
            </a:pPr>
            <a:r>
              <a:rPr lang="uk-UA" sz="2000" dirty="0" smtClean="0">
                <a:latin typeface="Times New Roman" panose="02020603050405020304" pitchFamily="18" charset="0"/>
                <a:cs typeface="Times New Roman" panose="02020603050405020304" pitchFamily="18" charset="0"/>
              </a:rPr>
              <a:t>функції </a:t>
            </a:r>
            <a:r>
              <a:rPr lang="uk-UA" sz="2000" dirty="0">
                <a:latin typeface="Times New Roman" panose="02020603050405020304" pitchFamily="18" charset="0"/>
                <a:cs typeface="Times New Roman" panose="02020603050405020304" pitchFamily="18" charset="0"/>
              </a:rPr>
              <a:t>і відповідальність членів аудиторської групи і супроводжуючих осіб; призначення відповідних ресурсів для критичних сфер </a:t>
            </a:r>
            <a:r>
              <a:rPr lang="uk-UA" sz="2000" dirty="0" smtClean="0">
                <a:latin typeface="Times New Roman" panose="02020603050405020304" pitchFamily="18" charset="0"/>
                <a:cs typeface="Times New Roman" panose="02020603050405020304" pitchFamily="18" charset="0"/>
              </a:rPr>
              <a:t>аудиту.</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41067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533400"/>
            <a:ext cx="8534400" cy="5262979"/>
          </a:xfrm>
          <a:prstGeom prst="rect">
            <a:avLst/>
          </a:prstGeom>
        </p:spPr>
        <p:txBody>
          <a:bodyPr wrap="square">
            <a:spAutoFit/>
          </a:bodyPr>
          <a:lstStyle/>
          <a:p>
            <a:pPr indent="450850" algn="just"/>
            <a:r>
              <a:rPr lang="uk-UA" sz="2400" dirty="0">
                <a:latin typeface="Times New Roman" panose="02020603050405020304" pitchFamily="18" charset="0"/>
                <a:cs typeface="Times New Roman" panose="02020603050405020304" pitchFamily="18" charset="0"/>
              </a:rPr>
              <a:t>План аудиту також може включати: визначення представників організації, присутніх при аудиті; визначення розділів звіту по аудиту; організаційні питання (переїзд, обідні перерви, устаткування на місці проведення аудиту тощо); питання конфіденційності; будь-які питання відносно подальших можливих заходів. План повинен бути проаналізований і схвалений замовником аудиту і представлений перед початком аудиту на місці</a:t>
            </a:r>
            <a:r>
              <a:rPr lang="uk-UA" sz="2400" dirty="0" smtClean="0">
                <a:latin typeface="Times New Roman" panose="02020603050405020304" pitchFamily="18" charset="0"/>
                <a:cs typeface="Times New Roman" panose="02020603050405020304" pitchFamily="18" charset="0"/>
              </a:rPr>
              <a:t>.</a:t>
            </a:r>
          </a:p>
          <a:p>
            <a:pPr indent="450850" algn="just"/>
            <a:r>
              <a:rPr lang="uk-UA" sz="2400" dirty="0">
                <a:latin typeface="Times New Roman" panose="02020603050405020304" pitchFamily="18" charset="0"/>
                <a:cs typeface="Times New Roman" panose="02020603050405020304" pitchFamily="18" charset="0"/>
              </a:rPr>
              <a:t>Розпорядження на проведення внутрішнього аудиту системи управління якістю реєструють у відповідному журналі реєстрації </a:t>
            </a:r>
            <a:r>
              <a:rPr lang="uk-UA" sz="2400" dirty="0" err="1">
                <a:latin typeface="Times New Roman" panose="02020603050405020304" pitchFamily="18" charset="0"/>
                <a:cs typeface="Times New Roman" panose="02020603050405020304" pitchFamily="18" charset="0"/>
              </a:rPr>
              <a:t>самоінспекції</a:t>
            </a:r>
            <a:r>
              <a:rPr lang="uk-UA" sz="2400" dirty="0">
                <a:latin typeface="Times New Roman" panose="02020603050405020304" pitchFamily="18" charset="0"/>
                <a:cs typeface="Times New Roman" panose="02020603050405020304" pitchFamily="18" charset="0"/>
              </a:rPr>
              <a:t>, паралельно присвоюючи аудиту певний код. Далі оформлюється пакет документів у поточній папці </a:t>
            </a:r>
            <a:r>
              <a:rPr lang="uk-UA" sz="2400" dirty="0" err="1">
                <a:latin typeface="Times New Roman" panose="02020603050405020304" pitchFamily="18" charset="0"/>
                <a:cs typeface="Times New Roman" panose="02020603050405020304" pitchFamily="18" charset="0"/>
              </a:rPr>
              <a:t>самоінспекції</a:t>
            </a:r>
            <a:r>
              <a:rPr lang="uk-UA" sz="2400" dirty="0">
                <a:latin typeface="Times New Roman" panose="02020603050405020304" pitchFamily="18" charset="0"/>
                <a:cs typeface="Times New Roman" panose="02020603050405020304" pitchFamily="18" charset="0"/>
              </a:rPr>
              <a:t> за реєстром. Ці операції необхідні для накопичення даних про кожен аудит в компанії.</a:t>
            </a:r>
          </a:p>
        </p:txBody>
      </p:sp>
    </p:spTree>
    <p:extLst>
      <p:ext uri="{BB962C8B-B14F-4D97-AF65-F5344CB8AC3E}">
        <p14:creationId xmlns:p14="http://schemas.microsoft.com/office/powerpoint/2010/main" val="119097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117693"/>
            <a:ext cx="8458200" cy="5847755"/>
          </a:xfrm>
          <a:prstGeom prst="rect">
            <a:avLst/>
          </a:prstGeom>
        </p:spPr>
        <p:txBody>
          <a:bodyPr wrap="square">
            <a:spAutoFit/>
          </a:bodyPr>
          <a:lstStyle/>
          <a:p>
            <a:pPr indent="450850" algn="just"/>
            <a:r>
              <a:rPr lang="uk-UA" sz="2200" dirty="0">
                <a:latin typeface="Times New Roman" panose="02020603050405020304" pitchFamily="18" charset="0"/>
                <a:cs typeface="Times New Roman" panose="02020603050405020304" pitchFamily="18" charset="0"/>
              </a:rPr>
              <a:t>Перевірку документації системи управління якості проводить призначена аудиторська група у визначені терміни. Відповідальний виконавець – головний аудитор. У ході перевірки документації системи управління якості проводиться оцінка відповідності настанови з якості, документованих процедур, </a:t>
            </a:r>
            <a:r>
              <a:rPr lang="uk-UA" sz="2200" dirty="0" err="1">
                <a:latin typeface="Times New Roman" panose="02020603050405020304" pitchFamily="18" charset="0"/>
                <a:cs typeface="Times New Roman" panose="02020603050405020304" pitchFamily="18" charset="0"/>
              </a:rPr>
              <a:t>методик</a:t>
            </a:r>
            <a:r>
              <a:rPr lang="uk-UA" sz="2200" dirty="0">
                <a:latin typeface="Times New Roman" panose="02020603050405020304" pitchFamily="18" charset="0"/>
                <a:cs typeface="Times New Roman" panose="02020603050405020304" pitchFamily="18" charset="0"/>
              </a:rPr>
              <a:t>, інструкцій, реєстрів та інших документів системи управління якості вимогам стандарту та внутрішніх нормативів. </a:t>
            </a:r>
            <a:endParaRPr lang="uk-UA" sz="2200" dirty="0" smtClean="0">
              <a:latin typeface="Times New Roman" panose="02020603050405020304" pitchFamily="18" charset="0"/>
              <a:cs typeface="Times New Roman" panose="02020603050405020304" pitchFamily="18" charset="0"/>
            </a:endParaRPr>
          </a:p>
          <a:p>
            <a:pPr indent="450850" algn="just"/>
            <a:r>
              <a:rPr lang="uk-UA" sz="2200" dirty="0" smtClean="0">
                <a:latin typeface="Times New Roman" panose="02020603050405020304" pitchFamily="18" charset="0"/>
                <a:cs typeface="Times New Roman" panose="02020603050405020304" pitchFamily="18" charset="0"/>
              </a:rPr>
              <a:t>Після </a:t>
            </a:r>
            <a:r>
              <a:rPr lang="uk-UA" sz="2200" dirty="0">
                <a:latin typeface="Times New Roman" panose="02020603050405020304" pitchFamily="18" charset="0"/>
                <a:cs typeface="Times New Roman" panose="02020603050405020304" pitchFamily="18" charset="0"/>
              </a:rPr>
              <a:t>перевірки документації системи управління якості та заповненої анкети головний аудитор, при необхідності, складає приблизний план аудиту на місці за участю аудиторської </a:t>
            </a:r>
            <a:r>
              <a:rPr lang="uk-UA" sz="2200" dirty="0" smtClean="0">
                <a:latin typeface="Times New Roman" panose="02020603050405020304" pitchFamily="18" charset="0"/>
                <a:cs typeface="Times New Roman" panose="02020603050405020304" pitchFamily="18" charset="0"/>
              </a:rPr>
              <a:t>групи.</a:t>
            </a:r>
          </a:p>
          <a:p>
            <a:pPr indent="450850" algn="just"/>
            <a:r>
              <a:rPr lang="uk-UA" sz="2200" b="1" dirty="0" smtClean="0">
                <a:latin typeface="Times New Roman" panose="02020603050405020304" pitchFamily="18" charset="0"/>
                <a:cs typeface="Times New Roman" panose="02020603050405020304" pitchFamily="18" charset="0"/>
              </a:rPr>
              <a:t>Головний </a:t>
            </a:r>
            <a:r>
              <a:rPr lang="uk-UA" sz="2200" b="1" dirty="0">
                <a:latin typeface="Times New Roman" panose="02020603050405020304" pitchFamily="18" charset="0"/>
                <a:cs typeface="Times New Roman" panose="02020603050405020304" pitchFamily="18" charset="0"/>
              </a:rPr>
              <a:t>аудитор </a:t>
            </a:r>
            <a:r>
              <a:rPr lang="uk-UA" sz="2200" dirty="0">
                <a:latin typeface="Times New Roman" panose="02020603050405020304" pitchFamily="18" charset="0"/>
                <a:cs typeface="Times New Roman" panose="02020603050405020304" pitchFamily="18" charset="0"/>
              </a:rPr>
              <a:t>зобов’язаний заздалегідь до початку аудиту на місці сповістити керівника підрозділу, що підлягатиме аудиту, про план внутрішнього аудиту, щоб вирішити та узгодити спірні питання відносно змісту та маршруту аудиту в цілому. </a:t>
            </a:r>
            <a:endParaRPr lang="uk-UA" sz="2200" dirty="0" smtClean="0">
              <a:latin typeface="Times New Roman" panose="02020603050405020304" pitchFamily="18" charset="0"/>
              <a:cs typeface="Times New Roman" panose="02020603050405020304" pitchFamily="18" charset="0"/>
            </a:endParaRPr>
          </a:p>
          <a:p>
            <a:pPr indent="450850" algn="just"/>
            <a:r>
              <a:rPr lang="uk-UA" sz="2200" b="1" dirty="0" smtClean="0">
                <a:latin typeface="Times New Roman" panose="02020603050405020304" pitchFamily="18" charset="0"/>
                <a:cs typeface="Times New Roman" panose="02020603050405020304" pitchFamily="18" charset="0"/>
              </a:rPr>
              <a:t>Керівник </a:t>
            </a:r>
            <a:r>
              <a:rPr lang="uk-UA" sz="2200" b="1" dirty="0">
                <a:latin typeface="Times New Roman" panose="02020603050405020304" pitchFamily="18" charset="0"/>
                <a:cs typeface="Times New Roman" panose="02020603050405020304" pitchFamily="18" charset="0"/>
              </a:rPr>
              <a:t>підрозділу </a:t>
            </a:r>
            <a:r>
              <a:rPr lang="uk-UA" sz="2200" dirty="0">
                <a:latin typeface="Times New Roman" panose="02020603050405020304" pitchFamily="18" charset="0"/>
                <a:cs typeface="Times New Roman" panose="02020603050405020304" pitchFamily="18" charset="0"/>
              </a:rPr>
              <a:t>визначає відповідальних осіб зі свого боку та сповіщає про це головного аудитора. Після підписання з обох сторін </a:t>
            </a:r>
            <a:r>
              <a:rPr lang="uk-UA" sz="2200" dirty="0" smtClean="0">
                <a:latin typeface="Times New Roman" panose="02020603050405020304" pitchFamily="18" charset="0"/>
                <a:cs typeface="Times New Roman" panose="02020603050405020304" pitchFamily="18" charset="0"/>
              </a:rPr>
              <a:t>план-графік </a:t>
            </a:r>
            <a:r>
              <a:rPr lang="uk-UA" sz="2200" dirty="0">
                <a:latin typeface="Times New Roman" panose="02020603050405020304" pitchFamily="18" charset="0"/>
                <a:cs typeface="Times New Roman" panose="02020603050405020304" pitchFamily="18" charset="0"/>
              </a:rPr>
              <a:t>вважається </a:t>
            </a:r>
            <a:r>
              <a:rPr lang="uk-UA" sz="2200" dirty="0" smtClean="0">
                <a:latin typeface="Times New Roman" panose="02020603050405020304" pitchFamily="18" charset="0"/>
                <a:cs typeface="Times New Roman" panose="02020603050405020304" pitchFamily="18" charset="0"/>
              </a:rPr>
              <a:t>узгодженим.</a:t>
            </a:r>
            <a:endParaRPr lang="uk-UA"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1812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1356" y="228600"/>
            <a:ext cx="8991600" cy="6186309"/>
          </a:xfrm>
          <a:prstGeom prst="rect">
            <a:avLst/>
          </a:prstGeom>
        </p:spPr>
        <p:txBody>
          <a:bodyPr wrap="square">
            <a:spAutoFit/>
          </a:bodyPr>
          <a:lstStyle/>
          <a:p>
            <a:pPr indent="450850" algn="just"/>
            <a:r>
              <a:rPr lang="uk-UA" dirty="0" smtClean="0">
                <a:latin typeface="Times New Roman" panose="02020603050405020304" pitchFamily="18" charset="0"/>
                <a:cs typeface="Times New Roman" panose="02020603050405020304" pitchFamily="18" charset="0"/>
              </a:rPr>
              <a:t>Для </a:t>
            </a:r>
            <a:r>
              <a:rPr lang="uk-UA" dirty="0">
                <a:latin typeface="Times New Roman" panose="02020603050405020304" pitchFamily="18" charset="0"/>
                <a:cs typeface="Times New Roman" panose="02020603050405020304" pitchFamily="18" charset="0"/>
              </a:rPr>
              <a:t>виконання аудиту на місці головний аудитор за участю аудиторської групи готує форми робочих документів аудиту, які група вважає необхідними для результативного проведення аудиту. </a:t>
            </a:r>
            <a:endParaRPr lang="uk-UA" dirty="0" smtClean="0">
              <a:latin typeface="Times New Roman" panose="02020603050405020304" pitchFamily="18" charset="0"/>
              <a:cs typeface="Times New Roman" panose="02020603050405020304" pitchFamily="18" charset="0"/>
            </a:endParaRPr>
          </a:p>
          <a:p>
            <a:pPr indent="450850" algn="just"/>
            <a:r>
              <a:rPr lang="uk-UA" dirty="0" smtClean="0">
                <a:latin typeface="Times New Roman" panose="02020603050405020304" pitchFamily="18" charset="0"/>
                <a:cs typeface="Times New Roman" panose="02020603050405020304" pitchFamily="18" charset="0"/>
              </a:rPr>
              <a:t>Приблизний </a:t>
            </a:r>
            <a:r>
              <a:rPr lang="uk-UA" dirty="0">
                <a:latin typeface="Times New Roman" panose="02020603050405020304" pitchFamily="18" charset="0"/>
                <a:cs typeface="Times New Roman" panose="02020603050405020304" pitchFamily="18" charset="0"/>
              </a:rPr>
              <a:t>рекомендований перелік форм: </a:t>
            </a:r>
            <a:endParaRPr lang="uk-UA" dirty="0" smtClean="0">
              <a:latin typeface="Times New Roman" panose="02020603050405020304" pitchFamily="18" charset="0"/>
              <a:cs typeface="Times New Roman" panose="02020603050405020304" pitchFamily="18" charset="0"/>
            </a:endParaRPr>
          </a:p>
          <a:p>
            <a:pPr marL="285750" indent="-285750" algn="just">
              <a:buFontTx/>
              <a:buChar char="-"/>
            </a:pPr>
            <a:r>
              <a:rPr lang="uk-UA" dirty="0" smtClean="0">
                <a:latin typeface="Times New Roman" panose="02020603050405020304" pitchFamily="18" charset="0"/>
                <a:cs typeface="Times New Roman" panose="02020603050405020304" pitchFamily="18" charset="0"/>
              </a:rPr>
              <a:t>форми </a:t>
            </a:r>
            <a:r>
              <a:rPr lang="uk-UA" dirty="0">
                <a:latin typeface="Times New Roman" panose="02020603050405020304" pitchFamily="18" charset="0"/>
                <a:cs typeface="Times New Roman" panose="02020603050405020304" pitchFamily="18" charset="0"/>
              </a:rPr>
              <a:t>реєстрації даних; </a:t>
            </a:r>
            <a:endParaRPr lang="uk-UA" dirty="0" smtClean="0">
              <a:latin typeface="Times New Roman" panose="02020603050405020304" pitchFamily="18" charset="0"/>
              <a:cs typeface="Times New Roman" panose="02020603050405020304" pitchFamily="18" charset="0"/>
            </a:endParaRPr>
          </a:p>
          <a:p>
            <a:pPr marL="285750" indent="-285750" algn="just">
              <a:buFontTx/>
              <a:buChar char="-"/>
            </a:pPr>
            <a:r>
              <a:rPr lang="uk-UA" dirty="0" smtClean="0">
                <a:latin typeface="Times New Roman" panose="02020603050405020304" pitchFamily="18" charset="0"/>
                <a:cs typeface="Times New Roman" panose="02020603050405020304" pitchFamily="18" charset="0"/>
              </a:rPr>
              <a:t>листи </a:t>
            </a:r>
            <a:r>
              <a:rPr lang="uk-UA" dirty="0">
                <a:latin typeface="Times New Roman" panose="02020603050405020304" pitchFamily="18" charset="0"/>
                <a:cs typeface="Times New Roman" panose="02020603050405020304" pitchFamily="18" charset="0"/>
              </a:rPr>
              <a:t>реєстрації </a:t>
            </a:r>
            <a:r>
              <a:rPr lang="uk-UA" dirty="0" err="1">
                <a:latin typeface="Times New Roman" panose="02020603050405020304" pitchFamily="18" charset="0"/>
                <a:cs typeface="Times New Roman" panose="02020603050405020304" pitchFamily="18" charset="0"/>
              </a:rPr>
              <a:t>невідповідностей</a:t>
            </a:r>
            <a:r>
              <a:rPr lang="uk-UA" dirty="0">
                <a:latin typeface="Times New Roman" panose="02020603050405020304" pitchFamily="18" charset="0"/>
                <a:cs typeface="Times New Roman" panose="02020603050405020304" pitchFamily="18" charset="0"/>
              </a:rPr>
              <a:t> та рекомендацій; </a:t>
            </a:r>
            <a:endParaRPr lang="uk-UA" dirty="0" smtClean="0">
              <a:latin typeface="Times New Roman" panose="02020603050405020304" pitchFamily="18" charset="0"/>
              <a:cs typeface="Times New Roman" panose="02020603050405020304" pitchFamily="18" charset="0"/>
            </a:endParaRPr>
          </a:p>
          <a:p>
            <a:pPr marL="285750" indent="-285750" algn="just">
              <a:buFontTx/>
              <a:buChar char="-"/>
            </a:pPr>
            <a:r>
              <a:rPr lang="uk-UA" dirty="0" smtClean="0">
                <a:latin typeface="Times New Roman" panose="02020603050405020304" pitchFamily="18" charset="0"/>
                <a:cs typeface="Times New Roman" panose="02020603050405020304" pitchFamily="18" charset="0"/>
              </a:rPr>
              <a:t>список </a:t>
            </a:r>
            <a:r>
              <a:rPr lang="uk-UA" dirty="0">
                <a:latin typeface="Times New Roman" panose="02020603050405020304" pitchFamily="18" charset="0"/>
                <a:cs typeface="Times New Roman" panose="02020603050405020304" pitchFamily="18" charset="0"/>
              </a:rPr>
              <a:t>учасників аудиту; </a:t>
            </a:r>
            <a:endParaRPr lang="uk-UA" dirty="0" smtClean="0">
              <a:latin typeface="Times New Roman" panose="02020603050405020304" pitchFamily="18" charset="0"/>
              <a:cs typeface="Times New Roman" panose="02020603050405020304" pitchFamily="18" charset="0"/>
            </a:endParaRPr>
          </a:p>
          <a:p>
            <a:pPr marL="285750" indent="-285750" algn="just">
              <a:buFontTx/>
              <a:buChar char="-"/>
            </a:pPr>
            <a:r>
              <a:rPr lang="uk-UA" dirty="0" smtClean="0">
                <a:latin typeface="Times New Roman" panose="02020603050405020304" pitchFamily="18" charset="0"/>
                <a:cs typeface="Times New Roman" panose="02020603050405020304" pitchFamily="18" charset="0"/>
              </a:rPr>
              <a:t>переліки </a:t>
            </a:r>
            <a:r>
              <a:rPr lang="uk-UA" dirty="0">
                <a:latin typeface="Times New Roman" panose="02020603050405020304" pitchFamily="18" charset="0"/>
                <a:cs typeface="Times New Roman" panose="02020603050405020304" pitchFamily="18" charset="0"/>
              </a:rPr>
              <a:t>контрольних питань, що використовуються для оцінки відповідності системи управління якістю вимогам стандарту (чек-лист); </a:t>
            </a:r>
            <a:endParaRPr lang="uk-UA" dirty="0" smtClean="0">
              <a:latin typeface="Times New Roman" panose="02020603050405020304" pitchFamily="18" charset="0"/>
              <a:cs typeface="Times New Roman" panose="02020603050405020304" pitchFamily="18" charset="0"/>
            </a:endParaRPr>
          </a:p>
          <a:p>
            <a:pPr marL="285750" indent="-285750" algn="just">
              <a:buFontTx/>
              <a:buChar char="-"/>
            </a:pPr>
            <a:r>
              <a:rPr lang="uk-UA" dirty="0" smtClean="0">
                <a:latin typeface="Times New Roman" panose="02020603050405020304" pitchFamily="18" charset="0"/>
                <a:cs typeface="Times New Roman" panose="02020603050405020304" pitchFamily="18" charset="0"/>
              </a:rPr>
              <a:t>анкета </a:t>
            </a:r>
            <a:r>
              <a:rPr lang="uk-UA" dirty="0">
                <a:latin typeface="Times New Roman" panose="02020603050405020304" pitchFamily="18" charset="0"/>
                <a:cs typeface="Times New Roman" panose="02020603050405020304" pitchFamily="18" charset="0"/>
              </a:rPr>
              <a:t>оцінки аудиторської групи з боку підрозділу, що підлягатиме </a:t>
            </a:r>
            <a:r>
              <a:rPr lang="uk-UA" dirty="0" smtClean="0">
                <a:latin typeface="Times New Roman" panose="02020603050405020304" pitchFamily="18" charset="0"/>
                <a:cs typeface="Times New Roman" panose="02020603050405020304" pitchFamily="18" charset="0"/>
              </a:rPr>
              <a:t>аудиту.</a:t>
            </a:r>
          </a:p>
          <a:p>
            <a:pPr indent="450850" algn="just"/>
            <a:r>
              <a:rPr lang="ru-RU" dirty="0" err="1" smtClean="0">
                <a:latin typeface="Times New Roman" panose="02020603050405020304" pitchFamily="18" charset="0"/>
                <a:cs typeface="Times New Roman" panose="02020603050405020304" pitchFamily="18" charset="0"/>
              </a:rPr>
              <a:t>Після</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завершення</a:t>
            </a:r>
            <a:r>
              <a:rPr lang="ru-RU" dirty="0">
                <a:latin typeface="Times New Roman" panose="02020603050405020304" pitchFamily="18" charset="0"/>
                <a:cs typeface="Times New Roman" panose="02020603050405020304" pitchFamily="18" charset="0"/>
              </a:rPr>
              <a:t> аудиту </a:t>
            </a:r>
            <a:r>
              <a:rPr lang="ru-RU" dirty="0" err="1">
                <a:latin typeface="Times New Roman" panose="02020603050405020304" pitchFamily="18" charset="0"/>
                <a:cs typeface="Times New Roman" panose="02020603050405020304" pitchFamily="18" charset="0"/>
              </a:rPr>
              <a:t>аудиторська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група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розглядає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свої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спостереження</a:t>
            </a:r>
            <a:r>
              <a:rPr lang="ru-RU" dirty="0">
                <a:latin typeface="Times New Roman" panose="02020603050405020304" pitchFamily="18" charset="0"/>
                <a:cs typeface="Times New Roman" panose="02020603050405020304" pitchFamily="18" charset="0"/>
              </a:rPr>
              <a:t>, проводить </a:t>
            </a:r>
            <a:r>
              <a:rPr lang="ru-RU" dirty="0" err="1">
                <a:latin typeface="Times New Roman" panose="02020603050405020304" pitchFamily="18" charset="0"/>
                <a:cs typeface="Times New Roman" panose="02020603050405020304" pitchFamily="18" charset="0"/>
              </a:rPr>
              <a:t>остаточний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аналіз</a:t>
            </a:r>
            <a:r>
              <a:rPr lang="ru-RU" dirty="0">
                <a:latin typeface="Times New Roman" panose="02020603050405020304" pitchFamily="18" charset="0"/>
                <a:cs typeface="Times New Roman" panose="02020603050405020304" pitchFamily="18" charset="0"/>
              </a:rPr>
              <a:t> фактичного </a:t>
            </a:r>
            <a:r>
              <a:rPr lang="ru-RU" dirty="0" err="1">
                <a:latin typeface="Times New Roman" panose="02020603050405020304" pitchFamily="18" charset="0"/>
                <a:cs typeface="Times New Roman" panose="02020603050405020304" pitchFamily="18" charset="0"/>
              </a:rPr>
              <a:t>матеріалу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узагальнює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результати</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спостереження</a:t>
            </a:r>
            <a:r>
              <a:rPr lang="ru-RU" dirty="0">
                <a:latin typeface="Times New Roman" panose="02020603050405020304" pitchFamily="18" charset="0"/>
                <a:cs typeface="Times New Roman" panose="02020603050405020304" pitchFamily="18" charset="0"/>
              </a:rPr>
              <a:t> про стан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управління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якістю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Результати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спостережень</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висновки</a:t>
            </a:r>
            <a:r>
              <a:rPr lang="ru-RU" dirty="0">
                <a:latin typeface="Times New Roman" panose="02020603050405020304" pitchFamily="18" charset="0"/>
                <a:cs typeface="Times New Roman" panose="02020603050405020304" pitchFamily="18" charset="0"/>
              </a:rPr>
              <a:t> про стан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управління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якості</a:t>
            </a:r>
            <a:r>
              <a:rPr lang="ru-RU" dirty="0">
                <a:latin typeface="Times New Roman" panose="02020603050405020304" pitchFamily="18" charset="0"/>
                <a:cs typeface="Times New Roman" panose="02020603050405020304" pitchFamily="18" charset="0"/>
              </a:rPr>
              <a:t> головний аудитор </a:t>
            </a:r>
            <a:r>
              <a:rPr lang="ru-RU" dirty="0" err="1">
                <a:latin typeface="Times New Roman" panose="02020603050405020304" pitchFamily="18" charset="0"/>
                <a:cs typeface="Times New Roman" panose="02020603050405020304" pitchFamily="18" charset="0"/>
              </a:rPr>
              <a:t>повідомляє</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заключній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нараді</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заключній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нараді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бере</a:t>
            </a:r>
            <a:r>
              <a:rPr lang="ru-RU" dirty="0">
                <a:latin typeface="Times New Roman" panose="02020603050405020304" pitchFamily="18" charset="0"/>
                <a:cs typeface="Times New Roman" panose="02020603050405020304" pitchFamily="18" charset="0"/>
              </a:rPr>
              <a:t> участь </a:t>
            </a:r>
            <a:r>
              <a:rPr lang="ru-RU" dirty="0" err="1">
                <a:latin typeface="Times New Roman" panose="02020603050405020304" pitchFamily="18" charset="0"/>
                <a:cs typeface="Times New Roman" panose="02020603050405020304" pitchFamily="18" charset="0"/>
              </a:rPr>
              <a:t>аудиторська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група</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повному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складі</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представники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підрозділу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підлягав</a:t>
            </a:r>
            <a:r>
              <a:rPr lang="ru-RU" dirty="0">
                <a:latin typeface="Times New Roman" panose="02020603050405020304" pitchFamily="18" charset="0"/>
                <a:cs typeface="Times New Roman" panose="02020603050405020304" pitchFamily="18" charset="0"/>
              </a:rPr>
              <a:t> аудиту, які були </a:t>
            </a:r>
            <a:r>
              <a:rPr lang="ru-RU" dirty="0" err="1">
                <a:latin typeface="Times New Roman" panose="02020603050405020304" pitchFamily="18" charset="0"/>
                <a:cs typeface="Times New Roman" panose="02020603050405020304" pitchFamily="18" charset="0"/>
              </a:rPr>
              <a:t>присутні</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попередній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нараді</a:t>
            </a:r>
            <a:r>
              <a:rPr lang="ru-RU" dirty="0">
                <a:latin typeface="Times New Roman" panose="02020603050405020304" pitchFamily="18" charset="0"/>
                <a:cs typeface="Times New Roman" panose="02020603050405020304" pitchFamily="18" charset="0"/>
              </a:rPr>
              <a:t>, а також </a:t>
            </a:r>
            <a:r>
              <a:rPr lang="ru-RU" dirty="0" err="1">
                <a:latin typeface="Times New Roman" panose="02020603050405020304" pitchFamily="18" charset="0"/>
                <a:cs typeface="Times New Roman" panose="02020603050405020304" pitchFamily="18" charset="0"/>
              </a:rPr>
              <a:t>інші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працівники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підприємства</a:t>
            </a:r>
            <a:r>
              <a:rPr lang="ru-RU" dirty="0">
                <a:latin typeface="Times New Roman" panose="02020603050405020304" pitchFamily="18" charset="0"/>
                <a:cs typeface="Times New Roman" panose="02020603050405020304" pitchFamily="18" charset="0"/>
              </a:rPr>
              <a:t>, які залучались до </a:t>
            </a:r>
            <a:r>
              <a:rPr lang="ru-RU" dirty="0" err="1">
                <a:latin typeface="Times New Roman" panose="02020603050405020304" pitchFamily="18" charset="0"/>
                <a:cs typeface="Times New Roman" panose="02020603050405020304" pitchFamily="18" charset="0"/>
              </a:rPr>
              <a:t>процесу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проведення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перевірки</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заключному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засіданні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узгоджується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термін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отримання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звіту</a:t>
            </a:r>
            <a:r>
              <a:rPr lang="ru-RU" dirty="0">
                <a:latin typeface="Times New Roman" panose="02020603050405020304" pitchFamily="18" charset="0"/>
                <a:cs typeface="Times New Roman" panose="02020603050405020304" pitchFamily="18" charset="0"/>
              </a:rPr>
              <a:t> про </a:t>
            </a:r>
            <a:r>
              <a:rPr lang="ru-RU" dirty="0" err="1">
                <a:latin typeface="Times New Roman" panose="02020603050405020304" pitchFamily="18" charset="0"/>
                <a:cs typeface="Times New Roman" panose="02020603050405020304" pitchFamily="18" charset="0"/>
              </a:rPr>
              <a:t>внутрішній</a:t>
            </a:r>
            <a:r>
              <a:rPr lang="ru-RU" dirty="0">
                <a:latin typeface="Times New Roman" panose="02020603050405020304" pitchFamily="18" charset="0"/>
                <a:cs typeface="Times New Roman" panose="02020603050405020304" pitchFamily="18" charset="0"/>
              </a:rPr>
              <a:t> аудит, </a:t>
            </a:r>
            <a:r>
              <a:rPr lang="ru-RU" dirty="0" err="1">
                <a:latin typeface="Times New Roman" panose="02020603050405020304" pitchFamily="18" charset="0"/>
                <a:cs typeface="Times New Roman" panose="02020603050405020304" pitchFamily="18" charset="0"/>
              </a:rPr>
              <a:t>який</a:t>
            </a:r>
            <a:r>
              <a:rPr lang="ru-RU" dirty="0">
                <a:latin typeface="Times New Roman" panose="02020603050405020304" pitchFamily="18" charset="0"/>
                <a:cs typeface="Times New Roman" panose="02020603050405020304" pitchFamily="18" charset="0"/>
              </a:rPr>
              <a:t>, як правило, не повинен </a:t>
            </a:r>
            <a:r>
              <a:rPr lang="ru-RU" dirty="0" err="1">
                <a:latin typeface="Times New Roman" panose="02020603050405020304" pitchFamily="18" charset="0"/>
                <a:cs typeface="Times New Roman" panose="02020603050405020304" pitchFamily="18" charset="0"/>
              </a:rPr>
              <a:t>перевищувати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місяця</a:t>
            </a:r>
            <a:r>
              <a:rPr lang="ru-RU" dirty="0">
                <a:latin typeface="Times New Roman" panose="02020603050405020304" pitchFamily="18" charset="0"/>
                <a:cs typeface="Times New Roman" panose="02020603050405020304" pitchFamily="18" charset="0"/>
              </a:rPr>
              <a:t> з дня </a:t>
            </a:r>
            <a:r>
              <a:rPr lang="ru-RU" dirty="0" err="1">
                <a:latin typeface="Times New Roman" panose="02020603050405020304" pitchFamily="18" charset="0"/>
                <a:cs typeface="Times New Roman" panose="02020603050405020304" pitchFamily="18" charset="0"/>
              </a:rPr>
              <a:t>заключної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наради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Звіт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складається</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основі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робочих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документів</a:t>
            </a:r>
            <a:r>
              <a:rPr lang="ru-RU" dirty="0">
                <a:latin typeface="Times New Roman" panose="02020603050405020304" pitchFamily="18" charset="0"/>
                <a:cs typeface="Times New Roman" panose="02020603050405020304" pitchFamily="18" charset="0"/>
              </a:rPr>
              <a:t>, і містить </a:t>
            </a:r>
            <a:r>
              <a:rPr lang="ru-RU" dirty="0" err="1">
                <a:latin typeface="Times New Roman" panose="02020603050405020304" pitchFamily="18" charset="0"/>
                <a:cs typeface="Times New Roman" panose="02020603050405020304" pitchFamily="18" charset="0"/>
              </a:rPr>
              <a:t>дані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перевірки</a:t>
            </a:r>
            <a:r>
              <a:rPr lang="ru-RU" dirty="0">
                <a:latin typeface="Times New Roman" panose="02020603050405020304" pitchFamily="18" charset="0"/>
                <a:cs typeface="Times New Roman" panose="02020603050405020304" pitchFamily="18" charset="0"/>
              </a:rPr>
              <a:t> стану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управління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якістю</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об’єктів</a:t>
            </a:r>
            <a:r>
              <a:rPr lang="ru-RU" dirty="0">
                <a:latin typeface="Times New Roman" panose="02020603050405020304" pitchFamily="18" charset="0"/>
                <a:cs typeface="Times New Roman" panose="02020603050405020304" pitchFamily="18" charset="0"/>
              </a:rPr>
              <a:t> виробництва, </a:t>
            </a:r>
            <a:r>
              <a:rPr lang="ru-RU" dirty="0" err="1">
                <a:latin typeface="Times New Roman" panose="02020603050405020304" pitchFamily="18" charset="0"/>
                <a:cs typeface="Times New Roman" panose="02020603050405020304" pitchFamily="18" charset="0"/>
              </a:rPr>
              <a:t>виявлені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невідповідності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зауваження</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рекомендації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загального</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характеру.</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0364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71600" y="2286000"/>
            <a:ext cx="7467600" cy="769441"/>
          </a:xfrm>
          <a:prstGeom prst="rect">
            <a:avLst/>
          </a:prstGeom>
        </p:spPr>
        <p:txBody>
          <a:bodyPr wrap="square">
            <a:spAutoFit/>
          </a:bodyPr>
          <a:lstStyle/>
          <a:p>
            <a:pPr indent="450850" algn="just"/>
            <a:r>
              <a:rPr lang="uk-UA" sz="4400" dirty="0" smtClean="0">
                <a:solidFill>
                  <a:srgbClr val="FF0000"/>
                </a:solidFill>
                <a:latin typeface="Times New Roman" panose="02020603050405020304" pitchFamily="18" charset="0"/>
                <a:cs typeface="Times New Roman" panose="02020603050405020304" pitchFamily="18" charset="0"/>
              </a:rPr>
              <a:t>ДЯКУЮ ЗА УВАГУ!!!</a:t>
            </a:r>
            <a:endParaRPr lang="uk-UA" sz="4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4295121"/>
      </p:ext>
    </p:extLst>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126</TotalTime>
  <Words>2396</Words>
  <Application>Microsoft Office PowerPoint</Application>
  <PresentationFormat>Экран (4:3)</PresentationFormat>
  <Paragraphs>181</Paragraphs>
  <Slides>28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28</vt:i4>
      </vt:variant>
    </vt:vector>
  </HeadingPairs>
  <TitlesOfParts>
    <vt:vector size="32" baseType="lpstr">
      <vt:lpstr>Arial</vt:lpstr>
      <vt:lpstr>Times New Roman</vt:lpstr>
      <vt:lpstr>Wingdings</vt:lpstr>
      <vt:lpstr>Оформление по умолчанию</vt:lpstr>
      <vt:lpstr>Презентация PowerPoint</vt:lpstr>
      <vt:lpstr>Презентация PowerPoint</vt:lpstr>
      <vt:lpstr>Презентация PowerPoint</vt:lpstr>
      <vt:lpstr>Презентация PowerPoint</vt:lpstr>
      <vt:lpstr>Основні терміни в промисловій технології</vt:lpstr>
      <vt:lpstr>Основні терміни в промисловій технології</vt:lpstr>
      <vt:lpstr>Основні терміни в промисловій технології</vt:lpstr>
      <vt:lpstr>Основні терміни в промисловій технології</vt:lpstr>
      <vt:lpstr>Основні терміни в промисловій технології</vt:lpstr>
      <vt:lpstr>Загальна характеристика технологічного і технічного регламенту.</vt:lpstr>
      <vt:lpstr>Технічний регламент складається з розділів</vt:lpstr>
      <vt:lpstr>Структура хіміко-фармацевтичного підприємства (ХФП) Відділ технічного контролю (ВТК) – організаційна одиниця, що є незалежною від виробництва і виконує обов’язки як із забезпечення якості, так і з контролю якості. </vt:lpstr>
      <vt:lpstr>Структура хіміко-фармацевтичного підприємства (ХФП) </vt:lpstr>
      <vt:lpstr>Презентация PowerPoint</vt:lpstr>
      <vt:lpstr>Презентация PowerPoint</vt:lpstr>
      <vt:lpstr>Деякі аспекти створення і реєстрації лікарських препаратів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Маряна</dc:creator>
  <cp:lastModifiedBy>Юлия Молодан</cp:lastModifiedBy>
  <cp:revision>14</cp:revision>
  <cp:lastPrinted>1601-01-01T00:00:00Z</cp:lastPrinted>
  <dcterms:created xsi:type="dcterms:W3CDTF">1601-01-01T00:00:00Z</dcterms:created>
  <dcterms:modified xsi:type="dcterms:W3CDTF">2023-11-30T00:13:47Z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