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6"/>
  </p:notesMasterIdLst>
  <p:sldIdLst>
    <p:sldId id="256" r:id="rId5"/>
    <p:sldId id="301" r:id="rId6"/>
    <p:sldId id="268" r:id="rId7"/>
    <p:sldId id="269" r:id="rId8"/>
    <p:sldId id="289" r:id="rId9"/>
    <p:sldId id="270" r:id="rId10"/>
    <p:sldId id="278" r:id="rId11"/>
    <p:sldId id="271" r:id="rId12"/>
    <p:sldId id="276" r:id="rId13"/>
    <p:sldId id="277" r:id="rId14"/>
    <p:sldId id="260" r:id="rId15"/>
    <p:sldId id="261" r:id="rId16"/>
    <p:sldId id="259" r:id="rId17"/>
    <p:sldId id="279" r:id="rId18"/>
    <p:sldId id="281" r:id="rId19"/>
    <p:sldId id="282" r:id="rId20"/>
    <p:sldId id="280" r:id="rId21"/>
    <p:sldId id="257" r:id="rId22"/>
    <p:sldId id="287" r:id="rId23"/>
    <p:sldId id="285" r:id="rId24"/>
    <p:sldId id="283" r:id="rId25"/>
    <p:sldId id="286" r:id="rId26"/>
    <p:sldId id="288" r:id="rId27"/>
    <p:sldId id="290" r:id="rId28"/>
    <p:sldId id="291" r:id="rId29"/>
    <p:sldId id="292" r:id="rId30"/>
    <p:sldId id="293" r:id="rId31"/>
    <p:sldId id="294" r:id="rId32"/>
    <p:sldId id="295" r:id="rId33"/>
    <p:sldId id="296" r:id="rId34"/>
    <p:sldId id="297" r:id="rId35"/>
    <p:sldId id="298" r:id="rId36"/>
    <p:sldId id="258" r:id="rId37"/>
    <p:sldId id="262" r:id="rId38"/>
    <p:sldId id="263" r:id="rId39"/>
    <p:sldId id="264" r:id="rId40"/>
    <p:sldId id="265" r:id="rId41"/>
    <p:sldId id="266" r:id="rId42"/>
    <p:sldId id="299" r:id="rId43"/>
    <p:sldId id="300" r:id="rId44"/>
    <p:sldId id="302" r:id="rId45"/>
    <p:sldId id="303" r:id="rId46"/>
    <p:sldId id="304" r:id="rId47"/>
    <p:sldId id="305" r:id="rId48"/>
    <p:sldId id="306" r:id="rId49"/>
    <p:sldId id="307" r:id="rId50"/>
    <p:sldId id="308" r:id="rId51"/>
    <p:sldId id="309" r:id="rId52"/>
    <p:sldId id="310" r:id="rId53"/>
    <p:sldId id="311" r:id="rId54"/>
    <p:sldId id="267" r:id="rId5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526" autoAdjust="0"/>
  </p:normalViewPr>
  <p:slideViewPr>
    <p:cSldViewPr snapToGrid="0">
      <p:cViewPr varScale="1">
        <p:scale>
          <a:sx n="48" d="100"/>
          <a:sy n="48" d="100"/>
        </p:scale>
        <p:origin x="82"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F9614A-6F15-497F-B643-30D29A1D0BA8}" type="doc">
      <dgm:prSet loTypeId="urn:microsoft.com/office/officeart/2005/8/layout/orgChart1" loCatId="hierarchy" qsTypeId="urn:microsoft.com/office/officeart/2005/8/quickstyle/simple1" qsCatId="simple" csTypeId="urn:microsoft.com/office/officeart/2005/8/colors/accent1_2" csCatId="accent1" phldr="1"/>
      <dgm:spPr/>
    </dgm:pt>
    <dgm:pt modelId="{C6784769-A08D-4E71-8D5D-FE06CFD1956F}">
      <dgm:prSet/>
      <dgm:spPr>
        <a:xfrm>
          <a:off x="2207159" y="1760579"/>
          <a:ext cx="1681269" cy="658129"/>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ln>
        <a:effectLs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err="1">
              <a:ln>
                <a:noFill/>
              </a:ln>
              <a:solidFill>
                <a:srgbClr val="000000"/>
              </a:solidFill>
              <a:effectLst/>
              <a:latin typeface="Tahoma" pitchFamily="34" charset="0"/>
              <a:ea typeface="+mn-ea"/>
              <a:cs typeface="+mn-cs"/>
            </a:rPr>
            <a:t>Форми</a:t>
          </a:r>
          <a:r>
            <a:rPr kumimoji="0" lang="ru-RU" b="1" i="0" u="none" strike="noStrike" cap="none" normalizeH="0" baseline="0" dirty="0">
              <a:ln>
                <a:noFill/>
              </a:ln>
              <a:solidFill>
                <a:srgbClr val="000000"/>
              </a:solidFill>
              <a:effectLst/>
              <a:latin typeface="Tahoma" pitchFamily="34" charset="0"/>
              <a:ea typeface="+mn-ea"/>
              <a:cs typeface="+mn-cs"/>
            </a:rPr>
            <a:t> </a:t>
          </a:r>
          <a:r>
            <a:rPr kumimoji="0" lang="ru-RU" b="1" i="0" u="none" strike="noStrike" cap="none" normalizeH="0" baseline="0" dirty="0" err="1">
              <a:ln>
                <a:noFill/>
              </a:ln>
              <a:solidFill>
                <a:srgbClr val="000000"/>
              </a:solidFill>
              <a:effectLst/>
              <a:latin typeface="Tahoma" pitchFamily="34" charset="0"/>
              <a:ea typeface="+mn-ea"/>
              <a:cs typeface="+mn-cs"/>
            </a:rPr>
            <a:t>представлення</a:t>
          </a:r>
          <a:r>
            <a:rPr kumimoji="0" lang="ru-RU" b="1" i="0" u="none" strike="noStrike" cap="none" normalizeH="0" baseline="0" dirty="0">
              <a:ln>
                <a:noFill/>
              </a:ln>
              <a:solidFill>
                <a:srgbClr val="000000"/>
              </a:solidFill>
              <a:effectLst/>
              <a:latin typeface="Tahoma" pitchFamily="34" charset="0"/>
              <a:ea typeface="+mn-ea"/>
              <a:cs typeface="+mn-cs"/>
            </a:rPr>
            <a:t> </a:t>
          </a:r>
          <a:r>
            <a:rPr kumimoji="0" lang="ru-RU" b="1" i="0" u="none" strike="noStrike" cap="none" normalizeH="0" baseline="0" dirty="0" err="1">
              <a:ln>
                <a:noFill/>
              </a:ln>
              <a:solidFill>
                <a:srgbClr val="000000"/>
              </a:solidFill>
              <a:effectLst/>
              <a:latin typeface="Tahoma" pitchFamily="34" charset="0"/>
              <a:ea typeface="+mn-ea"/>
              <a:cs typeface="+mn-cs"/>
            </a:rPr>
            <a:t>структури</a:t>
          </a:r>
          <a:endParaRPr kumimoji="0" lang="ru-RU" b="1" i="0" u="none" strike="noStrike" cap="none" normalizeH="0" baseline="0" dirty="0">
            <a:ln>
              <a:noFill/>
            </a:ln>
            <a:solidFill>
              <a:srgbClr val="000000"/>
            </a:solidFill>
            <a:effectLst/>
            <a:latin typeface="Tahoma" pitchFamily="34" charset="0"/>
            <a:ea typeface="+mn-ea"/>
            <a:cs typeface="+mn-cs"/>
          </a:endParaRPr>
        </a:p>
      </dgm:t>
    </dgm:pt>
    <dgm:pt modelId="{5B12F347-079A-46A1-80A2-242A6A378C12}" type="parTrans" cxnId="{C2E21B6C-DFAA-46B6-BD94-8E42945BAD51}">
      <dgm:prSet/>
      <dgm:spPr/>
      <dgm:t>
        <a:bodyPr/>
        <a:lstStyle/>
        <a:p>
          <a:endParaRPr lang="ru-RU"/>
        </a:p>
      </dgm:t>
    </dgm:pt>
    <dgm:pt modelId="{B223E858-8681-43D4-BA22-12C69E7BB3C5}" type="sibTrans" cxnId="{C2E21B6C-DFAA-46B6-BD94-8E42945BAD51}">
      <dgm:prSet/>
      <dgm:spPr/>
      <dgm:t>
        <a:bodyPr/>
        <a:lstStyle/>
        <a:p>
          <a:endParaRPr lang="ru-RU"/>
        </a:p>
      </dgm:t>
    </dgm:pt>
    <dgm:pt modelId="{9E3ADB2D-6368-4718-9CB1-A5F07E8E4CC1}">
      <dgm:prSet/>
      <dgm:spPr>
        <a:xfrm>
          <a:off x="796993" y="2695122"/>
          <a:ext cx="1316258" cy="658129"/>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ln>
        <a:effectLs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err="1">
              <a:ln>
                <a:noFill/>
              </a:ln>
              <a:solidFill>
                <a:srgbClr val="000000"/>
              </a:solidFill>
              <a:effectLst/>
              <a:latin typeface="Tahoma" pitchFamily="34" charset="0"/>
              <a:ea typeface="+mn-ea"/>
              <a:cs typeface="+mn-cs"/>
            </a:rPr>
            <a:t>вербальне</a:t>
          </a:r>
          <a:endParaRPr kumimoji="0" lang="ru-RU" b="1" i="0" u="none" strike="noStrike" cap="none" normalizeH="0" baseline="0" dirty="0">
            <a:ln>
              <a:noFill/>
            </a:ln>
            <a:solidFill>
              <a:srgbClr val="000000"/>
            </a:solidFill>
            <a:effectLst/>
            <a:latin typeface="Tahoma" pitchFamily="34" charset="0"/>
            <a:ea typeface="+mn-ea"/>
            <a:cs typeface="+mn-cs"/>
          </a:endParaRPr>
        </a:p>
        <a:p>
          <a:r>
            <a:rPr kumimoji="0" lang="ru-RU" b="1" i="0" u="none" strike="noStrike" cap="none" normalizeH="0" baseline="0" dirty="0">
              <a:ln>
                <a:noFill/>
              </a:ln>
              <a:solidFill>
                <a:srgbClr val="000000"/>
              </a:solidFill>
              <a:effectLst/>
              <a:latin typeface="Tahoma" pitchFamily="34" charset="0"/>
              <a:ea typeface="+mn-ea"/>
              <a:cs typeface="+mn-cs"/>
            </a:rPr>
            <a:t>(</a:t>
          </a:r>
          <a:r>
            <a:rPr kumimoji="0" lang="ru-RU" b="1" i="0" u="none" strike="noStrike" cap="none" normalizeH="0" baseline="0" dirty="0" err="1">
              <a:ln>
                <a:noFill/>
              </a:ln>
              <a:solidFill>
                <a:srgbClr val="000000"/>
              </a:solidFill>
              <a:effectLst/>
              <a:latin typeface="Tahoma" pitchFamily="34" charset="0"/>
              <a:ea typeface="+mn-ea"/>
              <a:cs typeface="+mn-cs"/>
            </a:rPr>
            <a:t>Словесне</a:t>
          </a:r>
          <a:r>
            <a:rPr kumimoji="0" lang="ru-RU" b="1" i="0" u="none" strike="noStrike" cap="none" normalizeH="0" baseline="0" dirty="0">
              <a:ln>
                <a:noFill/>
              </a:ln>
              <a:solidFill>
                <a:srgbClr val="000000"/>
              </a:solidFill>
              <a:effectLst/>
              <a:latin typeface="Tahoma" pitchFamily="34" charset="0"/>
              <a:ea typeface="+mn-ea"/>
              <a:cs typeface="+mn-cs"/>
            </a:rPr>
            <a:t>)</a:t>
          </a:r>
        </a:p>
        <a:p>
          <a:r>
            <a:rPr kumimoji="0" lang="ru-RU" b="1" i="0" u="none" strike="noStrike" cap="none" normalizeH="0" baseline="0" dirty="0" err="1">
              <a:ln>
                <a:noFill/>
              </a:ln>
              <a:solidFill>
                <a:srgbClr val="000000"/>
              </a:solidFill>
              <a:effectLst/>
              <a:latin typeface="Tahoma" pitchFamily="34" charset="0"/>
              <a:ea typeface="+mn-ea"/>
              <a:cs typeface="+mn-cs"/>
            </a:rPr>
            <a:t>опис</a:t>
          </a:r>
          <a:endParaRPr kumimoji="0" lang="ru-RU" b="1" i="0" u="none" strike="noStrike" cap="none" normalizeH="0" baseline="0" dirty="0">
            <a:ln>
              <a:noFill/>
            </a:ln>
            <a:solidFill>
              <a:srgbClr val="000000"/>
            </a:solidFill>
            <a:effectLst/>
            <a:latin typeface="Tahoma" pitchFamily="34" charset="0"/>
            <a:ea typeface="+mn-ea"/>
            <a:cs typeface="+mn-cs"/>
          </a:endParaRPr>
        </a:p>
      </dgm:t>
    </dgm:pt>
    <dgm:pt modelId="{3832E171-27C1-4198-A359-D34D89A0A0DC}" type="parTrans" cxnId="{2790071F-67DB-4950-976C-8C9F89CC88C2}">
      <dgm:prSet/>
      <dgm:spPr>
        <a:xfrm>
          <a:off x="1455122" y="2418708"/>
          <a:ext cx="1592672" cy="276414"/>
        </a:xfrm>
        <a:custGeom>
          <a:avLst/>
          <a:gdLst/>
          <a:ahLst/>
          <a:cxnLst/>
          <a:rect l="0" t="0" r="0" b="0"/>
          <a:pathLst>
            <a:path>
              <a:moveTo>
                <a:pt x="1592672" y="0"/>
              </a:moveTo>
              <a:lnTo>
                <a:pt x="1592672" y="138207"/>
              </a:lnTo>
              <a:lnTo>
                <a:pt x="0" y="138207"/>
              </a:lnTo>
              <a:lnTo>
                <a:pt x="0" y="276414"/>
              </a:lnTo>
            </a:path>
          </a:pathLst>
        </a:custGeom>
        <a:noFill/>
        <a:ln w="25400" cap="flat" cmpd="sng" algn="ctr">
          <a:solidFill>
            <a:srgbClr val="BFDEE3">
              <a:shade val="60000"/>
              <a:hueOff val="0"/>
              <a:satOff val="0"/>
              <a:lumOff val="0"/>
              <a:alphaOff val="0"/>
            </a:srgbClr>
          </a:solidFill>
          <a:prstDash val="solid"/>
        </a:ln>
        <a:effectLst/>
      </dgm:spPr>
      <dgm:t>
        <a:bodyPr/>
        <a:lstStyle/>
        <a:p>
          <a:endParaRPr lang="ru-RU"/>
        </a:p>
      </dgm:t>
    </dgm:pt>
    <dgm:pt modelId="{9EEED50B-F4E8-4AA8-AB2F-6B0A0A83FB77}" type="sibTrans" cxnId="{2790071F-67DB-4950-976C-8C9F89CC88C2}">
      <dgm:prSet/>
      <dgm:spPr/>
      <dgm:t>
        <a:bodyPr/>
        <a:lstStyle/>
        <a:p>
          <a:endParaRPr lang="ru-RU"/>
        </a:p>
      </dgm:t>
    </dgm:pt>
    <dgm:pt modelId="{D534FD33-79A7-4E1C-BFB0-D05C8A7D6FA6}" type="asst">
      <dgm:prSet/>
      <dgm:spPr>
        <a:xfrm>
          <a:off x="656" y="3629666"/>
          <a:ext cx="1316258" cy="658129"/>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ln>
        <a:effectLs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a:ln>
                <a:noFill/>
              </a:ln>
              <a:solidFill>
                <a:srgbClr val="000000"/>
              </a:solidFill>
              <a:effectLst/>
              <a:latin typeface="Tahoma" pitchFamily="34" charset="0"/>
              <a:ea typeface="+mn-ea"/>
              <a:cs typeface="+mn-cs"/>
            </a:rPr>
            <a:t>У </a:t>
          </a:r>
          <a:r>
            <a:rPr kumimoji="0" lang="ru-RU" b="1" i="0" u="none" strike="noStrike" cap="none" normalizeH="0" baseline="0" dirty="0" err="1">
              <a:ln>
                <a:noFill/>
              </a:ln>
              <a:solidFill>
                <a:srgbClr val="000000"/>
              </a:solidFill>
              <a:effectLst/>
              <a:latin typeface="Tahoma" pitchFamily="34" charset="0"/>
              <a:ea typeface="+mn-ea"/>
              <a:cs typeface="+mn-cs"/>
            </a:rPr>
            <a:t>текстових</a:t>
          </a:r>
          <a:endParaRPr kumimoji="0" lang="ru-RU" b="1" i="0" u="none" strike="noStrike" cap="none" normalizeH="0" baseline="0" dirty="0">
            <a:ln>
              <a:noFill/>
            </a:ln>
            <a:solidFill>
              <a:srgbClr val="000000"/>
            </a:solidFill>
            <a:effectLst/>
            <a:latin typeface="Tahoma" pitchFamily="34" charset="0"/>
            <a:ea typeface="+mn-ea"/>
            <a:cs typeface="+mn-cs"/>
          </a:endParaRPr>
        </a:p>
        <a:p>
          <a:r>
            <a:rPr kumimoji="0" lang="ru-RU" b="1" i="0" u="none" strike="noStrike" cap="none" normalizeH="0" baseline="0" dirty="0">
              <a:ln>
                <a:noFill/>
              </a:ln>
              <a:solidFill>
                <a:srgbClr val="000000"/>
              </a:solidFill>
              <a:effectLst/>
              <a:latin typeface="Tahoma" pitchFamily="34" charset="0"/>
              <a:ea typeface="+mn-ea"/>
              <a:cs typeface="+mn-cs"/>
            </a:rPr>
            <a:t>документах</a:t>
          </a:r>
        </a:p>
      </dgm:t>
    </dgm:pt>
    <dgm:pt modelId="{B7F16320-9882-4D8A-9DE0-F8D80CF79DC2}" type="parTrans" cxnId="{AD86E940-892C-48FF-947C-20CC7EF1272B}">
      <dgm:prSet/>
      <dgm:spPr>
        <a:xfrm>
          <a:off x="1316915" y="3353252"/>
          <a:ext cx="138207" cy="605478"/>
        </a:xfrm>
        <a:custGeom>
          <a:avLst/>
          <a:gdLst/>
          <a:ahLst/>
          <a:cxnLst/>
          <a:rect l="0" t="0" r="0" b="0"/>
          <a:pathLst>
            <a:path>
              <a:moveTo>
                <a:pt x="138207" y="0"/>
              </a:moveTo>
              <a:lnTo>
                <a:pt x="138207" y="605478"/>
              </a:lnTo>
              <a:lnTo>
                <a:pt x="0" y="605478"/>
              </a:lnTo>
            </a:path>
          </a:pathLst>
        </a:custGeom>
        <a:noFill/>
        <a:ln w="25400" cap="flat" cmpd="sng" algn="ctr">
          <a:solidFill>
            <a:srgbClr val="BFDEE3">
              <a:shade val="80000"/>
              <a:hueOff val="0"/>
              <a:satOff val="0"/>
              <a:lumOff val="0"/>
              <a:alphaOff val="0"/>
            </a:srgbClr>
          </a:solidFill>
          <a:prstDash val="solid"/>
        </a:ln>
        <a:effectLst/>
      </dgm:spPr>
      <dgm:t>
        <a:bodyPr/>
        <a:lstStyle/>
        <a:p>
          <a:endParaRPr lang="ru-RU"/>
        </a:p>
      </dgm:t>
    </dgm:pt>
    <dgm:pt modelId="{79B91C85-A71E-41C1-94C8-63E98E6E46C9}" type="sibTrans" cxnId="{AD86E940-892C-48FF-947C-20CC7EF1272B}">
      <dgm:prSet/>
      <dgm:spPr/>
      <dgm:t>
        <a:bodyPr/>
        <a:lstStyle/>
        <a:p>
          <a:endParaRPr lang="ru-RU"/>
        </a:p>
      </dgm:t>
    </dgm:pt>
    <dgm:pt modelId="{EB0AA418-DED4-4474-9EC9-A5D14FEE5B60}">
      <dgm:prSet/>
      <dgm:spPr>
        <a:xfrm>
          <a:off x="3982338" y="2695122"/>
          <a:ext cx="1316258" cy="658129"/>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ln>
        <a:effectLs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err="1">
              <a:ln>
                <a:noFill/>
              </a:ln>
              <a:solidFill>
                <a:srgbClr val="000000"/>
              </a:solidFill>
              <a:effectLst/>
              <a:latin typeface="Tahoma" pitchFamily="34" charset="0"/>
              <a:ea typeface="+mn-ea"/>
              <a:cs typeface="+mn-cs"/>
            </a:rPr>
            <a:t>графічні</a:t>
          </a:r>
          <a:endParaRPr kumimoji="0" lang="ru-RU" b="1" i="0" u="none" strike="noStrike" cap="none" normalizeH="0" baseline="0" dirty="0">
            <a:ln>
              <a:noFill/>
            </a:ln>
            <a:solidFill>
              <a:srgbClr val="000000"/>
            </a:solidFill>
            <a:effectLst/>
            <a:latin typeface="Tahoma" pitchFamily="34" charset="0"/>
            <a:ea typeface="+mn-ea"/>
            <a:cs typeface="+mn-cs"/>
          </a:endParaRPr>
        </a:p>
        <a:p>
          <a:r>
            <a:rPr kumimoji="0" lang="ru-RU" b="1" i="0" u="none" strike="noStrike" cap="none" normalizeH="0" baseline="0" dirty="0" err="1">
              <a:ln>
                <a:noFill/>
              </a:ln>
              <a:solidFill>
                <a:srgbClr val="000000"/>
              </a:solidFill>
              <a:effectLst/>
              <a:latin typeface="Tahoma" pitchFamily="34" charset="0"/>
              <a:ea typeface="+mn-ea"/>
              <a:cs typeface="+mn-cs"/>
            </a:rPr>
            <a:t>схеми</a:t>
          </a:r>
          <a:endParaRPr kumimoji="0" lang="ru-RU" b="1" i="0" u="none" strike="noStrike" cap="none" normalizeH="0" baseline="0" dirty="0">
            <a:ln>
              <a:noFill/>
            </a:ln>
            <a:solidFill>
              <a:srgbClr val="000000"/>
            </a:solidFill>
            <a:effectLst/>
            <a:latin typeface="Tahoma" pitchFamily="34" charset="0"/>
            <a:ea typeface="+mn-ea"/>
            <a:cs typeface="+mn-cs"/>
          </a:endParaRPr>
        </a:p>
      </dgm:t>
    </dgm:pt>
    <dgm:pt modelId="{1688B9F8-3FCA-44AB-91B5-3E6C5027D9CA}" type="parTrans" cxnId="{1F88A4DB-F09F-4081-A850-5E82FF08938C}">
      <dgm:prSet/>
      <dgm:spPr>
        <a:xfrm>
          <a:off x="3047794" y="2418708"/>
          <a:ext cx="1592672" cy="276414"/>
        </a:xfrm>
        <a:custGeom>
          <a:avLst/>
          <a:gdLst/>
          <a:ahLst/>
          <a:cxnLst/>
          <a:rect l="0" t="0" r="0" b="0"/>
          <a:pathLst>
            <a:path>
              <a:moveTo>
                <a:pt x="0" y="0"/>
              </a:moveTo>
              <a:lnTo>
                <a:pt x="0" y="138207"/>
              </a:lnTo>
              <a:lnTo>
                <a:pt x="1592672" y="138207"/>
              </a:lnTo>
              <a:lnTo>
                <a:pt x="1592672" y="276414"/>
              </a:lnTo>
            </a:path>
          </a:pathLst>
        </a:custGeom>
        <a:noFill/>
        <a:ln w="25400" cap="flat" cmpd="sng" algn="ctr">
          <a:solidFill>
            <a:srgbClr val="BFDEE3">
              <a:shade val="60000"/>
              <a:hueOff val="0"/>
              <a:satOff val="0"/>
              <a:lumOff val="0"/>
              <a:alphaOff val="0"/>
            </a:srgbClr>
          </a:solidFill>
          <a:prstDash val="solid"/>
        </a:ln>
        <a:effectLst/>
      </dgm:spPr>
      <dgm:t>
        <a:bodyPr/>
        <a:lstStyle/>
        <a:p>
          <a:endParaRPr lang="ru-RU"/>
        </a:p>
      </dgm:t>
    </dgm:pt>
    <dgm:pt modelId="{158C1534-56D1-45A5-B2C7-2EDEB7EB80FE}" type="sibTrans" cxnId="{1F88A4DB-F09F-4081-A850-5E82FF08938C}">
      <dgm:prSet/>
      <dgm:spPr/>
      <dgm:t>
        <a:bodyPr/>
        <a:lstStyle/>
        <a:p>
          <a:endParaRPr lang="ru-RU"/>
        </a:p>
      </dgm:t>
    </dgm:pt>
    <dgm:pt modelId="{1A3EBC6C-68B2-476B-8EAF-D3C0BC13E2B6}">
      <dgm:prSet/>
      <dgm:spPr>
        <a:xfrm>
          <a:off x="1593329" y="3629666"/>
          <a:ext cx="1316258" cy="658129"/>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ln>
        <a:effectLs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err="1">
              <a:ln>
                <a:noFill/>
              </a:ln>
              <a:solidFill>
                <a:srgbClr val="000000"/>
              </a:solidFill>
              <a:effectLst/>
              <a:latin typeface="Tahoma" pitchFamily="34" charset="0"/>
              <a:ea typeface="+mn-ea"/>
              <a:cs typeface="+mn-cs"/>
            </a:rPr>
            <a:t>функціональні</a:t>
          </a:r>
          <a:endParaRPr kumimoji="0" lang="ru-RU" b="1" i="0" u="none" strike="noStrike" cap="none" normalizeH="0" baseline="0" dirty="0">
            <a:ln>
              <a:noFill/>
            </a:ln>
            <a:solidFill>
              <a:srgbClr val="000000"/>
            </a:solidFill>
            <a:effectLst/>
            <a:latin typeface="Tahoma" pitchFamily="34" charset="0"/>
            <a:ea typeface="+mn-ea"/>
            <a:cs typeface="+mn-cs"/>
          </a:endParaRPr>
        </a:p>
        <a:p>
          <a:r>
            <a:rPr kumimoji="0" lang="ru-RU" b="1" i="0" u="none" strike="noStrike" cap="none" normalizeH="0" baseline="0" dirty="0">
              <a:ln>
                <a:noFill/>
              </a:ln>
              <a:solidFill>
                <a:srgbClr val="000000"/>
              </a:solidFill>
              <a:effectLst/>
              <a:latin typeface="Tahoma" pitchFamily="34" charset="0"/>
              <a:ea typeface="+mn-ea"/>
              <a:cs typeface="+mn-cs"/>
            </a:rPr>
            <a:t>(</a:t>
          </a:r>
          <a:r>
            <a:rPr kumimoji="0" lang="ru-RU" b="1" i="0" u="none" strike="noStrike" cap="none" normalizeH="0" baseline="0" dirty="0" err="1">
              <a:ln>
                <a:noFill/>
              </a:ln>
              <a:solidFill>
                <a:srgbClr val="000000"/>
              </a:solidFill>
              <a:effectLst/>
              <a:latin typeface="Tahoma" pitchFamily="34" charset="0"/>
              <a:ea typeface="+mn-ea"/>
              <a:cs typeface="+mn-cs"/>
            </a:rPr>
            <a:t>технологічна</a:t>
          </a:r>
          <a:endParaRPr kumimoji="0" lang="ru-RU" b="1" i="0" u="none" strike="noStrike" cap="none" normalizeH="0" baseline="0" dirty="0">
            <a:ln>
              <a:noFill/>
            </a:ln>
            <a:solidFill>
              <a:srgbClr val="000000"/>
            </a:solidFill>
            <a:effectLst/>
            <a:latin typeface="Tahoma" pitchFamily="34" charset="0"/>
            <a:ea typeface="+mn-ea"/>
            <a:cs typeface="+mn-cs"/>
          </a:endParaRPr>
        </a:p>
        <a:p>
          <a:r>
            <a:rPr kumimoji="0" lang="ru-RU" b="1" i="0" u="none" strike="noStrike" cap="none" normalizeH="0" baseline="0" dirty="0">
              <a:ln>
                <a:noFill/>
              </a:ln>
              <a:solidFill>
                <a:srgbClr val="000000"/>
              </a:solidFill>
              <a:effectLst/>
              <a:latin typeface="Tahoma" pitchFamily="34" charset="0"/>
              <a:ea typeface="+mn-ea"/>
              <a:cs typeface="+mn-cs"/>
            </a:rPr>
            <a:t>схема)</a:t>
          </a:r>
        </a:p>
      </dgm:t>
    </dgm:pt>
    <dgm:pt modelId="{C561C6DC-8BB4-427C-9A6E-5E35DFDB90FF}" type="parTrans" cxnId="{B5085440-981C-43F4-B838-6F4A5BA57F55}">
      <dgm:prSet/>
      <dgm:spPr>
        <a:xfrm>
          <a:off x="2251458" y="3353252"/>
          <a:ext cx="2389008" cy="276414"/>
        </a:xfrm>
        <a:custGeom>
          <a:avLst/>
          <a:gdLst/>
          <a:ahLst/>
          <a:cxnLst/>
          <a:rect l="0" t="0" r="0" b="0"/>
          <a:pathLst>
            <a:path>
              <a:moveTo>
                <a:pt x="2389008" y="0"/>
              </a:moveTo>
              <a:lnTo>
                <a:pt x="2389008" y="138207"/>
              </a:lnTo>
              <a:lnTo>
                <a:pt x="0" y="138207"/>
              </a:lnTo>
              <a:lnTo>
                <a:pt x="0" y="276414"/>
              </a:lnTo>
            </a:path>
          </a:pathLst>
        </a:custGeom>
        <a:noFill/>
        <a:ln w="25400" cap="flat" cmpd="sng" algn="ctr">
          <a:solidFill>
            <a:srgbClr val="BFDEE3">
              <a:shade val="80000"/>
              <a:hueOff val="0"/>
              <a:satOff val="0"/>
              <a:lumOff val="0"/>
              <a:alphaOff val="0"/>
            </a:srgbClr>
          </a:solidFill>
          <a:prstDash val="solid"/>
        </a:ln>
        <a:effectLst/>
      </dgm:spPr>
      <dgm:t>
        <a:bodyPr/>
        <a:lstStyle/>
        <a:p>
          <a:endParaRPr lang="ru-RU"/>
        </a:p>
      </dgm:t>
    </dgm:pt>
    <dgm:pt modelId="{DE05A97D-F4DB-48D3-B69F-70112465EB60}" type="sibTrans" cxnId="{B5085440-981C-43F4-B838-6F4A5BA57F55}">
      <dgm:prSet/>
      <dgm:spPr/>
      <dgm:t>
        <a:bodyPr/>
        <a:lstStyle/>
        <a:p>
          <a:endParaRPr lang="ru-RU"/>
        </a:p>
      </dgm:t>
    </dgm:pt>
    <dgm:pt modelId="{80ED172F-86C3-4844-B86F-0C7A3A8B243D}">
      <dgm:prSet/>
      <dgm:spPr>
        <a:xfrm>
          <a:off x="3186001" y="3629666"/>
          <a:ext cx="1316258" cy="658129"/>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ln>
        <a:effectLs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err="1">
              <a:ln>
                <a:noFill/>
              </a:ln>
              <a:solidFill>
                <a:srgbClr val="000000"/>
              </a:solidFill>
              <a:effectLst/>
              <a:latin typeface="Tahoma" pitchFamily="34" charset="0"/>
              <a:ea typeface="+mn-ea"/>
              <a:cs typeface="+mn-cs"/>
            </a:rPr>
            <a:t>операторні</a:t>
          </a:r>
          <a:endParaRPr kumimoji="0" lang="ru-RU" b="1" i="0" u="none" strike="noStrike" cap="none" normalizeH="0" baseline="0" dirty="0">
            <a:ln>
              <a:noFill/>
            </a:ln>
            <a:solidFill>
              <a:srgbClr val="000000"/>
            </a:solidFill>
            <a:effectLst/>
            <a:latin typeface="Tahoma" pitchFamily="34" charset="0"/>
            <a:ea typeface="+mn-ea"/>
            <a:cs typeface="+mn-cs"/>
          </a:endParaRPr>
        </a:p>
      </dgm:t>
    </dgm:pt>
    <dgm:pt modelId="{7ACCC682-E7AF-4747-BB5D-1D1F791EF1D5}" type="parTrans" cxnId="{88AB268D-8B9B-40FD-8F6E-C5E6E6E8B79A}">
      <dgm:prSet/>
      <dgm:spPr>
        <a:xfrm>
          <a:off x="3844131" y="3353252"/>
          <a:ext cx="796336" cy="276414"/>
        </a:xfrm>
        <a:custGeom>
          <a:avLst/>
          <a:gdLst/>
          <a:ahLst/>
          <a:cxnLst/>
          <a:rect l="0" t="0" r="0" b="0"/>
          <a:pathLst>
            <a:path>
              <a:moveTo>
                <a:pt x="796336" y="0"/>
              </a:moveTo>
              <a:lnTo>
                <a:pt x="796336" y="138207"/>
              </a:lnTo>
              <a:lnTo>
                <a:pt x="0" y="138207"/>
              </a:lnTo>
              <a:lnTo>
                <a:pt x="0" y="276414"/>
              </a:lnTo>
            </a:path>
          </a:pathLst>
        </a:custGeom>
        <a:noFill/>
        <a:ln w="25400" cap="flat" cmpd="sng" algn="ctr">
          <a:solidFill>
            <a:srgbClr val="BFDEE3">
              <a:shade val="80000"/>
              <a:hueOff val="0"/>
              <a:satOff val="0"/>
              <a:lumOff val="0"/>
              <a:alphaOff val="0"/>
            </a:srgbClr>
          </a:solidFill>
          <a:prstDash val="solid"/>
        </a:ln>
        <a:effectLst/>
      </dgm:spPr>
      <dgm:t>
        <a:bodyPr/>
        <a:lstStyle/>
        <a:p>
          <a:endParaRPr lang="ru-RU"/>
        </a:p>
      </dgm:t>
    </dgm:pt>
    <dgm:pt modelId="{52285E72-A147-44FA-8125-2ED98F393559}" type="sibTrans" cxnId="{88AB268D-8B9B-40FD-8F6E-C5E6E6E8B79A}">
      <dgm:prSet/>
      <dgm:spPr/>
      <dgm:t>
        <a:bodyPr/>
        <a:lstStyle/>
        <a:p>
          <a:endParaRPr lang="ru-RU"/>
        </a:p>
      </dgm:t>
    </dgm:pt>
    <dgm:pt modelId="{38C551AC-C9B3-4F9D-98B8-616913BD60A8}">
      <dgm:prSet/>
      <dgm:spPr>
        <a:xfrm>
          <a:off x="4778674" y="3629666"/>
          <a:ext cx="1316258" cy="658129"/>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ln>
        <a:effectLs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err="1">
              <a:ln>
                <a:noFill/>
              </a:ln>
              <a:solidFill>
                <a:srgbClr val="000000"/>
              </a:solidFill>
              <a:effectLst/>
              <a:latin typeface="Tahoma" pitchFamily="34" charset="0"/>
              <a:ea typeface="+mn-ea"/>
              <a:cs typeface="+mn-cs"/>
            </a:rPr>
            <a:t>структурні</a:t>
          </a:r>
          <a:endParaRPr kumimoji="0" lang="ru-RU" b="1" i="0" u="none" strike="noStrike" cap="none" normalizeH="0" baseline="0" dirty="0">
            <a:ln>
              <a:noFill/>
            </a:ln>
            <a:solidFill>
              <a:srgbClr val="000000"/>
            </a:solidFill>
            <a:effectLst/>
            <a:latin typeface="Tahoma" pitchFamily="34" charset="0"/>
            <a:ea typeface="+mn-ea"/>
            <a:cs typeface="+mn-cs"/>
          </a:endParaRPr>
        </a:p>
      </dgm:t>
    </dgm:pt>
    <dgm:pt modelId="{3F69D33E-3704-40CA-B299-3146132FDA13}" type="parTrans" cxnId="{D6CA8839-04DE-4E2B-9814-2397F1B3DAAD}">
      <dgm:prSet/>
      <dgm:spPr>
        <a:xfrm>
          <a:off x="4640467" y="3353252"/>
          <a:ext cx="796336" cy="276414"/>
        </a:xfrm>
        <a:custGeom>
          <a:avLst/>
          <a:gdLst/>
          <a:ahLst/>
          <a:cxnLst/>
          <a:rect l="0" t="0" r="0" b="0"/>
          <a:pathLst>
            <a:path>
              <a:moveTo>
                <a:pt x="0" y="0"/>
              </a:moveTo>
              <a:lnTo>
                <a:pt x="0" y="138207"/>
              </a:lnTo>
              <a:lnTo>
                <a:pt x="796336" y="138207"/>
              </a:lnTo>
              <a:lnTo>
                <a:pt x="796336" y="276414"/>
              </a:lnTo>
            </a:path>
          </a:pathLst>
        </a:custGeom>
        <a:noFill/>
        <a:ln w="25400" cap="flat" cmpd="sng" algn="ctr">
          <a:solidFill>
            <a:srgbClr val="BFDEE3">
              <a:shade val="80000"/>
              <a:hueOff val="0"/>
              <a:satOff val="0"/>
              <a:lumOff val="0"/>
              <a:alphaOff val="0"/>
            </a:srgbClr>
          </a:solidFill>
          <a:prstDash val="solid"/>
        </a:ln>
        <a:effectLst/>
      </dgm:spPr>
      <dgm:t>
        <a:bodyPr/>
        <a:lstStyle/>
        <a:p>
          <a:endParaRPr lang="ru-RU"/>
        </a:p>
      </dgm:t>
    </dgm:pt>
    <dgm:pt modelId="{12E411DA-8A59-4157-9519-D75D031E7806}" type="sibTrans" cxnId="{D6CA8839-04DE-4E2B-9814-2397F1B3DAAD}">
      <dgm:prSet/>
      <dgm:spPr/>
      <dgm:t>
        <a:bodyPr/>
        <a:lstStyle/>
        <a:p>
          <a:endParaRPr lang="ru-RU"/>
        </a:p>
      </dgm:t>
    </dgm:pt>
    <dgm:pt modelId="{FDEBA58A-40ED-4DCA-BC14-80755B6718BC}">
      <dgm:prSet/>
      <dgm:spPr>
        <a:xfrm>
          <a:off x="6371346" y="3629666"/>
          <a:ext cx="1316258" cy="658129"/>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ln>
        <a:effectLs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err="1">
              <a:ln>
                <a:noFill/>
              </a:ln>
              <a:solidFill>
                <a:srgbClr val="000000"/>
              </a:solidFill>
              <a:effectLst/>
              <a:latin typeface="Tahoma" pitchFamily="34" charset="0"/>
              <a:ea typeface="+mn-ea"/>
              <a:cs typeface="+mn-cs"/>
            </a:rPr>
            <a:t>апаратурні</a:t>
          </a:r>
          <a:endParaRPr kumimoji="0" lang="ru-RU" b="1" i="0" u="none" strike="noStrike" cap="none" normalizeH="0" baseline="0" dirty="0">
            <a:ln>
              <a:noFill/>
            </a:ln>
            <a:solidFill>
              <a:srgbClr val="000000"/>
            </a:solidFill>
            <a:effectLst/>
            <a:latin typeface="Tahoma" pitchFamily="34" charset="0"/>
            <a:ea typeface="+mn-ea"/>
            <a:cs typeface="+mn-cs"/>
          </a:endParaRPr>
        </a:p>
      </dgm:t>
    </dgm:pt>
    <dgm:pt modelId="{0C093D08-4375-431D-B5A7-087F2DE35D01}" type="parTrans" cxnId="{EDE6D291-B36E-4670-952D-F27D016D7B40}">
      <dgm:prSet/>
      <dgm:spPr>
        <a:xfrm>
          <a:off x="4640467" y="3353252"/>
          <a:ext cx="2389008" cy="276414"/>
        </a:xfrm>
        <a:custGeom>
          <a:avLst/>
          <a:gdLst/>
          <a:ahLst/>
          <a:cxnLst/>
          <a:rect l="0" t="0" r="0" b="0"/>
          <a:pathLst>
            <a:path>
              <a:moveTo>
                <a:pt x="0" y="0"/>
              </a:moveTo>
              <a:lnTo>
                <a:pt x="0" y="138207"/>
              </a:lnTo>
              <a:lnTo>
                <a:pt x="2389008" y="138207"/>
              </a:lnTo>
              <a:lnTo>
                <a:pt x="2389008" y="276414"/>
              </a:lnTo>
            </a:path>
          </a:pathLst>
        </a:custGeom>
        <a:noFill/>
        <a:ln w="25400" cap="flat" cmpd="sng" algn="ctr">
          <a:solidFill>
            <a:srgbClr val="BFDEE3">
              <a:shade val="80000"/>
              <a:hueOff val="0"/>
              <a:satOff val="0"/>
              <a:lumOff val="0"/>
              <a:alphaOff val="0"/>
            </a:srgbClr>
          </a:solidFill>
          <a:prstDash val="solid"/>
        </a:ln>
        <a:effectLst/>
      </dgm:spPr>
      <dgm:t>
        <a:bodyPr/>
        <a:lstStyle/>
        <a:p>
          <a:endParaRPr lang="ru-RU"/>
        </a:p>
      </dgm:t>
    </dgm:pt>
    <dgm:pt modelId="{4DA6500A-83AA-4ED3-B568-26E5BDE88124}" type="sibTrans" cxnId="{EDE6D291-B36E-4670-952D-F27D016D7B40}">
      <dgm:prSet/>
      <dgm:spPr/>
      <dgm:t>
        <a:bodyPr/>
        <a:lstStyle/>
        <a:p>
          <a:endParaRPr lang="ru-RU"/>
        </a:p>
      </dgm:t>
    </dgm:pt>
    <dgm:pt modelId="{F3ECEFA7-0403-4E14-BBC5-C3728B6E9704}" type="pres">
      <dgm:prSet presAssocID="{85F9614A-6F15-497F-B643-30D29A1D0BA8}" presName="hierChild1" presStyleCnt="0">
        <dgm:presLayoutVars>
          <dgm:orgChart val="1"/>
          <dgm:chPref val="1"/>
          <dgm:dir/>
          <dgm:animOne val="branch"/>
          <dgm:animLvl val="lvl"/>
          <dgm:resizeHandles/>
        </dgm:presLayoutVars>
      </dgm:prSet>
      <dgm:spPr/>
    </dgm:pt>
    <dgm:pt modelId="{3FD00E18-0488-4DCB-9E47-9A3B65C23C3C}" type="pres">
      <dgm:prSet presAssocID="{C6784769-A08D-4E71-8D5D-FE06CFD1956F}" presName="hierRoot1" presStyleCnt="0">
        <dgm:presLayoutVars>
          <dgm:hierBranch/>
        </dgm:presLayoutVars>
      </dgm:prSet>
      <dgm:spPr/>
    </dgm:pt>
    <dgm:pt modelId="{4436736C-CAE4-4EB4-9B01-2D9624849AF2}" type="pres">
      <dgm:prSet presAssocID="{C6784769-A08D-4E71-8D5D-FE06CFD1956F}" presName="rootComposite1" presStyleCnt="0"/>
      <dgm:spPr/>
    </dgm:pt>
    <dgm:pt modelId="{F86B9920-D0C5-4259-9FF2-01D3FBBF2E3B}" type="pres">
      <dgm:prSet presAssocID="{C6784769-A08D-4E71-8D5D-FE06CFD1956F}" presName="rootText1" presStyleLbl="node0" presStyleIdx="0" presStyleCnt="1" custScaleX="127731">
        <dgm:presLayoutVars>
          <dgm:chPref val="3"/>
        </dgm:presLayoutVars>
      </dgm:prSet>
      <dgm:spPr/>
      <dgm:t>
        <a:bodyPr/>
        <a:lstStyle/>
        <a:p>
          <a:endParaRPr lang="ru-RU"/>
        </a:p>
      </dgm:t>
    </dgm:pt>
    <dgm:pt modelId="{2F1131E8-609B-47FD-A998-A1B909B2583B}" type="pres">
      <dgm:prSet presAssocID="{C6784769-A08D-4E71-8D5D-FE06CFD1956F}" presName="rootConnector1" presStyleLbl="node1" presStyleIdx="0" presStyleCnt="0"/>
      <dgm:spPr/>
      <dgm:t>
        <a:bodyPr/>
        <a:lstStyle/>
        <a:p>
          <a:endParaRPr lang="ru-RU"/>
        </a:p>
      </dgm:t>
    </dgm:pt>
    <dgm:pt modelId="{16958CA4-6776-467F-96C6-EE10B80A0923}" type="pres">
      <dgm:prSet presAssocID="{C6784769-A08D-4E71-8D5D-FE06CFD1956F}" presName="hierChild2" presStyleCnt="0"/>
      <dgm:spPr/>
    </dgm:pt>
    <dgm:pt modelId="{032C666A-064C-442B-BFF9-45ED7A756EAA}" type="pres">
      <dgm:prSet presAssocID="{3832E171-27C1-4198-A359-D34D89A0A0DC}" presName="Name35" presStyleLbl="parChTrans1D2" presStyleIdx="0" presStyleCnt="2"/>
      <dgm:spPr/>
      <dgm:t>
        <a:bodyPr/>
        <a:lstStyle/>
        <a:p>
          <a:endParaRPr lang="ru-RU"/>
        </a:p>
      </dgm:t>
    </dgm:pt>
    <dgm:pt modelId="{73CF2CE8-03EE-40D5-9973-7D3A5B4E5C75}" type="pres">
      <dgm:prSet presAssocID="{9E3ADB2D-6368-4718-9CB1-A5F07E8E4CC1}" presName="hierRoot2" presStyleCnt="0">
        <dgm:presLayoutVars>
          <dgm:hierBranch/>
        </dgm:presLayoutVars>
      </dgm:prSet>
      <dgm:spPr/>
    </dgm:pt>
    <dgm:pt modelId="{1289DD12-F71F-451F-8560-F23634064E14}" type="pres">
      <dgm:prSet presAssocID="{9E3ADB2D-6368-4718-9CB1-A5F07E8E4CC1}" presName="rootComposite" presStyleCnt="0"/>
      <dgm:spPr/>
    </dgm:pt>
    <dgm:pt modelId="{4C4164CF-CD8B-4768-BCE2-416986F2C557}" type="pres">
      <dgm:prSet presAssocID="{9E3ADB2D-6368-4718-9CB1-A5F07E8E4CC1}" presName="rootText" presStyleLbl="node2" presStyleIdx="0" presStyleCnt="2">
        <dgm:presLayoutVars>
          <dgm:chPref val="3"/>
        </dgm:presLayoutVars>
      </dgm:prSet>
      <dgm:spPr/>
      <dgm:t>
        <a:bodyPr/>
        <a:lstStyle/>
        <a:p>
          <a:endParaRPr lang="ru-RU"/>
        </a:p>
      </dgm:t>
    </dgm:pt>
    <dgm:pt modelId="{A8447101-BB09-4C30-8065-EDE02112F226}" type="pres">
      <dgm:prSet presAssocID="{9E3ADB2D-6368-4718-9CB1-A5F07E8E4CC1}" presName="rootConnector" presStyleLbl="node2" presStyleIdx="0" presStyleCnt="2"/>
      <dgm:spPr/>
      <dgm:t>
        <a:bodyPr/>
        <a:lstStyle/>
        <a:p>
          <a:endParaRPr lang="ru-RU"/>
        </a:p>
      </dgm:t>
    </dgm:pt>
    <dgm:pt modelId="{9FFB0DFD-BC4A-4893-93F9-4FEF177B9031}" type="pres">
      <dgm:prSet presAssocID="{9E3ADB2D-6368-4718-9CB1-A5F07E8E4CC1}" presName="hierChild4" presStyleCnt="0"/>
      <dgm:spPr/>
    </dgm:pt>
    <dgm:pt modelId="{6654A8C2-2498-4CD8-8B17-58986C81A06A}" type="pres">
      <dgm:prSet presAssocID="{9E3ADB2D-6368-4718-9CB1-A5F07E8E4CC1}" presName="hierChild5" presStyleCnt="0"/>
      <dgm:spPr/>
    </dgm:pt>
    <dgm:pt modelId="{61F025A3-6623-48D8-8E5D-3477A89E5D75}" type="pres">
      <dgm:prSet presAssocID="{B7F16320-9882-4D8A-9DE0-F8D80CF79DC2}" presName="Name111" presStyleLbl="parChTrans1D3" presStyleIdx="0" presStyleCnt="5"/>
      <dgm:spPr/>
      <dgm:t>
        <a:bodyPr/>
        <a:lstStyle/>
        <a:p>
          <a:endParaRPr lang="ru-RU"/>
        </a:p>
      </dgm:t>
    </dgm:pt>
    <dgm:pt modelId="{A2FC5B85-DD9E-4736-8065-48E3A23109B6}" type="pres">
      <dgm:prSet presAssocID="{D534FD33-79A7-4E1C-BFB0-D05C8A7D6FA6}" presName="hierRoot3" presStyleCnt="0">
        <dgm:presLayoutVars>
          <dgm:hierBranch/>
        </dgm:presLayoutVars>
      </dgm:prSet>
      <dgm:spPr/>
    </dgm:pt>
    <dgm:pt modelId="{202C89F3-9D3A-4A5A-8A09-398822F9A4C7}" type="pres">
      <dgm:prSet presAssocID="{D534FD33-79A7-4E1C-BFB0-D05C8A7D6FA6}" presName="rootComposite3" presStyleCnt="0"/>
      <dgm:spPr/>
    </dgm:pt>
    <dgm:pt modelId="{30798DCC-E5D3-45C7-8E25-18CF99ABE31C}" type="pres">
      <dgm:prSet presAssocID="{D534FD33-79A7-4E1C-BFB0-D05C8A7D6FA6}" presName="rootText3" presStyleLbl="asst2" presStyleIdx="0" presStyleCnt="1">
        <dgm:presLayoutVars>
          <dgm:chPref val="3"/>
        </dgm:presLayoutVars>
      </dgm:prSet>
      <dgm:spPr/>
      <dgm:t>
        <a:bodyPr/>
        <a:lstStyle/>
        <a:p>
          <a:endParaRPr lang="ru-RU"/>
        </a:p>
      </dgm:t>
    </dgm:pt>
    <dgm:pt modelId="{D0B956C8-0571-492A-8C77-1ED00D199BC4}" type="pres">
      <dgm:prSet presAssocID="{D534FD33-79A7-4E1C-BFB0-D05C8A7D6FA6}" presName="rootConnector3" presStyleLbl="asst2" presStyleIdx="0" presStyleCnt="1"/>
      <dgm:spPr/>
      <dgm:t>
        <a:bodyPr/>
        <a:lstStyle/>
        <a:p>
          <a:endParaRPr lang="ru-RU"/>
        </a:p>
      </dgm:t>
    </dgm:pt>
    <dgm:pt modelId="{AA1A983C-941C-4A8F-BC93-4F29B8EE9D9F}" type="pres">
      <dgm:prSet presAssocID="{D534FD33-79A7-4E1C-BFB0-D05C8A7D6FA6}" presName="hierChild6" presStyleCnt="0"/>
      <dgm:spPr/>
    </dgm:pt>
    <dgm:pt modelId="{F72C686B-69FC-4A75-BF53-BD6A53F7DF02}" type="pres">
      <dgm:prSet presAssocID="{D534FD33-79A7-4E1C-BFB0-D05C8A7D6FA6}" presName="hierChild7" presStyleCnt="0"/>
      <dgm:spPr/>
    </dgm:pt>
    <dgm:pt modelId="{6D8BBBA9-1448-4248-A825-52049C82C603}" type="pres">
      <dgm:prSet presAssocID="{1688B9F8-3FCA-44AB-91B5-3E6C5027D9CA}" presName="Name35" presStyleLbl="parChTrans1D2" presStyleIdx="1" presStyleCnt="2"/>
      <dgm:spPr/>
      <dgm:t>
        <a:bodyPr/>
        <a:lstStyle/>
        <a:p>
          <a:endParaRPr lang="ru-RU"/>
        </a:p>
      </dgm:t>
    </dgm:pt>
    <dgm:pt modelId="{6457E000-0CC3-4F47-A74F-BBD6CCD478DD}" type="pres">
      <dgm:prSet presAssocID="{EB0AA418-DED4-4474-9EC9-A5D14FEE5B60}" presName="hierRoot2" presStyleCnt="0">
        <dgm:presLayoutVars>
          <dgm:hierBranch/>
        </dgm:presLayoutVars>
      </dgm:prSet>
      <dgm:spPr/>
    </dgm:pt>
    <dgm:pt modelId="{60F546C6-36FE-461B-A083-6CBA804096B7}" type="pres">
      <dgm:prSet presAssocID="{EB0AA418-DED4-4474-9EC9-A5D14FEE5B60}" presName="rootComposite" presStyleCnt="0"/>
      <dgm:spPr/>
    </dgm:pt>
    <dgm:pt modelId="{9C3754CD-E54D-4FA1-A45F-8F9A73C55E69}" type="pres">
      <dgm:prSet presAssocID="{EB0AA418-DED4-4474-9EC9-A5D14FEE5B60}" presName="rootText" presStyleLbl="node2" presStyleIdx="1" presStyleCnt="2">
        <dgm:presLayoutVars>
          <dgm:chPref val="3"/>
        </dgm:presLayoutVars>
      </dgm:prSet>
      <dgm:spPr/>
      <dgm:t>
        <a:bodyPr/>
        <a:lstStyle/>
        <a:p>
          <a:endParaRPr lang="ru-RU"/>
        </a:p>
      </dgm:t>
    </dgm:pt>
    <dgm:pt modelId="{C95E0F63-A1D3-43DB-9DC9-B7068D044040}" type="pres">
      <dgm:prSet presAssocID="{EB0AA418-DED4-4474-9EC9-A5D14FEE5B60}" presName="rootConnector" presStyleLbl="node2" presStyleIdx="1" presStyleCnt="2"/>
      <dgm:spPr/>
      <dgm:t>
        <a:bodyPr/>
        <a:lstStyle/>
        <a:p>
          <a:endParaRPr lang="ru-RU"/>
        </a:p>
      </dgm:t>
    </dgm:pt>
    <dgm:pt modelId="{0BEE13CC-9CAF-45EA-8A46-49C34F193DA7}" type="pres">
      <dgm:prSet presAssocID="{EB0AA418-DED4-4474-9EC9-A5D14FEE5B60}" presName="hierChild4" presStyleCnt="0"/>
      <dgm:spPr/>
    </dgm:pt>
    <dgm:pt modelId="{B6B9A2F9-4271-4185-97D2-E40E0B325A61}" type="pres">
      <dgm:prSet presAssocID="{C561C6DC-8BB4-427C-9A6E-5E35DFDB90FF}" presName="Name35" presStyleLbl="parChTrans1D3" presStyleIdx="1" presStyleCnt="5"/>
      <dgm:spPr/>
      <dgm:t>
        <a:bodyPr/>
        <a:lstStyle/>
        <a:p>
          <a:endParaRPr lang="ru-RU"/>
        </a:p>
      </dgm:t>
    </dgm:pt>
    <dgm:pt modelId="{602ACBEC-E577-4985-88DD-2D12B50E44D0}" type="pres">
      <dgm:prSet presAssocID="{1A3EBC6C-68B2-476B-8EAF-D3C0BC13E2B6}" presName="hierRoot2" presStyleCnt="0">
        <dgm:presLayoutVars>
          <dgm:hierBranch val="r"/>
        </dgm:presLayoutVars>
      </dgm:prSet>
      <dgm:spPr/>
    </dgm:pt>
    <dgm:pt modelId="{0911BF85-79F7-4D8F-A4CF-7A5105CF3FDF}" type="pres">
      <dgm:prSet presAssocID="{1A3EBC6C-68B2-476B-8EAF-D3C0BC13E2B6}" presName="rootComposite" presStyleCnt="0"/>
      <dgm:spPr/>
    </dgm:pt>
    <dgm:pt modelId="{F27CFF8A-A9FD-408C-907F-1CBF4217BF14}" type="pres">
      <dgm:prSet presAssocID="{1A3EBC6C-68B2-476B-8EAF-D3C0BC13E2B6}" presName="rootText" presStyleLbl="node3" presStyleIdx="0" presStyleCnt="4">
        <dgm:presLayoutVars>
          <dgm:chPref val="3"/>
        </dgm:presLayoutVars>
      </dgm:prSet>
      <dgm:spPr/>
      <dgm:t>
        <a:bodyPr/>
        <a:lstStyle/>
        <a:p>
          <a:endParaRPr lang="ru-RU"/>
        </a:p>
      </dgm:t>
    </dgm:pt>
    <dgm:pt modelId="{88912EFA-D507-4BD8-BD5A-49B39AABC9C1}" type="pres">
      <dgm:prSet presAssocID="{1A3EBC6C-68B2-476B-8EAF-D3C0BC13E2B6}" presName="rootConnector" presStyleLbl="node3" presStyleIdx="0" presStyleCnt="4"/>
      <dgm:spPr/>
      <dgm:t>
        <a:bodyPr/>
        <a:lstStyle/>
        <a:p>
          <a:endParaRPr lang="ru-RU"/>
        </a:p>
      </dgm:t>
    </dgm:pt>
    <dgm:pt modelId="{395DE872-3B2D-4968-83E7-1D75F0073079}" type="pres">
      <dgm:prSet presAssocID="{1A3EBC6C-68B2-476B-8EAF-D3C0BC13E2B6}" presName="hierChild4" presStyleCnt="0"/>
      <dgm:spPr/>
    </dgm:pt>
    <dgm:pt modelId="{623F08C3-58F0-40CC-B6DA-BB68E9466C7F}" type="pres">
      <dgm:prSet presAssocID="{1A3EBC6C-68B2-476B-8EAF-D3C0BC13E2B6}" presName="hierChild5" presStyleCnt="0"/>
      <dgm:spPr/>
    </dgm:pt>
    <dgm:pt modelId="{C12F759E-1C06-4C16-B1DA-316D653D4EA4}" type="pres">
      <dgm:prSet presAssocID="{7ACCC682-E7AF-4747-BB5D-1D1F791EF1D5}" presName="Name35" presStyleLbl="parChTrans1D3" presStyleIdx="2" presStyleCnt="5"/>
      <dgm:spPr/>
      <dgm:t>
        <a:bodyPr/>
        <a:lstStyle/>
        <a:p>
          <a:endParaRPr lang="ru-RU"/>
        </a:p>
      </dgm:t>
    </dgm:pt>
    <dgm:pt modelId="{4F1F59F3-1F2E-4D47-B23B-C1416104363C}" type="pres">
      <dgm:prSet presAssocID="{80ED172F-86C3-4844-B86F-0C7A3A8B243D}" presName="hierRoot2" presStyleCnt="0">
        <dgm:presLayoutVars>
          <dgm:hierBranch val="r"/>
        </dgm:presLayoutVars>
      </dgm:prSet>
      <dgm:spPr/>
    </dgm:pt>
    <dgm:pt modelId="{46B22BC4-01B2-400D-A0C6-B9A4C6035192}" type="pres">
      <dgm:prSet presAssocID="{80ED172F-86C3-4844-B86F-0C7A3A8B243D}" presName="rootComposite" presStyleCnt="0"/>
      <dgm:spPr/>
    </dgm:pt>
    <dgm:pt modelId="{9E95CE3A-9A77-4500-8841-0D7E022F8386}" type="pres">
      <dgm:prSet presAssocID="{80ED172F-86C3-4844-B86F-0C7A3A8B243D}" presName="rootText" presStyleLbl="node3" presStyleIdx="1" presStyleCnt="4">
        <dgm:presLayoutVars>
          <dgm:chPref val="3"/>
        </dgm:presLayoutVars>
      </dgm:prSet>
      <dgm:spPr/>
      <dgm:t>
        <a:bodyPr/>
        <a:lstStyle/>
        <a:p>
          <a:endParaRPr lang="ru-RU"/>
        </a:p>
      </dgm:t>
    </dgm:pt>
    <dgm:pt modelId="{93ADD53A-45C1-4B18-BCE5-10AFA89C2015}" type="pres">
      <dgm:prSet presAssocID="{80ED172F-86C3-4844-B86F-0C7A3A8B243D}" presName="rootConnector" presStyleLbl="node3" presStyleIdx="1" presStyleCnt="4"/>
      <dgm:spPr/>
      <dgm:t>
        <a:bodyPr/>
        <a:lstStyle/>
        <a:p>
          <a:endParaRPr lang="ru-RU"/>
        </a:p>
      </dgm:t>
    </dgm:pt>
    <dgm:pt modelId="{38649D8B-137A-41B2-B58F-AB9C140E6265}" type="pres">
      <dgm:prSet presAssocID="{80ED172F-86C3-4844-B86F-0C7A3A8B243D}" presName="hierChild4" presStyleCnt="0"/>
      <dgm:spPr/>
    </dgm:pt>
    <dgm:pt modelId="{225A4488-23AC-42A8-AC84-EA0BA25C3B04}" type="pres">
      <dgm:prSet presAssocID="{80ED172F-86C3-4844-B86F-0C7A3A8B243D}" presName="hierChild5" presStyleCnt="0"/>
      <dgm:spPr/>
    </dgm:pt>
    <dgm:pt modelId="{B702B264-B464-4BC8-BF69-BA5BDAC0E985}" type="pres">
      <dgm:prSet presAssocID="{3F69D33E-3704-40CA-B299-3146132FDA13}" presName="Name35" presStyleLbl="parChTrans1D3" presStyleIdx="3" presStyleCnt="5"/>
      <dgm:spPr/>
      <dgm:t>
        <a:bodyPr/>
        <a:lstStyle/>
        <a:p>
          <a:endParaRPr lang="ru-RU"/>
        </a:p>
      </dgm:t>
    </dgm:pt>
    <dgm:pt modelId="{A20F07CD-EC74-4863-96F0-D1118F28CFF0}" type="pres">
      <dgm:prSet presAssocID="{38C551AC-C9B3-4F9D-98B8-616913BD60A8}" presName="hierRoot2" presStyleCnt="0">
        <dgm:presLayoutVars>
          <dgm:hierBranch val="r"/>
        </dgm:presLayoutVars>
      </dgm:prSet>
      <dgm:spPr/>
    </dgm:pt>
    <dgm:pt modelId="{9AA29403-ED39-402C-B653-16BC6CC37789}" type="pres">
      <dgm:prSet presAssocID="{38C551AC-C9B3-4F9D-98B8-616913BD60A8}" presName="rootComposite" presStyleCnt="0"/>
      <dgm:spPr/>
    </dgm:pt>
    <dgm:pt modelId="{5793D5F8-5B68-4786-A7F5-5B464BC38EA2}" type="pres">
      <dgm:prSet presAssocID="{38C551AC-C9B3-4F9D-98B8-616913BD60A8}" presName="rootText" presStyleLbl="node3" presStyleIdx="2" presStyleCnt="4">
        <dgm:presLayoutVars>
          <dgm:chPref val="3"/>
        </dgm:presLayoutVars>
      </dgm:prSet>
      <dgm:spPr/>
      <dgm:t>
        <a:bodyPr/>
        <a:lstStyle/>
        <a:p>
          <a:endParaRPr lang="ru-RU"/>
        </a:p>
      </dgm:t>
    </dgm:pt>
    <dgm:pt modelId="{1B480380-DCAE-4868-B117-5319791E49F4}" type="pres">
      <dgm:prSet presAssocID="{38C551AC-C9B3-4F9D-98B8-616913BD60A8}" presName="rootConnector" presStyleLbl="node3" presStyleIdx="2" presStyleCnt="4"/>
      <dgm:spPr/>
      <dgm:t>
        <a:bodyPr/>
        <a:lstStyle/>
        <a:p>
          <a:endParaRPr lang="ru-RU"/>
        </a:p>
      </dgm:t>
    </dgm:pt>
    <dgm:pt modelId="{124B28B2-ED88-47FB-91B9-92048301A1ED}" type="pres">
      <dgm:prSet presAssocID="{38C551AC-C9B3-4F9D-98B8-616913BD60A8}" presName="hierChild4" presStyleCnt="0"/>
      <dgm:spPr/>
    </dgm:pt>
    <dgm:pt modelId="{96461213-7BEA-45BC-BF45-0C310D3F8868}" type="pres">
      <dgm:prSet presAssocID="{38C551AC-C9B3-4F9D-98B8-616913BD60A8}" presName="hierChild5" presStyleCnt="0"/>
      <dgm:spPr/>
    </dgm:pt>
    <dgm:pt modelId="{22915A8D-61EE-48A9-BFD1-BFB0ED629E8B}" type="pres">
      <dgm:prSet presAssocID="{0C093D08-4375-431D-B5A7-087F2DE35D01}" presName="Name35" presStyleLbl="parChTrans1D3" presStyleIdx="4" presStyleCnt="5"/>
      <dgm:spPr/>
      <dgm:t>
        <a:bodyPr/>
        <a:lstStyle/>
        <a:p>
          <a:endParaRPr lang="ru-RU"/>
        </a:p>
      </dgm:t>
    </dgm:pt>
    <dgm:pt modelId="{8B07B1B9-71CE-439C-B470-DC0940C83D1B}" type="pres">
      <dgm:prSet presAssocID="{FDEBA58A-40ED-4DCA-BC14-80755B6718BC}" presName="hierRoot2" presStyleCnt="0">
        <dgm:presLayoutVars>
          <dgm:hierBranch val="r"/>
        </dgm:presLayoutVars>
      </dgm:prSet>
      <dgm:spPr/>
    </dgm:pt>
    <dgm:pt modelId="{9EBD9665-4644-4629-BB3E-1FDF15D5E29D}" type="pres">
      <dgm:prSet presAssocID="{FDEBA58A-40ED-4DCA-BC14-80755B6718BC}" presName="rootComposite" presStyleCnt="0"/>
      <dgm:spPr/>
    </dgm:pt>
    <dgm:pt modelId="{0FFF8C2C-5C9F-4E8F-BFB7-68B2689ABADC}" type="pres">
      <dgm:prSet presAssocID="{FDEBA58A-40ED-4DCA-BC14-80755B6718BC}" presName="rootText" presStyleLbl="node3" presStyleIdx="3" presStyleCnt="4">
        <dgm:presLayoutVars>
          <dgm:chPref val="3"/>
        </dgm:presLayoutVars>
      </dgm:prSet>
      <dgm:spPr/>
      <dgm:t>
        <a:bodyPr/>
        <a:lstStyle/>
        <a:p>
          <a:endParaRPr lang="ru-RU"/>
        </a:p>
      </dgm:t>
    </dgm:pt>
    <dgm:pt modelId="{CBF0087E-037E-4BF4-A829-660F4E04AE8A}" type="pres">
      <dgm:prSet presAssocID="{FDEBA58A-40ED-4DCA-BC14-80755B6718BC}" presName="rootConnector" presStyleLbl="node3" presStyleIdx="3" presStyleCnt="4"/>
      <dgm:spPr/>
      <dgm:t>
        <a:bodyPr/>
        <a:lstStyle/>
        <a:p>
          <a:endParaRPr lang="ru-RU"/>
        </a:p>
      </dgm:t>
    </dgm:pt>
    <dgm:pt modelId="{0823648B-754D-4481-B015-3B559F3A987A}" type="pres">
      <dgm:prSet presAssocID="{FDEBA58A-40ED-4DCA-BC14-80755B6718BC}" presName="hierChild4" presStyleCnt="0"/>
      <dgm:spPr/>
    </dgm:pt>
    <dgm:pt modelId="{D45FC6F9-CF7F-4782-958E-8AB349ECF7ED}" type="pres">
      <dgm:prSet presAssocID="{FDEBA58A-40ED-4DCA-BC14-80755B6718BC}" presName="hierChild5" presStyleCnt="0"/>
      <dgm:spPr/>
    </dgm:pt>
    <dgm:pt modelId="{AC195A8B-794A-4392-B519-AD700677CE75}" type="pres">
      <dgm:prSet presAssocID="{EB0AA418-DED4-4474-9EC9-A5D14FEE5B60}" presName="hierChild5" presStyleCnt="0"/>
      <dgm:spPr/>
    </dgm:pt>
    <dgm:pt modelId="{93A222FF-2E41-4711-A7DA-D12D788CC189}" type="pres">
      <dgm:prSet presAssocID="{C6784769-A08D-4E71-8D5D-FE06CFD1956F}" presName="hierChild3" presStyleCnt="0"/>
      <dgm:spPr/>
    </dgm:pt>
  </dgm:ptLst>
  <dgm:cxnLst>
    <dgm:cxn modelId="{96CEACB5-4BA6-4659-8887-39C54D33ACB0}" type="presOf" srcId="{80ED172F-86C3-4844-B86F-0C7A3A8B243D}" destId="{9E95CE3A-9A77-4500-8841-0D7E022F8386}" srcOrd="0" destOrd="0" presId="urn:microsoft.com/office/officeart/2005/8/layout/orgChart1"/>
    <dgm:cxn modelId="{90FC5350-D680-48F4-802A-518DBADF32EB}" type="presOf" srcId="{38C551AC-C9B3-4F9D-98B8-616913BD60A8}" destId="{5793D5F8-5B68-4786-A7F5-5B464BC38EA2}" srcOrd="0" destOrd="0" presId="urn:microsoft.com/office/officeart/2005/8/layout/orgChart1"/>
    <dgm:cxn modelId="{0252A17B-E2E4-430F-81DD-9B06C4A99D65}" type="presOf" srcId="{1A3EBC6C-68B2-476B-8EAF-D3C0BC13E2B6}" destId="{88912EFA-D507-4BD8-BD5A-49B39AABC9C1}" srcOrd="1" destOrd="0" presId="urn:microsoft.com/office/officeart/2005/8/layout/orgChart1"/>
    <dgm:cxn modelId="{EDE6D291-B36E-4670-952D-F27D016D7B40}" srcId="{EB0AA418-DED4-4474-9EC9-A5D14FEE5B60}" destId="{FDEBA58A-40ED-4DCA-BC14-80755B6718BC}" srcOrd="3" destOrd="0" parTransId="{0C093D08-4375-431D-B5A7-087F2DE35D01}" sibTransId="{4DA6500A-83AA-4ED3-B568-26E5BDE88124}"/>
    <dgm:cxn modelId="{0AD9CE42-4A01-4DE2-8D29-D8D072656BD3}" type="presOf" srcId="{9E3ADB2D-6368-4718-9CB1-A5F07E8E4CC1}" destId="{4C4164CF-CD8B-4768-BCE2-416986F2C557}" srcOrd="0" destOrd="0" presId="urn:microsoft.com/office/officeart/2005/8/layout/orgChart1"/>
    <dgm:cxn modelId="{2790071F-67DB-4950-976C-8C9F89CC88C2}" srcId="{C6784769-A08D-4E71-8D5D-FE06CFD1956F}" destId="{9E3ADB2D-6368-4718-9CB1-A5F07E8E4CC1}" srcOrd="0" destOrd="0" parTransId="{3832E171-27C1-4198-A359-D34D89A0A0DC}" sibTransId="{9EEED50B-F4E8-4AA8-AB2F-6B0A0A83FB77}"/>
    <dgm:cxn modelId="{FBF3188E-B502-4157-B3BD-3827A4552FF5}" type="presOf" srcId="{EB0AA418-DED4-4474-9EC9-A5D14FEE5B60}" destId="{9C3754CD-E54D-4FA1-A45F-8F9A73C55E69}" srcOrd="0" destOrd="0" presId="urn:microsoft.com/office/officeart/2005/8/layout/orgChart1"/>
    <dgm:cxn modelId="{D6CA8839-04DE-4E2B-9814-2397F1B3DAAD}" srcId="{EB0AA418-DED4-4474-9EC9-A5D14FEE5B60}" destId="{38C551AC-C9B3-4F9D-98B8-616913BD60A8}" srcOrd="2" destOrd="0" parTransId="{3F69D33E-3704-40CA-B299-3146132FDA13}" sibTransId="{12E411DA-8A59-4157-9519-D75D031E7806}"/>
    <dgm:cxn modelId="{7474B49A-B876-4EE2-85A5-9F1C523577A3}" type="presOf" srcId="{7ACCC682-E7AF-4747-BB5D-1D1F791EF1D5}" destId="{C12F759E-1C06-4C16-B1DA-316D653D4EA4}" srcOrd="0" destOrd="0" presId="urn:microsoft.com/office/officeart/2005/8/layout/orgChart1"/>
    <dgm:cxn modelId="{B2E2E80B-B0CE-41C0-B552-2F4DE16E932F}" type="presOf" srcId="{3F69D33E-3704-40CA-B299-3146132FDA13}" destId="{B702B264-B464-4BC8-BF69-BA5BDAC0E985}" srcOrd="0" destOrd="0" presId="urn:microsoft.com/office/officeart/2005/8/layout/orgChart1"/>
    <dgm:cxn modelId="{C2E21B6C-DFAA-46B6-BD94-8E42945BAD51}" srcId="{85F9614A-6F15-497F-B643-30D29A1D0BA8}" destId="{C6784769-A08D-4E71-8D5D-FE06CFD1956F}" srcOrd="0" destOrd="0" parTransId="{5B12F347-079A-46A1-80A2-242A6A378C12}" sibTransId="{B223E858-8681-43D4-BA22-12C69E7BB3C5}"/>
    <dgm:cxn modelId="{12729E2C-780D-4451-B98E-8D764E3C9C37}" type="presOf" srcId="{D534FD33-79A7-4E1C-BFB0-D05C8A7D6FA6}" destId="{D0B956C8-0571-492A-8C77-1ED00D199BC4}" srcOrd="1" destOrd="0" presId="urn:microsoft.com/office/officeart/2005/8/layout/orgChart1"/>
    <dgm:cxn modelId="{88AB268D-8B9B-40FD-8F6E-C5E6E6E8B79A}" srcId="{EB0AA418-DED4-4474-9EC9-A5D14FEE5B60}" destId="{80ED172F-86C3-4844-B86F-0C7A3A8B243D}" srcOrd="1" destOrd="0" parTransId="{7ACCC682-E7AF-4747-BB5D-1D1F791EF1D5}" sibTransId="{52285E72-A147-44FA-8125-2ED98F393559}"/>
    <dgm:cxn modelId="{1F88A4DB-F09F-4081-A850-5E82FF08938C}" srcId="{C6784769-A08D-4E71-8D5D-FE06CFD1956F}" destId="{EB0AA418-DED4-4474-9EC9-A5D14FEE5B60}" srcOrd="1" destOrd="0" parTransId="{1688B9F8-3FCA-44AB-91B5-3E6C5027D9CA}" sibTransId="{158C1534-56D1-45A5-B2C7-2EDEB7EB80FE}"/>
    <dgm:cxn modelId="{4D055EF3-1208-428B-B26C-2D42C3DB30A6}" type="presOf" srcId="{FDEBA58A-40ED-4DCA-BC14-80755B6718BC}" destId="{0FFF8C2C-5C9F-4E8F-BFB7-68B2689ABADC}" srcOrd="0" destOrd="0" presId="urn:microsoft.com/office/officeart/2005/8/layout/orgChart1"/>
    <dgm:cxn modelId="{650C5324-D5FA-4FDE-85CE-4AE7EE8B7E31}" type="presOf" srcId="{38C551AC-C9B3-4F9D-98B8-616913BD60A8}" destId="{1B480380-DCAE-4868-B117-5319791E49F4}" srcOrd="1" destOrd="0" presId="urn:microsoft.com/office/officeart/2005/8/layout/orgChart1"/>
    <dgm:cxn modelId="{AD86E940-892C-48FF-947C-20CC7EF1272B}" srcId="{9E3ADB2D-6368-4718-9CB1-A5F07E8E4CC1}" destId="{D534FD33-79A7-4E1C-BFB0-D05C8A7D6FA6}" srcOrd="0" destOrd="0" parTransId="{B7F16320-9882-4D8A-9DE0-F8D80CF79DC2}" sibTransId="{79B91C85-A71E-41C1-94C8-63E98E6E46C9}"/>
    <dgm:cxn modelId="{9EBFFBD7-5D4C-4116-B2C6-2A1DF90664CE}" type="presOf" srcId="{C6784769-A08D-4E71-8D5D-FE06CFD1956F}" destId="{2F1131E8-609B-47FD-A998-A1B909B2583B}" srcOrd="1" destOrd="0" presId="urn:microsoft.com/office/officeart/2005/8/layout/orgChart1"/>
    <dgm:cxn modelId="{68DA9793-361E-4991-9D14-F87961BB4C67}" type="presOf" srcId="{9E3ADB2D-6368-4718-9CB1-A5F07E8E4CC1}" destId="{A8447101-BB09-4C30-8065-EDE02112F226}" srcOrd="1" destOrd="0" presId="urn:microsoft.com/office/officeart/2005/8/layout/orgChart1"/>
    <dgm:cxn modelId="{A01D0966-A136-45D8-A377-7E7D8309B874}" type="presOf" srcId="{85F9614A-6F15-497F-B643-30D29A1D0BA8}" destId="{F3ECEFA7-0403-4E14-BBC5-C3728B6E9704}" srcOrd="0" destOrd="0" presId="urn:microsoft.com/office/officeart/2005/8/layout/orgChart1"/>
    <dgm:cxn modelId="{631FB894-C14F-450A-897A-F1968853C473}" type="presOf" srcId="{EB0AA418-DED4-4474-9EC9-A5D14FEE5B60}" destId="{C95E0F63-A1D3-43DB-9DC9-B7068D044040}" srcOrd="1" destOrd="0" presId="urn:microsoft.com/office/officeart/2005/8/layout/orgChart1"/>
    <dgm:cxn modelId="{55A90E5B-AE98-4E62-9F1C-3FA2B6B2149F}" type="presOf" srcId="{80ED172F-86C3-4844-B86F-0C7A3A8B243D}" destId="{93ADD53A-45C1-4B18-BCE5-10AFA89C2015}" srcOrd="1" destOrd="0" presId="urn:microsoft.com/office/officeart/2005/8/layout/orgChart1"/>
    <dgm:cxn modelId="{306AD545-3997-4242-A925-D8AEC3A54D5E}" type="presOf" srcId="{FDEBA58A-40ED-4DCA-BC14-80755B6718BC}" destId="{CBF0087E-037E-4BF4-A829-660F4E04AE8A}" srcOrd="1" destOrd="0" presId="urn:microsoft.com/office/officeart/2005/8/layout/orgChart1"/>
    <dgm:cxn modelId="{AEEE6E10-0F79-4A1B-809E-42EA7892C9A3}" type="presOf" srcId="{1688B9F8-3FCA-44AB-91B5-3E6C5027D9CA}" destId="{6D8BBBA9-1448-4248-A825-52049C82C603}" srcOrd="0" destOrd="0" presId="urn:microsoft.com/office/officeart/2005/8/layout/orgChart1"/>
    <dgm:cxn modelId="{11906CF0-A2BD-433C-92E5-E31B7053DBA2}" type="presOf" srcId="{0C093D08-4375-431D-B5A7-087F2DE35D01}" destId="{22915A8D-61EE-48A9-BFD1-BFB0ED629E8B}" srcOrd="0" destOrd="0" presId="urn:microsoft.com/office/officeart/2005/8/layout/orgChart1"/>
    <dgm:cxn modelId="{C590CD12-DC68-49BD-BFE9-70B80CFCBFA1}" type="presOf" srcId="{D534FD33-79A7-4E1C-BFB0-D05C8A7D6FA6}" destId="{30798DCC-E5D3-45C7-8E25-18CF99ABE31C}" srcOrd="0" destOrd="0" presId="urn:microsoft.com/office/officeart/2005/8/layout/orgChart1"/>
    <dgm:cxn modelId="{AB10AE85-48FC-451F-A097-309EF5831021}" type="presOf" srcId="{C6784769-A08D-4E71-8D5D-FE06CFD1956F}" destId="{F86B9920-D0C5-4259-9FF2-01D3FBBF2E3B}" srcOrd="0" destOrd="0" presId="urn:microsoft.com/office/officeart/2005/8/layout/orgChart1"/>
    <dgm:cxn modelId="{9401E964-F2CB-485D-988B-9586F2E9CCB9}" type="presOf" srcId="{1A3EBC6C-68B2-476B-8EAF-D3C0BC13E2B6}" destId="{F27CFF8A-A9FD-408C-907F-1CBF4217BF14}" srcOrd="0" destOrd="0" presId="urn:microsoft.com/office/officeart/2005/8/layout/orgChart1"/>
    <dgm:cxn modelId="{52566615-05FB-40D9-8426-BF72328B97F2}" type="presOf" srcId="{C561C6DC-8BB4-427C-9A6E-5E35DFDB90FF}" destId="{B6B9A2F9-4271-4185-97D2-E40E0B325A61}" srcOrd="0" destOrd="0" presId="urn:microsoft.com/office/officeart/2005/8/layout/orgChart1"/>
    <dgm:cxn modelId="{B5B0FD3B-C9D7-4C48-9CDC-A50ECA073651}" type="presOf" srcId="{3832E171-27C1-4198-A359-D34D89A0A0DC}" destId="{032C666A-064C-442B-BFF9-45ED7A756EAA}" srcOrd="0" destOrd="0" presId="urn:microsoft.com/office/officeart/2005/8/layout/orgChart1"/>
    <dgm:cxn modelId="{B5085440-981C-43F4-B838-6F4A5BA57F55}" srcId="{EB0AA418-DED4-4474-9EC9-A5D14FEE5B60}" destId="{1A3EBC6C-68B2-476B-8EAF-D3C0BC13E2B6}" srcOrd="0" destOrd="0" parTransId="{C561C6DC-8BB4-427C-9A6E-5E35DFDB90FF}" sibTransId="{DE05A97D-F4DB-48D3-B69F-70112465EB60}"/>
    <dgm:cxn modelId="{A45F5569-559C-4C29-9042-5F705E4CBB48}" type="presOf" srcId="{B7F16320-9882-4D8A-9DE0-F8D80CF79DC2}" destId="{61F025A3-6623-48D8-8E5D-3477A89E5D75}" srcOrd="0" destOrd="0" presId="urn:microsoft.com/office/officeart/2005/8/layout/orgChart1"/>
    <dgm:cxn modelId="{46225AE4-B859-404D-9E98-F36C68466F81}" type="presParOf" srcId="{F3ECEFA7-0403-4E14-BBC5-C3728B6E9704}" destId="{3FD00E18-0488-4DCB-9E47-9A3B65C23C3C}" srcOrd="0" destOrd="0" presId="urn:microsoft.com/office/officeart/2005/8/layout/orgChart1"/>
    <dgm:cxn modelId="{A4121915-600B-4535-8179-0B31BD062B43}" type="presParOf" srcId="{3FD00E18-0488-4DCB-9E47-9A3B65C23C3C}" destId="{4436736C-CAE4-4EB4-9B01-2D9624849AF2}" srcOrd="0" destOrd="0" presId="urn:microsoft.com/office/officeart/2005/8/layout/orgChart1"/>
    <dgm:cxn modelId="{0A1BF756-BFF1-4967-9B65-E2DB0B750BB5}" type="presParOf" srcId="{4436736C-CAE4-4EB4-9B01-2D9624849AF2}" destId="{F86B9920-D0C5-4259-9FF2-01D3FBBF2E3B}" srcOrd="0" destOrd="0" presId="urn:microsoft.com/office/officeart/2005/8/layout/orgChart1"/>
    <dgm:cxn modelId="{BF3F3D30-8F25-4FB4-BCAB-705836E74446}" type="presParOf" srcId="{4436736C-CAE4-4EB4-9B01-2D9624849AF2}" destId="{2F1131E8-609B-47FD-A998-A1B909B2583B}" srcOrd="1" destOrd="0" presId="urn:microsoft.com/office/officeart/2005/8/layout/orgChart1"/>
    <dgm:cxn modelId="{5545F2C8-3F41-424C-A15F-6E484E93AA94}" type="presParOf" srcId="{3FD00E18-0488-4DCB-9E47-9A3B65C23C3C}" destId="{16958CA4-6776-467F-96C6-EE10B80A0923}" srcOrd="1" destOrd="0" presId="urn:microsoft.com/office/officeart/2005/8/layout/orgChart1"/>
    <dgm:cxn modelId="{BB41C1A4-1144-48DB-8D18-886478CF7C9F}" type="presParOf" srcId="{16958CA4-6776-467F-96C6-EE10B80A0923}" destId="{032C666A-064C-442B-BFF9-45ED7A756EAA}" srcOrd="0" destOrd="0" presId="urn:microsoft.com/office/officeart/2005/8/layout/orgChart1"/>
    <dgm:cxn modelId="{298C9A7D-832C-4885-A8CF-DFC7028FF843}" type="presParOf" srcId="{16958CA4-6776-467F-96C6-EE10B80A0923}" destId="{73CF2CE8-03EE-40D5-9973-7D3A5B4E5C75}" srcOrd="1" destOrd="0" presId="urn:microsoft.com/office/officeart/2005/8/layout/orgChart1"/>
    <dgm:cxn modelId="{6DB52C94-A27C-4ED0-9FE7-6074DA366F8D}" type="presParOf" srcId="{73CF2CE8-03EE-40D5-9973-7D3A5B4E5C75}" destId="{1289DD12-F71F-451F-8560-F23634064E14}" srcOrd="0" destOrd="0" presId="urn:microsoft.com/office/officeart/2005/8/layout/orgChart1"/>
    <dgm:cxn modelId="{5F2BAC3D-D2BD-4858-9975-AA4D6E8E5AFE}" type="presParOf" srcId="{1289DD12-F71F-451F-8560-F23634064E14}" destId="{4C4164CF-CD8B-4768-BCE2-416986F2C557}" srcOrd="0" destOrd="0" presId="urn:microsoft.com/office/officeart/2005/8/layout/orgChart1"/>
    <dgm:cxn modelId="{B3EBFDDF-9627-4D41-96B3-6249F2EB53B3}" type="presParOf" srcId="{1289DD12-F71F-451F-8560-F23634064E14}" destId="{A8447101-BB09-4C30-8065-EDE02112F226}" srcOrd="1" destOrd="0" presId="urn:microsoft.com/office/officeart/2005/8/layout/orgChart1"/>
    <dgm:cxn modelId="{F1416C0D-DFB2-49CB-91E0-1EA3C5EB2074}" type="presParOf" srcId="{73CF2CE8-03EE-40D5-9973-7D3A5B4E5C75}" destId="{9FFB0DFD-BC4A-4893-93F9-4FEF177B9031}" srcOrd="1" destOrd="0" presId="urn:microsoft.com/office/officeart/2005/8/layout/orgChart1"/>
    <dgm:cxn modelId="{9EF0D0C0-7424-40E1-A716-84A25CFBBDA4}" type="presParOf" srcId="{73CF2CE8-03EE-40D5-9973-7D3A5B4E5C75}" destId="{6654A8C2-2498-4CD8-8B17-58986C81A06A}" srcOrd="2" destOrd="0" presId="urn:microsoft.com/office/officeart/2005/8/layout/orgChart1"/>
    <dgm:cxn modelId="{CDF44306-6C7C-4F75-9E6C-C114863848DF}" type="presParOf" srcId="{6654A8C2-2498-4CD8-8B17-58986C81A06A}" destId="{61F025A3-6623-48D8-8E5D-3477A89E5D75}" srcOrd="0" destOrd="0" presId="urn:microsoft.com/office/officeart/2005/8/layout/orgChart1"/>
    <dgm:cxn modelId="{7AA2623C-5871-4168-B50E-4B3BB51A2734}" type="presParOf" srcId="{6654A8C2-2498-4CD8-8B17-58986C81A06A}" destId="{A2FC5B85-DD9E-4736-8065-48E3A23109B6}" srcOrd="1" destOrd="0" presId="urn:microsoft.com/office/officeart/2005/8/layout/orgChart1"/>
    <dgm:cxn modelId="{A98AF6A6-4015-47E4-A445-A4CD2D16350A}" type="presParOf" srcId="{A2FC5B85-DD9E-4736-8065-48E3A23109B6}" destId="{202C89F3-9D3A-4A5A-8A09-398822F9A4C7}" srcOrd="0" destOrd="0" presId="urn:microsoft.com/office/officeart/2005/8/layout/orgChart1"/>
    <dgm:cxn modelId="{62641ADB-B262-4839-9EA3-BED9945B6DCD}" type="presParOf" srcId="{202C89F3-9D3A-4A5A-8A09-398822F9A4C7}" destId="{30798DCC-E5D3-45C7-8E25-18CF99ABE31C}" srcOrd="0" destOrd="0" presId="urn:microsoft.com/office/officeart/2005/8/layout/orgChart1"/>
    <dgm:cxn modelId="{351D57C5-89E4-47C5-B0B9-C7B7CB74A76A}" type="presParOf" srcId="{202C89F3-9D3A-4A5A-8A09-398822F9A4C7}" destId="{D0B956C8-0571-492A-8C77-1ED00D199BC4}" srcOrd="1" destOrd="0" presId="urn:microsoft.com/office/officeart/2005/8/layout/orgChart1"/>
    <dgm:cxn modelId="{D89000AF-E1E2-432D-97B7-AD51649A073D}" type="presParOf" srcId="{A2FC5B85-DD9E-4736-8065-48E3A23109B6}" destId="{AA1A983C-941C-4A8F-BC93-4F29B8EE9D9F}" srcOrd="1" destOrd="0" presId="urn:microsoft.com/office/officeart/2005/8/layout/orgChart1"/>
    <dgm:cxn modelId="{0AB2DD1C-71C6-4918-AD08-DE59C6AD6D59}" type="presParOf" srcId="{A2FC5B85-DD9E-4736-8065-48E3A23109B6}" destId="{F72C686B-69FC-4A75-BF53-BD6A53F7DF02}" srcOrd="2" destOrd="0" presId="urn:microsoft.com/office/officeart/2005/8/layout/orgChart1"/>
    <dgm:cxn modelId="{81C3ADCB-9BC2-4FBF-9633-9EEBBED34C4D}" type="presParOf" srcId="{16958CA4-6776-467F-96C6-EE10B80A0923}" destId="{6D8BBBA9-1448-4248-A825-52049C82C603}" srcOrd="2" destOrd="0" presId="urn:microsoft.com/office/officeart/2005/8/layout/orgChart1"/>
    <dgm:cxn modelId="{94FF3003-0DA6-44A6-9B88-06C4ED05AF9C}" type="presParOf" srcId="{16958CA4-6776-467F-96C6-EE10B80A0923}" destId="{6457E000-0CC3-4F47-A74F-BBD6CCD478DD}" srcOrd="3" destOrd="0" presId="urn:microsoft.com/office/officeart/2005/8/layout/orgChart1"/>
    <dgm:cxn modelId="{5C3EF53E-58F6-44E6-A002-7C8BF3652204}" type="presParOf" srcId="{6457E000-0CC3-4F47-A74F-BBD6CCD478DD}" destId="{60F546C6-36FE-461B-A083-6CBA804096B7}" srcOrd="0" destOrd="0" presId="urn:microsoft.com/office/officeart/2005/8/layout/orgChart1"/>
    <dgm:cxn modelId="{9C9D7D11-ED5C-4749-9D2C-AF0EFAA8E717}" type="presParOf" srcId="{60F546C6-36FE-461B-A083-6CBA804096B7}" destId="{9C3754CD-E54D-4FA1-A45F-8F9A73C55E69}" srcOrd="0" destOrd="0" presId="urn:microsoft.com/office/officeart/2005/8/layout/orgChart1"/>
    <dgm:cxn modelId="{F317DC96-7EDC-49AB-B298-9DB5A02E2B4C}" type="presParOf" srcId="{60F546C6-36FE-461B-A083-6CBA804096B7}" destId="{C95E0F63-A1D3-43DB-9DC9-B7068D044040}" srcOrd="1" destOrd="0" presId="urn:microsoft.com/office/officeart/2005/8/layout/orgChart1"/>
    <dgm:cxn modelId="{29CD82EE-871A-472A-89C5-03FC763D4585}" type="presParOf" srcId="{6457E000-0CC3-4F47-A74F-BBD6CCD478DD}" destId="{0BEE13CC-9CAF-45EA-8A46-49C34F193DA7}" srcOrd="1" destOrd="0" presId="urn:microsoft.com/office/officeart/2005/8/layout/orgChart1"/>
    <dgm:cxn modelId="{F9E8683E-B21B-429D-A41E-81DA1F2EAB8B}" type="presParOf" srcId="{0BEE13CC-9CAF-45EA-8A46-49C34F193DA7}" destId="{B6B9A2F9-4271-4185-97D2-E40E0B325A61}" srcOrd="0" destOrd="0" presId="urn:microsoft.com/office/officeart/2005/8/layout/orgChart1"/>
    <dgm:cxn modelId="{D2B9D381-1115-4B39-B25A-CE61BDE7E9D9}" type="presParOf" srcId="{0BEE13CC-9CAF-45EA-8A46-49C34F193DA7}" destId="{602ACBEC-E577-4985-88DD-2D12B50E44D0}" srcOrd="1" destOrd="0" presId="urn:microsoft.com/office/officeart/2005/8/layout/orgChart1"/>
    <dgm:cxn modelId="{BB63EA65-D3D0-4D36-BA24-84131FDDEB2C}" type="presParOf" srcId="{602ACBEC-E577-4985-88DD-2D12B50E44D0}" destId="{0911BF85-79F7-4D8F-A4CF-7A5105CF3FDF}" srcOrd="0" destOrd="0" presId="urn:microsoft.com/office/officeart/2005/8/layout/orgChart1"/>
    <dgm:cxn modelId="{7836482C-F865-405D-B72A-8C0F473395BB}" type="presParOf" srcId="{0911BF85-79F7-4D8F-A4CF-7A5105CF3FDF}" destId="{F27CFF8A-A9FD-408C-907F-1CBF4217BF14}" srcOrd="0" destOrd="0" presId="urn:microsoft.com/office/officeart/2005/8/layout/orgChart1"/>
    <dgm:cxn modelId="{9840494C-1CB8-444A-897A-3A73812B6F67}" type="presParOf" srcId="{0911BF85-79F7-4D8F-A4CF-7A5105CF3FDF}" destId="{88912EFA-D507-4BD8-BD5A-49B39AABC9C1}" srcOrd="1" destOrd="0" presId="urn:microsoft.com/office/officeart/2005/8/layout/orgChart1"/>
    <dgm:cxn modelId="{F1FEDCC6-BC7D-4108-B10D-33E940271983}" type="presParOf" srcId="{602ACBEC-E577-4985-88DD-2D12B50E44D0}" destId="{395DE872-3B2D-4968-83E7-1D75F0073079}" srcOrd="1" destOrd="0" presId="urn:microsoft.com/office/officeart/2005/8/layout/orgChart1"/>
    <dgm:cxn modelId="{937323EC-474F-4CF4-8D7F-93C798BF4F35}" type="presParOf" srcId="{602ACBEC-E577-4985-88DD-2D12B50E44D0}" destId="{623F08C3-58F0-40CC-B6DA-BB68E9466C7F}" srcOrd="2" destOrd="0" presId="urn:microsoft.com/office/officeart/2005/8/layout/orgChart1"/>
    <dgm:cxn modelId="{B2143B46-8EEC-4139-BA53-53C71829764E}" type="presParOf" srcId="{0BEE13CC-9CAF-45EA-8A46-49C34F193DA7}" destId="{C12F759E-1C06-4C16-B1DA-316D653D4EA4}" srcOrd="2" destOrd="0" presId="urn:microsoft.com/office/officeart/2005/8/layout/orgChart1"/>
    <dgm:cxn modelId="{F21547AC-FA7E-4E78-B86B-5A6C927AEF00}" type="presParOf" srcId="{0BEE13CC-9CAF-45EA-8A46-49C34F193DA7}" destId="{4F1F59F3-1F2E-4D47-B23B-C1416104363C}" srcOrd="3" destOrd="0" presId="urn:microsoft.com/office/officeart/2005/8/layout/orgChart1"/>
    <dgm:cxn modelId="{96D95EEB-2FFC-4D31-A649-7233F7D87FA0}" type="presParOf" srcId="{4F1F59F3-1F2E-4D47-B23B-C1416104363C}" destId="{46B22BC4-01B2-400D-A0C6-B9A4C6035192}" srcOrd="0" destOrd="0" presId="urn:microsoft.com/office/officeart/2005/8/layout/orgChart1"/>
    <dgm:cxn modelId="{B21E8295-6FF9-437E-AB66-D2C725941A05}" type="presParOf" srcId="{46B22BC4-01B2-400D-A0C6-B9A4C6035192}" destId="{9E95CE3A-9A77-4500-8841-0D7E022F8386}" srcOrd="0" destOrd="0" presId="urn:microsoft.com/office/officeart/2005/8/layout/orgChart1"/>
    <dgm:cxn modelId="{5CE1ED39-EACE-4023-A619-0523563BC819}" type="presParOf" srcId="{46B22BC4-01B2-400D-A0C6-B9A4C6035192}" destId="{93ADD53A-45C1-4B18-BCE5-10AFA89C2015}" srcOrd="1" destOrd="0" presId="urn:microsoft.com/office/officeart/2005/8/layout/orgChart1"/>
    <dgm:cxn modelId="{2A959F12-11CD-4EAF-9B87-55AF77C0B6B3}" type="presParOf" srcId="{4F1F59F3-1F2E-4D47-B23B-C1416104363C}" destId="{38649D8B-137A-41B2-B58F-AB9C140E6265}" srcOrd="1" destOrd="0" presId="urn:microsoft.com/office/officeart/2005/8/layout/orgChart1"/>
    <dgm:cxn modelId="{7D682907-56A2-4252-9BD0-44E4AD7B32FF}" type="presParOf" srcId="{4F1F59F3-1F2E-4D47-B23B-C1416104363C}" destId="{225A4488-23AC-42A8-AC84-EA0BA25C3B04}" srcOrd="2" destOrd="0" presId="urn:microsoft.com/office/officeart/2005/8/layout/orgChart1"/>
    <dgm:cxn modelId="{241A6544-0B3A-49E5-9F51-1185322651D1}" type="presParOf" srcId="{0BEE13CC-9CAF-45EA-8A46-49C34F193DA7}" destId="{B702B264-B464-4BC8-BF69-BA5BDAC0E985}" srcOrd="4" destOrd="0" presId="urn:microsoft.com/office/officeart/2005/8/layout/orgChart1"/>
    <dgm:cxn modelId="{A28D401D-F12A-488F-9AFC-EC13A729AC38}" type="presParOf" srcId="{0BEE13CC-9CAF-45EA-8A46-49C34F193DA7}" destId="{A20F07CD-EC74-4863-96F0-D1118F28CFF0}" srcOrd="5" destOrd="0" presId="urn:microsoft.com/office/officeart/2005/8/layout/orgChart1"/>
    <dgm:cxn modelId="{D59254F8-8194-4C19-AF1F-27C19F86227E}" type="presParOf" srcId="{A20F07CD-EC74-4863-96F0-D1118F28CFF0}" destId="{9AA29403-ED39-402C-B653-16BC6CC37789}" srcOrd="0" destOrd="0" presId="urn:microsoft.com/office/officeart/2005/8/layout/orgChart1"/>
    <dgm:cxn modelId="{F998697D-B917-4E9F-BFE2-482085BCFED6}" type="presParOf" srcId="{9AA29403-ED39-402C-B653-16BC6CC37789}" destId="{5793D5F8-5B68-4786-A7F5-5B464BC38EA2}" srcOrd="0" destOrd="0" presId="urn:microsoft.com/office/officeart/2005/8/layout/orgChart1"/>
    <dgm:cxn modelId="{2571B171-4448-4834-9FE1-DA5C7012C681}" type="presParOf" srcId="{9AA29403-ED39-402C-B653-16BC6CC37789}" destId="{1B480380-DCAE-4868-B117-5319791E49F4}" srcOrd="1" destOrd="0" presId="urn:microsoft.com/office/officeart/2005/8/layout/orgChart1"/>
    <dgm:cxn modelId="{4004EC19-D6F7-48E1-BC2C-4A9B176E741F}" type="presParOf" srcId="{A20F07CD-EC74-4863-96F0-D1118F28CFF0}" destId="{124B28B2-ED88-47FB-91B9-92048301A1ED}" srcOrd="1" destOrd="0" presId="urn:microsoft.com/office/officeart/2005/8/layout/orgChart1"/>
    <dgm:cxn modelId="{75239EC1-79E0-4A70-B8D6-5CDEE5D47979}" type="presParOf" srcId="{A20F07CD-EC74-4863-96F0-D1118F28CFF0}" destId="{96461213-7BEA-45BC-BF45-0C310D3F8868}" srcOrd="2" destOrd="0" presId="urn:microsoft.com/office/officeart/2005/8/layout/orgChart1"/>
    <dgm:cxn modelId="{51AC46E1-80A9-4FF6-ACD7-EC7C5ABC8741}" type="presParOf" srcId="{0BEE13CC-9CAF-45EA-8A46-49C34F193DA7}" destId="{22915A8D-61EE-48A9-BFD1-BFB0ED629E8B}" srcOrd="6" destOrd="0" presId="urn:microsoft.com/office/officeart/2005/8/layout/orgChart1"/>
    <dgm:cxn modelId="{71564946-E6EA-4056-93FC-47F7C5501415}" type="presParOf" srcId="{0BEE13CC-9CAF-45EA-8A46-49C34F193DA7}" destId="{8B07B1B9-71CE-439C-B470-DC0940C83D1B}" srcOrd="7" destOrd="0" presId="urn:microsoft.com/office/officeart/2005/8/layout/orgChart1"/>
    <dgm:cxn modelId="{EC78C15C-DB93-4B1C-B51D-A71E8AC7A505}" type="presParOf" srcId="{8B07B1B9-71CE-439C-B470-DC0940C83D1B}" destId="{9EBD9665-4644-4629-BB3E-1FDF15D5E29D}" srcOrd="0" destOrd="0" presId="urn:microsoft.com/office/officeart/2005/8/layout/orgChart1"/>
    <dgm:cxn modelId="{043763C0-3305-4F9A-90FD-9B75EBF173CC}" type="presParOf" srcId="{9EBD9665-4644-4629-BB3E-1FDF15D5E29D}" destId="{0FFF8C2C-5C9F-4E8F-BFB7-68B2689ABADC}" srcOrd="0" destOrd="0" presId="urn:microsoft.com/office/officeart/2005/8/layout/orgChart1"/>
    <dgm:cxn modelId="{9B6AA5F6-276D-40FC-BC88-A74FA0F0742E}" type="presParOf" srcId="{9EBD9665-4644-4629-BB3E-1FDF15D5E29D}" destId="{CBF0087E-037E-4BF4-A829-660F4E04AE8A}" srcOrd="1" destOrd="0" presId="urn:microsoft.com/office/officeart/2005/8/layout/orgChart1"/>
    <dgm:cxn modelId="{02FCD302-3B25-4839-BE1D-54DBB2D542A6}" type="presParOf" srcId="{8B07B1B9-71CE-439C-B470-DC0940C83D1B}" destId="{0823648B-754D-4481-B015-3B559F3A987A}" srcOrd="1" destOrd="0" presId="urn:microsoft.com/office/officeart/2005/8/layout/orgChart1"/>
    <dgm:cxn modelId="{29A98092-4304-422D-8804-3C5A24E3763D}" type="presParOf" srcId="{8B07B1B9-71CE-439C-B470-DC0940C83D1B}" destId="{D45FC6F9-CF7F-4782-958E-8AB349ECF7ED}" srcOrd="2" destOrd="0" presId="urn:microsoft.com/office/officeart/2005/8/layout/orgChart1"/>
    <dgm:cxn modelId="{1D1CC28E-C11F-4222-83C3-6C2F3FF19C98}" type="presParOf" srcId="{6457E000-0CC3-4F47-A74F-BBD6CCD478DD}" destId="{AC195A8B-794A-4392-B519-AD700677CE75}" srcOrd="2" destOrd="0" presId="urn:microsoft.com/office/officeart/2005/8/layout/orgChart1"/>
    <dgm:cxn modelId="{39C700CB-5749-4D16-B201-30B11DE23274}" type="presParOf" srcId="{3FD00E18-0488-4DCB-9E47-9A3B65C23C3C}" destId="{93A222FF-2E41-4711-A7DA-D12D788CC18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915A8D-61EE-48A9-BFD1-BFB0ED629E8B}">
      <dsp:nvSpPr>
        <dsp:cNvPr id="0" name=""/>
        <dsp:cNvSpPr/>
      </dsp:nvSpPr>
      <dsp:spPr>
        <a:xfrm>
          <a:off x="6222789" y="3960374"/>
          <a:ext cx="3203621" cy="370666"/>
        </a:xfrm>
        <a:custGeom>
          <a:avLst/>
          <a:gdLst/>
          <a:ahLst/>
          <a:cxnLst/>
          <a:rect l="0" t="0" r="0" b="0"/>
          <a:pathLst>
            <a:path>
              <a:moveTo>
                <a:pt x="0" y="0"/>
              </a:moveTo>
              <a:lnTo>
                <a:pt x="0" y="138207"/>
              </a:lnTo>
              <a:lnTo>
                <a:pt x="2389008" y="138207"/>
              </a:lnTo>
              <a:lnTo>
                <a:pt x="2389008" y="276414"/>
              </a:lnTo>
            </a:path>
          </a:pathLst>
        </a:custGeom>
        <a:noFill/>
        <a:ln w="25400" cap="flat" cmpd="sng" algn="ctr">
          <a:solidFill>
            <a:srgbClr val="BFDEE3">
              <a:shade val="8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B702B264-B464-4BC8-BF69-BA5BDAC0E985}">
      <dsp:nvSpPr>
        <dsp:cNvPr id="0" name=""/>
        <dsp:cNvSpPr/>
      </dsp:nvSpPr>
      <dsp:spPr>
        <a:xfrm>
          <a:off x="6222789" y="3960374"/>
          <a:ext cx="1067873" cy="370666"/>
        </a:xfrm>
        <a:custGeom>
          <a:avLst/>
          <a:gdLst/>
          <a:ahLst/>
          <a:cxnLst/>
          <a:rect l="0" t="0" r="0" b="0"/>
          <a:pathLst>
            <a:path>
              <a:moveTo>
                <a:pt x="0" y="0"/>
              </a:moveTo>
              <a:lnTo>
                <a:pt x="0" y="138207"/>
              </a:lnTo>
              <a:lnTo>
                <a:pt x="796336" y="138207"/>
              </a:lnTo>
              <a:lnTo>
                <a:pt x="796336" y="276414"/>
              </a:lnTo>
            </a:path>
          </a:pathLst>
        </a:custGeom>
        <a:noFill/>
        <a:ln w="25400" cap="flat" cmpd="sng" algn="ctr">
          <a:solidFill>
            <a:srgbClr val="BFDEE3">
              <a:shade val="8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C12F759E-1C06-4C16-B1DA-316D653D4EA4}">
      <dsp:nvSpPr>
        <dsp:cNvPr id="0" name=""/>
        <dsp:cNvSpPr/>
      </dsp:nvSpPr>
      <dsp:spPr>
        <a:xfrm>
          <a:off x="5154916" y="3960374"/>
          <a:ext cx="1067873" cy="370666"/>
        </a:xfrm>
        <a:custGeom>
          <a:avLst/>
          <a:gdLst/>
          <a:ahLst/>
          <a:cxnLst/>
          <a:rect l="0" t="0" r="0" b="0"/>
          <a:pathLst>
            <a:path>
              <a:moveTo>
                <a:pt x="796336" y="0"/>
              </a:moveTo>
              <a:lnTo>
                <a:pt x="796336" y="138207"/>
              </a:lnTo>
              <a:lnTo>
                <a:pt x="0" y="138207"/>
              </a:lnTo>
              <a:lnTo>
                <a:pt x="0" y="276414"/>
              </a:lnTo>
            </a:path>
          </a:pathLst>
        </a:custGeom>
        <a:noFill/>
        <a:ln w="25400" cap="flat" cmpd="sng" algn="ctr">
          <a:solidFill>
            <a:srgbClr val="BFDEE3">
              <a:shade val="8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B6B9A2F9-4271-4185-97D2-E40E0B325A61}">
      <dsp:nvSpPr>
        <dsp:cNvPr id="0" name=""/>
        <dsp:cNvSpPr/>
      </dsp:nvSpPr>
      <dsp:spPr>
        <a:xfrm>
          <a:off x="3019168" y="3960374"/>
          <a:ext cx="3203621" cy="370666"/>
        </a:xfrm>
        <a:custGeom>
          <a:avLst/>
          <a:gdLst/>
          <a:ahLst/>
          <a:cxnLst/>
          <a:rect l="0" t="0" r="0" b="0"/>
          <a:pathLst>
            <a:path>
              <a:moveTo>
                <a:pt x="2389008" y="0"/>
              </a:moveTo>
              <a:lnTo>
                <a:pt x="2389008" y="138207"/>
              </a:lnTo>
              <a:lnTo>
                <a:pt x="0" y="138207"/>
              </a:lnTo>
              <a:lnTo>
                <a:pt x="0" y="276414"/>
              </a:lnTo>
            </a:path>
          </a:pathLst>
        </a:custGeom>
        <a:noFill/>
        <a:ln w="25400" cap="flat" cmpd="sng" algn="ctr">
          <a:solidFill>
            <a:srgbClr val="BFDEE3">
              <a:shade val="8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6D8BBBA9-1448-4248-A825-52049C82C603}">
      <dsp:nvSpPr>
        <dsp:cNvPr id="0" name=""/>
        <dsp:cNvSpPr/>
      </dsp:nvSpPr>
      <dsp:spPr>
        <a:xfrm>
          <a:off x="4087042" y="2707166"/>
          <a:ext cx="2135747" cy="370666"/>
        </a:xfrm>
        <a:custGeom>
          <a:avLst/>
          <a:gdLst/>
          <a:ahLst/>
          <a:cxnLst/>
          <a:rect l="0" t="0" r="0" b="0"/>
          <a:pathLst>
            <a:path>
              <a:moveTo>
                <a:pt x="0" y="0"/>
              </a:moveTo>
              <a:lnTo>
                <a:pt x="0" y="138207"/>
              </a:lnTo>
              <a:lnTo>
                <a:pt x="1592672" y="138207"/>
              </a:lnTo>
              <a:lnTo>
                <a:pt x="1592672" y="276414"/>
              </a:lnTo>
            </a:path>
          </a:pathLst>
        </a:custGeom>
        <a:noFill/>
        <a:ln w="25400" cap="flat" cmpd="sng" algn="ctr">
          <a:solidFill>
            <a:srgbClr val="BFDEE3">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61F025A3-6623-48D8-8E5D-3477A89E5D75}">
      <dsp:nvSpPr>
        <dsp:cNvPr id="0" name=""/>
        <dsp:cNvSpPr/>
      </dsp:nvSpPr>
      <dsp:spPr>
        <a:xfrm>
          <a:off x="1765961" y="3960374"/>
          <a:ext cx="185333" cy="811937"/>
        </a:xfrm>
        <a:custGeom>
          <a:avLst/>
          <a:gdLst/>
          <a:ahLst/>
          <a:cxnLst/>
          <a:rect l="0" t="0" r="0" b="0"/>
          <a:pathLst>
            <a:path>
              <a:moveTo>
                <a:pt x="138207" y="0"/>
              </a:moveTo>
              <a:lnTo>
                <a:pt x="138207" y="605478"/>
              </a:lnTo>
              <a:lnTo>
                <a:pt x="0" y="605478"/>
              </a:lnTo>
            </a:path>
          </a:pathLst>
        </a:custGeom>
        <a:noFill/>
        <a:ln w="25400" cap="flat" cmpd="sng" algn="ctr">
          <a:solidFill>
            <a:srgbClr val="BFDEE3">
              <a:shade val="8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032C666A-064C-442B-BFF9-45ED7A756EAA}">
      <dsp:nvSpPr>
        <dsp:cNvPr id="0" name=""/>
        <dsp:cNvSpPr/>
      </dsp:nvSpPr>
      <dsp:spPr>
        <a:xfrm>
          <a:off x="1951294" y="2707166"/>
          <a:ext cx="2135747" cy="370666"/>
        </a:xfrm>
        <a:custGeom>
          <a:avLst/>
          <a:gdLst/>
          <a:ahLst/>
          <a:cxnLst/>
          <a:rect l="0" t="0" r="0" b="0"/>
          <a:pathLst>
            <a:path>
              <a:moveTo>
                <a:pt x="1592672" y="0"/>
              </a:moveTo>
              <a:lnTo>
                <a:pt x="1592672" y="138207"/>
              </a:lnTo>
              <a:lnTo>
                <a:pt x="0" y="138207"/>
              </a:lnTo>
              <a:lnTo>
                <a:pt x="0" y="276414"/>
              </a:lnTo>
            </a:path>
          </a:pathLst>
        </a:custGeom>
        <a:noFill/>
        <a:ln w="25400" cap="flat" cmpd="sng" algn="ctr">
          <a:solidFill>
            <a:srgbClr val="BFDEE3">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F86B9920-D0C5-4259-9FF2-01D3FBBF2E3B}">
      <dsp:nvSpPr>
        <dsp:cNvPr id="0" name=""/>
        <dsp:cNvSpPr/>
      </dsp:nvSpPr>
      <dsp:spPr>
        <a:xfrm>
          <a:off x="2959764" y="1824626"/>
          <a:ext cx="2254554" cy="882540"/>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700" b="1" i="0" u="none" strike="noStrike" kern="1200" cap="none" normalizeH="0" baseline="0" dirty="0" err="1">
              <a:ln>
                <a:noFill/>
              </a:ln>
              <a:solidFill>
                <a:srgbClr val="000000"/>
              </a:solidFill>
              <a:effectLst/>
              <a:latin typeface="Tahoma" pitchFamily="34" charset="0"/>
              <a:ea typeface="+mn-ea"/>
              <a:cs typeface="+mn-cs"/>
            </a:rPr>
            <a:t>Форми</a:t>
          </a:r>
          <a:r>
            <a:rPr kumimoji="0" lang="ru-RU" sz="1700" b="1" i="0" u="none" strike="noStrike" kern="1200" cap="none" normalizeH="0" baseline="0" dirty="0">
              <a:ln>
                <a:noFill/>
              </a:ln>
              <a:solidFill>
                <a:srgbClr val="000000"/>
              </a:solidFill>
              <a:effectLst/>
              <a:latin typeface="Tahoma" pitchFamily="34" charset="0"/>
              <a:ea typeface="+mn-ea"/>
              <a:cs typeface="+mn-cs"/>
            </a:rPr>
            <a:t> </a:t>
          </a:r>
          <a:r>
            <a:rPr kumimoji="0" lang="ru-RU" sz="1700" b="1" i="0" u="none" strike="noStrike" kern="1200" cap="none" normalizeH="0" baseline="0" dirty="0" err="1">
              <a:ln>
                <a:noFill/>
              </a:ln>
              <a:solidFill>
                <a:srgbClr val="000000"/>
              </a:solidFill>
              <a:effectLst/>
              <a:latin typeface="Tahoma" pitchFamily="34" charset="0"/>
              <a:ea typeface="+mn-ea"/>
              <a:cs typeface="+mn-cs"/>
            </a:rPr>
            <a:t>представлення</a:t>
          </a:r>
          <a:r>
            <a:rPr kumimoji="0" lang="ru-RU" sz="1700" b="1" i="0" u="none" strike="noStrike" kern="1200" cap="none" normalizeH="0" baseline="0" dirty="0">
              <a:ln>
                <a:noFill/>
              </a:ln>
              <a:solidFill>
                <a:srgbClr val="000000"/>
              </a:solidFill>
              <a:effectLst/>
              <a:latin typeface="Tahoma" pitchFamily="34" charset="0"/>
              <a:ea typeface="+mn-ea"/>
              <a:cs typeface="+mn-cs"/>
            </a:rPr>
            <a:t> </a:t>
          </a:r>
          <a:r>
            <a:rPr kumimoji="0" lang="ru-RU" sz="1700" b="1" i="0" u="none" strike="noStrike" kern="1200" cap="none" normalizeH="0" baseline="0" dirty="0" err="1">
              <a:ln>
                <a:noFill/>
              </a:ln>
              <a:solidFill>
                <a:srgbClr val="000000"/>
              </a:solidFill>
              <a:effectLst/>
              <a:latin typeface="Tahoma" pitchFamily="34" charset="0"/>
              <a:ea typeface="+mn-ea"/>
              <a:cs typeface="+mn-cs"/>
            </a:rPr>
            <a:t>структури</a:t>
          </a:r>
          <a:endParaRPr kumimoji="0" lang="ru-RU" sz="1700" b="1" i="0" u="none" strike="noStrike" kern="1200" cap="none" normalizeH="0" baseline="0" dirty="0">
            <a:ln>
              <a:noFill/>
            </a:ln>
            <a:solidFill>
              <a:srgbClr val="000000"/>
            </a:solidFill>
            <a:effectLst/>
            <a:latin typeface="Tahoma" pitchFamily="34" charset="0"/>
            <a:ea typeface="+mn-ea"/>
            <a:cs typeface="+mn-cs"/>
          </a:endParaRPr>
        </a:p>
      </dsp:txBody>
      <dsp:txXfrm>
        <a:off x="2959764" y="1824626"/>
        <a:ext cx="2254554" cy="882540"/>
      </dsp:txXfrm>
    </dsp:sp>
    <dsp:sp modelId="{4C4164CF-CD8B-4768-BCE2-416986F2C557}">
      <dsp:nvSpPr>
        <dsp:cNvPr id="0" name=""/>
        <dsp:cNvSpPr/>
      </dsp:nvSpPr>
      <dsp:spPr>
        <a:xfrm>
          <a:off x="1068754" y="3077833"/>
          <a:ext cx="1765080" cy="882540"/>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700" b="1" i="0" u="none" strike="noStrike" kern="1200" cap="none" normalizeH="0" baseline="0" dirty="0" err="1">
              <a:ln>
                <a:noFill/>
              </a:ln>
              <a:solidFill>
                <a:srgbClr val="000000"/>
              </a:solidFill>
              <a:effectLst/>
              <a:latin typeface="Tahoma" pitchFamily="34" charset="0"/>
              <a:ea typeface="+mn-ea"/>
              <a:cs typeface="+mn-cs"/>
            </a:rPr>
            <a:t>вербальне</a:t>
          </a:r>
          <a:endParaRPr kumimoji="0" lang="ru-RU" sz="1700" b="1" i="0" u="none" strike="noStrike" kern="1200" cap="none" normalizeH="0" baseline="0" dirty="0">
            <a:ln>
              <a:noFill/>
            </a:ln>
            <a:solidFill>
              <a:srgbClr val="000000"/>
            </a:solidFill>
            <a:effectLst/>
            <a:latin typeface="Tahoma" pitchFamily="34" charset="0"/>
            <a:ea typeface="+mn-ea"/>
            <a:cs typeface="+mn-cs"/>
          </a:endParaRPr>
        </a:p>
        <a:p>
          <a:pPr>
            <a:spcBef>
              <a:spcPct val="0"/>
            </a:spcBef>
          </a:pPr>
          <a:r>
            <a:rPr kumimoji="0" lang="ru-RU" sz="1700" b="1" i="0" u="none" strike="noStrike" kern="1200" cap="none" normalizeH="0" baseline="0" dirty="0">
              <a:ln>
                <a:noFill/>
              </a:ln>
              <a:solidFill>
                <a:srgbClr val="000000"/>
              </a:solidFill>
              <a:effectLst/>
              <a:latin typeface="Tahoma" pitchFamily="34" charset="0"/>
              <a:ea typeface="+mn-ea"/>
              <a:cs typeface="+mn-cs"/>
            </a:rPr>
            <a:t>(</a:t>
          </a:r>
          <a:r>
            <a:rPr kumimoji="0" lang="ru-RU" sz="1700" b="1" i="0" u="none" strike="noStrike" kern="1200" cap="none" normalizeH="0" baseline="0" dirty="0" err="1">
              <a:ln>
                <a:noFill/>
              </a:ln>
              <a:solidFill>
                <a:srgbClr val="000000"/>
              </a:solidFill>
              <a:effectLst/>
              <a:latin typeface="Tahoma" pitchFamily="34" charset="0"/>
              <a:ea typeface="+mn-ea"/>
              <a:cs typeface="+mn-cs"/>
            </a:rPr>
            <a:t>Словесне</a:t>
          </a:r>
          <a:r>
            <a:rPr kumimoji="0" lang="ru-RU" sz="1700" b="1" i="0" u="none" strike="noStrike" kern="1200" cap="none" normalizeH="0" baseline="0" dirty="0">
              <a:ln>
                <a:noFill/>
              </a:ln>
              <a:solidFill>
                <a:srgbClr val="000000"/>
              </a:solidFill>
              <a:effectLst/>
              <a:latin typeface="Tahoma" pitchFamily="34" charset="0"/>
              <a:ea typeface="+mn-ea"/>
              <a:cs typeface="+mn-cs"/>
            </a:rPr>
            <a:t>)</a:t>
          </a:r>
        </a:p>
        <a:p>
          <a:pPr>
            <a:spcBef>
              <a:spcPct val="0"/>
            </a:spcBef>
          </a:pPr>
          <a:r>
            <a:rPr kumimoji="0" lang="ru-RU" sz="1700" b="1" i="0" u="none" strike="noStrike" kern="1200" cap="none" normalizeH="0" baseline="0" dirty="0" err="1">
              <a:ln>
                <a:noFill/>
              </a:ln>
              <a:solidFill>
                <a:srgbClr val="000000"/>
              </a:solidFill>
              <a:effectLst/>
              <a:latin typeface="Tahoma" pitchFamily="34" charset="0"/>
              <a:ea typeface="+mn-ea"/>
              <a:cs typeface="+mn-cs"/>
            </a:rPr>
            <a:t>опис</a:t>
          </a:r>
          <a:endParaRPr kumimoji="0" lang="ru-RU" sz="1700" b="1" i="0" u="none" strike="noStrike" kern="1200" cap="none" normalizeH="0" baseline="0" dirty="0">
            <a:ln>
              <a:noFill/>
            </a:ln>
            <a:solidFill>
              <a:srgbClr val="000000"/>
            </a:solidFill>
            <a:effectLst/>
            <a:latin typeface="Tahoma" pitchFamily="34" charset="0"/>
            <a:ea typeface="+mn-ea"/>
            <a:cs typeface="+mn-cs"/>
          </a:endParaRPr>
        </a:p>
      </dsp:txBody>
      <dsp:txXfrm>
        <a:off x="1068754" y="3077833"/>
        <a:ext cx="1765080" cy="882540"/>
      </dsp:txXfrm>
    </dsp:sp>
    <dsp:sp modelId="{30798DCC-E5D3-45C7-8E25-18CF99ABE31C}">
      <dsp:nvSpPr>
        <dsp:cNvPr id="0" name=""/>
        <dsp:cNvSpPr/>
      </dsp:nvSpPr>
      <dsp:spPr>
        <a:xfrm>
          <a:off x="880" y="4331041"/>
          <a:ext cx="1765080" cy="882540"/>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700" b="1" i="0" u="none" strike="noStrike" kern="1200" cap="none" normalizeH="0" baseline="0" dirty="0">
              <a:ln>
                <a:noFill/>
              </a:ln>
              <a:solidFill>
                <a:srgbClr val="000000"/>
              </a:solidFill>
              <a:effectLst/>
              <a:latin typeface="Tahoma" pitchFamily="34" charset="0"/>
              <a:ea typeface="+mn-ea"/>
              <a:cs typeface="+mn-cs"/>
            </a:rPr>
            <a:t>У </a:t>
          </a:r>
          <a:r>
            <a:rPr kumimoji="0" lang="ru-RU" sz="1700" b="1" i="0" u="none" strike="noStrike" kern="1200" cap="none" normalizeH="0" baseline="0" dirty="0" err="1">
              <a:ln>
                <a:noFill/>
              </a:ln>
              <a:solidFill>
                <a:srgbClr val="000000"/>
              </a:solidFill>
              <a:effectLst/>
              <a:latin typeface="Tahoma" pitchFamily="34" charset="0"/>
              <a:ea typeface="+mn-ea"/>
              <a:cs typeface="+mn-cs"/>
            </a:rPr>
            <a:t>текстових</a:t>
          </a:r>
          <a:endParaRPr kumimoji="0" lang="ru-RU" sz="1700" b="1" i="0" u="none" strike="noStrike" kern="1200" cap="none" normalizeH="0" baseline="0" dirty="0">
            <a:ln>
              <a:noFill/>
            </a:ln>
            <a:solidFill>
              <a:srgbClr val="000000"/>
            </a:solidFill>
            <a:effectLst/>
            <a:latin typeface="Tahoma" pitchFamily="34" charset="0"/>
            <a:ea typeface="+mn-ea"/>
            <a:cs typeface="+mn-cs"/>
          </a:endParaRPr>
        </a:p>
        <a:p>
          <a:pPr>
            <a:spcBef>
              <a:spcPct val="0"/>
            </a:spcBef>
          </a:pPr>
          <a:r>
            <a:rPr kumimoji="0" lang="ru-RU" sz="1700" b="1" i="0" u="none" strike="noStrike" kern="1200" cap="none" normalizeH="0" baseline="0" dirty="0">
              <a:ln>
                <a:noFill/>
              </a:ln>
              <a:solidFill>
                <a:srgbClr val="000000"/>
              </a:solidFill>
              <a:effectLst/>
              <a:latin typeface="Tahoma" pitchFamily="34" charset="0"/>
              <a:ea typeface="+mn-ea"/>
              <a:cs typeface="+mn-cs"/>
            </a:rPr>
            <a:t>документах</a:t>
          </a:r>
        </a:p>
      </dsp:txBody>
      <dsp:txXfrm>
        <a:off x="880" y="4331041"/>
        <a:ext cx="1765080" cy="882540"/>
      </dsp:txXfrm>
    </dsp:sp>
    <dsp:sp modelId="{9C3754CD-E54D-4FA1-A45F-8F9A73C55E69}">
      <dsp:nvSpPr>
        <dsp:cNvPr id="0" name=""/>
        <dsp:cNvSpPr/>
      </dsp:nvSpPr>
      <dsp:spPr>
        <a:xfrm>
          <a:off x="5340249" y="3077833"/>
          <a:ext cx="1765080" cy="882540"/>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700" b="1" i="0" u="none" strike="noStrike" kern="1200" cap="none" normalizeH="0" baseline="0" dirty="0" err="1">
              <a:ln>
                <a:noFill/>
              </a:ln>
              <a:solidFill>
                <a:srgbClr val="000000"/>
              </a:solidFill>
              <a:effectLst/>
              <a:latin typeface="Tahoma" pitchFamily="34" charset="0"/>
              <a:ea typeface="+mn-ea"/>
              <a:cs typeface="+mn-cs"/>
            </a:rPr>
            <a:t>графічні</a:t>
          </a:r>
          <a:endParaRPr kumimoji="0" lang="ru-RU" sz="1700" b="1" i="0" u="none" strike="noStrike" kern="1200" cap="none" normalizeH="0" baseline="0" dirty="0">
            <a:ln>
              <a:noFill/>
            </a:ln>
            <a:solidFill>
              <a:srgbClr val="000000"/>
            </a:solidFill>
            <a:effectLst/>
            <a:latin typeface="Tahoma" pitchFamily="34" charset="0"/>
            <a:ea typeface="+mn-ea"/>
            <a:cs typeface="+mn-cs"/>
          </a:endParaRPr>
        </a:p>
        <a:p>
          <a:pPr>
            <a:spcBef>
              <a:spcPct val="0"/>
            </a:spcBef>
          </a:pPr>
          <a:r>
            <a:rPr kumimoji="0" lang="ru-RU" sz="1700" b="1" i="0" u="none" strike="noStrike" kern="1200" cap="none" normalizeH="0" baseline="0" dirty="0" err="1">
              <a:ln>
                <a:noFill/>
              </a:ln>
              <a:solidFill>
                <a:srgbClr val="000000"/>
              </a:solidFill>
              <a:effectLst/>
              <a:latin typeface="Tahoma" pitchFamily="34" charset="0"/>
              <a:ea typeface="+mn-ea"/>
              <a:cs typeface="+mn-cs"/>
            </a:rPr>
            <a:t>схеми</a:t>
          </a:r>
          <a:endParaRPr kumimoji="0" lang="ru-RU" sz="1700" b="1" i="0" u="none" strike="noStrike" kern="1200" cap="none" normalizeH="0" baseline="0" dirty="0">
            <a:ln>
              <a:noFill/>
            </a:ln>
            <a:solidFill>
              <a:srgbClr val="000000"/>
            </a:solidFill>
            <a:effectLst/>
            <a:latin typeface="Tahoma" pitchFamily="34" charset="0"/>
            <a:ea typeface="+mn-ea"/>
            <a:cs typeface="+mn-cs"/>
          </a:endParaRPr>
        </a:p>
      </dsp:txBody>
      <dsp:txXfrm>
        <a:off x="5340249" y="3077833"/>
        <a:ext cx="1765080" cy="882540"/>
      </dsp:txXfrm>
    </dsp:sp>
    <dsp:sp modelId="{F27CFF8A-A9FD-408C-907F-1CBF4217BF14}">
      <dsp:nvSpPr>
        <dsp:cNvPr id="0" name=""/>
        <dsp:cNvSpPr/>
      </dsp:nvSpPr>
      <dsp:spPr>
        <a:xfrm>
          <a:off x="2136628" y="4331041"/>
          <a:ext cx="1765080" cy="882540"/>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700" b="1" i="0" u="none" strike="noStrike" kern="1200" cap="none" normalizeH="0" baseline="0" dirty="0" err="1">
              <a:ln>
                <a:noFill/>
              </a:ln>
              <a:solidFill>
                <a:srgbClr val="000000"/>
              </a:solidFill>
              <a:effectLst/>
              <a:latin typeface="Tahoma" pitchFamily="34" charset="0"/>
              <a:ea typeface="+mn-ea"/>
              <a:cs typeface="+mn-cs"/>
            </a:rPr>
            <a:t>функціональні</a:t>
          </a:r>
          <a:endParaRPr kumimoji="0" lang="ru-RU" sz="1700" b="1" i="0" u="none" strike="noStrike" kern="1200" cap="none" normalizeH="0" baseline="0" dirty="0">
            <a:ln>
              <a:noFill/>
            </a:ln>
            <a:solidFill>
              <a:srgbClr val="000000"/>
            </a:solidFill>
            <a:effectLst/>
            <a:latin typeface="Tahoma" pitchFamily="34" charset="0"/>
            <a:ea typeface="+mn-ea"/>
            <a:cs typeface="+mn-cs"/>
          </a:endParaRPr>
        </a:p>
        <a:p>
          <a:pPr>
            <a:spcBef>
              <a:spcPct val="0"/>
            </a:spcBef>
          </a:pPr>
          <a:r>
            <a:rPr kumimoji="0" lang="ru-RU" sz="1700" b="1" i="0" u="none" strike="noStrike" kern="1200" cap="none" normalizeH="0" baseline="0" dirty="0">
              <a:ln>
                <a:noFill/>
              </a:ln>
              <a:solidFill>
                <a:srgbClr val="000000"/>
              </a:solidFill>
              <a:effectLst/>
              <a:latin typeface="Tahoma" pitchFamily="34" charset="0"/>
              <a:ea typeface="+mn-ea"/>
              <a:cs typeface="+mn-cs"/>
            </a:rPr>
            <a:t>(</a:t>
          </a:r>
          <a:r>
            <a:rPr kumimoji="0" lang="ru-RU" sz="1700" b="1" i="0" u="none" strike="noStrike" kern="1200" cap="none" normalizeH="0" baseline="0" dirty="0" err="1">
              <a:ln>
                <a:noFill/>
              </a:ln>
              <a:solidFill>
                <a:srgbClr val="000000"/>
              </a:solidFill>
              <a:effectLst/>
              <a:latin typeface="Tahoma" pitchFamily="34" charset="0"/>
              <a:ea typeface="+mn-ea"/>
              <a:cs typeface="+mn-cs"/>
            </a:rPr>
            <a:t>технологічна</a:t>
          </a:r>
          <a:endParaRPr kumimoji="0" lang="ru-RU" sz="1700" b="1" i="0" u="none" strike="noStrike" kern="1200" cap="none" normalizeH="0" baseline="0" dirty="0">
            <a:ln>
              <a:noFill/>
            </a:ln>
            <a:solidFill>
              <a:srgbClr val="000000"/>
            </a:solidFill>
            <a:effectLst/>
            <a:latin typeface="Tahoma" pitchFamily="34" charset="0"/>
            <a:ea typeface="+mn-ea"/>
            <a:cs typeface="+mn-cs"/>
          </a:endParaRPr>
        </a:p>
        <a:p>
          <a:pPr>
            <a:spcBef>
              <a:spcPct val="0"/>
            </a:spcBef>
          </a:pPr>
          <a:r>
            <a:rPr kumimoji="0" lang="ru-RU" sz="1700" b="1" i="0" u="none" strike="noStrike" kern="1200" cap="none" normalizeH="0" baseline="0" dirty="0">
              <a:ln>
                <a:noFill/>
              </a:ln>
              <a:solidFill>
                <a:srgbClr val="000000"/>
              </a:solidFill>
              <a:effectLst/>
              <a:latin typeface="Tahoma" pitchFamily="34" charset="0"/>
              <a:ea typeface="+mn-ea"/>
              <a:cs typeface="+mn-cs"/>
            </a:rPr>
            <a:t>схема)</a:t>
          </a:r>
        </a:p>
      </dsp:txBody>
      <dsp:txXfrm>
        <a:off x="2136628" y="4331041"/>
        <a:ext cx="1765080" cy="882540"/>
      </dsp:txXfrm>
    </dsp:sp>
    <dsp:sp modelId="{9E95CE3A-9A77-4500-8841-0D7E022F8386}">
      <dsp:nvSpPr>
        <dsp:cNvPr id="0" name=""/>
        <dsp:cNvSpPr/>
      </dsp:nvSpPr>
      <dsp:spPr>
        <a:xfrm>
          <a:off x="4272375" y="4331041"/>
          <a:ext cx="1765080" cy="882540"/>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700" b="1" i="0" u="none" strike="noStrike" kern="1200" cap="none" normalizeH="0" baseline="0" dirty="0" err="1">
              <a:ln>
                <a:noFill/>
              </a:ln>
              <a:solidFill>
                <a:srgbClr val="000000"/>
              </a:solidFill>
              <a:effectLst/>
              <a:latin typeface="Tahoma" pitchFamily="34" charset="0"/>
              <a:ea typeface="+mn-ea"/>
              <a:cs typeface="+mn-cs"/>
            </a:rPr>
            <a:t>операторні</a:t>
          </a:r>
          <a:endParaRPr kumimoji="0" lang="ru-RU" sz="1700" b="1" i="0" u="none" strike="noStrike" kern="1200" cap="none" normalizeH="0" baseline="0" dirty="0">
            <a:ln>
              <a:noFill/>
            </a:ln>
            <a:solidFill>
              <a:srgbClr val="000000"/>
            </a:solidFill>
            <a:effectLst/>
            <a:latin typeface="Tahoma" pitchFamily="34" charset="0"/>
            <a:ea typeface="+mn-ea"/>
            <a:cs typeface="+mn-cs"/>
          </a:endParaRPr>
        </a:p>
      </dsp:txBody>
      <dsp:txXfrm>
        <a:off x="4272375" y="4331041"/>
        <a:ext cx="1765080" cy="882540"/>
      </dsp:txXfrm>
    </dsp:sp>
    <dsp:sp modelId="{5793D5F8-5B68-4786-A7F5-5B464BC38EA2}">
      <dsp:nvSpPr>
        <dsp:cNvPr id="0" name=""/>
        <dsp:cNvSpPr/>
      </dsp:nvSpPr>
      <dsp:spPr>
        <a:xfrm>
          <a:off x="6408123" y="4331041"/>
          <a:ext cx="1765080" cy="882540"/>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700" b="1" i="0" u="none" strike="noStrike" kern="1200" cap="none" normalizeH="0" baseline="0" dirty="0" err="1">
              <a:ln>
                <a:noFill/>
              </a:ln>
              <a:solidFill>
                <a:srgbClr val="000000"/>
              </a:solidFill>
              <a:effectLst/>
              <a:latin typeface="Tahoma" pitchFamily="34" charset="0"/>
              <a:ea typeface="+mn-ea"/>
              <a:cs typeface="+mn-cs"/>
            </a:rPr>
            <a:t>структурні</a:t>
          </a:r>
          <a:endParaRPr kumimoji="0" lang="ru-RU" sz="1700" b="1" i="0" u="none" strike="noStrike" kern="1200" cap="none" normalizeH="0" baseline="0" dirty="0">
            <a:ln>
              <a:noFill/>
            </a:ln>
            <a:solidFill>
              <a:srgbClr val="000000"/>
            </a:solidFill>
            <a:effectLst/>
            <a:latin typeface="Tahoma" pitchFamily="34" charset="0"/>
            <a:ea typeface="+mn-ea"/>
            <a:cs typeface="+mn-cs"/>
          </a:endParaRPr>
        </a:p>
      </dsp:txBody>
      <dsp:txXfrm>
        <a:off x="6408123" y="4331041"/>
        <a:ext cx="1765080" cy="882540"/>
      </dsp:txXfrm>
    </dsp:sp>
    <dsp:sp modelId="{0FFF8C2C-5C9F-4E8F-BFB7-68B2689ABADC}">
      <dsp:nvSpPr>
        <dsp:cNvPr id="0" name=""/>
        <dsp:cNvSpPr/>
      </dsp:nvSpPr>
      <dsp:spPr>
        <a:xfrm>
          <a:off x="8543870" y="4331041"/>
          <a:ext cx="1765080" cy="882540"/>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700" b="1" i="0" u="none" strike="noStrike" kern="1200" cap="none" normalizeH="0" baseline="0" dirty="0" err="1">
              <a:ln>
                <a:noFill/>
              </a:ln>
              <a:solidFill>
                <a:srgbClr val="000000"/>
              </a:solidFill>
              <a:effectLst/>
              <a:latin typeface="Tahoma" pitchFamily="34" charset="0"/>
              <a:ea typeface="+mn-ea"/>
              <a:cs typeface="+mn-cs"/>
            </a:rPr>
            <a:t>апаратурні</a:t>
          </a:r>
          <a:endParaRPr kumimoji="0" lang="ru-RU" sz="1700" b="1" i="0" u="none" strike="noStrike" kern="1200" cap="none" normalizeH="0" baseline="0" dirty="0">
            <a:ln>
              <a:noFill/>
            </a:ln>
            <a:solidFill>
              <a:srgbClr val="000000"/>
            </a:solidFill>
            <a:effectLst/>
            <a:latin typeface="Tahoma" pitchFamily="34" charset="0"/>
            <a:ea typeface="+mn-ea"/>
            <a:cs typeface="+mn-cs"/>
          </a:endParaRPr>
        </a:p>
      </dsp:txBody>
      <dsp:txXfrm>
        <a:off x="8543870" y="4331041"/>
        <a:ext cx="1765080" cy="88254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853457-3B8C-49B6-A593-A95497811FBD}" type="datetimeFigureOut">
              <a:rPr lang="uk-UA" smtClean="0"/>
              <a:t>30.11.2023</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34E2FB-767A-4F59-BA18-08DC4CA88AB2}" type="slidenum">
              <a:rPr lang="uk-UA" smtClean="0"/>
              <a:t>‹#›</a:t>
            </a:fld>
            <a:endParaRPr lang="uk-UA"/>
          </a:p>
        </p:txBody>
      </p:sp>
    </p:spTree>
    <p:extLst>
      <p:ext uri="{BB962C8B-B14F-4D97-AF65-F5344CB8AC3E}">
        <p14:creationId xmlns:p14="http://schemas.microsoft.com/office/powerpoint/2010/main" val="3479245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5234E2FB-767A-4F59-BA18-08DC4CA88AB2}" type="slidenum">
              <a:rPr lang="uk-UA" smtClean="0"/>
              <a:t>6</a:t>
            </a:fld>
            <a:endParaRPr lang="uk-UA"/>
          </a:p>
        </p:txBody>
      </p:sp>
    </p:spTree>
    <p:extLst>
      <p:ext uri="{BB962C8B-B14F-4D97-AF65-F5344CB8AC3E}">
        <p14:creationId xmlns:p14="http://schemas.microsoft.com/office/powerpoint/2010/main" val="1088706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ADD179F-D297-4C2F-A155-46A5E13B51B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D9A17DDF-15C0-4528-9C3A-2040B69889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8F24CF1F-A2DA-4C00-A25B-1A8BD2913088}"/>
              </a:ext>
            </a:extLst>
          </p:cNvPr>
          <p:cNvSpPr>
            <a:spLocks noGrp="1"/>
          </p:cNvSpPr>
          <p:nvPr>
            <p:ph type="dt" sz="half" idx="10"/>
          </p:nvPr>
        </p:nvSpPr>
        <p:spPr/>
        <p:txBody>
          <a:bodyPr/>
          <a:lstStyle/>
          <a:p>
            <a:fld id="{96E9E90D-F355-4EF5-B4B5-B397CEF5E613}" type="datetimeFigureOut">
              <a:rPr lang="ru-RU" smtClean="0"/>
              <a:pPr/>
              <a:t>30.11.2023</a:t>
            </a:fld>
            <a:endParaRPr lang="ru-RU"/>
          </a:p>
        </p:txBody>
      </p:sp>
      <p:sp>
        <p:nvSpPr>
          <p:cNvPr id="5" name="Нижний колонтитул 4">
            <a:extLst>
              <a:ext uri="{FF2B5EF4-FFF2-40B4-BE49-F238E27FC236}">
                <a16:creationId xmlns:a16="http://schemas.microsoft.com/office/drawing/2014/main" id="{8E472621-3921-4662-AB1D-B78ED853FD2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F69AFF8-5DB3-4B77-86DE-7B0943BEA0CA}"/>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p14="http://schemas.microsoft.com/office/powerpoint/2010/main" val="4156503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F3A44CC-3279-4B58-9C4A-288108AD235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C7EE81F-9422-4811-8131-C5A980D7375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C5C82F2-A06B-48E4-BDFA-62024A930B87}"/>
              </a:ext>
            </a:extLst>
          </p:cNvPr>
          <p:cNvSpPr>
            <a:spLocks noGrp="1"/>
          </p:cNvSpPr>
          <p:nvPr>
            <p:ph type="dt" sz="half" idx="10"/>
          </p:nvPr>
        </p:nvSpPr>
        <p:spPr/>
        <p:txBody>
          <a:bodyPr/>
          <a:lstStyle/>
          <a:p>
            <a:fld id="{96E9E90D-F355-4EF5-B4B5-B397CEF5E613}" type="datetimeFigureOut">
              <a:rPr lang="ru-RU" smtClean="0"/>
              <a:pPr/>
              <a:t>30.11.2023</a:t>
            </a:fld>
            <a:endParaRPr lang="ru-RU"/>
          </a:p>
        </p:txBody>
      </p:sp>
      <p:sp>
        <p:nvSpPr>
          <p:cNvPr id="5" name="Нижний колонтитул 4">
            <a:extLst>
              <a:ext uri="{FF2B5EF4-FFF2-40B4-BE49-F238E27FC236}">
                <a16:creationId xmlns:a16="http://schemas.microsoft.com/office/drawing/2014/main" id="{480A78F9-1E48-4A06-BE03-660C7EA7276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284A741-8E09-4A99-9778-55BE698B9A09}"/>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p14="http://schemas.microsoft.com/office/powerpoint/2010/main" val="2766444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BB3C14-58F5-4C07-9079-EF782D7E53FE}"/>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C7EBEBCB-43A5-4F40-9E59-7874B7C6BF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1281E39E-72DC-41AA-AEB1-5037EE3DF5B7}"/>
              </a:ext>
            </a:extLst>
          </p:cNvPr>
          <p:cNvSpPr>
            <a:spLocks noGrp="1"/>
          </p:cNvSpPr>
          <p:nvPr>
            <p:ph type="dt" sz="half" idx="10"/>
          </p:nvPr>
        </p:nvSpPr>
        <p:spPr/>
        <p:txBody>
          <a:bodyPr/>
          <a:lstStyle/>
          <a:p>
            <a:fld id="{96E9E90D-F355-4EF5-B4B5-B397CEF5E613}" type="datetimeFigureOut">
              <a:rPr lang="ru-RU" smtClean="0"/>
              <a:pPr/>
              <a:t>30.11.2023</a:t>
            </a:fld>
            <a:endParaRPr lang="ru-RU"/>
          </a:p>
        </p:txBody>
      </p:sp>
      <p:sp>
        <p:nvSpPr>
          <p:cNvPr id="5" name="Нижний колонтитул 4">
            <a:extLst>
              <a:ext uri="{FF2B5EF4-FFF2-40B4-BE49-F238E27FC236}">
                <a16:creationId xmlns:a16="http://schemas.microsoft.com/office/drawing/2014/main" id="{934200EA-281A-47CE-9E8C-D85CDBDB787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0B1C566-54DF-4999-B108-F3FBE66EB074}"/>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p14="http://schemas.microsoft.com/office/powerpoint/2010/main" val="23691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77EF66A-BBA9-4D5A-8437-A04424D8239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B7FA997-18BA-4EB9-8352-8725BDD3ED3C}"/>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F88B407A-0940-480E-82E0-09B5C779F296}"/>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FCA0EBF3-6C47-445E-BC85-58917BA77990}"/>
              </a:ext>
            </a:extLst>
          </p:cNvPr>
          <p:cNvSpPr>
            <a:spLocks noGrp="1"/>
          </p:cNvSpPr>
          <p:nvPr>
            <p:ph type="dt" sz="half" idx="10"/>
          </p:nvPr>
        </p:nvSpPr>
        <p:spPr/>
        <p:txBody>
          <a:bodyPr/>
          <a:lstStyle/>
          <a:p>
            <a:fld id="{96E9E90D-F355-4EF5-B4B5-B397CEF5E613}" type="datetimeFigureOut">
              <a:rPr lang="ru-RU" smtClean="0"/>
              <a:pPr/>
              <a:t>30.11.2023</a:t>
            </a:fld>
            <a:endParaRPr lang="ru-RU"/>
          </a:p>
        </p:txBody>
      </p:sp>
      <p:sp>
        <p:nvSpPr>
          <p:cNvPr id="6" name="Нижний колонтитул 5">
            <a:extLst>
              <a:ext uri="{FF2B5EF4-FFF2-40B4-BE49-F238E27FC236}">
                <a16:creationId xmlns:a16="http://schemas.microsoft.com/office/drawing/2014/main" id="{58F114C1-D7C1-428B-939F-51F29408C86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814172C-A77B-486B-99A8-88DAA019424E}"/>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p14="http://schemas.microsoft.com/office/powerpoint/2010/main" val="2728981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7C40E8C-A9CB-4123-9512-4A0F4D7B926B}"/>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E93B6B79-598A-4B84-8B89-7E81F3FF40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AD02B769-2E6C-4232-9E51-BB1FD1AB1990}"/>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1CCEE994-7B90-47FF-8B16-180E38A142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E910CBFC-C2D0-4FDA-9CC3-FC2AF37B444D}"/>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4751D74-0A99-43F8-B995-1848C17BEB1B}"/>
              </a:ext>
            </a:extLst>
          </p:cNvPr>
          <p:cNvSpPr>
            <a:spLocks noGrp="1"/>
          </p:cNvSpPr>
          <p:nvPr>
            <p:ph type="dt" sz="half" idx="10"/>
          </p:nvPr>
        </p:nvSpPr>
        <p:spPr/>
        <p:txBody>
          <a:bodyPr/>
          <a:lstStyle/>
          <a:p>
            <a:fld id="{96E9E90D-F355-4EF5-B4B5-B397CEF5E613}" type="datetimeFigureOut">
              <a:rPr lang="ru-RU" smtClean="0"/>
              <a:pPr/>
              <a:t>30.11.2023</a:t>
            </a:fld>
            <a:endParaRPr lang="ru-RU"/>
          </a:p>
        </p:txBody>
      </p:sp>
      <p:sp>
        <p:nvSpPr>
          <p:cNvPr id="8" name="Нижний колонтитул 7">
            <a:extLst>
              <a:ext uri="{FF2B5EF4-FFF2-40B4-BE49-F238E27FC236}">
                <a16:creationId xmlns:a16="http://schemas.microsoft.com/office/drawing/2014/main" id="{398534D6-F142-49A4-82A4-23966088AA1B}"/>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E993E919-A23B-4EBE-8DDC-6FD5CDD77469}"/>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p14="http://schemas.microsoft.com/office/powerpoint/2010/main" val="2472829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15DA3EE-FEAF-4A0A-956E-F73B39C2BA1A}"/>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E371D6C3-B2C4-4533-B86B-FA5FDBE6BF37}"/>
              </a:ext>
            </a:extLst>
          </p:cNvPr>
          <p:cNvSpPr>
            <a:spLocks noGrp="1"/>
          </p:cNvSpPr>
          <p:nvPr>
            <p:ph type="dt" sz="half" idx="10"/>
          </p:nvPr>
        </p:nvSpPr>
        <p:spPr/>
        <p:txBody>
          <a:bodyPr/>
          <a:lstStyle/>
          <a:p>
            <a:fld id="{96E9E90D-F355-4EF5-B4B5-B397CEF5E613}" type="datetimeFigureOut">
              <a:rPr lang="ru-RU" smtClean="0"/>
              <a:pPr/>
              <a:t>30.11.2023</a:t>
            </a:fld>
            <a:endParaRPr lang="ru-RU"/>
          </a:p>
        </p:txBody>
      </p:sp>
      <p:sp>
        <p:nvSpPr>
          <p:cNvPr id="4" name="Нижний колонтитул 3">
            <a:extLst>
              <a:ext uri="{FF2B5EF4-FFF2-40B4-BE49-F238E27FC236}">
                <a16:creationId xmlns:a16="http://schemas.microsoft.com/office/drawing/2014/main" id="{55D01252-E8D2-4785-88E9-95BD4AB3B668}"/>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C6AD7C7-3DF5-4869-A0B4-81C46BE803FA}"/>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p14="http://schemas.microsoft.com/office/powerpoint/2010/main" val="1859034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CB61C7B3-ECD4-489E-B9B9-8FCB16041FDA}"/>
              </a:ext>
            </a:extLst>
          </p:cNvPr>
          <p:cNvSpPr>
            <a:spLocks noGrp="1"/>
          </p:cNvSpPr>
          <p:nvPr>
            <p:ph type="dt" sz="half" idx="10"/>
          </p:nvPr>
        </p:nvSpPr>
        <p:spPr/>
        <p:txBody>
          <a:bodyPr/>
          <a:lstStyle/>
          <a:p>
            <a:fld id="{96E9E90D-F355-4EF5-B4B5-B397CEF5E613}" type="datetimeFigureOut">
              <a:rPr lang="ru-RU" smtClean="0"/>
              <a:pPr/>
              <a:t>30.11.2023</a:t>
            </a:fld>
            <a:endParaRPr lang="ru-RU"/>
          </a:p>
        </p:txBody>
      </p:sp>
      <p:sp>
        <p:nvSpPr>
          <p:cNvPr id="3" name="Нижний колонтитул 2">
            <a:extLst>
              <a:ext uri="{FF2B5EF4-FFF2-40B4-BE49-F238E27FC236}">
                <a16:creationId xmlns:a16="http://schemas.microsoft.com/office/drawing/2014/main" id="{AC1FFBCD-A4A7-4A53-9068-8B124C8F5BA5}"/>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697461F8-462A-412F-BE7F-8187C6E7005C}"/>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p14="http://schemas.microsoft.com/office/powerpoint/2010/main" val="3629190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7E797F-FFBE-42BB-9354-FB46EBD848E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C08404E8-C4EA-48CA-8BF9-E890B80087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465DD82A-D17F-4D7A-8636-E666D4E7AD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F662D08D-8E94-4181-A56B-11438A09B125}"/>
              </a:ext>
            </a:extLst>
          </p:cNvPr>
          <p:cNvSpPr>
            <a:spLocks noGrp="1"/>
          </p:cNvSpPr>
          <p:nvPr>
            <p:ph type="dt" sz="half" idx="10"/>
          </p:nvPr>
        </p:nvSpPr>
        <p:spPr/>
        <p:txBody>
          <a:bodyPr/>
          <a:lstStyle/>
          <a:p>
            <a:fld id="{96E9E90D-F355-4EF5-B4B5-B397CEF5E613}" type="datetimeFigureOut">
              <a:rPr lang="ru-RU" smtClean="0"/>
              <a:pPr/>
              <a:t>30.11.2023</a:t>
            </a:fld>
            <a:endParaRPr lang="ru-RU"/>
          </a:p>
        </p:txBody>
      </p:sp>
      <p:sp>
        <p:nvSpPr>
          <p:cNvPr id="6" name="Нижний колонтитул 5">
            <a:extLst>
              <a:ext uri="{FF2B5EF4-FFF2-40B4-BE49-F238E27FC236}">
                <a16:creationId xmlns:a16="http://schemas.microsoft.com/office/drawing/2014/main" id="{5916A3DE-FC70-4DF8-A55E-05E365F138A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2E4217B-A472-437F-A3F1-848915BD80AC}"/>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p14="http://schemas.microsoft.com/office/powerpoint/2010/main" val="3984196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0C339F-5DD7-49B0-A313-16B8351DA9C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B55ED82-51E7-4E02-AEFB-34F90AA1B8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58626C79-22A0-4ED9-968C-C088A20F6A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C31C529-31FC-4FF9-856E-986C89B1BBFD}"/>
              </a:ext>
            </a:extLst>
          </p:cNvPr>
          <p:cNvSpPr>
            <a:spLocks noGrp="1"/>
          </p:cNvSpPr>
          <p:nvPr>
            <p:ph type="dt" sz="half" idx="10"/>
          </p:nvPr>
        </p:nvSpPr>
        <p:spPr/>
        <p:txBody>
          <a:bodyPr/>
          <a:lstStyle/>
          <a:p>
            <a:fld id="{96E9E90D-F355-4EF5-B4B5-B397CEF5E613}" type="datetimeFigureOut">
              <a:rPr lang="ru-RU" smtClean="0"/>
              <a:pPr/>
              <a:t>30.11.2023</a:t>
            </a:fld>
            <a:endParaRPr lang="ru-RU"/>
          </a:p>
        </p:txBody>
      </p:sp>
      <p:sp>
        <p:nvSpPr>
          <p:cNvPr id="6" name="Нижний колонтитул 5">
            <a:extLst>
              <a:ext uri="{FF2B5EF4-FFF2-40B4-BE49-F238E27FC236}">
                <a16:creationId xmlns:a16="http://schemas.microsoft.com/office/drawing/2014/main" id="{355678A2-383C-4755-9B14-008C2C7F1CE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8C03814-DADF-4B99-9460-C61A40F862C3}"/>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p14="http://schemas.microsoft.com/office/powerpoint/2010/main" val="299743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90DCF3-A9A1-43FD-B4E6-7A588AE970A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1CCE81BD-E218-4943-8E0B-359683C41E7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4C9A3BD-9912-4C44-96FA-269BBCE8F84F}"/>
              </a:ext>
            </a:extLst>
          </p:cNvPr>
          <p:cNvSpPr>
            <a:spLocks noGrp="1"/>
          </p:cNvSpPr>
          <p:nvPr>
            <p:ph type="dt" sz="half" idx="10"/>
          </p:nvPr>
        </p:nvSpPr>
        <p:spPr/>
        <p:txBody>
          <a:bodyPr/>
          <a:lstStyle/>
          <a:p>
            <a:fld id="{96E9E90D-F355-4EF5-B4B5-B397CEF5E613}" type="datetimeFigureOut">
              <a:rPr lang="ru-RU" smtClean="0"/>
              <a:pPr/>
              <a:t>30.11.2023</a:t>
            </a:fld>
            <a:endParaRPr lang="ru-RU"/>
          </a:p>
        </p:txBody>
      </p:sp>
      <p:sp>
        <p:nvSpPr>
          <p:cNvPr id="5" name="Нижний колонтитул 4">
            <a:extLst>
              <a:ext uri="{FF2B5EF4-FFF2-40B4-BE49-F238E27FC236}">
                <a16:creationId xmlns:a16="http://schemas.microsoft.com/office/drawing/2014/main" id="{78BEEA1D-99F8-41F9-8508-F940EA2E92C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DCAE406-3C6B-42C4-AF84-FEF017B97480}"/>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p14="http://schemas.microsoft.com/office/powerpoint/2010/main" val="454409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43BFEDBD-1736-415C-91BA-5555BD0C3A3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2E2D9B7A-FB17-4851-9BB4-7E8B9827AB7D}"/>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E44FC27-3033-444B-8F5F-B28E4F954D51}"/>
              </a:ext>
            </a:extLst>
          </p:cNvPr>
          <p:cNvSpPr>
            <a:spLocks noGrp="1"/>
          </p:cNvSpPr>
          <p:nvPr>
            <p:ph type="dt" sz="half" idx="10"/>
          </p:nvPr>
        </p:nvSpPr>
        <p:spPr/>
        <p:txBody>
          <a:bodyPr/>
          <a:lstStyle/>
          <a:p>
            <a:fld id="{96E9E90D-F355-4EF5-B4B5-B397CEF5E613}" type="datetimeFigureOut">
              <a:rPr lang="ru-RU" smtClean="0"/>
              <a:pPr/>
              <a:t>30.11.2023</a:t>
            </a:fld>
            <a:endParaRPr lang="ru-RU"/>
          </a:p>
        </p:txBody>
      </p:sp>
      <p:sp>
        <p:nvSpPr>
          <p:cNvPr id="5" name="Нижний колонтитул 4">
            <a:extLst>
              <a:ext uri="{FF2B5EF4-FFF2-40B4-BE49-F238E27FC236}">
                <a16:creationId xmlns:a16="http://schemas.microsoft.com/office/drawing/2014/main" id="{48F8D8B2-D9C5-45F4-8177-FC3880DF730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4835F46-C719-44CA-913D-A65AB8C016FA}"/>
              </a:ext>
            </a:extLst>
          </p:cNvPr>
          <p:cNvSpPr>
            <a:spLocks noGrp="1"/>
          </p:cNvSpPr>
          <p:nvPr>
            <p:ph type="sldNum" sz="quarter" idx="12"/>
          </p:nvPr>
        </p:nvSpPr>
        <p:spPr/>
        <p:txBody>
          <a:bodyPr/>
          <a:lstStyle/>
          <a:p>
            <a:fld id="{AFC7305F-1701-4524-AD3D-C6377A2A6952}" type="slidenum">
              <a:rPr lang="ru-RU" smtClean="0"/>
              <a:pPr/>
              <a:t>‹#›</a:t>
            </a:fld>
            <a:endParaRPr lang="ru-RU"/>
          </a:p>
        </p:txBody>
      </p:sp>
    </p:spTree>
    <p:extLst>
      <p:ext uri="{BB962C8B-B14F-4D97-AF65-F5344CB8AC3E}">
        <p14:creationId xmlns:p14="http://schemas.microsoft.com/office/powerpoint/2010/main" val="3941127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t="-39000" b="-39000"/>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0671E7-71EB-4EF2-B92E-0FFEDD250A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71A04706-3846-4DF3-A880-68A16CC621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1B393AF-D1D8-42BF-AE12-BBCA36C0EB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E9E90D-F355-4EF5-B4B5-B397CEF5E613}" type="datetimeFigureOut">
              <a:rPr lang="ru-RU" smtClean="0"/>
              <a:pPr/>
              <a:t>30.11.2023</a:t>
            </a:fld>
            <a:endParaRPr lang="ru-RU"/>
          </a:p>
        </p:txBody>
      </p:sp>
      <p:sp>
        <p:nvSpPr>
          <p:cNvPr id="5" name="Нижний колонтитул 4">
            <a:extLst>
              <a:ext uri="{FF2B5EF4-FFF2-40B4-BE49-F238E27FC236}">
                <a16:creationId xmlns:a16="http://schemas.microsoft.com/office/drawing/2014/main" id="{4E991B5E-EC81-49E7-BBDA-C59B6EFBD5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6F04D519-9BAB-4E34-8C00-487FE05D2B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C7305F-1701-4524-AD3D-C6377A2A6952}" type="slidenum">
              <a:rPr lang="ru-RU" smtClean="0"/>
              <a:pPr/>
              <a:t>‹#›</a:t>
            </a:fld>
            <a:endParaRPr lang="ru-RU"/>
          </a:p>
        </p:txBody>
      </p:sp>
    </p:spTree>
    <p:extLst>
      <p:ext uri="{BB962C8B-B14F-4D97-AF65-F5344CB8AC3E}">
        <p14:creationId xmlns:p14="http://schemas.microsoft.com/office/powerpoint/2010/main" val="17977467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4.bp.blogspot.com/-FyHzPbIHXoQ/Vsh3rAakukI/AAAAAAAAAEQ/sxctTU909aw/s1600/images+(7).jpg"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4.bp.blogspot.com/-FyHzPbIHXoQ/Vsh3rAakukI/AAAAAAAAAEQ/sxctTU909aw/s1600/images+(7).jpg"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https://promvit.com.ua/mobilna-ustanovka-ursg-100-1-u-skladi-reaktora-ta-vakuum-sistemi/"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medical-enc.com.ua/index-41.htm" TargetMode="External"/><Relationship Id="rId2" Type="http://schemas.openxmlformats.org/officeDocument/2006/relationships/hyperlink" Target="http://medical-enc.com.ua/himiko-farmatsevticheskaya-promyshlennost.htm" TargetMode="External"/><Relationship Id="rId1" Type="http://schemas.openxmlformats.org/officeDocument/2006/relationships/slideLayout" Target="../slideLayouts/slideLayout7.xml"/><Relationship Id="rId5" Type="http://schemas.openxmlformats.org/officeDocument/2006/relationships/hyperlink" Target="http://medical-enc.com.ua/perelivanie_krovi.htm" TargetMode="External"/><Relationship Id="rId4" Type="http://schemas.openxmlformats.org/officeDocument/2006/relationships/hyperlink" Target="http://medical-enc.com.ua/emulsions.htm"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33.png"/><Relationship Id="rId4" Type="http://schemas.openxmlformats.org/officeDocument/2006/relationships/image" Target="../media/image32.png"/></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37.png"/><Relationship Id="rId4" Type="http://schemas.openxmlformats.org/officeDocument/2006/relationships/image" Target="../media/image36.png"/></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41.png"/></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689D4BE-8028-4DD1-98F3-767D60E4A945}"/>
              </a:ext>
            </a:extLst>
          </p:cNvPr>
          <p:cNvSpPr txBox="1"/>
          <p:nvPr/>
        </p:nvSpPr>
        <p:spPr>
          <a:xfrm>
            <a:off x="1547735" y="302513"/>
            <a:ext cx="9784830" cy="584775"/>
          </a:xfrm>
          <a:prstGeom prst="rect">
            <a:avLst/>
          </a:prstGeom>
          <a:noFill/>
        </p:spPr>
        <p:txBody>
          <a:bodyPr wrap="square">
            <a:spAutoFit/>
          </a:bodyPr>
          <a:lstStyle/>
          <a:p>
            <a:pPr algn="ctr"/>
            <a:r>
              <a:rPr lang="ru-RU" sz="3200" dirty="0" err="1">
                <a:latin typeface="Times New Roman" pitchFamily="18" charset="0"/>
                <a:cs typeface="Times New Roman" pitchFamily="18" charset="0"/>
              </a:rPr>
              <a:t>Одеський</a:t>
            </a:r>
            <a:r>
              <a:rPr lang="ru-RU" sz="3200" dirty="0">
                <a:latin typeface="Times New Roman" pitchFamily="18" charset="0"/>
                <a:cs typeface="Times New Roman" pitchFamily="18" charset="0"/>
              </a:rPr>
              <a:t> </a:t>
            </a:r>
            <a:r>
              <a:rPr lang="ru-RU" sz="3200" dirty="0" err="1" smtClean="0">
                <a:latin typeface="Times New Roman" pitchFamily="18" charset="0"/>
                <a:cs typeface="Times New Roman" pitchFamily="18" charset="0"/>
              </a:rPr>
              <a:t>нац</a:t>
            </a:r>
            <a:r>
              <a:rPr lang="uk-UA" sz="3200" dirty="0">
                <a:latin typeface="Times New Roman" pitchFamily="18" charset="0"/>
                <a:cs typeface="Times New Roman" pitchFamily="18" charset="0"/>
              </a:rPr>
              <a:t>і</a:t>
            </a:r>
            <a:r>
              <a:rPr lang="ru-RU" sz="3200" dirty="0" err="1">
                <a:latin typeface="Times New Roman" pitchFamily="18" charset="0"/>
                <a:cs typeface="Times New Roman" pitchFamily="18" charset="0"/>
              </a:rPr>
              <a:t>ональний</a:t>
            </a:r>
            <a:r>
              <a:rPr lang="ru-RU" sz="3200" dirty="0">
                <a:latin typeface="Times New Roman" pitchFamily="18" charset="0"/>
                <a:cs typeface="Times New Roman" pitchFamily="18" charset="0"/>
              </a:rPr>
              <a:t> </a:t>
            </a:r>
            <a:r>
              <a:rPr lang="ru-RU" sz="3200" dirty="0" err="1" smtClean="0">
                <a:latin typeface="Times New Roman" pitchFamily="18" charset="0"/>
                <a:cs typeface="Times New Roman" pitchFamily="18" charset="0"/>
              </a:rPr>
              <a:t>медичний</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університет</a:t>
            </a:r>
            <a:endParaRPr lang="ru-RU" sz="3200" b="0" cap="none" spc="0" dirty="0">
              <a:ln w="0"/>
              <a:solidFill>
                <a:schemeClr val="tx1"/>
              </a:solidFill>
              <a:effectLst>
                <a:outerShdw blurRad="38100" dist="19050" dir="2700000" algn="tl" rotWithShape="0">
                  <a:schemeClr val="dk1">
                    <a:alpha val="40000"/>
                  </a:schemeClr>
                </a:outerShdw>
              </a:effectLst>
              <a:latin typeface="Times New Roman" pitchFamily="18" charset="0"/>
              <a:cs typeface="Times New Roman" pitchFamily="18" charset="0"/>
            </a:endParaRPr>
          </a:p>
        </p:txBody>
      </p:sp>
      <p:sp>
        <p:nvSpPr>
          <p:cNvPr id="6" name="TextBox 5">
            <a:extLst>
              <a:ext uri="{FF2B5EF4-FFF2-40B4-BE49-F238E27FC236}">
                <a16:creationId xmlns:a16="http://schemas.microsoft.com/office/drawing/2014/main" id="{F322853B-30EB-4A2A-A8B6-E9F77F32F696}"/>
              </a:ext>
            </a:extLst>
          </p:cNvPr>
          <p:cNvSpPr txBox="1"/>
          <p:nvPr/>
        </p:nvSpPr>
        <p:spPr>
          <a:xfrm>
            <a:off x="3393400" y="887288"/>
            <a:ext cx="6093500" cy="584775"/>
          </a:xfrm>
          <a:prstGeom prst="rect">
            <a:avLst/>
          </a:prstGeom>
          <a:noFill/>
        </p:spPr>
        <p:txBody>
          <a:bodyPr wrap="square">
            <a:spAutoFit/>
          </a:bodyPr>
          <a:lstStyle/>
          <a:p>
            <a:pPr algn="ctr"/>
            <a:r>
              <a:rPr lang="ru-RU" sz="3200" dirty="0" err="1">
                <a:latin typeface="Times New Roman" pitchFamily="18" charset="0"/>
                <a:cs typeface="Times New Roman" pitchFamily="18" charset="0"/>
              </a:rPr>
              <a:t>Фармацевтичний</a:t>
            </a:r>
            <a:r>
              <a:rPr lang="ru-RU" sz="3200" dirty="0">
                <a:latin typeface="Times New Roman" pitchFamily="18" charset="0"/>
                <a:cs typeface="Times New Roman" pitchFamily="18" charset="0"/>
              </a:rPr>
              <a:t> факультет</a:t>
            </a:r>
            <a:endParaRPr lang="ru-RU" sz="3200" b="0" cap="none" spc="0" dirty="0">
              <a:ln w="0"/>
              <a:solidFill>
                <a:schemeClr val="tx1"/>
              </a:solidFill>
              <a:effectLst>
                <a:outerShdw blurRad="38100" dist="19050" dir="2700000" algn="tl" rotWithShape="0">
                  <a:schemeClr val="dk1">
                    <a:alpha val="40000"/>
                  </a:schemeClr>
                </a:outerShdw>
              </a:effectLst>
              <a:latin typeface="Times New Roman" pitchFamily="18" charset="0"/>
              <a:cs typeface="Times New Roman" pitchFamily="18" charset="0"/>
            </a:endParaRPr>
          </a:p>
        </p:txBody>
      </p:sp>
      <p:sp>
        <p:nvSpPr>
          <p:cNvPr id="10" name="TextBox 9">
            <a:extLst>
              <a:ext uri="{FF2B5EF4-FFF2-40B4-BE49-F238E27FC236}">
                <a16:creationId xmlns:a16="http://schemas.microsoft.com/office/drawing/2014/main" id="{8B856AD8-3069-4AE9-B815-C87F42BD44D9}"/>
              </a:ext>
            </a:extLst>
          </p:cNvPr>
          <p:cNvSpPr txBox="1"/>
          <p:nvPr/>
        </p:nvSpPr>
        <p:spPr>
          <a:xfrm>
            <a:off x="3049250" y="1472063"/>
            <a:ext cx="6093500" cy="954107"/>
          </a:xfrm>
          <a:prstGeom prst="rect">
            <a:avLst/>
          </a:prstGeom>
          <a:noFill/>
        </p:spPr>
        <p:txBody>
          <a:bodyPr wrap="square">
            <a:spAutoFit/>
          </a:bodyPr>
          <a:lstStyle/>
          <a:p>
            <a:pPr algn="ctr"/>
            <a:r>
              <a:rPr lang="ru-RU" sz="2800" dirty="0">
                <a:latin typeface="Times New Roman" pitchFamily="18" charset="0"/>
                <a:cs typeface="Times New Roman" pitchFamily="18" charset="0"/>
              </a:rPr>
              <a:t>Кафедра </a:t>
            </a:r>
            <a:r>
              <a:rPr lang="ru-RU" sz="2800" dirty="0" err="1" smtClean="0">
                <a:latin typeface="Times New Roman" pitchFamily="18" charset="0"/>
                <a:cs typeface="Times New Roman" pitchFamily="18" charset="0"/>
              </a:rPr>
              <a:t>фармацевтичної</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хімії</a:t>
            </a:r>
            <a:r>
              <a:rPr lang="ru-RU" sz="2800" dirty="0" smtClean="0">
                <a:latin typeface="Times New Roman" pitchFamily="18" charset="0"/>
                <a:cs typeface="Times New Roman" pitchFamily="18" charset="0"/>
              </a:rPr>
              <a:t> та </a:t>
            </a:r>
            <a:r>
              <a:rPr lang="ru-RU" sz="2800" dirty="0" err="1" smtClean="0">
                <a:latin typeface="Times New Roman" pitchFamily="18" charset="0"/>
                <a:cs typeface="Times New Roman" pitchFamily="18" charset="0"/>
              </a:rPr>
              <a:t>технології</a:t>
            </a:r>
            <a:r>
              <a:rPr lang="ru-RU" sz="2800" dirty="0" smtClean="0">
                <a:latin typeface="Times New Roman" pitchFamily="18" charset="0"/>
                <a:cs typeface="Times New Roman" pitchFamily="18" charset="0"/>
              </a:rPr>
              <a:t> </a:t>
            </a:r>
            <a:r>
              <a:rPr lang="ru-RU" sz="2800" dirty="0" err="1">
                <a:latin typeface="Times New Roman" pitchFamily="18" charset="0"/>
                <a:cs typeface="Times New Roman" pitchFamily="18" charset="0"/>
              </a:rPr>
              <a:t>ліків</a:t>
            </a:r>
            <a:endParaRPr lang="ru-RU" sz="2800" b="0" cap="none" spc="0" dirty="0">
              <a:ln w="0"/>
              <a:solidFill>
                <a:schemeClr val="tx1"/>
              </a:solidFill>
              <a:effectLst>
                <a:outerShdw blurRad="38100" dist="19050" dir="2700000" algn="tl" rotWithShape="0">
                  <a:schemeClr val="dk1">
                    <a:alpha val="40000"/>
                  </a:schemeClr>
                </a:outerShdw>
              </a:effectLst>
              <a:latin typeface="Times New Roman" pitchFamily="18" charset="0"/>
              <a:cs typeface="Times New Roman" pitchFamily="18" charset="0"/>
            </a:endParaRPr>
          </a:p>
        </p:txBody>
      </p:sp>
      <p:sp>
        <p:nvSpPr>
          <p:cNvPr id="12" name="TextBox 11">
            <a:extLst>
              <a:ext uri="{FF2B5EF4-FFF2-40B4-BE49-F238E27FC236}">
                <a16:creationId xmlns:a16="http://schemas.microsoft.com/office/drawing/2014/main" id="{59C541CA-277B-495B-9E5D-F96980528AB9}"/>
              </a:ext>
            </a:extLst>
          </p:cNvPr>
          <p:cNvSpPr txBox="1"/>
          <p:nvPr/>
        </p:nvSpPr>
        <p:spPr>
          <a:xfrm>
            <a:off x="1547735" y="2426170"/>
            <a:ext cx="8972861" cy="2308324"/>
          </a:xfrm>
          <a:prstGeom prst="rect">
            <a:avLst/>
          </a:prstGeom>
          <a:noFill/>
        </p:spPr>
        <p:txBody>
          <a:bodyPr wrap="square">
            <a:spAutoFit/>
          </a:bodyPr>
          <a:lstStyle/>
          <a:p>
            <a:pPr lvl="0" algn="ctr">
              <a:defRPr/>
            </a:pPr>
            <a:r>
              <a:rPr kumimoji="0" lang="ru-RU" sz="3600" b="1" i="0" u="none" strike="noStrike" kern="1200" cap="none" spc="0" normalizeH="0" baseline="0" noProof="0" dirty="0" smtClean="0">
                <a:ln w="0"/>
                <a:solidFill>
                  <a:prstClr val="black"/>
                </a:solidFill>
                <a:effectLst>
                  <a:outerShdw blurRad="38100" dist="25400" dir="5400000" algn="ctr" rotWithShape="0">
                    <a:srgbClr val="6E747A">
                      <a:alpha val="43000"/>
                    </a:srgbClr>
                  </a:outerShdw>
                </a:effectLst>
                <a:uLnTx/>
                <a:uFillTx/>
                <a:latin typeface="Times New Roman" pitchFamily="18" charset="0"/>
                <a:cs typeface="Times New Roman" pitchFamily="18" charset="0"/>
              </a:rPr>
              <a:t>«</a:t>
            </a:r>
            <a:r>
              <a:rPr lang="uk-UA" sz="3600" b="1" dirty="0">
                <a:latin typeface="Times New Roman" panose="02020603050405020304" pitchFamily="18" charset="0"/>
                <a:cs typeface="Times New Roman" panose="02020603050405020304" pitchFamily="18" charset="0"/>
              </a:rPr>
              <a:t>Загальне знайомство з фармацевтичним підприємством; правилами внутрішнього розпорядку. Інструктаж з правил техніки безпеки та охорони праці</a:t>
            </a:r>
            <a:r>
              <a:rPr kumimoji="0" lang="ru-RU" sz="3600" b="1" i="0" u="none" strike="noStrike" kern="1200" cap="none" spc="0" normalizeH="0" baseline="0" noProof="0" dirty="0" smtClean="0">
                <a:ln w="0"/>
                <a:solidFill>
                  <a:prstClr val="black"/>
                </a:solidFill>
                <a:effectLst>
                  <a:outerShdw blurRad="38100" dist="25400" dir="5400000" algn="ctr" rotWithShape="0">
                    <a:srgbClr val="6E747A">
                      <a:alpha val="43000"/>
                    </a:srgbClr>
                  </a:outerShdw>
                </a:effectLst>
                <a:uLnTx/>
                <a:uFillTx/>
                <a:latin typeface="Times New Roman" pitchFamily="18" charset="0"/>
                <a:cs typeface="Times New Roman" pitchFamily="18" charset="0"/>
              </a:rPr>
              <a:t>»</a:t>
            </a:r>
            <a:endParaRPr kumimoji="0" lang="ru-RU" sz="3600" b="1"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Times New Roman" pitchFamily="18" charset="0"/>
              <a:cs typeface="Times New Roman" pitchFamily="18" charset="0"/>
            </a:endParaRPr>
          </a:p>
        </p:txBody>
      </p:sp>
      <p:sp>
        <p:nvSpPr>
          <p:cNvPr id="11" name="Прямоугольник 10"/>
          <p:cNvSpPr/>
          <p:nvPr/>
        </p:nvSpPr>
        <p:spPr>
          <a:xfrm>
            <a:off x="7207483" y="4718325"/>
            <a:ext cx="3100785" cy="369332"/>
          </a:xfrm>
          <a:prstGeom prst="rect">
            <a:avLst/>
          </a:prstGeom>
        </p:spPr>
        <p:txBody>
          <a:bodyPr wrap="none">
            <a:spAutoFit/>
          </a:bodyPr>
          <a:lstStyle/>
          <a:p>
            <a:r>
              <a:rPr lang="ru-RU" dirty="0" smtClean="0">
                <a:latin typeface="Times New Roman" pitchFamily="18" charset="0"/>
                <a:cs typeface="Times New Roman" pitchFamily="18" charset="0"/>
              </a:rPr>
              <a:t>Доцент, </a:t>
            </a:r>
            <a:r>
              <a:rPr lang="ru-RU" dirty="0" err="1" smtClean="0">
                <a:latin typeface="Times New Roman" pitchFamily="18" charset="0"/>
                <a:cs typeface="Times New Roman" pitchFamily="18" charset="0"/>
              </a:rPr>
              <a:t>к.фарм.н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Фізор</a:t>
            </a:r>
            <a:r>
              <a:rPr lang="ru-RU" dirty="0" smtClean="0">
                <a:latin typeface="Times New Roman" pitchFamily="18" charset="0"/>
                <a:cs typeface="Times New Roman" pitchFamily="18" charset="0"/>
              </a:rPr>
              <a:t> Н.С..</a:t>
            </a:r>
          </a:p>
        </p:txBody>
      </p:sp>
    </p:spTree>
    <p:extLst>
      <p:ext uri="{BB962C8B-B14F-4D97-AF65-F5344CB8AC3E}">
        <p14:creationId xmlns:p14="http://schemas.microsoft.com/office/powerpoint/2010/main" val="1365089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0">
                                            <p:txEl>
                                              <p:pRg st="0" end="0"/>
                                            </p:txEl>
                                          </p:spTgt>
                                        </p:tgtEl>
                                        <p:attrNameLst>
                                          <p:attrName>style.visibility</p:attrName>
                                        </p:attrNameLst>
                                      </p:cBhvr>
                                      <p:to>
                                        <p:strVal val="visible"/>
                                      </p:to>
                                    </p:set>
                                    <p:anim calcmode="lin" valueType="num">
                                      <p:cBhvr additive="base">
                                        <p:cTn id="16"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7863" y="387477"/>
            <a:ext cx="10170851" cy="5909310"/>
          </a:xfrm>
          <a:prstGeom prst="rect">
            <a:avLst/>
          </a:prstGeom>
        </p:spPr>
        <p:txBody>
          <a:bodyPr wrap="square">
            <a:spAutoFit/>
          </a:bodyPr>
          <a:lstStyle/>
          <a:p>
            <a:pPr algn="just">
              <a:spcAft>
                <a:spcPts val="0"/>
              </a:spcAft>
            </a:pPr>
            <a:r>
              <a:rPr lang="uk-UA" dirty="0" smtClean="0">
                <a:latin typeface="Times New Roman" panose="02020603050405020304" pitchFamily="18" charset="0"/>
                <a:ea typeface="Times New Roman" panose="02020603050405020304" pitchFamily="18" charset="0"/>
              </a:rPr>
              <a:t>Питання вхідного контролю:</a:t>
            </a:r>
          </a:p>
          <a:p>
            <a:pPr marL="342900" indent="-342900" algn="just">
              <a:spcAft>
                <a:spcPts val="0"/>
              </a:spcAft>
              <a:buAutoNum type="arabicPeriod"/>
            </a:pPr>
            <a:r>
              <a:rPr lang="uk-UA" dirty="0" smtClean="0">
                <a:latin typeface="Times New Roman" panose="02020603050405020304" pitchFamily="18" charset="0"/>
                <a:ea typeface="Times New Roman" panose="02020603050405020304" pitchFamily="18" charset="0"/>
              </a:rPr>
              <a:t>Що таке фармацевтична промисловість?</a:t>
            </a:r>
          </a:p>
          <a:p>
            <a:pPr marL="342900" indent="-342900" algn="just">
              <a:spcAft>
                <a:spcPts val="0"/>
              </a:spcAft>
              <a:buAutoNum type="arabicPeriod"/>
            </a:pPr>
            <a:r>
              <a:rPr lang="uk-UA" dirty="0" smtClean="0">
                <a:latin typeface="Times New Roman" panose="02020603050405020304" pitchFamily="18" charset="0"/>
                <a:ea typeface="Times New Roman" panose="02020603050405020304" pitchFamily="18" charset="0"/>
              </a:rPr>
              <a:t>Які умови промислового випуску ЛЗ? Охарактеризуйте дрібносерійне та </a:t>
            </a:r>
            <a:r>
              <a:rPr lang="uk-UA" dirty="0" err="1" smtClean="0">
                <a:latin typeface="Times New Roman" panose="02020603050405020304" pitchFamily="18" charset="0"/>
                <a:ea typeface="Times New Roman" panose="02020603050405020304" pitchFamily="18" charset="0"/>
              </a:rPr>
              <a:t>великосерійне</a:t>
            </a:r>
            <a:r>
              <a:rPr lang="uk-UA" dirty="0" smtClean="0">
                <a:latin typeface="Times New Roman" panose="02020603050405020304" pitchFamily="18" charset="0"/>
                <a:ea typeface="Times New Roman" panose="02020603050405020304" pitchFamily="18" charset="0"/>
              </a:rPr>
              <a:t> виробництво.</a:t>
            </a:r>
          </a:p>
          <a:p>
            <a:pPr marL="342900" indent="-342900" algn="just">
              <a:spcAft>
                <a:spcPts val="0"/>
              </a:spcAft>
              <a:buAutoNum type="arabicPeriod"/>
            </a:pPr>
            <a:r>
              <a:rPr lang="uk-UA" dirty="0" smtClean="0">
                <a:latin typeface="Times New Roman" panose="02020603050405020304" pitchFamily="18" charset="0"/>
                <a:ea typeface="Times New Roman" panose="02020603050405020304" pitchFamily="18" charset="0"/>
              </a:rPr>
              <a:t>Що представляє собою цех на </a:t>
            </a:r>
            <a:r>
              <a:rPr lang="uk-UA" dirty="0" err="1" smtClean="0">
                <a:latin typeface="Times New Roman" panose="02020603050405020304" pitchFamily="18" charset="0"/>
                <a:ea typeface="Times New Roman" panose="02020603050405020304" pitchFamily="18" charset="0"/>
              </a:rPr>
              <a:t>фармпідприємстві</a:t>
            </a:r>
            <a:r>
              <a:rPr lang="uk-UA" dirty="0" smtClean="0">
                <a:latin typeface="Times New Roman" panose="02020603050405020304" pitchFamily="18" charset="0"/>
                <a:ea typeface="Times New Roman" panose="02020603050405020304" pitchFamily="18" charset="0"/>
              </a:rPr>
              <a:t>? Які є різновиди цеху за характером виконуваної роботи?</a:t>
            </a:r>
          </a:p>
          <a:p>
            <a:pPr marL="342900" indent="-342900" algn="just">
              <a:spcAft>
                <a:spcPts val="0"/>
              </a:spcAft>
              <a:buAutoNum type="arabicPeriod"/>
            </a:pPr>
            <a:r>
              <a:rPr lang="uk-UA" dirty="0" smtClean="0">
                <a:latin typeface="Times New Roman" panose="02020603050405020304" pitchFamily="18" charset="0"/>
                <a:ea typeface="Times New Roman" panose="02020603050405020304" pitchFamily="18" charset="0"/>
              </a:rPr>
              <a:t>Дайте тлумачення поняттям:</a:t>
            </a:r>
          </a:p>
          <a:p>
            <a:pPr marL="285750" indent="-285750" algn="just">
              <a:spcAft>
                <a:spcPts val="0"/>
              </a:spcAft>
              <a:buFontTx/>
              <a:buChar char="-"/>
            </a:pPr>
            <a:r>
              <a:rPr lang="uk-UA" dirty="0" smtClean="0">
                <a:latin typeface="Times New Roman" panose="02020603050405020304" pitchFamily="18" charset="0"/>
                <a:ea typeface="Times New Roman" panose="02020603050405020304" pitchFamily="18" charset="0"/>
              </a:rPr>
              <a:t>Виробниче приміщення –</a:t>
            </a:r>
          </a:p>
          <a:p>
            <a:pPr marL="285750" indent="-285750" algn="just">
              <a:spcAft>
                <a:spcPts val="0"/>
              </a:spcAft>
              <a:buFontTx/>
              <a:buChar char="-"/>
            </a:pPr>
            <a:r>
              <a:rPr lang="uk-UA" dirty="0" smtClean="0">
                <a:latin typeface="Times New Roman" panose="02020603050405020304" pitchFamily="18" charset="0"/>
                <a:ea typeface="Times New Roman" panose="02020603050405020304" pitchFamily="18" charset="0"/>
              </a:rPr>
              <a:t>Функціонуюча чиста кімната</a:t>
            </a:r>
            <a:r>
              <a:rPr lang="uk-UA" dirty="0">
                <a:latin typeface="Times New Roman" panose="02020603050405020304" pitchFamily="18" charset="0"/>
                <a:ea typeface="Times New Roman" panose="02020603050405020304" pitchFamily="18" charset="0"/>
              </a:rPr>
              <a:t> </a:t>
            </a:r>
            <a:r>
              <a:rPr lang="uk-UA" dirty="0" smtClean="0">
                <a:latin typeface="Times New Roman" panose="02020603050405020304" pitchFamily="18" charset="0"/>
                <a:ea typeface="Times New Roman" panose="02020603050405020304" pitchFamily="18" charset="0"/>
              </a:rPr>
              <a:t>– </a:t>
            </a:r>
          </a:p>
          <a:p>
            <a:pPr marL="285750" indent="-285750" algn="just">
              <a:spcAft>
                <a:spcPts val="0"/>
              </a:spcAft>
              <a:buFontTx/>
              <a:buChar char="-"/>
            </a:pPr>
            <a:r>
              <a:rPr lang="uk-UA" dirty="0" smtClean="0">
                <a:latin typeface="Times New Roman" panose="02020603050405020304" pitchFamily="18" charset="0"/>
                <a:ea typeface="Times New Roman" panose="02020603050405020304" pitchFamily="18" charset="0"/>
              </a:rPr>
              <a:t>Чиста зона –</a:t>
            </a:r>
          </a:p>
          <a:p>
            <a:pPr marL="285750" indent="-285750" algn="just">
              <a:spcAft>
                <a:spcPts val="0"/>
              </a:spcAft>
              <a:buFontTx/>
              <a:buChar char="-"/>
            </a:pPr>
            <a:r>
              <a:rPr lang="uk-UA" dirty="0" smtClean="0">
                <a:latin typeface="Times New Roman" panose="02020603050405020304" pitchFamily="18" charset="0"/>
                <a:ea typeface="Times New Roman" panose="02020603050405020304" pitchFamily="18" charset="0"/>
              </a:rPr>
              <a:t>Оснащена чиста кімната – </a:t>
            </a:r>
          </a:p>
          <a:p>
            <a:pPr marL="285750" indent="-285750" algn="just">
              <a:spcAft>
                <a:spcPts val="0"/>
              </a:spcAft>
              <a:buFontTx/>
              <a:buChar char="-"/>
            </a:pPr>
            <a:r>
              <a:rPr lang="uk-UA" dirty="0" smtClean="0">
                <a:latin typeface="Times New Roman" panose="02020603050405020304" pitchFamily="18" charset="0"/>
                <a:ea typeface="Times New Roman" panose="02020603050405020304" pitchFamily="18" charset="0"/>
              </a:rPr>
              <a:t>Технологічний блок – </a:t>
            </a:r>
          </a:p>
          <a:p>
            <a:pPr algn="just">
              <a:spcAft>
                <a:spcPts val="0"/>
              </a:spcAft>
            </a:pPr>
            <a:r>
              <a:rPr lang="uk-UA" dirty="0" smtClean="0">
                <a:latin typeface="Times New Roman" panose="02020603050405020304" pitchFamily="18" charset="0"/>
                <a:ea typeface="Times New Roman" panose="02020603050405020304" pitchFamily="18" charset="0"/>
              </a:rPr>
              <a:t>5. Дайте характеристику поняттям:</a:t>
            </a:r>
          </a:p>
          <a:p>
            <a:pPr marL="285750" indent="-285750" algn="just">
              <a:spcAft>
                <a:spcPts val="0"/>
              </a:spcAft>
              <a:buFontTx/>
              <a:buChar char="-"/>
            </a:pPr>
            <a:r>
              <a:rPr lang="uk-UA" dirty="0" smtClean="0">
                <a:latin typeface="Times New Roman" panose="02020603050405020304" pitchFamily="18" charset="0"/>
                <a:ea typeface="Times New Roman" panose="02020603050405020304" pitchFamily="18" charset="0"/>
              </a:rPr>
              <a:t>Нормативна документація – </a:t>
            </a:r>
          </a:p>
          <a:p>
            <a:pPr marL="285750" indent="-285750" algn="just">
              <a:spcAft>
                <a:spcPts val="0"/>
              </a:spcAft>
              <a:buFontTx/>
              <a:buChar char="-"/>
            </a:pPr>
            <a:r>
              <a:rPr lang="uk-UA" dirty="0" smtClean="0">
                <a:latin typeface="Times New Roman" panose="02020603050405020304" pitchFamily="18" charset="0"/>
                <a:ea typeface="Times New Roman" panose="02020603050405020304" pitchFamily="18" charset="0"/>
              </a:rPr>
              <a:t>Державна фармакопея – </a:t>
            </a:r>
          </a:p>
          <a:p>
            <a:pPr marL="285750" indent="-285750" algn="just">
              <a:spcAft>
                <a:spcPts val="0"/>
              </a:spcAft>
              <a:buFontTx/>
              <a:buChar char="-"/>
            </a:pPr>
            <a:r>
              <a:rPr lang="uk-UA" dirty="0" smtClean="0">
                <a:latin typeface="Times New Roman" panose="02020603050405020304" pitchFamily="18" charset="0"/>
                <a:ea typeface="Times New Roman" panose="02020603050405020304" pitchFamily="18" charset="0"/>
              </a:rPr>
              <a:t>Стандарт – </a:t>
            </a:r>
          </a:p>
          <a:p>
            <a:pPr marL="285750" indent="-285750" algn="just">
              <a:spcAft>
                <a:spcPts val="0"/>
              </a:spcAft>
              <a:buFontTx/>
              <a:buChar char="-"/>
            </a:pPr>
            <a:r>
              <a:rPr lang="uk-UA" dirty="0" smtClean="0">
                <a:latin typeface="Times New Roman" panose="02020603050405020304" pitchFamily="18" charset="0"/>
                <a:ea typeface="Times New Roman" panose="02020603050405020304" pitchFamily="18" charset="0"/>
              </a:rPr>
              <a:t>Фармакопейна стаття –</a:t>
            </a:r>
          </a:p>
          <a:p>
            <a:pPr marL="285750" indent="-285750" algn="just">
              <a:spcAft>
                <a:spcPts val="0"/>
              </a:spcAft>
              <a:buFontTx/>
              <a:buChar char="-"/>
            </a:pPr>
            <a:r>
              <a:rPr lang="uk-UA" dirty="0" smtClean="0">
                <a:latin typeface="Times New Roman" panose="02020603050405020304" pitchFamily="18" charset="0"/>
                <a:ea typeface="Times New Roman" panose="02020603050405020304" pitchFamily="18" charset="0"/>
              </a:rPr>
              <a:t>Тимчасова фармакопейна стаття – </a:t>
            </a:r>
          </a:p>
          <a:p>
            <a:pPr marL="285750" indent="-285750" algn="just">
              <a:spcAft>
                <a:spcPts val="0"/>
              </a:spcAft>
              <a:buFontTx/>
              <a:buChar char="-"/>
            </a:pPr>
            <a:r>
              <a:rPr lang="uk-UA" dirty="0" smtClean="0">
                <a:latin typeface="Times New Roman" panose="02020603050405020304" pitchFamily="18" charset="0"/>
                <a:ea typeface="Times New Roman" panose="02020603050405020304" pitchFamily="18" charset="0"/>
              </a:rPr>
              <a:t>Технологічний регламент- </a:t>
            </a:r>
          </a:p>
          <a:p>
            <a:pPr algn="just">
              <a:spcAft>
                <a:spcPts val="0"/>
              </a:spcAft>
            </a:pPr>
            <a:r>
              <a:rPr lang="uk-UA" dirty="0" smtClean="0">
                <a:latin typeface="Times New Roman" panose="02020603050405020304" pitchFamily="18" charset="0"/>
                <a:ea typeface="Times New Roman" panose="02020603050405020304" pitchFamily="18" charset="0"/>
              </a:rPr>
              <a:t>6. Назвіть технологічну схему отримання лікарських препаратів та назвіть основні вимоги до складання схем виробництва ЛЗ.</a:t>
            </a:r>
          </a:p>
        </p:txBody>
      </p:sp>
    </p:spTree>
    <p:extLst>
      <p:ext uri="{BB962C8B-B14F-4D97-AF65-F5344CB8AC3E}">
        <p14:creationId xmlns:p14="http://schemas.microsoft.com/office/powerpoint/2010/main" val="580406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7480" y="232193"/>
            <a:ext cx="2176430" cy="369332"/>
          </a:xfrm>
          <a:prstGeom prst="rect">
            <a:avLst/>
          </a:prstGeom>
        </p:spPr>
        <p:txBody>
          <a:bodyPr wrap="none">
            <a:spAutoFit/>
          </a:bodyPr>
          <a:lstStyle/>
          <a:p>
            <a:r>
              <a:rPr lang="ru-RU" b="1" dirty="0" err="1">
                <a:latin typeface="Times New Roman" panose="02020603050405020304" pitchFamily="18" charset="0"/>
                <a:ea typeface="Times New Roman" panose="02020603050405020304" pitchFamily="18" charset="0"/>
              </a:rPr>
              <a:t>Актуальність</a:t>
            </a:r>
            <a:r>
              <a:rPr lang="ru-RU" b="1" dirty="0">
                <a:latin typeface="Times New Roman" panose="02020603050405020304" pitchFamily="18" charset="0"/>
                <a:ea typeface="Times New Roman" panose="02020603050405020304" pitchFamily="18" charset="0"/>
              </a:rPr>
              <a:t> теми</a:t>
            </a:r>
            <a:endParaRPr lang="uk-UA" dirty="0"/>
          </a:p>
        </p:txBody>
      </p:sp>
      <p:sp>
        <p:nvSpPr>
          <p:cNvPr id="3" name="Прямоугольник 2"/>
          <p:cNvSpPr/>
          <p:nvPr/>
        </p:nvSpPr>
        <p:spPr>
          <a:xfrm>
            <a:off x="276982" y="601525"/>
            <a:ext cx="11621194" cy="4216539"/>
          </a:xfrm>
          <a:prstGeom prst="rect">
            <a:avLst/>
          </a:prstGeom>
        </p:spPr>
        <p:txBody>
          <a:bodyPr wrap="square">
            <a:spAutoFit/>
          </a:bodyPr>
          <a:lstStyle/>
          <a:p>
            <a:pPr algn="just">
              <a:spcAft>
                <a:spcPts val="0"/>
              </a:spcAft>
            </a:pPr>
            <a:r>
              <a:rPr lang="uk-UA" dirty="0" smtClean="0">
                <a:latin typeface="Times New Roman" panose="02020603050405020304" pitchFamily="18" charset="0"/>
                <a:ea typeface="Times New Roman" panose="02020603050405020304" pitchFamily="18" charset="0"/>
              </a:rPr>
              <a:t>Виробництво лікарських засобів в промислових умовах передбачає </a:t>
            </a:r>
            <a:r>
              <a:rPr lang="uk-UA" dirty="0">
                <a:latin typeface="Times New Roman" panose="02020603050405020304" pitchFamily="18" charset="0"/>
                <a:ea typeface="Times New Roman" panose="02020603050405020304" pitchFamily="18" charset="0"/>
              </a:rPr>
              <a:t>на основі загальних знань та принципів, закономірностей технології заводського виробництва сформувати у студентів знання з: </a:t>
            </a:r>
            <a:endParaRPr lang="uk-UA" dirty="0" smtClean="0">
              <a:latin typeface="Times New Roman" panose="02020603050405020304" pitchFamily="18" charset="0"/>
              <a:ea typeface="Times New Roman" panose="02020603050405020304" pitchFamily="18" charset="0"/>
            </a:endParaRPr>
          </a:p>
          <a:p>
            <a:pPr marL="285750" indent="-285750" algn="just">
              <a:spcAft>
                <a:spcPts val="0"/>
              </a:spcAft>
              <a:buFontTx/>
              <a:buChar char="-"/>
            </a:pPr>
            <a:r>
              <a:rPr lang="uk-UA" dirty="0" smtClean="0">
                <a:latin typeface="Times New Roman" panose="02020603050405020304" pitchFamily="18" charset="0"/>
                <a:ea typeface="Times New Roman" panose="02020603050405020304" pitchFamily="18" charset="0"/>
              </a:rPr>
              <a:t>теоретичних </a:t>
            </a:r>
            <a:r>
              <a:rPr lang="uk-UA" dirty="0">
                <a:latin typeface="Times New Roman" panose="02020603050405020304" pitchFamily="18" charset="0"/>
                <a:ea typeface="Times New Roman" panose="02020603050405020304" pitchFamily="18" charset="0"/>
              </a:rPr>
              <a:t>основ, набуття професійних умінь та навичок приготування лікарських форм, </a:t>
            </a:r>
            <a:endParaRPr lang="uk-UA" dirty="0" smtClean="0">
              <a:latin typeface="Times New Roman" panose="02020603050405020304" pitchFamily="18" charset="0"/>
              <a:ea typeface="Times New Roman" panose="02020603050405020304" pitchFamily="18" charset="0"/>
            </a:endParaRPr>
          </a:p>
          <a:p>
            <a:pPr marL="285750" indent="-285750" algn="just">
              <a:spcAft>
                <a:spcPts val="0"/>
              </a:spcAft>
              <a:buFontTx/>
              <a:buChar char="-"/>
            </a:pPr>
            <a:r>
              <a:rPr lang="uk-UA" dirty="0" smtClean="0">
                <a:latin typeface="Times New Roman" panose="02020603050405020304" pitchFamily="18" charset="0"/>
                <a:ea typeface="Times New Roman" panose="02020603050405020304" pitchFamily="18" charset="0"/>
              </a:rPr>
              <a:t>проведення </a:t>
            </a:r>
            <a:r>
              <a:rPr lang="uk-UA" dirty="0" err="1">
                <a:latin typeface="Times New Roman" panose="02020603050405020304" pitchFamily="18" charset="0"/>
                <a:ea typeface="Times New Roman" panose="02020603050405020304" pitchFamily="18" charset="0"/>
              </a:rPr>
              <a:t>постадійного</a:t>
            </a:r>
            <a:r>
              <a:rPr lang="uk-UA" dirty="0">
                <a:latin typeface="Times New Roman" panose="02020603050405020304" pitchFamily="18" charset="0"/>
                <a:ea typeface="Times New Roman" panose="02020603050405020304" pitchFamily="18" charset="0"/>
              </a:rPr>
              <a:t> контролю, стандартизації, удосконалення лікарських </a:t>
            </a:r>
            <a:r>
              <a:rPr lang="uk-UA" dirty="0" smtClean="0">
                <a:latin typeface="Times New Roman" panose="02020603050405020304" pitchFamily="18" charset="0"/>
                <a:ea typeface="Times New Roman" panose="02020603050405020304" pitchFamily="18" charset="0"/>
              </a:rPr>
              <a:t>форм,</a:t>
            </a:r>
          </a:p>
          <a:p>
            <a:pPr marL="285750" indent="-285750" algn="just">
              <a:spcAft>
                <a:spcPts val="0"/>
              </a:spcAft>
              <a:buFontTx/>
              <a:buChar char="-"/>
            </a:pPr>
            <a:r>
              <a:rPr lang="uk-UA" dirty="0" smtClean="0">
                <a:latin typeface="Times New Roman" panose="02020603050405020304" pitchFamily="18" charset="0"/>
                <a:ea typeface="Times New Roman" panose="02020603050405020304" pitchFamily="18" charset="0"/>
              </a:rPr>
              <a:t>технологій</a:t>
            </a:r>
            <a:r>
              <a:rPr lang="uk-UA" dirty="0">
                <a:latin typeface="Times New Roman" panose="02020603050405020304" pitchFamily="18" charset="0"/>
                <a:ea typeface="Times New Roman" panose="02020603050405020304" pitchFamily="18" charset="0"/>
              </a:rPr>
              <a:t>, вивчення впливу умов зберігання та типу упаковки на стабільність лікарських форм, </a:t>
            </a:r>
            <a:endParaRPr lang="uk-UA" dirty="0" smtClean="0">
              <a:latin typeface="Times New Roman" panose="02020603050405020304" pitchFamily="18" charset="0"/>
              <a:ea typeface="Times New Roman" panose="02020603050405020304" pitchFamily="18" charset="0"/>
            </a:endParaRPr>
          </a:p>
          <a:p>
            <a:pPr marL="285750" indent="-285750" algn="just">
              <a:spcAft>
                <a:spcPts val="0"/>
              </a:spcAft>
              <a:buFontTx/>
              <a:buChar char="-"/>
            </a:pPr>
            <a:r>
              <a:rPr lang="uk-UA" dirty="0" smtClean="0">
                <a:latin typeface="Times New Roman" panose="02020603050405020304" pitchFamily="18" charset="0"/>
                <a:ea typeface="Times New Roman" panose="02020603050405020304" pitchFamily="18" charset="0"/>
              </a:rPr>
              <a:t>вивчення </a:t>
            </a:r>
            <a:r>
              <a:rPr lang="uk-UA" dirty="0">
                <a:latin typeface="Times New Roman" panose="02020603050405020304" pitchFamily="18" charset="0"/>
                <a:ea typeface="Times New Roman" panose="02020603050405020304" pitchFamily="18" charset="0"/>
              </a:rPr>
              <a:t>обладнання, у тому числі нового, приладів та автоматичних потокових ліній</a:t>
            </a:r>
            <a:r>
              <a:rPr lang="uk-UA" dirty="0" smtClean="0">
                <a:latin typeface="Times New Roman" panose="02020603050405020304" pitchFamily="18" charset="0"/>
                <a:ea typeface="Times New Roman" panose="02020603050405020304" pitchFamily="18" charset="0"/>
              </a:rPr>
              <a:t>,</a:t>
            </a:r>
          </a:p>
          <a:p>
            <a:pPr marL="285750" indent="-285750" algn="just">
              <a:spcAft>
                <a:spcPts val="0"/>
              </a:spcAft>
              <a:buFontTx/>
              <a:buChar char="-"/>
            </a:pPr>
            <a:r>
              <a:rPr lang="uk-UA" dirty="0" smtClean="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сучасних вимог до виробництва лікарських форм, до чистоти вихідної сировини, виробничих приміщень та персоналу</a:t>
            </a:r>
            <a:r>
              <a:rPr lang="uk-UA" dirty="0" smtClean="0">
                <a:latin typeface="Times New Roman" panose="02020603050405020304" pitchFamily="18" charset="0"/>
                <a:ea typeface="Times New Roman" panose="02020603050405020304" pitchFamily="18" charset="0"/>
              </a:rPr>
              <a:t>.</a:t>
            </a:r>
          </a:p>
          <a:p>
            <a:r>
              <a:rPr lang="ru-RU" b="1" dirty="0" err="1" smtClean="0">
                <a:latin typeface="Times New Roman" panose="02020603050405020304" pitchFamily="18" charset="0"/>
                <a:cs typeface="Times New Roman" panose="02020603050405020304" pitchFamily="18" charset="0"/>
              </a:rPr>
              <a:t>Цілі</a:t>
            </a:r>
            <a:r>
              <a:rPr lang="uk-UA" b="1" dirty="0" smtClean="0">
                <a:latin typeface="Times New Roman" panose="02020603050405020304" pitchFamily="18" charset="0"/>
                <a:cs typeface="Times New Roman" panose="02020603050405020304" pitchFamily="18" charset="0"/>
              </a:rPr>
              <a:t>:</a:t>
            </a:r>
            <a:endParaRPr lang="uk-UA" dirty="0" smtClean="0">
              <a:latin typeface="Times New Roman" panose="02020603050405020304" pitchFamily="18" charset="0"/>
              <a:cs typeface="Times New Roman" panose="02020603050405020304" pitchFamily="18" charset="0"/>
            </a:endParaRPr>
          </a:p>
          <a:p>
            <a:pPr algn="just"/>
            <a:r>
              <a:rPr lang="uk-UA" dirty="0" smtClean="0">
                <a:latin typeface="Times New Roman" panose="02020603050405020304" pitchFamily="18" charset="0"/>
                <a:cs typeface="Times New Roman" panose="02020603050405020304" pitchFamily="18" charset="0"/>
              </a:rPr>
              <a:t>- знати основні нормативно-технічні документи, які регламентують діяльність технолога і застосовуються для приготування лікарських препаратів;</a:t>
            </a:r>
          </a:p>
          <a:p>
            <a:r>
              <a:rPr lang="uk-UA" dirty="0" smtClean="0">
                <a:latin typeface="Times New Roman" panose="02020603050405020304" pitchFamily="18" charset="0"/>
                <a:cs typeface="Times New Roman" panose="02020603050405020304" pitchFamily="18" charset="0"/>
              </a:rPr>
              <a:t>-   уміти проводити стандартизацію готової продукції відповідно до вимог НТД;</a:t>
            </a:r>
          </a:p>
          <a:p>
            <a:r>
              <a:rPr lang="uk-UA" dirty="0" smtClean="0">
                <a:latin typeface="Times New Roman" panose="02020603050405020304" pitchFamily="18" charset="0"/>
                <a:cs typeface="Times New Roman" panose="02020603050405020304" pitchFamily="18" charset="0"/>
              </a:rPr>
              <a:t>-   вирішувати питання щодо проведення технологічних досліджень при виборі способів приготування лікарських засобів, виходячи із фізико-хімічних та технологічних властивостей.</a:t>
            </a:r>
          </a:p>
          <a:p>
            <a:pPr marL="285750" indent="-285750" algn="just">
              <a:spcAft>
                <a:spcPts val="0"/>
              </a:spcAft>
              <a:buFontTx/>
              <a:buChar char="-"/>
            </a:pPr>
            <a:endParaRPr lang="uk-UA" sz="1600" dirty="0">
              <a:effectLst/>
              <a:latin typeface="Times New Roman" panose="02020603050405020304" pitchFamily="18" charset="0"/>
              <a:ea typeface="Times New Roman" panose="02020603050405020304" pitchFamily="18" charset="0"/>
            </a:endParaRPr>
          </a:p>
        </p:txBody>
      </p:sp>
      <p:sp>
        <p:nvSpPr>
          <p:cNvPr id="6" name="AutoShape 2" descr="https://4.bp.blogspot.com/-FyHzPbIHXoQ/Vsh3rAakukI/AAAAAAAAAEQ/sxctTU909aw/s1600/images%2B%25287%2529.jpg">
            <a:hlinkClick r:id="rId2"/>
          </p:cNvPr>
          <p:cNvSpPr>
            <a:spLocks noChangeAspect="1" noChangeArrowheads="1"/>
          </p:cNvSpPr>
          <p:nvPr/>
        </p:nvSpPr>
        <p:spPr bwMode="auto">
          <a:xfrm>
            <a:off x="3466603" y="3778871"/>
            <a:ext cx="124488"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Tree>
    <p:extLst>
      <p:ext uri="{BB962C8B-B14F-4D97-AF65-F5344CB8AC3E}">
        <p14:creationId xmlns:p14="http://schemas.microsoft.com/office/powerpoint/2010/main" val="191102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30376" y="647874"/>
            <a:ext cx="5206115" cy="339190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58700" tIns="79350" rIns="158700" bIns="7935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uk-UA" sz="1500" b="1" i="0" u="none" strike="noStrike" cap="none" normalizeH="0" baseline="0" dirty="0" smtClean="0">
                <a:ln>
                  <a:noFill/>
                </a:ln>
                <a:effectLst/>
                <a:latin typeface="Times New Roman" panose="02020603050405020304" pitchFamily="18" charset="0"/>
                <a:cs typeface="Times New Roman" panose="02020603050405020304" pitchFamily="18" charset="0"/>
              </a:rPr>
              <a:t>ФАРМАЦЕВТИЧНА ПРОМИСЛОВІСТЬ</a:t>
            </a: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altLang="uk-UA" sz="1500" b="0" i="0" u="none" strike="noStrike" cap="none" normalizeH="0" baseline="0" dirty="0" smtClean="0">
                <a:ln>
                  <a:noFill/>
                </a:ln>
                <a:effectLst/>
                <a:latin typeface="Times New Roman" panose="02020603050405020304" pitchFamily="18" charset="0"/>
                <a:cs typeface="Times New Roman" panose="02020603050405020304" pitchFamily="18" charset="0"/>
                <a:hlinkClick r:id="rId2"/>
              </a:rPr>
              <a:t>  </a:t>
            </a:r>
            <a:endParaRPr kumimoji="0" lang="uk-UA" altLang="uk-UA" sz="1500" b="0" i="0" u="none" strike="noStrike" cap="none" normalizeH="0" baseline="0" dirty="0" smtClean="0">
              <a:ln>
                <a:noFill/>
              </a:ln>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altLang="uk-UA" sz="1500" b="1" i="0" u="none" strike="noStrike" cap="none" normalizeH="0" baseline="0" dirty="0" smtClean="0">
                <a:ln>
                  <a:noFill/>
                </a:ln>
                <a:effectLst/>
                <a:latin typeface="Times New Roman" panose="02020603050405020304" pitchFamily="18" charset="0"/>
                <a:cs typeface="Times New Roman" panose="02020603050405020304" pitchFamily="18" charset="0"/>
              </a:rPr>
              <a:t>галузь промисловості, пов'язана з дослідженням, розробкою, масовим виробництвом, вивченням ринку і розподілом лікарських засобів, переважно призначених для профілактики, полегшення і лікування </a:t>
            </a:r>
            <a:r>
              <a:rPr kumimoji="0" lang="uk-UA" altLang="uk-UA" sz="1500" b="1" i="0" u="none" strike="noStrike" cap="none" normalizeH="0" baseline="0" dirty="0" err="1" smtClean="0">
                <a:ln>
                  <a:noFill/>
                </a:ln>
                <a:effectLst/>
                <a:latin typeface="Times New Roman" panose="02020603050405020304" pitchFamily="18" charset="0"/>
                <a:cs typeface="Times New Roman" panose="02020603050405020304" pitchFamily="18" charset="0"/>
              </a:rPr>
              <a:t>хвороб</a:t>
            </a:r>
            <a:r>
              <a:rPr kumimoji="0" lang="uk-UA" altLang="uk-UA" sz="1500" b="1" i="0" u="none" strike="noStrike" cap="none" normalizeH="0" baseline="0" dirty="0" smtClean="0">
                <a:ln>
                  <a:noFill/>
                </a:ln>
                <a:effectLst/>
                <a:latin typeface="Times New Roman" panose="02020603050405020304" pitchFamily="18" charset="0"/>
                <a:cs typeface="Times New Roman" panose="02020603050405020304" pitchFamily="18" charset="0"/>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altLang="uk-UA" sz="1500" b="1" i="0" u="none" strike="noStrike" cap="none" normalizeH="0" baseline="0" dirty="0" smtClean="0">
                <a:ln>
                  <a:noFill/>
                </a:ln>
                <a:effectLst/>
                <a:latin typeface="Times New Roman" panose="02020603050405020304" pitchFamily="18" charset="0"/>
                <a:cs typeface="Times New Roman" panose="02020603050405020304" pitchFamily="18" charset="0"/>
              </a:rPr>
              <a:t>Фармацевтичні компанії можуть працювати з </a:t>
            </a:r>
            <a:r>
              <a:rPr kumimoji="0" lang="uk-UA" altLang="uk-UA" sz="1500" b="1" i="0" u="none" strike="noStrike" cap="none" normalizeH="0" baseline="0" dirty="0" err="1" smtClean="0">
                <a:ln>
                  <a:noFill/>
                </a:ln>
                <a:effectLst/>
                <a:latin typeface="Times New Roman" panose="02020603050405020304" pitchFamily="18" charset="0"/>
                <a:cs typeface="Times New Roman" panose="02020603050405020304" pitchFamily="18" charset="0"/>
              </a:rPr>
              <a:t>дженериками</a:t>
            </a:r>
            <a:r>
              <a:rPr kumimoji="0" lang="uk-UA" altLang="uk-UA" sz="1500" b="1" i="0" u="none" strike="noStrike" cap="none" normalizeH="0" baseline="0" dirty="0" smtClean="0">
                <a:ln>
                  <a:noFill/>
                </a:ln>
                <a:effectLst/>
                <a:latin typeface="Times New Roman" panose="02020603050405020304" pitchFamily="18" charset="0"/>
                <a:cs typeface="Times New Roman" panose="02020603050405020304" pitchFamily="18" charset="0"/>
              </a:rPr>
              <a:t> чи оригінальними (</a:t>
            </a:r>
            <a:r>
              <a:rPr kumimoji="0" lang="uk-UA" altLang="uk-UA" sz="1500" b="1" i="0" u="none" strike="noStrike" cap="none" normalizeH="0" baseline="0" dirty="0" err="1" smtClean="0">
                <a:ln>
                  <a:noFill/>
                </a:ln>
                <a:effectLst/>
                <a:latin typeface="Times New Roman" panose="02020603050405020304" pitchFamily="18" charset="0"/>
                <a:cs typeface="Times New Roman" panose="02020603050405020304" pitchFamily="18" charset="0"/>
              </a:rPr>
              <a:t>брендовими</a:t>
            </a:r>
            <a:r>
              <a:rPr kumimoji="0" lang="uk-UA" altLang="uk-UA" sz="1500" b="1" i="0" u="none" strike="noStrike" cap="none" normalizeH="0" baseline="0" dirty="0" smtClean="0">
                <a:ln>
                  <a:noFill/>
                </a:ln>
                <a:effectLst/>
                <a:latin typeface="Times New Roman" panose="02020603050405020304" pitchFamily="18" charset="0"/>
                <a:cs typeface="Times New Roman" panose="02020603050405020304" pitchFamily="18" charset="0"/>
              </a:rPr>
              <a:t>) препаратами. Вони підпорядковані різноманітності законів і інструкцій щодо патентування </a:t>
            </a:r>
            <a:r>
              <a:rPr kumimoji="0" lang="uk-UA" altLang="uk-UA" sz="1500" b="1" i="0" u="none" strike="noStrike" cap="none" normalizeH="0" baseline="0" dirty="0" err="1" smtClean="0">
                <a:ln>
                  <a:noFill/>
                </a:ln>
                <a:effectLst/>
                <a:latin typeface="Times New Roman" panose="02020603050405020304" pitchFamily="18" charset="0"/>
                <a:cs typeface="Times New Roman" panose="02020603050405020304" pitchFamily="18" charset="0"/>
              </a:rPr>
              <a:t>лз</a:t>
            </a:r>
            <a:r>
              <a:rPr kumimoji="0" lang="uk-UA" altLang="uk-UA" sz="1500" b="1" i="0" u="none" strike="noStrike" cap="none" normalizeH="0" baseline="0" dirty="0" smtClean="0">
                <a:ln>
                  <a:noFill/>
                </a:ln>
                <a:effectLst/>
                <a:latin typeface="Times New Roman" panose="02020603050405020304" pitchFamily="18" charset="0"/>
                <a:cs typeface="Times New Roman" panose="02020603050405020304" pitchFamily="18" charset="0"/>
              </a:rPr>
              <a:t>, клінічних і </a:t>
            </a:r>
            <a:r>
              <a:rPr kumimoji="0" lang="uk-UA" altLang="uk-UA" sz="1500" b="1" i="0" u="none" strike="noStrike" cap="none" normalizeH="0" baseline="0" dirty="0" err="1" smtClean="0">
                <a:ln>
                  <a:noFill/>
                </a:ln>
                <a:effectLst/>
                <a:latin typeface="Times New Roman" panose="02020603050405020304" pitchFamily="18" charset="0"/>
                <a:cs typeface="Times New Roman" panose="02020603050405020304" pitchFamily="18" charset="0"/>
              </a:rPr>
              <a:t>доклінічних</a:t>
            </a:r>
            <a:r>
              <a:rPr kumimoji="0" lang="uk-UA" altLang="uk-UA" sz="1500" b="1" i="0" u="none" strike="noStrike" cap="none" normalizeH="0" baseline="0" dirty="0" smtClean="0">
                <a:ln>
                  <a:noFill/>
                </a:ln>
                <a:effectLst/>
                <a:latin typeface="Times New Roman" panose="02020603050405020304" pitchFamily="18" charset="0"/>
                <a:cs typeface="Times New Roman" panose="02020603050405020304" pitchFamily="18" charset="0"/>
              </a:rPr>
              <a:t> особливостей і особливостей маркетингу готових до продажу продуктів. В наш час фармацевтична промисловість одна з найбільш успішних і впливових галузей.</a:t>
            </a:r>
            <a:endParaRPr kumimoji="0" lang="uk-UA" altLang="uk-UA" sz="1500" b="0" i="0" u="none" strike="noStrike" cap="none" normalizeH="0" baseline="0" dirty="0" smtClean="0">
              <a:ln>
                <a:noFill/>
              </a:ln>
              <a:effectLst/>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stretch>
            <a:fillRect/>
          </a:stretch>
        </p:blipFill>
        <p:spPr>
          <a:xfrm>
            <a:off x="5344630" y="2126975"/>
            <a:ext cx="6847370" cy="4661452"/>
          </a:xfrm>
          <a:prstGeom prst="rect">
            <a:avLst/>
          </a:prstGeom>
        </p:spPr>
      </p:pic>
    </p:spTree>
    <p:extLst>
      <p:ext uri="{BB962C8B-B14F-4D97-AF65-F5344CB8AC3E}">
        <p14:creationId xmlns:p14="http://schemas.microsoft.com/office/powerpoint/2010/main" val="2824809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56168" y="291768"/>
            <a:ext cx="4343400" cy="3762375"/>
          </a:xfrm>
          <a:prstGeom prst="rect">
            <a:avLst/>
          </a:prstGeom>
        </p:spPr>
      </p:pic>
      <p:pic>
        <p:nvPicPr>
          <p:cNvPr id="3" name="Рисунок 2"/>
          <p:cNvPicPr>
            <a:picLocks noChangeAspect="1"/>
          </p:cNvPicPr>
          <p:nvPr/>
        </p:nvPicPr>
        <p:blipFill>
          <a:blip r:embed="rId3"/>
          <a:stretch>
            <a:fillRect/>
          </a:stretch>
        </p:blipFill>
        <p:spPr>
          <a:xfrm>
            <a:off x="4783015" y="2454584"/>
            <a:ext cx="7117531" cy="4228956"/>
          </a:xfrm>
          <a:prstGeom prst="rect">
            <a:avLst/>
          </a:prstGeom>
        </p:spPr>
      </p:pic>
      <p:pic>
        <p:nvPicPr>
          <p:cNvPr id="4" name="Рисунок 3"/>
          <p:cNvPicPr>
            <a:picLocks noChangeAspect="1"/>
          </p:cNvPicPr>
          <p:nvPr/>
        </p:nvPicPr>
        <p:blipFill>
          <a:blip r:embed="rId4"/>
          <a:stretch>
            <a:fillRect/>
          </a:stretch>
        </p:blipFill>
        <p:spPr>
          <a:xfrm>
            <a:off x="5064892" y="325105"/>
            <a:ext cx="6724650" cy="1847850"/>
          </a:xfrm>
          <a:prstGeom prst="rect">
            <a:avLst/>
          </a:prstGeom>
        </p:spPr>
      </p:pic>
    </p:spTree>
    <p:extLst>
      <p:ext uri="{BB962C8B-B14F-4D97-AF65-F5344CB8AC3E}">
        <p14:creationId xmlns:p14="http://schemas.microsoft.com/office/powerpoint/2010/main" val="487839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0549" y="671691"/>
            <a:ext cx="7242521" cy="6186309"/>
          </a:xfrm>
          <a:prstGeom prst="rect">
            <a:avLst/>
          </a:prstGeom>
        </p:spPr>
        <p:txBody>
          <a:bodyPr wrap="square">
            <a:spAutoFit/>
          </a:bodyPr>
          <a:lstStyle/>
          <a:p>
            <a:pPr indent="177800" algn="just"/>
            <a:r>
              <a:rPr lang="ru-RU" dirty="0" err="1">
                <a:latin typeface="Times New Roman" panose="02020603050405020304" pitchFamily="18" charset="0"/>
                <a:ea typeface="Times New Roman" panose="02020603050405020304" pitchFamily="18" charset="0"/>
                <a:cs typeface="Times New Roman" panose="02020603050405020304" pitchFamily="18" charset="0"/>
              </a:rPr>
              <a:t>Перспективи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розвитку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фармацевтичної</a:t>
            </a:r>
            <a:r>
              <a:rPr lang="ru-RU" dirty="0">
                <a:latin typeface="Times New Roman" panose="02020603050405020304" pitchFamily="18" charset="0"/>
                <a:ea typeface="Times New Roman" panose="02020603050405020304" pitchFamily="18" charset="0"/>
                <a:cs typeface="Times New Roman" panose="02020603050405020304" pitchFamily="18" charset="0"/>
              </a:rPr>
              <a:t> технології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тісно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пов'язані</a:t>
            </a:r>
            <a:r>
              <a:rPr lang="ru-RU" dirty="0">
                <a:latin typeface="Times New Roman" panose="02020603050405020304" pitchFamily="18" charset="0"/>
                <a:ea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впливом</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науково-технічного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прогресу</a:t>
            </a:r>
            <a:r>
              <a:rPr lang="ru-RU"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базі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новітніх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наукових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відкриттів</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створюються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принципово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нові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більш</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досконалі</a:t>
            </a:r>
            <a:r>
              <a:rPr lang="ru-RU" dirty="0">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продуктивні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технологічні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процеси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різко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збільшують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продуктивність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праці</a:t>
            </a:r>
            <a:r>
              <a:rPr lang="ru-RU" dirty="0">
                <a:latin typeface="Times New Roman" panose="02020603050405020304" pitchFamily="18" charset="0"/>
                <a:ea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підвищують</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якість</a:t>
            </a:r>
            <a:r>
              <a:rPr lang="ru-RU" dirty="0">
                <a:latin typeface="Times New Roman" panose="02020603050405020304" pitchFamily="18" charset="0"/>
                <a:ea typeface="Times New Roman" panose="02020603050405020304" pitchFamily="18" charset="0"/>
                <a:cs typeface="Times New Roman" panose="02020603050405020304" pitchFamily="18" charset="0"/>
              </a:rPr>
              <a:t> готової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продукції</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p>
          <a:p>
            <a:pPr lvl="0" indent="177800" algn="just"/>
            <a:r>
              <a:rPr lang="ru-RU" dirty="0" err="1">
                <a:latin typeface="Times New Roman" panose="02020603050405020304" pitchFamily="18" charset="0"/>
                <a:cs typeface="Times New Roman" panose="02020603050405020304" pitchFamily="18" charset="0"/>
              </a:rPr>
              <a:t>Розвиток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фармацевтичної</a:t>
            </a:r>
            <a:r>
              <a:rPr lang="ru-RU" dirty="0">
                <a:latin typeface="Times New Roman" panose="02020603050405020304" pitchFamily="18" charset="0"/>
                <a:cs typeface="Times New Roman" panose="02020603050405020304" pitchFamily="18" charset="0"/>
              </a:rPr>
              <a:t> технології </a:t>
            </a:r>
            <a:r>
              <a:rPr lang="ru-RU" dirty="0" err="1">
                <a:latin typeface="Times New Roman" panose="02020603050405020304" pitchFamily="18" charset="0"/>
                <a:cs typeface="Times New Roman" panose="02020603050405020304" pitchFamily="18" charset="0"/>
              </a:rPr>
              <a:t>визначається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вимогами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сучасної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фармакотерапії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настійно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пропонує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створення</a:t>
            </a:r>
            <a:r>
              <a:rPr lang="ru-RU" dirty="0">
                <a:latin typeface="Times New Roman" panose="02020603050405020304" pitchFamily="18" charset="0"/>
                <a:cs typeface="Times New Roman" panose="02020603050405020304" pitchFamily="18" charset="0"/>
              </a:rPr>
              <a:t> таких </a:t>
            </a:r>
            <a:r>
              <a:rPr lang="ru-RU" dirty="0" err="1">
                <a:latin typeface="Times New Roman" panose="02020603050405020304" pitchFamily="18" charset="0"/>
                <a:cs typeface="Times New Roman" panose="02020603050405020304" pitchFamily="18" charset="0"/>
              </a:rPr>
              <a:t>лікарських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препаратів</a:t>
            </a:r>
            <a:r>
              <a:rPr lang="ru-RU" dirty="0">
                <a:latin typeface="Times New Roman" panose="02020603050405020304" pitchFamily="18" charset="0"/>
                <a:cs typeface="Times New Roman" panose="02020603050405020304" pitchFamily="18" charset="0"/>
              </a:rPr>
              <a:t>, які були б максимально </a:t>
            </a:r>
            <a:r>
              <a:rPr lang="ru-RU" dirty="0" err="1">
                <a:latin typeface="Times New Roman" panose="02020603050405020304" pitchFamily="18" charset="0"/>
                <a:cs typeface="Times New Roman" panose="02020603050405020304" pitchFamily="18" charset="0"/>
              </a:rPr>
              <a:t>ефективні</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лікувальної</a:t>
            </a:r>
            <a:r>
              <a:rPr lang="ru-RU" dirty="0">
                <a:latin typeface="Times New Roman" panose="02020603050405020304" pitchFamily="18" charset="0"/>
                <a:cs typeface="Times New Roman" panose="02020603050405020304" pitchFamily="18" charset="0"/>
              </a:rPr>
              <a:t> точки </a:t>
            </a:r>
            <a:r>
              <a:rPr lang="ru-RU" dirty="0" err="1">
                <a:latin typeface="Times New Roman" panose="02020603050405020304" pitchFamily="18" charset="0"/>
                <a:cs typeface="Times New Roman" panose="02020603050405020304" pitchFamily="18" charset="0"/>
              </a:rPr>
              <a:t>зору</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вмісті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мінімуму</a:t>
            </a:r>
            <a:r>
              <a:rPr lang="ru-RU" dirty="0">
                <a:latin typeface="Times New Roman" panose="02020603050405020304" pitchFamily="18" charset="0"/>
                <a:cs typeface="Times New Roman" panose="02020603050405020304" pitchFamily="18" charset="0"/>
              </a:rPr>
              <a:t> лікарської </a:t>
            </a:r>
            <a:r>
              <a:rPr lang="ru-RU" dirty="0" err="1">
                <a:latin typeface="Times New Roman" panose="02020603050405020304" pitchFamily="18" charset="0"/>
                <a:cs typeface="Times New Roman" panose="02020603050405020304" pitchFamily="18" charset="0"/>
              </a:rPr>
              <a:t>субстанції</a:t>
            </a:r>
            <a:r>
              <a:rPr lang="ru-RU" dirty="0">
                <a:latin typeface="Times New Roman" panose="02020603050405020304" pitchFamily="18" charset="0"/>
                <a:cs typeface="Times New Roman" panose="02020603050405020304" pitchFamily="18" charset="0"/>
              </a:rPr>
              <a:t> і не </a:t>
            </a:r>
            <a:r>
              <a:rPr lang="ru-RU" dirty="0" err="1">
                <a:latin typeface="Times New Roman" panose="02020603050405020304" pitchFamily="18" charset="0"/>
                <a:cs typeface="Times New Roman" panose="02020603050405020304" pitchFamily="18" charset="0"/>
              </a:rPr>
              <a:t>мали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побічною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дією</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lvl="0" indent="177800" algn="just"/>
            <a:r>
              <a:rPr lang="ru-RU" altLang="uk-UA" dirty="0" smtClean="0">
                <a:latin typeface="Times New Roman" panose="02020603050405020304" pitchFamily="18" charset="0"/>
                <a:ea typeface="Times New Roman" panose="02020603050405020304" pitchFamily="18" charset="0"/>
                <a:cs typeface="Times New Roman" panose="02020603050405020304" pitchFamily="18" charset="0"/>
              </a:rPr>
              <a:t>До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першочергових</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проблем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фармацевтичної</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технології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слід</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віднести</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підвищення</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розчинності</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важкорозчинних</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речовин</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у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воді</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і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ліпідах</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збільшення</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стабільності</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гомогенних</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і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гетерогенних</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лікарських</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систем;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продовження</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часу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дії</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лікарських</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препаратів</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створення</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ліків</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спрямованої</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дії</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із</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заданими</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фармакокінетичними</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властивостями</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a:t>
            </a:r>
            <a:r>
              <a:rPr lang="uk-UA" altLang="uk-UA" dirty="0">
                <a:latin typeface="Times New Roman" panose="02020603050405020304" pitchFamily="18" charset="0"/>
                <a:cs typeface="Times New Roman" panose="02020603050405020304" pitchFamily="18" charset="0"/>
              </a:rPr>
              <a:t> </a:t>
            </a:r>
            <a:r>
              <a:rPr lang="uk-UA" altLang="uk-UA" dirty="0" smtClean="0">
                <a:latin typeface="Times New Roman" panose="02020603050405020304" pitchFamily="18" charset="0"/>
                <a:cs typeface="Times New Roman" panose="02020603050405020304" pitchFamily="18" charset="0"/>
              </a:rPr>
              <a:t> </a:t>
            </a:r>
          </a:p>
          <a:p>
            <a:pPr indent="177800" algn="just"/>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Відзначити</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необхідність</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вивчення</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і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використання</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у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фармацевтичній</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технології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останніх</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досягнень</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колоїдної</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хімії</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та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хімічної</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технології: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нові</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способи</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диспергування</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успіхи</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фізико-хімічної</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механіки</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колоїдної</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хімії</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та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хімії</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полімерів</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застосування</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нестехио-метричних</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сполук</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мікрокапсулювання</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нові</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способи</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сушіння</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екстракції</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і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багато</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іншого</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a:t>
            </a:r>
            <a:r>
              <a:rPr lang="uk-UA" altLang="uk-UA" dirty="0">
                <a:latin typeface="Times New Roman" panose="02020603050405020304" pitchFamily="18" charset="0"/>
                <a:cs typeface="Times New Roman" panose="02020603050405020304" pitchFamily="18" charset="0"/>
              </a:rPr>
              <a:t> </a:t>
            </a:r>
          </a:p>
          <a:p>
            <a:pPr lvl="0" algn="just"/>
            <a:endParaRPr lang="uk-UA" altLang="uk-UA" dirty="0">
              <a:latin typeface="Times New Roman" panose="02020603050405020304" pitchFamily="18" charset="0"/>
              <a:cs typeface="Times New Roman" panose="02020603050405020304" pitchFamily="18" charset="0"/>
            </a:endParaRPr>
          </a:p>
          <a:p>
            <a:endParaRPr lang="ru-RU" dirty="0" smtClean="0"/>
          </a:p>
          <a:p>
            <a:endParaRPr lang="uk-UA" dirty="0"/>
          </a:p>
        </p:txBody>
      </p:sp>
      <p:pic>
        <p:nvPicPr>
          <p:cNvPr id="6" name="Рисунок 5"/>
          <p:cNvPicPr>
            <a:picLocks noChangeAspect="1"/>
          </p:cNvPicPr>
          <p:nvPr/>
        </p:nvPicPr>
        <p:blipFill>
          <a:blip r:embed="rId3"/>
          <a:stretch>
            <a:fillRect/>
          </a:stretch>
        </p:blipFill>
        <p:spPr>
          <a:xfrm>
            <a:off x="8030817" y="552449"/>
            <a:ext cx="3969441" cy="3283621"/>
          </a:xfrm>
          <a:prstGeom prst="rect">
            <a:avLst/>
          </a:prstGeom>
        </p:spPr>
      </p:pic>
      <p:sp>
        <p:nvSpPr>
          <p:cNvPr id="7" name="Прямоугольник 6"/>
          <p:cNvSpPr/>
          <p:nvPr/>
        </p:nvSpPr>
        <p:spPr>
          <a:xfrm>
            <a:off x="8395667" y="4017965"/>
            <a:ext cx="3604591" cy="1384995"/>
          </a:xfrm>
          <a:prstGeom prst="rect">
            <a:avLst/>
          </a:prstGeom>
        </p:spPr>
        <p:txBody>
          <a:bodyPr wrap="square">
            <a:spAutoFit/>
          </a:bodyPr>
          <a:lstStyle/>
          <a:p>
            <a:pPr algn="ctr"/>
            <a:r>
              <a:rPr lang="uk-UA" sz="1400" dirty="0">
                <a:solidFill>
                  <a:srgbClr val="005580"/>
                </a:solidFill>
                <a:latin typeface="Times New Roman" panose="02020603050405020304" pitchFamily="18" charset="0"/>
                <a:cs typeface="Times New Roman" panose="02020603050405020304" pitchFamily="18" charset="0"/>
                <a:hlinkClick r:id="rId4"/>
              </a:rPr>
              <a:t>Мобільна установка УРСГ-100-1 у складі реактора та вакуум системи</a:t>
            </a:r>
            <a:endParaRPr lang="uk-UA" sz="1400" dirty="0">
              <a:solidFill>
                <a:srgbClr val="0088CC"/>
              </a:solidFill>
              <a:latin typeface="Times New Roman" panose="02020603050405020304" pitchFamily="18" charset="0"/>
              <a:cs typeface="Times New Roman" panose="02020603050405020304" pitchFamily="18" charset="0"/>
            </a:endParaRPr>
          </a:p>
          <a:p>
            <a:pPr algn="just"/>
            <a:r>
              <a:rPr lang="uk-UA" sz="1400" dirty="0">
                <a:solidFill>
                  <a:srgbClr val="777777"/>
                </a:solidFill>
                <a:latin typeface="Times New Roman" panose="02020603050405020304" pitchFamily="18" charset="0"/>
                <a:cs typeface="Times New Roman" panose="02020603050405020304" pitchFamily="18" charset="0"/>
              </a:rPr>
              <a:t>Призначення: приготування мазей, гелів, емульсій та суспензій. </a:t>
            </a:r>
            <a:endParaRPr lang="uk-UA" sz="1400" dirty="0" smtClean="0">
              <a:solidFill>
                <a:srgbClr val="777777"/>
              </a:solidFill>
              <a:latin typeface="Times New Roman" panose="02020603050405020304" pitchFamily="18" charset="0"/>
              <a:cs typeface="Times New Roman" panose="02020603050405020304" pitchFamily="18" charset="0"/>
            </a:endParaRPr>
          </a:p>
          <a:p>
            <a:pPr algn="just"/>
            <a:r>
              <a:rPr lang="uk-UA" sz="1400" dirty="0" smtClean="0">
                <a:solidFill>
                  <a:srgbClr val="777777"/>
                </a:solidFill>
                <a:latin typeface="Times New Roman" panose="02020603050405020304" pitchFamily="18" charset="0"/>
                <a:cs typeface="Times New Roman" panose="02020603050405020304" pitchFamily="18" charset="0"/>
              </a:rPr>
              <a:t>Конструкція </a:t>
            </a:r>
            <a:r>
              <a:rPr lang="uk-UA" sz="1400" dirty="0">
                <a:solidFill>
                  <a:srgbClr val="777777"/>
                </a:solidFill>
                <a:latin typeface="Times New Roman" panose="02020603050405020304" pitchFamily="18" charset="0"/>
                <a:cs typeface="Times New Roman" panose="02020603050405020304" pitchFamily="18" charset="0"/>
              </a:rPr>
              <a:t>реактора відповідає вимогам </a:t>
            </a:r>
            <a:r>
              <a:rPr lang="en-US" sz="1400" dirty="0">
                <a:solidFill>
                  <a:srgbClr val="777777"/>
                </a:solidFill>
                <a:latin typeface="Times New Roman" panose="02020603050405020304" pitchFamily="18" charset="0"/>
                <a:cs typeface="Times New Roman" panose="02020603050405020304" pitchFamily="18" charset="0"/>
              </a:rPr>
              <a:t>GMP EU. </a:t>
            </a:r>
            <a:endParaRPr lang="en-US" sz="1400" b="0" i="0" dirty="0">
              <a:solidFill>
                <a:srgbClr val="777777"/>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3057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180521" y="15389"/>
            <a:ext cx="7036905" cy="35394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uk-UA" sz="20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Умови</a:t>
            </a:r>
            <a:r>
              <a:rPr kumimoji="0" lang="ru-RU" altLang="uk-UA"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0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промислового</a:t>
            </a:r>
            <a:r>
              <a:rPr kumimoji="0" lang="ru-RU" altLang="uk-UA"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0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випуску</a:t>
            </a:r>
            <a:r>
              <a:rPr kumimoji="0" lang="ru-RU" altLang="uk-UA"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0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лікарських</a:t>
            </a:r>
            <a:r>
              <a:rPr kumimoji="0" lang="ru-RU" altLang="uk-UA"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20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препаратів</a:t>
            </a:r>
            <a:r>
              <a:rPr kumimoji="0" lang="uk-UA" altLang="uk-UA"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p:txBody>
      </p:sp>
      <p:sp>
        <p:nvSpPr>
          <p:cNvPr id="3" name="Rectangle 1"/>
          <p:cNvSpPr>
            <a:spLocks noChangeArrowheads="1"/>
          </p:cNvSpPr>
          <p:nvPr/>
        </p:nvSpPr>
        <p:spPr bwMode="auto">
          <a:xfrm flipH="1">
            <a:off x="668737" y="1067341"/>
            <a:ext cx="9908278"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uk-UA" altLang="uk-UA" sz="20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Для безперебійного випуску фармацевтичної продукції необхідні певні умови:</a:t>
            </a:r>
            <a:endParaRPr kumimoji="0" lang="uk-UA" altLang="uk-UA"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altLang="uk-UA" sz="20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1. Високий попит на дану продукцію, що забезпечує рентабельність виробництва.</a:t>
            </a:r>
            <a:endParaRPr kumimoji="0" lang="uk-UA" altLang="uk-UA"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altLang="uk-UA" sz="20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2. Тривалий термін зберігання вихідних речовин і кінцевого продукту. Це обумовлено тим, що сировина і допоміжні речовини включаються у виробництво не відразу, кінцевий продукт надходить до споживача теж через певний час. Крім того, на складі готової продукції необхідно мати запас лікарських препаратів для безперебійного задоволення попиту на них. Під час зберігання препарат не повинен втрачати терапевтичні властивості. Цю проблему вирішують за допомогою стабілізації, </a:t>
            </a:r>
            <a:r>
              <a:rPr kumimoji="0" lang="uk-UA" altLang="uk-UA" sz="2000" b="0" i="0" u="none" strike="noStrike" cap="none" normalizeH="0" baseline="0" dirty="0" err="1" smtClean="0">
                <a:ln>
                  <a:noFill/>
                </a:ln>
                <a:solidFill>
                  <a:srgbClr val="333333"/>
                </a:solidFill>
                <a:effectLst/>
                <a:latin typeface="Times New Roman" panose="02020603050405020304" pitchFamily="18" charset="0"/>
                <a:cs typeface="Times New Roman" panose="02020603050405020304" pitchFamily="18" charset="0"/>
              </a:rPr>
              <a:t>ліофілізації</a:t>
            </a:r>
            <a:r>
              <a:rPr kumimoji="0" lang="uk-UA" altLang="uk-UA" sz="20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 </a:t>
            </a:r>
            <a:r>
              <a:rPr kumimoji="0" lang="uk-UA" altLang="uk-UA" sz="2000" b="0" i="0" u="none" strike="noStrike" cap="none" normalizeH="0" baseline="0" dirty="0" err="1" smtClean="0">
                <a:ln>
                  <a:noFill/>
                </a:ln>
                <a:solidFill>
                  <a:srgbClr val="333333"/>
                </a:solidFill>
                <a:effectLst/>
                <a:latin typeface="Times New Roman" panose="02020603050405020304" pitchFamily="18" charset="0"/>
                <a:cs typeface="Times New Roman" panose="02020603050405020304" pitchFamily="18" charset="0"/>
              </a:rPr>
              <a:t>мікрокапсулювання</a:t>
            </a:r>
            <a:r>
              <a:rPr kumimoji="0" lang="uk-UA" altLang="uk-UA" sz="20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 нанесення захисних оболонок, використання спеціальних видів упаковки та інших методів.</a:t>
            </a:r>
            <a:endParaRPr kumimoji="0" lang="uk-UA" altLang="uk-UA"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altLang="uk-UA" sz="20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3. Для випуску однорідної продукції проводять стандартизацію вихідної сировини і кінцевого продукту, що забезпечує їх відповідність нормативно-технічній документації. У фармацевтичній промисловості існує по кілька стандартів на той же самий вид лікарської форми, що містить необхідний компонент у різних дозах для індивідуального застосування.</a:t>
            </a:r>
            <a:endParaRPr kumimoji="0" lang="uk-UA" altLang="uk-UA"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7753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387627" y="506446"/>
            <a:ext cx="10833653" cy="530914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Виробництво ліків може бути: </a:t>
            </a:r>
            <a:r>
              <a:rPr kumimoji="0" lang="uk-UA"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великосерійним</a:t>
            </a: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(на хіміко-фармацевтичних заводах, фармацевтичних фірмах і </a:t>
            </a:r>
            <a:r>
              <a:rPr kumimoji="0" lang="uk-UA"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фабриках</a:t>
            </a: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і дрібносерійним (лікарняні, </a:t>
            </a:r>
            <a:r>
              <a:rPr kumimoji="0" lang="uk-UA"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міжлікарняні</a:t>
            </a: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та інші типи аптек).</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Проміжне</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положення</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може</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займати</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виробництво</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лікарських</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препаратів</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на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малих</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підприємствах</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uk-UA"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Дрібносерійне</a:t>
            </a:r>
            <a:r>
              <a:rPr kumimoji="0" lang="ru-RU" altLang="uk-UA"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виробництво</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характеризується</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тим</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що</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випуск</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однойменної</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продукції</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систематично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повторюється</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(через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місяць</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квартал).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Роботи</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ведуться</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за планом,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враховуючи</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складність</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виготовляється</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препарату в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спеціальних</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приміщеннях</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де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обладнання</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має</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групове</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розташування</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Для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дрібносерійного</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виробництва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лікарських</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препаратів</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характерна велика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різноманітність</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номенклатури</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виробленої</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продукції</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многоком-понентность</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складів</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широке</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використання</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аптечної</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заготовки. Готова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продукція</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має</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обмежений</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термін</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зберігання</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uk-UA"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Великосерійне</a:t>
            </a:r>
            <a:r>
              <a:rPr kumimoji="0" lang="ru-RU" altLang="uk-UA"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виробництво</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ліків</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характеризується</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високою</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механізацією</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технологічних</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процесів</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оснащеністю</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сучасним</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обладнанням</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вузькою</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спеціалізацією</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виробництва і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обмеженою</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номенклатурою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лікарських</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препаратів</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що</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мають</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тривалий</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термін</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зберігання</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uk-UA" altLang="uk-UA"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p>
            <a:pPr algn="just" eaLnBrk="0" fontAlgn="base" hangingPunct="0">
              <a:spcBef>
                <a:spcPct val="0"/>
              </a:spcBef>
              <a:spcAft>
                <a:spcPct val="0"/>
              </a:spcAft>
            </a:pP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Обладнання</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великосерійного</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виробництва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професійного-рованої</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і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розташовується</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по ходу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технологічного</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процесу</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altLang="uk-UA"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just" eaLnBrk="0" fontAlgn="base" hangingPunct="0">
              <a:spcBef>
                <a:spcPct val="0"/>
              </a:spcBef>
              <a:spcAft>
                <a:spcPct val="0"/>
              </a:spcAft>
            </a:pPr>
            <a:r>
              <a:rPr lang="ru-RU" altLang="uk-UA" dirty="0" smtClean="0">
                <a:latin typeface="Times New Roman" panose="02020603050405020304" pitchFamily="18" charset="0"/>
                <a:ea typeface="Times New Roman" panose="02020603050405020304" pitchFamily="18" charset="0"/>
                <a:cs typeface="Times New Roman" panose="02020603050405020304" pitchFamily="18" charset="0"/>
              </a:rPr>
              <a:t>При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масовому</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виробництві</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ліків</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можна</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використовувати</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автоматизи-вані</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лінії</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Зважаючи</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складність</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машин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необхідна</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висока</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кваліфікація</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робітників</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обслуговують</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їх</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Повна</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автоматизація</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підприємства</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вища</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uk-UA" dirty="0" err="1">
                <a:latin typeface="Times New Roman" panose="02020603050405020304" pitchFamily="18" charset="0"/>
                <a:ea typeface="Times New Roman" panose="02020603050405020304" pitchFamily="18" charset="0"/>
                <a:cs typeface="Times New Roman" panose="02020603050405020304" pitchFamily="18" charset="0"/>
              </a:rPr>
              <a:t>ступінь</a:t>
            </a:r>
            <a:r>
              <a:rPr lang="ru-RU" altLang="uk-UA" dirty="0">
                <a:latin typeface="Times New Roman" panose="02020603050405020304" pitchFamily="18" charset="0"/>
                <a:ea typeface="Times New Roman" panose="02020603050405020304" pitchFamily="18" charset="0"/>
                <a:cs typeface="Times New Roman" panose="02020603050405020304" pitchFamily="18" charset="0"/>
              </a:rPr>
              <a:t> виробництва.</a:t>
            </a:r>
            <a:r>
              <a:rPr lang="uk-UA" altLang="uk-UA" sz="1000" dirty="0">
                <a:latin typeface="Times New Roman" panose="02020603050405020304" pitchFamily="18" charset="0"/>
                <a:cs typeface="Times New Roman" panose="02020603050405020304" pitchFamily="18" charset="0"/>
              </a:rPr>
              <a:t> </a:t>
            </a:r>
            <a:endParaRPr lang="uk-UA" altLang="uk-UA" sz="2400" dirty="0">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uk-UA" altLang="uk-UA"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uk-UA" altLang="uk-UA"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 name="Rectangle 4"/>
          <p:cNvSpPr>
            <a:spLocks noChangeArrowheads="1"/>
          </p:cNvSpPr>
          <p:nvPr/>
        </p:nvSpPr>
        <p:spPr bwMode="auto">
          <a:xfrm>
            <a:off x="6301809" y="5952706"/>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uk-UA" altLang="uk-UA"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0336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705677" y="396439"/>
            <a:ext cx="11031397" cy="558614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uk-UA"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ЗАГАЛЬНІ</a:t>
            </a:r>
            <a:r>
              <a:rPr kumimoji="0" lang="ru-RU"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ПРИНЦИПИ ОРГАНІЗАЦІЇ ФАРМАЦЕВТИЧНОГО ВИРОБНИЦТВА</a:t>
            </a:r>
          </a:p>
          <a:p>
            <a:pPr marR="0" lvl="0" indent="177800" algn="just" defTabSz="914400" rtl="0" eaLnBrk="0" fontAlgn="base" latinLnBrk="0" hangingPunct="0">
              <a:lnSpc>
                <a:spcPct val="100000"/>
              </a:lnSpc>
              <a:spcBef>
                <a:spcPct val="0"/>
              </a:spcBef>
              <a:spcAft>
                <a:spcPct val="0"/>
              </a:spcAft>
              <a:buClrTx/>
              <a:buSzTx/>
              <a:buFontTx/>
              <a:buNone/>
              <a:tabLst/>
            </a:pP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Організація виробництва на хіміко-фармацевтичних підприємствах має свої специфічні особливості. Виробництво ліків на фармацевтичних підприємствах організовується за цеховим принципом і складається зі спеціалізованих </a:t>
            </a:r>
            <a:r>
              <a:rPr kumimoji="0" lang="uk-UA"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цехів</a:t>
            </a: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пов'язаних між собою.</a:t>
            </a:r>
          </a:p>
          <a:p>
            <a:pPr marR="0" lvl="0" indent="177800" algn="just" defTabSz="914400" rtl="0" eaLnBrk="0" fontAlgn="base" latinLnBrk="0" hangingPunct="0">
              <a:lnSpc>
                <a:spcPct val="100000"/>
              </a:lnSpc>
              <a:spcBef>
                <a:spcPct val="0"/>
              </a:spcBef>
              <a:spcAft>
                <a:spcPct val="0"/>
              </a:spcAft>
              <a:buClrTx/>
              <a:buSzTx/>
              <a:buFontTx/>
              <a:buNone/>
              <a:tabLst/>
            </a:pPr>
            <a:r>
              <a:rPr kumimoji="0" lang="uk-UA" altLang="uk-UA" b="1" i="1"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Цех -- </a:t>
            </a: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основний виробничий підрозділ, призначений для виконання однорідних процесів (екстракційний, фасувальний та інші цехи) або випуску однотипної продукції (таблетковий, аерозольний, </a:t>
            </a:r>
            <a:r>
              <a:rPr kumimoji="0" lang="uk-UA"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ампульний</a:t>
            </a: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та ін.). У свою чергу, кожний цех має декілька дільниць, де здійснюються однотипні операції, що складають технологічний процес. Наприклад, таблетковий цех може мати дільниці для змішування інґредієнтів, гранулювання, сушіння </a:t>
            </a:r>
            <a:r>
              <a:rPr kumimoji="0" lang="uk-UA"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грануляту</a:t>
            </a: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пресування та ін.</a:t>
            </a:r>
          </a:p>
          <a:p>
            <a:pPr marR="0" lvl="0" indent="177800" algn="just" defTabSz="914400" rtl="0" eaLnBrk="0" fontAlgn="base" latinLnBrk="0" hangingPunct="0">
              <a:lnSpc>
                <a:spcPct val="100000"/>
              </a:lnSpc>
              <a:spcBef>
                <a:spcPct val="0"/>
              </a:spcBef>
              <a:spcAft>
                <a:spcPct val="0"/>
              </a:spcAft>
              <a:buClrTx/>
              <a:buSzTx/>
              <a:buFontTx/>
              <a:buNone/>
              <a:tabLst/>
            </a:pP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Залежно від характеру виконуваної роботи цехи поділяються на основні, допоміжні й підсобні.</a:t>
            </a:r>
          </a:p>
          <a:p>
            <a:pPr marR="0" lvl="0" indent="177800" algn="just" defTabSz="914400" rtl="0" eaLnBrk="0" fontAlgn="base" latinLnBrk="0" hangingPunct="0">
              <a:lnSpc>
                <a:spcPct val="100000"/>
              </a:lnSpc>
              <a:spcBef>
                <a:spcPct val="0"/>
              </a:spcBef>
              <a:spcAft>
                <a:spcPct val="0"/>
              </a:spcAft>
              <a:buClrTx/>
              <a:buSzTx/>
              <a:buFontTx/>
              <a:buNone/>
              <a:tabLst/>
            </a:pP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 основних цехах займаються виготовленням основної продукції заводу (таблетковий, </a:t>
            </a:r>
            <a:r>
              <a:rPr kumimoji="0" lang="uk-UA"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фітохімічний</a:t>
            </a: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мазевий та ін.).</a:t>
            </a:r>
          </a:p>
          <a:p>
            <a:pPr marR="0" lvl="0" indent="177800" algn="just" defTabSz="914400" rtl="0" eaLnBrk="0" fontAlgn="base" latinLnBrk="0" hangingPunct="0">
              <a:lnSpc>
                <a:spcPct val="100000"/>
              </a:lnSpc>
              <a:spcBef>
                <a:spcPct val="0"/>
              </a:spcBef>
              <a:spcAft>
                <a:spcPct val="0"/>
              </a:spcAft>
              <a:buClrTx/>
              <a:buSzTx/>
              <a:buFontTx/>
              <a:buNone/>
              <a:tabLst/>
            </a:pP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Допоміжні цехи беруть участь у виробничій програмі підприємства і обслуговують основні цехи (ремонтні майстерні, паросиловий цех, лабораторії та ін.).Підсобні цехи (підприємства) не мають прямого зв'язку з виробництвом, але їх продукція цілком або частково використовується виробництвом (</a:t>
            </a:r>
            <a:r>
              <a:rPr kumimoji="0" lang="uk-UA"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картонажно</a:t>
            </a: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-друкарський цех).</a:t>
            </a:r>
          </a:p>
          <a:p>
            <a:pPr marR="0" lvl="0" indent="177800" algn="just" defTabSz="914400" rtl="0" eaLnBrk="0" fontAlgn="base" latinLnBrk="0" hangingPunct="0">
              <a:lnSpc>
                <a:spcPct val="100000"/>
              </a:lnSpc>
              <a:spcBef>
                <a:spcPct val="0"/>
              </a:spcBef>
              <a:spcAft>
                <a:spcPct val="0"/>
              </a:spcAft>
              <a:buClrTx/>
              <a:buSzTx/>
              <a:buFontTx/>
              <a:buNone/>
              <a:tabLst/>
            </a:pP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Види розташування машин і апаратів у цеху:· </a:t>
            </a:r>
          </a:p>
          <a:p>
            <a:pPr marR="0" lvl="0" indent="177800" algn="just" defTabSz="914400" rtl="0" eaLnBrk="0" fontAlgn="base" latinLnBrk="0" hangingPunct="0">
              <a:lnSpc>
                <a:spcPct val="100000"/>
              </a:lnSpc>
              <a:spcBef>
                <a:spcPct val="0"/>
              </a:spcBef>
              <a:spcAft>
                <a:spcPct val="0"/>
              </a:spcAft>
              <a:buClrTx/>
              <a:buSzTx/>
              <a:buFontTx/>
              <a:buNone/>
              <a:tabLst/>
            </a:pP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цехове розташування;· </a:t>
            </a:r>
          </a:p>
          <a:p>
            <a:pPr marR="0" lvl="0" indent="177800" algn="just" defTabSz="914400" rtl="0" eaLnBrk="0" fontAlgn="base" latinLnBrk="0" hangingPunct="0">
              <a:lnSpc>
                <a:spcPct val="100000"/>
              </a:lnSpc>
              <a:spcBef>
                <a:spcPct val="0"/>
              </a:spcBef>
              <a:spcAft>
                <a:spcPct val="0"/>
              </a:spcAft>
              <a:buClrTx/>
              <a:buSzTx/>
              <a:buFontTx/>
              <a:buNone/>
              <a:tabLst/>
            </a:pP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розміщення за технологічним процесом;· </a:t>
            </a:r>
          </a:p>
          <a:p>
            <a:pPr marR="0" lvl="0" indent="177800" algn="just" defTabSz="914400" rtl="0" eaLnBrk="0" fontAlgn="base" latinLnBrk="0" hangingPunct="0">
              <a:lnSpc>
                <a:spcPct val="100000"/>
              </a:lnSpc>
              <a:spcBef>
                <a:spcPct val="0"/>
              </a:spcBef>
              <a:spcAft>
                <a:spcPct val="0"/>
              </a:spcAft>
              <a:buClrTx/>
              <a:buSzTx/>
              <a:buFontTx/>
              <a:buNone/>
              <a:tabLst/>
            </a:pP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змішане розташування.</a:t>
            </a:r>
            <a:r>
              <a:rPr kumimoji="0" lang="uk-UA" altLang="uk-UA"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771276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50126" y="377155"/>
            <a:ext cx="10645253" cy="420115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R="0" lvl="0" indent="177800" algn="just" defTabSz="914400" rtl="0" eaLnBrk="0" fontAlgn="base" latinLnBrk="0" hangingPunct="0">
              <a:lnSpc>
                <a:spcPct val="100000"/>
              </a:lnSpc>
              <a:spcBef>
                <a:spcPct val="0"/>
              </a:spcBef>
              <a:spcAft>
                <a:spcPct val="0"/>
              </a:spcAft>
              <a:buClrTx/>
              <a:buSzTx/>
              <a:buFontTx/>
              <a:buNone/>
              <a:tabLst/>
            </a:pP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Машини та апарати необхідно розташовувати таким чином, щоб за мінімальних витрат випуск готових лікарських препаратів був максимальним і здійснювався в короткі терміни. </a:t>
            </a:r>
          </a:p>
          <a:p>
            <a:pPr marR="0" lvl="0" indent="177800" algn="just" defTabSz="914400" rtl="0" eaLnBrk="0" fontAlgn="base" latinLnBrk="0" hangingPunct="0">
              <a:lnSpc>
                <a:spcPct val="100000"/>
              </a:lnSpc>
              <a:spcBef>
                <a:spcPct val="0"/>
              </a:spcBef>
              <a:spcAft>
                <a:spcPct val="0"/>
              </a:spcAft>
              <a:buClrTx/>
              <a:buSzTx/>
              <a:buFontTx/>
              <a:buNone/>
              <a:tabLst/>
            </a:pP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Для цього необхідно дотримувати певних умов:· </a:t>
            </a:r>
          </a:p>
          <a:p>
            <a:pPr marL="285750" marR="0" lvl="0" indent="-285750" algn="just" defTabSz="914400" rtl="0" eaLnBrk="0" fontAlgn="base" latinLnBrk="0" hangingPunct="0">
              <a:lnSpc>
                <a:spcPct val="100000"/>
              </a:lnSpc>
              <a:spcBef>
                <a:spcPct val="0"/>
              </a:spcBef>
              <a:spcAft>
                <a:spcPct val="0"/>
              </a:spcAft>
              <a:buClrTx/>
              <a:buSzTx/>
              <a:buFontTx/>
              <a:buChar char="-"/>
              <a:tabLst/>
            </a:pP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сировина, допоміжні матеріали, готові вироби мають </a:t>
            </a:r>
            <a:r>
              <a:rPr kumimoji="0" lang="uk-UA"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рухтися</a:t>
            </a: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найкоротшим шляхом і в одному напрямі (зустрічні потоки у технологічному процесі неприпустимі);· </a:t>
            </a:r>
          </a:p>
          <a:p>
            <a:pPr marL="285750" marR="0" lvl="0" indent="-285750" algn="just" defTabSz="914400" rtl="0" eaLnBrk="0" fontAlgn="base" latinLnBrk="0" hangingPunct="0">
              <a:lnSpc>
                <a:spcPct val="100000"/>
              </a:lnSpc>
              <a:spcBef>
                <a:spcPct val="0"/>
              </a:spcBef>
              <a:spcAft>
                <a:spcPct val="0"/>
              </a:spcAft>
              <a:buClrTx/>
              <a:buSzTx/>
              <a:buFontTx/>
              <a:buChar char="-"/>
              <a:tabLst/>
            </a:pP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виробничі потоки не повинні заважати один </a:t>
            </a:r>
          </a:p>
          <a:p>
            <a:pPr marR="0" lvl="0" indent="177800" algn="just" defTabSz="914400" rtl="0" eaLnBrk="0" fontAlgn="base" latinLnBrk="0" hangingPunct="0">
              <a:lnSpc>
                <a:spcPct val="100000"/>
              </a:lnSpc>
              <a:spcBef>
                <a:spcPct val="0"/>
              </a:spcBef>
              <a:spcAft>
                <a:spcPct val="0"/>
              </a:spcAft>
              <a:buClrTx/>
              <a:buSzTx/>
              <a:tabLst/>
            </a:pP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Розташування машин і апаратів за технологічним процесом є найбільш вигідним і зручним. Відстань між ними така, що робота одного апарата не заважає іншому, шлях руху продукції організований, продукція випускається стандартною, якісною та в короткі терміни.</a:t>
            </a:r>
          </a:p>
          <a:p>
            <a:pPr marR="0" lvl="0" indent="177800" algn="just" defTabSz="914400" rtl="0" eaLnBrk="0" fontAlgn="base" latinLnBrk="0" hangingPunct="0">
              <a:lnSpc>
                <a:spcPct val="100000"/>
              </a:lnSpc>
              <a:spcBef>
                <a:spcPct val="0"/>
              </a:spcBef>
              <a:spcAft>
                <a:spcPct val="0"/>
              </a:spcAft>
              <a:buClrTx/>
              <a:buSzTx/>
              <a:tabLst/>
            </a:pP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У виробництві хіміко-фармацевтичної продукції змішаний тип розташування машин і апаратів зустрічається найчастіше.</a:t>
            </a:r>
          </a:p>
          <a:p>
            <a:pPr marR="0" lvl="0" indent="177800" algn="just" defTabSz="914400" rtl="0" eaLnBrk="0" fontAlgn="base" latinLnBrk="0" hangingPunct="0">
              <a:lnSpc>
                <a:spcPct val="100000"/>
              </a:lnSpc>
              <a:spcBef>
                <a:spcPct val="0"/>
              </a:spcBef>
              <a:spcAft>
                <a:spcPct val="0"/>
              </a:spcAft>
              <a:buClrTx/>
              <a:buSzTx/>
              <a:tabLst/>
            </a:pP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Останнім часом широкої популярності набули потокові автоматизовані лінії. Це сполучені одна з одною групи машин і апаратів, які виконують послідовно технологічні операції. Наприклад, потокова лінія в </a:t>
            </a:r>
            <a:r>
              <a:rPr kumimoji="0" lang="uk-UA" altLang="uk-UA"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ампульному</a:t>
            </a:r>
            <a:r>
              <a:rPr kumimoji="0" lang="uk-UA" altLang="uk-UA"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цеху передбачає миття ампул, наповнення їх розчином, запаювання ампул, оцінку якості запаювання і чистоту розчину в ампулах тощо.</a:t>
            </a:r>
            <a:r>
              <a:rPr kumimoji="0" lang="uk-UA" altLang="uk-UA"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520728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644E11F-867F-468F-B5F9-4FD2E5C2592F}"/>
              </a:ext>
            </a:extLst>
          </p:cNvPr>
          <p:cNvSpPr txBox="1"/>
          <p:nvPr/>
        </p:nvSpPr>
        <p:spPr>
          <a:xfrm>
            <a:off x="2941820" y="1509368"/>
            <a:ext cx="6093500" cy="707886"/>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2000" b="1" i="0" u="none" strike="noStrike" kern="1200" cap="none" spc="0" normalizeH="0" baseline="0" noProof="0" dirty="0">
                <a:ln>
                  <a:noFill/>
                </a:ln>
                <a:solidFill>
                  <a:srgbClr val="FF0000"/>
                </a:solidFill>
                <a:effectLst/>
                <a:uLnTx/>
                <a:uFillTx/>
                <a:latin typeface="Tahoma" pitchFamily="34" charset="0"/>
                <a:ea typeface="+mn-ea"/>
                <a:cs typeface="Arial" charset="0"/>
              </a:rPr>
              <a:t>МУ 64-04-002-2002 «</a:t>
            </a:r>
            <a:r>
              <a:rPr kumimoji="0" lang="ru-RU" sz="2000" b="1" i="0" u="none" strike="noStrike" kern="1200" cap="none" spc="0" normalizeH="0" baseline="0" noProof="0" dirty="0" err="1">
                <a:ln>
                  <a:noFill/>
                </a:ln>
                <a:solidFill>
                  <a:srgbClr val="FF0000"/>
                </a:solidFill>
                <a:effectLst/>
                <a:uLnTx/>
                <a:uFillTx/>
                <a:latin typeface="Tahoma" pitchFamily="34" charset="0"/>
                <a:ea typeface="+mn-ea"/>
                <a:cs typeface="Arial" charset="0"/>
              </a:rPr>
              <a:t>Виробництво</a:t>
            </a:r>
            <a:r>
              <a:rPr kumimoji="0" lang="ru-RU" sz="2000" b="1" i="0" u="none" strike="noStrike" kern="1200" cap="none" spc="0" normalizeH="0" baseline="0" noProof="0" dirty="0">
                <a:ln>
                  <a:noFill/>
                </a:ln>
                <a:solidFill>
                  <a:srgbClr val="FF0000"/>
                </a:solidFill>
                <a:effectLst/>
                <a:uLnTx/>
                <a:uFillTx/>
                <a:latin typeface="Tahoma" pitchFamily="34" charset="0"/>
                <a:ea typeface="+mn-ea"/>
                <a:cs typeface="Arial" charset="0"/>
              </a:rPr>
              <a:t> </a:t>
            </a:r>
            <a:r>
              <a:rPr kumimoji="0" lang="ru-RU" sz="2000" b="1" i="0" u="none" strike="noStrike" kern="1200" cap="none" spc="0" normalizeH="0" baseline="0" noProof="0" dirty="0" err="1">
                <a:ln>
                  <a:noFill/>
                </a:ln>
                <a:solidFill>
                  <a:srgbClr val="FF0000"/>
                </a:solidFill>
                <a:effectLst/>
                <a:uLnTx/>
                <a:uFillTx/>
                <a:latin typeface="Tahoma" pitchFamily="34" charset="0"/>
                <a:ea typeface="+mn-ea"/>
                <a:cs typeface="Arial" charset="0"/>
              </a:rPr>
              <a:t>лікарських</a:t>
            </a:r>
            <a:r>
              <a:rPr kumimoji="0" lang="ru-RU" sz="2000" b="1" i="0" u="none" strike="noStrike" kern="1200" cap="none" spc="0" normalizeH="0" baseline="0" noProof="0" dirty="0">
                <a:ln>
                  <a:noFill/>
                </a:ln>
                <a:solidFill>
                  <a:srgbClr val="FF0000"/>
                </a:solidFill>
                <a:effectLst/>
                <a:uLnTx/>
                <a:uFillTx/>
                <a:latin typeface="Tahoma" pitchFamily="34" charset="0"/>
                <a:ea typeface="+mn-ea"/>
                <a:cs typeface="Arial" charset="0"/>
              </a:rPr>
              <a:t> </a:t>
            </a:r>
            <a:r>
              <a:rPr kumimoji="0" lang="ru-RU" sz="2000" b="1" i="0" u="none" strike="noStrike" kern="1200" cap="none" spc="0" normalizeH="0" baseline="0" noProof="0" dirty="0" err="1">
                <a:ln>
                  <a:noFill/>
                </a:ln>
                <a:solidFill>
                  <a:srgbClr val="FF0000"/>
                </a:solidFill>
                <a:effectLst/>
                <a:uLnTx/>
                <a:uFillTx/>
                <a:latin typeface="Tahoma" pitchFamily="34" charset="0"/>
                <a:ea typeface="+mn-ea"/>
                <a:cs typeface="Arial" charset="0"/>
              </a:rPr>
              <a:t>засобів</a:t>
            </a:r>
            <a:r>
              <a:rPr kumimoji="0" lang="ru-RU" sz="2000" b="1" i="0" u="none" strike="noStrike" kern="1200" cap="none" spc="0" normalizeH="0" baseline="0" noProof="0" dirty="0">
                <a:ln>
                  <a:noFill/>
                </a:ln>
                <a:solidFill>
                  <a:srgbClr val="FF0000"/>
                </a:solidFill>
                <a:effectLst/>
                <a:uLnTx/>
                <a:uFillTx/>
                <a:latin typeface="Tahoma" pitchFamily="34" charset="0"/>
                <a:ea typeface="+mn-ea"/>
                <a:cs typeface="Arial" charset="0"/>
              </a:rPr>
              <a:t>. </a:t>
            </a:r>
            <a:r>
              <a:rPr kumimoji="0" lang="ru-RU" sz="2000" b="1" i="0" u="none" strike="noStrike" kern="1200" cap="none" spc="0" normalizeH="0" baseline="0" noProof="0" dirty="0" err="1">
                <a:ln>
                  <a:noFill/>
                </a:ln>
                <a:solidFill>
                  <a:srgbClr val="FF0000"/>
                </a:solidFill>
                <a:effectLst/>
                <a:uLnTx/>
                <a:uFillTx/>
                <a:latin typeface="Tahoma" pitchFamily="34" charset="0"/>
                <a:ea typeface="+mn-ea"/>
                <a:cs typeface="Arial" charset="0"/>
              </a:rPr>
              <a:t>документація</a:t>
            </a:r>
            <a:r>
              <a:rPr kumimoji="0" lang="ru-RU" sz="2000" b="1" i="0" u="none" strike="noStrike" kern="1200" cap="none" spc="0" normalizeH="0" baseline="0" noProof="0" dirty="0">
                <a:ln>
                  <a:noFill/>
                </a:ln>
                <a:solidFill>
                  <a:srgbClr val="FF0000"/>
                </a:solidFill>
                <a:effectLst/>
                <a:uLnTx/>
                <a:uFillTx/>
                <a:latin typeface="Tahoma" pitchFamily="34" charset="0"/>
                <a:ea typeface="+mn-ea"/>
                <a:cs typeface="Arial" charset="0"/>
              </a:rPr>
              <a:t> »</a:t>
            </a:r>
            <a:endParaRPr kumimoji="0" lang="ru-RU" sz="2000" b="0" i="0" u="none" strike="noStrike" kern="1200" cap="none" spc="0" normalizeH="0" baseline="0" noProof="0" dirty="0">
              <a:ln>
                <a:noFill/>
              </a:ln>
              <a:solidFill>
                <a:srgbClr val="FF0000"/>
              </a:solidFill>
              <a:effectLst/>
              <a:uLnTx/>
              <a:uFillTx/>
              <a:latin typeface="Tahoma" pitchFamily="34" charset="0"/>
              <a:ea typeface="+mn-ea"/>
              <a:cs typeface="Arial" charset="0"/>
            </a:endParaRPr>
          </a:p>
        </p:txBody>
      </p:sp>
      <p:grpSp>
        <p:nvGrpSpPr>
          <p:cNvPr id="5" name="Группа 4">
            <a:extLst>
              <a:ext uri="{FF2B5EF4-FFF2-40B4-BE49-F238E27FC236}">
                <a16:creationId xmlns:a16="http://schemas.microsoft.com/office/drawing/2014/main" id="{63E2556E-333C-49D6-842F-F3738D18357A}"/>
              </a:ext>
            </a:extLst>
          </p:cNvPr>
          <p:cNvGrpSpPr/>
          <p:nvPr/>
        </p:nvGrpSpPr>
        <p:grpSpPr>
          <a:xfrm>
            <a:off x="4402644" y="2322105"/>
            <a:ext cx="3386709" cy="1693354"/>
            <a:chOff x="2050764" y="39397"/>
            <a:chExt cx="3386709" cy="1693354"/>
          </a:xfrm>
        </p:grpSpPr>
        <p:sp>
          <p:nvSpPr>
            <p:cNvPr id="6" name="Прямоугольник 5">
              <a:extLst>
                <a:ext uri="{FF2B5EF4-FFF2-40B4-BE49-F238E27FC236}">
                  <a16:creationId xmlns:a16="http://schemas.microsoft.com/office/drawing/2014/main" id="{F431BA9A-F629-4FEC-89B4-78F388F2A7BD}"/>
                </a:ext>
              </a:extLst>
            </p:cNvPr>
            <p:cNvSpPr/>
            <p:nvPr/>
          </p:nvSpPr>
          <p:spPr>
            <a:xfrm>
              <a:off x="2050764" y="39397"/>
              <a:ext cx="3386709" cy="1693354"/>
            </a:xfrm>
            <a:prstGeom prst="rect">
              <a:avLst/>
            </a:prstGeom>
            <a:solidFill>
              <a:srgbClr val="BFDEE3">
                <a:hueOff val="0"/>
                <a:satOff val="0"/>
                <a:lumOff val="0"/>
                <a:alphaOff val="0"/>
              </a:srgbClr>
            </a:solidFill>
            <a:ln w="25400" cap="flat" cmpd="sng" algn="ctr">
              <a:solidFill>
                <a:srgbClr val="D6DAE4">
                  <a:hueOff val="0"/>
                  <a:satOff val="0"/>
                  <a:lumOff val="0"/>
                  <a:alphaOff val="0"/>
                </a:srgbClr>
              </a:solidFill>
              <a:prstDash val="solid"/>
            </a:ln>
            <a:effectLst/>
          </p:spPr>
        </p:sp>
        <p:sp>
          <p:nvSpPr>
            <p:cNvPr id="7" name="TextBox 6">
              <a:extLst>
                <a:ext uri="{FF2B5EF4-FFF2-40B4-BE49-F238E27FC236}">
                  <a16:creationId xmlns:a16="http://schemas.microsoft.com/office/drawing/2014/main" id="{DC3F83B9-E7EF-41A9-BEEB-7782A14A72E3}"/>
                </a:ext>
              </a:extLst>
            </p:cNvPr>
            <p:cNvSpPr txBox="1"/>
            <p:nvPr/>
          </p:nvSpPr>
          <p:spPr>
            <a:xfrm>
              <a:off x="2050764" y="39397"/>
              <a:ext cx="3386709" cy="1693354"/>
            </a:xfrm>
            <a:prstGeom prst="rect">
              <a:avLst/>
            </a:prstGeom>
            <a:noFill/>
            <a:ln>
              <a:noFill/>
            </a:ln>
            <a:effectLst/>
          </p:spPr>
          <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300" b="1" i="0" u="none" strike="noStrike" kern="1200" cap="none" spc="0" normalizeH="0" baseline="0" noProof="0" dirty="0" err="1">
                  <a:ln>
                    <a:noFill/>
                  </a:ln>
                  <a:solidFill>
                    <a:srgbClr val="000000"/>
                  </a:solidFill>
                  <a:effectLst/>
                  <a:uLnTx/>
                  <a:uFillTx/>
                  <a:latin typeface="Tahoma" pitchFamily="34" charset="0"/>
                  <a:ea typeface="+mn-ea"/>
                  <a:cs typeface="Arial" charset="0"/>
                </a:rPr>
                <a:t>Документи</a:t>
              </a:r>
              <a:endParaRPr kumimoji="0" lang="ru-RU" altLang="ru-RU" sz="1300" b="1"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grpSp>
      <p:sp>
        <p:nvSpPr>
          <p:cNvPr id="9" name="TextBox 8">
            <a:extLst>
              <a:ext uri="{FF2B5EF4-FFF2-40B4-BE49-F238E27FC236}">
                <a16:creationId xmlns:a16="http://schemas.microsoft.com/office/drawing/2014/main" id="{1C137F8E-2492-4E96-BB92-6A4AA249EA52}"/>
              </a:ext>
            </a:extLst>
          </p:cNvPr>
          <p:cNvSpPr txBox="1"/>
          <p:nvPr/>
        </p:nvSpPr>
        <p:spPr>
          <a:xfrm>
            <a:off x="-104930" y="4015459"/>
            <a:ext cx="6093500" cy="2308324"/>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a:ln>
                  <a:noFill/>
                </a:ln>
                <a:solidFill>
                  <a:schemeClr val="tx2"/>
                </a:solidFill>
                <a:effectLst/>
                <a:latin typeface="Tahoma" pitchFamily="34" charset="0"/>
                <a:cs typeface="Arial" charset="0"/>
              </a:rPr>
              <a:t>ДЕРЖАВНОГО</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a:ln>
                  <a:noFill/>
                </a:ln>
                <a:solidFill>
                  <a:schemeClr val="tx2"/>
                </a:solidFill>
                <a:effectLst/>
                <a:latin typeface="Tahoma" pitchFamily="34" charset="0"/>
                <a:cs typeface="Arial" charset="0"/>
              </a:rPr>
              <a:t>РЕГУЛЮВАННЯ</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a:ln>
                  <a:noFill/>
                </a:ln>
                <a:solidFill>
                  <a:schemeClr val="tx2"/>
                </a:solidFill>
                <a:effectLst/>
                <a:latin typeface="Tahoma" pitchFamily="34" charset="0"/>
                <a:cs typeface="Arial" charset="0"/>
              </a:rPr>
              <a:t>(</a:t>
            </a:r>
            <a:r>
              <a:rPr kumimoji="0" lang="ru-RU" altLang="ru-RU" b="1" i="0" u="none" strike="noStrike" cap="none" normalizeH="0" baseline="0" dirty="0" err="1">
                <a:ln>
                  <a:noFill/>
                </a:ln>
                <a:solidFill>
                  <a:schemeClr val="tx2"/>
                </a:solidFill>
                <a:effectLst/>
                <a:latin typeface="Tahoma" pitchFamily="34" charset="0"/>
                <a:cs typeface="Arial" charset="0"/>
              </a:rPr>
              <a:t>Державні</a:t>
            </a:r>
            <a:r>
              <a:rPr kumimoji="0" lang="ru-RU" altLang="ru-RU" b="1" i="0" u="none" strike="noStrike" cap="none" normalizeH="0" baseline="0" dirty="0">
                <a:ln>
                  <a:noFill/>
                </a:ln>
                <a:solidFill>
                  <a:schemeClr val="tx2"/>
                </a:solidFill>
                <a:effectLst/>
                <a:latin typeface="Tahoma" pitchFamily="34" charset="0"/>
                <a:cs typeface="Arial" charset="0"/>
              </a:rPr>
              <a:t>, </a:t>
            </a:r>
            <a:r>
              <a:rPr kumimoji="0" lang="ru-RU" altLang="ru-RU" b="1" i="0" u="none" strike="noStrike" cap="none" normalizeH="0" baseline="0" dirty="0" err="1">
                <a:ln>
                  <a:noFill/>
                </a:ln>
                <a:solidFill>
                  <a:schemeClr val="tx2"/>
                </a:solidFill>
                <a:effectLst/>
                <a:latin typeface="Tahoma" pitchFamily="34" charset="0"/>
                <a:cs typeface="Arial" charset="0"/>
              </a:rPr>
              <a:t>відомчі</a:t>
            </a:r>
            <a:r>
              <a:rPr kumimoji="0" lang="ru-RU" altLang="ru-RU" b="1" i="0" u="none" strike="noStrike" cap="none" normalizeH="0" baseline="0" dirty="0">
                <a:ln>
                  <a:noFill/>
                </a:ln>
                <a:solidFill>
                  <a:schemeClr val="tx2"/>
                </a:solidFill>
                <a:effectLst/>
                <a:latin typeface="Tahoma" pitchFamily="34" charset="0"/>
                <a:cs typeface="Arial"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err="1">
                <a:ln>
                  <a:noFill/>
                </a:ln>
                <a:solidFill>
                  <a:schemeClr val="tx2"/>
                </a:solidFill>
                <a:effectLst/>
                <a:latin typeface="Tahoma" pitchFamily="34" charset="0"/>
                <a:cs typeface="Arial" charset="0"/>
              </a:rPr>
              <a:t>галузеві</a:t>
            </a:r>
            <a:r>
              <a:rPr kumimoji="0" lang="ru-RU" altLang="ru-RU" b="1" i="0" u="none" strike="noStrike" cap="none" normalizeH="0" baseline="0" dirty="0">
                <a:ln>
                  <a:noFill/>
                </a:ln>
                <a:solidFill>
                  <a:schemeClr val="tx2"/>
                </a:solidFill>
                <a:effectLst/>
                <a:latin typeface="Tahoma" pitchFamily="34" charset="0"/>
                <a:cs typeface="Arial"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a:ln>
                  <a:noFill/>
                </a:ln>
                <a:solidFill>
                  <a:schemeClr val="tx2"/>
                </a:solidFill>
                <a:effectLst/>
                <a:latin typeface="Tahoma" pitchFamily="34" charset="0"/>
                <a:cs typeface="Arial" charset="0"/>
              </a:rPr>
              <a:t>-</a:t>
            </a:r>
            <a:r>
              <a:rPr kumimoji="0" lang="ru-RU" altLang="ru-RU" b="1" i="0" u="none" strike="noStrike" cap="none" normalizeH="0" baseline="0" dirty="0" err="1">
                <a:ln>
                  <a:noFill/>
                </a:ln>
                <a:solidFill>
                  <a:schemeClr val="tx2"/>
                </a:solidFill>
                <a:effectLst/>
                <a:latin typeface="Tahoma" pitchFamily="34" charset="0"/>
                <a:cs typeface="Arial" charset="0"/>
              </a:rPr>
              <a:t>федеральні</a:t>
            </a:r>
            <a:r>
              <a:rPr kumimoji="0" lang="ru-RU" altLang="ru-RU" b="1" i="0" u="none" strike="noStrike" cap="none" normalizeH="0" baseline="0" dirty="0">
                <a:ln>
                  <a:noFill/>
                </a:ln>
                <a:solidFill>
                  <a:schemeClr val="tx2"/>
                </a:solidFill>
                <a:effectLst/>
                <a:latin typeface="Tahoma" pitchFamily="34" charset="0"/>
                <a:cs typeface="Arial" charset="0"/>
              </a:rPr>
              <a:t> </a:t>
            </a:r>
            <a:r>
              <a:rPr kumimoji="0" lang="ru-RU" altLang="ru-RU" b="1" i="0" u="none" strike="noStrike" cap="none" normalizeH="0" baseline="0" dirty="0" err="1">
                <a:ln>
                  <a:noFill/>
                </a:ln>
                <a:solidFill>
                  <a:schemeClr val="tx2"/>
                </a:solidFill>
                <a:effectLst/>
                <a:latin typeface="Tahoma" pitchFamily="34" charset="0"/>
                <a:cs typeface="Arial" charset="0"/>
              </a:rPr>
              <a:t>закони</a:t>
            </a:r>
            <a:endParaRPr kumimoji="0" lang="ru-RU" altLang="ru-RU" b="1" i="0" u="none" strike="noStrike" cap="none" normalizeH="0" baseline="0" dirty="0">
              <a:ln>
                <a:noFill/>
              </a:ln>
              <a:solidFill>
                <a:schemeClr val="tx2"/>
              </a:solidFill>
              <a:effectLst/>
              <a:latin typeface="Tahoma" pitchFamily="34"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a:ln>
                  <a:noFill/>
                </a:ln>
                <a:solidFill>
                  <a:schemeClr val="tx2"/>
                </a:solidFill>
                <a:effectLst/>
                <a:latin typeface="Tahoma" pitchFamily="34" charset="0"/>
                <a:cs typeface="Arial" charset="0"/>
              </a:rPr>
              <a:t>-постанови і </a:t>
            </a:r>
            <a:r>
              <a:rPr kumimoji="0" lang="ru-RU" altLang="ru-RU" b="1" i="0" u="none" strike="noStrike" cap="none" normalizeH="0" baseline="0" dirty="0" err="1">
                <a:ln>
                  <a:noFill/>
                </a:ln>
                <a:solidFill>
                  <a:schemeClr val="tx2"/>
                </a:solidFill>
                <a:effectLst/>
                <a:latin typeface="Tahoma" pitchFamily="34" charset="0"/>
                <a:cs typeface="Arial" charset="0"/>
              </a:rPr>
              <a:t>рішення</a:t>
            </a:r>
            <a:endParaRPr kumimoji="0" lang="ru-RU" altLang="ru-RU" b="1" i="0" u="none" strike="noStrike" cap="none" normalizeH="0" baseline="0" dirty="0">
              <a:ln>
                <a:noFill/>
              </a:ln>
              <a:solidFill>
                <a:schemeClr val="tx2"/>
              </a:solidFill>
              <a:effectLst/>
              <a:latin typeface="Tahoma" pitchFamily="34"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a:ln>
                  <a:noFill/>
                </a:ln>
                <a:solidFill>
                  <a:schemeClr val="tx2"/>
                </a:solidFill>
                <a:effectLst/>
                <a:latin typeface="Tahoma" pitchFamily="34" charset="0"/>
                <a:cs typeface="Arial" charset="0"/>
              </a:rPr>
              <a:t> уряду </a:t>
            </a:r>
            <a:r>
              <a:rPr kumimoji="0" lang="ru-RU" altLang="ru-RU" b="1" i="0" u="none" strike="noStrike" cap="none" normalizeH="0" baseline="0" dirty="0" err="1" smtClean="0">
                <a:ln>
                  <a:noFill/>
                </a:ln>
                <a:solidFill>
                  <a:schemeClr val="tx2"/>
                </a:solidFill>
                <a:effectLst/>
                <a:latin typeface="Tahoma" pitchFamily="34" charset="0"/>
                <a:cs typeface="Arial" charset="0"/>
              </a:rPr>
              <a:t>України</a:t>
            </a:r>
            <a:r>
              <a:rPr kumimoji="0" lang="ru-RU" altLang="ru-RU" b="1" i="0" u="none" strike="noStrike" cap="none" normalizeH="0" baseline="0" dirty="0" smtClean="0">
                <a:ln>
                  <a:noFill/>
                </a:ln>
                <a:solidFill>
                  <a:schemeClr val="tx2"/>
                </a:solidFill>
                <a:effectLst/>
                <a:latin typeface="Tahoma" pitchFamily="34" charset="0"/>
                <a:cs typeface="Arial" charset="0"/>
              </a:rPr>
              <a:t> </a:t>
            </a:r>
            <a:r>
              <a:rPr kumimoji="0" lang="ru-RU" altLang="ru-RU" b="1" i="0" u="none" strike="noStrike" cap="none" normalizeH="0" baseline="0" dirty="0">
                <a:ln>
                  <a:noFill/>
                </a:ln>
                <a:solidFill>
                  <a:schemeClr val="tx2"/>
                </a:solidFill>
                <a:effectLst/>
                <a:latin typeface="Tahoma" pitchFamily="34" charset="0"/>
                <a:cs typeface="Arial" charset="0"/>
              </a:rPr>
              <a:t>і </a:t>
            </a:r>
            <a:r>
              <a:rPr kumimoji="0" lang="ru-RU" altLang="ru-RU" b="1" i="0" u="none" strike="noStrike" cap="none" normalizeH="0" baseline="0" dirty="0" err="1">
                <a:ln>
                  <a:noFill/>
                </a:ln>
                <a:solidFill>
                  <a:schemeClr val="tx2"/>
                </a:solidFill>
                <a:effectLst/>
                <a:latin typeface="Tahoma" pitchFamily="34" charset="0"/>
                <a:cs typeface="Arial" charset="0"/>
              </a:rPr>
              <a:t>суб'єктів</a:t>
            </a:r>
            <a:r>
              <a:rPr kumimoji="0" lang="ru-RU" altLang="ru-RU" b="1" i="0" u="none" strike="noStrike" cap="none" normalizeH="0" baseline="0" dirty="0">
                <a:ln>
                  <a:noFill/>
                </a:ln>
                <a:solidFill>
                  <a:schemeClr val="tx2"/>
                </a:solidFill>
                <a:effectLst/>
                <a:latin typeface="Tahoma" pitchFamily="34" charset="0"/>
                <a:cs typeface="Arial" charset="0"/>
              </a:rPr>
              <a:t> </a:t>
            </a:r>
            <a:r>
              <a:rPr kumimoji="0" lang="ru-RU" altLang="ru-RU" b="1" i="0" u="none" strike="noStrike" cap="none" normalizeH="0" baseline="0" dirty="0" err="1" smtClean="0">
                <a:ln>
                  <a:noFill/>
                </a:ln>
                <a:solidFill>
                  <a:schemeClr val="tx2"/>
                </a:solidFill>
                <a:effectLst/>
                <a:latin typeface="Tahoma" pitchFamily="34" charset="0"/>
                <a:cs typeface="Arial" charset="0"/>
              </a:rPr>
              <a:t>України</a:t>
            </a:r>
            <a:endParaRPr kumimoji="0" lang="ru-RU" altLang="ru-RU" b="1" i="0" u="none" strike="noStrike" cap="none" normalizeH="0" baseline="0" dirty="0">
              <a:ln>
                <a:noFill/>
              </a:ln>
              <a:solidFill>
                <a:schemeClr val="tx2"/>
              </a:solidFill>
              <a:effectLst/>
              <a:latin typeface="Tahoma" pitchFamily="34"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a:ln>
                  <a:noFill/>
                </a:ln>
                <a:solidFill>
                  <a:schemeClr val="tx2"/>
                </a:solidFill>
                <a:effectLst/>
                <a:latin typeface="Tahoma" pitchFamily="34" charset="0"/>
                <a:cs typeface="Arial" charset="0"/>
              </a:rPr>
              <a:t>-ГОСТ, ОСТ, МУ і РД </a:t>
            </a:r>
            <a:r>
              <a:rPr kumimoji="0" lang="ru-RU" altLang="ru-RU" b="1" i="0" u="none" strike="noStrike" cap="none" normalizeH="0" baseline="0" dirty="0" err="1">
                <a:ln>
                  <a:noFill/>
                </a:ln>
                <a:solidFill>
                  <a:schemeClr val="tx2"/>
                </a:solidFill>
                <a:effectLst/>
                <a:latin typeface="Tahoma" pitchFamily="34" charset="0"/>
                <a:cs typeface="Arial" charset="0"/>
              </a:rPr>
              <a:t>галузі</a:t>
            </a:r>
            <a:endParaRPr kumimoji="0" lang="ru-RU" altLang="ru-RU" b="1" i="0" u="none" strike="noStrike" cap="none" normalizeH="0" baseline="0" dirty="0">
              <a:ln>
                <a:noFill/>
              </a:ln>
              <a:solidFill>
                <a:schemeClr val="tx1"/>
              </a:solidFill>
              <a:effectLst/>
              <a:latin typeface="Tahoma" pitchFamily="34" charset="0"/>
              <a:cs typeface="Arial" charset="0"/>
            </a:endParaRPr>
          </a:p>
        </p:txBody>
      </p:sp>
      <p:sp>
        <p:nvSpPr>
          <p:cNvPr id="11" name="TextBox 10">
            <a:extLst>
              <a:ext uri="{FF2B5EF4-FFF2-40B4-BE49-F238E27FC236}">
                <a16:creationId xmlns:a16="http://schemas.microsoft.com/office/drawing/2014/main" id="{A831E955-07F9-49C4-A812-0B1679F19BFC}"/>
              </a:ext>
            </a:extLst>
          </p:cNvPr>
          <p:cNvSpPr txBox="1"/>
          <p:nvPr/>
        </p:nvSpPr>
        <p:spPr>
          <a:xfrm>
            <a:off x="5849912" y="4840931"/>
            <a:ext cx="6093500" cy="369332"/>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a:ln>
                  <a:noFill/>
                </a:ln>
                <a:solidFill>
                  <a:schemeClr val="tx2"/>
                </a:solidFill>
                <a:effectLst/>
                <a:latin typeface="Tahoma" pitchFamily="34" charset="0"/>
                <a:cs typeface="Arial" charset="0"/>
              </a:rPr>
              <a:t>ДОКУМЕНТИ ПІДПРИЄМСТВА</a:t>
            </a:r>
          </a:p>
        </p:txBody>
      </p:sp>
      <p:sp>
        <p:nvSpPr>
          <p:cNvPr id="12" name="TextBox 11">
            <a:extLst>
              <a:ext uri="{FF2B5EF4-FFF2-40B4-BE49-F238E27FC236}">
                <a16:creationId xmlns:a16="http://schemas.microsoft.com/office/drawing/2014/main" id="{DF7300E1-3EA3-412B-B1E9-498EC821ABF2}"/>
              </a:ext>
            </a:extLst>
          </p:cNvPr>
          <p:cNvSpPr txBox="1"/>
          <p:nvPr/>
        </p:nvSpPr>
        <p:spPr>
          <a:xfrm>
            <a:off x="1523373" y="225437"/>
            <a:ext cx="9145249" cy="1077218"/>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3200" b="1" i="0" u="none" strike="noStrike" kern="1200" cap="none" spc="0" normalizeH="0" baseline="0" noProof="0" dirty="0">
                <a:ln>
                  <a:noFill/>
                </a:ln>
                <a:solidFill>
                  <a:srgbClr val="000099"/>
                </a:solidFill>
                <a:effectLst/>
                <a:uLnTx/>
                <a:uFillTx/>
                <a:latin typeface="Times New Roman" pitchFamily="18" charset="0"/>
                <a:ea typeface="+mn-ea"/>
                <a:cs typeface="Arial" charset="0"/>
              </a:rPr>
              <a:t>Нормативно-</a:t>
            </a:r>
            <a:r>
              <a:rPr kumimoji="0" lang="ru-RU" sz="3200" b="1" i="0" u="none" strike="noStrike" kern="1200" cap="none" spc="0" normalizeH="0" baseline="0" noProof="0" dirty="0" err="1">
                <a:ln>
                  <a:noFill/>
                </a:ln>
                <a:solidFill>
                  <a:srgbClr val="000099"/>
                </a:solidFill>
                <a:effectLst/>
                <a:uLnTx/>
                <a:uFillTx/>
                <a:latin typeface="Times New Roman" pitchFamily="18" charset="0"/>
                <a:ea typeface="+mn-ea"/>
                <a:cs typeface="Arial" charset="0"/>
              </a:rPr>
              <a:t>технічна</a:t>
            </a:r>
            <a:r>
              <a:rPr kumimoji="0" lang="ru-RU" sz="3200" b="1" i="0" u="none" strike="noStrike" kern="1200" cap="none" spc="0" normalizeH="0" baseline="0" noProof="0" dirty="0">
                <a:ln>
                  <a:noFill/>
                </a:ln>
                <a:solidFill>
                  <a:srgbClr val="000099"/>
                </a:solidFill>
                <a:effectLst/>
                <a:uLnTx/>
                <a:uFillTx/>
                <a:latin typeface="Times New Roman" pitchFamily="18" charset="0"/>
                <a:ea typeface="+mn-ea"/>
                <a:cs typeface="Arial" charset="0"/>
              </a:rPr>
              <a:t> </a:t>
            </a:r>
            <a:r>
              <a:rPr kumimoji="0" lang="ru-RU" sz="3200" b="1" i="0" u="none" strike="noStrike" kern="1200" cap="none" spc="0" normalizeH="0" baseline="0" noProof="0" dirty="0" err="1">
                <a:ln>
                  <a:noFill/>
                </a:ln>
                <a:solidFill>
                  <a:srgbClr val="000099"/>
                </a:solidFill>
                <a:effectLst/>
                <a:uLnTx/>
                <a:uFillTx/>
                <a:latin typeface="Times New Roman" pitchFamily="18" charset="0"/>
                <a:ea typeface="+mn-ea"/>
                <a:cs typeface="Arial" charset="0"/>
              </a:rPr>
              <a:t>документація</a:t>
            </a:r>
            <a:endParaRPr kumimoji="0" lang="ru-RU" sz="3200" b="1" i="0" u="none" strike="noStrike" kern="1200" cap="none" spc="0" normalizeH="0" baseline="0" noProof="0" dirty="0">
              <a:ln>
                <a:noFill/>
              </a:ln>
              <a:solidFill>
                <a:srgbClr val="000099"/>
              </a:solidFill>
              <a:effectLst/>
              <a:uLnTx/>
              <a:uFillTx/>
              <a:latin typeface="Times New Roman" pitchFamily="18"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3200" b="1" i="0" u="none" strike="noStrike" kern="1200" cap="none" spc="0" normalizeH="0" baseline="0" noProof="0" dirty="0">
                <a:ln>
                  <a:noFill/>
                </a:ln>
                <a:solidFill>
                  <a:srgbClr val="000099"/>
                </a:solidFill>
                <a:effectLst/>
                <a:uLnTx/>
                <a:uFillTx/>
                <a:latin typeface="Times New Roman" pitchFamily="18" charset="0"/>
                <a:ea typeface="+mn-ea"/>
                <a:cs typeface="Arial" charset="0"/>
              </a:rPr>
              <a:t>у </a:t>
            </a:r>
            <a:r>
              <a:rPr kumimoji="0" lang="ru-RU" sz="3200" b="1" i="0" u="none" strike="noStrike" kern="1200" cap="none" spc="0" normalizeH="0" baseline="0" noProof="0" dirty="0" err="1">
                <a:ln>
                  <a:noFill/>
                </a:ln>
                <a:solidFill>
                  <a:srgbClr val="000099"/>
                </a:solidFill>
                <a:effectLst/>
                <a:uLnTx/>
                <a:uFillTx/>
                <a:latin typeface="Times New Roman" pitchFamily="18" charset="0"/>
                <a:ea typeface="+mn-ea"/>
                <a:cs typeface="Arial" charset="0"/>
              </a:rPr>
              <a:t>виробництві</a:t>
            </a:r>
            <a:r>
              <a:rPr kumimoji="0" lang="ru-RU" sz="3200" b="1" i="0" u="none" strike="noStrike" kern="1200" cap="none" spc="0" normalizeH="0" baseline="0" noProof="0" dirty="0">
                <a:ln>
                  <a:noFill/>
                </a:ln>
                <a:solidFill>
                  <a:srgbClr val="000099"/>
                </a:solidFill>
                <a:effectLst/>
                <a:uLnTx/>
                <a:uFillTx/>
                <a:latin typeface="Times New Roman" pitchFamily="18" charset="0"/>
                <a:ea typeface="+mn-ea"/>
                <a:cs typeface="Arial" charset="0"/>
              </a:rPr>
              <a:t> </a:t>
            </a:r>
            <a:r>
              <a:rPr kumimoji="0" lang="ru-RU" sz="3200" b="1" i="0" u="none" strike="noStrike" kern="1200" cap="none" spc="0" normalizeH="0" baseline="0" noProof="0" dirty="0" err="1">
                <a:ln>
                  <a:noFill/>
                </a:ln>
                <a:solidFill>
                  <a:srgbClr val="000099"/>
                </a:solidFill>
                <a:effectLst/>
                <a:uLnTx/>
                <a:uFillTx/>
                <a:latin typeface="Times New Roman" pitchFamily="18" charset="0"/>
                <a:ea typeface="+mn-ea"/>
                <a:cs typeface="Arial" charset="0"/>
              </a:rPr>
              <a:t>лікарських</a:t>
            </a:r>
            <a:r>
              <a:rPr kumimoji="0" lang="ru-RU" sz="3200" b="1" i="0" u="none" strike="noStrike" kern="1200" cap="none" spc="0" normalizeH="0" baseline="0" noProof="0" dirty="0">
                <a:ln>
                  <a:noFill/>
                </a:ln>
                <a:solidFill>
                  <a:srgbClr val="000099"/>
                </a:solidFill>
                <a:effectLst/>
                <a:uLnTx/>
                <a:uFillTx/>
                <a:latin typeface="Times New Roman" pitchFamily="18" charset="0"/>
                <a:ea typeface="+mn-ea"/>
                <a:cs typeface="Arial" charset="0"/>
              </a:rPr>
              <a:t> </a:t>
            </a:r>
            <a:r>
              <a:rPr kumimoji="0" lang="ru-RU" sz="3200" b="1" i="0" u="none" strike="noStrike" kern="1200" cap="none" spc="0" normalizeH="0" baseline="0" noProof="0" dirty="0" err="1">
                <a:ln>
                  <a:noFill/>
                </a:ln>
                <a:solidFill>
                  <a:srgbClr val="000099"/>
                </a:solidFill>
                <a:effectLst/>
                <a:uLnTx/>
                <a:uFillTx/>
                <a:latin typeface="Times New Roman" pitchFamily="18" charset="0"/>
                <a:ea typeface="+mn-ea"/>
                <a:cs typeface="Arial" charset="0"/>
              </a:rPr>
              <a:t>засобів</a:t>
            </a:r>
            <a:endParaRPr kumimoji="0" lang="ru-RU" sz="3200" b="0" i="0" u="none" strike="noStrike" kern="1200" cap="none" spc="0" normalizeH="0" baseline="0" noProof="0" dirty="0">
              <a:ln>
                <a:noFill/>
              </a:ln>
              <a:solidFill>
                <a:srgbClr val="000099"/>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2966235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circle(in)">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854031-1011-4296-BE4C-AC4755A83551}"/>
              </a:ext>
            </a:extLst>
          </p:cNvPr>
          <p:cNvSpPr txBox="1"/>
          <p:nvPr/>
        </p:nvSpPr>
        <p:spPr>
          <a:xfrm>
            <a:off x="3049250" y="527366"/>
            <a:ext cx="6093500" cy="461665"/>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2400" b="1" i="0" u="none" strike="noStrike" kern="0" cap="none" spc="0" normalizeH="0" baseline="0" noProof="0" dirty="0">
                <a:ln>
                  <a:noFill/>
                </a:ln>
                <a:solidFill>
                  <a:srgbClr val="FF0000"/>
                </a:solidFill>
                <a:effectLst/>
                <a:uLnTx/>
                <a:uFillTx/>
                <a:latin typeface="Tahoma" pitchFamily="34" charset="0"/>
                <a:cs typeface="Arial" charset="0"/>
              </a:rPr>
              <a:t>ДОКУМЕНТИ ПІДПРИЄМСТВА</a:t>
            </a:r>
          </a:p>
        </p:txBody>
      </p:sp>
      <p:sp>
        <p:nvSpPr>
          <p:cNvPr id="4" name="Rectangle 5">
            <a:extLst>
              <a:ext uri="{FF2B5EF4-FFF2-40B4-BE49-F238E27FC236}">
                <a16:creationId xmlns:a16="http://schemas.microsoft.com/office/drawing/2014/main" id="{D0A52222-DD76-44B5-AC1C-5773C3FA6C2B}"/>
              </a:ext>
            </a:extLst>
          </p:cNvPr>
          <p:cNvSpPr>
            <a:spLocks noChangeArrowheads="1"/>
          </p:cNvSpPr>
          <p:nvPr/>
        </p:nvSpPr>
        <p:spPr bwMode="auto">
          <a:xfrm>
            <a:off x="2184400" y="1331894"/>
            <a:ext cx="2784475" cy="1114533"/>
          </a:xfrm>
          <a:prstGeom prst="rect">
            <a:avLst/>
          </a:prstGeom>
          <a:solidFill>
            <a:srgbClr val="BFDEE3"/>
          </a:solidFill>
          <a:ln w="9525">
            <a:solidFill>
              <a:srgbClr val="000000"/>
            </a:solidFill>
            <a:miter lim="800000"/>
            <a:headEnd/>
            <a:tailEnd/>
          </a:ln>
        </p:spPr>
        <p:txBody>
          <a:bodyPr wrap="none" anchor="ctr"/>
          <a:lstStyle/>
          <a:p>
            <a:pPr lvl="0" algn="ctr" fontAlgn="base">
              <a:spcBef>
                <a:spcPct val="0"/>
              </a:spcBef>
              <a:spcAft>
                <a:spcPct val="0"/>
              </a:spcAft>
              <a:defRPr/>
            </a:pPr>
            <a:r>
              <a:rPr lang="ru-RU" sz="1400" b="1" kern="0" dirty="0">
                <a:solidFill>
                  <a:srgbClr val="000000"/>
                </a:solidFill>
                <a:latin typeface="Tahoma" pitchFamily="34" charset="0"/>
              </a:rPr>
              <a:t>1 </a:t>
            </a:r>
            <a:r>
              <a:rPr lang="ru-RU" sz="1400" b="1" kern="0" dirty="0" err="1">
                <a:solidFill>
                  <a:srgbClr val="000000"/>
                </a:solidFill>
                <a:latin typeface="Tahoma" pitchFamily="34" charset="0"/>
              </a:rPr>
              <a:t>рівень</a:t>
            </a:r>
            <a:endParaRPr kumimoji="0" lang="ru-RU" sz="1400" b="1" i="0" u="none" strike="noStrike" kern="0" cap="none" spc="0" normalizeH="0" baseline="0" noProof="0" dirty="0">
              <a:ln>
                <a:noFill/>
              </a:ln>
              <a:solidFill>
                <a:srgbClr val="000000"/>
              </a:solidFill>
              <a:effectLst/>
              <a:uLnTx/>
              <a:uFillTx/>
              <a:latin typeface="Tahoma" pitchFamily="34" charset="0"/>
            </a:endParaRPr>
          </a:p>
        </p:txBody>
      </p:sp>
      <p:sp>
        <p:nvSpPr>
          <p:cNvPr id="5" name="Rectangle 7">
            <a:extLst>
              <a:ext uri="{FF2B5EF4-FFF2-40B4-BE49-F238E27FC236}">
                <a16:creationId xmlns:a16="http://schemas.microsoft.com/office/drawing/2014/main" id="{F884D20A-C574-450F-A32A-D52C5D0DA1C7}"/>
              </a:ext>
            </a:extLst>
          </p:cNvPr>
          <p:cNvSpPr>
            <a:spLocks noChangeArrowheads="1"/>
          </p:cNvSpPr>
          <p:nvPr/>
        </p:nvSpPr>
        <p:spPr bwMode="auto">
          <a:xfrm>
            <a:off x="2184399" y="3234429"/>
            <a:ext cx="2784475" cy="1177145"/>
          </a:xfrm>
          <a:prstGeom prst="rect">
            <a:avLst/>
          </a:prstGeom>
          <a:solidFill>
            <a:srgbClr val="BFDEE3"/>
          </a:solidFill>
          <a:ln w="9525">
            <a:solidFill>
              <a:srgbClr val="000000"/>
            </a:solidFill>
            <a:miter lim="800000"/>
            <a:headEnd/>
            <a:tailEnd/>
          </a:ln>
        </p:spPr>
        <p:txBody>
          <a:bodyPr wrap="none" anchor="ctr"/>
          <a:lstStyle/>
          <a:p>
            <a:pPr lvl="0" algn="ctr" fontAlgn="base">
              <a:spcBef>
                <a:spcPct val="0"/>
              </a:spcBef>
              <a:spcAft>
                <a:spcPct val="0"/>
              </a:spcAft>
              <a:defRPr/>
            </a:pPr>
            <a:r>
              <a:rPr lang="ru-RU" sz="1400" b="1" kern="0" dirty="0">
                <a:solidFill>
                  <a:srgbClr val="000000"/>
                </a:solidFill>
                <a:latin typeface="Tahoma" pitchFamily="34" charset="0"/>
              </a:rPr>
              <a:t>2 </a:t>
            </a:r>
            <a:r>
              <a:rPr lang="ru-RU" sz="1400" b="1" kern="0" dirty="0" err="1">
                <a:solidFill>
                  <a:srgbClr val="000000"/>
                </a:solidFill>
                <a:latin typeface="Tahoma" pitchFamily="34" charset="0"/>
              </a:rPr>
              <a:t>рівень</a:t>
            </a:r>
            <a:endParaRPr kumimoji="0" lang="ru-RU" sz="1400" b="1" i="0" u="none" strike="noStrike" kern="0" cap="none" spc="0" normalizeH="0" baseline="0" noProof="0" dirty="0">
              <a:ln>
                <a:noFill/>
              </a:ln>
              <a:solidFill>
                <a:srgbClr val="000000"/>
              </a:solidFill>
              <a:effectLst/>
              <a:uLnTx/>
              <a:uFillTx/>
              <a:latin typeface="Tahoma" pitchFamily="34" charset="0"/>
            </a:endParaRPr>
          </a:p>
        </p:txBody>
      </p:sp>
      <p:sp>
        <p:nvSpPr>
          <p:cNvPr id="6" name="Rectangle 9">
            <a:extLst>
              <a:ext uri="{FF2B5EF4-FFF2-40B4-BE49-F238E27FC236}">
                <a16:creationId xmlns:a16="http://schemas.microsoft.com/office/drawing/2014/main" id="{B3A1037C-EB4E-499F-B64C-EBD908550E7F}"/>
              </a:ext>
            </a:extLst>
          </p:cNvPr>
          <p:cNvSpPr>
            <a:spLocks noChangeArrowheads="1"/>
          </p:cNvSpPr>
          <p:nvPr/>
        </p:nvSpPr>
        <p:spPr bwMode="auto">
          <a:xfrm>
            <a:off x="2184399" y="4954586"/>
            <a:ext cx="2784475" cy="1174751"/>
          </a:xfrm>
          <a:prstGeom prst="rect">
            <a:avLst/>
          </a:prstGeom>
          <a:solidFill>
            <a:srgbClr val="BFDEE3"/>
          </a:solidFill>
          <a:ln w="9525">
            <a:solidFill>
              <a:srgbClr val="000000"/>
            </a:solidFill>
            <a:miter lim="800000"/>
            <a:headEnd/>
            <a:tailEnd/>
          </a:ln>
        </p:spPr>
        <p:txBody>
          <a:bodyPr wrap="none" anchor="ctr"/>
          <a:lstStyle/>
          <a:p>
            <a:pPr lvl="0" algn="ctr" fontAlgn="base">
              <a:spcBef>
                <a:spcPct val="0"/>
              </a:spcBef>
              <a:spcAft>
                <a:spcPct val="0"/>
              </a:spcAft>
              <a:defRPr/>
            </a:pPr>
            <a:r>
              <a:rPr lang="ru-RU" sz="1400" b="1" kern="0" dirty="0">
                <a:solidFill>
                  <a:srgbClr val="000000"/>
                </a:solidFill>
                <a:latin typeface="Tahoma" pitchFamily="34" charset="0"/>
              </a:rPr>
              <a:t>3 </a:t>
            </a:r>
            <a:r>
              <a:rPr lang="ru-RU" sz="1400" b="1" kern="0" dirty="0" err="1">
                <a:solidFill>
                  <a:srgbClr val="000000"/>
                </a:solidFill>
                <a:latin typeface="Tahoma" pitchFamily="34" charset="0"/>
              </a:rPr>
              <a:t>рівень</a:t>
            </a:r>
            <a:endParaRPr kumimoji="0" lang="ru-RU" sz="1400" b="1" i="0" u="none" strike="noStrike" kern="0" cap="none" spc="0" normalizeH="0" baseline="0" noProof="0" dirty="0">
              <a:ln>
                <a:noFill/>
              </a:ln>
              <a:solidFill>
                <a:srgbClr val="000000"/>
              </a:solidFill>
              <a:effectLst/>
              <a:uLnTx/>
              <a:uFillTx/>
              <a:latin typeface="Tahoma" pitchFamily="34" charset="0"/>
            </a:endParaRPr>
          </a:p>
        </p:txBody>
      </p:sp>
      <p:sp>
        <p:nvSpPr>
          <p:cNvPr id="7" name="Rectangle 11">
            <a:extLst>
              <a:ext uri="{FF2B5EF4-FFF2-40B4-BE49-F238E27FC236}">
                <a16:creationId xmlns:a16="http://schemas.microsoft.com/office/drawing/2014/main" id="{9158DC79-7145-4D75-AAED-63ECEF9FD2CB}"/>
              </a:ext>
            </a:extLst>
          </p:cNvPr>
          <p:cNvSpPr>
            <a:spLocks noChangeArrowheads="1"/>
          </p:cNvSpPr>
          <p:nvPr/>
        </p:nvSpPr>
        <p:spPr bwMode="auto">
          <a:xfrm>
            <a:off x="6407150" y="1136960"/>
            <a:ext cx="3527425" cy="1584623"/>
          </a:xfrm>
          <a:prstGeom prst="rect">
            <a:avLst/>
          </a:prstGeom>
          <a:solidFill>
            <a:srgbClr val="FFFFFF"/>
          </a:solidFill>
          <a:ln w="9525">
            <a:solidFill>
              <a:srgbClr val="000000"/>
            </a:solidFill>
            <a:miter lim="800000"/>
            <a:headEnd/>
            <a:tailEnd/>
          </a:ln>
        </p:spPr>
        <p:txBody>
          <a:bodyPr wrap="none" anchor="ctr"/>
          <a:lstStyle/>
          <a:p>
            <a:pPr marL="457200" lvl="0" indent="-457200" fontAlgn="base">
              <a:spcBef>
                <a:spcPct val="0"/>
              </a:spcBef>
              <a:spcAft>
                <a:spcPct val="0"/>
              </a:spcAft>
              <a:defRPr/>
            </a:pPr>
            <a:r>
              <a:rPr lang="ru-RU" sz="1600" b="1" kern="0" dirty="0">
                <a:solidFill>
                  <a:srgbClr val="000000"/>
                </a:solidFill>
                <a:latin typeface="Times New Roman" pitchFamily="18" charset="0"/>
              </a:rPr>
              <a:t>1. «</a:t>
            </a:r>
            <a:r>
              <a:rPr lang="ru-RU" sz="1600" b="1" kern="0" dirty="0" err="1">
                <a:solidFill>
                  <a:srgbClr val="000000"/>
                </a:solidFill>
                <a:latin typeface="Times New Roman" pitchFamily="18" charset="0"/>
              </a:rPr>
              <a:t>Інформація</a:t>
            </a:r>
            <a:r>
              <a:rPr lang="ru-RU" sz="1600" b="1" kern="0" dirty="0">
                <a:solidFill>
                  <a:srgbClr val="000000"/>
                </a:solidFill>
                <a:latin typeface="Times New Roman" pitchFamily="18" charset="0"/>
              </a:rPr>
              <a:t> про </a:t>
            </a:r>
            <a:r>
              <a:rPr lang="ru-RU" sz="1600" b="1" kern="0" dirty="0" err="1">
                <a:solidFill>
                  <a:srgbClr val="000000"/>
                </a:solidFill>
                <a:latin typeface="Times New Roman" pitchFamily="18" charset="0"/>
              </a:rPr>
              <a:t>підприємство</a:t>
            </a:r>
            <a:r>
              <a:rPr lang="ru-RU" sz="1600" b="1" kern="0" dirty="0">
                <a:solidFill>
                  <a:srgbClr val="000000"/>
                </a:solidFill>
                <a:latin typeface="Times New Roman" pitchFamily="18" charset="0"/>
              </a:rPr>
              <a:t>»</a:t>
            </a:r>
          </a:p>
          <a:p>
            <a:pPr marL="457200" lvl="0" indent="-457200" fontAlgn="base">
              <a:spcBef>
                <a:spcPct val="0"/>
              </a:spcBef>
              <a:spcAft>
                <a:spcPct val="0"/>
              </a:spcAft>
              <a:defRPr/>
            </a:pPr>
            <a:r>
              <a:rPr lang="ru-RU" sz="1600" b="1" kern="0" dirty="0">
                <a:solidFill>
                  <a:srgbClr val="000000"/>
                </a:solidFill>
                <a:latin typeface="Times New Roman" pitchFamily="18" charset="0"/>
              </a:rPr>
              <a:t>(</a:t>
            </a:r>
            <a:r>
              <a:rPr lang="en-US" sz="1600" b="1" kern="0" dirty="0">
                <a:solidFill>
                  <a:srgbClr val="000000"/>
                </a:solidFill>
                <a:latin typeface="Times New Roman" pitchFamily="18" charset="0"/>
              </a:rPr>
              <a:t>Site master file)</a:t>
            </a:r>
          </a:p>
          <a:p>
            <a:pPr marL="457200" lvl="0" indent="-457200" fontAlgn="base">
              <a:spcBef>
                <a:spcPct val="0"/>
              </a:spcBef>
              <a:spcAft>
                <a:spcPct val="0"/>
              </a:spcAft>
              <a:defRPr/>
            </a:pPr>
            <a:r>
              <a:rPr lang="en-US" sz="1600" b="1" kern="0" dirty="0">
                <a:solidFill>
                  <a:srgbClr val="000000"/>
                </a:solidFill>
                <a:latin typeface="Times New Roman" pitchFamily="18" charset="0"/>
              </a:rPr>
              <a:t>2. </a:t>
            </a:r>
            <a:r>
              <a:rPr lang="ru-RU" sz="1600" b="1" kern="0" dirty="0" err="1">
                <a:solidFill>
                  <a:srgbClr val="000000"/>
                </a:solidFill>
                <a:latin typeface="Times New Roman" pitchFamily="18" charset="0"/>
              </a:rPr>
              <a:t>Політика</a:t>
            </a:r>
            <a:r>
              <a:rPr lang="ru-RU" sz="1600" b="1" kern="0" dirty="0">
                <a:solidFill>
                  <a:srgbClr val="000000"/>
                </a:solidFill>
                <a:latin typeface="Times New Roman" pitchFamily="18" charset="0"/>
              </a:rPr>
              <a:t> в </a:t>
            </a:r>
            <a:r>
              <a:rPr lang="ru-RU" sz="1600" b="1" kern="0" dirty="0" err="1">
                <a:solidFill>
                  <a:srgbClr val="000000"/>
                </a:solidFill>
                <a:latin typeface="Times New Roman" pitchFamily="18" charset="0"/>
              </a:rPr>
              <a:t>області</a:t>
            </a:r>
            <a:r>
              <a:rPr lang="ru-RU" sz="1600" b="1" kern="0" dirty="0">
                <a:solidFill>
                  <a:srgbClr val="000000"/>
                </a:solidFill>
                <a:latin typeface="Times New Roman" pitchFamily="18" charset="0"/>
              </a:rPr>
              <a:t> </a:t>
            </a:r>
            <a:r>
              <a:rPr lang="ru-RU" sz="1600" b="1" kern="0" dirty="0" err="1">
                <a:solidFill>
                  <a:srgbClr val="000000"/>
                </a:solidFill>
                <a:latin typeface="Times New Roman" pitchFamily="18" charset="0"/>
              </a:rPr>
              <a:t>якості</a:t>
            </a:r>
            <a:endParaRPr lang="ru-RU" sz="1600" b="1" kern="0" dirty="0">
              <a:solidFill>
                <a:srgbClr val="000000"/>
              </a:solidFill>
              <a:latin typeface="Times New Roman" pitchFamily="18" charset="0"/>
            </a:endParaRPr>
          </a:p>
          <a:p>
            <a:pPr marL="457200" lvl="0" indent="-457200" fontAlgn="base">
              <a:spcBef>
                <a:spcPct val="0"/>
              </a:spcBef>
              <a:spcAft>
                <a:spcPct val="0"/>
              </a:spcAft>
              <a:defRPr/>
            </a:pPr>
            <a:r>
              <a:rPr lang="ru-RU" sz="1600" b="1" kern="0" dirty="0">
                <a:solidFill>
                  <a:srgbClr val="000000"/>
                </a:solidFill>
                <a:latin typeface="Times New Roman" pitchFamily="18" charset="0"/>
              </a:rPr>
              <a:t>3. </a:t>
            </a:r>
            <a:r>
              <a:rPr lang="ru-RU" sz="1600" b="1" kern="0" dirty="0" err="1">
                <a:solidFill>
                  <a:srgbClr val="000000"/>
                </a:solidFill>
                <a:latin typeface="Times New Roman" pitchFamily="18" charset="0"/>
              </a:rPr>
              <a:t>Фармстатьі</a:t>
            </a:r>
            <a:r>
              <a:rPr lang="ru-RU" sz="1600" b="1" kern="0" dirty="0">
                <a:solidFill>
                  <a:srgbClr val="000000"/>
                </a:solidFill>
                <a:latin typeface="Times New Roman" pitchFamily="18" charset="0"/>
              </a:rPr>
              <a:t> (</a:t>
            </a:r>
            <a:r>
              <a:rPr lang="ru-RU" sz="1600" b="1" kern="0" dirty="0" err="1">
                <a:solidFill>
                  <a:srgbClr val="000000"/>
                </a:solidFill>
                <a:latin typeface="Times New Roman" pitchFamily="18" charset="0"/>
              </a:rPr>
              <a:t>або</a:t>
            </a:r>
            <a:r>
              <a:rPr lang="ru-RU" sz="1600" b="1" kern="0" dirty="0">
                <a:solidFill>
                  <a:srgbClr val="000000"/>
                </a:solidFill>
                <a:latin typeface="Times New Roman" pitchFamily="18" charset="0"/>
              </a:rPr>
              <a:t> </a:t>
            </a:r>
            <a:r>
              <a:rPr lang="ru-RU" sz="1600" b="1" kern="0" dirty="0" err="1">
                <a:solidFill>
                  <a:srgbClr val="000000"/>
                </a:solidFill>
                <a:latin typeface="Times New Roman" pitchFamily="18" charset="0"/>
              </a:rPr>
              <a:t>інші</a:t>
            </a:r>
            <a:r>
              <a:rPr lang="ru-RU" sz="1600" b="1" kern="0" dirty="0">
                <a:solidFill>
                  <a:srgbClr val="000000"/>
                </a:solidFill>
                <a:latin typeface="Times New Roman" pitchFamily="18" charset="0"/>
              </a:rPr>
              <a:t> НД)</a:t>
            </a:r>
          </a:p>
          <a:p>
            <a:pPr marL="457200" lvl="0" indent="-457200" fontAlgn="base">
              <a:spcBef>
                <a:spcPct val="0"/>
              </a:spcBef>
              <a:spcAft>
                <a:spcPct val="0"/>
              </a:spcAft>
              <a:defRPr/>
            </a:pPr>
            <a:r>
              <a:rPr lang="ru-RU" sz="1600" b="1" kern="0" dirty="0">
                <a:solidFill>
                  <a:srgbClr val="000000"/>
                </a:solidFill>
                <a:latin typeface="Times New Roman" pitchFamily="18" charset="0"/>
              </a:rPr>
              <a:t>4. </a:t>
            </a:r>
            <a:r>
              <a:rPr lang="ru-RU" sz="1600" b="1" kern="0" dirty="0" err="1">
                <a:solidFill>
                  <a:srgbClr val="000000"/>
                </a:solidFill>
                <a:latin typeface="Times New Roman" pitchFamily="18" charset="0"/>
              </a:rPr>
              <a:t>Регламенти</a:t>
            </a:r>
            <a:r>
              <a:rPr lang="ru-RU" sz="1600" b="1" kern="0" dirty="0">
                <a:solidFill>
                  <a:srgbClr val="000000"/>
                </a:solidFill>
                <a:latin typeface="Times New Roman" pitchFamily="18" charset="0"/>
              </a:rPr>
              <a:t> на все ЛЗ</a:t>
            </a:r>
            <a:endParaRPr kumimoji="0" lang="ru-RU" sz="2000" b="1" i="0" u="none" strike="noStrike" kern="0" cap="none" spc="0" normalizeH="0" baseline="0" noProof="0" dirty="0">
              <a:ln>
                <a:noFill/>
              </a:ln>
              <a:solidFill>
                <a:srgbClr val="FF0000"/>
              </a:solidFill>
              <a:effectLst/>
              <a:uLnTx/>
              <a:uFillTx/>
              <a:latin typeface="Times New Roman" pitchFamily="18" charset="0"/>
            </a:endParaRPr>
          </a:p>
        </p:txBody>
      </p:sp>
      <p:sp>
        <p:nvSpPr>
          <p:cNvPr id="8" name="Rectangle 14">
            <a:extLst>
              <a:ext uri="{FF2B5EF4-FFF2-40B4-BE49-F238E27FC236}">
                <a16:creationId xmlns:a16="http://schemas.microsoft.com/office/drawing/2014/main" id="{9774B461-E385-4475-B31B-A7065DEA575B}"/>
              </a:ext>
            </a:extLst>
          </p:cNvPr>
          <p:cNvSpPr>
            <a:spLocks noChangeArrowheads="1"/>
          </p:cNvSpPr>
          <p:nvPr/>
        </p:nvSpPr>
        <p:spPr bwMode="auto">
          <a:xfrm>
            <a:off x="6407150" y="2992843"/>
            <a:ext cx="3600450" cy="1657350"/>
          </a:xfrm>
          <a:prstGeom prst="rect">
            <a:avLst/>
          </a:prstGeom>
          <a:solidFill>
            <a:srgbClr val="FFFFFF"/>
          </a:solidFill>
          <a:ln w="9525">
            <a:solidFill>
              <a:srgbClr val="000000"/>
            </a:solidFill>
            <a:miter lim="800000"/>
            <a:headEnd/>
            <a:tailEnd/>
          </a:ln>
        </p:spPr>
        <p:txBody>
          <a:bodyPr wrap="none" anchor="ctr"/>
          <a:lstStyle/>
          <a:p>
            <a:pPr marL="457200" lvl="0" indent="-457200" fontAlgn="base">
              <a:spcBef>
                <a:spcPct val="0"/>
              </a:spcBef>
              <a:spcAft>
                <a:spcPct val="0"/>
              </a:spcAft>
              <a:buFontTx/>
              <a:buAutoNum type="arabicPeriod"/>
              <a:defRPr/>
            </a:pPr>
            <a:r>
              <a:rPr lang="ru-RU" sz="1600" b="1" kern="0" dirty="0">
                <a:solidFill>
                  <a:srgbClr val="000000"/>
                </a:solidFill>
                <a:latin typeface="Times New Roman" pitchFamily="18" charset="0"/>
              </a:rPr>
              <a:t>СП (стандарт </a:t>
            </a:r>
            <a:r>
              <a:rPr lang="ru-RU" sz="1600" b="1" kern="0" dirty="0" err="1">
                <a:solidFill>
                  <a:srgbClr val="000000"/>
                </a:solidFill>
                <a:latin typeface="Times New Roman" pitchFamily="18" charset="0"/>
              </a:rPr>
              <a:t>підприємства</a:t>
            </a:r>
            <a:r>
              <a:rPr lang="ru-RU" sz="1600" b="1" kern="0" dirty="0">
                <a:solidFill>
                  <a:srgbClr val="000000"/>
                </a:solidFill>
                <a:latin typeface="Times New Roman" pitchFamily="18" charset="0"/>
              </a:rPr>
              <a:t>) /</a:t>
            </a:r>
          </a:p>
          <a:p>
            <a:pPr marL="457200" lvl="0" indent="-457200" fontAlgn="base">
              <a:spcBef>
                <a:spcPct val="0"/>
              </a:spcBef>
              <a:spcAft>
                <a:spcPct val="0"/>
              </a:spcAft>
              <a:buFontTx/>
              <a:buAutoNum type="arabicPeriod"/>
              <a:defRPr/>
            </a:pPr>
            <a:r>
              <a:rPr lang="ru-RU" sz="1600" b="1" kern="0" dirty="0">
                <a:solidFill>
                  <a:srgbClr val="000000"/>
                </a:solidFill>
                <a:latin typeface="Times New Roman" pitchFamily="18" charset="0"/>
              </a:rPr>
              <a:t>СОП (стандартна </a:t>
            </a:r>
            <a:r>
              <a:rPr lang="ru-RU" sz="1600" b="1" kern="0" dirty="0" err="1">
                <a:solidFill>
                  <a:srgbClr val="000000"/>
                </a:solidFill>
                <a:latin typeface="Times New Roman" pitchFamily="18" charset="0"/>
              </a:rPr>
              <a:t>операційна</a:t>
            </a:r>
            <a:endParaRPr lang="ru-RU" sz="1600" b="1" kern="0" dirty="0">
              <a:solidFill>
                <a:srgbClr val="000000"/>
              </a:solidFill>
              <a:latin typeface="Times New Roman" pitchFamily="18" charset="0"/>
            </a:endParaRPr>
          </a:p>
          <a:p>
            <a:pPr marL="457200" lvl="0" indent="-457200" fontAlgn="base">
              <a:spcBef>
                <a:spcPct val="0"/>
              </a:spcBef>
              <a:spcAft>
                <a:spcPct val="0"/>
              </a:spcAft>
              <a:buFontTx/>
              <a:buAutoNum type="arabicPeriod"/>
              <a:defRPr/>
            </a:pPr>
            <a:r>
              <a:rPr lang="ru-RU" sz="1600" b="1" kern="0" dirty="0">
                <a:solidFill>
                  <a:srgbClr val="000000"/>
                </a:solidFill>
                <a:latin typeface="Times New Roman" pitchFamily="18" charset="0"/>
              </a:rPr>
              <a:t>процедура)</a:t>
            </a:r>
          </a:p>
          <a:p>
            <a:pPr marL="457200" lvl="0" indent="-457200" fontAlgn="base">
              <a:spcBef>
                <a:spcPct val="0"/>
              </a:spcBef>
              <a:spcAft>
                <a:spcPct val="0"/>
              </a:spcAft>
              <a:buFontTx/>
              <a:buAutoNum type="arabicPeriod"/>
              <a:defRPr/>
            </a:pPr>
            <a:r>
              <a:rPr lang="ru-RU" sz="1600" b="1" kern="0" dirty="0">
                <a:solidFill>
                  <a:srgbClr val="000000"/>
                </a:solidFill>
                <a:latin typeface="Times New Roman" pitchFamily="18" charset="0"/>
              </a:rPr>
              <a:t>2. </a:t>
            </a:r>
            <a:r>
              <a:rPr lang="ru-RU" sz="1600" b="1" kern="0" dirty="0" err="1">
                <a:solidFill>
                  <a:srgbClr val="000000"/>
                </a:solidFill>
                <a:latin typeface="Times New Roman" pitchFamily="18" charset="0"/>
              </a:rPr>
              <a:t>Специфікації</a:t>
            </a:r>
            <a:r>
              <a:rPr lang="ru-RU" sz="1600" b="1" kern="0" dirty="0">
                <a:solidFill>
                  <a:srgbClr val="000000"/>
                </a:solidFill>
                <a:latin typeface="Times New Roman" pitchFamily="18" charset="0"/>
              </a:rPr>
              <a:t> та </a:t>
            </a:r>
            <a:r>
              <a:rPr lang="ru-RU" sz="1600" b="1" kern="0" dirty="0" err="1">
                <a:solidFill>
                  <a:srgbClr val="000000"/>
                </a:solidFill>
                <a:latin typeface="Times New Roman" pitchFamily="18" charset="0"/>
              </a:rPr>
              <a:t>досьє</a:t>
            </a:r>
            <a:r>
              <a:rPr lang="ru-RU" sz="1600" b="1" kern="0" dirty="0">
                <a:solidFill>
                  <a:srgbClr val="000000"/>
                </a:solidFill>
                <a:latin typeface="Times New Roman" pitchFamily="18" charset="0"/>
              </a:rPr>
              <a:t> на </a:t>
            </a:r>
            <a:r>
              <a:rPr lang="ru-RU" sz="1600" b="1" kern="0" dirty="0" err="1">
                <a:solidFill>
                  <a:srgbClr val="000000"/>
                </a:solidFill>
                <a:latin typeface="Times New Roman" pitchFamily="18" charset="0"/>
              </a:rPr>
              <a:t>всі</a:t>
            </a:r>
            <a:r>
              <a:rPr lang="ru-RU" sz="1600" b="1" kern="0" dirty="0">
                <a:solidFill>
                  <a:srgbClr val="000000"/>
                </a:solidFill>
                <a:latin typeface="Times New Roman" pitchFamily="18" charset="0"/>
              </a:rPr>
              <a:t> ЛЗ</a:t>
            </a:r>
          </a:p>
          <a:p>
            <a:pPr marL="457200" lvl="0" indent="-457200" fontAlgn="base">
              <a:spcBef>
                <a:spcPct val="0"/>
              </a:spcBef>
              <a:spcAft>
                <a:spcPct val="0"/>
              </a:spcAft>
              <a:buFontTx/>
              <a:buAutoNum type="arabicPeriod"/>
              <a:defRPr/>
            </a:pPr>
            <a:r>
              <a:rPr lang="ru-RU" sz="1600" b="1" kern="0" dirty="0">
                <a:solidFill>
                  <a:srgbClr val="000000"/>
                </a:solidFill>
                <a:latin typeface="Times New Roman" pitchFamily="18" charset="0"/>
              </a:rPr>
              <a:t>3. </a:t>
            </a:r>
            <a:r>
              <a:rPr lang="ru-RU" sz="1600" b="1" kern="0" dirty="0" err="1">
                <a:solidFill>
                  <a:srgbClr val="000000"/>
                </a:solidFill>
                <a:latin typeface="Times New Roman" pitchFamily="18" charset="0"/>
              </a:rPr>
              <a:t>Паспорти</a:t>
            </a:r>
            <a:endParaRPr lang="ru-RU" sz="1600" b="1" kern="0" dirty="0">
              <a:solidFill>
                <a:srgbClr val="000000"/>
              </a:solidFill>
              <a:latin typeface="Times New Roman" pitchFamily="18" charset="0"/>
            </a:endParaRPr>
          </a:p>
          <a:p>
            <a:pPr marL="457200" lvl="0" indent="-457200" fontAlgn="base">
              <a:spcBef>
                <a:spcPct val="0"/>
              </a:spcBef>
              <a:spcAft>
                <a:spcPct val="0"/>
              </a:spcAft>
              <a:buFontTx/>
              <a:buAutoNum type="arabicPeriod"/>
              <a:defRPr/>
            </a:pPr>
            <a:r>
              <a:rPr lang="ru-RU" sz="1600" b="1" kern="0" dirty="0">
                <a:solidFill>
                  <a:srgbClr val="000000"/>
                </a:solidFill>
                <a:latin typeface="Times New Roman" pitchFamily="18" charset="0"/>
              </a:rPr>
              <a:t>4. </a:t>
            </a:r>
            <a:r>
              <a:rPr lang="ru-RU" sz="1600" b="1" kern="0" dirty="0" err="1">
                <a:solidFill>
                  <a:srgbClr val="000000"/>
                </a:solidFill>
                <a:latin typeface="Times New Roman" pitchFamily="18" charset="0"/>
              </a:rPr>
              <a:t>Заповнювані</a:t>
            </a:r>
            <a:r>
              <a:rPr lang="ru-RU" sz="1600" b="1" kern="0" dirty="0">
                <a:solidFill>
                  <a:srgbClr val="000000"/>
                </a:solidFill>
                <a:latin typeface="Times New Roman" pitchFamily="18" charset="0"/>
              </a:rPr>
              <a:t> </a:t>
            </a:r>
            <a:r>
              <a:rPr lang="ru-RU" sz="1600" b="1" kern="0" dirty="0" err="1">
                <a:solidFill>
                  <a:srgbClr val="000000"/>
                </a:solidFill>
                <a:latin typeface="Times New Roman" pitchFamily="18" charset="0"/>
              </a:rPr>
              <a:t>форми</a:t>
            </a:r>
            <a:endParaRPr lang="ru-RU" sz="1600" b="1" kern="0" dirty="0">
              <a:solidFill>
                <a:srgbClr val="000000"/>
              </a:solidFill>
              <a:latin typeface="Times New Roman" pitchFamily="18" charset="0"/>
            </a:endParaRPr>
          </a:p>
          <a:p>
            <a:pPr marL="457200" lvl="0" indent="-457200" fontAlgn="base">
              <a:spcBef>
                <a:spcPct val="0"/>
              </a:spcBef>
              <a:spcAft>
                <a:spcPct val="0"/>
              </a:spcAft>
              <a:buFontTx/>
              <a:buAutoNum type="arabicPeriod"/>
              <a:defRPr/>
            </a:pPr>
            <a:r>
              <a:rPr lang="ru-RU" sz="1600" b="1" kern="0" dirty="0">
                <a:solidFill>
                  <a:srgbClr val="000000"/>
                </a:solidFill>
                <a:latin typeface="Times New Roman" pitchFamily="18" charset="0"/>
              </a:rPr>
              <a:t>5. </a:t>
            </a:r>
            <a:r>
              <a:rPr lang="ru-RU" sz="1600" b="1" kern="0" dirty="0" err="1">
                <a:solidFill>
                  <a:srgbClr val="000000"/>
                </a:solidFill>
                <a:latin typeface="Times New Roman" pitchFamily="18" charset="0"/>
              </a:rPr>
              <a:t>Плани</a:t>
            </a:r>
            <a:r>
              <a:rPr lang="ru-RU" sz="1600" b="1" kern="0" dirty="0">
                <a:solidFill>
                  <a:srgbClr val="000000"/>
                </a:solidFill>
                <a:latin typeface="Times New Roman" pitchFamily="18" charset="0"/>
              </a:rPr>
              <a:t>, </a:t>
            </a:r>
            <a:r>
              <a:rPr lang="ru-RU" sz="1600" b="1" kern="0" dirty="0" err="1">
                <a:solidFill>
                  <a:srgbClr val="000000"/>
                </a:solidFill>
                <a:latin typeface="Times New Roman" pitchFamily="18" charset="0"/>
              </a:rPr>
              <a:t>програми</a:t>
            </a:r>
            <a:endParaRPr kumimoji="0" lang="ru-RU" sz="1600" b="1" i="0" u="none" strike="noStrike" kern="0" cap="none" spc="0" normalizeH="0" baseline="0" noProof="0" dirty="0">
              <a:ln>
                <a:noFill/>
              </a:ln>
              <a:solidFill>
                <a:srgbClr val="000000"/>
              </a:solidFill>
              <a:effectLst/>
              <a:uLnTx/>
              <a:uFillTx/>
              <a:latin typeface="Times New Roman" pitchFamily="18" charset="0"/>
            </a:endParaRPr>
          </a:p>
        </p:txBody>
      </p:sp>
      <p:sp>
        <p:nvSpPr>
          <p:cNvPr id="9" name="Rectangle 27">
            <a:extLst>
              <a:ext uri="{FF2B5EF4-FFF2-40B4-BE49-F238E27FC236}">
                <a16:creationId xmlns:a16="http://schemas.microsoft.com/office/drawing/2014/main" id="{3B4484A9-F943-412F-A03C-7BC7A86A1708}"/>
              </a:ext>
            </a:extLst>
          </p:cNvPr>
          <p:cNvSpPr>
            <a:spLocks noChangeArrowheads="1"/>
          </p:cNvSpPr>
          <p:nvPr/>
        </p:nvSpPr>
        <p:spPr bwMode="auto">
          <a:xfrm>
            <a:off x="6480174" y="5192712"/>
            <a:ext cx="3527425" cy="936625"/>
          </a:xfrm>
          <a:prstGeom prst="rect">
            <a:avLst/>
          </a:prstGeom>
          <a:solidFill>
            <a:srgbClr val="FFFFFF"/>
          </a:solidFill>
          <a:ln w="9525">
            <a:solidFill>
              <a:srgbClr val="000000"/>
            </a:solidFill>
            <a:miter lim="800000"/>
            <a:headEnd/>
            <a:tailEnd/>
          </a:ln>
        </p:spPr>
        <p:txBody>
          <a:bodyPr wrap="none" anchor="ctr"/>
          <a:lstStyle/>
          <a:p>
            <a:pPr lvl="0" fontAlgn="base">
              <a:spcBef>
                <a:spcPct val="0"/>
              </a:spcBef>
              <a:spcAft>
                <a:spcPct val="0"/>
              </a:spcAft>
              <a:defRPr/>
            </a:pPr>
            <a:r>
              <a:rPr lang="ru-RU" sz="1600" b="1" kern="0" dirty="0">
                <a:solidFill>
                  <a:srgbClr val="000000"/>
                </a:solidFill>
                <a:latin typeface="Times New Roman" pitchFamily="18" charset="0"/>
              </a:rPr>
              <a:t>1. </a:t>
            </a:r>
            <a:r>
              <a:rPr lang="ru-RU" sz="1600" b="1" kern="0" dirty="0" err="1">
                <a:solidFill>
                  <a:srgbClr val="000000"/>
                </a:solidFill>
                <a:latin typeface="Times New Roman" pitchFamily="18" charset="0"/>
              </a:rPr>
              <a:t>Досьє</a:t>
            </a:r>
            <a:r>
              <a:rPr lang="ru-RU" sz="1600" b="1" kern="0" dirty="0">
                <a:solidFill>
                  <a:srgbClr val="000000"/>
                </a:solidFill>
                <a:latin typeface="Times New Roman" pitchFamily="18" charset="0"/>
              </a:rPr>
              <a:t> на </a:t>
            </a:r>
            <a:r>
              <a:rPr lang="ru-RU" sz="1600" b="1" kern="0" dirty="0" err="1">
                <a:solidFill>
                  <a:srgbClr val="000000"/>
                </a:solidFill>
                <a:latin typeface="Times New Roman" pitchFamily="18" charset="0"/>
              </a:rPr>
              <a:t>виробництво</a:t>
            </a:r>
            <a:endParaRPr lang="ru-RU" sz="1600" b="1" kern="0" dirty="0">
              <a:solidFill>
                <a:srgbClr val="000000"/>
              </a:solidFill>
              <a:latin typeface="Times New Roman" pitchFamily="18" charset="0"/>
            </a:endParaRPr>
          </a:p>
          <a:p>
            <a:pPr lvl="0" fontAlgn="base">
              <a:spcBef>
                <a:spcPct val="0"/>
              </a:spcBef>
              <a:spcAft>
                <a:spcPct val="0"/>
              </a:spcAft>
              <a:defRPr/>
            </a:pPr>
            <a:r>
              <a:rPr lang="ru-RU" sz="1600" b="1" kern="0" dirty="0">
                <a:solidFill>
                  <a:srgbClr val="000000"/>
                </a:solidFill>
                <a:latin typeface="Times New Roman" pitchFamily="18" charset="0"/>
              </a:rPr>
              <a:t>2. </a:t>
            </a:r>
            <a:r>
              <a:rPr lang="ru-RU" sz="1600" b="1" kern="0" dirty="0" err="1">
                <a:solidFill>
                  <a:srgbClr val="000000"/>
                </a:solidFill>
                <a:latin typeface="Times New Roman" pitchFamily="18" charset="0"/>
              </a:rPr>
              <a:t>Звіти</a:t>
            </a:r>
            <a:endParaRPr lang="ru-RU" sz="1600" b="1" kern="0" dirty="0">
              <a:solidFill>
                <a:srgbClr val="000000"/>
              </a:solidFill>
              <a:latin typeface="Times New Roman" pitchFamily="18" charset="0"/>
            </a:endParaRPr>
          </a:p>
          <a:p>
            <a:pPr lvl="0" fontAlgn="base">
              <a:spcBef>
                <a:spcPct val="0"/>
              </a:spcBef>
              <a:spcAft>
                <a:spcPct val="0"/>
              </a:spcAft>
              <a:defRPr/>
            </a:pPr>
            <a:r>
              <a:rPr lang="ru-RU" sz="1600" b="1" kern="0" dirty="0">
                <a:solidFill>
                  <a:srgbClr val="000000"/>
                </a:solidFill>
                <a:latin typeface="Times New Roman" pitchFamily="18" charset="0"/>
              </a:rPr>
              <a:t>3. </a:t>
            </a:r>
            <a:r>
              <a:rPr lang="ru-RU" sz="1600" b="1" kern="0" dirty="0" err="1">
                <a:solidFill>
                  <a:srgbClr val="000000"/>
                </a:solidFill>
                <a:latin typeface="Times New Roman" pitchFamily="18" charset="0"/>
              </a:rPr>
              <a:t>Заповнені</a:t>
            </a:r>
            <a:r>
              <a:rPr lang="ru-RU" sz="1600" b="1" kern="0" dirty="0">
                <a:solidFill>
                  <a:srgbClr val="000000"/>
                </a:solidFill>
                <a:latin typeface="Times New Roman" pitchFamily="18" charset="0"/>
              </a:rPr>
              <a:t> </a:t>
            </a:r>
            <a:r>
              <a:rPr lang="ru-RU" sz="1600" b="1" kern="0" dirty="0" err="1">
                <a:solidFill>
                  <a:srgbClr val="000000"/>
                </a:solidFill>
                <a:latin typeface="Times New Roman" pitchFamily="18" charset="0"/>
              </a:rPr>
              <a:t>форми</a:t>
            </a:r>
            <a:endParaRPr kumimoji="0" lang="ru-RU" sz="1600" b="1" i="0" u="none" strike="noStrike" kern="0" cap="none" spc="0" normalizeH="0" baseline="0" noProof="0" dirty="0">
              <a:ln>
                <a:noFill/>
              </a:ln>
              <a:solidFill>
                <a:srgbClr val="000000"/>
              </a:solidFill>
              <a:effectLst/>
              <a:uLnTx/>
              <a:uFillTx/>
              <a:latin typeface="Times New Roman" pitchFamily="18" charset="0"/>
            </a:endParaRPr>
          </a:p>
        </p:txBody>
      </p:sp>
      <p:sp>
        <p:nvSpPr>
          <p:cNvPr id="10" name="Стрелка: вправо 9">
            <a:extLst>
              <a:ext uri="{FF2B5EF4-FFF2-40B4-BE49-F238E27FC236}">
                <a16:creationId xmlns:a16="http://schemas.microsoft.com/office/drawing/2014/main" id="{E61CE045-B8CA-4040-82BA-AA347E85CF9D}"/>
              </a:ext>
            </a:extLst>
          </p:cNvPr>
          <p:cNvSpPr/>
          <p:nvPr/>
        </p:nvSpPr>
        <p:spPr>
          <a:xfrm>
            <a:off x="5231567" y="1573967"/>
            <a:ext cx="864433" cy="46166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b="1">
              <a:ln w="22225">
                <a:solidFill>
                  <a:schemeClr val="accent2"/>
                </a:solidFill>
                <a:prstDash val="solid"/>
              </a:ln>
              <a:solidFill>
                <a:schemeClr val="accent2">
                  <a:lumMod val="40000"/>
                  <a:lumOff val="60000"/>
                </a:schemeClr>
              </a:solidFill>
            </a:endParaRPr>
          </a:p>
        </p:txBody>
      </p:sp>
      <p:sp>
        <p:nvSpPr>
          <p:cNvPr id="11" name="Стрелка: вправо 10">
            <a:extLst>
              <a:ext uri="{FF2B5EF4-FFF2-40B4-BE49-F238E27FC236}">
                <a16:creationId xmlns:a16="http://schemas.microsoft.com/office/drawing/2014/main" id="{97883ADE-AAF1-4552-A43D-B2A0EF4EF67D}"/>
              </a:ext>
            </a:extLst>
          </p:cNvPr>
          <p:cNvSpPr/>
          <p:nvPr/>
        </p:nvSpPr>
        <p:spPr>
          <a:xfrm>
            <a:off x="5255795" y="3590685"/>
            <a:ext cx="864433" cy="46166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a:p>
        </p:txBody>
      </p:sp>
      <p:sp>
        <p:nvSpPr>
          <p:cNvPr id="12" name="Стрелка: вправо 11">
            <a:extLst>
              <a:ext uri="{FF2B5EF4-FFF2-40B4-BE49-F238E27FC236}">
                <a16:creationId xmlns:a16="http://schemas.microsoft.com/office/drawing/2014/main" id="{FBE3B6CA-AC01-4326-9F3D-9B97D77335F8}"/>
              </a:ext>
            </a:extLst>
          </p:cNvPr>
          <p:cNvSpPr/>
          <p:nvPr/>
        </p:nvSpPr>
        <p:spPr>
          <a:xfrm>
            <a:off x="5305945" y="5430191"/>
            <a:ext cx="864433" cy="46166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43875631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P spid="7" grpId="0" animBg="1"/>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F014484-4BA4-4842-BC85-1C826B9B48F0}"/>
              </a:ext>
            </a:extLst>
          </p:cNvPr>
          <p:cNvSpPr/>
          <p:nvPr/>
        </p:nvSpPr>
        <p:spPr>
          <a:xfrm>
            <a:off x="1722221" y="179164"/>
            <a:ext cx="8396140"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lIns="91440" tIns="45720" rIns="91440" bIns="45720">
            <a:spAutoFit/>
          </a:bodyPr>
          <a:lstStyle/>
          <a:p>
            <a:pPr algn="ctr"/>
            <a:r>
              <a:rPr lang="ru-RU" altLang="ru-RU" sz="2800" dirty="0" err="1">
                <a:effectLst/>
              </a:rPr>
              <a:t>Види</a:t>
            </a:r>
            <a:r>
              <a:rPr lang="ru-RU" altLang="ru-RU" sz="2800" dirty="0">
                <a:effectLst/>
              </a:rPr>
              <a:t> схем на </a:t>
            </a:r>
            <a:r>
              <a:rPr lang="ru-RU" altLang="ru-RU" sz="2800" dirty="0" err="1">
                <a:effectLst/>
              </a:rPr>
              <a:t>фармацевтичному</a:t>
            </a:r>
            <a:r>
              <a:rPr lang="ru-RU" altLang="ru-RU" sz="2800" dirty="0">
                <a:effectLst/>
              </a:rPr>
              <a:t> </a:t>
            </a:r>
            <a:r>
              <a:rPr lang="ru-RU" altLang="ru-RU" sz="2800" dirty="0" err="1">
                <a:effectLst/>
              </a:rPr>
              <a:t>підприємстві</a:t>
            </a:r>
            <a:r>
              <a:rPr lang="ru-RU" altLang="ru-RU" sz="2800" dirty="0">
                <a:effectLst/>
              </a:rPr>
              <a:t> Перш, </a:t>
            </a:r>
            <a:r>
              <a:rPr lang="ru-RU" altLang="ru-RU" sz="2800" dirty="0" err="1">
                <a:effectLst/>
              </a:rPr>
              <a:t>ніж</a:t>
            </a:r>
            <a:r>
              <a:rPr lang="ru-RU" altLang="ru-RU" sz="2800" dirty="0">
                <a:effectLst/>
              </a:rPr>
              <a:t> </a:t>
            </a:r>
            <a:r>
              <a:rPr lang="ru-RU" altLang="ru-RU" sz="2800" dirty="0" err="1">
                <a:effectLst/>
              </a:rPr>
              <a:t>приступити</a:t>
            </a:r>
            <a:r>
              <a:rPr lang="ru-RU" altLang="ru-RU" sz="2800" dirty="0">
                <a:effectLst/>
              </a:rPr>
              <a:t> до </a:t>
            </a:r>
            <a:r>
              <a:rPr lang="ru-RU" altLang="ru-RU" sz="2800" dirty="0" err="1">
                <a:effectLst/>
              </a:rPr>
              <a:t>технологічних</a:t>
            </a:r>
            <a:r>
              <a:rPr lang="ru-RU" altLang="ru-RU" sz="2800" dirty="0">
                <a:effectLst/>
              </a:rPr>
              <a:t> </a:t>
            </a:r>
            <a:r>
              <a:rPr lang="ru-RU" altLang="ru-RU" sz="2800" dirty="0" err="1">
                <a:effectLst/>
              </a:rPr>
              <a:t>розрахунків</a:t>
            </a:r>
            <a:r>
              <a:rPr lang="ru-RU" altLang="ru-RU" sz="2800" dirty="0">
                <a:effectLst/>
              </a:rPr>
              <a:t> </a:t>
            </a:r>
            <a:r>
              <a:rPr lang="ru-RU" altLang="ru-RU" sz="2800" dirty="0" err="1">
                <a:effectLst/>
              </a:rPr>
              <a:t>необхідно</a:t>
            </a:r>
            <a:r>
              <a:rPr lang="ru-RU" altLang="ru-RU" sz="2800" dirty="0">
                <a:effectLst/>
              </a:rPr>
              <a:t> </a:t>
            </a:r>
            <a:r>
              <a:rPr lang="ru-RU" altLang="ru-RU" sz="2800" dirty="0" err="1">
                <a:effectLst/>
              </a:rPr>
              <a:t>чітко</a:t>
            </a:r>
            <a:r>
              <a:rPr lang="ru-RU" altLang="ru-RU" sz="2800" dirty="0">
                <a:effectLst/>
              </a:rPr>
              <a:t> </a:t>
            </a:r>
            <a:r>
              <a:rPr lang="ru-RU" altLang="ru-RU" sz="2800" dirty="0" err="1">
                <a:effectLst/>
              </a:rPr>
              <a:t>уявляти</a:t>
            </a:r>
            <a:r>
              <a:rPr lang="ru-RU" altLang="ru-RU" sz="2800" dirty="0">
                <a:effectLst/>
              </a:rPr>
              <a:t> систему і </a:t>
            </a:r>
            <a:r>
              <a:rPr lang="ru-RU" altLang="ru-RU" sz="2800" dirty="0" err="1">
                <a:effectLst/>
              </a:rPr>
              <a:t>її</a:t>
            </a:r>
            <a:r>
              <a:rPr lang="ru-RU" altLang="ru-RU" sz="2800" dirty="0">
                <a:effectLst/>
              </a:rPr>
              <a:t> структуру</a:t>
            </a:r>
            <a:endParaRPr lang="ru-RU" sz="28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graphicFrame>
        <p:nvGraphicFramePr>
          <p:cNvPr id="4" name="Схема 3">
            <a:extLst>
              <a:ext uri="{FF2B5EF4-FFF2-40B4-BE49-F238E27FC236}">
                <a16:creationId xmlns:a16="http://schemas.microsoft.com/office/drawing/2014/main" id="{41CA1D05-C660-465A-8666-12A334E9B5DB}"/>
              </a:ext>
            </a:extLst>
          </p:cNvPr>
          <p:cNvGraphicFramePr/>
          <p:nvPr>
            <p:extLst>
              <p:ext uri="{D42A27DB-BD31-4B8C-83A1-F6EECF244321}">
                <p14:modId xmlns:p14="http://schemas.microsoft.com/office/powerpoint/2010/main" val="3079823732"/>
              </p:ext>
            </p:extLst>
          </p:nvPr>
        </p:nvGraphicFramePr>
        <p:xfrm>
          <a:off x="1202614" y="644577"/>
          <a:ext cx="10309832" cy="7038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73210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225415"/>
            <a:ext cx="12192000" cy="6632585"/>
          </a:xfrm>
          <a:prstGeom prst="rect">
            <a:avLst/>
          </a:prstGeom>
        </p:spPr>
        <p:txBody>
          <a:bodyPr wrap="square">
            <a:spAutoFit/>
          </a:bodyPr>
          <a:lstStyle/>
          <a:p>
            <a:pPr algn="just"/>
            <a:r>
              <a:rPr lang="ru-RU" sz="1700" b="1" dirty="0" err="1">
                <a:solidFill>
                  <a:srgbClr val="333333"/>
                </a:solidFill>
                <a:latin typeface="Times New Roman" panose="02020603050405020304" pitchFamily="18" charset="0"/>
                <a:cs typeface="Times New Roman" panose="02020603050405020304" pitchFamily="18" charset="0"/>
              </a:rPr>
              <a:t>Міністерство</a:t>
            </a:r>
            <a:r>
              <a:rPr lang="ru-RU" sz="1700" b="1" dirty="0">
                <a:solidFill>
                  <a:srgbClr val="333333"/>
                </a:solidFill>
                <a:latin typeface="Times New Roman" panose="02020603050405020304" pitchFamily="18" charset="0"/>
                <a:cs typeface="Times New Roman" panose="02020603050405020304" pitchFamily="18" charset="0"/>
              </a:rPr>
              <a:t> </a:t>
            </a:r>
            <a:r>
              <a:rPr lang="ru-RU" sz="1700" b="1" dirty="0" err="1">
                <a:solidFill>
                  <a:srgbClr val="333333"/>
                </a:solidFill>
                <a:latin typeface="Times New Roman" panose="02020603050405020304" pitchFamily="18" charset="0"/>
                <a:cs typeface="Times New Roman" panose="02020603050405020304" pitchFamily="18" charset="0"/>
              </a:rPr>
              <a:t>охорони</a:t>
            </a:r>
            <a:r>
              <a:rPr lang="ru-RU" sz="1700" b="1" dirty="0">
                <a:solidFill>
                  <a:srgbClr val="333333"/>
                </a:solidFill>
                <a:latin typeface="Times New Roman" panose="02020603050405020304" pitchFamily="18" charset="0"/>
                <a:cs typeface="Times New Roman" panose="02020603050405020304" pitchFamily="18" charset="0"/>
              </a:rPr>
              <a:t> </a:t>
            </a:r>
            <a:r>
              <a:rPr lang="ru-RU" sz="1700" b="1" dirty="0" err="1">
                <a:solidFill>
                  <a:srgbClr val="333333"/>
                </a:solidFill>
                <a:latin typeface="Times New Roman" panose="02020603050405020304" pitchFamily="18" charset="0"/>
                <a:cs typeface="Times New Roman" panose="02020603050405020304" pitchFamily="18" charset="0"/>
              </a:rPr>
              <a:t>здоров'я</a:t>
            </a:r>
            <a:r>
              <a:rPr lang="ru-RU" sz="1700" b="1" dirty="0">
                <a:solidFill>
                  <a:srgbClr val="333333"/>
                </a:solidFill>
                <a:latin typeface="Times New Roman" panose="02020603050405020304" pitchFamily="18" charset="0"/>
                <a:cs typeface="Times New Roman" panose="02020603050405020304" pitchFamily="18" charset="0"/>
              </a:rPr>
              <a:t> </a:t>
            </a:r>
            <a:r>
              <a:rPr lang="ru-RU" sz="1700" b="1" dirty="0" err="1">
                <a:solidFill>
                  <a:srgbClr val="333333"/>
                </a:solidFill>
                <a:latin typeface="Times New Roman" panose="02020603050405020304" pitchFamily="18" charset="0"/>
                <a:cs typeface="Times New Roman" panose="02020603050405020304" pitchFamily="18" charset="0"/>
              </a:rPr>
              <a:t>України</a:t>
            </a:r>
            <a:r>
              <a:rPr lang="ru-RU" sz="1700" b="1" dirty="0">
                <a:solidFill>
                  <a:srgbClr val="333333"/>
                </a:solidFill>
                <a:latin typeface="Times New Roman" panose="02020603050405020304" pitchFamily="18" charset="0"/>
                <a:cs typeface="Times New Roman" panose="02020603050405020304" pitchFamily="18" charset="0"/>
              </a:rPr>
              <a:t> </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головний</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провідний</a:t>
            </a:r>
            <a:r>
              <a:rPr lang="ru-RU" sz="1700" dirty="0">
                <a:solidFill>
                  <a:srgbClr val="333333"/>
                </a:solidFill>
                <a:latin typeface="Times New Roman" panose="02020603050405020304" pitchFamily="18" charset="0"/>
                <a:cs typeface="Times New Roman" panose="02020603050405020304" pitchFamily="18" charset="0"/>
              </a:rPr>
              <a:t>) орган у </a:t>
            </a:r>
            <a:r>
              <a:rPr lang="ru-RU" sz="1700" dirty="0" err="1">
                <a:solidFill>
                  <a:srgbClr val="333333"/>
                </a:solidFill>
                <a:latin typeface="Times New Roman" panose="02020603050405020304" pitchFamily="18" charset="0"/>
                <a:cs typeface="Times New Roman" panose="02020603050405020304" pitchFamily="18" charset="0"/>
              </a:rPr>
              <a:t>системі</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центральних</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органів</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виконавчої</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влади</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із</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забезпечення</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реалізації</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державної</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політики</a:t>
            </a:r>
            <a:r>
              <a:rPr lang="ru-RU" sz="1700" dirty="0">
                <a:solidFill>
                  <a:srgbClr val="333333"/>
                </a:solidFill>
                <a:latin typeface="Times New Roman" panose="02020603050405020304" pitchFamily="18" charset="0"/>
                <a:cs typeface="Times New Roman" panose="02020603050405020304" pitchFamily="18" charset="0"/>
              </a:rPr>
              <a:t> у сферах </a:t>
            </a:r>
            <a:r>
              <a:rPr lang="ru-RU" sz="1700" dirty="0" err="1">
                <a:solidFill>
                  <a:srgbClr val="333333"/>
                </a:solidFill>
                <a:latin typeface="Times New Roman" panose="02020603050405020304" pitchFamily="18" charset="0"/>
                <a:cs typeface="Times New Roman" panose="02020603050405020304" pitchFamily="18" charset="0"/>
              </a:rPr>
              <a:t>охорони</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здоров'я</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санітарного</a:t>
            </a:r>
            <a:r>
              <a:rPr lang="ru-RU" sz="1700" dirty="0">
                <a:solidFill>
                  <a:srgbClr val="333333"/>
                </a:solidFill>
                <a:latin typeface="Times New Roman" panose="02020603050405020304" pitchFamily="18" charset="0"/>
                <a:cs typeface="Times New Roman" panose="02020603050405020304" pitchFamily="18" charset="0"/>
              </a:rPr>
              <a:t> та </a:t>
            </a:r>
            <a:r>
              <a:rPr lang="ru-RU" sz="1700" dirty="0" err="1">
                <a:solidFill>
                  <a:srgbClr val="333333"/>
                </a:solidFill>
                <a:latin typeface="Times New Roman" panose="02020603050405020304" pitchFamily="18" charset="0"/>
                <a:cs typeface="Times New Roman" panose="02020603050405020304" pitchFamily="18" charset="0"/>
              </a:rPr>
              <a:t>епідемічного</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благополуччя</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населення</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створення</a:t>
            </a:r>
            <a:r>
              <a:rPr lang="ru-RU" sz="1700" dirty="0">
                <a:solidFill>
                  <a:srgbClr val="333333"/>
                </a:solidFill>
                <a:latin typeface="Times New Roman" panose="02020603050405020304" pitchFamily="18" charset="0"/>
                <a:cs typeface="Times New Roman" panose="02020603050405020304" pitchFamily="18" charset="0"/>
              </a:rPr>
              <a:t>, виробництва, контролю </a:t>
            </a:r>
            <a:r>
              <a:rPr lang="ru-RU" sz="1700" dirty="0" err="1">
                <a:solidFill>
                  <a:srgbClr val="333333"/>
                </a:solidFill>
                <a:latin typeface="Times New Roman" panose="02020603050405020304" pitchFamily="18" charset="0"/>
                <a:cs typeface="Times New Roman" panose="02020603050405020304" pitchFamily="18" charset="0"/>
              </a:rPr>
              <a:t>якості</a:t>
            </a:r>
            <a:r>
              <a:rPr lang="ru-RU" sz="1700" dirty="0">
                <a:solidFill>
                  <a:srgbClr val="333333"/>
                </a:solidFill>
                <a:latin typeface="Times New Roman" panose="02020603050405020304" pitchFamily="18" charset="0"/>
                <a:cs typeface="Times New Roman" panose="02020603050405020304" pitchFamily="18" charset="0"/>
              </a:rPr>
              <a:t> та </a:t>
            </a:r>
            <a:r>
              <a:rPr lang="ru-RU" sz="1700" dirty="0" err="1">
                <a:solidFill>
                  <a:srgbClr val="333333"/>
                </a:solidFill>
                <a:latin typeface="Times New Roman" panose="02020603050405020304" pitchFamily="18" charset="0"/>
                <a:cs typeface="Times New Roman" panose="02020603050405020304" pitchFamily="18" charset="0"/>
              </a:rPr>
              <a:t>реалізації</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лікарських</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засобів</a:t>
            </a:r>
            <a:r>
              <a:rPr lang="ru-RU" sz="1700" dirty="0">
                <a:solidFill>
                  <a:srgbClr val="333333"/>
                </a:solidFill>
                <a:latin typeface="Times New Roman" panose="02020603050405020304" pitchFamily="18" charset="0"/>
                <a:cs typeface="Times New Roman" panose="02020603050405020304" pitchFamily="18" charset="0"/>
              </a:rPr>
              <a:t> і </a:t>
            </a:r>
            <a:r>
              <a:rPr lang="ru-RU" sz="1700" dirty="0" err="1">
                <a:solidFill>
                  <a:srgbClr val="333333"/>
                </a:solidFill>
                <a:latin typeface="Times New Roman" panose="02020603050405020304" pitchFamily="18" charset="0"/>
                <a:cs typeface="Times New Roman" panose="02020603050405020304" pitchFamily="18" charset="0"/>
              </a:rPr>
              <a:t>виробів</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медичного</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призначення</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Положення</a:t>
            </a:r>
            <a:r>
              <a:rPr lang="ru-RU" sz="1700" dirty="0">
                <a:solidFill>
                  <a:srgbClr val="333333"/>
                </a:solidFill>
                <a:latin typeface="Times New Roman" panose="02020603050405020304" pitchFamily="18" charset="0"/>
                <a:cs typeface="Times New Roman" panose="02020603050405020304" pitchFamily="18" charset="0"/>
              </a:rPr>
              <a:t> про </a:t>
            </a:r>
            <a:r>
              <a:rPr lang="ru-RU" sz="1700" dirty="0" err="1">
                <a:solidFill>
                  <a:srgbClr val="333333"/>
                </a:solidFill>
                <a:latin typeface="Times New Roman" panose="02020603050405020304" pitchFamily="18" charset="0"/>
                <a:cs typeface="Times New Roman" panose="02020603050405020304" pitchFamily="18" charset="0"/>
              </a:rPr>
              <a:t>Міністерство</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охорони</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здоров'я</a:t>
            </a:r>
            <a:r>
              <a:rPr lang="ru-RU" sz="1700" dirty="0">
                <a:solidFill>
                  <a:srgbClr val="333333"/>
                </a:solidFill>
                <a:latin typeface="Times New Roman" panose="02020603050405020304" pitchFamily="18" charset="0"/>
                <a:cs typeface="Times New Roman" panose="02020603050405020304" pitchFamily="18" charset="0"/>
              </a:rPr>
              <a:t> </a:t>
            </a:r>
            <a:r>
              <a:rPr lang="ru-RU" sz="1700" dirty="0" err="1">
                <a:solidFill>
                  <a:srgbClr val="333333"/>
                </a:solidFill>
                <a:latin typeface="Times New Roman" panose="02020603050405020304" pitchFamily="18" charset="0"/>
                <a:cs typeface="Times New Roman" panose="02020603050405020304" pitchFamily="18" charset="0"/>
              </a:rPr>
              <a:t>України</a:t>
            </a:r>
            <a:r>
              <a:rPr lang="ru-RU" sz="1700" dirty="0">
                <a:solidFill>
                  <a:srgbClr val="333333"/>
                </a:solidFill>
                <a:latin typeface="Times New Roman" panose="02020603050405020304" pitchFamily="18" charset="0"/>
                <a:cs typeface="Times New Roman" panose="02020603050405020304" pitchFamily="18" charset="0"/>
              </a:rPr>
              <a:t> / Указ Президента </a:t>
            </a:r>
            <a:r>
              <a:rPr lang="ru-RU" sz="1700" dirty="0" err="1">
                <a:solidFill>
                  <a:srgbClr val="333333"/>
                </a:solidFill>
                <a:latin typeface="Times New Roman" panose="02020603050405020304" pitchFamily="18" charset="0"/>
                <a:cs typeface="Times New Roman" panose="02020603050405020304" pitchFamily="18" charset="0"/>
              </a:rPr>
              <a:t>України</a:t>
            </a:r>
            <a:r>
              <a:rPr lang="ru-RU" sz="1700" dirty="0">
                <a:solidFill>
                  <a:srgbClr val="333333"/>
                </a:solidFill>
                <a:latin typeface="Times New Roman" panose="02020603050405020304" pitchFamily="18" charset="0"/>
                <a:cs typeface="Times New Roman" panose="02020603050405020304" pitchFamily="18" charset="0"/>
              </a:rPr>
              <a:t> № 918/2000 </a:t>
            </a:r>
            <a:r>
              <a:rPr lang="ru-RU" sz="1700" dirty="0" err="1">
                <a:solidFill>
                  <a:srgbClr val="333333"/>
                </a:solidFill>
                <a:latin typeface="Times New Roman" panose="02020603050405020304" pitchFamily="18" charset="0"/>
                <a:cs typeface="Times New Roman" panose="02020603050405020304" pitchFamily="18" charset="0"/>
              </a:rPr>
              <a:t>від</a:t>
            </a:r>
            <a:r>
              <a:rPr lang="ru-RU" sz="1700" dirty="0">
                <a:solidFill>
                  <a:srgbClr val="333333"/>
                </a:solidFill>
                <a:latin typeface="Times New Roman" panose="02020603050405020304" pitchFamily="18" charset="0"/>
                <a:cs typeface="Times New Roman" panose="02020603050405020304" pitchFamily="18" charset="0"/>
              </a:rPr>
              <a:t> 24 </a:t>
            </a:r>
            <a:r>
              <a:rPr lang="ru-RU" sz="1700" dirty="0" err="1">
                <a:solidFill>
                  <a:srgbClr val="333333"/>
                </a:solidFill>
                <a:latin typeface="Times New Roman" panose="02020603050405020304" pitchFamily="18" charset="0"/>
                <a:cs typeface="Times New Roman" panose="02020603050405020304" pitchFamily="18" charset="0"/>
              </a:rPr>
              <a:t>липня</a:t>
            </a:r>
            <a:r>
              <a:rPr lang="ru-RU" sz="1700" dirty="0">
                <a:solidFill>
                  <a:srgbClr val="333333"/>
                </a:solidFill>
                <a:latin typeface="Times New Roman" panose="02020603050405020304" pitchFamily="18" charset="0"/>
                <a:cs typeface="Times New Roman" panose="02020603050405020304" pitchFamily="18" charset="0"/>
              </a:rPr>
              <a:t> 2000 року</a:t>
            </a:r>
            <a:r>
              <a:rPr lang="ru-RU" sz="1700" dirty="0" smtClean="0">
                <a:solidFill>
                  <a:srgbClr val="333333"/>
                </a:solidFill>
                <a:latin typeface="Times New Roman" panose="02020603050405020304" pitchFamily="18" charset="0"/>
                <a:cs typeface="Times New Roman" panose="02020603050405020304" pitchFamily="18" charset="0"/>
              </a:rPr>
              <a:t>).</a:t>
            </a:r>
          </a:p>
          <a:p>
            <a:pPr algn="just"/>
            <a:r>
              <a:rPr lang="uk-UA" sz="1700" b="1" dirty="0">
                <a:solidFill>
                  <a:srgbClr val="333333"/>
                </a:solidFill>
                <a:latin typeface="Times New Roman" panose="02020603050405020304" pitchFamily="18" charset="0"/>
                <a:cs typeface="Times New Roman" panose="02020603050405020304" pitchFamily="18" charset="0"/>
              </a:rPr>
              <a:t>Державна фармакопея України </a:t>
            </a:r>
            <a:r>
              <a:rPr lang="uk-UA" sz="1700" dirty="0">
                <a:solidFill>
                  <a:srgbClr val="333333"/>
                </a:solidFill>
                <a:latin typeface="Times New Roman" panose="02020603050405020304" pitchFamily="18" charset="0"/>
                <a:cs typeface="Times New Roman" panose="02020603050405020304" pitchFamily="18" charset="0"/>
              </a:rPr>
              <a:t>— правовий акт, який містить загальні вимоги до лікарських засобів, фармакопейні статті, а також методики контролю якості лікарських засобів (Закон України «Про лікарські засоби»).</a:t>
            </a:r>
          </a:p>
          <a:p>
            <a:pPr algn="just"/>
            <a:r>
              <a:rPr lang="uk-UA" sz="1700" b="1" dirty="0">
                <a:solidFill>
                  <a:srgbClr val="333333"/>
                </a:solidFill>
                <a:latin typeface="Times New Roman" panose="02020603050405020304" pitchFamily="18" charset="0"/>
                <a:cs typeface="Times New Roman" panose="02020603050405020304" pitchFamily="18" charset="0"/>
              </a:rPr>
              <a:t>Державний реєстр лікарських засобів України </a:t>
            </a:r>
            <a:r>
              <a:rPr lang="uk-UA" sz="1700" dirty="0">
                <a:solidFill>
                  <a:srgbClr val="333333"/>
                </a:solidFill>
                <a:latin typeface="Times New Roman" panose="02020603050405020304" pitchFamily="18" charset="0"/>
                <a:cs typeface="Times New Roman" panose="02020603050405020304" pitchFamily="18" charset="0"/>
              </a:rPr>
              <a:t>— нормативний документ, який містить відомості про лікарські засоби, дозволені для виробництва й застосування в медичній практиці (Закон України «Про лікарські засоби</a:t>
            </a:r>
            <a:r>
              <a:rPr lang="uk-UA" sz="1700" dirty="0" smtClean="0">
                <a:solidFill>
                  <a:srgbClr val="333333"/>
                </a:solidFill>
                <a:latin typeface="Times New Roman" panose="02020603050405020304" pitchFamily="18" charset="0"/>
                <a:cs typeface="Times New Roman" panose="02020603050405020304" pitchFamily="18" charset="0"/>
              </a:rPr>
              <a:t>»).</a:t>
            </a:r>
          </a:p>
          <a:p>
            <a:pPr algn="just"/>
            <a:r>
              <a:rPr lang="uk-UA" sz="1700" b="1" dirty="0">
                <a:solidFill>
                  <a:srgbClr val="333333"/>
                </a:solidFill>
                <a:latin typeface="Times New Roman" panose="02020603050405020304" pitchFamily="18" charset="0"/>
                <a:cs typeface="Times New Roman" panose="02020603050405020304" pitchFamily="18" charset="0"/>
              </a:rPr>
              <a:t>Аналітична нормативна документація (АНД) </a:t>
            </a:r>
            <a:r>
              <a:rPr lang="uk-UA" sz="1700" dirty="0">
                <a:solidFill>
                  <a:srgbClr val="333333"/>
                </a:solidFill>
                <a:latin typeface="Times New Roman" panose="02020603050405020304" pitchFamily="18" charset="0"/>
                <a:cs typeface="Times New Roman" panose="02020603050405020304" pitchFamily="18" charset="0"/>
              </a:rPr>
              <a:t>— матеріали щодо методів аналізу якості лікарського засобу, а також інша документація (фармакопейні статті), що дає змогу контролювати його якість (Порядок проведення експертизи матеріалів на лікарські засоби... / Наказ МОЗ України № 220 від 19 вересня 2000 р.)</a:t>
            </a:r>
          </a:p>
          <a:p>
            <a:pPr algn="just"/>
            <a:r>
              <a:rPr lang="ru-RU" sz="1700" b="1" dirty="0" err="1">
                <a:latin typeface="Times New Roman" panose="02020603050405020304" pitchFamily="18" charset="0"/>
                <a:cs typeface="Times New Roman" panose="02020603050405020304" pitchFamily="18" charset="0"/>
              </a:rPr>
              <a:t>Виробнича</a:t>
            </a:r>
            <a:r>
              <a:rPr lang="ru-RU" sz="1700" b="1" dirty="0">
                <a:latin typeface="Times New Roman" panose="02020603050405020304" pitchFamily="18" charset="0"/>
                <a:cs typeface="Times New Roman" panose="02020603050405020304" pitchFamily="18" charset="0"/>
              </a:rPr>
              <a:t> інструкція </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нормативний</a:t>
            </a:r>
            <a:r>
              <a:rPr lang="ru-RU" sz="1700" dirty="0">
                <a:latin typeface="Times New Roman" panose="02020603050405020304" pitchFamily="18" charset="0"/>
                <a:cs typeface="Times New Roman" panose="02020603050405020304" pitchFamily="18" charset="0"/>
              </a:rPr>
              <a:t> документ, </a:t>
            </a:r>
            <a:r>
              <a:rPr lang="ru-RU" sz="1700" dirty="0" err="1">
                <a:latin typeface="Times New Roman" panose="02020603050405020304" pitchFamily="18" charset="0"/>
                <a:cs typeface="Times New Roman" panose="02020603050405020304" pitchFamily="18" charset="0"/>
              </a:rPr>
              <a:t>що</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має</a:t>
            </a:r>
            <a:r>
              <a:rPr lang="ru-RU" sz="1700" dirty="0">
                <a:latin typeface="Times New Roman" panose="02020603050405020304" pitchFamily="18" charset="0"/>
                <a:cs typeface="Times New Roman" panose="02020603050405020304" pitchFamily="18" charset="0"/>
              </a:rPr>
              <a:t> статус стандарту </a:t>
            </a:r>
            <a:r>
              <a:rPr lang="ru-RU" sz="1700" dirty="0" err="1">
                <a:latin typeface="Times New Roman" panose="02020603050405020304" pitchFamily="18" charset="0"/>
                <a:cs typeface="Times New Roman" panose="02020603050405020304" pitchFamily="18" charset="0"/>
              </a:rPr>
              <a:t>підприємства</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який</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регламентує</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певну</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частину</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виробничого</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процесу</a:t>
            </a:r>
            <a:r>
              <a:rPr lang="ru-RU" sz="1700" dirty="0">
                <a:latin typeface="Times New Roman" panose="02020603050405020304" pitchFamily="18" charset="0"/>
                <a:cs typeface="Times New Roman" panose="02020603050405020304" pitchFamily="18" charset="0"/>
              </a:rPr>
              <a:t> (МВ 64У-1-97).</a:t>
            </a:r>
          </a:p>
          <a:p>
            <a:pPr algn="just"/>
            <a:r>
              <a:rPr lang="uk-UA" sz="1700" b="1" dirty="0">
                <a:latin typeface="Times New Roman" panose="02020603050405020304" pitchFamily="18" charset="0"/>
                <a:cs typeface="Times New Roman" panose="02020603050405020304" pitchFamily="18" charset="0"/>
              </a:rPr>
              <a:t>Виробнича технологічна нормативна документація </a:t>
            </a:r>
            <a:r>
              <a:rPr lang="uk-UA" sz="1700" dirty="0">
                <a:latin typeface="Times New Roman" panose="02020603050405020304" pitchFamily="18" charset="0"/>
                <a:cs typeface="Times New Roman" panose="02020603050405020304" pitchFamily="18" charset="0"/>
              </a:rPr>
              <a:t>— документи, що регламентують вимоги до технологічного процесу, у тому числі до допоміжних робіт і виробничого контролю. Вони включають виробничу рецептуру і технологічні інструкції (допускається їх об'єднувати в один документ — технологічний регламент або в основну виробничу інструкцію), інструкції з пакування та відповідні методики (стандартні робочі методики) (Настанова 42-01-2003).</a:t>
            </a:r>
          </a:p>
          <a:p>
            <a:pPr algn="just"/>
            <a:r>
              <a:rPr lang="uk-UA" sz="1700" b="1" dirty="0">
                <a:latin typeface="Times New Roman" panose="02020603050405020304" pitchFamily="18" charset="0"/>
                <a:cs typeface="Times New Roman" panose="02020603050405020304" pitchFamily="18" charset="0"/>
              </a:rPr>
              <a:t>Досьє виробничої дільниці </a:t>
            </a:r>
            <a:r>
              <a:rPr lang="uk-UA" sz="1700" dirty="0">
                <a:latin typeface="Times New Roman" panose="02020603050405020304" pitchFamily="18" charset="0"/>
                <a:cs typeface="Times New Roman" panose="02020603050405020304" pitchFamily="18" charset="0"/>
              </a:rPr>
              <a:t>— документ, що підготовлений виробником і містить спеціальну та фактичну інформацію про дотримання вимог </a:t>
            </a:r>
            <a:r>
              <a:rPr lang="en-US" sz="1700" dirty="0">
                <a:latin typeface="Times New Roman" panose="02020603050405020304" pitchFamily="18" charset="0"/>
                <a:cs typeface="Times New Roman" panose="02020603050405020304" pitchFamily="18" charset="0"/>
              </a:rPr>
              <a:t>G</a:t>
            </a:r>
            <a:r>
              <a:rPr lang="uk-UA" sz="1700" dirty="0">
                <a:latin typeface="Times New Roman" panose="02020603050405020304" pitchFamily="18" charset="0"/>
                <a:cs typeface="Times New Roman" panose="02020603050405020304" pitchFamily="18" charset="0"/>
              </a:rPr>
              <a:t>МР при виробництві і(або) контролі фармацевтичної продукції на даній дільниці, а також про будь-які тісно взаємопов'язані роботи в сусідніх спорудах і тих, що примикають (ГНД 09.001-98).</a:t>
            </a:r>
          </a:p>
          <a:p>
            <a:r>
              <a:rPr lang="uk-UA" sz="1700" b="1" dirty="0">
                <a:latin typeface="Times New Roman" panose="02020603050405020304" pitchFamily="18" charset="0"/>
                <a:cs typeface="Times New Roman" panose="02020603050405020304" pitchFamily="18" charset="0"/>
              </a:rPr>
              <a:t>Належна виробнича практика (НВП, СМР) </a:t>
            </a:r>
            <a:r>
              <a:rPr lang="uk-UA" sz="1700" dirty="0">
                <a:latin typeface="Times New Roman" panose="02020603050405020304" pitchFamily="18" charset="0"/>
                <a:cs typeface="Times New Roman" panose="02020603050405020304" pitchFamily="18" charset="0"/>
              </a:rPr>
              <a:t>— частина системи забезпечення якості, яка гарантує, що лікарські засоби виробляються та контролюються у відповідності до обов'язкових принципів, норм і правил, а також реєстраційної та ліцензійної нормативної документації (МВ 64У-1-97).</a:t>
            </a:r>
          </a:p>
          <a:p>
            <a:r>
              <a:rPr lang="ru-RU" sz="1700" b="1" dirty="0" err="1">
                <a:latin typeface="Times New Roman" panose="02020603050405020304" pitchFamily="18" charset="0"/>
                <a:cs typeface="Times New Roman" panose="02020603050405020304" pitchFamily="18" charset="0"/>
              </a:rPr>
              <a:t>Нормативний</a:t>
            </a:r>
            <a:r>
              <a:rPr lang="ru-RU" sz="1700" b="1" dirty="0">
                <a:latin typeface="Times New Roman" panose="02020603050405020304" pitchFamily="18" charset="0"/>
                <a:cs typeface="Times New Roman" panose="02020603050405020304" pitchFamily="18" charset="0"/>
              </a:rPr>
              <a:t> документ </a:t>
            </a:r>
            <a:r>
              <a:rPr lang="ru-RU" sz="1700" dirty="0">
                <a:latin typeface="Times New Roman" panose="02020603050405020304" pitchFamily="18" charset="0"/>
                <a:cs typeface="Times New Roman" panose="02020603050405020304" pitchFamily="18" charset="0"/>
              </a:rPr>
              <a:t>— документ, </a:t>
            </a:r>
            <a:r>
              <a:rPr lang="ru-RU" sz="1700" dirty="0" err="1">
                <a:latin typeface="Times New Roman" panose="02020603050405020304" pitchFamily="18" charset="0"/>
                <a:cs typeface="Times New Roman" panose="02020603050405020304" pitchFamily="18" charset="0"/>
              </a:rPr>
              <a:t>який</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встановлює</a:t>
            </a:r>
            <a:r>
              <a:rPr lang="ru-RU" sz="1700" dirty="0">
                <a:latin typeface="Times New Roman" panose="02020603050405020304" pitchFamily="18" charset="0"/>
                <a:cs typeface="Times New Roman" panose="02020603050405020304" pitchFamily="18" charset="0"/>
              </a:rPr>
              <a:t> правила, </a:t>
            </a:r>
            <a:r>
              <a:rPr lang="ru-RU" sz="1700" dirty="0" err="1">
                <a:latin typeface="Times New Roman" panose="02020603050405020304" pitchFamily="18" charset="0"/>
                <a:cs typeface="Times New Roman" panose="02020603050405020304" pitchFamily="18" charset="0"/>
              </a:rPr>
              <a:t>загальні</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принципи</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або</a:t>
            </a:r>
            <a:r>
              <a:rPr lang="ru-RU" sz="1700" dirty="0">
                <a:latin typeface="Times New Roman" panose="02020603050405020304" pitchFamily="18" charset="0"/>
                <a:cs typeface="Times New Roman" panose="02020603050405020304" pitchFamily="18" charset="0"/>
              </a:rPr>
              <a:t> характеристики, </a:t>
            </a:r>
            <a:r>
              <a:rPr lang="ru-RU" sz="1700" dirty="0" err="1">
                <a:latin typeface="Times New Roman" panose="02020603050405020304" pitchFamily="18" charset="0"/>
                <a:cs typeface="Times New Roman" panose="02020603050405020304" pitchFamily="18" charset="0"/>
              </a:rPr>
              <a:t>що</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стосуються</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різних</a:t>
            </a:r>
            <a:r>
              <a:rPr lang="ru-RU" sz="1700" dirty="0">
                <a:latin typeface="Times New Roman" panose="02020603050405020304" pitchFamily="18" charset="0"/>
                <a:cs typeface="Times New Roman" panose="02020603050405020304" pitchFamily="18" charset="0"/>
              </a:rPr>
              <a:t> видів </a:t>
            </a:r>
            <a:r>
              <a:rPr lang="ru-RU" sz="1700" dirty="0" err="1">
                <a:latin typeface="Times New Roman" panose="02020603050405020304" pitchFamily="18" charset="0"/>
                <a:cs typeface="Times New Roman" panose="02020603050405020304" pitchFamily="18" charset="0"/>
              </a:rPr>
              <a:t>діяльності</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або</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їх</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результатів</a:t>
            </a:r>
            <a:r>
              <a:rPr lang="ru-RU" sz="1700" dirty="0">
                <a:latin typeface="Times New Roman" panose="02020603050405020304" pitchFamily="18" charset="0"/>
                <a:cs typeface="Times New Roman" panose="02020603050405020304" pitchFamily="18" charset="0"/>
              </a:rPr>
              <a:t> (ДСТ У 1.03-93</a:t>
            </a:r>
            <a:r>
              <a:rPr lang="ru-RU" sz="1700" dirty="0" smtClean="0">
                <a:latin typeface="Times New Roman" panose="02020603050405020304" pitchFamily="18" charset="0"/>
                <a:cs typeface="Times New Roman" panose="02020603050405020304" pitchFamily="18" charset="0"/>
              </a:rPr>
              <a:t>).</a:t>
            </a:r>
            <a:endParaRPr lang="uk-UA" sz="17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25593601-6E77-4736-B90E-E3D2A977570A}"/>
              </a:ext>
            </a:extLst>
          </p:cNvPr>
          <p:cNvSpPr txBox="1"/>
          <p:nvPr/>
        </p:nvSpPr>
        <p:spPr>
          <a:xfrm>
            <a:off x="1878445" y="-292388"/>
            <a:ext cx="8750508" cy="584775"/>
          </a:xfrm>
          <a:prstGeom prst="rect">
            <a:avLst/>
          </a:prstGeom>
          <a:noFill/>
        </p:spPr>
        <p:txBody>
          <a:bodyPr wrap="square">
            <a:spAutoFit/>
          </a:bodyPr>
          <a:lstStyle/>
          <a:p>
            <a:pPr algn="ctr"/>
            <a:r>
              <a:rPr kumimoji="0" lang="ru-RU" altLang="ru-RU" sz="3200" b="1" i="0" u="none" strike="noStrike" kern="0" cap="none" spc="0" normalizeH="0" baseline="0" noProof="0" dirty="0" err="1" smtClean="0">
                <a:ln>
                  <a:noFill/>
                </a:ln>
                <a:solidFill>
                  <a:srgbClr val="000099"/>
                </a:solidFill>
                <a:effectLst/>
                <a:uLnTx/>
                <a:uFillTx/>
                <a:latin typeface="Tahoma"/>
                <a:ea typeface="+mj-ea"/>
                <a:cs typeface="+mj-cs"/>
              </a:rPr>
              <a:t>Документи</a:t>
            </a:r>
            <a:endParaRPr lang="ru-RU" dirty="0"/>
          </a:p>
        </p:txBody>
      </p:sp>
    </p:spTree>
    <p:extLst>
      <p:ext uri="{BB962C8B-B14F-4D97-AF65-F5344CB8AC3E}">
        <p14:creationId xmlns:p14="http://schemas.microsoft.com/office/powerpoint/2010/main" val="809785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270877"/>
            <a:ext cx="12069169" cy="5909310"/>
          </a:xfrm>
          <a:prstGeom prst="rect">
            <a:avLst/>
          </a:prstGeom>
        </p:spPr>
        <p:txBody>
          <a:bodyPr wrap="square">
            <a:spAutoFit/>
          </a:bodyPr>
          <a:lstStyle/>
          <a:p>
            <a:pPr algn="just"/>
            <a:r>
              <a:rPr lang="uk-UA" b="1" dirty="0" smtClean="0">
                <a:latin typeface="Times New Roman" panose="02020603050405020304" pitchFamily="18" charset="0"/>
                <a:cs typeface="Times New Roman" panose="02020603050405020304" pitchFamily="18" charset="0"/>
              </a:rPr>
              <a:t>Протокол </a:t>
            </a:r>
            <a:r>
              <a:rPr lang="uk-UA" b="1" dirty="0">
                <a:latin typeface="Times New Roman" panose="02020603050405020304" pitchFamily="18" charset="0"/>
                <a:cs typeface="Times New Roman" panose="02020603050405020304" pitchFamily="18" charset="0"/>
              </a:rPr>
              <a:t>серії </a:t>
            </a:r>
            <a:r>
              <a:rPr lang="uk-UA" dirty="0">
                <a:latin typeface="Times New Roman" panose="02020603050405020304" pitchFamily="18" charset="0"/>
                <a:cs typeface="Times New Roman" panose="02020603050405020304" pitchFamily="18" charset="0"/>
              </a:rPr>
              <a:t>— усі документи, які послідовно висвітлюють історію кожної серії готової продукції (виробництво, контроль і реалізацію), а також усі інші обставини, що можуть мати значення для її якості (МВ 64У-1-97</a:t>
            </a:r>
            <a:r>
              <a:rPr lang="uk-UA" dirty="0" smtClean="0">
                <a:latin typeface="Times New Roman" panose="02020603050405020304" pitchFamily="18" charset="0"/>
                <a:cs typeface="Times New Roman" panose="02020603050405020304" pitchFamily="18" charset="0"/>
              </a:rPr>
              <a:t>).</a:t>
            </a:r>
          </a:p>
          <a:p>
            <a:pPr algn="just"/>
            <a:r>
              <a:rPr lang="ru-RU" b="1" dirty="0" err="1">
                <a:latin typeface="Times New Roman" panose="02020603050405020304" pitchFamily="18" charset="0"/>
                <a:cs typeface="Times New Roman" panose="02020603050405020304" pitchFamily="18" charset="0"/>
              </a:rPr>
              <a:t>Реєстраційна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технологічна</a:t>
            </a:r>
            <a:r>
              <a:rPr lang="ru-RU" b="1" dirty="0">
                <a:latin typeface="Times New Roman" panose="02020603050405020304" pitchFamily="18" charset="0"/>
                <a:cs typeface="Times New Roman" panose="02020603050405020304" pitchFamily="18" charset="0"/>
              </a:rPr>
              <a:t> нормативна </a:t>
            </a:r>
            <a:r>
              <a:rPr lang="ru-RU" b="1" dirty="0" err="1">
                <a:latin typeface="Times New Roman" panose="02020603050405020304" pitchFamily="18" charset="0"/>
                <a:cs typeface="Times New Roman" panose="02020603050405020304" pitchFamily="18" charset="0"/>
              </a:rPr>
              <a:t>документація</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документи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є </a:t>
            </a:r>
            <a:r>
              <a:rPr lang="ru-RU" dirty="0" err="1">
                <a:latin typeface="Times New Roman" panose="02020603050405020304" pitchFamily="18" charset="0"/>
                <a:cs typeface="Times New Roman" panose="02020603050405020304" pitchFamily="18" charset="0"/>
              </a:rPr>
              <a:t>частиною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реєстраційного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досьє</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описують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технологічний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процес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включаючи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виробничий</a:t>
            </a:r>
            <a:r>
              <a:rPr lang="ru-RU" dirty="0">
                <a:latin typeface="Times New Roman" panose="02020603050405020304" pitchFamily="18" charset="0"/>
                <a:cs typeface="Times New Roman" panose="02020603050405020304" pitchFamily="18" charset="0"/>
              </a:rPr>
              <a:t> контроль і за </a:t>
            </a:r>
            <a:r>
              <a:rPr lang="ru-RU" dirty="0" err="1">
                <a:latin typeface="Times New Roman" panose="02020603050405020304" pitchFamily="18" charset="0"/>
                <a:cs typeface="Times New Roman" panose="02020603050405020304" pitchFamily="18" charset="0"/>
              </a:rPr>
              <a:t>необхідності</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вимогу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відповідних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уповноважених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органів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допоміжні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роботи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Настанова</a:t>
            </a:r>
            <a:r>
              <a:rPr lang="ru-RU" dirty="0">
                <a:latin typeface="Times New Roman" panose="02020603050405020304" pitchFamily="18" charset="0"/>
                <a:cs typeface="Times New Roman" panose="02020603050405020304" pitchFamily="18" charset="0"/>
              </a:rPr>
              <a:t> 42-01-2003</a:t>
            </a:r>
            <a:r>
              <a:rPr lang="ru-RU" dirty="0" smtClean="0">
                <a:latin typeface="Times New Roman" panose="02020603050405020304" pitchFamily="18" charset="0"/>
                <a:cs typeface="Times New Roman" panose="02020603050405020304" pitchFamily="18" charset="0"/>
              </a:rPr>
              <a:t>).</a:t>
            </a:r>
          </a:p>
          <a:p>
            <a:pPr algn="just"/>
            <a:r>
              <a:rPr lang="uk-UA" b="1" dirty="0">
                <a:latin typeface="Times New Roman" panose="02020603050405020304" pitchFamily="18" charset="0"/>
                <a:cs typeface="Times New Roman" panose="02020603050405020304" pitchFamily="18" charset="0"/>
              </a:rPr>
              <a:t>Реєстраційне посвідчення </a:t>
            </a:r>
            <a:r>
              <a:rPr lang="uk-UA" dirty="0">
                <a:latin typeface="Times New Roman" panose="02020603050405020304" pitchFamily="18" charset="0"/>
                <a:cs typeface="Times New Roman" panose="02020603050405020304" pitchFamily="18" charset="0"/>
              </a:rPr>
              <a:t>— документ, який видається замовнику, як дозвіл для медичного застосування лікарського засобу в Україні (Порядок проведення експертизи матеріалів на лікарські засоби... / Наказ МОЗ України № 220 від 19 вересня 2000 року).</a:t>
            </a:r>
          </a:p>
          <a:p>
            <a:pPr algn="just"/>
            <a:r>
              <a:rPr lang="uk-UA" b="1" dirty="0">
                <a:latin typeface="Times New Roman" panose="02020603050405020304" pitchFamily="18" charset="0"/>
                <a:cs typeface="Times New Roman" panose="02020603050405020304" pitchFamily="18" charset="0"/>
              </a:rPr>
              <a:t>Реєстраційний номер </a:t>
            </a:r>
            <a:r>
              <a:rPr lang="uk-UA" dirty="0">
                <a:latin typeface="Times New Roman" panose="02020603050405020304" pitchFamily="18" charset="0"/>
                <a:cs typeface="Times New Roman" panose="02020603050405020304" pitchFamily="18" charset="0"/>
              </a:rPr>
              <a:t>— кодова позначка, яка присвоюється лікарському засобові при державній реєстрації і зберігається за лікарським засобом незмінною на весь період перебування лікарського засобу на фармацевтичному ринку України (Порядок проведення експертизи матеріалів на лікарські засоби... / Наказ МОЗ України № 220 від 19 вересня 2000 року).</a:t>
            </a:r>
          </a:p>
          <a:p>
            <a:pPr algn="just"/>
            <a:r>
              <a:rPr lang="uk-UA" b="1" dirty="0">
                <a:latin typeface="Times New Roman" panose="02020603050405020304" pitchFamily="18" charset="0"/>
                <a:cs typeface="Times New Roman" panose="02020603050405020304" pitchFamily="18" charset="0"/>
              </a:rPr>
              <a:t>Серія</a:t>
            </a:r>
            <a:r>
              <a:rPr lang="uk-UA" dirty="0">
                <a:latin typeface="Times New Roman" panose="02020603050405020304" pitchFamily="18" charset="0"/>
                <a:cs typeface="Times New Roman" panose="02020603050405020304" pitchFamily="18" charset="0"/>
              </a:rPr>
              <a:t> — визначена кількість вихідної сировини, пакувальних матеріалів або продукції, яка піддається обробці в одному або в низці послідовних технологічних процесів таким чином, що може розраховувати на однорідність продукції (Настанова 42-01-2001</a:t>
            </a:r>
            <a:r>
              <a:rPr lang="uk-UA" dirty="0" smtClean="0">
                <a:latin typeface="Times New Roman" panose="02020603050405020304" pitchFamily="18" charset="0"/>
                <a:cs typeface="Times New Roman" panose="02020603050405020304" pitchFamily="18" charset="0"/>
              </a:rPr>
              <a:t>).</a:t>
            </a:r>
          </a:p>
          <a:p>
            <a:pPr algn="just"/>
            <a:r>
              <a:rPr lang="ru-RU" b="1" dirty="0" err="1">
                <a:latin typeface="Times New Roman" panose="02020603050405020304" pitchFamily="18" charset="0"/>
                <a:cs typeface="Times New Roman" panose="02020603050405020304" pitchFamily="18" charset="0"/>
              </a:rPr>
              <a:t>Технічний</a:t>
            </a:r>
            <a:r>
              <a:rPr lang="ru-RU" b="1" dirty="0">
                <a:latin typeface="Times New Roman" panose="02020603050405020304" pitchFamily="18" charset="0"/>
                <a:cs typeface="Times New Roman" panose="02020603050405020304" pitchFamily="18" charset="0"/>
              </a:rPr>
              <a:t> регламент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нормативний</a:t>
            </a:r>
            <a:r>
              <a:rPr lang="ru-RU" dirty="0">
                <a:latin typeface="Times New Roman" panose="02020603050405020304" pitchFamily="18" charset="0"/>
                <a:cs typeface="Times New Roman" panose="02020603050405020304" pitchFamily="18" charset="0"/>
              </a:rPr>
              <a:t> документ, в </a:t>
            </a:r>
            <a:r>
              <a:rPr lang="ru-RU" dirty="0" err="1">
                <a:latin typeface="Times New Roman" panose="02020603050405020304" pitchFamily="18" charset="0"/>
                <a:cs typeface="Times New Roman" panose="02020603050405020304" pitchFamily="18" charset="0"/>
              </a:rPr>
              <a:t>якому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визначено</a:t>
            </a:r>
            <a:r>
              <a:rPr lang="ru-RU" dirty="0">
                <a:latin typeface="Times New Roman" panose="02020603050405020304" pitchFamily="18" charset="0"/>
                <a:cs typeface="Times New Roman" panose="02020603050405020304" pitchFamily="18" charset="0"/>
              </a:rPr>
              <a:t> характеристики </a:t>
            </a:r>
            <a:r>
              <a:rPr lang="ru-RU" dirty="0" err="1">
                <a:latin typeface="Times New Roman" panose="02020603050405020304" pitchFamily="18" charset="0"/>
                <a:cs typeface="Times New Roman" panose="02020603050405020304" pitchFamily="18" charset="0"/>
              </a:rPr>
              <a:t>продукції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пов'язані</a:t>
            </a:r>
            <a:r>
              <a:rPr lang="ru-RU" dirty="0">
                <a:latin typeface="Times New Roman" panose="02020603050405020304" pitchFamily="18" charset="0"/>
                <a:cs typeface="Times New Roman" panose="02020603050405020304" pitchFamily="18" charset="0"/>
              </a:rPr>
              <a:t> з нею </a:t>
            </a:r>
            <a:r>
              <a:rPr lang="ru-RU" dirty="0" err="1">
                <a:latin typeface="Times New Roman" panose="02020603050405020304" pitchFamily="18" charset="0"/>
                <a:cs typeface="Times New Roman" panose="02020603050405020304" pitchFamily="18" charset="0"/>
              </a:rPr>
              <a:t>процеси</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методи</a:t>
            </a:r>
            <a:r>
              <a:rPr lang="ru-RU" dirty="0">
                <a:latin typeface="Times New Roman" panose="02020603050405020304" pitchFamily="18" charset="0"/>
                <a:cs typeface="Times New Roman" panose="02020603050405020304" pitchFamily="18" charset="0"/>
              </a:rPr>
              <a:t> виробництва (МВ 64У-1-97).</a:t>
            </a:r>
          </a:p>
          <a:p>
            <a:pPr algn="just"/>
            <a:r>
              <a:rPr lang="ru-RU" b="1" dirty="0" err="1">
                <a:latin typeface="Times New Roman" panose="02020603050405020304" pitchFamily="18" charset="0"/>
                <a:cs typeface="Times New Roman" panose="02020603050405020304" pitchFamily="18" charset="0"/>
              </a:rPr>
              <a:t>Технологічна</a:t>
            </a:r>
            <a:r>
              <a:rPr lang="ru-RU" b="1" dirty="0">
                <a:latin typeface="Times New Roman" panose="02020603050405020304" pitchFamily="18" charset="0"/>
                <a:cs typeface="Times New Roman" panose="02020603050405020304" pitchFamily="18" charset="0"/>
              </a:rPr>
              <a:t> інструкція </a:t>
            </a:r>
            <a:r>
              <a:rPr lang="ru-RU" dirty="0">
                <a:latin typeface="Times New Roman" panose="02020603050405020304" pitchFamily="18" charset="0"/>
                <a:cs typeface="Times New Roman" panose="02020603050405020304" pitchFamily="18" charset="0"/>
              </a:rPr>
              <a:t>— документ,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належить</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категорії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виробничих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інструкцій</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містить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відомості</a:t>
            </a:r>
            <a:r>
              <a:rPr lang="ru-RU" dirty="0">
                <a:latin typeface="Times New Roman" panose="02020603050405020304" pitchFamily="18" charset="0"/>
                <a:cs typeface="Times New Roman" panose="02020603050405020304" pitchFamily="18" charset="0"/>
              </a:rPr>
              <a:t> про порядок </a:t>
            </a:r>
            <a:r>
              <a:rPr lang="ru-RU" dirty="0" err="1">
                <a:latin typeface="Times New Roman" panose="02020603050405020304" pitchFamily="18" charset="0"/>
                <a:cs typeface="Times New Roman" panose="02020603050405020304" pitchFamily="18" charset="0"/>
              </a:rPr>
              <a:t>проведення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технологічного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процесу</a:t>
            </a:r>
            <a:r>
              <a:rPr lang="ru-RU" dirty="0">
                <a:latin typeface="Times New Roman" panose="02020603050405020304" pitchFamily="18" charset="0"/>
                <a:cs typeface="Times New Roman" panose="02020603050405020304" pitchFamily="18" charset="0"/>
              </a:rPr>
              <a:t> (МВ 64У-1-97).</a:t>
            </a:r>
          </a:p>
          <a:p>
            <a:endParaRPr lang="uk-UA" dirty="0"/>
          </a:p>
          <a:p>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03176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4674" y="149830"/>
            <a:ext cx="11732526" cy="6678751"/>
          </a:xfrm>
          <a:prstGeom prst="rect">
            <a:avLst/>
          </a:prstGeom>
        </p:spPr>
        <p:txBody>
          <a:bodyPr wrap="square">
            <a:spAutoFit/>
          </a:bodyPr>
          <a:lstStyle/>
          <a:p>
            <a:pPr algn="just"/>
            <a:r>
              <a:rPr lang="uk-UA" sz="1700" b="1" dirty="0" err="1">
                <a:solidFill>
                  <a:srgbClr val="333333"/>
                </a:solidFill>
                <a:latin typeface="Times New Roman" panose="02020603050405020304" pitchFamily="18" charset="0"/>
                <a:ea typeface="Tahoma" panose="020B0604030504040204" pitchFamily="34" charset="0"/>
                <a:cs typeface="Times New Roman" panose="02020603050405020304" pitchFamily="18" charset="0"/>
              </a:rPr>
              <a:t>Біодоступність</a:t>
            </a:r>
            <a:r>
              <a:rPr lang="uk-UA" sz="1700" dirty="0">
                <a:solidFill>
                  <a:srgbClr val="333333"/>
                </a:solidFill>
                <a:latin typeface="Times New Roman" panose="02020603050405020304" pitchFamily="18" charset="0"/>
                <a:ea typeface="Tahoma" panose="020B0604030504040204" pitchFamily="34" charset="0"/>
                <a:cs typeface="Times New Roman" panose="02020603050405020304" pitchFamily="18" charset="0"/>
              </a:rPr>
              <a:t> — рівень та ступінь усмоктування субстанції з готової лікарської форми, що визначається графіком «концентрація — час» при його системній циркуляції чи виділенні із сечею (Порядок проведення експертизи матеріалів на лікарські засоби... / Наказ МОЗ України № 220 від 19 вересня 2000 року</a:t>
            </a:r>
            <a:r>
              <a:rPr lang="uk-UA" sz="1700" dirty="0" smtClean="0">
                <a:solidFill>
                  <a:srgbClr val="333333"/>
                </a:solidFill>
                <a:latin typeface="Times New Roman" panose="02020603050405020304" pitchFamily="18" charset="0"/>
                <a:ea typeface="Tahoma" panose="020B0604030504040204" pitchFamily="34" charset="0"/>
                <a:cs typeface="Times New Roman" panose="02020603050405020304" pitchFamily="18" charset="0"/>
              </a:rPr>
              <a:t>).</a:t>
            </a:r>
          </a:p>
          <a:p>
            <a:pPr algn="just"/>
            <a:r>
              <a:rPr lang="uk-UA" sz="1700" b="1" dirty="0" err="1">
                <a:latin typeface="Times New Roman" panose="02020603050405020304" pitchFamily="18" charset="0"/>
                <a:ea typeface="Tahoma" panose="020B0604030504040204" pitchFamily="34" charset="0"/>
                <a:cs typeface="Times New Roman" panose="02020603050405020304" pitchFamily="18" charset="0"/>
              </a:rPr>
              <a:t>Біоеквівалентність</a:t>
            </a:r>
            <a:r>
              <a:rPr lang="uk-UA" sz="1700" dirty="0">
                <a:latin typeface="Times New Roman" panose="02020603050405020304" pitchFamily="18" charset="0"/>
                <a:ea typeface="Tahoma" panose="020B0604030504040204" pitchFamily="34" charset="0"/>
                <a:cs typeface="Times New Roman" panose="02020603050405020304" pitchFamily="18" charset="0"/>
              </a:rPr>
              <a:t> — порівняльна характеристика двох лікарських засобів за однакових умов, яка підтверджує їх фармацевтичну та біологічну еквівалентність щодо ефективності та безпечності після використання в однакових молярних дозах (Порядок проведення експертизи матеріалів на лікарські засоби... / Наказ МОЗ України № 220 від 19 вересня 2000 року</a:t>
            </a:r>
            <a:r>
              <a:rPr lang="uk-UA" sz="1700" dirty="0" smtClean="0">
                <a:latin typeface="Times New Roman" panose="02020603050405020304" pitchFamily="18" charset="0"/>
                <a:ea typeface="Tahoma" panose="020B0604030504040204" pitchFamily="34" charset="0"/>
                <a:cs typeface="Times New Roman" panose="02020603050405020304" pitchFamily="18" charset="0"/>
              </a:rPr>
              <a:t>).</a:t>
            </a:r>
          </a:p>
          <a:p>
            <a:pPr algn="just"/>
            <a:r>
              <a:rPr lang="uk-UA" sz="1700" b="1" dirty="0">
                <a:latin typeface="Times New Roman" panose="02020603050405020304" pitchFamily="18" charset="0"/>
                <a:ea typeface="Tahoma" panose="020B0604030504040204" pitchFamily="34" charset="0"/>
                <a:cs typeface="Times New Roman" panose="02020603050405020304" pitchFamily="18" charset="0"/>
              </a:rPr>
              <a:t>Біологічно активна добавка — </a:t>
            </a:r>
            <a:r>
              <a:rPr lang="uk-UA" sz="1700" dirty="0">
                <a:latin typeface="Times New Roman" panose="02020603050405020304" pitchFamily="18" charset="0"/>
                <a:ea typeface="Tahoma" panose="020B0604030504040204" pitchFamily="34" charset="0"/>
                <a:cs typeface="Times New Roman" panose="02020603050405020304" pitchFamily="18" charset="0"/>
              </a:rPr>
              <a:t>речовини або їх суміші, що використовуються для надання раціону харчування спеціальних дієтичних чи лікувально-профілактичних властивостей, вміст яких не перевищує рекомендовану дозу активної речовини. Для вітамінів та мінеральних елементів допускається перевищення фізіологічної потреби не більше ніж у три рази (ГН 4.4.8.073-2001</a:t>
            </a:r>
            <a:r>
              <a:rPr lang="uk-UA" sz="1700" dirty="0" smtClean="0">
                <a:latin typeface="Times New Roman" panose="02020603050405020304" pitchFamily="18" charset="0"/>
                <a:ea typeface="Tahoma" panose="020B0604030504040204" pitchFamily="34" charset="0"/>
                <a:cs typeface="Times New Roman" panose="02020603050405020304" pitchFamily="18" charset="0"/>
              </a:rPr>
              <a:t>).</a:t>
            </a:r>
          </a:p>
          <a:p>
            <a:pPr algn="just"/>
            <a:r>
              <a:rPr lang="uk-UA" sz="1700" b="1" dirty="0" err="1">
                <a:latin typeface="Times New Roman" panose="02020603050405020304" pitchFamily="18" charset="0"/>
                <a:ea typeface="Tahoma" panose="020B0604030504040204" pitchFamily="34" charset="0"/>
                <a:cs typeface="Times New Roman" panose="02020603050405020304" pitchFamily="18" charset="0"/>
              </a:rPr>
              <a:t>Доклінічне</a:t>
            </a:r>
            <a:r>
              <a:rPr lang="uk-UA" sz="1700" b="1" dirty="0">
                <a:latin typeface="Times New Roman" panose="02020603050405020304" pitchFamily="18" charset="0"/>
                <a:ea typeface="Tahoma" panose="020B0604030504040204" pitchFamily="34" charset="0"/>
                <a:cs typeface="Times New Roman" panose="02020603050405020304" pitchFamily="18" charset="0"/>
              </a:rPr>
              <a:t> вивчення лікарського засобу </a:t>
            </a:r>
            <a:r>
              <a:rPr lang="uk-UA" sz="1700" dirty="0">
                <a:latin typeface="Times New Roman" panose="02020603050405020304" pitchFamily="18" charset="0"/>
                <a:ea typeface="Tahoma" panose="020B0604030504040204" pitchFamily="34" charset="0"/>
                <a:cs typeface="Times New Roman" panose="02020603050405020304" pitchFamily="18" charset="0"/>
              </a:rPr>
              <a:t>— хімічні, фізичні, біологічні, мікробіологічні, фармакологічні, токсикологічні та інші експериментальні наукові дослідження з метою вивчення специфічної дії та безпечності лікарського засобу (Порядок проведення експертизи матеріалів на лікарські засоби... / Наказ МОЗ України № 220 від 19 вересня 2000 року</a:t>
            </a:r>
            <a:r>
              <a:rPr lang="uk-UA" sz="1700" dirty="0" smtClean="0">
                <a:latin typeface="Times New Roman" panose="02020603050405020304" pitchFamily="18" charset="0"/>
                <a:ea typeface="Tahoma" panose="020B0604030504040204" pitchFamily="34" charset="0"/>
                <a:cs typeface="Times New Roman" panose="02020603050405020304" pitchFamily="18" charset="0"/>
              </a:rPr>
              <a:t>).</a:t>
            </a:r>
          </a:p>
          <a:p>
            <a:pPr algn="just"/>
            <a:r>
              <a:rPr lang="ru-RU" sz="1700" b="1" dirty="0" err="1">
                <a:latin typeface="Times New Roman" panose="02020603050405020304" pitchFamily="18" charset="0"/>
                <a:ea typeface="Tahoma" panose="020B0604030504040204" pitchFamily="34" charset="0"/>
                <a:cs typeface="Times New Roman" panose="02020603050405020304" pitchFamily="18" charset="0"/>
              </a:rPr>
              <a:t>Клінічні</a:t>
            </a:r>
            <a:r>
              <a:rPr lang="ru-RU" sz="1700" b="1" dirty="0">
                <a:latin typeface="Times New Roman" panose="02020603050405020304" pitchFamily="18" charset="0"/>
                <a:ea typeface="Tahoma" panose="020B0604030504040204" pitchFamily="34" charset="0"/>
                <a:cs typeface="Times New Roman" panose="02020603050405020304" pitchFamily="18" charset="0"/>
              </a:rPr>
              <a:t> </a:t>
            </a:r>
            <a:r>
              <a:rPr lang="ru-RU" sz="1700" b="1" dirty="0" err="1">
                <a:latin typeface="Times New Roman" panose="02020603050405020304" pitchFamily="18" charset="0"/>
                <a:ea typeface="Tahoma" panose="020B0604030504040204" pitchFamily="34" charset="0"/>
                <a:cs typeface="Times New Roman" panose="02020603050405020304" pitchFamily="18" charset="0"/>
              </a:rPr>
              <a:t>випробування</a:t>
            </a:r>
            <a:r>
              <a:rPr lang="ru-RU" sz="1700" b="1" dirty="0">
                <a:latin typeface="Times New Roman" panose="02020603050405020304" pitchFamily="18" charset="0"/>
                <a:ea typeface="Tahoma" panose="020B0604030504040204" pitchFamily="34" charset="0"/>
                <a:cs typeface="Times New Roman" panose="02020603050405020304" pitchFamily="18" charset="0"/>
              </a:rPr>
              <a:t> </a:t>
            </a:r>
            <a:r>
              <a:rPr lang="ru-RU" sz="1700" dirty="0">
                <a:latin typeface="Times New Roman" panose="02020603050405020304" pitchFamily="18" charset="0"/>
                <a:ea typeface="Tahoma" panose="020B0604030504040204" pitchFamily="34" charset="0"/>
                <a:cs typeface="Times New Roman" panose="02020603050405020304" pitchFamily="18" charset="0"/>
              </a:rPr>
              <a:t>— </a:t>
            </a:r>
            <a:r>
              <a:rPr lang="ru-RU" sz="1700" dirty="0" err="1">
                <a:latin typeface="Times New Roman" panose="02020603050405020304" pitchFamily="18" charset="0"/>
                <a:ea typeface="Tahoma" panose="020B0604030504040204" pitchFamily="34" charset="0"/>
                <a:cs typeface="Times New Roman" panose="02020603050405020304" pitchFamily="18" charset="0"/>
              </a:rPr>
              <a:t>це</a:t>
            </a:r>
            <a:r>
              <a:rPr lang="ru-RU" sz="1700" dirty="0">
                <a:latin typeface="Times New Roman" panose="02020603050405020304" pitchFamily="18" charset="0"/>
                <a:ea typeface="Tahoma" panose="020B0604030504040204" pitchFamily="34" charset="0"/>
                <a:cs typeface="Times New Roman" panose="02020603050405020304" pitchFamily="18" charset="0"/>
              </a:rPr>
              <a:t> </a:t>
            </a:r>
            <a:r>
              <a:rPr lang="ru-RU" sz="1700" dirty="0" err="1">
                <a:latin typeface="Times New Roman" panose="02020603050405020304" pitchFamily="18" charset="0"/>
                <a:ea typeface="Tahoma" panose="020B0604030504040204" pitchFamily="34" charset="0"/>
                <a:cs typeface="Times New Roman" panose="02020603050405020304" pitchFamily="18" charset="0"/>
              </a:rPr>
              <a:t>встановлення</a:t>
            </a:r>
            <a:r>
              <a:rPr lang="ru-RU" sz="1700" dirty="0">
                <a:latin typeface="Times New Roman" panose="02020603050405020304" pitchFamily="18" charset="0"/>
                <a:ea typeface="Tahoma" panose="020B0604030504040204" pitchFamily="34" charset="0"/>
                <a:cs typeface="Times New Roman" panose="02020603050405020304" pitchFamily="18" charset="0"/>
              </a:rPr>
              <a:t> </a:t>
            </a:r>
            <a:r>
              <a:rPr lang="ru-RU" sz="1700" dirty="0" err="1">
                <a:latin typeface="Times New Roman" panose="02020603050405020304" pitchFamily="18" charset="0"/>
                <a:ea typeface="Tahoma" panose="020B0604030504040204" pitchFamily="34" charset="0"/>
                <a:cs typeface="Times New Roman" panose="02020603050405020304" pitchFamily="18" charset="0"/>
              </a:rPr>
              <a:t>або</a:t>
            </a:r>
            <a:r>
              <a:rPr lang="ru-RU" sz="1700" dirty="0">
                <a:latin typeface="Times New Roman" panose="02020603050405020304" pitchFamily="18" charset="0"/>
                <a:ea typeface="Tahoma" panose="020B0604030504040204" pitchFamily="34" charset="0"/>
                <a:cs typeface="Times New Roman" panose="02020603050405020304" pitchFamily="18" charset="0"/>
              </a:rPr>
              <a:t> </a:t>
            </a:r>
            <a:r>
              <a:rPr lang="ru-RU" sz="1700" dirty="0" err="1">
                <a:latin typeface="Times New Roman" panose="02020603050405020304" pitchFamily="18" charset="0"/>
                <a:ea typeface="Tahoma" panose="020B0604030504040204" pitchFamily="34" charset="0"/>
                <a:cs typeface="Times New Roman" panose="02020603050405020304" pitchFamily="18" charset="0"/>
              </a:rPr>
              <a:t>підтвердження</a:t>
            </a:r>
            <a:r>
              <a:rPr lang="ru-RU" sz="1700" dirty="0">
                <a:latin typeface="Times New Roman" panose="02020603050405020304" pitchFamily="18" charset="0"/>
                <a:ea typeface="Tahoma" panose="020B0604030504040204" pitchFamily="34" charset="0"/>
                <a:cs typeface="Times New Roman" panose="02020603050405020304" pitchFamily="18" charset="0"/>
              </a:rPr>
              <a:t> </a:t>
            </a:r>
            <a:r>
              <a:rPr lang="ru-RU" sz="1700" dirty="0" err="1">
                <a:latin typeface="Times New Roman" panose="02020603050405020304" pitchFamily="18" charset="0"/>
                <a:ea typeface="Tahoma" panose="020B0604030504040204" pitchFamily="34" charset="0"/>
                <a:cs typeface="Times New Roman" panose="02020603050405020304" pitchFamily="18" charset="0"/>
              </a:rPr>
              <a:t>ефективності</a:t>
            </a:r>
            <a:r>
              <a:rPr lang="ru-RU" sz="1700" dirty="0">
                <a:latin typeface="Times New Roman" panose="02020603050405020304" pitchFamily="18" charset="0"/>
                <a:ea typeface="Tahoma" panose="020B0604030504040204" pitchFamily="34" charset="0"/>
                <a:cs typeface="Times New Roman" panose="02020603050405020304" pitchFamily="18" charset="0"/>
              </a:rPr>
              <a:t> та </a:t>
            </a:r>
            <a:r>
              <a:rPr lang="ru-RU" sz="1700" dirty="0" err="1">
                <a:latin typeface="Times New Roman" panose="02020603050405020304" pitchFamily="18" charset="0"/>
                <a:ea typeface="Tahoma" panose="020B0604030504040204" pitchFamily="34" charset="0"/>
                <a:cs typeface="Times New Roman" panose="02020603050405020304" pitchFamily="18" charset="0"/>
              </a:rPr>
              <a:t>безпечності</a:t>
            </a:r>
            <a:r>
              <a:rPr lang="ru-RU" sz="1700" dirty="0">
                <a:latin typeface="Times New Roman" panose="02020603050405020304" pitchFamily="18" charset="0"/>
                <a:ea typeface="Tahoma" panose="020B0604030504040204" pitchFamily="34" charset="0"/>
                <a:cs typeface="Times New Roman" panose="02020603050405020304" pitchFamily="18" charset="0"/>
              </a:rPr>
              <a:t> </a:t>
            </a:r>
            <a:r>
              <a:rPr lang="ru-RU" sz="1700" dirty="0" err="1">
                <a:latin typeface="Times New Roman" panose="02020603050405020304" pitchFamily="18" charset="0"/>
                <a:ea typeface="Tahoma" panose="020B0604030504040204" pitchFamily="34" charset="0"/>
                <a:cs typeface="Times New Roman" panose="02020603050405020304" pitchFamily="18" charset="0"/>
              </a:rPr>
              <a:t>лікарського</a:t>
            </a:r>
            <a:r>
              <a:rPr lang="ru-RU" sz="1700" dirty="0">
                <a:latin typeface="Times New Roman" panose="02020603050405020304" pitchFamily="18" charset="0"/>
                <a:ea typeface="Tahoma" panose="020B0604030504040204" pitchFamily="34" charset="0"/>
                <a:cs typeface="Times New Roman" panose="02020603050405020304" pitchFamily="18" charset="0"/>
              </a:rPr>
              <a:t> </a:t>
            </a:r>
            <a:r>
              <a:rPr lang="ru-RU" sz="1700" dirty="0" err="1">
                <a:latin typeface="Times New Roman" panose="02020603050405020304" pitchFamily="18" charset="0"/>
                <a:ea typeface="Tahoma" panose="020B0604030504040204" pitchFamily="34" charset="0"/>
                <a:cs typeface="Times New Roman" panose="02020603050405020304" pitchFamily="18" charset="0"/>
              </a:rPr>
              <a:t>засобу</a:t>
            </a:r>
            <a:r>
              <a:rPr lang="ru-RU" sz="1700" dirty="0">
                <a:latin typeface="Times New Roman" panose="02020603050405020304" pitchFamily="18" charset="0"/>
                <a:ea typeface="Tahoma" panose="020B0604030504040204" pitchFamily="34" charset="0"/>
                <a:cs typeface="Times New Roman" panose="02020603050405020304" pitchFamily="18" charset="0"/>
              </a:rPr>
              <a:t>, яке проводиться у </a:t>
            </a:r>
            <a:r>
              <a:rPr lang="ru-RU" sz="1700" dirty="0" err="1">
                <a:latin typeface="Times New Roman" panose="02020603050405020304" pitchFamily="18" charset="0"/>
                <a:ea typeface="Tahoma" panose="020B0604030504040204" pitchFamily="34" charset="0"/>
                <a:cs typeface="Times New Roman" panose="02020603050405020304" pitchFamily="18" charset="0"/>
              </a:rPr>
              <a:t>лікувально-профілактичних</a:t>
            </a:r>
            <a:r>
              <a:rPr lang="ru-RU" sz="1700" dirty="0">
                <a:latin typeface="Times New Roman" panose="02020603050405020304" pitchFamily="18" charset="0"/>
                <a:ea typeface="Tahoma" panose="020B0604030504040204" pitchFamily="34" charset="0"/>
                <a:cs typeface="Times New Roman" panose="02020603050405020304" pitchFamily="18" charset="0"/>
              </a:rPr>
              <a:t> закладах, </a:t>
            </a:r>
            <a:r>
              <a:rPr lang="ru-RU" sz="1700" dirty="0" err="1">
                <a:latin typeface="Times New Roman" panose="02020603050405020304" pitchFamily="18" charset="0"/>
                <a:ea typeface="Tahoma" panose="020B0604030504040204" pitchFamily="34" charset="0"/>
                <a:cs typeface="Times New Roman" panose="02020603050405020304" pitchFamily="18" charset="0"/>
              </a:rPr>
              <a:t>уповноважених</a:t>
            </a:r>
            <a:r>
              <a:rPr lang="ru-RU" sz="1700" dirty="0">
                <a:latin typeface="Times New Roman" panose="02020603050405020304" pitchFamily="18" charset="0"/>
                <a:ea typeface="Tahoma" panose="020B0604030504040204" pitchFamily="34" charset="0"/>
                <a:cs typeface="Times New Roman" panose="02020603050405020304" pitchFamily="18" charset="0"/>
              </a:rPr>
              <a:t> на </a:t>
            </a:r>
            <a:r>
              <a:rPr lang="ru-RU" sz="1700" dirty="0" err="1">
                <a:latin typeface="Times New Roman" panose="02020603050405020304" pitchFamily="18" charset="0"/>
                <a:ea typeface="Tahoma" panose="020B0604030504040204" pitchFamily="34" charset="0"/>
                <a:cs typeface="Times New Roman" panose="02020603050405020304" pitchFamily="18" charset="0"/>
              </a:rPr>
              <a:t>це</a:t>
            </a:r>
            <a:r>
              <a:rPr lang="ru-RU" sz="1700" dirty="0">
                <a:latin typeface="Times New Roman" panose="02020603050405020304" pitchFamily="18" charset="0"/>
                <a:ea typeface="Tahoma" panose="020B0604030504040204" pitchFamily="34" charset="0"/>
                <a:cs typeface="Times New Roman" panose="02020603050405020304" pitchFamily="18" charset="0"/>
              </a:rPr>
              <a:t> </a:t>
            </a:r>
            <a:r>
              <a:rPr lang="ru-RU" sz="1700" dirty="0" err="1">
                <a:latin typeface="Times New Roman" panose="02020603050405020304" pitchFamily="18" charset="0"/>
                <a:ea typeface="Tahoma" panose="020B0604030504040204" pitchFamily="34" charset="0"/>
                <a:cs typeface="Times New Roman" panose="02020603050405020304" pitchFamily="18" charset="0"/>
              </a:rPr>
              <a:t>Міністерством</a:t>
            </a:r>
            <a:r>
              <a:rPr lang="ru-RU" sz="1700" dirty="0">
                <a:latin typeface="Times New Roman" panose="02020603050405020304" pitchFamily="18" charset="0"/>
                <a:ea typeface="Tahoma" panose="020B0604030504040204" pitchFamily="34" charset="0"/>
                <a:cs typeface="Times New Roman" panose="02020603050405020304" pitchFamily="18" charset="0"/>
              </a:rPr>
              <a:t> </a:t>
            </a:r>
            <a:r>
              <a:rPr lang="ru-RU" sz="1700" dirty="0" err="1">
                <a:latin typeface="Times New Roman" panose="02020603050405020304" pitchFamily="18" charset="0"/>
                <a:ea typeface="Tahoma" panose="020B0604030504040204" pitchFamily="34" charset="0"/>
                <a:cs typeface="Times New Roman" panose="02020603050405020304" pitchFamily="18" charset="0"/>
              </a:rPr>
              <a:t>охорони</a:t>
            </a:r>
            <a:r>
              <a:rPr lang="ru-RU" sz="1700" dirty="0">
                <a:latin typeface="Times New Roman" panose="02020603050405020304" pitchFamily="18" charset="0"/>
                <a:ea typeface="Tahoma" panose="020B0604030504040204" pitchFamily="34" charset="0"/>
                <a:cs typeface="Times New Roman" panose="02020603050405020304" pitchFamily="18" charset="0"/>
              </a:rPr>
              <a:t> </a:t>
            </a:r>
            <a:r>
              <a:rPr lang="ru-RU" sz="1700" dirty="0" err="1">
                <a:latin typeface="Times New Roman" panose="02020603050405020304" pitchFamily="18" charset="0"/>
                <a:ea typeface="Tahoma" panose="020B0604030504040204" pitchFamily="34" charset="0"/>
                <a:cs typeface="Times New Roman" panose="02020603050405020304" pitchFamily="18" charset="0"/>
              </a:rPr>
              <a:t>здоров'я</a:t>
            </a:r>
            <a:r>
              <a:rPr lang="ru-RU" sz="1700" dirty="0">
                <a:latin typeface="Times New Roman" panose="02020603050405020304" pitchFamily="18" charset="0"/>
                <a:ea typeface="Tahoma" panose="020B0604030504040204" pitchFamily="34" charset="0"/>
                <a:cs typeface="Times New Roman" panose="02020603050405020304" pitchFamily="18" charset="0"/>
              </a:rPr>
              <a:t> </a:t>
            </a:r>
            <a:r>
              <a:rPr lang="ru-RU" sz="1700" dirty="0" err="1">
                <a:latin typeface="Times New Roman" panose="02020603050405020304" pitchFamily="18" charset="0"/>
                <a:ea typeface="Tahoma" panose="020B0604030504040204" pitchFamily="34" charset="0"/>
                <a:cs typeface="Times New Roman" panose="02020603050405020304" pitchFamily="18" charset="0"/>
              </a:rPr>
              <a:t>України</a:t>
            </a:r>
            <a:r>
              <a:rPr lang="ru-RU" sz="1700" dirty="0">
                <a:latin typeface="Times New Roman" panose="02020603050405020304" pitchFamily="18" charset="0"/>
                <a:ea typeface="Tahoma" panose="020B0604030504040204" pitchFamily="34" charset="0"/>
                <a:cs typeface="Times New Roman" panose="02020603050405020304" pitchFamily="18" charset="0"/>
              </a:rPr>
              <a:t> за </a:t>
            </a:r>
            <a:r>
              <a:rPr lang="ru-RU" sz="1700" dirty="0" err="1">
                <a:latin typeface="Times New Roman" panose="02020603050405020304" pitchFamily="18" charset="0"/>
                <a:ea typeface="Tahoma" panose="020B0604030504040204" pitchFamily="34" charset="0"/>
                <a:cs typeface="Times New Roman" panose="02020603050405020304" pitchFamily="18" charset="0"/>
              </a:rPr>
              <a:t>направленням</a:t>
            </a:r>
            <a:r>
              <a:rPr lang="ru-RU" sz="1700" dirty="0">
                <a:latin typeface="Times New Roman" panose="02020603050405020304" pitchFamily="18" charset="0"/>
                <a:ea typeface="Tahoma" panose="020B0604030504040204" pitchFamily="34" charset="0"/>
                <a:cs typeface="Times New Roman" panose="02020603050405020304" pitchFamily="18" charset="0"/>
              </a:rPr>
              <a:t> Державного </a:t>
            </a:r>
            <a:r>
              <a:rPr lang="ru-RU" sz="1700" dirty="0" err="1">
                <a:latin typeface="Times New Roman" panose="02020603050405020304" pitchFamily="18" charset="0"/>
                <a:ea typeface="Tahoma" panose="020B0604030504040204" pitchFamily="34" charset="0"/>
                <a:cs typeface="Times New Roman" panose="02020603050405020304" pitchFamily="18" charset="0"/>
              </a:rPr>
              <a:t>фармакологічного</a:t>
            </a:r>
            <a:r>
              <a:rPr lang="ru-RU" sz="1700" dirty="0">
                <a:latin typeface="Times New Roman" panose="02020603050405020304" pitchFamily="18" charset="0"/>
                <a:ea typeface="Tahoma" panose="020B0604030504040204" pitchFamily="34" charset="0"/>
                <a:cs typeface="Times New Roman" panose="02020603050405020304" pitchFamily="18" charset="0"/>
              </a:rPr>
              <a:t> центру (Порядок </a:t>
            </a:r>
            <a:r>
              <a:rPr lang="ru-RU" sz="1700" dirty="0" err="1">
                <a:latin typeface="Times New Roman" panose="02020603050405020304" pitchFamily="18" charset="0"/>
                <a:ea typeface="Tahoma" panose="020B0604030504040204" pitchFamily="34" charset="0"/>
                <a:cs typeface="Times New Roman" panose="02020603050405020304" pitchFamily="18" charset="0"/>
              </a:rPr>
              <a:t>проведення</a:t>
            </a:r>
            <a:r>
              <a:rPr lang="ru-RU" sz="1700" dirty="0">
                <a:latin typeface="Times New Roman" panose="02020603050405020304" pitchFamily="18" charset="0"/>
                <a:ea typeface="Tahoma" panose="020B0604030504040204" pitchFamily="34" charset="0"/>
                <a:cs typeface="Times New Roman" panose="02020603050405020304" pitchFamily="18" charset="0"/>
              </a:rPr>
              <a:t> </a:t>
            </a:r>
            <a:r>
              <a:rPr lang="ru-RU" sz="1700" dirty="0" err="1">
                <a:latin typeface="Times New Roman" panose="02020603050405020304" pitchFamily="18" charset="0"/>
                <a:ea typeface="Tahoma" panose="020B0604030504040204" pitchFamily="34" charset="0"/>
                <a:cs typeface="Times New Roman" panose="02020603050405020304" pitchFamily="18" charset="0"/>
              </a:rPr>
              <a:t>експертизи</a:t>
            </a:r>
            <a:r>
              <a:rPr lang="ru-RU" sz="1700" dirty="0">
                <a:latin typeface="Times New Roman" panose="02020603050405020304" pitchFamily="18" charset="0"/>
                <a:ea typeface="Tahoma" panose="020B0604030504040204" pitchFamily="34" charset="0"/>
                <a:cs typeface="Times New Roman" panose="02020603050405020304" pitchFamily="18" charset="0"/>
              </a:rPr>
              <a:t> </a:t>
            </a:r>
            <a:r>
              <a:rPr lang="ru-RU" sz="1700" dirty="0" err="1">
                <a:latin typeface="Times New Roman" panose="02020603050405020304" pitchFamily="18" charset="0"/>
                <a:ea typeface="Tahoma" panose="020B0604030504040204" pitchFamily="34" charset="0"/>
                <a:cs typeface="Times New Roman" panose="02020603050405020304" pitchFamily="18" charset="0"/>
              </a:rPr>
              <a:t>матеріалів</a:t>
            </a:r>
            <a:r>
              <a:rPr lang="ru-RU" sz="1700" dirty="0">
                <a:latin typeface="Times New Roman" panose="02020603050405020304" pitchFamily="18" charset="0"/>
                <a:ea typeface="Tahoma" panose="020B0604030504040204" pitchFamily="34" charset="0"/>
                <a:cs typeface="Times New Roman" panose="02020603050405020304" pitchFamily="18" charset="0"/>
              </a:rPr>
              <a:t> на </a:t>
            </a:r>
            <a:r>
              <a:rPr lang="ru-RU" sz="1700" dirty="0" err="1">
                <a:latin typeface="Times New Roman" panose="02020603050405020304" pitchFamily="18" charset="0"/>
                <a:ea typeface="Tahoma" panose="020B0604030504040204" pitchFamily="34" charset="0"/>
                <a:cs typeface="Times New Roman" panose="02020603050405020304" pitchFamily="18" charset="0"/>
              </a:rPr>
              <a:t>лікарські</a:t>
            </a:r>
            <a:r>
              <a:rPr lang="ru-RU" sz="1700" dirty="0">
                <a:latin typeface="Times New Roman" panose="02020603050405020304" pitchFamily="18" charset="0"/>
                <a:ea typeface="Tahoma" panose="020B0604030504040204" pitchFamily="34" charset="0"/>
                <a:cs typeface="Times New Roman" panose="02020603050405020304" pitchFamily="18" charset="0"/>
              </a:rPr>
              <a:t> </a:t>
            </a:r>
            <a:r>
              <a:rPr lang="ru-RU" sz="1700" dirty="0" err="1">
                <a:latin typeface="Times New Roman" panose="02020603050405020304" pitchFamily="18" charset="0"/>
                <a:ea typeface="Tahoma" panose="020B0604030504040204" pitchFamily="34" charset="0"/>
                <a:cs typeface="Times New Roman" panose="02020603050405020304" pitchFamily="18" charset="0"/>
              </a:rPr>
              <a:t>засоби</a:t>
            </a:r>
            <a:r>
              <a:rPr lang="ru-RU" sz="1700" dirty="0">
                <a:latin typeface="Times New Roman" panose="02020603050405020304" pitchFamily="18" charset="0"/>
                <a:ea typeface="Tahoma" panose="020B0604030504040204" pitchFamily="34" charset="0"/>
                <a:cs typeface="Times New Roman" panose="02020603050405020304" pitchFamily="18" charset="0"/>
              </a:rPr>
              <a:t>... / Наказ МОЗ </a:t>
            </a:r>
            <a:r>
              <a:rPr lang="ru-RU" sz="1700" dirty="0" err="1">
                <a:latin typeface="Times New Roman" panose="02020603050405020304" pitchFamily="18" charset="0"/>
                <a:ea typeface="Tahoma" panose="020B0604030504040204" pitchFamily="34" charset="0"/>
                <a:cs typeface="Times New Roman" panose="02020603050405020304" pitchFamily="18" charset="0"/>
              </a:rPr>
              <a:t>України</a:t>
            </a:r>
            <a:r>
              <a:rPr lang="ru-RU" sz="1700" dirty="0">
                <a:latin typeface="Times New Roman" panose="02020603050405020304" pitchFamily="18" charset="0"/>
                <a:ea typeface="Tahoma" panose="020B0604030504040204" pitchFamily="34" charset="0"/>
                <a:cs typeface="Times New Roman" panose="02020603050405020304" pitchFamily="18" charset="0"/>
              </a:rPr>
              <a:t> № 220 </a:t>
            </a:r>
            <a:r>
              <a:rPr lang="ru-RU" sz="1700" dirty="0" err="1">
                <a:latin typeface="Times New Roman" panose="02020603050405020304" pitchFamily="18" charset="0"/>
                <a:ea typeface="Tahoma" panose="020B0604030504040204" pitchFamily="34" charset="0"/>
                <a:cs typeface="Times New Roman" panose="02020603050405020304" pitchFamily="18" charset="0"/>
              </a:rPr>
              <a:t>від</a:t>
            </a:r>
            <a:r>
              <a:rPr lang="ru-RU" sz="1700" dirty="0">
                <a:latin typeface="Times New Roman" panose="02020603050405020304" pitchFamily="18" charset="0"/>
                <a:ea typeface="Tahoma" panose="020B0604030504040204" pitchFamily="34" charset="0"/>
                <a:cs typeface="Times New Roman" panose="02020603050405020304" pitchFamily="18" charset="0"/>
              </a:rPr>
              <a:t> 19 </a:t>
            </a:r>
            <a:r>
              <a:rPr lang="ru-RU" sz="1700" dirty="0" err="1">
                <a:latin typeface="Times New Roman" panose="02020603050405020304" pitchFamily="18" charset="0"/>
                <a:ea typeface="Tahoma" panose="020B0604030504040204" pitchFamily="34" charset="0"/>
                <a:cs typeface="Times New Roman" panose="02020603050405020304" pitchFamily="18" charset="0"/>
              </a:rPr>
              <a:t>вересня</a:t>
            </a:r>
            <a:r>
              <a:rPr lang="ru-RU" sz="1700" dirty="0">
                <a:latin typeface="Times New Roman" panose="02020603050405020304" pitchFamily="18" charset="0"/>
                <a:ea typeface="Tahoma" panose="020B0604030504040204" pitchFamily="34" charset="0"/>
                <a:cs typeface="Times New Roman" panose="02020603050405020304" pitchFamily="18" charset="0"/>
              </a:rPr>
              <a:t> 2000 року</a:t>
            </a:r>
            <a:r>
              <a:rPr lang="ru-RU" sz="1700" dirty="0" smtClean="0">
                <a:latin typeface="Times New Roman" panose="02020603050405020304" pitchFamily="18" charset="0"/>
                <a:ea typeface="Tahoma" panose="020B0604030504040204" pitchFamily="34" charset="0"/>
                <a:cs typeface="Times New Roman" panose="02020603050405020304" pitchFamily="18" charset="0"/>
              </a:rPr>
              <a:t>).</a:t>
            </a:r>
            <a:r>
              <a:rPr lang="uk-UA" sz="1700" dirty="0">
                <a:latin typeface="Times New Roman" panose="02020603050405020304" pitchFamily="18" charset="0"/>
                <a:ea typeface="Tahoma" panose="020B0604030504040204" pitchFamily="34" charset="0"/>
                <a:cs typeface="Times New Roman" panose="02020603050405020304" pitchFamily="18" charset="0"/>
              </a:rPr>
              <a:t> </a:t>
            </a:r>
            <a:endParaRPr lang="uk-UA" sz="1700" dirty="0" smtClean="0">
              <a:latin typeface="Times New Roman" panose="02020603050405020304" pitchFamily="18" charset="0"/>
              <a:ea typeface="Tahoma" panose="020B0604030504040204" pitchFamily="34" charset="0"/>
              <a:cs typeface="Times New Roman" panose="02020603050405020304" pitchFamily="18" charset="0"/>
            </a:endParaRPr>
          </a:p>
          <a:p>
            <a:pPr algn="just"/>
            <a:r>
              <a:rPr lang="uk-UA" sz="1700" b="1" dirty="0" smtClean="0">
                <a:latin typeface="Times New Roman" panose="02020603050405020304" pitchFamily="18" charset="0"/>
                <a:ea typeface="Tahoma" panose="020B0604030504040204" pitchFamily="34" charset="0"/>
                <a:cs typeface="Times New Roman" panose="02020603050405020304" pitchFamily="18" charset="0"/>
              </a:rPr>
              <a:t>Термін </a:t>
            </a:r>
            <a:r>
              <a:rPr lang="uk-UA" sz="1700" b="1" dirty="0">
                <a:latin typeface="Times New Roman" panose="02020603050405020304" pitchFamily="18" charset="0"/>
                <a:ea typeface="Tahoma" panose="020B0604030504040204" pitchFamily="34" charset="0"/>
                <a:cs typeface="Times New Roman" panose="02020603050405020304" pitchFamily="18" charset="0"/>
              </a:rPr>
              <a:t>придатності лікарських засобів </a:t>
            </a:r>
            <a:r>
              <a:rPr lang="uk-UA" sz="1700" dirty="0">
                <a:latin typeface="Times New Roman" panose="02020603050405020304" pitchFamily="18" charset="0"/>
                <a:ea typeface="Tahoma" panose="020B0604030504040204" pitchFamily="34" charset="0"/>
                <a:cs typeface="Times New Roman" panose="02020603050405020304" pitchFamily="18" charset="0"/>
              </a:rPr>
              <a:t>— час, протягом якого лікарський засіб не втрачає своєї якості за умови зберігання відповідно до вимог нормативно-технічної документації (Закон України «Про лікарські засоби</a:t>
            </a:r>
            <a:r>
              <a:rPr lang="uk-UA" sz="1700" dirty="0" smtClean="0">
                <a:latin typeface="Times New Roman" panose="02020603050405020304" pitchFamily="18" charset="0"/>
                <a:ea typeface="Tahoma" panose="020B0604030504040204" pitchFamily="34" charset="0"/>
                <a:cs typeface="Times New Roman" panose="02020603050405020304" pitchFamily="18" charset="0"/>
              </a:rPr>
              <a:t>»).</a:t>
            </a:r>
          </a:p>
          <a:p>
            <a:pPr algn="just"/>
            <a:r>
              <a:rPr lang="uk-UA" b="1" dirty="0">
                <a:latin typeface="Times New Roman" panose="02020603050405020304" pitchFamily="18" charset="0"/>
                <a:cs typeface="Times New Roman" panose="02020603050405020304" pitchFamily="18" charset="0"/>
              </a:rPr>
              <a:t>Якість лікарського засобу </a:t>
            </a:r>
            <a:r>
              <a:rPr lang="uk-UA" dirty="0">
                <a:latin typeface="Times New Roman" panose="02020603050405020304" pitchFamily="18" charset="0"/>
                <a:cs typeface="Times New Roman" panose="02020603050405020304" pitchFamily="18" charset="0"/>
              </a:rPr>
              <a:t>— сукупність властивостей, які надають лікарському засобові здатності задовольняти споживачів відповідно до свого призначення і відповідають вимогам, установленим законодавством (Закон України «Про лікарські засоби»).</a:t>
            </a:r>
            <a:endParaRPr lang="uk-UA" sz="1700" dirty="0">
              <a:latin typeface="Times New Roman" panose="02020603050405020304" pitchFamily="18" charset="0"/>
              <a:ea typeface="Tahoma" panose="020B0604030504040204" pitchFamily="34" charset="0"/>
              <a:cs typeface="Times New Roman" panose="02020603050405020304" pitchFamily="18" charset="0"/>
            </a:endParaRPr>
          </a:p>
          <a:p>
            <a:pPr algn="just"/>
            <a:r>
              <a:rPr lang="uk-UA" sz="1700" dirty="0">
                <a:latin typeface="Times New Roman" panose="02020603050405020304" pitchFamily="18" charset="0"/>
                <a:ea typeface="Tahoma" panose="020B0604030504040204" pitchFamily="34" charset="0"/>
                <a:cs typeface="Times New Roman" panose="02020603050405020304" pitchFamily="18" charset="0"/>
              </a:rPr>
              <a:t/>
            </a:r>
            <a:br>
              <a:rPr lang="uk-UA" sz="1700" dirty="0">
                <a:latin typeface="Times New Roman" panose="02020603050405020304" pitchFamily="18" charset="0"/>
                <a:ea typeface="Tahoma" panose="020B0604030504040204" pitchFamily="34" charset="0"/>
                <a:cs typeface="Times New Roman" panose="02020603050405020304" pitchFamily="18" charset="0"/>
              </a:rPr>
            </a:br>
            <a:endParaRPr lang="uk-UA" sz="1700" dirty="0">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3424531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785" y="1591440"/>
            <a:ext cx="11505063" cy="3477875"/>
          </a:xfrm>
          <a:prstGeom prst="rect">
            <a:avLst/>
          </a:prstGeom>
        </p:spPr>
        <p:txBody>
          <a:bodyPr wrap="square">
            <a:spAutoFit/>
          </a:bodyPr>
          <a:lstStyle/>
          <a:p>
            <a:pPr algn="just"/>
            <a:r>
              <a:rPr lang="uk-UA" sz="2000" b="1" i="1" dirty="0">
                <a:solidFill>
                  <a:srgbClr val="333333"/>
                </a:solidFill>
                <a:latin typeface="Times New Roman" panose="02020603050405020304" pitchFamily="18" charset="0"/>
                <a:cs typeface="Times New Roman" panose="02020603050405020304" pitchFamily="18" charset="0"/>
              </a:rPr>
              <a:t>Активний фармацевтичний інгредієнт (лікарська речовина, діюча речовина)</a:t>
            </a:r>
            <a:r>
              <a:rPr lang="uk-UA" sz="2000" dirty="0">
                <a:solidFill>
                  <a:srgbClr val="333333"/>
                </a:solidFill>
                <a:latin typeface="Times New Roman" panose="02020603050405020304" pitchFamily="18" charset="0"/>
                <a:cs typeface="Times New Roman" panose="02020603050405020304" pitchFamily="18" charset="0"/>
              </a:rPr>
              <a:t> — будь-яка речовина (чи суміш речовин), що призначена для використання у виробництві лікарського препарату і яка при використанні у виробництві лікарського засобу стає його активним інгредієнтом. Такі речовини виявляють фармакологічну чи іншу безпосередню дію; їх застосовують для лікування, діагностики чи профілактики захворювання, для зміни стану, структур або фізіологічних функцій організму, для догляду, обробки, а також для полегшення симптомів (Настанова 42-02-2002).</a:t>
            </a:r>
          </a:p>
          <a:p>
            <a:pPr algn="just"/>
            <a:r>
              <a:rPr lang="uk-UA" sz="2000" b="1" i="1" dirty="0">
                <a:solidFill>
                  <a:srgbClr val="333333"/>
                </a:solidFill>
                <a:latin typeface="Times New Roman" panose="02020603050405020304" pitchFamily="18" charset="0"/>
                <a:cs typeface="Times New Roman" panose="02020603050405020304" pitchFamily="18" charset="0"/>
              </a:rPr>
              <a:t>Вироби медичного призначення </a:t>
            </a:r>
            <a:r>
              <a:rPr lang="uk-UA" sz="2000" dirty="0">
                <a:solidFill>
                  <a:srgbClr val="333333"/>
                </a:solidFill>
                <a:latin typeface="Times New Roman" panose="02020603050405020304" pitchFamily="18" charset="0"/>
                <a:cs typeface="Times New Roman" panose="02020603050405020304" pitchFamily="18" charset="0"/>
              </a:rPr>
              <a:t>— вироби медичної техніки, матеріали, медичні вироби, обладнання тощо, які застосовуються в медичній практиці для попередження і діагностики захворювань, моніторингу, контролю та дослідження </a:t>
            </a:r>
            <a:r>
              <a:rPr lang="uk-UA" sz="2000" dirty="0" err="1">
                <a:solidFill>
                  <a:srgbClr val="333333"/>
                </a:solidFill>
                <a:latin typeface="Times New Roman" panose="02020603050405020304" pitchFamily="18" charset="0"/>
                <a:cs typeface="Times New Roman" panose="02020603050405020304" pitchFamily="18" charset="0"/>
              </a:rPr>
              <a:t>морфофункціонального</a:t>
            </a:r>
            <a:r>
              <a:rPr lang="uk-UA" sz="2000" dirty="0">
                <a:solidFill>
                  <a:srgbClr val="333333"/>
                </a:solidFill>
                <a:latin typeface="Times New Roman" panose="02020603050405020304" pitchFamily="18" charset="0"/>
                <a:cs typeface="Times New Roman" panose="02020603050405020304" pitchFamily="18" charset="0"/>
              </a:rPr>
              <a:t> стану організму, анатомічного чи фізіологічного стану ушкодженого органу або його функцій тощо (Порядок державної реєстрації виробів медичного призначення в Україні / Наказ МОЗ України № 229 від 26 вересня 2000 року).</a:t>
            </a:r>
            <a:endParaRPr lang="uk-UA" sz="2000" b="0" i="0"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3037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593601-6E77-4736-B90E-E3D2A977570A}"/>
              </a:ext>
            </a:extLst>
          </p:cNvPr>
          <p:cNvSpPr txBox="1"/>
          <p:nvPr/>
        </p:nvSpPr>
        <p:spPr>
          <a:xfrm>
            <a:off x="2243148" y="0"/>
            <a:ext cx="8750508" cy="369332"/>
          </a:xfrm>
          <a:prstGeom prst="rect">
            <a:avLst/>
          </a:prstGeom>
          <a:noFill/>
        </p:spPr>
        <p:txBody>
          <a:bodyPr wrap="square">
            <a:spAutoFit/>
          </a:bodyPr>
          <a:lstStyle/>
          <a:p>
            <a:pPr algn="ctr"/>
            <a:r>
              <a:rPr lang="ru-RU" altLang="ru-RU" b="1" kern="0" dirty="0">
                <a:solidFill>
                  <a:srgbClr val="000099"/>
                </a:solidFill>
                <a:latin typeface="Tahoma"/>
                <a:ea typeface="+mj-ea"/>
                <a:cs typeface="+mj-cs"/>
              </a:rPr>
              <a:t>Т</a:t>
            </a:r>
            <a:r>
              <a:rPr kumimoji="0" lang="ru-RU" altLang="ru-RU" b="1" i="0" u="none" strike="noStrike" kern="0" cap="none" spc="0" normalizeH="0" baseline="0" noProof="0" dirty="0" err="1">
                <a:ln>
                  <a:noFill/>
                </a:ln>
                <a:solidFill>
                  <a:srgbClr val="000099"/>
                </a:solidFill>
                <a:effectLst/>
                <a:uLnTx/>
                <a:uFillTx/>
                <a:latin typeface="Tahoma"/>
                <a:ea typeface="+mj-ea"/>
                <a:cs typeface="+mj-cs"/>
              </a:rPr>
              <a:t>ехнологічна</a:t>
            </a:r>
            <a:r>
              <a:rPr kumimoji="0" lang="ru-RU" altLang="ru-RU" b="1" i="0" u="none" strike="noStrike" kern="0" cap="none" spc="0" normalizeH="0" baseline="0" noProof="0" dirty="0">
                <a:ln>
                  <a:noFill/>
                </a:ln>
                <a:solidFill>
                  <a:srgbClr val="000099"/>
                </a:solidFill>
                <a:effectLst/>
                <a:uLnTx/>
                <a:uFillTx/>
                <a:latin typeface="Tahoma"/>
                <a:ea typeface="+mj-ea"/>
                <a:cs typeface="+mj-cs"/>
              </a:rPr>
              <a:t> </a:t>
            </a:r>
            <a:r>
              <a:rPr kumimoji="0" lang="ru-RU" altLang="ru-RU" b="1" i="0" u="none" strike="noStrike" kern="0" cap="none" spc="0" normalizeH="0" baseline="0" noProof="0" dirty="0" err="1">
                <a:ln>
                  <a:noFill/>
                </a:ln>
                <a:solidFill>
                  <a:srgbClr val="000099"/>
                </a:solidFill>
                <a:effectLst/>
                <a:uLnTx/>
                <a:uFillTx/>
                <a:latin typeface="Tahoma"/>
                <a:ea typeface="+mj-ea"/>
                <a:cs typeface="+mj-cs"/>
              </a:rPr>
              <a:t>термінологія</a:t>
            </a:r>
            <a:endParaRPr lang="ru-RU" dirty="0"/>
          </a:p>
        </p:txBody>
      </p:sp>
      <p:sp>
        <p:nvSpPr>
          <p:cNvPr id="4" name="Rectangle 1"/>
          <p:cNvSpPr>
            <a:spLocks noChangeArrowheads="1"/>
          </p:cNvSpPr>
          <p:nvPr/>
        </p:nvSpPr>
        <p:spPr bwMode="auto">
          <a:xfrm>
            <a:off x="204716" y="363915"/>
            <a:ext cx="11805313" cy="649408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uk-UA" altLang="uk-UA" sz="16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Діючі речовини (субстанції, лікарські речовини)</a:t>
            </a:r>
            <a:r>
              <a:rPr kumimoji="0" lang="uk-UA"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біологічно активні речовини, які можуть змінювати стан і функції організму або мають профілактичну, діагностичну чи лікувальну дію та використовуються для виробництва готових лікарських засобів.</a:t>
            </a: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altLang="uk-UA" sz="16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Допоміжна речовина</a:t>
            </a:r>
            <a:r>
              <a:rPr kumimoji="0" lang="uk-UA"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щодо індиферентне в хімічному і біологічному відношенні речовина, дозволений для медичного застосування з метою одержання лікарської форми, надання чи збереження певних властивостей лікарських препаратів.</a:t>
            </a: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altLang="uk-UA" sz="16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Лікарська (фармацевтична) сировина</a:t>
            </a:r>
            <a:r>
              <a:rPr kumimoji="0" lang="uk-UA"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лікарські засоби, лікарська рослинна сировина, допоміжні речовини, дозволені до медичного застосування з метою виробництва лікарських засобів або іншої фармацевтичної продукції або напівфабрикатів.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Фактично</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до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сировини</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відносять</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всі</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вихідні</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матеріали</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що</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надходять</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у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виробництво</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для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переробки</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з метою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отримання</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готового продукту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або</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напівфабрикату</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за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винятком</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пакувальних</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матеріалів</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uk-UA" sz="16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Лікарська</a:t>
            </a:r>
            <a:r>
              <a:rPr kumimoji="0" lang="ru-RU" altLang="uk-UA" sz="16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форма</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форма,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що</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надається</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лікарського</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засобу</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або</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лікарського</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рослинного</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сировини</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зручна</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для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вживання</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і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забезпечує</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необхідний</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лікувальний</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ефект</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uk-UA" sz="16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Лікарський</a:t>
            </a:r>
            <a:r>
              <a:rPr kumimoji="0" lang="ru-RU" altLang="uk-UA" sz="16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препарат (</a:t>
            </a:r>
            <a:r>
              <a:rPr kumimoji="0" lang="ru-RU" altLang="uk-UA" sz="16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ліки</a:t>
            </a:r>
            <a:r>
              <a:rPr kumimoji="0" lang="ru-RU" altLang="uk-UA" sz="16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медикамент)</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лікарська</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форма у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розфасованому</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упакованому</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і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маркованому</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вигляді</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згідно</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з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вимогами</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нормативно-</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технічної</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документації</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яка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має</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визначений</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строк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зберігання</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і є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зручною</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для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медичного</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застосування</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транспортування</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і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зберігання</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uk-UA" sz="16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Готова </a:t>
            </a:r>
            <a:r>
              <a:rPr kumimoji="0" lang="ru-RU" altLang="uk-UA" sz="16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продукція</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продукція</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що</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пройшла</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всі</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стадії</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технологічного</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процесу</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включаючи</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упаковку й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маркування</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uk-UA" sz="16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Готовий</a:t>
            </a:r>
            <a:r>
              <a:rPr kumimoji="0" lang="ru-RU" altLang="uk-UA" sz="16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лікарський</a:t>
            </a:r>
            <a:r>
              <a:rPr kumimoji="0" lang="ru-RU" altLang="uk-UA" sz="16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препарат (</a:t>
            </a:r>
            <a:r>
              <a:rPr kumimoji="0" lang="ru-RU" altLang="uk-UA" sz="16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ліки</a:t>
            </a:r>
            <a:r>
              <a:rPr kumimoji="0" lang="ru-RU" altLang="uk-UA" sz="16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медикамент)</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дозована</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лікарська</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форма у тому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вигляді</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та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стані</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в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якому</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6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застосовується</a:t>
            </a:r>
            <a:r>
              <a:rPr kumimoji="0" lang="ru-RU" altLang="uk-UA"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uk-UA" altLang="uk-UA" sz="16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p>
            <a:pPr algn="just"/>
            <a:r>
              <a:rPr lang="ru-RU" sz="1600" b="1" dirty="0" err="1">
                <a:solidFill>
                  <a:srgbClr val="333333"/>
                </a:solidFill>
                <a:latin typeface="Times New Roman" panose="02020603050405020304" pitchFamily="18" charset="0"/>
                <a:cs typeface="Times New Roman" panose="02020603050405020304" pitchFamily="18" charset="0"/>
              </a:rPr>
              <a:t>Вихід</a:t>
            </a:r>
            <a:r>
              <a:rPr lang="ru-RU" sz="1600" b="1" dirty="0">
                <a:solidFill>
                  <a:srgbClr val="333333"/>
                </a:solidFill>
                <a:latin typeface="Times New Roman" panose="02020603050405020304" pitchFamily="18" charset="0"/>
                <a:cs typeface="Times New Roman" panose="02020603050405020304" pitchFamily="18" charset="0"/>
              </a:rPr>
              <a:t> </a:t>
            </a:r>
            <a:r>
              <a:rPr lang="ru-RU" sz="1600" b="1" dirty="0" err="1">
                <a:solidFill>
                  <a:srgbClr val="333333"/>
                </a:solidFill>
                <a:latin typeface="Times New Roman" panose="02020603050405020304" pitchFamily="18" charset="0"/>
                <a:cs typeface="Times New Roman" panose="02020603050405020304" pitchFamily="18" charset="0"/>
              </a:rPr>
              <a:t>очікуваний</a:t>
            </a:r>
            <a:r>
              <a:rPr lang="ru-RU" sz="1600" b="1" dirty="0">
                <a:solidFill>
                  <a:srgbClr val="333333"/>
                </a:solidFill>
                <a:latin typeface="Times New Roman" panose="02020603050405020304" pitchFamily="18" charset="0"/>
                <a:cs typeface="Times New Roman" panose="02020603050405020304" pitchFamily="18" charset="0"/>
              </a:rPr>
              <a:t> — </a:t>
            </a:r>
            <a:r>
              <a:rPr lang="ru-RU" sz="1600" dirty="0" err="1">
                <a:solidFill>
                  <a:srgbClr val="333333"/>
                </a:solidFill>
                <a:latin typeface="Times New Roman" panose="02020603050405020304" pitchFamily="18" charset="0"/>
                <a:cs typeface="Times New Roman" panose="02020603050405020304" pitchFamily="18" charset="0"/>
              </a:rPr>
              <a:t>кількість</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речовини</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чи</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відсоток</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від</a:t>
            </a:r>
            <a:r>
              <a:rPr lang="ru-RU" sz="1600" dirty="0">
                <a:solidFill>
                  <a:srgbClr val="333333"/>
                </a:solidFill>
                <a:latin typeface="Times New Roman" panose="02020603050405020304" pitchFamily="18" charset="0"/>
                <a:cs typeface="Times New Roman" panose="02020603050405020304" pitchFamily="18" charset="0"/>
              </a:rPr>
              <a:t> теоретичного </a:t>
            </a:r>
            <a:r>
              <a:rPr lang="ru-RU" sz="1600" dirty="0" err="1">
                <a:solidFill>
                  <a:srgbClr val="333333"/>
                </a:solidFill>
                <a:latin typeface="Times New Roman" panose="02020603050405020304" pitchFamily="18" charset="0"/>
                <a:cs typeface="Times New Roman" panose="02020603050405020304" pitchFamily="18" charset="0"/>
              </a:rPr>
              <a:t>виходу</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очікувана</a:t>
            </a:r>
            <a:r>
              <a:rPr lang="ru-RU" sz="1600" dirty="0">
                <a:solidFill>
                  <a:srgbClr val="333333"/>
                </a:solidFill>
                <a:latin typeface="Times New Roman" panose="02020603050405020304" pitchFamily="18" charset="0"/>
                <a:cs typeface="Times New Roman" panose="02020603050405020304" pitchFamily="18" charset="0"/>
              </a:rPr>
              <a:t> на будь-</a:t>
            </a:r>
            <a:r>
              <a:rPr lang="ru-RU" sz="1600" dirty="0" err="1">
                <a:solidFill>
                  <a:srgbClr val="333333"/>
                </a:solidFill>
                <a:latin typeface="Times New Roman" panose="02020603050405020304" pitchFamily="18" charset="0"/>
                <a:cs typeface="Times New Roman" panose="02020603050405020304" pitchFamily="18" charset="0"/>
              </a:rPr>
              <a:t>якій</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відповідній</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стадії</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технологічного</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процесу</a:t>
            </a:r>
            <a:r>
              <a:rPr lang="ru-RU" sz="1600" dirty="0">
                <a:solidFill>
                  <a:srgbClr val="333333"/>
                </a:solidFill>
                <a:latin typeface="Times New Roman" panose="02020603050405020304" pitchFamily="18" charset="0"/>
                <a:cs typeface="Times New Roman" panose="02020603050405020304" pitchFamily="18" charset="0"/>
              </a:rPr>
              <a:t> і </a:t>
            </a:r>
            <a:r>
              <a:rPr lang="ru-RU" sz="1600" dirty="0" err="1">
                <a:solidFill>
                  <a:srgbClr val="333333"/>
                </a:solidFill>
                <a:latin typeface="Times New Roman" panose="02020603050405020304" pitchFamily="18" charset="0"/>
                <a:cs typeface="Times New Roman" panose="02020603050405020304" pitchFamily="18" charset="0"/>
              </a:rPr>
              <a:t>ґрунтується</a:t>
            </a:r>
            <a:r>
              <a:rPr lang="ru-RU" sz="1600" dirty="0">
                <a:solidFill>
                  <a:srgbClr val="333333"/>
                </a:solidFill>
                <a:latin typeface="Times New Roman" panose="02020603050405020304" pitchFamily="18" charset="0"/>
                <a:cs typeface="Times New Roman" panose="02020603050405020304" pitchFamily="18" charset="0"/>
              </a:rPr>
              <a:t> на </a:t>
            </a:r>
            <a:r>
              <a:rPr lang="ru-RU" sz="1600" dirty="0" err="1">
                <a:solidFill>
                  <a:srgbClr val="333333"/>
                </a:solidFill>
                <a:latin typeface="Times New Roman" panose="02020603050405020304" pitchFamily="18" charset="0"/>
                <a:cs typeface="Times New Roman" panose="02020603050405020304" pitchFamily="18" charset="0"/>
              </a:rPr>
              <a:t>даних</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отриманих</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раніше</a:t>
            </a:r>
            <a:r>
              <a:rPr lang="ru-RU" sz="1600" dirty="0">
                <a:solidFill>
                  <a:srgbClr val="333333"/>
                </a:solidFill>
                <a:latin typeface="Times New Roman" panose="02020603050405020304" pitchFamily="18" charset="0"/>
                <a:cs typeface="Times New Roman" panose="02020603050405020304" pitchFamily="18" charset="0"/>
              </a:rPr>
              <a:t> в </a:t>
            </a:r>
            <a:r>
              <a:rPr lang="ru-RU" sz="1600" dirty="0" err="1">
                <a:solidFill>
                  <a:srgbClr val="333333"/>
                </a:solidFill>
                <a:latin typeface="Times New Roman" panose="02020603050405020304" pitchFamily="18" charset="0"/>
                <a:cs typeface="Times New Roman" panose="02020603050405020304" pitchFamily="18" charset="0"/>
              </a:rPr>
              <a:t>лабораторії</a:t>
            </a:r>
            <a:r>
              <a:rPr lang="ru-RU" sz="1600" dirty="0">
                <a:solidFill>
                  <a:srgbClr val="333333"/>
                </a:solidFill>
                <a:latin typeface="Times New Roman" panose="02020603050405020304" pitchFamily="18" charset="0"/>
                <a:cs typeface="Times New Roman" panose="02020603050405020304" pitchFamily="18" charset="0"/>
              </a:rPr>
              <a:t> при </a:t>
            </a:r>
            <a:r>
              <a:rPr lang="ru-RU" sz="1600" dirty="0" err="1">
                <a:solidFill>
                  <a:srgbClr val="333333"/>
                </a:solidFill>
                <a:latin typeface="Times New Roman" panose="02020603050405020304" pitchFamily="18" charset="0"/>
                <a:cs typeface="Times New Roman" panose="02020603050405020304" pitchFamily="18" charset="0"/>
              </a:rPr>
              <a:t>дослідно-промисловому</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або</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промисловому</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виробництві</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Настанова</a:t>
            </a:r>
            <a:r>
              <a:rPr lang="ru-RU" sz="1600" dirty="0">
                <a:solidFill>
                  <a:srgbClr val="333333"/>
                </a:solidFill>
                <a:latin typeface="Times New Roman" panose="02020603050405020304" pitchFamily="18" charset="0"/>
                <a:cs typeface="Times New Roman" panose="02020603050405020304" pitchFamily="18" charset="0"/>
              </a:rPr>
              <a:t> 42-02-2002).</a:t>
            </a:r>
          </a:p>
          <a:p>
            <a:pPr algn="just"/>
            <a:r>
              <a:rPr lang="ru-RU" sz="1600" b="1" dirty="0" err="1">
                <a:solidFill>
                  <a:srgbClr val="333333"/>
                </a:solidFill>
                <a:latin typeface="Times New Roman" panose="02020603050405020304" pitchFamily="18" charset="0"/>
                <a:cs typeface="Times New Roman" panose="02020603050405020304" pitchFamily="18" charset="0"/>
              </a:rPr>
              <a:t>Вихід</a:t>
            </a:r>
            <a:r>
              <a:rPr lang="ru-RU" sz="1600" b="1" dirty="0">
                <a:solidFill>
                  <a:srgbClr val="333333"/>
                </a:solidFill>
                <a:latin typeface="Times New Roman" panose="02020603050405020304" pitchFamily="18" charset="0"/>
                <a:cs typeface="Times New Roman" panose="02020603050405020304" pitchFamily="18" charset="0"/>
              </a:rPr>
              <a:t> </a:t>
            </a:r>
            <a:r>
              <a:rPr lang="ru-RU" sz="1600" b="1" dirty="0" err="1">
                <a:solidFill>
                  <a:srgbClr val="333333"/>
                </a:solidFill>
                <a:latin typeface="Times New Roman" panose="02020603050405020304" pitchFamily="18" charset="0"/>
                <a:cs typeface="Times New Roman" panose="02020603050405020304" pitchFamily="18" charset="0"/>
              </a:rPr>
              <a:t>теоретичний</a:t>
            </a:r>
            <a:r>
              <a:rPr lang="ru-RU" sz="1600" b="1" dirty="0">
                <a:solidFill>
                  <a:srgbClr val="333333"/>
                </a:solidFill>
                <a:latin typeface="Times New Roman" panose="02020603050405020304" pitchFamily="18" charset="0"/>
                <a:cs typeface="Times New Roman" panose="02020603050405020304" pitchFamily="18" charset="0"/>
              </a:rPr>
              <a:t> </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кількість</a:t>
            </a:r>
            <a:r>
              <a:rPr lang="ru-RU" sz="1600" dirty="0">
                <a:solidFill>
                  <a:srgbClr val="333333"/>
                </a:solidFill>
                <a:latin typeface="Times New Roman" panose="02020603050405020304" pitchFamily="18" charset="0"/>
                <a:cs typeface="Times New Roman" panose="02020603050405020304" pitchFamily="18" charset="0"/>
              </a:rPr>
              <a:t>, яка </a:t>
            </a:r>
            <a:r>
              <a:rPr lang="ru-RU" sz="1600" dirty="0" err="1">
                <a:solidFill>
                  <a:srgbClr val="333333"/>
                </a:solidFill>
                <a:latin typeface="Times New Roman" panose="02020603050405020304" pitchFamily="18" charset="0"/>
                <a:cs typeface="Times New Roman" panose="02020603050405020304" pitchFamily="18" charset="0"/>
              </a:rPr>
              <a:t>визначена</a:t>
            </a:r>
            <a:r>
              <a:rPr lang="ru-RU" sz="1600" dirty="0">
                <a:solidFill>
                  <a:srgbClr val="333333"/>
                </a:solidFill>
                <a:latin typeface="Times New Roman" panose="02020603050405020304" pitchFamily="18" charset="0"/>
                <a:cs typeface="Times New Roman" panose="02020603050405020304" pitchFamily="18" charset="0"/>
              </a:rPr>
              <a:t> на </a:t>
            </a:r>
            <a:r>
              <a:rPr lang="ru-RU" sz="1600" dirty="0" err="1">
                <a:solidFill>
                  <a:srgbClr val="333333"/>
                </a:solidFill>
                <a:latin typeface="Times New Roman" panose="02020603050405020304" pitchFamily="18" charset="0"/>
                <a:cs typeface="Times New Roman" panose="02020603050405020304" pitchFamily="18" charset="0"/>
              </a:rPr>
              <a:t>підставі</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кількості</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речовини</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що</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використовується</a:t>
            </a:r>
            <a:r>
              <a:rPr lang="ru-RU" sz="1600" dirty="0">
                <a:solidFill>
                  <a:srgbClr val="333333"/>
                </a:solidFill>
                <a:latin typeface="Times New Roman" panose="02020603050405020304" pitchFamily="18" charset="0"/>
                <a:cs typeface="Times New Roman" panose="02020603050405020304" pitchFamily="18" charset="0"/>
              </a:rPr>
              <a:t>, і могла бути </a:t>
            </a:r>
            <a:r>
              <a:rPr lang="ru-RU" sz="1600" dirty="0" err="1">
                <a:solidFill>
                  <a:srgbClr val="333333"/>
                </a:solidFill>
                <a:latin typeface="Times New Roman" panose="02020603050405020304" pitchFamily="18" charset="0"/>
                <a:cs typeface="Times New Roman" panose="02020603050405020304" pitchFamily="18" charset="0"/>
              </a:rPr>
              <a:t>вироблена</a:t>
            </a:r>
            <a:r>
              <a:rPr lang="ru-RU" sz="1600" dirty="0">
                <a:solidFill>
                  <a:srgbClr val="333333"/>
                </a:solidFill>
                <a:latin typeface="Times New Roman" panose="02020603050405020304" pitchFamily="18" charset="0"/>
                <a:cs typeface="Times New Roman" panose="02020603050405020304" pitchFamily="18" charset="0"/>
              </a:rPr>
              <a:t> на будь-</a:t>
            </a:r>
            <a:r>
              <a:rPr lang="ru-RU" sz="1600" dirty="0" err="1">
                <a:solidFill>
                  <a:srgbClr val="333333"/>
                </a:solidFill>
                <a:latin typeface="Times New Roman" panose="02020603050405020304" pitchFamily="18" charset="0"/>
                <a:cs typeface="Times New Roman" panose="02020603050405020304" pitchFamily="18" charset="0"/>
              </a:rPr>
              <a:t>якій</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відповідній</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стадії</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технологічного</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процесу</a:t>
            </a:r>
            <a:r>
              <a:rPr lang="ru-RU" sz="1600" dirty="0">
                <a:solidFill>
                  <a:srgbClr val="333333"/>
                </a:solidFill>
                <a:latin typeface="Times New Roman" panose="02020603050405020304" pitchFamily="18" charset="0"/>
                <a:cs typeface="Times New Roman" panose="02020603050405020304" pitchFamily="18" charset="0"/>
              </a:rPr>
              <a:t> за </a:t>
            </a:r>
            <a:r>
              <a:rPr lang="ru-RU" sz="1600" dirty="0" err="1">
                <a:solidFill>
                  <a:srgbClr val="333333"/>
                </a:solidFill>
                <a:latin typeface="Times New Roman" panose="02020603050405020304" pitchFamily="18" charset="0"/>
                <a:cs typeface="Times New Roman" panose="02020603050405020304" pitchFamily="18" charset="0"/>
              </a:rPr>
              <a:t>відсутності</a:t>
            </a:r>
            <a:r>
              <a:rPr lang="ru-RU" sz="1600" dirty="0">
                <a:solidFill>
                  <a:srgbClr val="333333"/>
                </a:solidFill>
                <a:latin typeface="Times New Roman" panose="02020603050405020304" pitchFamily="18" charset="0"/>
                <a:cs typeface="Times New Roman" panose="02020603050405020304" pitchFamily="18" charset="0"/>
              </a:rPr>
              <a:t> будь-</a:t>
            </a:r>
            <a:r>
              <a:rPr lang="ru-RU" sz="1600" dirty="0" err="1">
                <a:solidFill>
                  <a:srgbClr val="333333"/>
                </a:solidFill>
                <a:latin typeface="Times New Roman" panose="02020603050405020304" pitchFamily="18" charset="0"/>
                <a:cs typeface="Times New Roman" panose="02020603050405020304" pitchFamily="18" charset="0"/>
              </a:rPr>
              <a:t>яких</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втрат</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або</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відхилень</a:t>
            </a:r>
            <a:r>
              <a:rPr lang="ru-RU" sz="1600" dirty="0">
                <a:solidFill>
                  <a:srgbClr val="333333"/>
                </a:solidFill>
                <a:latin typeface="Times New Roman" panose="02020603050405020304" pitchFamily="18" charset="0"/>
                <a:cs typeface="Times New Roman" panose="02020603050405020304" pitchFamily="18" charset="0"/>
              </a:rPr>
              <a:t> в </a:t>
            </a:r>
            <a:r>
              <a:rPr lang="ru-RU" sz="1600" dirty="0" err="1">
                <a:solidFill>
                  <a:srgbClr val="333333"/>
                </a:solidFill>
                <a:latin typeface="Times New Roman" panose="02020603050405020304" pitchFamily="18" charset="0"/>
                <a:cs typeface="Times New Roman" panose="02020603050405020304" pitchFamily="18" charset="0"/>
              </a:rPr>
              <a:t>умовах</a:t>
            </a:r>
            <a:r>
              <a:rPr lang="ru-RU" sz="1600" dirty="0">
                <a:solidFill>
                  <a:srgbClr val="333333"/>
                </a:solidFill>
                <a:latin typeface="Times New Roman" panose="02020603050405020304" pitchFamily="18" charset="0"/>
                <a:cs typeface="Times New Roman" panose="02020603050405020304" pitchFamily="18" charset="0"/>
              </a:rPr>
              <a:t> реального </a:t>
            </a:r>
            <a:r>
              <a:rPr lang="ru-RU" sz="1600" dirty="0" err="1">
                <a:solidFill>
                  <a:srgbClr val="333333"/>
                </a:solidFill>
                <a:latin typeface="Times New Roman" panose="02020603050405020304" pitchFamily="18" charset="0"/>
                <a:cs typeface="Times New Roman" panose="02020603050405020304" pitchFamily="18" charset="0"/>
              </a:rPr>
              <a:t>технологічного</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процесу</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err="1">
                <a:solidFill>
                  <a:srgbClr val="333333"/>
                </a:solidFill>
                <a:latin typeface="Times New Roman" panose="02020603050405020304" pitchFamily="18" charset="0"/>
                <a:cs typeface="Times New Roman" panose="02020603050405020304" pitchFamily="18" charset="0"/>
              </a:rPr>
              <a:t>Настанова</a:t>
            </a:r>
            <a:r>
              <a:rPr lang="ru-RU" sz="1600" dirty="0">
                <a:solidFill>
                  <a:srgbClr val="333333"/>
                </a:solidFill>
                <a:latin typeface="Times New Roman" panose="02020603050405020304" pitchFamily="18" charset="0"/>
                <a:cs typeface="Times New Roman" panose="02020603050405020304" pitchFamily="18" charset="0"/>
              </a:rPr>
              <a:t> 42-02-2002).</a:t>
            </a:r>
          </a:p>
          <a:p>
            <a:pPr algn="just"/>
            <a:r>
              <a:rPr lang="ru-RU" sz="1600" b="1" dirty="0" err="1">
                <a:latin typeface="Times New Roman" panose="02020603050405020304" pitchFamily="18" charset="0"/>
                <a:cs typeface="Times New Roman" panose="02020603050405020304" pitchFamily="18" charset="0"/>
              </a:rPr>
              <a:t>Відходи</a:t>
            </a:r>
            <a:r>
              <a:rPr lang="ru-RU" sz="1600" b="1" dirty="0">
                <a:latin typeface="Times New Roman" panose="02020603050405020304" pitchFamily="18" charset="0"/>
                <a:cs typeface="Times New Roman" panose="02020603050405020304" pitchFamily="18" charset="0"/>
              </a:rPr>
              <a:t> виробництва </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залишки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сировини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матеріалів</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напівпродуктів</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їх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похідні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утворюються</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енергетиці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промисловості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сільському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господарстві</a:t>
            </a:r>
            <a:r>
              <a:rPr lang="ru-RU" sz="1600" dirty="0">
                <a:latin typeface="Times New Roman" panose="02020603050405020304" pitchFamily="18" charset="0"/>
                <a:cs typeface="Times New Roman" panose="02020603050405020304" pitchFamily="18" charset="0"/>
              </a:rPr>
              <a:t>, на </a:t>
            </a:r>
            <a:r>
              <a:rPr lang="ru-RU" sz="1600" dirty="0" err="1">
                <a:latin typeface="Times New Roman" panose="02020603050405020304" pitchFamily="18" charset="0"/>
                <a:cs typeface="Times New Roman" panose="02020603050405020304" pitchFamily="18" charset="0"/>
              </a:rPr>
              <a:t>транспорті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будівництві</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інших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галузях</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процесах</a:t>
            </a:r>
            <a:r>
              <a:rPr lang="ru-RU" sz="1600" dirty="0">
                <a:latin typeface="Times New Roman" panose="02020603050405020304" pitchFamily="18" charset="0"/>
                <a:cs typeface="Times New Roman" panose="02020603050405020304" pitchFamily="18" charset="0"/>
              </a:rPr>
              <a:t> виробництва </a:t>
            </a:r>
            <a:r>
              <a:rPr lang="ru-RU" sz="1600" dirty="0" err="1">
                <a:latin typeface="Times New Roman" panose="02020603050405020304" pitchFamily="18" charset="0"/>
                <a:cs typeface="Times New Roman" panose="02020603050405020304" pitchFamily="18" charset="0"/>
              </a:rPr>
              <a:t>продукції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переробки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сировини</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проведення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інших</a:t>
            </a:r>
            <a:r>
              <a:rPr lang="ru-RU" sz="1600" dirty="0">
                <a:latin typeface="Times New Roman" panose="02020603050405020304" pitchFamily="18" charset="0"/>
                <a:cs typeface="Times New Roman" panose="02020603050405020304" pitchFamily="18" charset="0"/>
              </a:rPr>
              <a:t> робіт, які </a:t>
            </a:r>
            <a:r>
              <a:rPr lang="ru-RU" sz="1600" dirty="0" err="1">
                <a:latin typeface="Times New Roman" panose="02020603050405020304" pitchFamily="18" charset="0"/>
                <a:cs typeface="Times New Roman" panose="02020603050405020304" pitchFamily="18" charset="0"/>
              </a:rPr>
              <a:t>втратили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повністю</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або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частково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вихідні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споживчі</a:t>
            </a:r>
            <a:r>
              <a:rPr lang="ru-RU" sz="1600" dirty="0">
                <a:latin typeface="Times New Roman" panose="02020603050405020304" pitchFamily="18" charset="0"/>
                <a:cs typeface="Times New Roman" panose="02020603050405020304" pitchFamily="18" charset="0"/>
              </a:rPr>
              <a:t> характеристики, а також готова </a:t>
            </a:r>
            <a:r>
              <a:rPr lang="ru-RU" sz="1600" dirty="0" err="1">
                <a:latin typeface="Times New Roman" panose="02020603050405020304" pitchFamily="18" charset="0"/>
                <a:cs typeface="Times New Roman" panose="02020603050405020304" pitchFamily="18" charset="0"/>
              </a:rPr>
              <a:t>продукція</a:t>
            </a:r>
            <a:r>
              <a:rPr lang="ru-RU" sz="1600" dirty="0">
                <a:latin typeface="Times New Roman" panose="02020603050405020304" pitchFamily="18" charset="0"/>
                <a:cs typeface="Times New Roman" panose="02020603050405020304" pitchFamily="18" charset="0"/>
              </a:rPr>
              <a:t>, не </a:t>
            </a:r>
            <a:r>
              <a:rPr lang="ru-RU" sz="1600" dirty="0" err="1">
                <a:latin typeface="Times New Roman" panose="02020603050405020304" pitchFamily="18" charset="0"/>
                <a:cs typeface="Times New Roman" panose="02020603050405020304" pitchFamily="18" charset="0"/>
              </a:rPr>
              <a:t>використована</a:t>
            </a:r>
            <a:r>
              <a:rPr lang="ru-RU" sz="1600" dirty="0">
                <a:latin typeface="Times New Roman" panose="02020603050405020304" pitchFamily="18" charset="0"/>
                <a:cs typeface="Times New Roman" panose="02020603050405020304" pitchFamily="18" charset="0"/>
              </a:rPr>
              <a:t> за </a:t>
            </a:r>
            <a:r>
              <a:rPr lang="ru-RU" sz="1600" dirty="0" err="1">
                <a:latin typeface="Times New Roman" panose="02020603050405020304" pitchFamily="18" charset="0"/>
                <a:cs typeface="Times New Roman" panose="02020603050405020304" pitchFamily="18" charset="0"/>
              </a:rPr>
              <a:t>основним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призначенням</a:t>
            </a:r>
            <a:r>
              <a:rPr lang="ru-RU" sz="1600" dirty="0">
                <a:latin typeface="Times New Roman" panose="02020603050405020304" pitchFamily="18" charset="0"/>
                <a:cs typeface="Times New Roman" panose="02020603050405020304" pitchFamily="18" charset="0"/>
              </a:rPr>
              <a:t> (ДСТ У 2195-93).</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uk-UA" altLang="uk-UA"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14071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4967" y="662380"/>
            <a:ext cx="11477767" cy="5078313"/>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Наркотичні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засоби</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включені</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Переліку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речовини</a:t>
            </a:r>
            <a:r>
              <a:rPr lang="ru-RU" dirty="0">
                <a:latin typeface="Times New Roman" panose="02020603050405020304" pitchFamily="18" charset="0"/>
                <a:cs typeface="Times New Roman" panose="02020603050405020304" pitchFamily="18" charset="0"/>
              </a:rPr>
              <a:t> природного </a:t>
            </a:r>
            <a:r>
              <a:rPr lang="ru-RU" dirty="0" err="1">
                <a:latin typeface="Times New Roman" panose="02020603050405020304" pitchFamily="18" charset="0"/>
                <a:cs typeface="Times New Roman" panose="02020603050405020304" pitchFamily="18" charset="0"/>
              </a:rPr>
              <a:t>чи</a:t>
            </a:r>
            <a:r>
              <a:rPr lang="ru-RU" dirty="0">
                <a:latin typeface="Times New Roman" panose="02020603050405020304" pitchFamily="18" charset="0"/>
                <a:cs typeface="Times New Roman" panose="02020603050405020304" pitchFamily="18" charset="0"/>
              </a:rPr>
              <a:t> синтетичного походження, </a:t>
            </a:r>
            <a:r>
              <a:rPr lang="ru-RU" dirty="0" err="1">
                <a:latin typeface="Times New Roman" panose="02020603050405020304" pitchFamily="18" charset="0"/>
                <a:cs typeface="Times New Roman" panose="02020603050405020304" pitchFamily="18" charset="0"/>
              </a:rPr>
              <a:t>препарати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рослини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становлять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небезпеку</a:t>
            </a:r>
            <a:r>
              <a:rPr lang="ru-RU" dirty="0">
                <a:latin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cs typeface="Times New Roman" panose="02020603050405020304" pitchFamily="18" charset="0"/>
              </a:rPr>
              <a:t>здоров'я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населення</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разі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зловживання</a:t>
            </a:r>
            <a:r>
              <a:rPr lang="ru-RU" dirty="0">
                <a:latin typeface="Times New Roman" panose="02020603050405020304" pitchFamily="18" charset="0"/>
                <a:cs typeface="Times New Roman" panose="02020603050405020304" pitchFamily="18" charset="0"/>
              </a:rPr>
              <a:t> ними (Закон </a:t>
            </a:r>
            <a:r>
              <a:rPr lang="ru-RU" dirty="0" err="1">
                <a:latin typeface="Times New Roman" panose="02020603050405020304" pitchFamily="18" charset="0"/>
                <a:cs typeface="Times New Roman" panose="02020603050405020304" pitchFamily="18" charset="0"/>
              </a:rPr>
              <a:t>України</a:t>
            </a:r>
            <a:r>
              <a:rPr lang="ru-RU" dirty="0">
                <a:latin typeface="Times New Roman" panose="02020603050405020304" pitchFamily="18" charset="0"/>
                <a:cs typeface="Times New Roman" panose="02020603050405020304" pitchFamily="18" charset="0"/>
              </a:rPr>
              <a:t> «Про </a:t>
            </a:r>
            <a:r>
              <a:rPr lang="ru-RU" dirty="0" err="1">
                <a:latin typeface="Times New Roman" panose="02020603050405020304" pitchFamily="18" charset="0"/>
                <a:cs typeface="Times New Roman" panose="02020603050405020304" pitchFamily="18" charset="0"/>
              </a:rPr>
              <a:t>обіг</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Україні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наркотичних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засобів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психотропних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речовин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їх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аналогів</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прекурсорів</a:t>
            </a:r>
            <a:r>
              <a:rPr lang="ru-RU" dirty="0">
                <a:latin typeface="Times New Roman" panose="02020603050405020304" pitchFamily="18" charset="0"/>
                <a:cs typeface="Times New Roman" panose="02020603050405020304" pitchFamily="18" charset="0"/>
              </a:rPr>
              <a:t>»).</a:t>
            </a:r>
          </a:p>
          <a:p>
            <a:pPr algn="just"/>
            <a:r>
              <a:rPr lang="ru-RU" b="1" dirty="0" err="1">
                <a:latin typeface="Times New Roman" panose="02020603050405020304" pitchFamily="18" charset="0"/>
                <a:cs typeface="Times New Roman" panose="02020603050405020304" pitchFamily="18" charset="0"/>
              </a:rPr>
              <a:t>Наркотичні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лікарські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засоби</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лікарські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засоби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віднесені</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наркотичних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відповідно</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законодавства</a:t>
            </a:r>
            <a:r>
              <a:rPr lang="ru-RU" dirty="0">
                <a:latin typeface="Times New Roman" panose="02020603050405020304" pitchFamily="18" charset="0"/>
                <a:cs typeface="Times New Roman" panose="02020603050405020304" pitchFamily="18" charset="0"/>
              </a:rPr>
              <a:t> (Закон </a:t>
            </a:r>
            <a:r>
              <a:rPr lang="ru-RU" dirty="0" err="1">
                <a:latin typeface="Times New Roman" panose="02020603050405020304" pitchFamily="18" charset="0"/>
                <a:cs typeface="Times New Roman" panose="02020603050405020304" pitchFamily="18" charset="0"/>
              </a:rPr>
              <a:t>України</a:t>
            </a:r>
            <a:r>
              <a:rPr lang="ru-RU" dirty="0">
                <a:latin typeface="Times New Roman" panose="02020603050405020304" pitchFamily="18" charset="0"/>
                <a:cs typeface="Times New Roman" panose="02020603050405020304" pitchFamily="18" charset="0"/>
              </a:rPr>
              <a:t> «Про </a:t>
            </a:r>
            <a:r>
              <a:rPr lang="ru-RU" dirty="0" err="1">
                <a:latin typeface="Times New Roman" panose="02020603050405020304" pitchFamily="18" charset="0"/>
                <a:cs typeface="Times New Roman" panose="02020603050405020304" pitchFamily="18" charset="0"/>
              </a:rPr>
              <a:t>лікарські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засоби</a:t>
            </a:r>
            <a:r>
              <a:rPr lang="ru-RU" dirty="0" smtClean="0">
                <a:latin typeface="Times New Roman" panose="02020603050405020304" pitchFamily="18" charset="0"/>
                <a:cs typeface="Times New Roman" panose="02020603050405020304" pitchFamily="18" charset="0"/>
              </a:rPr>
              <a:t>»).</a:t>
            </a:r>
          </a:p>
          <a:p>
            <a:pPr algn="just"/>
            <a:r>
              <a:rPr lang="uk-UA" dirty="0">
                <a:latin typeface="Times New Roman" panose="02020603050405020304" pitchFamily="18" charset="0"/>
                <a:cs typeface="Times New Roman" panose="02020603050405020304" pitchFamily="18" charset="0"/>
              </a:rPr>
              <a:t>Отруйні лікарські засоби — лікарські засоби, віднесені до отруйних Міністерством охорони здоров'я України (Закон України «Про лікарські засоби»).</a:t>
            </a:r>
            <a:endParaRPr lang="ru-RU" dirty="0" smtClean="0">
              <a:latin typeface="Times New Roman" panose="02020603050405020304" pitchFamily="18" charset="0"/>
              <a:cs typeface="Times New Roman" panose="02020603050405020304" pitchFamily="18" charset="0"/>
            </a:endParaRPr>
          </a:p>
          <a:p>
            <a:pPr algn="just"/>
            <a:r>
              <a:rPr lang="uk-UA" b="1" dirty="0" err="1">
                <a:latin typeface="Times New Roman" panose="02020603050405020304" pitchFamily="18" charset="0"/>
                <a:cs typeface="Times New Roman" panose="02020603050405020304" pitchFamily="18" charset="0"/>
              </a:rPr>
              <a:t>Нутрицевтики</a:t>
            </a:r>
            <a:r>
              <a:rPr lang="uk-UA" dirty="0">
                <a:latin typeface="Times New Roman" panose="02020603050405020304" pitchFamily="18" charset="0"/>
                <a:cs typeface="Times New Roman" panose="02020603050405020304" pitchFamily="18" charset="0"/>
              </a:rPr>
              <a:t> — біологічно активні добавки, що призначені для профілактики дефіциту </a:t>
            </a:r>
            <a:r>
              <a:rPr lang="uk-UA" dirty="0" err="1">
                <a:latin typeface="Times New Roman" panose="02020603050405020304" pitchFamily="18" charset="0"/>
                <a:cs typeface="Times New Roman" panose="02020603050405020304" pitchFamily="18" charset="0"/>
              </a:rPr>
              <a:t>есенціальних</a:t>
            </a:r>
            <a:r>
              <a:rPr lang="uk-UA" dirty="0">
                <a:latin typeface="Times New Roman" panose="02020603050405020304" pitchFamily="18" charset="0"/>
                <a:cs typeface="Times New Roman" panose="02020603050405020304" pitchFamily="18" charset="0"/>
              </a:rPr>
              <a:t> речовин (незамінних чинників харчування) в організмі і поділяються на дві групи — ті, що призначені для раціоналізації харчування та ті, що призначені для поповнення </a:t>
            </a:r>
            <a:r>
              <a:rPr lang="uk-UA" dirty="0" err="1">
                <a:latin typeface="Times New Roman" panose="02020603050405020304" pitchFamily="18" charset="0"/>
                <a:cs typeface="Times New Roman" panose="02020603050405020304" pitchFamily="18" charset="0"/>
              </a:rPr>
              <a:t>нутрієнтів</a:t>
            </a:r>
            <a:r>
              <a:rPr lang="uk-UA" dirty="0">
                <a:latin typeface="Times New Roman" panose="02020603050405020304" pitchFamily="18" charset="0"/>
                <a:cs typeface="Times New Roman" panose="02020603050405020304" pitchFamily="18" charset="0"/>
              </a:rPr>
              <a:t>, синтез яких в організмі послаблений з тих чи інших причин (</a:t>
            </a:r>
            <a:r>
              <a:rPr lang="uk-UA" dirty="0" err="1">
                <a:latin typeface="Times New Roman" panose="02020603050405020304" pitchFamily="18" charset="0"/>
                <a:cs typeface="Times New Roman" panose="02020603050405020304" pitchFamily="18" charset="0"/>
              </a:rPr>
              <a:t>ферментопатії</a:t>
            </a:r>
            <a:r>
              <a:rPr lang="uk-UA" dirty="0">
                <a:latin typeface="Times New Roman" panose="02020603050405020304" pitchFamily="18" charset="0"/>
                <a:cs typeface="Times New Roman" panose="02020603050405020304" pitchFamily="18" charset="0"/>
              </a:rPr>
              <a:t>, хронічні захворювання тощо) (ГН 4.4.8.073-2001</a:t>
            </a:r>
            <a:r>
              <a:rPr lang="uk-UA" dirty="0" smtClean="0">
                <a:latin typeface="Times New Roman" panose="02020603050405020304" pitchFamily="18" charset="0"/>
                <a:cs typeface="Times New Roman" panose="02020603050405020304" pitchFamily="18" charset="0"/>
              </a:rPr>
              <a:t>).</a:t>
            </a:r>
          </a:p>
          <a:p>
            <a:pPr algn="just"/>
            <a:r>
              <a:rPr lang="uk-UA" b="1" dirty="0" err="1">
                <a:latin typeface="Times New Roman" panose="02020603050405020304" pitchFamily="18" charset="0"/>
                <a:cs typeface="Times New Roman" panose="02020603050405020304" pitchFamily="18" charset="0"/>
              </a:rPr>
              <a:t>Парафармацевтики</a:t>
            </a:r>
            <a:r>
              <a:rPr lang="uk-UA" b="1"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 біологічно активні добавки, де вміст біологічно активних речовин не перевищує їх терапевтичних доз, ефект дії яких при тривалому вживанні впливає на структуру та функції ушкоджених органів (ГН 4.4.8.073-2001</a:t>
            </a:r>
            <a:r>
              <a:rPr lang="uk-UA" dirty="0" smtClean="0">
                <a:latin typeface="Times New Roman" panose="02020603050405020304" pitchFamily="18" charset="0"/>
                <a:cs typeface="Times New Roman" panose="02020603050405020304" pitchFamily="18" charset="0"/>
              </a:rPr>
              <a:t>).</a:t>
            </a:r>
          </a:p>
          <a:p>
            <a:pPr algn="just"/>
            <a:r>
              <a:rPr lang="uk-UA" b="1" dirty="0">
                <a:latin typeface="Times New Roman" panose="02020603050405020304" pitchFamily="18" charset="0"/>
                <a:cs typeface="Times New Roman" panose="02020603050405020304" pitchFamily="18" charset="0"/>
              </a:rPr>
              <a:t>Радіоактивні лікарські засоби </a:t>
            </a:r>
            <a:r>
              <a:rPr lang="uk-UA" dirty="0">
                <a:latin typeface="Times New Roman" panose="02020603050405020304" pitchFamily="18" charset="0"/>
                <a:cs typeface="Times New Roman" panose="02020603050405020304" pitchFamily="18" charset="0"/>
              </a:rPr>
              <a:t>— лікарські засоби, які застосовуються в медичній практиці завдяки їх спроможності до іонізуючого випромінювання (Закон України «Про лікарські засоби</a:t>
            </a:r>
            <a:r>
              <a:rPr lang="uk-UA" dirty="0" smtClean="0">
                <a:latin typeface="Times New Roman" panose="02020603050405020304" pitchFamily="18" charset="0"/>
                <a:cs typeface="Times New Roman" panose="02020603050405020304" pitchFamily="18" charset="0"/>
              </a:rPr>
              <a:t>»).</a:t>
            </a:r>
          </a:p>
          <a:p>
            <a:pPr algn="just"/>
            <a:r>
              <a:rPr lang="uk-UA" b="1" dirty="0">
                <a:latin typeface="Times New Roman" panose="02020603050405020304" pitchFamily="18" charset="0"/>
                <a:cs typeface="Times New Roman" panose="02020603050405020304" pitchFamily="18" charset="0"/>
              </a:rPr>
              <a:t>Сильнодіючі лікарські засоби </a:t>
            </a:r>
            <a:r>
              <a:rPr lang="uk-UA" dirty="0">
                <a:latin typeface="Times New Roman" panose="02020603050405020304" pitchFamily="18" charset="0"/>
                <a:cs typeface="Times New Roman" panose="02020603050405020304" pitchFamily="18" charset="0"/>
              </a:rPr>
              <a:t>— лікарські засоби, віднесені до сильнодіючих Міністерством охорони здоров'я України (Закон України «Про лікарські засоби»).</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1202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2830" y="101294"/>
            <a:ext cx="12192000" cy="6347892"/>
          </a:xfrm>
          <a:prstGeom prst="rect">
            <a:avLst/>
          </a:prstGeom>
        </p:spPr>
        <p:txBody>
          <a:bodyPr wrap="square">
            <a:spAutoFit/>
          </a:bodyPr>
          <a:lstStyle/>
          <a:p>
            <a:r>
              <a:rPr lang="uk-UA" b="1" dirty="0" smtClean="0">
                <a:latin typeface="Times New Roman" panose="02020603050405020304" pitchFamily="18" charset="0"/>
                <a:cs typeface="Times New Roman" panose="02020603050405020304" pitchFamily="18" charset="0"/>
              </a:rPr>
              <a:t>Первинна </a:t>
            </a:r>
            <a:r>
              <a:rPr lang="uk-UA" b="1" dirty="0">
                <a:latin typeface="Times New Roman" panose="02020603050405020304" pitchFamily="18" charset="0"/>
                <a:cs typeface="Times New Roman" panose="02020603050405020304" pitchFamily="18" charset="0"/>
              </a:rPr>
              <a:t>(внутрішня) упаковка </a:t>
            </a:r>
            <a:r>
              <a:rPr lang="uk-UA" dirty="0">
                <a:latin typeface="Times New Roman" panose="02020603050405020304" pitchFamily="18" charset="0"/>
                <a:cs typeface="Times New Roman" panose="02020603050405020304" pitchFamily="18" charset="0"/>
              </a:rPr>
              <a:t>— ємкість або інша форма упаковки, що безпосередньо контактує з лікарським засобом (Вимоги до інформації про застосування лікарського засобу / Наказ МОЗ України № 163 від 3 травня 2001 року</a:t>
            </a:r>
            <a:r>
              <a:rPr lang="uk-UA" dirty="0" smtClean="0">
                <a:latin typeface="Times New Roman" panose="02020603050405020304" pitchFamily="18" charset="0"/>
                <a:cs typeface="Times New Roman" panose="02020603050405020304" pitchFamily="18" charset="0"/>
              </a:rPr>
              <a:t>).</a:t>
            </a:r>
          </a:p>
          <a:p>
            <a:r>
              <a:rPr lang="uk-UA" sz="1750" b="1" dirty="0" smtClean="0">
                <a:latin typeface="Times New Roman" panose="02020603050405020304" pitchFamily="18" charset="0"/>
                <a:cs typeface="Times New Roman" panose="02020603050405020304" pitchFamily="18" charset="0"/>
              </a:rPr>
              <a:t>Вторинна </a:t>
            </a:r>
            <a:r>
              <a:rPr lang="uk-UA" sz="1750" b="1" dirty="0">
                <a:latin typeface="Times New Roman" panose="02020603050405020304" pitchFamily="18" charset="0"/>
                <a:cs typeface="Times New Roman" panose="02020603050405020304" pitchFamily="18" charset="0"/>
              </a:rPr>
              <a:t>(зовнішня) упаковка </a:t>
            </a:r>
            <a:r>
              <a:rPr lang="uk-UA" sz="1750" dirty="0">
                <a:latin typeface="Times New Roman" panose="02020603050405020304" pitchFamily="18" charset="0"/>
                <a:cs typeface="Times New Roman" panose="02020603050405020304" pitchFamily="18" charset="0"/>
              </a:rPr>
              <a:t>— контейнер чи інша форма упаковки, в яку вміщують лікарський засіб у первинній упаковці (Вимоги до інформації про застосування лікарського засобу / Наказ МОЗ України № 163 від 3 рання 2001 року</a:t>
            </a:r>
            <a:r>
              <a:rPr lang="uk-UA" sz="1750" dirty="0" smtClean="0">
                <a:latin typeface="Times New Roman" panose="02020603050405020304" pitchFamily="18" charset="0"/>
                <a:cs typeface="Times New Roman" panose="02020603050405020304" pitchFamily="18" charset="0"/>
              </a:rPr>
              <a:t>).</a:t>
            </a:r>
          </a:p>
          <a:p>
            <a:r>
              <a:rPr lang="uk-UA" sz="1750" dirty="0">
                <a:latin typeface="Times New Roman" panose="02020603050405020304" pitchFamily="18" charset="0"/>
                <a:cs typeface="Times New Roman" panose="02020603050405020304" pitchFamily="18" charset="0"/>
              </a:rPr>
              <a:t>Листок-вкладиш в упаковці — стисла інформація, призначена для пацієнта. Розміщується на паперовому носії і вкладається в упаковку (Вимоги до інформації про застосування лікарського засобу / Наказ МОЗ України № 163 від 3 травня 2001 року).</a:t>
            </a:r>
          </a:p>
          <a:p>
            <a:r>
              <a:rPr lang="uk-UA" sz="1750" b="1" dirty="0">
                <a:latin typeface="Times New Roman" panose="02020603050405020304" pitchFamily="18" charset="0"/>
                <a:cs typeface="Times New Roman" panose="02020603050405020304" pitchFamily="18" charset="0"/>
              </a:rPr>
              <a:t>Маркування</a:t>
            </a:r>
            <a:r>
              <a:rPr lang="uk-UA" sz="1750" dirty="0">
                <a:latin typeface="Times New Roman" panose="02020603050405020304" pitchFamily="18" charset="0"/>
                <a:cs typeface="Times New Roman" panose="02020603050405020304" pitchFamily="18" charset="0"/>
              </a:rPr>
              <a:t> — інформація на первинній (внутрішній) або вторинній (зовнішній) упаковці (Вимоги до інформації про застосування лікарського засобу / Наказ МОЗ України № 163 від 3 травня 2001 року).</a:t>
            </a:r>
          </a:p>
          <a:p>
            <a:r>
              <a:rPr lang="uk-UA" sz="1750" b="1" dirty="0">
                <a:latin typeface="Times New Roman" panose="02020603050405020304" pitchFamily="18" charset="0"/>
                <a:cs typeface="Times New Roman" panose="02020603050405020304" pitchFamily="18" charset="0"/>
              </a:rPr>
              <a:t>Матеріали </a:t>
            </a:r>
            <a:r>
              <a:rPr lang="uk-UA" sz="1750" dirty="0">
                <a:latin typeface="Times New Roman" panose="02020603050405020304" pitchFamily="18" charset="0"/>
                <a:cs typeface="Times New Roman" panose="02020603050405020304" pitchFamily="18" charset="0"/>
              </a:rPr>
              <a:t>— будь-який вид продукції, яка використовується у виробництві лікарського засобу, за винятком сировини, напівпродуктів і проміжних продуктів (МВ 64У-1-97</a:t>
            </a:r>
            <a:r>
              <a:rPr lang="uk-UA" sz="1750" dirty="0" smtClean="0">
                <a:latin typeface="Times New Roman" panose="02020603050405020304" pitchFamily="18" charset="0"/>
                <a:cs typeface="Times New Roman" panose="02020603050405020304" pitchFamily="18" charset="0"/>
              </a:rPr>
              <a:t>).</a:t>
            </a:r>
          </a:p>
          <a:p>
            <a:r>
              <a:rPr lang="ru-RU" sz="1750" b="1" dirty="0" err="1">
                <a:latin typeface="Times New Roman" panose="02020603050405020304" pitchFamily="18" charset="0"/>
                <a:cs typeface="Times New Roman" panose="02020603050405020304" pitchFamily="18" charset="0"/>
              </a:rPr>
              <a:t>Напівпродукт</a:t>
            </a:r>
            <a:r>
              <a:rPr lang="ru-RU" sz="1750" b="1" dirty="0">
                <a:latin typeface="Times New Roman" panose="02020603050405020304" pitchFamily="18" charset="0"/>
                <a:cs typeface="Times New Roman" panose="02020603050405020304" pitchFamily="18" charset="0"/>
              </a:rPr>
              <a:t> </a:t>
            </a:r>
            <a:r>
              <a:rPr lang="ru-RU" sz="1750" dirty="0">
                <a:latin typeface="Times New Roman" panose="02020603050405020304" pitchFamily="18" charset="0"/>
                <a:cs typeface="Times New Roman" panose="02020603050405020304" pitchFamily="18" charset="0"/>
              </a:rPr>
              <a:t>— </a:t>
            </a:r>
            <a:r>
              <a:rPr lang="ru-RU" sz="1750" dirty="0" err="1">
                <a:latin typeface="Times New Roman" panose="02020603050405020304" pitchFamily="18" charset="0"/>
                <a:cs typeface="Times New Roman" panose="02020603050405020304" pitchFamily="18" charset="0"/>
              </a:rPr>
              <a:t>продукція</a:t>
            </a:r>
            <a:r>
              <a:rPr lang="ru-RU" sz="1750" dirty="0">
                <a:latin typeface="Times New Roman" panose="02020603050405020304" pitchFamily="18" charset="0"/>
                <a:cs typeface="Times New Roman" panose="02020603050405020304" pitchFamily="18" charset="0"/>
              </a:rPr>
              <a:t>, яка одержана </a:t>
            </a:r>
            <a:r>
              <a:rPr lang="ru-RU" sz="1750" dirty="0" err="1">
                <a:latin typeface="Times New Roman" panose="02020603050405020304" pitchFamily="18" charset="0"/>
                <a:cs typeface="Times New Roman" panose="02020603050405020304" pitchFamily="18" charset="0"/>
              </a:rPr>
              <a:t>підприємством-виробником</a:t>
            </a:r>
            <a:r>
              <a:rPr lang="ru-RU" sz="1750" dirty="0">
                <a:latin typeface="Times New Roman" panose="02020603050405020304" pitchFamily="18" charset="0"/>
                <a:cs typeface="Times New Roman" panose="02020603050405020304" pitchFamily="18" charset="0"/>
              </a:rPr>
              <a:t> </a:t>
            </a:r>
            <a:r>
              <a:rPr lang="ru-RU" sz="1750" dirty="0" err="1">
                <a:latin typeface="Times New Roman" panose="02020603050405020304" pitchFamily="18" charset="0"/>
                <a:cs typeface="Times New Roman" panose="02020603050405020304" pitchFamily="18" charset="0"/>
              </a:rPr>
              <a:t>від</a:t>
            </a:r>
            <a:r>
              <a:rPr lang="ru-RU" sz="1750" dirty="0">
                <a:latin typeface="Times New Roman" panose="02020603050405020304" pitchFamily="18" charset="0"/>
                <a:cs typeface="Times New Roman" panose="02020603050405020304" pitchFamily="18" charset="0"/>
              </a:rPr>
              <a:t> </a:t>
            </a:r>
            <a:r>
              <a:rPr lang="ru-RU" sz="1750" dirty="0" err="1">
                <a:latin typeface="Times New Roman" panose="02020603050405020304" pitchFamily="18" charset="0"/>
                <a:cs typeface="Times New Roman" panose="02020603050405020304" pitchFamily="18" charset="0"/>
              </a:rPr>
              <a:t>постачальника</a:t>
            </a:r>
            <a:r>
              <a:rPr lang="ru-RU" sz="1750" dirty="0">
                <a:latin typeface="Times New Roman" panose="02020603050405020304" pitchFamily="18" charset="0"/>
                <a:cs typeface="Times New Roman" panose="02020603050405020304" pitchFamily="18" charset="0"/>
              </a:rPr>
              <a:t> і </a:t>
            </a:r>
            <a:r>
              <a:rPr lang="ru-RU" sz="1750" dirty="0" err="1">
                <a:latin typeface="Times New Roman" panose="02020603050405020304" pitchFamily="18" charset="0"/>
                <a:cs typeface="Times New Roman" panose="02020603050405020304" pitchFamily="18" charset="0"/>
              </a:rPr>
              <a:t>пройшла</a:t>
            </a:r>
            <a:r>
              <a:rPr lang="ru-RU" sz="1750" dirty="0">
                <a:latin typeface="Times New Roman" panose="02020603050405020304" pitchFamily="18" charset="0"/>
                <a:cs typeface="Times New Roman" panose="02020603050405020304" pitchFamily="18" charset="0"/>
              </a:rPr>
              <a:t> одну </a:t>
            </a:r>
            <a:r>
              <a:rPr lang="ru-RU" sz="1750" dirty="0" err="1">
                <a:latin typeface="Times New Roman" panose="02020603050405020304" pitchFamily="18" charset="0"/>
                <a:cs typeface="Times New Roman" panose="02020603050405020304" pitchFamily="18" charset="0"/>
              </a:rPr>
              <a:t>або</a:t>
            </a:r>
            <a:r>
              <a:rPr lang="ru-RU" sz="1750" dirty="0">
                <a:latin typeface="Times New Roman" panose="02020603050405020304" pitchFamily="18" charset="0"/>
                <a:cs typeface="Times New Roman" panose="02020603050405020304" pitchFamily="18" charset="0"/>
              </a:rPr>
              <a:t> </a:t>
            </a:r>
            <a:r>
              <a:rPr lang="ru-RU" sz="1750" dirty="0" err="1">
                <a:latin typeface="Times New Roman" panose="02020603050405020304" pitchFamily="18" charset="0"/>
                <a:cs typeface="Times New Roman" panose="02020603050405020304" pitchFamily="18" charset="0"/>
              </a:rPr>
              <a:t>декілька</a:t>
            </a:r>
            <a:r>
              <a:rPr lang="ru-RU" sz="1750" dirty="0">
                <a:latin typeface="Times New Roman" panose="02020603050405020304" pitchFamily="18" charset="0"/>
                <a:cs typeface="Times New Roman" panose="02020603050405020304" pitchFamily="18" charset="0"/>
              </a:rPr>
              <a:t> </a:t>
            </a:r>
            <a:r>
              <a:rPr lang="ru-RU" sz="1750" dirty="0" err="1">
                <a:latin typeface="Times New Roman" panose="02020603050405020304" pitchFamily="18" charset="0"/>
                <a:cs typeface="Times New Roman" panose="02020603050405020304" pitchFamily="18" charset="0"/>
              </a:rPr>
              <a:t>стадій</a:t>
            </a:r>
            <a:r>
              <a:rPr lang="ru-RU" sz="1750" dirty="0">
                <a:latin typeface="Times New Roman" panose="02020603050405020304" pitchFamily="18" charset="0"/>
                <a:cs typeface="Times New Roman" panose="02020603050405020304" pitchFamily="18" charset="0"/>
              </a:rPr>
              <a:t> </a:t>
            </a:r>
            <a:r>
              <a:rPr lang="ru-RU" sz="1750" dirty="0" err="1">
                <a:latin typeface="Times New Roman" panose="02020603050405020304" pitchFamily="18" charset="0"/>
                <a:cs typeface="Times New Roman" panose="02020603050405020304" pitchFamily="18" charset="0"/>
              </a:rPr>
              <a:t>обробки</a:t>
            </a:r>
            <a:r>
              <a:rPr lang="ru-RU" sz="1750" dirty="0">
                <a:latin typeface="Times New Roman" panose="02020603050405020304" pitchFamily="18" charset="0"/>
                <a:cs typeface="Times New Roman" panose="02020603050405020304" pitchFamily="18" charset="0"/>
              </a:rPr>
              <a:t> (у </a:t>
            </a:r>
            <a:r>
              <a:rPr lang="ru-RU" sz="1750" dirty="0" err="1">
                <a:latin typeface="Times New Roman" panose="02020603050405020304" pitchFamily="18" charset="0"/>
                <a:cs typeface="Times New Roman" panose="02020603050405020304" pitchFamily="18" charset="0"/>
              </a:rPr>
              <a:t>постачальника</a:t>
            </a:r>
            <a:r>
              <a:rPr lang="ru-RU" sz="1750" dirty="0">
                <a:latin typeface="Times New Roman" panose="02020603050405020304" pitchFamily="18" charset="0"/>
                <a:cs typeface="Times New Roman" panose="02020603050405020304" pitchFamily="18" charset="0"/>
              </a:rPr>
              <a:t>), </a:t>
            </a:r>
            <a:r>
              <a:rPr lang="ru-RU" sz="1750" dirty="0" err="1">
                <a:latin typeface="Times New Roman" panose="02020603050405020304" pitchFamily="18" charset="0"/>
                <a:cs typeface="Times New Roman" panose="02020603050405020304" pitchFamily="18" charset="0"/>
              </a:rPr>
              <a:t>необхідних</a:t>
            </a:r>
            <a:r>
              <a:rPr lang="ru-RU" sz="1750" dirty="0">
                <a:latin typeface="Times New Roman" panose="02020603050405020304" pitchFamily="18" charset="0"/>
                <a:cs typeface="Times New Roman" panose="02020603050405020304" pitchFamily="18" charset="0"/>
              </a:rPr>
              <a:t> для виробництва готової </a:t>
            </a:r>
            <a:r>
              <a:rPr lang="ru-RU" sz="1750" dirty="0" err="1">
                <a:latin typeface="Times New Roman" panose="02020603050405020304" pitchFamily="18" charset="0"/>
                <a:cs typeface="Times New Roman" panose="02020603050405020304" pitchFamily="18" charset="0"/>
              </a:rPr>
              <a:t>продукції</a:t>
            </a:r>
            <a:r>
              <a:rPr lang="ru-RU" sz="1750" dirty="0">
                <a:latin typeface="Times New Roman" panose="02020603050405020304" pitchFamily="18" charset="0"/>
                <a:cs typeface="Times New Roman" panose="02020603050405020304" pitchFamily="18" charset="0"/>
              </a:rPr>
              <a:t> (у </a:t>
            </a:r>
            <a:r>
              <a:rPr lang="ru-RU" sz="1750" dirty="0" err="1">
                <a:latin typeface="Times New Roman" panose="02020603050405020304" pitchFamily="18" charset="0"/>
                <a:cs typeface="Times New Roman" panose="02020603050405020304" pitchFamily="18" charset="0"/>
              </a:rPr>
              <a:t>споживача</a:t>
            </a:r>
            <a:r>
              <a:rPr lang="ru-RU" sz="1750" dirty="0">
                <a:latin typeface="Times New Roman" panose="02020603050405020304" pitchFamily="18" charset="0"/>
                <a:cs typeface="Times New Roman" panose="02020603050405020304" pitchFamily="18" charset="0"/>
              </a:rPr>
              <a:t>). </a:t>
            </a:r>
            <a:r>
              <a:rPr lang="ru-RU" sz="1750" dirty="0" err="1">
                <a:latin typeface="Times New Roman" panose="02020603050405020304" pitchFamily="18" charset="0"/>
                <a:cs typeface="Times New Roman" panose="02020603050405020304" pitchFamily="18" charset="0"/>
              </a:rPr>
              <a:t>Напівпродукт</a:t>
            </a:r>
            <a:r>
              <a:rPr lang="ru-RU" sz="1750" dirty="0">
                <a:latin typeface="Times New Roman" panose="02020603050405020304" pitchFamily="18" charset="0"/>
                <a:cs typeface="Times New Roman" panose="02020603050405020304" pitchFamily="18" charset="0"/>
              </a:rPr>
              <a:t> для </a:t>
            </a:r>
            <a:r>
              <a:rPr lang="ru-RU" sz="1750" dirty="0" err="1">
                <a:latin typeface="Times New Roman" panose="02020603050405020304" pitchFamily="18" charset="0"/>
                <a:cs typeface="Times New Roman" panose="02020603050405020304" pitchFamily="18" charset="0"/>
              </a:rPr>
              <a:t>постачальника</a:t>
            </a:r>
            <a:r>
              <a:rPr lang="ru-RU" sz="1750" dirty="0">
                <a:latin typeface="Times New Roman" panose="02020603050405020304" pitchFamily="18" charset="0"/>
                <a:cs typeface="Times New Roman" panose="02020603050405020304" pitchFamily="18" charset="0"/>
              </a:rPr>
              <a:t> є готовою </a:t>
            </a:r>
            <a:r>
              <a:rPr lang="ru-RU" sz="1750" dirty="0" err="1">
                <a:latin typeface="Times New Roman" panose="02020603050405020304" pitchFamily="18" charset="0"/>
                <a:cs typeface="Times New Roman" panose="02020603050405020304" pitchFamily="18" charset="0"/>
              </a:rPr>
              <a:t>продукцією</a:t>
            </a:r>
            <a:r>
              <a:rPr lang="ru-RU" sz="1750" dirty="0">
                <a:latin typeface="Times New Roman" panose="02020603050405020304" pitchFamily="18" charset="0"/>
                <a:cs typeface="Times New Roman" panose="02020603050405020304" pitchFamily="18" charset="0"/>
              </a:rPr>
              <a:t> (МВ 64У-1-97</a:t>
            </a:r>
            <a:r>
              <a:rPr lang="ru-RU" sz="1750" dirty="0" smtClean="0">
                <a:latin typeface="Times New Roman" panose="02020603050405020304" pitchFamily="18" charset="0"/>
                <a:cs typeface="Times New Roman" panose="02020603050405020304" pitchFamily="18" charset="0"/>
              </a:rPr>
              <a:t>).</a:t>
            </a:r>
          </a:p>
          <a:p>
            <a:r>
              <a:rPr lang="uk-UA" sz="1750" b="1" dirty="0">
                <a:latin typeface="Times New Roman" panose="02020603050405020304" pitchFamily="18" charset="0"/>
                <a:cs typeface="Times New Roman" panose="02020603050405020304" pitchFamily="18" charset="0"/>
              </a:rPr>
              <a:t>Пакувальний матеріал </a:t>
            </a:r>
            <a:r>
              <a:rPr lang="uk-UA" sz="1750" dirty="0">
                <a:latin typeface="Times New Roman" panose="02020603050405020304" pitchFamily="18" charset="0"/>
                <a:cs typeface="Times New Roman" panose="02020603050405020304" pitchFamily="18" charset="0"/>
              </a:rPr>
              <a:t>— всякий матеріал, що використовують при пакуванні лікарського засобу, крім будь-якої транспортної тари для транспортування або відвантаження (Настанова 42-01-2001).</a:t>
            </a:r>
          </a:p>
          <a:p>
            <a:r>
              <a:rPr lang="uk-UA" sz="1750" b="1" dirty="0">
                <a:latin typeface="Times New Roman" panose="02020603050405020304" pitchFamily="18" charset="0"/>
                <a:cs typeface="Times New Roman" panose="02020603050405020304" pitchFamily="18" charset="0"/>
              </a:rPr>
              <a:t>Пакування </a:t>
            </a:r>
            <a:r>
              <a:rPr lang="uk-UA" sz="1750" dirty="0">
                <a:latin typeface="Times New Roman" panose="02020603050405020304" pitchFamily="18" charset="0"/>
                <a:cs typeface="Times New Roman" panose="02020603050405020304" pitchFamily="18" charset="0"/>
              </a:rPr>
              <a:t>— усі операції, включаючи фасування і маркування, які необхідно пройти нерозфасованій продукції, щоб стати готовою продукцією (Настанова 42-01-2001</a:t>
            </a:r>
            <a:r>
              <a:rPr lang="uk-UA" sz="1750" dirty="0" smtClean="0">
                <a:latin typeface="Times New Roman" panose="02020603050405020304" pitchFamily="18" charset="0"/>
                <a:cs typeface="Times New Roman" panose="02020603050405020304" pitchFamily="18" charset="0"/>
              </a:rPr>
              <a:t>).</a:t>
            </a:r>
          </a:p>
          <a:p>
            <a:r>
              <a:rPr lang="uk-UA" b="1" dirty="0">
                <a:latin typeface="Times New Roman" panose="02020603050405020304" pitchFamily="18" charset="0"/>
                <a:cs typeface="Times New Roman" panose="02020603050405020304" pitchFamily="18" charset="0"/>
              </a:rPr>
              <a:t>Технологічний процес (виготовлення) </a:t>
            </a:r>
            <a:r>
              <a:rPr lang="uk-UA" dirty="0">
                <a:latin typeface="Times New Roman" panose="02020603050405020304" pitchFamily="18" charset="0"/>
                <a:cs typeface="Times New Roman" panose="02020603050405020304" pitchFamily="18" charset="0"/>
              </a:rPr>
              <a:t>— усі операції, пов'язані з виготовленням лікарського засобу, які починаються з одержання сировини, продовжуються обробкою та пакуванням і завершуються одержанням готової продукції (Настанова 42-01-2003</a:t>
            </a:r>
            <a:r>
              <a:rPr lang="uk-UA" dirty="0" smtClean="0">
                <a:latin typeface="Times New Roman" panose="02020603050405020304" pitchFamily="18" charset="0"/>
                <a:cs typeface="Times New Roman" panose="02020603050405020304" pitchFamily="18" charset="0"/>
              </a:rPr>
              <a:t>).</a:t>
            </a:r>
          </a:p>
          <a:p>
            <a:r>
              <a:rPr lang="uk-UA" b="1" dirty="0">
                <a:latin typeface="Times New Roman" panose="02020603050405020304" pitchFamily="18" charset="0"/>
                <a:cs typeface="Times New Roman" panose="02020603050405020304" pitchFamily="18" charset="0"/>
              </a:rPr>
              <a:t>Упаковка "</a:t>
            </a:r>
            <a:r>
              <a:rPr lang="uk-UA" b="1" dirty="0" err="1">
                <a:latin typeface="Times New Roman" panose="02020603050405020304" pitchFamily="18" charset="0"/>
                <a:cs typeface="Times New Roman" panose="02020603050405020304" pitchFamily="18" charset="0"/>
              </a:rPr>
              <a:t>іп</a:t>
            </a:r>
            <a:r>
              <a:rPr lang="uk-UA" b="1"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b</a:t>
            </a:r>
            <a:r>
              <a:rPr lang="uk-UA" b="1" dirty="0">
                <a:latin typeface="Times New Roman" panose="02020603050405020304" pitchFamily="18" charset="0"/>
                <a:cs typeface="Times New Roman" panose="02020603050405020304" pitchFamily="18" charset="0"/>
              </a:rPr>
              <a:t>и</a:t>
            </a:r>
            <a:r>
              <a:rPr lang="en-US" b="1" dirty="0">
                <a:latin typeface="Times New Roman" panose="02020603050405020304" pitchFamily="18" charset="0"/>
                <a:cs typeface="Times New Roman" panose="02020603050405020304" pitchFamily="18" charset="0"/>
              </a:rPr>
              <a:t>l</a:t>
            </a:r>
            <a:r>
              <a:rPr lang="uk-UA" b="1" dirty="0">
                <a:latin typeface="Times New Roman" panose="02020603050405020304" pitchFamily="18" charset="0"/>
                <a:cs typeface="Times New Roman" panose="02020603050405020304" pitchFamily="18" charset="0"/>
              </a:rPr>
              <a:t>к" </a:t>
            </a:r>
            <a:r>
              <a:rPr lang="uk-UA" dirty="0">
                <a:latin typeface="Times New Roman" panose="02020603050405020304" pitchFamily="18" charset="0"/>
                <a:cs typeface="Times New Roman" panose="02020603050405020304" pitchFamily="18" charset="0"/>
              </a:rPr>
              <a:t>— будь-який лікарських засіб, який пройшов усі стадії виробництва, за винятком остаточного пакування (Порядок проведення експертизи матеріалів на лікарські засоби... / Наказ МОЗ України № 220 від 19 вересня 2000 року).</a:t>
            </a:r>
            <a:endParaRPr lang="uk-UA" sz="175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0138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083" y="409139"/>
            <a:ext cx="11828060" cy="5909310"/>
          </a:xfrm>
          <a:prstGeom prst="rect">
            <a:avLst/>
          </a:prstGeom>
        </p:spPr>
        <p:txBody>
          <a:bodyPr wrap="square">
            <a:spAutoFit/>
          </a:bodyPr>
          <a:lstStyle/>
          <a:p>
            <a:pPr algn="just"/>
            <a:r>
              <a:rPr lang="uk-UA" b="1" dirty="0">
                <a:solidFill>
                  <a:srgbClr val="333333"/>
                </a:solidFill>
                <a:latin typeface="Times New Roman" panose="02020603050405020304" pitchFamily="18" charset="0"/>
                <a:cs typeface="Times New Roman" panose="02020603050405020304" pitchFamily="18" charset="0"/>
              </a:rPr>
              <a:t>Блок технологічний </a:t>
            </a:r>
            <a:r>
              <a:rPr lang="uk-UA" dirty="0">
                <a:solidFill>
                  <a:srgbClr val="333333"/>
                </a:solidFill>
                <a:latin typeface="Times New Roman" panose="02020603050405020304" pitchFamily="18" charset="0"/>
                <a:cs typeface="Times New Roman" panose="02020603050405020304" pitchFamily="18" charset="0"/>
              </a:rPr>
              <a:t>— апарат або група (з мінімальним числом) апаратів, які в заданий час можуть бути відключені (ізольовані) від технологічної системи без небезпечних змін режиму, що призводять до розвитку аварії в суміжному </a:t>
            </a:r>
            <a:r>
              <a:rPr lang="uk-UA" dirty="0" err="1">
                <a:solidFill>
                  <a:srgbClr val="333333"/>
                </a:solidFill>
                <a:latin typeface="Times New Roman" panose="02020603050405020304" pitchFamily="18" charset="0"/>
                <a:cs typeface="Times New Roman" panose="02020603050405020304" pitchFamily="18" charset="0"/>
              </a:rPr>
              <a:t>апараті</a:t>
            </a:r>
            <a:r>
              <a:rPr lang="uk-UA" dirty="0">
                <a:solidFill>
                  <a:srgbClr val="333333"/>
                </a:solidFill>
                <a:latin typeface="Times New Roman" panose="02020603050405020304" pitchFamily="18" charset="0"/>
                <a:cs typeface="Times New Roman" panose="02020603050405020304" pitchFamily="18" charset="0"/>
              </a:rPr>
              <a:t> або системі (НАОП 1.3.00-1.01-88</a:t>
            </a:r>
            <a:r>
              <a:rPr lang="uk-UA" dirty="0" smtClean="0">
                <a:solidFill>
                  <a:srgbClr val="333333"/>
                </a:solidFill>
                <a:latin typeface="Times New Roman" panose="02020603050405020304" pitchFamily="18" charset="0"/>
                <a:cs typeface="Times New Roman" panose="02020603050405020304" pitchFamily="18" charset="0"/>
              </a:rPr>
              <a:t>).</a:t>
            </a:r>
          </a:p>
          <a:p>
            <a:pPr algn="just"/>
            <a:r>
              <a:rPr lang="ru-RU" b="1" dirty="0" err="1">
                <a:latin typeface="Times New Roman" panose="02020603050405020304" pitchFamily="18" charset="0"/>
                <a:cs typeface="Times New Roman" panose="02020603050405020304" pitchFamily="18" charset="0"/>
              </a:rPr>
              <a:t>Вентиляційне</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повітря</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повітря</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відповідним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ступенем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очищення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надходить</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приміщення</a:t>
            </a:r>
            <a:r>
              <a:rPr lang="ru-RU" dirty="0">
                <a:latin typeface="Times New Roman" panose="02020603050405020304" pitchFamily="18" charset="0"/>
                <a:cs typeface="Times New Roman" panose="02020603050405020304" pitchFamily="18" charset="0"/>
              </a:rPr>
              <a:t> через </a:t>
            </a:r>
            <a:r>
              <a:rPr lang="ru-RU" dirty="0" err="1">
                <a:latin typeface="Times New Roman" panose="02020603050405020304" pitchFamily="18" charset="0"/>
                <a:cs typeface="Times New Roman" panose="02020603050405020304" pitchFamily="18" charset="0"/>
              </a:rPr>
              <a:t>вентиляційну</a:t>
            </a:r>
            <a:r>
              <a:rPr lang="ru-RU" dirty="0">
                <a:latin typeface="Times New Roman" panose="02020603050405020304" pitchFamily="18" charset="0"/>
                <a:cs typeface="Times New Roman" panose="02020603050405020304" pitchFamily="18" charset="0"/>
              </a:rPr>
              <a:t> систему (МВ 64У-1-97).</a:t>
            </a:r>
            <a:endParaRPr lang="uk-UA" dirty="0" smtClean="0">
              <a:solidFill>
                <a:srgbClr val="333333"/>
              </a:solidFill>
              <a:latin typeface="Times New Roman" panose="02020603050405020304" pitchFamily="18" charset="0"/>
              <a:cs typeface="Times New Roman" panose="02020603050405020304" pitchFamily="18" charset="0"/>
            </a:endParaRPr>
          </a:p>
          <a:p>
            <a:pPr algn="just"/>
            <a:r>
              <a:rPr lang="ru-RU" b="1" dirty="0" err="1">
                <a:latin typeface="Times New Roman" panose="02020603050405020304" pitchFamily="18" charset="0"/>
                <a:cs typeface="Times New Roman" panose="02020603050405020304" pitchFamily="18" charset="0"/>
              </a:rPr>
              <a:t>Виробниче</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приміщення</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замкнутий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простір</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спеціально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призначених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будинках</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спорудах</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яких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постійно</a:t>
            </a:r>
            <a:r>
              <a:rPr lang="ru-RU" dirty="0">
                <a:latin typeface="Times New Roman" panose="02020603050405020304" pitchFamily="18" charset="0"/>
                <a:cs typeface="Times New Roman" panose="02020603050405020304" pitchFamily="18" charset="0"/>
              </a:rPr>
              <a:t> (по </a:t>
            </a:r>
            <a:r>
              <a:rPr lang="ru-RU" dirty="0" err="1">
                <a:latin typeface="Times New Roman" panose="02020603050405020304" pitchFamily="18" charset="0"/>
                <a:cs typeface="Times New Roman" panose="02020603050405020304" pitchFamily="18" charset="0"/>
              </a:rPr>
              <a:t>змінах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періодично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протягом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робочого</a:t>
            </a:r>
            <a:r>
              <a:rPr lang="ru-RU" dirty="0">
                <a:latin typeface="Times New Roman" panose="02020603050405020304" pitchFamily="18" charset="0"/>
                <a:cs typeface="Times New Roman" panose="02020603050405020304" pitchFamily="18" charset="0"/>
              </a:rPr>
              <a:t> дня) </a:t>
            </a:r>
            <a:r>
              <a:rPr lang="ru-RU" dirty="0" err="1">
                <a:latin typeface="Times New Roman" panose="02020603050405020304" pitchFamily="18" charset="0"/>
                <a:cs typeface="Times New Roman" panose="02020603050405020304" pitchFamily="18" charset="0"/>
              </a:rPr>
              <a:t>здійснюється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трудова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діяльність</a:t>
            </a:r>
            <a:r>
              <a:rPr lang="ru-RU" dirty="0">
                <a:latin typeface="Times New Roman" panose="02020603050405020304" pitchFamily="18" charset="0"/>
                <a:cs typeface="Times New Roman" panose="02020603050405020304" pitchFamily="18" charset="0"/>
              </a:rPr>
              <a:t> людей (ДСТ У 2293-93</a:t>
            </a:r>
            <a:r>
              <a:rPr lang="ru-RU" dirty="0" smtClean="0">
                <a:latin typeface="Times New Roman" panose="02020603050405020304" pitchFamily="18" charset="0"/>
                <a:cs typeface="Times New Roman" panose="02020603050405020304" pitchFamily="18" charset="0"/>
              </a:rPr>
              <a:t>).</a:t>
            </a:r>
          </a:p>
          <a:p>
            <a:pPr algn="just"/>
            <a:r>
              <a:rPr lang="uk-UA" b="1" dirty="0">
                <a:latin typeface="Times New Roman" panose="02020603050405020304" pitchFamily="18" charset="0"/>
                <a:cs typeface="Times New Roman" panose="02020603050405020304" pitchFamily="18" charset="0"/>
              </a:rPr>
              <a:t>Функціонуюча чиста кімната (приміщення) </a:t>
            </a:r>
            <a:r>
              <a:rPr lang="uk-UA" dirty="0">
                <a:latin typeface="Times New Roman" panose="02020603050405020304" pitchFamily="18" charset="0"/>
                <a:cs typeface="Times New Roman" panose="02020603050405020304" pitchFamily="18" charset="0"/>
              </a:rPr>
              <a:t>— «чиста» кімната в режимі нормальної роботи, яка має робочі комунікації, обладнання і персонал, який виконує звичайні робочі операції в чистій кімнаті (приміщенні) (ГНД 07.006-98).</a:t>
            </a:r>
          </a:p>
          <a:p>
            <a:pPr algn="just"/>
            <a:r>
              <a:rPr lang="uk-UA" b="1" dirty="0">
                <a:latin typeface="Times New Roman" panose="02020603050405020304" pitchFamily="18" charset="0"/>
                <a:cs typeface="Times New Roman" panose="02020603050405020304" pitchFamily="18" charset="0"/>
              </a:rPr>
              <a:t>Чиста зона </a:t>
            </a:r>
            <a:r>
              <a:rPr lang="uk-UA" dirty="0">
                <a:latin typeface="Times New Roman" panose="02020603050405020304" pitchFamily="18" charset="0"/>
                <a:cs typeface="Times New Roman" panose="02020603050405020304" pitchFamily="18" charset="0"/>
              </a:rPr>
              <a:t>— зона, в якій контролюється навколишнє середовище на наявність частинок і мікроорганізмів, що </a:t>
            </a:r>
            <a:r>
              <a:rPr lang="uk-UA" dirty="0" err="1">
                <a:latin typeface="Times New Roman" panose="02020603050405020304" pitchFamily="18" charset="0"/>
                <a:cs typeface="Times New Roman" panose="02020603050405020304" pitchFamily="18" charset="0"/>
              </a:rPr>
              <a:t>контамінують</a:t>
            </a:r>
            <a:r>
              <a:rPr lang="uk-UA" dirty="0">
                <a:latin typeface="Times New Roman" panose="02020603050405020304" pitchFamily="18" charset="0"/>
                <a:cs typeface="Times New Roman" panose="02020603050405020304" pitchFamily="18" charset="0"/>
              </a:rPr>
              <a:t>, побудована й експлуатується таким чином, щоб зменшити проникнення, утворення і зберігання </a:t>
            </a:r>
            <a:r>
              <a:rPr lang="uk-UA" dirty="0" err="1">
                <a:latin typeface="Times New Roman" panose="02020603050405020304" pitchFamily="18" charset="0"/>
                <a:cs typeface="Times New Roman" panose="02020603050405020304" pitchFamily="18" charset="0"/>
              </a:rPr>
              <a:t>контамінантів</a:t>
            </a:r>
            <a:r>
              <a:rPr lang="uk-UA" dirty="0">
                <a:latin typeface="Times New Roman" panose="02020603050405020304" pitchFamily="18" charset="0"/>
                <a:cs typeface="Times New Roman" panose="02020603050405020304" pitchFamily="18" charset="0"/>
              </a:rPr>
              <a:t> усередині зони (Настанова 42-01-2001).</a:t>
            </a:r>
          </a:p>
          <a:p>
            <a:pPr algn="just"/>
            <a:r>
              <a:rPr lang="uk-UA" b="1" dirty="0">
                <a:latin typeface="Times New Roman" panose="02020603050405020304" pitchFamily="18" charset="0"/>
                <a:cs typeface="Times New Roman" panose="02020603050405020304" pitchFamily="18" charset="0"/>
              </a:rPr>
              <a:t>Чиста кімната (приміщення) </a:t>
            </a:r>
            <a:r>
              <a:rPr lang="uk-UA" dirty="0">
                <a:latin typeface="Times New Roman" panose="02020603050405020304" pitchFamily="18" charset="0"/>
                <a:cs typeface="Times New Roman" panose="02020603050405020304" pitchFamily="18" charset="0"/>
              </a:rPr>
              <a:t>— приміщення, в якому контролюється концентрація частинок і яке має одну або декілька «чистих» зон (ГНД 07.006-98</a:t>
            </a:r>
            <a:r>
              <a:rPr lang="uk-UA" dirty="0" smtClean="0">
                <a:latin typeface="Times New Roman" panose="02020603050405020304" pitchFamily="18" charset="0"/>
                <a:cs typeface="Times New Roman" panose="02020603050405020304" pitchFamily="18" charset="0"/>
              </a:rPr>
              <a:t>).</a:t>
            </a:r>
            <a:endParaRPr lang="ru-RU" dirty="0" smtClean="0">
              <a:latin typeface="Times New Roman" panose="02020603050405020304" pitchFamily="18" charset="0"/>
              <a:cs typeface="Times New Roman" panose="02020603050405020304" pitchFamily="18" charset="0"/>
            </a:endParaRPr>
          </a:p>
          <a:p>
            <a:r>
              <a:rPr lang="uk-UA" b="1" dirty="0">
                <a:latin typeface="Times New Roman" panose="02020603050405020304" pitchFamily="18" charset="0"/>
                <a:cs typeface="Times New Roman" panose="02020603050405020304" pitchFamily="18" charset="0"/>
              </a:rPr>
              <a:t>Оснащена чиста кімната (приміщення) </a:t>
            </a:r>
            <a:r>
              <a:rPr lang="uk-UA" dirty="0">
                <a:latin typeface="Times New Roman" panose="02020603050405020304" pitchFamily="18" charset="0"/>
                <a:cs typeface="Times New Roman" panose="02020603050405020304" pitchFamily="18" charset="0"/>
              </a:rPr>
              <a:t>— «чиста» кімната, будівництво якої завершено, і яка має робочі комунікації, обладнання, але не має обслуговуючого персоналу (ГНД 07.006-98</a:t>
            </a:r>
            <a:r>
              <a:rPr lang="uk-UA" dirty="0" smtClean="0">
                <a:latin typeface="Times New Roman" panose="02020603050405020304" pitchFamily="18" charset="0"/>
                <a:cs typeface="Times New Roman" panose="02020603050405020304" pitchFamily="18" charset="0"/>
              </a:rPr>
              <a:t>).</a:t>
            </a:r>
          </a:p>
          <a:p>
            <a:pPr algn="just"/>
            <a:r>
              <a:rPr lang="uk-UA" b="1" dirty="0">
                <a:latin typeface="Times New Roman" panose="02020603050405020304" pitchFamily="18" charset="0"/>
                <a:cs typeface="Times New Roman" panose="02020603050405020304" pitchFamily="18" charset="0"/>
              </a:rPr>
              <a:t>Повітряний шлюз </a:t>
            </a:r>
            <a:r>
              <a:rPr lang="uk-UA" dirty="0">
                <a:latin typeface="Times New Roman" panose="02020603050405020304" pitchFamily="18" charset="0"/>
                <a:cs typeface="Times New Roman" panose="02020603050405020304" pitchFamily="18" charset="0"/>
              </a:rPr>
              <a:t>— це обмежений простір з двома або декількома дверима між двома або декількома приміщеннями, наприклад різних класів чистоти, який призначений для контрольованого керування потоком повітря між цими приміщеннями при відкриванні дверей. Повітряні шлюзи призначені і використовуються для переміщення персоналу, обладнання і продукції між приміщеннями (МВ 64У-1-97).</a:t>
            </a:r>
          </a:p>
        </p:txBody>
      </p:sp>
    </p:spTree>
    <p:extLst>
      <p:ext uri="{BB962C8B-B14F-4D97-AF65-F5344CB8AC3E}">
        <p14:creationId xmlns:p14="http://schemas.microsoft.com/office/powerpoint/2010/main" val="28307243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689" y="126580"/>
            <a:ext cx="12128311" cy="6463308"/>
          </a:xfrm>
          <a:prstGeom prst="rect">
            <a:avLst/>
          </a:prstGeom>
        </p:spPr>
        <p:txBody>
          <a:bodyPr wrap="square">
            <a:spAutoFit/>
          </a:bodyPr>
          <a:lstStyle/>
          <a:p>
            <a:pPr algn="just"/>
            <a:r>
              <a:rPr lang="uk-UA" b="1" dirty="0">
                <a:solidFill>
                  <a:srgbClr val="333333"/>
                </a:solidFill>
                <a:latin typeface="Times New Roman" panose="02020603050405020304" pitchFamily="18" charset="0"/>
                <a:cs typeface="Times New Roman" panose="02020603050405020304" pitchFamily="18" charset="0"/>
              </a:rPr>
              <a:t>Клас чистоти повітря </a:t>
            </a:r>
            <a:r>
              <a:rPr lang="uk-UA" dirty="0">
                <a:solidFill>
                  <a:srgbClr val="333333"/>
                </a:solidFill>
                <a:latin typeface="Times New Roman" panose="02020603050405020304" pitchFamily="18" charset="0"/>
                <a:cs typeface="Times New Roman" panose="02020603050405020304" pitchFamily="18" charset="0"/>
              </a:rPr>
              <a:t>— ступінь чистоти повітря, який визначається кількістю частинок і життєздатних мікроорганізмів </a:t>
            </a:r>
            <a:r>
              <a:rPr lang="uk-UA" b="1" dirty="0">
                <a:solidFill>
                  <a:srgbClr val="333333"/>
                </a:solidFill>
                <a:latin typeface="Times New Roman" panose="02020603050405020304" pitchFamily="18" charset="0"/>
                <a:cs typeface="Times New Roman" panose="02020603050405020304" pitchFamily="18" charset="0"/>
              </a:rPr>
              <a:t>в одиниці об'єму повітря (ГНД 07.006-98</a:t>
            </a:r>
            <a:r>
              <a:rPr lang="uk-UA" b="1" dirty="0" smtClean="0">
                <a:solidFill>
                  <a:srgbClr val="333333"/>
                </a:solidFill>
                <a:latin typeface="Times New Roman" panose="02020603050405020304" pitchFamily="18" charset="0"/>
                <a:cs typeface="Times New Roman" panose="02020603050405020304" pitchFamily="18" charset="0"/>
              </a:rPr>
              <a:t>).</a:t>
            </a:r>
          </a:p>
          <a:p>
            <a:pPr algn="just"/>
            <a:r>
              <a:rPr lang="uk-UA" b="1" dirty="0">
                <a:latin typeface="Times New Roman" panose="02020603050405020304" pitchFamily="18" charset="0"/>
                <a:cs typeface="Times New Roman" panose="02020603050405020304" pitchFamily="18" charset="0"/>
              </a:rPr>
              <a:t>Контамінація (забруднення) </a:t>
            </a:r>
            <a:r>
              <a:rPr lang="uk-UA" dirty="0">
                <a:latin typeface="Times New Roman" panose="02020603050405020304" pitchFamily="18" charset="0"/>
                <a:cs typeface="Times New Roman" panose="02020603050405020304" pitchFamily="18" charset="0"/>
              </a:rPr>
              <a:t>— небажане внесення домішок хімічної чи мікробіологічної природи або чужорідних речовин у(на) вихідну сировину, проміжну продукцію чи готову продукцію під час технологічного процесу, відбору проб, пакування або перепакування, зберігання або транспортування (Настанова 42-02-2002</a:t>
            </a:r>
            <a:r>
              <a:rPr lang="uk-UA" dirty="0" smtClean="0">
                <a:latin typeface="Times New Roman" panose="02020603050405020304" pitchFamily="18" charset="0"/>
                <a:cs typeface="Times New Roman" panose="02020603050405020304" pitchFamily="18" charset="0"/>
              </a:rPr>
              <a:t>).</a:t>
            </a:r>
          </a:p>
          <a:p>
            <a:pPr algn="just"/>
            <a:r>
              <a:rPr lang="ru-RU" b="1" dirty="0" err="1">
                <a:latin typeface="Times New Roman" panose="02020603050405020304" pitchFamily="18" charset="0"/>
                <a:cs typeface="Times New Roman" panose="02020603050405020304" pitchFamily="18" charset="0"/>
              </a:rPr>
              <a:t>Перехресна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контамінація</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забруднення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речовини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продукції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іншою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сировиною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продукцією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Настанова</a:t>
            </a:r>
            <a:r>
              <a:rPr lang="ru-RU" dirty="0">
                <a:latin typeface="Times New Roman" panose="02020603050405020304" pitchFamily="18" charset="0"/>
                <a:cs typeface="Times New Roman" panose="02020603050405020304" pitchFamily="18" charset="0"/>
              </a:rPr>
              <a:t> 42-02-2002).</a:t>
            </a:r>
            <a:endParaRPr lang="uk-UA" dirty="0" smtClean="0">
              <a:latin typeface="Times New Roman" panose="02020603050405020304" pitchFamily="18" charset="0"/>
              <a:cs typeface="Times New Roman" panose="02020603050405020304" pitchFamily="18" charset="0"/>
            </a:endParaRPr>
          </a:p>
          <a:p>
            <a:pPr algn="just"/>
            <a:r>
              <a:rPr lang="ru-RU" b="1" dirty="0" err="1">
                <a:latin typeface="Times New Roman" panose="02020603050405020304" pitchFamily="18" charset="0"/>
                <a:cs typeface="Times New Roman" panose="02020603050405020304" pitchFamily="18" charset="0"/>
              </a:rPr>
              <a:t>Ламінарний</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потік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повітря</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паралельні</a:t>
            </a:r>
            <a:r>
              <a:rPr lang="ru-RU" dirty="0">
                <a:latin typeface="Times New Roman" panose="02020603050405020304" pitchFamily="18" charset="0"/>
                <a:cs typeface="Times New Roman" panose="02020603050405020304" pitchFamily="18" charset="0"/>
              </a:rPr>
              <a:t> потоки </a:t>
            </a:r>
            <a:r>
              <a:rPr lang="ru-RU" dirty="0" err="1">
                <a:latin typeface="Times New Roman" panose="02020603050405020304" pitchFamily="18" charset="0"/>
                <a:cs typeface="Times New Roman" panose="02020603050405020304" pitchFamily="18" charset="0"/>
              </a:rPr>
              <a:t>повітря</a:t>
            </a:r>
            <a:r>
              <a:rPr lang="ru-RU" dirty="0">
                <a:latin typeface="Times New Roman" panose="02020603050405020304" pitchFamily="18" charset="0"/>
                <a:cs typeface="Times New Roman" panose="02020603050405020304" pitchFamily="18" charset="0"/>
              </a:rPr>
              <a:t>, які </a:t>
            </a:r>
            <a:r>
              <a:rPr lang="ru-RU" dirty="0" err="1">
                <a:latin typeface="Times New Roman" panose="02020603050405020304" pitchFamily="18" charset="0"/>
                <a:cs typeface="Times New Roman" panose="02020603050405020304" pitchFamily="18" charset="0"/>
              </a:rPr>
              <a:t>рухаються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однаковою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заданою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швидкістю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всередині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обмеженого</a:t>
            </a:r>
            <a:r>
              <a:rPr lang="ru-RU" dirty="0">
                <a:latin typeface="Times New Roman" panose="02020603050405020304" pitchFamily="18" charset="0"/>
                <a:cs typeface="Times New Roman" panose="02020603050405020304" pitchFamily="18" charset="0"/>
              </a:rPr>
              <a:t> простору (МВ 64У-1-97</a:t>
            </a:r>
            <a:r>
              <a:rPr lang="ru-RU" dirty="0" smtClean="0">
                <a:latin typeface="Times New Roman" panose="02020603050405020304" pitchFamily="18" charset="0"/>
                <a:cs typeface="Times New Roman" panose="02020603050405020304" pitchFamily="18" charset="0"/>
              </a:rPr>
              <a:t>).</a:t>
            </a:r>
          </a:p>
          <a:p>
            <a:pPr algn="just"/>
            <a:r>
              <a:rPr lang="uk-UA" b="1" dirty="0">
                <a:latin typeface="Times New Roman" panose="02020603050405020304" pitchFamily="18" charset="0"/>
                <a:cs typeface="Times New Roman" panose="02020603050405020304" pitchFamily="18" charset="0"/>
              </a:rPr>
              <a:t>Мікробне забруднення </a:t>
            </a:r>
            <a:r>
              <a:rPr lang="uk-UA" dirty="0">
                <a:latin typeface="Times New Roman" panose="02020603050405020304" pitchFamily="18" charset="0"/>
                <a:cs typeface="Times New Roman" panose="02020603050405020304" pitchFamily="18" charset="0"/>
              </a:rPr>
              <a:t>— кількість життєздатних мікроорганізмів, які містяться в одиниці об'єму повітря (ГОСТ Р 50766-95</a:t>
            </a:r>
            <a:r>
              <a:rPr lang="uk-UA" dirty="0" smtClean="0">
                <a:latin typeface="Times New Roman" panose="02020603050405020304" pitchFamily="18" charset="0"/>
                <a:cs typeface="Times New Roman" panose="02020603050405020304" pitchFamily="18" charset="0"/>
              </a:rPr>
              <a:t>).</a:t>
            </a:r>
          </a:p>
          <a:p>
            <a:pPr algn="just"/>
            <a:r>
              <a:rPr lang="uk-UA" b="1" dirty="0" smtClean="0">
                <a:latin typeface="Times New Roman" panose="02020603050405020304" pitchFamily="18" charset="0"/>
                <a:cs typeface="Times New Roman" panose="02020603050405020304" pitchFamily="18" charset="0"/>
              </a:rPr>
              <a:t>Штриховий </a:t>
            </a:r>
            <a:r>
              <a:rPr lang="uk-UA" b="1" dirty="0">
                <a:latin typeface="Times New Roman" panose="02020603050405020304" pitchFamily="18" charset="0"/>
                <a:cs typeface="Times New Roman" panose="02020603050405020304" pitchFamily="18" charset="0"/>
              </a:rPr>
              <a:t>код ЕАМ </a:t>
            </a:r>
            <a:r>
              <a:rPr lang="uk-UA" dirty="0">
                <a:latin typeface="Times New Roman" panose="02020603050405020304" pitchFamily="18" charset="0"/>
                <a:cs typeface="Times New Roman" panose="02020603050405020304" pitchFamily="18" charset="0"/>
              </a:rPr>
              <a:t>— числовий код, представлений </a:t>
            </a:r>
            <a:r>
              <a:rPr lang="uk-UA" dirty="0" err="1">
                <a:latin typeface="Times New Roman" panose="02020603050405020304" pitchFamily="18" charset="0"/>
                <a:cs typeface="Times New Roman" panose="02020603050405020304" pitchFamily="18" charset="0"/>
              </a:rPr>
              <a:t>комбінаціею</a:t>
            </a:r>
            <a:r>
              <a:rPr lang="uk-UA" dirty="0">
                <a:latin typeface="Times New Roman" panose="02020603050405020304" pitchFamily="18" charset="0"/>
                <a:cs typeface="Times New Roman" panose="02020603050405020304" pitchFamily="18" charset="0"/>
              </a:rPr>
              <a:t> послідовно розташованих паралельних штрихів та проміжків між ними, розміри та розташування яких встановлені певними правилами, і присвоюється одиницям обліку (товару) відповідно до нормативних документів національної нумерувальної організації (ДСТ У 3147-95. Коди та кодування інформації. Штрихове кодування. Маркування об'єктів ідентифікації. Форма та розташування штрихових позначок ЕАМ на тарі та товарній продукції. Загальні вимоги</a:t>
            </a:r>
            <a:r>
              <a:rPr lang="uk-UA" dirty="0" smtClean="0">
                <a:latin typeface="Times New Roman" panose="02020603050405020304" pitchFamily="18" charset="0"/>
                <a:cs typeface="Times New Roman" panose="02020603050405020304" pitchFamily="18" charset="0"/>
              </a:rPr>
              <a:t>).</a:t>
            </a:r>
          </a:p>
          <a:p>
            <a:pPr algn="just"/>
            <a:r>
              <a:rPr lang="ru-RU" b="1" dirty="0" err="1">
                <a:solidFill>
                  <a:srgbClr val="333333"/>
                </a:solidFill>
                <a:latin typeface="Times New Roman" panose="02020603050405020304" pitchFamily="18" charset="0"/>
                <a:cs typeface="Times New Roman" panose="02020603050405020304" pitchFamily="18" charset="0"/>
              </a:rPr>
              <a:t>Валідація</a:t>
            </a:r>
            <a:r>
              <a:rPr lang="ru-RU" dirty="0">
                <a:solidFill>
                  <a:srgbClr val="333333"/>
                </a:solidFill>
                <a:latin typeface="Times New Roman" panose="02020603050405020304" pitchFamily="18" charset="0"/>
                <a:cs typeface="Times New Roman" panose="02020603050405020304" pitchFamily="18" charset="0"/>
              </a:rPr>
              <a:t> — </a:t>
            </a:r>
            <a:r>
              <a:rPr lang="ru-RU" dirty="0" err="1">
                <a:solidFill>
                  <a:srgbClr val="333333"/>
                </a:solidFill>
                <a:latin typeface="Times New Roman" panose="02020603050405020304" pitchFamily="18" charset="0"/>
                <a:cs typeface="Times New Roman" panose="02020603050405020304" pitchFamily="18" charset="0"/>
              </a:rPr>
              <a:t>дії</a:t>
            </a:r>
            <a:r>
              <a:rPr lang="ru-RU" dirty="0">
                <a:solidFill>
                  <a:srgbClr val="333333"/>
                </a:solidFill>
                <a:latin typeface="Times New Roman" panose="02020603050405020304" pitchFamily="18" charset="0"/>
                <a:cs typeface="Times New Roman" panose="02020603050405020304" pitchFamily="18" charset="0"/>
              </a:rPr>
              <a:t>, які </a:t>
            </a:r>
            <a:r>
              <a:rPr lang="ru-RU" dirty="0" err="1">
                <a:solidFill>
                  <a:srgbClr val="333333"/>
                </a:solidFill>
                <a:latin typeface="Times New Roman" panose="02020603050405020304" pitchFamily="18" charset="0"/>
                <a:cs typeface="Times New Roman" panose="02020603050405020304" pitchFamily="18" charset="0"/>
              </a:rPr>
              <a:t>відповідно</a:t>
            </a:r>
            <a:r>
              <a:rPr lang="ru-RU" dirty="0">
                <a:solidFill>
                  <a:srgbClr val="333333"/>
                </a:solidFill>
                <a:latin typeface="Times New Roman" panose="02020603050405020304" pitchFamily="18" charset="0"/>
                <a:cs typeface="Times New Roman" panose="02020603050405020304" pitchFamily="18" charset="0"/>
              </a:rPr>
              <a:t> до </a:t>
            </a:r>
            <a:r>
              <a:rPr lang="ru-RU" dirty="0" err="1">
                <a:solidFill>
                  <a:srgbClr val="333333"/>
                </a:solidFill>
                <a:latin typeface="Times New Roman" panose="02020603050405020304" pitchFamily="18" charset="0"/>
                <a:cs typeface="Times New Roman" panose="02020603050405020304" pitchFamily="18" charset="0"/>
              </a:rPr>
              <a:t>принципів</a:t>
            </a:r>
            <a:r>
              <a:rPr lang="ru-RU" dirty="0">
                <a:solidFill>
                  <a:srgbClr val="333333"/>
                </a:solidFill>
                <a:latin typeface="Times New Roman" panose="02020603050405020304" pitchFamily="18" charset="0"/>
                <a:cs typeface="Times New Roman" panose="02020603050405020304" pitchFamily="18" charset="0"/>
              </a:rPr>
              <a:t> </a:t>
            </a:r>
            <a:r>
              <a:rPr lang="ru-RU" dirty="0" err="1">
                <a:solidFill>
                  <a:srgbClr val="333333"/>
                </a:solidFill>
                <a:latin typeface="Times New Roman" panose="02020603050405020304" pitchFamily="18" charset="0"/>
                <a:cs typeface="Times New Roman" panose="02020603050405020304" pitchFamily="18" charset="0"/>
              </a:rPr>
              <a:t>належної</a:t>
            </a:r>
            <a:r>
              <a:rPr lang="ru-RU" dirty="0">
                <a:solidFill>
                  <a:srgbClr val="333333"/>
                </a:solidFill>
                <a:latin typeface="Times New Roman" panose="02020603050405020304" pitchFamily="18" charset="0"/>
                <a:cs typeface="Times New Roman" panose="02020603050405020304" pitchFamily="18" charset="0"/>
              </a:rPr>
              <a:t> </a:t>
            </a:r>
            <a:r>
              <a:rPr lang="ru-RU" dirty="0" err="1">
                <a:solidFill>
                  <a:srgbClr val="333333"/>
                </a:solidFill>
                <a:latin typeface="Times New Roman" panose="02020603050405020304" pitchFamily="18" charset="0"/>
                <a:cs typeface="Times New Roman" panose="02020603050405020304" pitchFamily="18" charset="0"/>
              </a:rPr>
              <a:t>виробничої</a:t>
            </a:r>
            <a:r>
              <a:rPr lang="ru-RU" dirty="0">
                <a:solidFill>
                  <a:srgbClr val="333333"/>
                </a:solidFill>
                <a:latin typeface="Times New Roman" panose="02020603050405020304" pitchFamily="18" charset="0"/>
                <a:cs typeface="Times New Roman" panose="02020603050405020304" pitchFamily="18" charset="0"/>
              </a:rPr>
              <a:t> практики </a:t>
            </a:r>
            <a:r>
              <a:rPr lang="ru-RU" dirty="0" err="1">
                <a:solidFill>
                  <a:srgbClr val="333333"/>
                </a:solidFill>
                <a:latin typeface="Times New Roman" panose="02020603050405020304" pitchFamily="18" charset="0"/>
                <a:cs typeface="Times New Roman" panose="02020603050405020304" pitchFamily="18" charset="0"/>
              </a:rPr>
              <a:t>доводять</a:t>
            </a:r>
            <a:r>
              <a:rPr lang="ru-RU" dirty="0">
                <a:solidFill>
                  <a:srgbClr val="333333"/>
                </a:solidFill>
                <a:latin typeface="Times New Roman" panose="02020603050405020304" pitchFamily="18" charset="0"/>
                <a:cs typeface="Times New Roman" panose="02020603050405020304" pitchFamily="18" charset="0"/>
              </a:rPr>
              <a:t>, </a:t>
            </a:r>
            <a:r>
              <a:rPr lang="ru-RU" dirty="0" err="1">
                <a:solidFill>
                  <a:srgbClr val="333333"/>
                </a:solidFill>
                <a:latin typeface="Times New Roman" panose="02020603050405020304" pitchFamily="18" charset="0"/>
                <a:cs typeface="Times New Roman" panose="02020603050405020304" pitchFamily="18" charset="0"/>
              </a:rPr>
              <a:t>що</a:t>
            </a:r>
            <a:r>
              <a:rPr lang="ru-RU" dirty="0">
                <a:solidFill>
                  <a:srgbClr val="333333"/>
                </a:solidFill>
                <a:latin typeface="Times New Roman" panose="02020603050405020304" pitchFamily="18" charset="0"/>
                <a:cs typeface="Times New Roman" panose="02020603050405020304" pitchFamily="18" charset="0"/>
              </a:rPr>
              <a:t> </a:t>
            </a:r>
            <a:r>
              <a:rPr lang="ru-RU" dirty="0" err="1">
                <a:solidFill>
                  <a:srgbClr val="333333"/>
                </a:solidFill>
                <a:latin typeface="Times New Roman" panose="02020603050405020304" pitchFamily="18" charset="0"/>
                <a:cs typeface="Times New Roman" panose="02020603050405020304" pitchFamily="18" charset="0"/>
              </a:rPr>
              <a:t>певна</a:t>
            </a:r>
            <a:r>
              <a:rPr lang="ru-RU" dirty="0">
                <a:solidFill>
                  <a:srgbClr val="333333"/>
                </a:solidFill>
                <a:latin typeface="Times New Roman" panose="02020603050405020304" pitchFamily="18" charset="0"/>
                <a:cs typeface="Times New Roman" panose="02020603050405020304" pitchFamily="18" charset="0"/>
              </a:rPr>
              <a:t> методика, </a:t>
            </a:r>
            <a:r>
              <a:rPr lang="ru-RU" dirty="0" err="1">
                <a:solidFill>
                  <a:srgbClr val="333333"/>
                </a:solidFill>
                <a:latin typeface="Times New Roman" panose="02020603050405020304" pitchFamily="18" charset="0"/>
                <a:cs typeface="Times New Roman" panose="02020603050405020304" pitchFamily="18" charset="0"/>
              </a:rPr>
              <a:t>процес</a:t>
            </a:r>
            <a:r>
              <a:rPr lang="ru-RU" dirty="0">
                <a:solidFill>
                  <a:srgbClr val="333333"/>
                </a:solidFill>
                <a:latin typeface="Times New Roman" panose="02020603050405020304" pitchFamily="18" charset="0"/>
                <a:cs typeface="Times New Roman" panose="02020603050405020304" pitchFamily="18" charset="0"/>
              </a:rPr>
              <a:t>, </a:t>
            </a:r>
            <a:r>
              <a:rPr lang="ru-RU" dirty="0" err="1">
                <a:solidFill>
                  <a:srgbClr val="333333"/>
                </a:solidFill>
                <a:latin typeface="Times New Roman" panose="02020603050405020304" pitchFamily="18" charset="0"/>
                <a:cs typeface="Times New Roman" panose="02020603050405020304" pitchFamily="18" charset="0"/>
              </a:rPr>
              <a:t>обладнання</a:t>
            </a:r>
            <a:r>
              <a:rPr lang="ru-RU" dirty="0">
                <a:solidFill>
                  <a:srgbClr val="333333"/>
                </a:solidFill>
                <a:latin typeface="Times New Roman" panose="02020603050405020304" pitchFamily="18" charset="0"/>
                <a:cs typeface="Times New Roman" panose="02020603050405020304" pitchFamily="18" charset="0"/>
              </a:rPr>
              <a:t>, </a:t>
            </a:r>
            <a:r>
              <a:rPr lang="ru-RU" dirty="0" err="1">
                <a:solidFill>
                  <a:srgbClr val="333333"/>
                </a:solidFill>
                <a:latin typeface="Times New Roman" panose="02020603050405020304" pitchFamily="18" charset="0"/>
                <a:cs typeface="Times New Roman" panose="02020603050405020304" pitchFamily="18" charset="0"/>
              </a:rPr>
              <a:t>сировина</a:t>
            </a:r>
            <a:r>
              <a:rPr lang="ru-RU" dirty="0">
                <a:solidFill>
                  <a:srgbClr val="333333"/>
                </a:solidFill>
                <a:latin typeface="Times New Roman" panose="02020603050405020304" pitchFamily="18" charset="0"/>
                <a:cs typeface="Times New Roman" panose="02020603050405020304" pitchFamily="18" charset="0"/>
              </a:rPr>
              <a:t>, </a:t>
            </a:r>
            <a:r>
              <a:rPr lang="ru-RU" dirty="0" err="1">
                <a:solidFill>
                  <a:srgbClr val="333333"/>
                </a:solidFill>
                <a:latin typeface="Times New Roman" panose="02020603050405020304" pitchFamily="18" charset="0"/>
                <a:cs typeface="Times New Roman" panose="02020603050405020304" pitchFamily="18" charset="0"/>
              </a:rPr>
              <a:t>діяльність</a:t>
            </a:r>
            <a:r>
              <a:rPr lang="ru-RU" dirty="0">
                <a:solidFill>
                  <a:srgbClr val="333333"/>
                </a:solidFill>
                <a:latin typeface="Times New Roman" panose="02020603050405020304" pitchFamily="18" charset="0"/>
                <a:cs typeface="Times New Roman" panose="02020603050405020304" pitchFamily="18" charset="0"/>
              </a:rPr>
              <a:t> </a:t>
            </a:r>
            <a:r>
              <a:rPr lang="ru-RU" dirty="0" err="1">
                <a:solidFill>
                  <a:srgbClr val="333333"/>
                </a:solidFill>
                <a:latin typeface="Times New Roman" panose="02020603050405020304" pitchFamily="18" charset="0"/>
                <a:cs typeface="Times New Roman" panose="02020603050405020304" pitchFamily="18" charset="0"/>
              </a:rPr>
              <a:t>або</a:t>
            </a:r>
            <a:r>
              <a:rPr lang="ru-RU" dirty="0">
                <a:solidFill>
                  <a:srgbClr val="333333"/>
                </a:solidFill>
                <a:latin typeface="Times New Roman" panose="02020603050405020304" pitchFamily="18" charset="0"/>
                <a:cs typeface="Times New Roman" panose="02020603050405020304" pitchFamily="18" charset="0"/>
              </a:rPr>
              <a:t> система </a:t>
            </a:r>
            <a:r>
              <a:rPr lang="ru-RU" dirty="0" err="1">
                <a:solidFill>
                  <a:srgbClr val="333333"/>
                </a:solidFill>
                <a:latin typeface="Times New Roman" panose="02020603050405020304" pitchFamily="18" charset="0"/>
                <a:cs typeface="Times New Roman" panose="02020603050405020304" pitchFamily="18" charset="0"/>
              </a:rPr>
              <a:t>дійсно</a:t>
            </a:r>
            <a:r>
              <a:rPr lang="ru-RU" dirty="0">
                <a:solidFill>
                  <a:srgbClr val="333333"/>
                </a:solidFill>
                <a:latin typeface="Times New Roman" panose="02020603050405020304" pitchFamily="18" charset="0"/>
                <a:cs typeface="Times New Roman" panose="02020603050405020304" pitchFamily="18" charset="0"/>
              </a:rPr>
              <a:t> </a:t>
            </a:r>
            <a:r>
              <a:rPr lang="ru-RU" dirty="0" err="1">
                <a:solidFill>
                  <a:srgbClr val="333333"/>
                </a:solidFill>
                <a:latin typeface="Times New Roman" panose="02020603050405020304" pitchFamily="18" charset="0"/>
                <a:cs typeface="Times New Roman" panose="02020603050405020304" pitchFamily="18" charset="0"/>
              </a:rPr>
              <a:t>дають</a:t>
            </a:r>
            <a:r>
              <a:rPr lang="ru-RU" dirty="0">
                <a:solidFill>
                  <a:srgbClr val="333333"/>
                </a:solidFill>
                <a:latin typeface="Times New Roman" panose="02020603050405020304" pitchFamily="18" charset="0"/>
                <a:cs typeface="Times New Roman" panose="02020603050405020304" pitchFamily="18" charset="0"/>
              </a:rPr>
              <a:t> </a:t>
            </a:r>
            <a:r>
              <a:rPr lang="ru-RU" dirty="0" err="1">
                <a:solidFill>
                  <a:srgbClr val="333333"/>
                </a:solidFill>
                <a:latin typeface="Times New Roman" panose="02020603050405020304" pitchFamily="18" charset="0"/>
                <a:cs typeface="Times New Roman" panose="02020603050405020304" pitchFamily="18" charset="0"/>
              </a:rPr>
              <a:t>очікувані</a:t>
            </a:r>
            <a:r>
              <a:rPr lang="ru-RU" dirty="0">
                <a:solidFill>
                  <a:srgbClr val="333333"/>
                </a:solidFill>
                <a:latin typeface="Times New Roman" panose="02020603050405020304" pitchFamily="18" charset="0"/>
                <a:cs typeface="Times New Roman" panose="02020603050405020304" pitchFamily="18" charset="0"/>
              </a:rPr>
              <a:t> </a:t>
            </a:r>
            <a:r>
              <a:rPr lang="ru-RU" dirty="0" err="1">
                <a:solidFill>
                  <a:srgbClr val="333333"/>
                </a:solidFill>
                <a:latin typeface="Times New Roman" panose="02020603050405020304" pitchFamily="18" charset="0"/>
                <a:cs typeface="Times New Roman" panose="02020603050405020304" pitchFamily="18" charset="0"/>
              </a:rPr>
              <a:t>результати</a:t>
            </a:r>
            <a:r>
              <a:rPr lang="ru-RU" dirty="0">
                <a:solidFill>
                  <a:srgbClr val="333333"/>
                </a:solidFill>
                <a:latin typeface="Times New Roman" panose="02020603050405020304" pitchFamily="18" charset="0"/>
                <a:cs typeface="Times New Roman" panose="02020603050405020304" pitchFamily="18" charset="0"/>
              </a:rPr>
              <a:t> (</a:t>
            </a:r>
            <a:r>
              <a:rPr lang="ru-RU" dirty="0" err="1">
                <a:solidFill>
                  <a:srgbClr val="333333"/>
                </a:solidFill>
                <a:latin typeface="Times New Roman" panose="02020603050405020304" pitchFamily="18" charset="0"/>
                <a:cs typeface="Times New Roman" panose="02020603050405020304" pitchFamily="18" charset="0"/>
              </a:rPr>
              <a:t>Настанова</a:t>
            </a:r>
            <a:r>
              <a:rPr lang="ru-RU" dirty="0">
                <a:solidFill>
                  <a:srgbClr val="333333"/>
                </a:solidFill>
                <a:latin typeface="Times New Roman" panose="02020603050405020304" pitchFamily="18" charset="0"/>
                <a:cs typeface="Times New Roman" panose="02020603050405020304" pitchFamily="18" charset="0"/>
              </a:rPr>
              <a:t> 42-01-2001).</a:t>
            </a:r>
          </a:p>
          <a:p>
            <a:pPr algn="just"/>
            <a:r>
              <a:rPr lang="uk-UA" b="1" dirty="0">
                <a:latin typeface="Times New Roman" panose="02020603050405020304" pitchFamily="18" charset="0"/>
                <a:cs typeface="Times New Roman" panose="02020603050405020304" pitchFamily="18" charset="0"/>
              </a:rPr>
              <a:t>Виробнича санітарія </a:t>
            </a:r>
            <a:r>
              <a:rPr lang="uk-UA" dirty="0">
                <a:latin typeface="Times New Roman" panose="02020603050405020304" pitchFamily="18" charset="0"/>
                <a:cs typeface="Times New Roman" panose="02020603050405020304" pitchFamily="18" charset="0"/>
              </a:rPr>
              <a:t>— система організаційних і технічних заходів для запобігання або зменшення впливу на працівників небезпечних виробничих чинників (ГОСТ 12.1.005-76).</a:t>
            </a:r>
          </a:p>
          <a:p>
            <a:pPr algn="just"/>
            <a:r>
              <a:rPr lang="uk-UA" b="1" dirty="0">
                <a:latin typeface="Times New Roman" panose="02020603050405020304" pitchFamily="18" charset="0"/>
                <a:cs typeface="Times New Roman" panose="02020603050405020304" pitchFamily="18" charset="0"/>
              </a:rPr>
              <a:t>Відділ якості — </a:t>
            </a:r>
            <a:r>
              <a:rPr lang="uk-UA" dirty="0">
                <a:latin typeface="Times New Roman" panose="02020603050405020304" pitchFamily="18" charset="0"/>
                <a:cs typeface="Times New Roman" panose="02020603050405020304" pitchFamily="18" charset="0"/>
              </a:rPr>
              <a:t>організаційна одиниця, що є незалежною від виробництва і виконує обов'язки як із забезпечення якості, так і з контролю якості. Це можуть бути або окремі служби забезпечення та контролю якості, або одна особа чи група осіб залежно від масштабу та структури організації (Настанова 42-02-2002</a:t>
            </a:r>
            <a:r>
              <a:rPr lang="uk-UA" dirty="0" smtClean="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04056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141530"/>
            <a:ext cx="12192000" cy="710963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Промислове</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виробництво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ліків</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регламентується</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відповідною</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нормативно-</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технічною</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документацією</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(НТД),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затвердженої</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в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установленому</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uk-UA" sz="17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Нормативна </a:t>
            </a:r>
            <a:r>
              <a:rPr kumimoji="0" lang="ru-RU" altLang="uk-UA" sz="17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документація</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це</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документи</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що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встановлюють</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правила,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загальні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принципи</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або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характеристики,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що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стосуються</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різних</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видів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діяльності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або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їх</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результатів.НТД</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на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лікарські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препарати</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лікарська</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рослинна</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сировина</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та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вироби</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медичної</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техніки</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поділяються</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на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наступні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категорії</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marL="342900" marR="0" lvl="0" indent="-342900" algn="just" defTabSz="914400" rtl="0" eaLnBrk="0" fontAlgn="base" latinLnBrk="0" hangingPunct="0">
              <a:lnSpc>
                <a:spcPct val="100000"/>
              </a:lnSpc>
              <a:spcBef>
                <a:spcPct val="0"/>
              </a:spcBef>
              <a:spcAft>
                <a:spcPct val="0"/>
              </a:spcAft>
              <a:buClrTx/>
              <a:buSzTx/>
              <a:buFontTx/>
              <a:buAutoNum type="arabicPeriod"/>
              <a:tabLst/>
            </a:pP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Технологічні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і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технічні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регламенти</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marL="342900" marR="0" lvl="0" indent="-342900" algn="just" defTabSz="914400" rtl="0" eaLnBrk="0" fontAlgn="base" latinLnBrk="0" hangingPunct="0">
              <a:lnSpc>
                <a:spcPct val="100000"/>
              </a:lnSpc>
              <a:spcBef>
                <a:spcPct val="0"/>
              </a:spcBef>
              <a:spcAft>
                <a:spcPct val="0"/>
              </a:spcAft>
              <a:buClrTx/>
              <a:buSzTx/>
              <a:buFontTx/>
              <a:buAutoNum type="arabicPeriod"/>
              <a:tabLst/>
            </a:pP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Державна</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фармакопея (ГФ).</a:t>
            </a:r>
          </a:p>
          <a:p>
            <a:pPr marL="342900" marR="0" lvl="0" indent="-342900" algn="just" defTabSz="914400" rtl="0" eaLnBrk="0" fontAlgn="base" latinLnBrk="0" hangingPunct="0">
              <a:lnSpc>
                <a:spcPct val="100000"/>
              </a:lnSpc>
              <a:spcBef>
                <a:spcPct val="0"/>
              </a:spcBef>
              <a:spcAft>
                <a:spcPct val="0"/>
              </a:spcAft>
              <a:buClrTx/>
              <a:buSzTx/>
              <a:buFontTx/>
              <a:buAutoNum type="arabicPeriod"/>
              <a:tabLst/>
            </a:pP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Фармакопейні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статті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(ФС).</a:t>
            </a:r>
          </a:p>
          <a:p>
            <a:pPr marL="342900" marR="0" lvl="0" indent="-342900" algn="just" defTabSz="914400" rtl="0" eaLnBrk="0" fontAlgn="base" latinLnBrk="0" hangingPunct="0">
              <a:lnSpc>
                <a:spcPct val="100000"/>
              </a:lnSpc>
              <a:spcBef>
                <a:spcPct val="0"/>
              </a:spcBef>
              <a:spcAft>
                <a:spcPct val="0"/>
              </a:spcAft>
              <a:buClrTx/>
              <a:buSzTx/>
              <a:buFontTx/>
              <a:buAutoNum type="arabicPeriod"/>
              <a:tabLst/>
            </a:pP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Тимчасові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фармакопейні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статті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(ВФС).</a:t>
            </a:r>
          </a:p>
          <a:p>
            <a:pPr marL="342900" marR="0" lvl="0" indent="-342900" algn="just" defTabSz="914400" rtl="0" eaLnBrk="0" fontAlgn="base" latinLnBrk="0" hangingPunct="0">
              <a:lnSpc>
                <a:spcPct val="100000"/>
              </a:lnSpc>
              <a:spcBef>
                <a:spcPct val="0"/>
              </a:spcBef>
              <a:spcAft>
                <a:spcPct val="0"/>
              </a:spcAft>
              <a:buClrTx/>
              <a:buSzTx/>
              <a:buFontTx/>
              <a:buAutoNum type="arabicPeriod"/>
              <a:tabLst/>
            </a:pP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Державні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стандарти</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(ГОСТ).</a:t>
            </a:r>
          </a:p>
          <a:p>
            <a:pPr marL="342900" marR="0" lvl="0" indent="-342900" algn="just" defTabSz="914400" rtl="0" eaLnBrk="0" fontAlgn="base" latinLnBrk="0" hangingPunct="0">
              <a:lnSpc>
                <a:spcPct val="100000"/>
              </a:lnSpc>
              <a:spcBef>
                <a:spcPct val="0"/>
              </a:spcBef>
              <a:spcAft>
                <a:spcPct val="0"/>
              </a:spcAft>
              <a:buClrTx/>
              <a:buSzTx/>
              <a:buFontTx/>
              <a:buAutoNum type="arabicPeriod"/>
              <a:tabLst/>
            </a:pP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Галузеві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стандарти</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(ОСТ),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Галузевий</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стандарт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України</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(ДСТУ).</a:t>
            </a:r>
          </a:p>
          <a:p>
            <a:pPr marL="342900" marR="0" lvl="0" indent="-342900" algn="just" defTabSz="914400" rtl="0" eaLnBrk="0" fontAlgn="base" latinLnBrk="0" hangingPunct="0">
              <a:lnSpc>
                <a:spcPct val="100000"/>
              </a:lnSpc>
              <a:spcBef>
                <a:spcPct val="0"/>
              </a:spcBef>
              <a:spcAft>
                <a:spcPct val="0"/>
              </a:spcAft>
              <a:buClrTx/>
              <a:buSzTx/>
              <a:buFontTx/>
              <a:buAutoNum type="arabicPeriod"/>
              <a:tabLst/>
            </a:pP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Технічні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умови</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(ТУ).</a:t>
            </a:r>
          </a:p>
          <a:p>
            <a:pPr marL="342900" marR="0" lvl="0" indent="-342900" algn="just" defTabSz="914400" rtl="0" eaLnBrk="0" fontAlgn="base" latinLnBrk="0" hangingPunct="0">
              <a:lnSpc>
                <a:spcPct val="100000"/>
              </a:lnSpc>
              <a:spcBef>
                <a:spcPct val="0"/>
              </a:spcBef>
              <a:spcAft>
                <a:spcPct val="0"/>
              </a:spcAft>
              <a:buClrTx/>
              <a:buSzTx/>
              <a:buFontTx/>
              <a:buAutoNum type="arabicPeriod"/>
              <a:tabLst/>
            </a:pP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Керівний</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нормативний</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документ (РД) —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інструкції,методичні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вказівки</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і т. д.</a:t>
            </a:r>
          </a:p>
          <a:p>
            <a:pPr marL="342900" marR="0" lvl="0" indent="-342900" algn="just" defTabSz="914400" rtl="0" eaLnBrk="0" fontAlgn="base" latinLnBrk="0" hangingPunct="0">
              <a:lnSpc>
                <a:spcPct val="100000"/>
              </a:lnSpc>
              <a:spcBef>
                <a:spcPct val="0"/>
              </a:spcBef>
              <a:spcAft>
                <a:spcPct val="0"/>
              </a:spcAft>
              <a:buClrTx/>
              <a:buSzTx/>
              <a:buFontTx/>
              <a:buAutoNum type="arabicPeriod"/>
              <a:tabLst/>
            </a:pP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Виробничі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і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технологічні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інструкції</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marR="0" lvl="0" algn="just" defTabSz="914400" rtl="0" eaLnBrk="0" fontAlgn="base" latinLnBrk="0" hangingPunct="0">
              <a:lnSpc>
                <a:spcPct val="100000"/>
              </a:lnSpc>
              <a:spcBef>
                <a:spcPct val="0"/>
              </a:spcBef>
              <a:spcAft>
                <a:spcPct val="0"/>
              </a:spcAft>
              <a:buClrTx/>
              <a:buSzTx/>
              <a:tabLst/>
            </a:pPr>
            <a:r>
              <a:rPr kumimoji="0" lang="ru-RU" altLang="uk-UA" sz="17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Фармакопейна</a:t>
            </a:r>
            <a:r>
              <a:rPr kumimoji="0" lang="ru-RU" altLang="uk-UA" sz="17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стаття</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нормативно-</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технічний</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документ,встановлює</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вимоги</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до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ліків</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його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упаковці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умов і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терміну</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зберігання</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та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методів</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контролю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якості</a:t>
            </a:r>
            <a:endParaRPr lang="ru-RU" altLang="uk-UA" sz="1700"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uk-UA" sz="17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Тимчасова</a:t>
            </a:r>
            <a:r>
              <a:rPr kumimoji="0" lang="ru-RU" altLang="uk-UA" sz="17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фармакопейна</a:t>
            </a:r>
            <a:r>
              <a:rPr kumimoji="0" lang="ru-RU" altLang="uk-UA" sz="17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стаття</a:t>
            </a:r>
            <a:r>
              <a:rPr kumimoji="0" lang="ru-RU" altLang="uk-UA" sz="17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нормативно -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технічний</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документ,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затверджений</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на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обмежений</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термін</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що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встановлює</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вимоги</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до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якості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лікарського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препарату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або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лікарського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рослинного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сировини</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і носить характер державного стандарту.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uk-UA" sz="17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Стандарт </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нормативний</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документ, в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якому</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встановлені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для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загального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та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багаторазового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використання</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правила,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вимоги</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загальні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принципи</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або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характеристики,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що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стосуються</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різних</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видів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діяльності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або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їх</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результатів</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для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досягнення</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оптимального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ступеня</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упорядкування</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в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певній</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галузі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Вся робота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фармацевтичних</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підприємств</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характеризується</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суворою</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регламентацією</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і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плануванням</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виробництва.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Технологічний</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процес</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виробництва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лікарських</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засобів</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здійснюється</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на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підставі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нормативно-</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технічної</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документації</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представленої</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у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вигляді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двох</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регламентів</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технологічного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що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має</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відношення</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до виробництва конкретного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найменування</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продукції</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і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технічного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містить</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вимоги</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до комплексу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обладнання</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і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його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безпечної</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експлуатації</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на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даному</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виробничому</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ділянці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у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даному</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цеху.</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uk-UA" sz="1700" b="1"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Технологічний</a:t>
            </a:r>
            <a:r>
              <a:rPr kumimoji="0" lang="ru-RU" altLang="uk-UA" sz="17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регламент</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це</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нормативний</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документ, в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якому</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викладено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технологічні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методи</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технічні</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засоби</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норми</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та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нормативи</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виготовлення</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лікарського</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uk-UA" sz="1700" b="0" i="0"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засобу</a:t>
            </a:r>
            <a:r>
              <a:rPr kumimoji="0" lang="ru-RU" altLang="uk-UA" sz="17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uk-UA" altLang="uk-UA" sz="17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0169585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844566" y="284033"/>
            <a:ext cx="8149622" cy="4193374"/>
          </a:xfrm>
          <a:prstGeom prst="rect">
            <a:avLst/>
          </a:prstGeom>
        </p:spPr>
      </p:pic>
    </p:spTree>
    <p:extLst>
      <p:ext uri="{BB962C8B-B14F-4D97-AF65-F5344CB8AC3E}">
        <p14:creationId xmlns:p14="http://schemas.microsoft.com/office/powerpoint/2010/main" val="34539175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828801" y="184970"/>
            <a:ext cx="7118623" cy="6673030"/>
          </a:xfrm>
          <a:prstGeom prst="rect">
            <a:avLst/>
          </a:prstGeom>
        </p:spPr>
      </p:pic>
    </p:spTree>
    <p:extLst>
      <p:ext uri="{BB962C8B-B14F-4D97-AF65-F5344CB8AC3E}">
        <p14:creationId xmlns:p14="http://schemas.microsoft.com/office/powerpoint/2010/main" val="4195576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67163" y="0"/>
            <a:ext cx="6363011" cy="3736428"/>
          </a:xfrm>
          <a:prstGeom prst="rect">
            <a:avLst/>
          </a:prstGeom>
        </p:spPr>
      </p:pic>
      <p:pic>
        <p:nvPicPr>
          <p:cNvPr id="3" name="Рисунок 2"/>
          <p:cNvPicPr>
            <a:picLocks noChangeAspect="1"/>
          </p:cNvPicPr>
          <p:nvPr/>
        </p:nvPicPr>
        <p:blipFill>
          <a:blip r:embed="rId3"/>
          <a:stretch>
            <a:fillRect/>
          </a:stretch>
        </p:blipFill>
        <p:spPr>
          <a:xfrm>
            <a:off x="6195848" y="2674242"/>
            <a:ext cx="5996152" cy="4334680"/>
          </a:xfrm>
          <a:prstGeom prst="rect">
            <a:avLst/>
          </a:prstGeom>
        </p:spPr>
      </p:pic>
    </p:spTree>
    <p:extLst>
      <p:ext uri="{BB962C8B-B14F-4D97-AF65-F5344CB8AC3E}">
        <p14:creationId xmlns:p14="http://schemas.microsoft.com/office/powerpoint/2010/main" val="15442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081049" y="441434"/>
            <a:ext cx="7810635" cy="5565228"/>
          </a:xfrm>
          <a:prstGeom prst="rect">
            <a:avLst/>
          </a:prstGeom>
        </p:spPr>
      </p:pic>
    </p:spTree>
    <p:extLst>
      <p:ext uri="{BB962C8B-B14F-4D97-AF65-F5344CB8AC3E}">
        <p14:creationId xmlns:p14="http://schemas.microsoft.com/office/powerpoint/2010/main" val="2151456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916621" y="174871"/>
            <a:ext cx="6217854" cy="6364042"/>
          </a:xfrm>
          <a:prstGeom prst="rect">
            <a:avLst/>
          </a:prstGeom>
        </p:spPr>
      </p:pic>
    </p:spTree>
    <p:extLst>
      <p:ext uri="{BB962C8B-B14F-4D97-AF65-F5344CB8AC3E}">
        <p14:creationId xmlns:p14="http://schemas.microsoft.com/office/powerpoint/2010/main" val="34531628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512425" y="457199"/>
            <a:ext cx="6598237" cy="5733065"/>
          </a:xfrm>
          <a:prstGeom prst="rect">
            <a:avLst/>
          </a:prstGeom>
        </p:spPr>
      </p:pic>
    </p:spTree>
    <p:extLst>
      <p:ext uri="{BB962C8B-B14F-4D97-AF65-F5344CB8AC3E}">
        <p14:creationId xmlns:p14="http://schemas.microsoft.com/office/powerpoint/2010/main" val="19808392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353498" y="457200"/>
            <a:ext cx="7081508" cy="5968397"/>
          </a:xfrm>
          <a:prstGeom prst="rect">
            <a:avLst/>
          </a:prstGeom>
        </p:spPr>
      </p:pic>
    </p:spTree>
    <p:extLst>
      <p:ext uri="{BB962C8B-B14F-4D97-AF65-F5344CB8AC3E}">
        <p14:creationId xmlns:p14="http://schemas.microsoft.com/office/powerpoint/2010/main" val="18796263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049517" y="95181"/>
            <a:ext cx="7237358" cy="5962719"/>
          </a:xfrm>
          <a:prstGeom prst="rect">
            <a:avLst/>
          </a:prstGeom>
        </p:spPr>
      </p:pic>
    </p:spTree>
    <p:extLst>
      <p:ext uri="{BB962C8B-B14F-4D97-AF65-F5344CB8AC3E}">
        <p14:creationId xmlns:p14="http://schemas.microsoft.com/office/powerpoint/2010/main" val="2813141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2190094" y="291333"/>
            <a:ext cx="7620778" cy="5762625"/>
          </a:xfrm>
          <a:prstGeom prst="rect">
            <a:avLst/>
          </a:prstGeom>
        </p:spPr>
      </p:pic>
    </p:spTree>
    <p:extLst>
      <p:ext uri="{BB962C8B-B14F-4D97-AF65-F5344CB8AC3E}">
        <p14:creationId xmlns:p14="http://schemas.microsoft.com/office/powerpoint/2010/main" val="6341207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3E6C09-3602-499B-B94C-512521B22AE8}"/>
              </a:ext>
            </a:extLst>
          </p:cNvPr>
          <p:cNvSpPr txBox="1"/>
          <p:nvPr/>
        </p:nvSpPr>
        <p:spPr>
          <a:xfrm>
            <a:off x="214859" y="541399"/>
            <a:ext cx="11977141" cy="707886"/>
          </a:xfrm>
          <a:prstGeom prst="rect">
            <a:avLst/>
          </a:prstGeom>
          <a:noFill/>
        </p:spPr>
        <p:txBody>
          <a:bodyPr wrap="square">
            <a:spAutoFit/>
          </a:bodyPr>
          <a:lstStyle/>
          <a:p>
            <a:r>
              <a:rPr kumimoji="0" lang="ru-RU" altLang="ru-RU" sz="4000" b="1" i="0" u="none" strike="noStrike" kern="0" cap="none" spc="0" normalizeH="0" baseline="0" noProof="0" dirty="0" err="1">
                <a:ln>
                  <a:noFill/>
                </a:ln>
                <a:solidFill>
                  <a:schemeClr val="accent6">
                    <a:lumMod val="50000"/>
                  </a:schemeClr>
                </a:solidFill>
                <a:effectLst/>
                <a:uLnTx/>
                <a:uFillTx/>
                <a:latin typeface="Times New Roman" pitchFamily="18" charset="0"/>
                <a:ea typeface="+mj-ea"/>
                <a:cs typeface="+mj-cs"/>
              </a:rPr>
              <a:t>Фактори</a:t>
            </a:r>
            <a:r>
              <a:rPr kumimoji="0" lang="ru-RU" altLang="ru-RU" sz="4000" b="1" i="0" u="none" strike="noStrike" kern="0" cap="none" spc="0" normalizeH="0" baseline="0" noProof="0" dirty="0">
                <a:ln>
                  <a:noFill/>
                </a:ln>
                <a:solidFill>
                  <a:schemeClr val="accent6">
                    <a:lumMod val="50000"/>
                  </a:schemeClr>
                </a:solidFill>
                <a:effectLst/>
                <a:uLnTx/>
                <a:uFillTx/>
                <a:latin typeface="Times New Roman" pitchFamily="18" charset="0"/>
                <a:ea typeface="+mj-ea"/>
                <a:cs typeface="+mj-cs"/>
              </a:rPr>
              <a:t>, </a:t>
            </a:r>
            <a:r>
              <a:rPr kumimoji="0" lang="ru-RU" altLang="ru-RU" sz="4000" b="1" i="0" u="none" strike="noStrike" kern="0" cap="none" spc="0" normalizeH="0" baseline="0" noProof="0" dirty="0" err="1">
                <a:ln>
                  <a:noFill/>
                </a:ln>
                <a:solidFill>
                  <a:schemeClr val="accent6">
                    <a:lumMod val="50000"/>
                  </a:schemeClr>
                </a:solidFill>
                <a:effectLst/>
                <a:uLnTx/>
                <a:uFillTx/>
                <a:latin typeface="Times New Roman" pitchFamily="18" charset="0"/>
                <a:ea typeface="+mj-ea"/>
                <a:cs typeface="+mj-cs"/>
              </a:rPr>
              <a:t>що</a:t>
            </a:r>
            <a:r>
              <a:rPr kumimoji="0" lang="ru-RU" altLang="ru-RU" sz="4000" b="1" i="0" u="none" strike="noStrike" kern="0" cap="none" spc="0" normalizeH="0" baseline="0" noProof="0" dirty="0">
                <a:ln>
                  <a:noFill/>
                </a:ln>
                <a:solidFill>
                  <a:schemeClr val="accent6">
                    <a:lumMod val="50000"/>
                  </a:schemeClr>
                </a:solidFill>
                <a:effectLst/>
                <a:uLnTx/>
                <a:uFillTx/>
                <a:latin typeface="Times New Roman" pitchFamily="18" charset="0"/>
                <a:ea typeface="+mj-ea"/>
                <a:cs typeface="+mj-cs"/>
              </a:rPr>
              <a:t> </a:t>
            </a:r>
            <a:r>
              <a:rPr kumimoji="0" lang="ru-RU" altLang="ru-RU" sz="4000" b="1" i="0" u="none" strike="noStrike" kern="0" cap="none" spc="0" normalizeH="0" baseline="0" noProof="0" dirty="0" err="1">
                <a:ln>
                  <a:noFill/>
                </a:ln>
                <a:solidFill>
                  <a:schemeClr val="accent6">
                    <a:lumMod val="50000"/>
                  </a:schemeClr>
                </a:solidFill>
                <a:effectLst/>
                <a:uLnTx/>
                <a:uFillTx/>
                <a:latin typeface="Times New Roman" pitchFamily="18" charset="0"/>
                <a:ea typeface="+mj-ea"/>
                <a:cs typeface="+mj-cs"/>
              </a:rPr>
              <a:t>визначають</a:t>
            </a:r>
            <a:r>
              <a:rPr kumimoji="0" lang="ru-RU" altLang="ru-RU" sz="4000" b="1" i="0" u="none" strike="noStrike" kern="0" cap="none" spc="0" normalizeH="0" baseline="0" noProof="0" dirty="0">
                <a:ln>
                  <a:noFill/>
                </a:ln>
                <a:solidFill>
                  <a:schemeClr val="accent6">
                    <a:lumMod val="50000"/>
                  </a:schemeClr>
                </a:solidFill>
                <a:effectLst/>
                <a:uLnTx/>
                <a:uFillTx/>
                <a:latin typeface="Times New Roman" pitchFamily="18" charset="0"/>
                <a:ea typeface="+mj-ea"/>
                <a:cs typeface="+mj-cs"/>
              </a:rPr>
              <a:t> </a:t>
            </a:r>
            <a:r>
              <a:rPr kumimoji="0" lang="ru-RU" altLang="ru-RU" sz="4000" b="1" i="0" u="none" strike="noStrike" kern="0" cap="none" spc="0" normalizeH="0" baseline="0" noProof="0" dirty="0" err="1">
                <a:ln>
                  <a:noFill/>
                </a:ln>
                <a:solidFill>
                  <a:schemeClr val="accent6">
                    <a:lumMod val="50000"/>
                  </a:schemeClr>
                </a:solidFill>
                <a:effectLst/>
                <a:uLnTx/>
                <a:uFillTx/>
                <a:latin typeface="Times New Roman" pitchFamily="18" charset="0"/>
                <a:ea typeface="+mj-ea"/>
                <a:cs typeface="+mj-cs"/>
              </a:rPr>
              <a:t>вибір</a:t>
            </a:r>
            <a:r>
              <a:rPr kumimoji="0" lang="ru-RU" altLang="ru-RU" sz="4000" b="1" i="0" u="none" strike="noStrike" kern="0" cap="none" spc="0" normalizeH="0" baseline="0" noProof="0" dirty="0">
                <a:ln>
                  <a:noFill/>
                </a:ln>
                <a:solidFill>
                  <a:schemeClr val="accent6">
                    <a:lumMod val="50000"/>
                  </a:schemeClr>
                </a:solidFill>
                <a:effectLst/>
                <a:uLnTx/>
                <a:uFillTx/>
                <a:latin typeface="Times New Roman" pitchFamily="18" charset="0"/>
                <a:ea typeface="+mj-ea"/>
                <a:cs typeface="+mj-cs"/>
              </a:rPr>
              <a:t> </a:t>
            </a:r>
            <a:r>
              <a:rPr kumimoji="0" lang="ru-RU" altLang="ru-RU" sz="4000" b="1" i="0" u="none" strike="noStrike" kern="0" cap="none" spc="0" normalizeH="0" baseline="0" noProof="0" dirty="0" err="1">
                <a:ln>
                  <a:noFill/>
                </a:ln>
                <a:solidFill>
                  <a:schemeClr val="accent6">
                    <a:lumMod val="50000"/>
                  </a:schemeClr>
                </a:solidFill>
                <a:effectLst/>
                <a:uLnTx/>
                <a:uFillTx/>
                <a:latin typeface="Times New Roman" pitchFamily="18" charset="0"/>
                <a:ea typeface="+mj-ea"/>
                <a:cs typeface="+mj-cs"/>
              </a:rPr>
              <a:t>схеми</a:t>
            </a:r>
            <a:r>
              <a:rPr kumimoji="0" lang="ru-RU" altLang="ru-RU" sz="4000" b="1" i="0" u="none" strike="noStrike" kern="0" cap="none" spc="0" normalizeH="0" baseline="0" noProof="0" dirty="0">
                <a:ln>
                  <a:noFill/>
                </a:ln>
                <a:solidFill>
                  <a:schemeClr val="accent6">
                    <a:lumMod val="50000"/>
                  </a:schemeClr>
                </a:solidFill>
                <a:effectLst/>
                <a:uLnTx/>
                <a:uFillTx/>
                <a:latin typeface="Times New Roman" pitchFamily="18" charset="0"/>
                <a:ea typeface="+mj-ea"/>
                <a:cs typeface="+mj-cs"/>
              </a:rPr>
              <a:t> синтезу:</a:t>
            </a:r>
            <a:endParaRPr lang="ru-RU" dirty="0">
              <a:solidFill>
                <a:schemeClr val="accent6">
                  <a:lumMod val="50000"/>
                </a:schemeClr>
              </a:solidFill>
            </a:endParaRPr>
          </a:p>
        </p:txBody>
      </p:sp>
      <p:sp>
        <p:nvSpPr>
          <p:cNvPr id="5" name="TextBox 4">
            <a:extLst>
              <a:ext uri="{FF2B5EF4-FFF2-40B4-BE49-F238E27FC236}">
                <a16:creationId xmlns:a16="http://schemas.microsoft.com/office/drawing/2014/main" id="{812CA805-0DE6-4A81-99B5-F1F1895F200B}"/>
              </a:ext>
            </a:extLst>
          </p:cNvPr>
          <p:cNvSpPr txBox="1"/>
          <p:nvPr/>
        </p:nvSpPr>
        <p:spPr>
          <a:xfrm>
            <a:off x="371005" y="2050940"/>
            <a:ext cx="10122109" cy="3724096"/>
          </a:xfrm>
          <a:prstGeom prst="rect">
            <a:avLst/>
          </a:prstGeom>
          <a:noFill/>
        </p:spPr>
        <p:txBody>
          <a:bodyPr wrap="square">
            <a:spAutoFit/>
          </a:bodyPr>
          <a:lstStyle/>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itchFamily="2" charset="2"/>
              <a:buChar char="n"/>
              <a:tabLst/>
              <a:defRPr/>
            </a:pP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число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стадій</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синтезу і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їх</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тривалість</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itchFamily="2" charset="2"/>
              <a:buChar char="n"/>
              <a:tabLst/>
              <a:defRPr/>
            </a:pP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виходи</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і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селективність</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по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стадіях</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itchFamily="2" charset="2"/>
              <a:buChar char="n"/>
              <a:tabLst/>
              <a:defRPr/>
            </a:pP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патентна</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чистота методу синтезу;</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itchFamily="2" charset="2"/>
              <a:buChar char="n"/>
              <a:tabLst/>
              <a:defRPr/>
            </a:pP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технологічність</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процесу</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itchFamily="2" charset="2"/>
              <a:buChar char="n"/>
              <a:tabLst/>
              <a:defRPr/>
            </a:pP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порівняльне</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якість</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продуктів</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одержуваних</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за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різними</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методами та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їх</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стабільність</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при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зберіганні</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екологічні</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характеристики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процесу</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токсичність</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вибухо</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-і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пожежонебезпека</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використовуваних</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речовин</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склад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стічних</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вод і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викидів</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в атмосферу);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доступність</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і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вартість</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всіх</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видів</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сировини</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itchFamily="2" charset="2"/>
              <a:buChar char="n"/>
              <a:tabLst/>
              <a:defRPr/>
            </a:pP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питання</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механізації</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і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автоматизації</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процесу</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itchFamily="2" charset="2"/>
              <a:buChar char="n"/>
              <a:tabLst/>
              <a:defRPr/>
            </a:pP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орієнтовна</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оцінка</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можливого</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апаратурного</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оформлення</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процесу</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зносу</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корозії</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апаратури</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в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передбачуваних</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умовах</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експлуатації</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itchFamily="2" charset="2"/>
              <a:buChar char="n"/>
              <a:tabLst/>
              <a:defRPr/>
            </a:pP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облік</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можливостей</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передбачуваного</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місця</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реалізації</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в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промисловому</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масштабі</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a:t>
            </a:r>
            <a:r>
              <a:rPr kumimoji="0" lang="ru-RU" sz="2000" b="1" i="0" u="none" strike="noStrike" kern="0" cap="none" spc="0" normalizeH="0" baseline="0" noProof="0" dirty="0" err="1">
                <a:ln>
                  <a:noFill/>
                </a:ln>
                <a:solidFill>
                  <a:srgbClr val="000000"/>
                </a:solidFill>
                <a:uLnTx/>
                <a:uFillTx/>
                <a:latin typeface="Times New Roman" pitchFamily="18" charset="0"/>
                <a:ea typeface="+mn-ea"/>
                <a:cs typeface="+mn-cs"/>
              </a:rPr>
              <a:t>розробляється</a:t>
            </a:r>
            <a:r>
              <a:rPr kumimoji="0" lang="ru-RU" sz="2000" b="1" i="0" u="none" strike="noStrike" kern="0" cap="none" spc="0" normalizeH="0" baseline="0" noProof="0" dirty="0">
                <a:ln>
                  <a:noFill/>
                </a:ln>
                <a:solidFill>
                  <a:srgbClr val="000000"/>
                </a:solidFill>
                <a:uLnTx/>
                <a:uFillTx/>
                <a:latin typeface="Times New Roman" pitchFamily="18" charset="0"/>
                <a:ea typeface="+mn-ea"/>
                <a:cs typeface="+mn-cs"/>
              </a:rPr>
              <a:t> синтезу.</a:t>
            </a:r>
          </a:p>
        </p:txBody>
      </p:sp>
    </p:spTree>
    <p:extLst>
      <p:ext uri="{BB962C8B-B14F-4D97-AF65-F5344CB8AC3E}">
        <p14:creationId xmlns:p14="http://schemas.microsoft.com/office/powerpoint/2010/main" val="12523090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1E4AECD-338E-4963-A0CE-772900E0C975}"/>
              </a:ext>
            </a:extLst>
          </p:cNvPr>
          <p:cNvSpPr/>
          <p:nvPr/>
        </p:nvSpPr>
        <p:spPr>
          <a:xfrm>
            <a:off x="-738200" y="323684"/>
            <a:ext cx="13284967" cy="1323439"/>
          </a:xfrm>
          <a:prstGeom prst="rect">
            <a:avLst/>
          </a:prstGeom>
          <a:noFill/>
        </p:spPr>
        <p:txBody>
          <a:bodyPr wrap="square" lIns="91440" tIns="45720" rIns="91440" bIns="45720">
            <a:spAutoFit/>
          </a:bodyPr>
          <a:lstStyle/>
          <a:p>
            <a:pPr algn="ctr"/>
            <a:r>
              <a:rPr lang="ru-RU" sz="4000" b="1" u="sng"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Загальна</a:t>
            </a:r>
            <a:r>
              <a:rPr lang="ru-RU" sz="4000" b="1" u="sng"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 </a:t>
            </a:r>
            <a:r>
              <a:rPr lang="ru-RU" sz="4000" b="1" u="sng"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технологічна</a:t>
            </a:r>
            <a:r>
              <a:rPr lang="ru-RU" sz="4000" b="1" u="sng"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 схема </a:t>
            </a:r>
            <a:r>
              <a:rPr lang="ru-RU" sz="4000" b="1" u="sng"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отримання</a:t>
            </a:r>
            <a:r>
              <a:rPr lang="ru-RU" sz="4000" b="1" u="sng"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 </a:t>
            </a:r>
            <a:r>
              <a:rPr lang="ru-RU" sz="4000" b="1" u="sng"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лікарських</a:t>
            </a:r>
            <a:r>
              <a:rPr lang="ru-RU" sz="4000" b="1" u="sng"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 </a:t>
            </a:r>
            <a:r>
              <a:rPr lang="ru-RU" sz="4000" b="1" u="sng"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препаратів</a:t>
            </a:r>
            <a:endParaRPr lang="ru-RU" sz="4000" b="1" u="sng"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endParaRPr>
          </a:p>
        </p:txBody>
      </p:sp>
      <p:sp>
        <p:nvSpPr>
          <p:cNvPr id="6" name="TextBox 5">
            <a:extLst>
              <a:ext uri="{FF2B5EF4-FFF2-40B4-BE49-F238E27FC236}">
                <a16:creationId xmlns:a16="http://schemas.microsoft.com/office/drawing/2014/main" id="{827CD866-528E-4339-B1AE-323542E12AB8}"/>
              </a:ext>
            </a:extLst>
          </p:cNvPr>
          <p:cNvSpPr txBox="1"/>
          <p:nvPr/>
        </p:nvSpPr>
        <p:spPr>
          <a:xfrm>
            <a:off x="318541" y="1891472"/>
            <a:ext cx="3998626" cy="830997"/>
          </a:xfrm>
          <a:prstGeom prst="rect">
            <a:avLst/>
          </a:prstGeom>
          <a:noFill/>
        </p:spPr>
        <p:txBody>
          <a:bodyPr wrap="square">
            <a:spAutoFit/>
          </a:bodyPr>
          <a:lstStyle/>
          <a:p>
            <a:pPr lvl="0"/>
            <a:r>
              <a:rPr lang="ru-RU" sz="2400" b="1" dirty="0" err="1"/>
              <a:t>Підготовчі</a:t>
            </a:r>
            <a:r>
              <a:rPr lang="ru-RU" sz="2400" b="1" dirty="0"/>
              <a:t> </a:t>
            </a:r>
            <a:r>
              <a:rPr lang="ru-RU" sz="2400" b="1" dirty="0" err="1"/>
              <a:t>роботи</a:t>
            </a:r>
            <a:r>
              <a:rPr lang="ru-RU" sz="2400" b="1" dirty="0"/>
              <a:t> (</a:t>
            </a:r>
            <a:r>
              <a:rPr lang="ru-RU" sz="2400" b="1" dirty="0" err="1"/>
              <a:t>допоміжні</a:t>
            </a:r>
            <a:r>
              <a:rPr lang="ru-RU" sz="2400" b="1" dirty="0"/>
              <a:t> </a:t>
            </a:r>
            <a:r>
              <a:rPr lang="ru-RU" sz="2400" b="1" dirty="0" err="1"/>
              <a:t>роботи</a:t>
            </a:r>
            <a:r>
              <a:rPr lang="ru-RU" sz="2400" b="1" dirty="0"/>
              <a:t>)</a:t>
            </a:r>
          </a:p>
        </p:txBody>
      </p:sp>
      <p:sp>
        <p:nvSpPr>
          <p:cNvPr id="8" name="TextBox 7">
            <a:extLst>
              <a:ext uri="{FF2B5EF4-FFF2-40B4-BE49-F238E27FC236}">
                <a16:creationId xmlns:a16="http://schemas.microsoft.com/office/drawing/2014/main" id="{C6882AD3-2CA8-400F-90C7-B7C00E409770}"/>
              </a:ext>
            </a:extLst>
          </p:cNvPr>
          <p:cNvSpPr txBox="1"/>
          <p:nvPr/>
        </p:nvSpPr>
        <p:spPr>
          <a:xfrm>
            <a:off x="6096000" y="1848177"/>
            <a:ext cx="6093500" cy="1569660"/>
          </a:xfrm>
          <a:prstGeom prst="rect">
            <a:avLst/>
          </a:prstGeom>
          <a:noFill/>
        </p:spPr>
        <p:txBody>
          <a:bodyPr wrap="square">
            <a:spAutoFit/>
          </a:bodyPr>
          <a:lstStyle/>
          <a:p>
            <a:pPr marL="285750" lvl="0" indent="-285750">
              <a:buFont typeface="Arial" panose="020B0604020202020204" pitchFamily="34" charset="0"/>
              <a:buChar char="•"/>
            </a:pPr>
            <a:r>
              <a:rPr lang="ru-RU" sz="2400" b="1" dirty="0" err="1"/>
              <a:t>підготовка</a:t>
            </a:r>
            <a:r>
              <a:rPr lang="ru-RU" sz="2400" b="1" dirty="0"/>
              <a:t> </a:t>
            </a:r>
            <a:r>
              <a:rPr lang="ru-RU" sz="2400" b="1" dirty="0" err="1"/>
              <a:t>обладнання</a:t>
            </a:r>
            <a:endParaRPr lang="ru-RU" sz="2400" b="1" dirty="0"/>
          </a:p>
          <a:p>
            <a:pPr marL="285750" lvl="0" indent="-285750">
              <a:buFont typeface="Arial" panose="020B0604020202020204" pitchFamily="34" charset="0"/>
              <a:buChar char="•"/>
            </a:pPr>
            <a:r>
              <a:rPr lang="ru-RU" sz="2400" b="1" dirty="0" err="1"/>
              <a:t>підготовка</a:t>
            </a:r>
            <a:r>
              <a:rPr lang="ru-RU" sz="2400" b="1" dirty="0"/>
              <a:t> </a:t>
            </a:r>
            <a:r>
              <a:rPr lang="ru-RU" sz="2400" b="1" dirty="0" err="1"/>
              <a:t>приміщень</a:t>
            </a:r>
            <a:endParaRPr lang="ru-RU" sz="2400" b="1" dirty="0"/>
          </a:p>
          <a:p>
            <a:pPr marL="285750" lvl="0" indent="-285750">
              <a:buFont typeface="Arial" panose="020B0604020202020204" pitchFamily="34" charset="0"/>
              <a:buChar char="•"/>
            </a:pPr>
            <a:r>
              <a:rPr lang="ru-RU" sz="2400" b="1" dirty="0" err="1"/>
              <a:t>підготовка</a:t>
            </a:r>
            <a:r>
              <a:rPr lang="ru-RU" sz="2400" b="1" dirty="0"/>
              <a:t> персоналу</a:t>
            </a:r>
          </a:p>
          <a:p>
            <a:pPr marL="285750" lvl="0" indent="-285750">
              <a:buFont typeface="Arial" panose="020B0604020202020204" pitchFamily="34" charset="0"/>
              <a:buChar char="•"/>
            </a:pPr>
            <a:r>
              <a:rPr lang="ru-RU" sz="2400" b="1" dirty="0" err="1"/>
              <a:t>Підготовка</a:t>
            </a:r>
            <a:r>
              <a:rPr lang="ru-RU" sz="2400" b="1" dirty="0"/>
              <a:t> </a:t>
            </a:r>
            <a:r>
              <a:rPr lang="ru-RU" sz="2400" b="1" dirty="0" err="1"/>
              <a:t>повітря</a:t>
            </a:r>
            <a:r>
              <a:rPr lang="ru-RU" sz="2400" b="1" dirty="0"/>
              <a:t> і </a:t>
            </a:r>
            <a:r>
              <a:rPr lang="ru-RU" sz="2400" b="1" dirty="0" err="1"/>
              <a:t>т.д</a:t>
            </a:r>
            <a:endParaRPr lang="ru-RU" sz="2400" b="1" dirty="0"/>
          </a:p>
        </p:txBody>
      </p:sp>
      <p:sp>
        <p:nvSpPr>
          <p:cNvPr id="10" name="TextBox 9">
            <a:extLst>
              <a:ext uri="{FF2B5EF4-FFF2-40B4-BE49-F238E27FC236}">
                <a16:creationId xmlns:a16="http://schemas.microsoft.com/office/drawing/2014/main" id="{BA54A48A-867B-47F3-B62B-1BF460B073B6}"/>
              </a:ext>
            </a:extLst>
          </p:cNvPr>
          <p:cNvSpPr txBox="1"/>
          <p:nvPr/>
        </p:nvSpPr>
        <p:spPr>
          <a:xfrm>
            <a:off x="318541" y="3417837"/>
            <a:ext cx="3189157" cy="1569660"/>
          </a:xfrm>
          <a:prstGeom prst="rect">
            <a:avLst/>
          </a:prstGeom>
          <a:noFill/>
        </p:spPr>
        <p:txBody>
          <a:bodyPr wrap="square">
            <a:spAutoFit/>
          </a:bodyPr>
          <a:lstStyle/>
          <a:p>
            <a:pPr lvl="0"/>
            <a:r>
              <a:rPr lang="ru-RU" sz="2400" b="1" dirty="0" err="1"/>
              <a:t>Технологічний</a:t>
            </a:r>
            <a:r>
              <a:rPr lang="ru-RU" sz="2400" b="1" dirty="0"/>
              <a:t> </a:t>
            </a:r>
            <a:r>
              <a:rPr lang="ru-RU" sz="2400" b="1" dirty="0" err="1"/>
              <a:t>процес</a:t>
            </a:r>
            <a:r>
              <a:rPr lang="ru-RU" sz="2400" b="1" dirty="0"/>
              <a:t> (</a:t>
            </a:r>
            <a:r>
              <a:rPr lang="ru-RU" sz="2400" b="1" dirty="0" err="1"/>
              <a:t>стадії</a:t>
            </a:r>
            <a:r>
              <a:rPr lang="ru-RU" sz="2400" b="1" dirty="0"/>
              <a:t> основного </a:t>
            </a:r>
            <a:r>
              <a:rPr lang="ru-RU" sz="2400" b="1" dirty="0" err="1"/>
              <a:t>технологічного</a:t>
            </a:r>
            <a:r>
              <a:rPr lang="ru-RU" sz="2400" b="1" dirty="0"/>
              <a:t> </a:t>
            </a:r>
            <a:r>
              <a:rPr lang="ru-RU" sz="2400" b="1" dirty="0" err="1"/>
              <a:t>процесу</a:t>
            </a:r>
            <a:r>
              <a:rPr lang="ru-RU" sz="2400" b="1" dirty="0"/>
              <a:t>)</a:t>
            </a:r>
          </a:p>
        </p:txBody>
      </p:sp>
      <p:sp>
        <p:nvSpPr>
          <p:cNvPr id="12" name="TextBox 11">
            <a:extLst>
              <a:ext uri="{FF2B5EF4-FFF2-40B4-BE49-F238E27FC236}">
                <a16:creationId xmlns:a16="http://schemas.microsoft.com/office/drawing/2014/main" id="{7E20953C-314E-41E6-8E56-7C5A6B35795E}"/>
              </a:ext>
            </a:extLst>
          </p:cNvPr>
          <p:cNvSpPr txBox="1"/>
          <p:nvPr/>
        </p:nvSpPr>
        <p:spPr>
          <a:xfrm>
            <a:off x="4230973" y="3787169"/>
            <a:ext cx="6093500" cy="1200329"/>
          </a:xfrm>
          <a:prstGeom prst="rect">
            <a:avLst/>
          </a:prstGeom>
          <a:noFill/>
        </p:spPr>
        <p:txBody>
          <a:bodyPr wrap="square">
            <a:spAutoFit/>
          </a:bodyPr>
          <a:lstStyle/>
          <a:p>
            <a:pPr marL="285750" lvl="0" indent="-285750">
              <a:buFont typeface="Arial" panose="020B0604020202020204" pitchFamily="34" charset="0"/>
              <a:buChar char="•"/>
            </a:pPr>
            <a:r>
              <a:rPr lang="ru-RU" sz="2400" b="1" dirty="0" err="1"/>
              <a:t>підготовка</a:t>
            </a:r>
            <a:r>
              <a:rPr lang="ru-RU" sz="2400" b="1" dirty="0"/>
              <a:t> </a:t>
            </a:r>
            <a:r>
              <a:rPr lang="ru-RU" sz="2400" b="1" dirty="0" err="1"/>
              <a:t>сировини</a:t>
            </a:r>
            <a:endParaRPr lang="ru-RU" sz="2400" b="1" dirty="0"/>
          </a:p>
          <a:p>
            <a:pPr marL="285750" lvl="0" indent="-285750">
              <a:buFont typeface="Arial" panose="020B0604020202020204" pitchFamily="34" charset="0"/>
              <a:buChar char="•"/>
            </a:pPr>
            <a:r>
              <a:rPr lang="ru-RU" sz="2400" b="1" dirty="0" err="1"/>
              <a:t>Підготовка</a:t>
            </a:r>
            <a:r>
              <a:rPr lang="ru-RU" sz="2400" b="1" dirty="0"/>
              <a:t> </a:t>
            </a:r>
            <a:r>
              <a:rPr lang="ru-RU" sz="2400" b="1" dirty="0" err="1"/>
              <a:t>маси</a:t>
            </a:r>
            <a:r>
              <a:rPr lang="ru-RU" sz="2400" b="1" dirty="0"/>
              <a:t> для </a:t>
            </a:r>
            <a:r>
              <a:rPr lang="ru-RU" sz="2400" b="1" dirty="0" err="1"/>
              <a:t>таблетування</a:t>
            </a:r>
            <a:endParaRPr lang="ru-RU" sz="2400" b="1" dirty="0"/>
          </a:p>
          <a:p>
            <a:pPr marL="285750" lvl="0" indent="-285750">
              <a:buFont typeface="Arial" panose="020B0604020202020204" pitchFamily="34" charset="0"/>
              <a:buChar char="•"/>
            </a:pPr>
            <a:r>
              <a:rPr lang="ru-RU" sz="2400" b="1" dirty="0" err="1"/>
              <a:t>Інші</a:t>
            </a:r>
            <a:r>
              <a:rPr lang="ru-RU" sz="2400" b="1" dirty="0"/>
              <a:t>, </a:t>
            </a:r>
            <a:r>
              <a:rPr lang="ru-RU" sz="2400" b="1" dirty="0" err="1"/>
              <a:t>відповідно</a:t>
            </a:r>
            <a:r>
              <a:rPr lang="ru-RU" sz="2400" b="1" dirty="0"/>
              <a:t> до </a:t>
            </a:r>
            <a:r>
              <a:rPr lang="ru-RU" sz="2400" b="1" dirty="0" err="1"/>
              <a:t>заданої</a:t>
            </a:r>
            <a:r>
              <a:rPr lang="ru-RU" sz="2400" b="1" dirty="0"/>
              <a:t> </a:t>
            </a:r>
            <a:r>
              <a:rPr lang="ru-RU" sz="2400" b="1" dirty="0" err="1"/>
              <a:t>технологією</a:t>
            </a:r>
            <a:endParaRPr lang="ru-RU" sz="2400" b="1" dirty="0"/>
          </a:p>
        </p:txBody>
      </p:sp>
      <p:sp>
        <p:nvSpPr>
          <p:cNvPr id="14" name="TextBox 13">
            <a:extLst>
              <a:ext uri="{FF2B5EF4-FFF2-40B4-BE49-F238E27FC236}">
                <a16:creationId xmlns:a16="http://schemas.microsoft.com/office/drawing/2014/main" id="{DBA475F0-D458-4B24-AB9E-78BAD29D9BD3}"/>
              </a:ext>
            </a:extLst>
          </p:cNvPr>
          <p:cNvSpPr txBox="1"/>
          <p:nvPr/>
        </p:nvSpPr>
        <p:spPr>
          <a:xfrm>
            <a:off x="318541" y="5363726"/>
            <a:ext cx="2859374" cy="1200329"/>
          </a:xfrm>
          <a:prstGeom prst="rect">
            <a:avLst/>
          </a:prstGeom>
          <a:noFill/>
        </p:spPr>
        <p:txBody>
          <a:bodyPr wrap="square">
            <a:spAutoFit/>
          </a:bodyPr>
          <a:lstStyle/>
          <a:p>
            <a:pPr lvl="0"/>
            <a:r>
              <a:rPr lang="ru-RU" sz="2400" b="1" dirty="0"/>
              <a:t>Упаковка, </a:t>
            </a:r>
            <a:r>
              <a:rPr lang="ru-RU" sz="2400" b="1" dirty="0" err="1"/>
              <a:t>маркування</a:t>
            </a:r>
            <a:r>
              <a:rPr lang="ru-RU" sz="2400" b="1" dirty="0"/>
              <a:t>, </a:t>
            </a:r>
            <a:r>
              <a:rPr lang="ru-RU" sz="2400" b="1" dirty="0" err="1"/>
              <a:t>відвантаження</a:t>
            </a:r>
            <a:endParaRPr lang="ru-RU" sz="2400" b="1" dirty="0"/>
          </a:p>
        </p:txBody>
      </p:sp>
      <p:sp>
        <p:nvSpPr>
          <p:cNvPr id="16" name="TextBox 15">
            <a:extLst>
              <a:ext uri="{FF2B5EF4-FFF2-40B4-BE49-F238E27FC236}">
                <a16:creationId xmlns:a16="http://schemas.microsoft.com/office/drawing/2014/main" id="{06897B56-65ED-4013-AF1B-C82D451147C5}"/>
              </a:ext>
            </a:extLst>
          </p:cNvPr>
          <p:cNvSpPr txBox="1"/>
          <p:nvPr/>
        </p:nvSpPr>
        <p:spPr>
          <a:xfrm>
            <a:off x="4244090" y="5627687"/>
            <a:ext cx="6093500" cy="830997"/>
          </a:xfrm>
          <a:prstGeom prst="rect">
            <a:avLst/>
          </a:prstGeom>
          <a:noFill/>
        </p:spPr>
        <p:txBody>
          <a:bodyPr wrap="square">
            <a:spAutoFit/>
          </a:bodyPr>
          <a:lstStyle/>
          <a:p>
            <a:pPr marL="285750" lvl="0" indent="-285750">
              <a:buFont typeface="Arial" panose="020B0604020202020204" pitchFamily="34" charset="0"/>
              <a:buChar char="•"/>
            </a:pPr>
            <a:r>
              <a:rPr lang="ru-RU" sz="2400" b="1" dirty="0" err="1"/>
              <a:t>підготовка</a:t>
            </a:r>
            <a:r>
              <a:rPr lang="ru-RU" sz="2400" b="1" dirty="0"/>
              <a:t> </a:t>
            </a:r>
            <a:r>
              <a:rPr lang="ru-RU" sz="2400" b="1" dirty="0" err="1"/>
              <a:t>тари</a:t>
            </a:r>
            <a:endParaRPr lang="ru-RU" sz="2400" b="1" dirty="0"/>
          </a:p>
          <a:p>
            <a:pPr marL="285750" lvl="0" indent="-285750">
              <a:buFont typeface="Arial" panose="020B0604020202020204" pitchFamily="34" charset="0"/>
              <a:buChar char="•"/>
            </a:pPr>
            <a:r>
              <a:rPr lang="ru-RU" sz="2400" b="1" dirty="0"/>
              <a:t>Упаковка і т.д.</a:t>
            </a:r>
          </a:p>
        </p:txBody>
      </p:sp>
      <p:sp>
        <p:nvSpPr>
          <p:cNvPr id="17" name="Стрелка: вправо 16">
            <a:extLst>
              <a:ext uri="{FF2B5EF4-FFF2-40B4-BE49-F238E27FC236}">
                <a16:creationId xmlns:a16="http://schemas.microsoft.com/office/drawing/2014/main" id="{B04B420E-775E-4716-891E-1769875F80A8}"/>
              </a:ext>
            </a:extLst>
          </p:cNvPr>
          <p:cNvSpPr/>
          <p:nvPr/>
        </p:nvSpPr>
        <p:spPr>
          <a:xfrm>
            <a:off x="2998033" y="4137285"/>
            <a:ext cx="824459" cy="5546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8" name="Рисунок 17">
            <a:extLst>
              <a:ext uri="{FF2B5EF4-FFF2-40B4-BE49-F238E27FC236}">
                <a16:creationId xmlns:a16="http://schemas.microsoft.com/office/drawing/2014/main" id="{3DFCA97E-5B8D-44E8-A38E-09C5471096ED}"/>
              </a:ext>
            </a:extLst>
          </p:cNvPr>
          <p:cNvPicPr>
            <a:picLocks noChangeAspect="1"/>
          </p:cNvPicPr>
          <p:nvPr/>
        </p:nvPicPr>
        <p:blipFill>
          <a:blip r:embed="rId2" cstate="print"/>
          <a:stretch>
            <a:fillRect/>
          </a:stretch>
        </p:blipFill>
        <p:spPr>
          <a:xfrm>
            <a:off x="4785923" y="2128953"/>
            <a:ext cx="841321" cy="591363"/>
          </a:xfrm>
          <a:prstGeom prst="rect">
            <a:avLst/>
          </a:prstGeom>
        </p:spPr>
      </p:pic>
      <p:pic>
        <p:nvPicPr>
          <p:cNvPr id="19" name="Рисунок 18">
            <a:extLst>
              <a:ext uri="{FF2B5EF4-FFF2-40B4-BE49-F238E27FC236}">
                <a16:creationId xmlns:a16="http://schemas.microsoft.com/office/drawing/2014/main" id="{9DEE1662-416F-49F2-B44E-8C6099829D34}"/>
              </a:ext>
            </a:extLst>
          </p:cNvPr>
          <p:cNvPicPr>
            <a:picLocks noChangeAspect="1"/>
          </p:cNvPicPr>
          <p:nvPr/>
        </p:nvPicPr>
        <p:blipFill>
          <a:blip r:embed="rId2" cstate="print"/>
          <a:stretch>
            <a:fillRect/>
          </a:stretch>
        </p:blipFill>
        <p:spPr>
          <a:xfrm>
            <a:off x="3087037" y="5747503"/>
            <a:ext cx="841321" cy="591363"/>
          </a:xfrm>
          <a:prstGeom prst="rect">
            <a:avLst/>
          </a:prstGeom>
        </p:spPr>
      </p:pic>
    </p:spTree>
    <p:extLst>
      <p:ext uri="{BB962C8B-B14F-4D97-AF65-F5344CB8AC3E}">
        <p14:creationId xmlns:p14="http://schemas.microsoft.com/office/powerpoint/2010/main" val="222435564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ppt_x"/>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ppt_x"/>
                                          </p:val>
                                        </p:tav>
                                        <p:tav tm="100000">
                                          <p:val>
                                            <p:strVal val="#ppt_x"/>
                                          </p:val>
                                        </p:tav>
                                      </p:tavLst>
                                    </p:anim>
                                    <p:anim calcmode="lin" valueType="num">
                                      <p:cBhvr additive="base">
                                        <p:cTn id="4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P spid="10" grpId="0"/>
      <p:bldP spid="12" grpId="0"/>
      <p:bldP spid="14" grpId="0"/>
      <p:bldP spid="1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BB1CED6-1E29-49B5-9C0B-93B438FE62A5}"/>
              </a:ext>
            </a:extLst>
          </p:cNvPr>
          <p:cNvSpPr txBox="1"/>
          <p:nvPr/>
        </p:nvSpPr>
        <p:spPr>
          <a:xfrm>
            <a:off x="1753850" y="2808217"/>
            <a:ext cx="9728616" cy="2825389"/>
          </a:xfrm>
          <a:prstGeom prst="rect">
            <a:avLst/>
          </a:prstGeom>
          <a:noFill/>
        </p:spPr>
        <p:txBody>
          <a:bodyPr wrap="square">
            <a:spAutoFit/>
          </a:bodyPr>
          <a:lstStyle/>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anose="05000000000000000000" pitchFamily="2" charset="2"/>
              <a:buChar char="Ø"/>
              <a:tabLst/>
              <a:defRPr/>
            </a:pP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«ВР» - </a:t>
            </a:r>
            <a:r>
              <a:rPr kumimoji="0" lang="ru-RU" sz="2400" b="1" i="0" u="none" strike="noStrike" kern="0" cap="none" spc="0" normalizeH="0" baseline="0" noProof="0" dirty="0" err="1">
                <a:ln>
                  <a:noFill/>
                </a:ln>
                <a:solidFill>
                  <a:srgbClr val="000000"/>
                </a:solidFill>
                <a:effectLst>
                  <a:outerShdw blurRad="38100" dist="38100" dir="2700000" algn="tl">
                    <a:srgbClr val="FFFFFF"/>
                  </a:outerShdw>
                </a:effectLst>
                <a:uLnTx/>
                <a:uFillTx/>
                <a:latin typeface="Tahoma"/>
                <a:ea typeface="+mn-ea"/>
                <a:cs typeface="+mn-cs"/>
              </a:rPr>
              <a:t>стадії</a:t>
            </a: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 </a:t>
            </a:r>
            <a:r>
              <a:rPr kumimoji="0" lang="ru-RU" sz="2400" b="1" i="0" u="none" strike="noStrike" kern="0" cap="none" spc="0" normalizeH="0" baseline="0" noProof="0" dirty="0" err="1">
                <a:ln>
                  <a:noFill/>
                </a:ln>
                <a:solidFill>
                  <a:srgbClr val="000000"/>
                </a:solidFill>
                <a:effectLst>
                  <a:outerShdw blurRad="38100" dist="38100" dir="2700000" algn="tl">
                    <a:srgbClr val="FFFFFF"/>
                  </a:outerShdw>
                </a:effectLst>
                <a:uLnTx/>
                <a:uFillTx/>
                <a:latin typeface="Tahoma"/>
                <a:ea typeface="+mn-ea"/>
                <a:cs typeface="+mn-cs"/>
              </a:rPr>
              <a:t>допоміжних</a:t>
            </a: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 </a:t>
            </a:r>
            <a:r>
              <a:rPr kumimoji="0" lang="ru-RU" sz="2400" b="1" i="0" u="none" strike="noStrike" kern="0" cap="none" spc="0" normalizeH="0" baseline="0" noProof="0" dirty="0" err="1">
                <a:ln>
                  <a:noFill/>
                </a:ln>
                <a:solidFill>
                  <a:srgbClr val="000000"/>
                </a:solidFill>
                <a:effectLst>
                  <a:outerShdw blurRad="38100" dist="38100" dir="2700000" algn="tl">
                    <a:srgbClr val="FFFFFF"/>
                  </a:outerShdw>
                </a:effectLst>
                <a:uLnTx/>
                <a:uFillTx/>
                <a:latin typeface="Tahoma"/>
                <a:ea typeface="+mn-ea"/>
                <a:cs typeface="+mn-cs"/>
              </a:rPr>
              <a:t>робіт</a:t>
            </a: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anose="05000000000000000000" pitchFamily="2" charset="2"/>
              <a:buChar char="Ø"/>
              <a:tabLst/>
              <a:defRPr/>
            </a:pP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«ТП» - </a:t>
            </a:r>
            <a:r>
              <a:rPr kumimoji="0" lang="ru-RU" sz="2400" b="1" i="0" u="none" strike="noStrike" kern="0" cap="none" spc="0" normalizeH="0" baseline="0" noProof="0" dirty="0" err="1">
                <a:ln>
                  <a:noFill/>
                </a:ln>
                <a:solidFill>
                  <a:srgbClr val="000000"/>
                </a:solidFill>
                <a:effectLst>
                  <a:outerShdw blurRad="38100" dist="38100" dir="2700000" algn="tl">
                    <a:srgbClr val="FFFFFF"/>
                  </a:outerShdw>
                </a:effectLst>
                <a:uLnTx/>
                <a:uFillTx/>
                <a:latin typeface="Tahoma"/>
                <a:ea typeface="+mn-ea"/>
                <a:cs typeface="+mn-cs"/>
              </a:rPr>
              <a:t>стадії</a:t>
            </a: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 основного </a:t>
            </a:r>
            <a:r>
              <a:rPr kumimoji="0" lang="ru-RU" sz="2400" b="1" i="0" u="none" strike="noStrike" kern="0" cap="none" spc="0" normalizeH="0" baseline="0" noProof="0" dirty="0" err="1">
                <a:ln>
                  <a:noFill/>
                </a:ln>
                <a:solidFill>
                  <a:srgbClr val="000000"/>
                </a:solidFill>
                <a:effectLst>
                  <a:outerShdw blurRad="38100" dist="38100" dir="2700000" algn="tl">
                    <a:srgbClr val="FFFFFF"/>
                  </a:outerShdw>
                </a:effectLst>
                <a:uLnTx/>
                <a:uFillTx/>
                <a:latin typeface="Tahoma"/>
                <a:ea typeface="+mn-ea"/>
                <a:cs typeface="+mn-cs"/>
              </a:rPr>
              <a:t>технологічного</a:t>
            </a: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 </a:t>
            </a:r>
            <a:r>
              <a:rPr kumimoji="0" lang="ru-RU" sz="2400" b="1" i="0" u="none" strike="noStrike" kern="0" cap="none" spc="0" normalizeH="0" baseline="0" noProof="0" dirty="0" err="1">
                <a:ln>
                  <a:noFill/>
                </a:ln>
                <a:solidFill>
                  <a:srgbClr val="000000"/>
                </a:solidFill>
                <a:effectLst>
                  <a:outerShdw blurRad="38100" dist="38100" dir="2700000" algn="tl">
                    <a:srgbClr val="FFFFFF"/>
                  </a:outerShdw>
                </a:effectLst>
                <a:uLnTx/>
                <a:uFillTx/>
                <a:latin typeface="Tahoma"/>
                <a:ea typeface="+mn-ea"/>
                <a:cs typeface="+mn-cs"/>
              </a:rPr>
              <a:t>процесу</a:t>
            </a: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anose="05000000000000000000" pitchFamily="2" charset="2"/>
              <a:buChar char="Ø"/>
              <a:tabLst/>
              <a:defRPr/>
            </a:pP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«ПО» - </a:t>
            </a:r>
            <a:r>
              <a:rPr kumimoji="0" lang="ru-RU" sz="2400" b="1" i="0" u="none" strike="noStrike" kern="0" cap="none" spc="0" normalizeH="0" baseline="0" noProof="0" dirty="0" err="1">
                <a:ln>
                  <a:noFill/>
                </a:ln>
                <a:solidFill>
                  <a:srgbClr val="000000"/>
                </a:solidFill>
                <a:effectLst>
                  <a:outerShdw blurRad="38100" dist="38100" dir="2700000" algn="tl">
                    <a:srgbClr val="FFFFFF"/>
                  </a:outerShdw>
                </a:effectLst>
                <a:uLnTx/>
                <a:uFillTx/>
                <a:latin typeface="Tahoma"/>
                <a:ea typeface="+mn-ea"/>
                <a:cs typeface="+mn-cs"/>
              </a:rPr>
              <a:t>стадії</a:t>
            </a: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 </a:t>
            </a:r>
            <a:r>
              <a:rPr kumimoji="0" lang="ru-RU" sz="2400" b="1" i="0" u="none" strike="noStrike" kern="0" cap="none" spc="0" normalizeH="0" baseline="0" noProof="0" dirty="0" err="1">
                <a:ln>
                  <a:noFill/>
                </a:ln>
                <a:solidFill>
                  <a:srgbClr val="000000"/>
                </a:solidFill>
                <a:effectLst>
                  <a:outerShdw blurRad="38100" dist="38100" dir="2700000" algn="tl">
                    <a:srgbClr val="FFFFFF"/>
                  </a:outerShdw>
                </a:effectLst>
                <a:uLnTx/>
                <a:uFillTx/>
                <a:latin typeface="Tahoma"/>
                <a:ea typeface="+mn-ea"/>
                <a:cs typeface="+mn-cs"/>
              </a:rPr>
              <a:t>переробки</a:t>
            </a: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 </a:t>
            </a:r>
            <a:r>
              <a:rPr kumimoji="0" lang="ru-RU" sz="2400" b="1" i="0" u="none" strike="noStrike" kern="0" cap="none" spc="0" normalizeH="0" baseline="0" noProof="0" dirty="0" err="1">
                <a:ln>
                  <a:noFill/>
                </a:ln>
                <a:solidFill>
                  <a:srgbClr val="000000"/>
                </a:solidFill>
                <a:effectLst>
                  <a:outerShdw blurRad="38100" dist="38100" dir="2700000" algn="tl">
                    <a:srgbClr val="FFFFFF"/>
                  </a:outerShdw>
                </a:effectLst>
                <a:uLnTx/>
                <a:uFillTx/>
                <a:latin typeface="Tahoma"/>
                <a:ea typeface="+mn-ea"/>
                <a:cs typeface="+mn-cs"/>
              </a:rPr>
              <a:t>використовуваних</a:t>
            </a: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 </a:t>
            </a:r>
            <a:r>
              <a:rPr kumimoji="0" lang="ru-RU" sz="2400" b="1" i="0" u="none" strike="noStrike" kern="0" cap="none" spc="0" normalizeH="0" baseline="0" noProof="0" dirty="0" err="1">
                <a:ln>
                  <a:noFill/>
                </a:ln>
                <a:solidFill>
                  <a:srgbClr val="000000"/>
                </a:solidFill>
                <a:effectLst>
                  <a:outerShdw blurRad="38100" dist="38100" dir="2700000" algn="tl">
                    <a:srgbClr val="FFFFFF"/>
                  </a:outerShdw>
                </a:effectLst>
                <a:uLnTx/>
                <a:uFillTx/>
                <a:latin typeface="Tahoma"/>
                <a:ea typeface="+mn-ea"/>
                <a:cs typeface="+mn-cs"/>
              </a:rPr>
              <a:t>відходів</a:t>
            </a: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anose="05000000000000000000" pitchFamily="2" charset="2"/>
              <a:buChar char="Ø"/>
              <a:tabLst/>
              <a:defRPr/>
            </a:pP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«ОБО» - </a:t>
            </a:r>
            <a:r>
              <a:rPr kumimoji="0" lang="ru-RU" sz="2400" b="1" i="0" u="none" strike="noStrike" kern="0" cap="none" spc="0" normalizeH="0" baseline="0" noProof="0" dirty="0" err="1">
                <a:ln>
                  <a:noFill/>
                </a:ln>
                <a:solidFill>
                  <a:srgbClr val="000000"/>
                </a:solidFill>
                <a:effectLst>
                  <a:outerShdw blurRad="38100" dist="38100" dir="2700000" algn="tl">
                    <a:srgbClr val="FFFFFF"/>
                  </a:outerShdw>
                </a:effectLst>
                <a:uLnTx/>
                <a:uFillTx/>
                <a:latin typeface="Tahoma"/>
                <a:ea typeface="+mn-ea"/>
                <a:cs typeface="+mn-cs"/>
              </a:rPr>
              <a:t>стадії</a:t>
            </a: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 </a:t>
            </a:r>
            <a:r>
              <a:rPr kumimoji="0" lang="ru-RU" sz="2400" b="1" i="0" u="none" strike="noStrike" kern="0" cap="none" spc="0" normalizeH="0" baseline="0" noProof="0" dirty="0" err="1">
                <a:ln>
                  <a:noFill/>
                </a:ln>
                <a:solidFill>
                  <a:srgbClr val="000000"/>
                </a:solidFill>
                <a:effectLst>
                  <a:outerShdw blurRad="38100" dist="38100" dir="2700000" algn="tl">
                    <a:srgbClr val="FFFFFF"/>
                  </a:outerShdw>
                </a:effectLst>
                <a:uLnTx/>
                <a:uFillTx/>
                <a:latin typeface="Tahoma"/>
                <a:ea typeface="+mn-ea"/>
                <a:cs typeface="+mn-cs"/>
              </a:rPr>
              <a:t>знешкодження</a:t>
            </a: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 </a:t>
            </a:r>
            <a:r>
              <a:rPr kumimoji="0" lang="ru-RU" sz="2400" b="1" i="0" u="none" strike="noStrike" kern="0" cap="none" spc="0" normalizeH="0" baseline="0" noProof="0" dirty="0" err="1">
                <a:ln>
                  <a:noFill/>
                </a:ln>
                <a:solidFill>
                  <a:srgbClr val="000000"/>
                </a:solidFill>
                <a:effectLst>
                  <a:outerShdw blurRad="38100" dist="38100" dir="2700000" algn="tl">
                    <a:srgbClr val="FFFFFF"/>
                  </a:outerShdw>
                </a:effectLst>
                <a:uLnTx/>
                <a:uFillTx/>
                <a:latin typeface="Tahoma"/>
                <a:ea typeface="+mn-ea"/>
                <a:cs typeface="+mn-cs"/>
              </a:rPr>
              <a:t>відходів</a:t>
            </a: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anose="05000000000000000000" pitchFamily="2" charset="2"/>
              <a:buChar char="Ø"/>
              <a:tabLst/>
              <a:defRPr/>
            </a:pP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«ОБВ» - </a:t>
            </a:r>
            <a:r>
              <a:rPr kumimoji="0" lang="ru-RU" sz="2400" b="1" i="0" u="none" strike="noStrike" kern="0" cap="none" spc="0" normalizeH="0" baseline="0" noProof="0" dirty="0" err="1">
                <a:ln>
                  <a:noFill/>
                </a:ln>
                <a:solidFill>
                  <a:srgbClr val="000000"/>
                </a:solidFill>
                <a:effectLst>
                  <a:outerShdw blurRad="38100" dist="38100" dir="2700000" algn="tl">
                    <a:srgbClr val="FFFFFF"/>
                  </a:outerShdw>
                </a:effectLst>
                <a:uLnTx/>
                <a:uFillTx/>
                <a:latin typeface="Tahoma"/>
                <a:ea typeface="+mn-ea"/>
                <a:cs typeface="+mn-cs"/>
              </a:rPr>
              <a:t>стадії</a:t>
            </a: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 </a:t>
            </a:r>
            <a:r>
              <a:rPr kumimoji="0" lang="ru-RU" sz="2400" b="1" i="0" u="none" strike="noStrike" kern="0" cap="none" spc="0" normalizeH="0" baseline="0" noProof="0" dirty="0" err="1">
                <a:ln>
                  <a:noFill/>
                </a:ln>
                <a:solidFill>
                  <a:srgbClr val="000000"/>
                </a:solidFill>
                <a:effectLst>
                  <a:outerShdw blurRad="38100" dist="38100" dir="2700000" algn="tl">
                    <a:srgbClr val="FFFFFF"/>
                  </a:outerShdw>
                </a:effectLst>
                <a:uLnTx/>
                <a:uFillTx/>
                <a:latin typeface="Tahoma"/>
                <a:ea typeface="+mn-ea"/>
                <a:cs typeface="+mn-cs"/>
              </a:rPr>
              <a:t>знешкодження</a:t>
            </a: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 </a:t>
            </a:r>
            <a:r>
              <a:rPr kumimoji="0" lang="ru-RU" sz="2400" b="1" i="0" u="none" strike="noStrike" kern="0" cap="none" spc="0" normalizeH="0" baseline="0" noProof="0" dirty="0" err="1">
                <a:ln>
                  <a:noFill/>
                </a:ln>
                <a:solidFill>
                  <a:srgbClr val="000000"/>
                </a:solidFill>
                <a:effectLst>
                  <a:outerShdw blurRad="38100" dist="38100" dir="2700000" algn="tl">
                    <a:srgbClr val="FFFFFF"/>
                  </a:outerShdw>
                </a:effectLst>
                <a:uLnTx/>
                <a:uFillTx/>
                <a:latin typeface="Tahoma"/>
                <a:ea typeface="+mn-ea"/>
                <a:cs typeface="+mn-cs"/>
              </a:rPr>
              <a:t>технологічних</a:t>
            </a: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 і </a:t>
            </a:r>
            <a:r>
              <a:rPr kumimoji="0" lang="ru-RU" sz="2400" b="1" i="0" u="none" strike="noStrike" kern="0" cap="none" spc="0" normalizeH="0" baseline="0" noProof="0" dirty="0" err="1">
                <a:ln>
                  <a:noFill/>
                </a:ln>
                <a:solidFill>
                  <a:srgbClr val="000000"/>
                </a:solidFill>
                <a:effectLst>
                  <a:outerShdw blurRad="38100" dist="38100" dir="2700000" algn="tl">
                    <a:srgbClr val="FFFFFF"/>
                  </a:outerShdw>
                </a:effectLst>
                <a:uLnTx/>
                <a:uFillTx/>
                <a:latin typeface="Tahoma"/>
                <a:ea typeface="+mn-ea"/>
                <a:cs typeface="+mn-cs"/>
              </a:rPr>
              <a:t>вентиляційних</a:t>
            </a: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 </a:t>
            </a:r>
            <a:r>
              <a:rPr kumimoji="0" lang="ru-RU" sz="2400" b="1" i="0" u="none" strike="noStrike" kern="0" cap="none" spc="0" normalizeH="0" baseline="0" noProof="0" dirty="0" err="1">
                <a:ln>
                  <a:noFill/>
                </a:ln>
                <a:solidFill>
                  <a:srgbClr val="000000"/>
                </a:solidFill>
                <a:effectLst>
                  <a:outerShdw blurRad="38100" dist="38100" dir="2700000" algn="tl">
                    <a:srgbClr val="FFFFFF"/>
                  </a:outerShdw>
                </a:effectLst>
                <a:uLnTx/>
                <a:uFillTx/>
                <a:latin typeface="Tahoma"/>
                <a:ea typeface="+mn-ea"/>
                <a:cs typeface="+mn-cs"/>
              </a:rPr>
              <a:t>викидів</a:t>
            </a: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 в атмосферу;</a:t>
            </a:r>
          </a:p>
          <a:p>
            <a:pPr marL="342900" marR="0" lvl="0" indent="-342900" algn="l" defTabSz="914400" rtl="0" eaLnBrk="1" fontAlgn="base" latinLnBrk="0" hangingPunct="1">
              <a:lnSpc>
                <a:spcPct val="80000"/>
              </a:lnSpc>
              <a:spcBef>
                <a:spcPct val="20000"/>
              </a:spcBef>
              <a:spcAft>
                <a:spcPct val="0"/>
              </a:spcAft>
              <a:buClr>
                <a:srgbClr val="3333CC"/>
              </a:buClr>
              <a:buSzPct val="70000"/>
              <a:buFont typeface="Wingdings" panose="05000000000000000000" pitchFamily="2" charset="2"/>
              <a:buChar char="Ø"/>
              <a:tabLst/>
              <a:defRPr/>
            </a:pP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«УМО» - </a:t>
            </a:r>
            <a:r>
              <a:rPr kumimoji="0" lang="ru-RU" sz="2400" b="1" i="0" u="none" strike="noStrike" kern="0" cap="none" spc="0" normalizeH="0" baseline="0" noProof="0" dirty="0" err="1">
                <a:ln>
                  <a:noFill/>
                </a:ln>
                <a:solidFill>
                  <a:srgbClr val="000000"/>
                </a:solidFill>
                <a:effectLst>
                  <a:outerShdw blurRad="38100" dist="38100" dir="2700000" algn="tl">
                    <a:srgbClr val="FFFFFF"/>
                  </a:outerShdw>
                </a:effectLst>
                <a:uLnTx/>
                <a:uFillTx/>
                <a:latin typeface="Tahoma"/>
                <a:ea typeface="+mn-ea"/>
                <a:cs typeface="+mn-cs"/>
              </a:rPr>
              <a:t>стадії</a:t>
            </a: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 упаковки, </a:t>
            </a:r>
            <a:r>
              <a:rPr kumimoji="0" lang="ru-RU" sz="2400" b="1" i="0" u="none" strike="noStrike" kern="0" cap="none" spc="0" normalizeH="0" baseline="0" noProof="0" dirty="0" err="1">
                <a:ln>
                  <a:noFill/>
                </a:ln>
                <a:solidFill>
                  <a:srgbClr val="000000"/>
                </a:solidFill>
                <a:effectLst>
                  <a:outerShdw blurRad="38100" dist="38100" dir="2700000" algn="tl">
                    <a:srgbClr val="FFFFFF"/>
                  </a:outerShdw>
                </a:effectLst>
                <a:uLnTx/>
                <a:uFillTx/>
                <a:latin typeface="Tahoma"/>
                <a:ea typeface="+mn-ea"/>
                <a:cs typeface="+mn-cs"/>
              </a:rPr>
              <a:t>маркування</a:t>
            </a: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 </a:t>
            </a:r>
            <a:r>
              <a:rPr kumimoji="0" lang="ru-RU" sz="2400" b="1" i="0" u="none" strike="noStrike" kern="0" cap="none" spc="0" normalizeH="0" baseline="0" noProof="0" dirty="0" err="1">
                <a:ln>
                  <a:noFill/>
                </a:ln>
                <a:solidFill>
                  <a:srgbClr val="000000"/>
                </a:solidFill>
                <a:effectLst>
                  <a:outerShdw blurRad="38100" dist="38100" dir="2700000" algn="tl">
                    <a:srgbClr val="FFFFFF"/>
                  </a:outerShdw>
                </a:effectLst>
                <a:uLnTx/>
                <a:uFillTx/>
                <a:latin typeface="Tahoma"/>
                <a:ea typeface="+mn-ea"/>
                <a:cs typeface="+mn-cs"/>
              </a:rPr>
              <a:t>відвантаження</a:t>
            </a:r>
            <a:r>
              <a:rPr kumimoji="0" lang="ru-RU" sz="2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rPr>
              <a:t> готового продукту.</a:t>
            </a:r>
          </a:p>
        </p:txBody>
      </p:sp>
      <p:sp>
        <p:nvSpPr>
          <p:cNvPr id="5" name="TextBox 4">
            <a:extLst>
              <a:ext uri="{FF2B5EF4-FFF2-40B4-BE49-F238E27FC236}">
                <a16:creationId xmlns:a16="http://schemas.microsoft.com/office/drawing/2014/main" id="{81497D92-75AD-4A89-9621-76D7DE2E2C80}"/>
              </a:ext>
            </a:extLst>
          </p:cNvPr>
          <p:cNvSpPr txBox="1"/>
          <p:nvPr/>
        </p:nvSpPr>
        <p:spPr>
          <a:xfrm>
            <a:off x="2492113" y="639619"/>
            <a:ext cx="8765499" cy="769441"/>
          </a:xfrm>
          <a:prstGeom prst="rect">
            <a:avLst/>
          </a:prstGeom>
          <a:noFill/>
          <a:scene3d>
            <a:camera prst="perspectiveHeroicExtremeRightFacing"/>
            <a:lightRig rig="threePt" dir="t"/>
          </a:scene3d>
        </p:spPr>
        <p:txBody>
          <a:bodyPr wrap="square">
            <a:spAutoFit/>
          </a:bodyPr>
          <a:lstStyle/>
          <a:p>
            <a:r>
              <a:rPr lang="ru-RU" sz="4400" b="1" dirty="0" err="1">
                <a:solidFill>
                  <a:srgbClr val="002060"/>
                </a:solidFill>
                <a:effectLst>
                  <a:outerShdw blurRad="38100" dist="38100" dir="2700000" algn="tl">
                    <a:srgbClr val="000000">
                      <a:alpha val="43137"/>
                    </a:srgbClr>
                  </a:outerShdw>
                </a:effectLst>
              </a:rPr>
              <a:t>Умовні</a:t>
            </a:r>
            <a:r>
              <a:rPr lang="ru-RU" sz="4400" b="1" dirty="0">
                <a:solidFill>
                  <a:srgbClr val="002060"/>
                </a:solidFill>
                <a:effectLst>
                  <a:outerShdw blurRad="38100" dist="38100" dir="2700000" algn="tl">
                    <a:srgbClr val="000000">
                      <a:alpha val="43137"/>
                    </a:srgbClr>
                  </a:outerShdw>
                </a:effectLst>
              </a:rPr>
              <a:t> </a:t>
            </a:r>
            <a:r>
              <a:rPr lang="ru-RU" sz="4400" b="1" dirty="0" err="1">
                <a:solidFill>
                  <a:srgbClr val="002060"/>
                </a:solidFill>
                <a:effectLst>
                  <a:outerShdw blurRad="38100" dist="38100" dir="2700000" algn="tl">
                    <a:srgbClr val="000000">
                      <a:alpha val="43137"/>
                    </a:srgbClr>
                  </a:outerShdw>
                </a:effectLst>
              </a:rPr>
              <a:t>позначення</a:t>
            </a:r>
            <a:r>
              <a:rPr lang="ru-RU" sz="4400" b="1" dirty="0">
                <a:solidFill>
                  <a:srgbClr val="002060"/>
                </a:solidFill>
                <a:effectLst>
                  <a:outerShdw blurRad="38100" dist="38100" dir="2700000" algn="tl">
                    <a:srgbClr val="000000">
                      <a:alpha val="43137"/>
                    </a:srgbClr>
                  </a:outerShdw>
                </a:effectLst>
              </a:rPr>
              <a:t> </a:t>
            </a:r>
            <a:r>
              <a:rPr lang="ru-RU" sz="4400" b="1" dirty="0" err="1">
                <a:solidFill>
                  <a:srgbClr val="002060"/>
                </a:solidFill>
                <a:effectLst>
                  <a:outerShdw blurRad="38100" dist="38100" dir="2700000" algn="tl">
                    <a:srgbClr val="000000">
                      <a:alpha val="43137"/>
                    </a:srgbClr>
                  </a:outerShdw>
                </a:effectLst>
              </a:rPr>
              <a:t>стадій</a:t>
            </a:r>
            <a:r>
              <a:rPr lang="ru-RU" sz="4400" b="1" dirty="0">
                <a:solidFill>
                  <a:srgbClr val="002060"/>
                </a:solidFill>
                <a:effectLst>
                  <a:outerShdw blurRad="38100" dist="38100" dir="2700000" algn="tl">
                    <a:srgbClr val="000000">
                      <a:alpha val="43137"/>
                    </a:srgbClr>
                  </a:outerShdw>
                </a:effectLst>
              </a:rPr>
              <a:t> </a:t>
            </a:r>
            <a:r>
              <a:rPr lang="ru-RU" sz="4400" b="1" dirty="0" err="1">
                <a:solidFill>
                  <a:srgbClr val="002060"/>
                </a:solidFill>
                <a:effectLst>
                  <a:outerShdw blurRad="38100" dist="38100" dir="2700000" algn="tl">
                    <a:srgbClr val="000000">
                      <a:alpha val="43137"/>
                    </a:srgbClr>
                  </a:outerShdw>
                </a:effectLst>
              </a:rPr>
              <a:t>індекси</a:t>
            </a:r>
            <a:endParaRPr lang="ru-RU" sz="4400" b="1"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88812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heel(1)">
                                      <p:cBhvr>
                                        <p:cTn id="2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55EB803-9E00-482F-A142-5960F891F182}"/>
              </a:ext>
            </a:extLst>
          </p:cNvPr>
          <p:cNvSpPr txBox="1"/>
          <p:nvPr/>
        </p:nvSpPr>
        <p:spPr>
          <a:xfrm>
            <a:off x="393492" y="1725704"/>
            <a:ext cx="6093500" cy="4216539"/>
          </a:xfrm>
          <a:prstGeom prst="rect">
            <a:avLst/>
          </a:prstGeom>
          <a:noFill/>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
                <a:srgbClr val="3333CC"/>
              </a:buClr>
              <a:buSzPct val="70000"/>
              <a:buFont typeface="Wingdings" pitchFamily="2" charset="2"/>
              <a:buChar char="n"/>
              <a:tabLst/>
              <a:defRPr/>
            </a:pPr>
            <a:r>
              <a:rPr kumimoji="0" lang="ru-RU" sz="2000" b="1" i="0" u="none" strike="noStrike" kern="0" cap="none" spc="0" normalizeH="0" baseline="0" noProof="0" dirty="0" err="1">
                <a:ln>
                  <a:noFill/>
                </a:ln>
                <a:solidFill>
                  <a:srgbClr val="000000"/>
                </a:solidFill>
                <a:effectLst/>
                <a:uLnTx/>
                <a:uFillTx/>
                <a:latin typeface="Tahoma"/>
                <a:ea typeface="+mn-ea"/>
                <a:cs typeface="+mn-cs"/>
              </a:rPr>
              <a:t>Принципова</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попередній</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вибір</a:t>
            </a:r>
            <a:r>
              <a:rPr kumimoji="0" lang="ru-RU" sz="2000" b="1" i="0" u="none" strike="noStrike" kern="0" cap="none" spc="0" normalizeH="0" baseline="0" noProof="0" dirty="0">
                <a:ln>
                  <a:noFill/>
                </a:ln>
                <a:solidFill>
                  <a:srgbClr val="000000"/>
                </a:solidFill>
                <a:effectLst/>
                <a:uLnTx/>
                <a:uFillTx/>
                <a:latin typeface="Tahoma"/>
                <a:ea typeface="+mn-ea"/>
                <a:cs typeface="+mn-cs"/>
              </a:rPr>
              <a:t> основного і </a:t>
            </a:r>
            <a:r>
              <a:rPr kumimoji="0" lang="ru-RU" sz="2000" b="1" i="0" u="none" strike="noStrike" kern="0" cap="none" spc="0" normalizeH="0" baseline="0" noProof="0" dirty="0" err="1">
                <a:ln>
                  <a:noFill/>
                </a:ln>
                <a:solidFill>
                  <a:srgbClr val="000000"/>
                </a:solidFill>
                <a:effectLst/>
                <a:uLnTx/>
                <a:uFillTx/>
                <a:latin typeface="Tahoma"/>
                <a:ea typeface="+mn-ea"/>
                <a:cs typeface="+mn-cs"/>
              </a:rPr>
              <a:t>допоміжного</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обладнання</a:t>
            </a:r>
            <a:r>
              <a:rPr kumimoji="0" lang="ru-RU" sz="2000" b="1" i="0" u="none" strike="noStrike" kern="0" cap="none" spc="0" normalizeH="0" baseline="0" noProof="0" dirty="0">
                <a:ln>
                  <a:noFill/>
                </a:ln>
                <a:solidFill>
                  <a:srgbClr val="000000"/>
                </a:solidFill>
                <a:effectLst/>
                <a:uLnTx/>
                <a:uFillTx/>
                <a:latin typeface="Tahoma"/>
                <a:ea typeface="+mn-ea"/>
                <a:cs typeface="+mn-cs"/>
              </a:rPr>
              <a:t> як </a:t>
            </a:r>
            <a:r>
              <a:rPr kumimoji="0" lang="ru-RU" sz="2000" b="1" i="0" u="none" strike="noStrike" kern="0" cap="none" spc="0" normalizeH="0" baseline="0" noProof="0" dirty="0" err="1">
                <a:ln>
                  <a:noFill/>
                </a:ln>
                <a:solidFill>
                  <a:srgbClr val="000000"/>
                </a:solidFill>
                <a:effectLst/>
                <a:uLnTx/>
                <a:uFillTx/>
                <a:latin typeface="Tahoma"/>
                <a:ea typeface="+mn-ea"/>
                <a:cs typeface="+mn-cs"/>
              </a:rPr>
              <a:t>об'єктів</a:t>
            </a:r>
            <a:r>
              <a:rPr kumimoji="0" lang="ru-RU" sz="2000" b="1" i="0" u="none" strike="noStrike" kern="0" cap="none" spc="0" normalizeH="0" baseline="0" noProof="0" dirty="0">
                <a:ln>
                  <a:noFill/>
                </a:ln>
                <a:solidFill>
                  <a:srgbClr val="000000"/>
                </a:solidFill>
                <a:effectLst/>
                <a:uLnTx/>
                <a:uFillTx/>
                <a:latin typeface="Tahoma"/>
                <a:ea typeface="+mn-ea"/>
                <a:cs typeface="+mn-cs"/>
              </a:rPr>
              <a:t> для </a:t>
            </a:r>
            <a:r>
              <a:rPr kumimoji="0" lang="ru-RU" sz="2000" b="1" i="0" u="none" strike="noStrike" kern="0" cap="none" spc="0" normalizeH="0" baseline="0" noProof="0" dirty="0" err="1">
                <a:ln>
                  <a:noFill/>
                </a:ln>
                <a:solidFill>
                  <a:srgbClr val="000000"/>
                </a:solidFill>
                <a:effectLst/>
                <a:uLnTx/>
                <a:uFillTx/>
                <a:latin typeface="Tahoma"/>
                <a:ea typeface="+mn-ea"/>
                <a:cs typeface="+mn-cs"/>
              </a:rPr>
              <a:t>подальшого</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розрахунку</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оснащення</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схеми</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матеріальними</a:t>
            </a:r>
            <a:r>
              <a:rPr kumimoji="0" lang="ru-RU" sz="2000" b="1" i="0" u="none" strike="noStrike" kern="0" cap="none" spc="0" normalizeH="0" baseline="0" noProof="0" dirty="0">
                <a:ln>
                  <a:noFill/>
                </a:ln>
                <a:solidFill>
                  <a:srgbClr val="000000"/>
                </a:solidFill>
                <a:effectLst/>
                <a:uLnTx/>
                <a:uFillTx/>
                <a:latin typeface="Tahoma"/>
                <a:ea typeface="+mn-ea"/>
                <a:cs typeface="+mn-cs"/>
              </a:rPr>
              <a:t> і </a:t>
            </a:r>
            <a:r>
              <a:rPr kumimoji="0" lang="ru-RU" sz="2000" b="1" i="0" u="none" strike="noStrike" kern="0" cap="none" spc="0" normalizeH="0" baseline="0" noProof="0" dirty="0" err="1">
                <a:ln>
                  <a:noFill/>
                </a:ln>
                <a:solidFill>
                  <a:srgbClr val="000000"/>
                </a:solidFill>
                <a:effectLst/>
                <a:uLnTx/>
                <a:uFillTx/>
                <a:latin typeface="Tahoma"/>
                <a:ea typeface="+mn-ea"/>
                <a:cs typeface="+mn-cs"/>
              </a:rPr>
              <a:t>енергоресурсами</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засобами</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автоматизації</a:t>
            </a:r>
            <a:r>
              <a:rPr kumimoji="0" lang="ru-RU" sz="2000" b="1" i="0" u="none" strike="noStrike" kern="0" cap="none" spc="0" normalizeH="0" baseline="0" noProof="0" dirty="0">
                <a:ln>
                  <a:noFill/>
                </a:ln>
                <a:solidFill>
                  <a:srgbClr val="000000"/>
                </a:solidFill>
                <a:effectLst/>
                <a:uLnTx/>
                <a:uFillTx/>
                <a:latin typeface="Tahoma"/>
                <a:ea typeface="+mn-ea"/>
                <a:cs typeface="+mn-cs"/>
              </a:rPr>
              <a:t> та </a:t>
            </a:r>
            <a:r>
              <a:rPr kumimoji="0" lang="ru-RU" sz="2000" b="1" i="0" u="none" strike="noStrike" kern="0" cap="none" spc="0" normalizeH="0" baseline="0" noProof="0" dirty="0" err="1">
                <a:ln>
                  <a:noFill/>
                </a:ln>
                <a:solidFill>
                  <a:srgbClr val="000000"/>
                </a:solidFill>
                <a:effectLst/>
                <a:uLnTx/>
                <a:uFillTx/>
                <a:latin typeface="Tahoma"/>
                <a:ea typeface="+mn-ea"/>
                <a:cs typeface="+mn-cs"/>
              </a:rPr>
              <a:t>управління</a:t>
            </a:r>
            <a:r>
              <a:rPr kumimoji="0" lang="ru-RU" sz="2000" b="1" i="0" u="none" strike="noStrike" kern="0" cap="none" spc="0" normalizeH="0" baseline="0" noProof="0" dirty="0">
                <a:ln>
                  <a:noFill/>
                </a:ln>
                <a:solidFill>
                  <a:srgbClr val="000000"/>
                </a:solidFill>
                <a:effectLst/>
                <a:uLnTx/>
                <a:uFillTx/>
                <a:latin typeface="Tahoma"/>
                <a:ea typeface="+mn-ea"/>
                <a:cs typeface="+mn-cs"/>
              </a:rPr>
              <a:t>).</a:t>
            </a:r>
          </a:p>
          <a:p>
            <a:pPr marL="342900" marR="0" lvl="0" indent="-342900" algn="l" defTabSz="914400" rtl="0" eaLnBrk="0" fontAlgn="base" latinLnBrk="0" hangingPunct="0">
              <a:lnSpc>
                <a:spcPct val="100000"/>
              </a:lnSpc>
              <a:spcBef>
                <a:spcPct val="20000"/>
              </a:spcBef>
              <a:spcAft>
                <a:spcPct val="0"/>
              </a:spcAft>
              <a:buClr>
                <a:srgbClr val="3333CC"/>
              </a:buClr>
              <a:buSzPct val="70000"/>
              <a:buFont typeface="Wingdings" pitchFamily="2" charset="2"/>
              <a:buChar char="n"/>
              <a:tabLst/>
              <a:defRPr/>
            </a:pPr>
            <a:r>
              <a:rPr kumimoji="0" lang="ru-RU" sz="2000" b="1" i="0" u="none" strike="noStrike" kern="0" cap="none" spc="0" normalizeH="0" baseline="0" noProof="0" dirty="0">
                <a:ln>
                  <a:noFill/>
                </a:ln>
                <a:solidFill>
                  <a:srgbClr val="000000"/>
                </a:solidFill>
                <a:effectLst/>
                <a:uLnTx/>
                <a:uFillTx/>
                <a:latin typeface="Tahoma"/>
                <a:ea typeface="+mn-ea"/>
                <a:cs typeface="+mn-cs"/>
              </a:rPr>
              <a:t>Комплекс </a:t>
            </a:r>
            <a:r>
              <a:rPr kumimoji="0" lang="ru-RU" sz="2000" b="1" i="0" u="none" strike="noStrike" kern="0" cap="none" spc="0" normalizeH="0" baseline="0" noProof="0" dirty="0" err="1" smtClean="0">
                <a:ln>
                  <a:noFill/>
                </a:ln>
                <a:solidFill>
                  <a:srgbClr val="000000"/>
                </a:solidFill>
                <a:effectLst/>
                <a:uLnTx/>
                <a:uFillTx/>
                <a:latin typeface="Tahoma"/>
                <a:ea typeface="+mn-ea"/>
                <a:cs typeface="+mn-cs"/>
              </a:rPr>
              <a:t>технохімічних</a:t>
            </a:r>
            <a:r>
              <a:rPr kumimoji="0" lang="ru-RU" sz="2000" b="1" i="0" u="none" strike="noStrike" kern="0" cap="none" spc="0" normalizeH="0" baseline="0" noProof="0" dirty="0" smtClean="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розрахунків</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кількість</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сировини</a:t>
            </a:r>
            <a:r>
              <a:rPr kumimoji="0" lang="ru-RU" sz="2000" b="1" i="0" u="none" strike="noStrike" kern="0" cap="none" spc="0" normalizeH="0" baseline="0" noProof="0" dirty="0">
                <a:ln>
                  <a:noFill/>
                </a:ln>
                <a:solidFill>
                  <a:srgbClr val="000000"/>
                </a:solidFill>
                <a:effectLst/>
                <a:uLnTx/>
                <a:uFillTx/>
                <a:latin typeface="Tahoma"/>
                <a:ea typeface="+mn-ea"/>
                <a:cs typeface="+mn-cs"/>
              </a:rPr>
              <a:t> і </a:t>
            </a:r>
            <a:r>
              <a:rPr kumimoji="0" lang="ru-RU" sz="2000" b="1" i="0" u="none" strike="noStrike" kern="0" cap="none" spc="0" normalizeH="0" baseline="0" noProof="0" dirty="0" err="1">
                <a:ln>
                  <a:noFill/>
                </a:ln>
                <a:solidFill>
                  <a:srgbClr val="000000"/>
                </a:solidFill>
                <a:effectLst/>
                <a:uLnTx/>
                <a:uFillTx/>
                <a:latin typeface="Tahoma"/>
                <a:ea typeface="+mn-ea"/>
                <a:cs typeface="+mn-cs"/>
              </a:rPr>
              <a:t>відходів</a:t>
            </a:r>
            <a:r>
              <a:rPr kumimoji="0" lang="ru-RU" sz="2000" b="1" i="0" u="none" strike="noStrike" kern="0" cap="none" spc="0" normalizeH="0" baseline="0" noProof="0" dirty="0">
                <a:ln>
                  <a:noFill/>
                </a:ln>
                <a:solidFill>
                  <a:srgbClr val="000000"/>
                </a:solidFill>
                <a:effectLst/>
                <a:uLnTx/>
                <a:uFillTx/>
                <a:latin typeface="Tahoma"/>
                <a:ea typeface="+mn-ea"/>
                <a:cs typeface="+mn-cs"/>
              </a:rPr>
              <a:t>, тип і </a:t>
            </a:r>
            <a:r>
              <a:rPr kumimoji="0" lang="ru-RU" sz="2000" b="1" i="0" u="none" strike="noStrike" kern="0" cap="none" spc="0" normalizeH="0" baseline="0" noProof="0" dirty="0" err="1">
                <a:ln>
                  <a:noFill/>
                </a:ln>
                <a:solidFill>
                  <a:srgbClr val="000000"/>
                </a:solidFill>
                <a:effectLst/>
                <a:uLnTx/>
                <a:uFillTx/>
                <a:latin typeface="Tahoma"/>
                <a:ea typeface="+mn-ea"/>
                <a:cs typeface="+mn-cs"/>
              </a:rPr>
              <a:t>основні</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параметри</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апаратів</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їх</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кількість</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витрата</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всіх</a:t>
            </a:r>
            <a:r>
              <a:rPr kumimoji="0" lang="ru-RU" sz="2000" b="1" i="0" u="none" strike="noStrike" kern="0" cap="none" spc="0" normalizeH="0" baseline="0" noProof="0" dirty="0">
                <a:ln>
                  <a:noFill/>
                </a:ln>
                <a:solidFill>
                  <a:srgbClr val="000000"/>
                </a:solidFill>
                <a:effectLst/>
                <a:uLnTx/>
                <a:uFillTx/>
                <a:latin typeface="Tahoma"/>
                <a:ea typeface="+mn-ea"/>
                <a:cs typeface="+mn-cs"/>
              </a:rPr>
              <a:t> видів </a:t>
            </a:r>
            <a:r>
              <a:rPr kumimoji="0" lang="ru-RU" sz="2000" b="1" i="0" u="none" strike="noStrike" kern="0" cap="none" spc="0" normalizeH="0" baseline="0" noProof="0" dirty="0" err="1">
                <a:ln>
                  <a:noFill/>
                </a:ln>
                <a:solidFill>
                  <a:srgbClr val="000000"/>
                </a:solidFill>
                <a:effectLst/>
                <a:uLnTx/>
                <a:uFillTx/>
                <a:latin typeface="Tahoma"/>
                <a:ea typeface="+mn-ea"/>
                <a:cs typeface="+mn-cs"/>
              </a:rPr>
              <a:t>енергії</a:t>
            </a:r>
            <a:r>
              <a:rPr kumimoji="0" lang="ru-RU" sz="2000" b="1" i="0" u="none" strike="noStrike" kern="0" cap="none" spc="0" normalizeH="0" baseline="0" noProof="0" dirty="0">
                <a:ln>
                  <a:noFill/>
                </a:ln>
                <a:solidFill>
                  <a:srgbClr val="000000"/>
                </a:solidFill>
                <a:effectLst/>
                <a:uLnTx/>
                <a:uFillTx/>
                <a:latin typeface="Tahoma"/>
                <a:ea typeface="+mn-ea"/>
                <a:cs typeface="+mn-cs"/>
              </a:rPr>
              <a:t>).</a:t>
            </a:r>
          </a:p>
          <a:p>
            <a:pPr marL="342900" marR="0" lvl="0" indent="-342900" algn="l" defTabSz="914400" rtl="0" eaLnBrk="0" fontAlgn="base" latinLnBrk="0" hangingPunct="0">
              <a:lnSpc>
                <a:spcPct val="100000"/>
              </a:lnSpc>
              <a:spcBef>
                <a:spcPct val="20000"/>
              </a:spcBef>
              <a:spcAft>
                <a:spcPct val="0"/>
              </a:spcAft>
              <a:buClr>
                <a:srgbClr val="3333CC"/>
              </a:buClr>
              <a:buSzPct val="70000"/>
              <a:buFont typeface="Wingdings" pitchFamily="2" charset="2"/>
              <a:buChar char="n"/>
              <a:tabLst/>
              <a:defRPr/>
            </a:pPr>
            <a:r>
              <a:rPr kumimoji="0" lang="ru-RU" sz="2000" b="1" i="0" u="none" strike="noStrike" kern="0" cap="none" spc="0" normalizeH="0" baseline="0" noProof="0" dirty="0" err="1">
                <a:ln>
                  <a:noFill/>
                </a:ln>
                <a:solidFill>
                  <a:srgbClr val="000000"/>
                </a:solidFill>
                <a:effectLst/>
                <a:uLnTx/>
                <a:uFillTx/>
                <a:latin typeface="Tahoma"/>
                <a:ea typeface="+mn-ea"/>
                <a:cs typeface="+mn-cs"/>
              </a:rPr>
              <a:t>Доопрацювання</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уточнення</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апаратурною</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схеми</a:t>
            </a:r>
            <a:r>
              <a:rPr kumimoji="0" lang="ru-RU" sz="2000" b="1" i="0" u="none" strike="noStrike" kern="0" cap="none" spc="0" normalizeH="0" baseline="0" noProof="0" dirty="0">
                <a:ln>
                  <a:noFill/>
                </a:ln>
                <a:solidFill>
                  <a:srgbClr val="000000"/>
                </a:solidFill>
                <a:effectLst/>
                <a:uLnTx/>
                <a:uFillTx/>
                <a:latin typeface="Tahoma"/>
                <a:ea typeface="+mn-ea"/>
                <a:cs typeface="+mn-cs"/>
              </a:rPr>
              <a:t> з </a:t>
            </a:r>
            <a:r>
              <a:rPr kumimoji="0" lang="ru-RU" sz="2000" b="1" i="0" u="none" strike="noStrike" kern="0" cap="none" spc="0" normalizeH="0" baseline="0" noProof="0" dirty="0" err="1">
                <a:ln>
                  <a:noFill/>
                </a:ln>
                <a:solidFill>
                  <a:srgbClr val="000000"/>
                </a:solidFill>
                <a:effectLst/>
                <a:uLnTx/>
                <a:uFillTx/>
                <a:latin typeface="Tahoma"/>
                <a:ea typeface="+mn-ea"/>
                <a:cs typeface="+mn-cs"/>
              </a:rPr>
              <a:t>урахуванням</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розрахункових</a:t>
            </a:r>
            <a:r>
              <a:rPr kumimoji="0" lang="ru-RU" sz="2000" b="1" i="0" u="none" strike="noStrike" kern="0" cap="none" spc="0" normalizeH="0" baseline="0" noProof="0" dirty="0">
                <a:ln>
                  <a:noFill/>
                </a:ln>
                <a:solidFill>
                  <a:srgbClr val="000000"/>
                </a:solidFill>
                <a:effectLst/>
                <a:uLnTx/>
                <a:uFillTx/>
                <a:latin typeface="Tahoma"/>
                <a:ea typeface="+mn-ea"/>
                <a:cs typeface="+mn-cs"/>
              </a:rPr>
              <a:t> </a:t>
            </a:r>
            <a:r>
              <a:rPr kumimoji="0" lang="ru-RU" sz="2000" b="1" i="0" u="none" strike="noStrike" kern="0" cap="none" spc="0" normalizeH="0" baseline="0" noProof="0" dirty="0" err="1">
                <a:ln>
                  <a:noFill/>
                </a:ln>
                <a:solidFill>
                  <a:srgbClr val="000000"/>
                </a:solidFill>
                <a:effectLst/>
                <a:uLnTx/>
                <a:uFillTx/>
                <a:latin typeface="Tahoma"/>
                <a:ea typeface="+mn-ea"/>
                <a:cs typeface="+mn-cs"/>
              </a:rPr>
              <a:t>даних</a:t>
            </a:r>
            <a:r>
              <a:rPr kumimoji="0" lang="ru-RU" sz="2000" b="1" i="0" u="none" strike="noStrike" kern="0" cap="none" spc="0" normalizeH="0" baseline="0" noProof="0" dirty="0">
                <a:ln>
                  <a:noFill/>
                </a:ln>
                <a:solidFill>
                  <a:srgbClr val="000000"/>
                </a:solidFill>
                <a:effectLst/>
                <a:uLnTx/>
                <a:uFillTx/>
                <a:latin typeface="Tahoma"/>
                <a:ea typeface="+mn-ea"/>
                <a:cs typeface="+mn-cs"/>
              </a:rPr>
              <a:t>.</a:t>
            </a:r>
            <a:endParaRPr kumimoji="0" lang="ru-RU" sz="2000" b="0" i="0" u="none" strike="noStrike" kern="0" cap="none" spc="0" normalizeH="0" baseline="0" noProof="0" dirty="0">
              <a:ln>
                <a:noFill/>
              </a:ln>
              <a:solidFill>
                <a:srgbClr val="000000"/>
              </a:solidFill>
              <a:effectLst>
                <a:outerShdw blurRad="38100" dist="38100" dir="2700000" algn="tl">
                  <a:srgbClr val="FFFFFF"/>
                </a:outerShdw>
              </a:effectLst>
              <a:uLnTx/>
              <a:uFillTx/>
              <a:latin typeface="Tahoma"/>
              <a:ea typeface="+mn-ea"/>
              <a:cs typeface="+mn-cs"/>
            </a:endParaRPr>
          </a:p>
        </p:txBody>
      </p:sp>
      <p:pic>
        <p:nvPicPr>
          <p:cNvPr id="5" name="Picture 8">
            <a:extLst>
              <a:ext uri="{FF2B5EF4-FFF2-40B4-BE49-F238E27FC236}">
                <a16:creationId xmlns:a16="http://schemas.microsoft.com/office/drawing/2014/main" id="{07E319F2-7A72-4B93-9E38-524E43E48B08}"/>
              </a:ext>
            </a:extLst>
          </p:cNvPr>
          <p:cNvPicPr>
            <a:picLocks noChangeAspect="1" noChangeArrowheads="1"/>
          </p:cNvPicPr>
          <p:nvPr/>
        </p:nvPicPr>
        <p:blipFill>
          <a:blip r:embed="rId2" cstate="print">
            <a:lum bright="-12000" contrast="24000"/>
            <a:extLst>
              <a:ext uri="{28A0092B-C50C-407E-A947-70E740481C1C}">
                <a14:useLocalDpi xmlns:a14="http://schemas.microsoft.com/office/drawing/2010/main" val="0"/>
              </a:ext>
            </a:extLst>
          </a:blip>
          <a:srcRect/>
          <a:stretch>
            <a:fillRect/>
          </a:stretch>
        </p:blipFill>
        <p:spPr bwMode="auto">
          <a:xfrm>
            <a:off x="6877676" y="2010517"/>
            <a:ext cx="4316690" cy="3056158"/>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6773BDE-E5C7-47C5-B3DA-1A89E5ECCFCF}"/>
              </a:ext>
            </a:extLst>
          </p:cNvPr>
          <p:cNvSpPr txBox="1"/>
          <p:nvPr/>
        </p:nvSpPr>
        <p:spPr>
          <a:xfrm>
            <a:off x="605226" y="265999"/>
            <a:ext cx="11763531" cy="1446550"/>
          </a:xfrm>
          <a:prstGeom prst="rect">
            <a:avLst/>
          </a:prstGeom>
          <a:noFill/>
        </p:spPr>
        <p:txBody>
          <a:bodyPr wrap="square">
            <a:spAutoFit/>
          </a:bodyPr>
          <a:lstStyle/>
          <a:p>
            <a:r>
              <a:rPr kumimoji="0" lang="ru-RU" sz="4400" b="1" i="0" u="none" strike="noStrike" kern="0" cap="none" spc="0" normalizeH="0" baseline="0" noProof="0" dirty="0">
                <a:ln>
                  <a:noFill/>
                </a:ln>
                <a:solidFill>
                  <a:srgbClr val="000099"/>
                </a:solidFill>
                <a:effectLst>
                  <a:outerShdw blurRad="38100" dist="38100" dir="2700000" algn="tl">
                    <a:srgbClr val="000000"/>
                  </a:outerShdw>
                </a:effectLst>
                <a:uLnTx/>
                <a:uFillTx/>
                <a:latin typeface="Tahoma"/>
                <a:ea typeface="+mj-ea"/>
                <a:cs typeface="+mj-cs"/>
              </a:rPr>
              <a:t>Алгоритм </a:t>
            </a:r>
            <a:r>
              <a:rPr kumimoji="0" lang="ru-RU" sz="4400" b="1" i="0" u="none" strike="noStrike" kern="0" cap="none" spc="0" normalizeH="0" baseline="0" noProof="0" dirty="0" err="1">
                <a:ln>
                  <a:noFill/>
                </a:ln>
                <a:solidFill>
                  <a:srgbClr val="000099"/>
                </a:solidFill>
                <a:effectLst>
                  <a:outerShdw blurRad="38100" dist="38100" dir="2700000" algn="tl">
                    <a:srgbClr val="000000"/>
                  </a:outerShdw>
                </a:effectLst>
                <a:uLnTx/>
                <a:uFillTx/>
                <a:latin typeface="Tahoma"/>
                <a:ea typeface="+mj-ea"/>
                <a:cs typeface="+mj-cs"/>
              </a:rPr>
              <a:t>розробки</a:t>
            </a:r>
            <a:r>
              <a:rPr kumimoji="0" lang="ru-RU" sz="4400" b="1" i="0" u="none" strike="noStrike" kern="0" cap="none" spc="0" normalizeH="0" baseline="0" noProof="0" dirty="0">
                <a:ln>
                  <a:noFill/>
                </a:ln>
                <a:solidFill>
                  <a:srgbClr val="000099"/>
                </a:solidFill>
                <a:effectLst>
                  <a:outerShdw blurRad="38100" dist="38100" dir="2700000" algn="tl">
                    <a:srgbClr val="000000"/>
                  </a:outerShdw>
                </a:effectLst>
                <a:uLnTx/>
                <a:uFillTx/>
                <a:latin typeface="Tahoma"/>
                <a:ea typeface="+mj-ea"/>
                <a:cs typeface="+mj-cs"/>
              </a:rPr>
              <a:t> </a:t>
            </a:r>
            <a:r>
              <a:rPr kumimoji="0" lang="ru-RU" sz="4400" b="1" i="0" u="none" strike="noStrike" kern="0" cap="none" spc="0" normalizeH="0" baseline="0" noProof="0" dirty="0" err="1">
                <a:ln>
                  <a:noFill/>
                </a:ln>
                <a:solidFill>
                  <a:srgbClr val="000099"/>
                </a:solidFill>
                <a:effectLst>
                  <a:outerShdw blurRad="38100" dist="38100" dir="2700000" algn="tl">
                    <a:srgbClr val="000000"/>
                  </a:outerShdw>
                </a:effectLst>
                <a:uLnTx/>
                <a:uFillTx/>
                <a:latin typeface="Tahoma"/>
                <a:ea typeface="+mj-ea"/>
                <a:cs typeface="+mj-cs"/>
              </a:rPr>
              <a:t>апаратурною</a:t>
            </a:r>
            <a:r>
              <a:rPr kumimoji="0" lang="ru-RU" sz="4400" b="1" i="0" u="none" strike="noStrike" kern="0" cap="none" spc="0" normalizeH="0" baseline="0" noProof="0" dirty="0">
                <a:ln>
                  <a:noFill/>
                </a:ln>
                <a:solidFill>
                  <a:srgbClr val="000099"/>
                </a:solidFill>
                <a:effectLst>
                  <a:outerShdw blurRad="38100" dist="38100" dir="2700000" algn="tl">
                    <a:srgbClr val="000000"/>
                  </a:outerShdw>
                </a:effectLst>
                <a:uLnTx/>
                <a:uFillTx/>
                <a:latin typeface="Tahoma"/>
                <a:ea typeface="+mj-ea"/>
                <a:cs typeface="+mj-cs"/>
              </a:rPr>
              <a:t> </a:t>
            </a:r>
            <a:r>
              <a:rPr kumimoji="0" lang="ru-RU" sz="4400" b="1" i="0" u="none" strike="noStrike" kern="0" cap="none" spc="0" normalizeH="0" baseline="0" noProof="0" dirty="0" err="1">
                <a:ln>
                  <a:noFill/>
                </a:ln>
                <a:solidFill>
                  <a:srgbClr val="000099"/>
                </a:solidFill>
                <a:effectLst>
                  <a:outerShdw blurRad="38100" dist="38100" dir="2700000" algn="tl">
                    <a:srgbClr val="000000"/>
                  </a:outerShdw>
                </a:effectLst>
                <a:uLnTx/>
                <a:uFillTx/>
                <a:latin typeface="Tahoma"/>
                <a:ea typeface="+mj-ea"/>
                <a:cs typeface="+mj-cs"/>
              </a:rPr>
              <a:t>схеми</a:t>
            </a:r>
            <a:endParaRPr lang="ru-RU" dirty="0"/>
          </a:p>
        </p:txBody>
      </p:sp>
    </p:spTree>
    <p:extLst>
      <p:ext uri="{BB962C8B-B14F-4D97-AF65-F5344CB8AC3E}">
        <p14:creationId xmlns:p14="http://schemas.microsoft.com/office/powerpoint/2010/main" val="105819833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C6D7F1E-E322-4463-93E8-4C2E5EE9521A}"/>
              </a:ext>
            </a:extLst>
          </p:cNvPr>
          <p:cNvSpPr txBox="1"/>
          <p:nvPr/>
        </p:nvSpPr>
        <p:spPr>
          <a:xfrm>
            <a:off x="693919" y="692257"/>
            <a:ext cx="10804161" cy="58477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ru-RU" altLang="ru-RU" sz="3200" b="1" dirty="0" err="1">
                <a:effectLst/>
              </a:rPr>
              <a:t>Основні</a:t>
            </a:r>
            <a:r>
              <a:rPr lang="ru-RU" altLang="ru-RU" sz="3200" b="1" dirty="0">
                <a:effectLst/>
              </a:rPr>
              <a:t> </a:t>
            </a:r>
            <a:r>
              <a:rPr lang="ru-RU" altLang="ru-RU" sz="3200" b="1" dirty="0" err="1">
                <a:effectLst/>
              </a:rPr>
              <a:t>вимоги</a:t>
            </a:r>
            <a:r>
              <a:rPr lang="ru-RU" altLang="ru-RU" sz="3200" b="1" dirty="0">
                <a:effectLst/>
              </a:rPr>
              <a:t> до </a:t>
            </a:r>
            <a:r>
              <a:rPr lang="ru-RU" altLang="ru-RU" sz="3200" b="1" dirty="0" err="1">
                <a:effectLst/>
              </a:rPr>
              <a:t>складання</a:t>
            </a:r>
            <a:r>
              <a:rPr lang="ru-RU" altLang="ru-RU" sz="3200" b="1" dirty="0">
                <a:effectLst/>
              </a:rPr>
              <a:t> </a:t>
            </a:r>
            <a:r>
              <a:rPr lang="ru-RU" altLang="ru-RU" sz="3200" b="1" dirty="0" err="1">
                <a:effectLst/>
              </a:rPr>
              <a:t>апаратурною</a:t>
            </a:r>
            <a:r>
              <a:rPr lang="ru-RU" altLang="ru-RU" sz="3200" b="1" dirty="0">
                <a:effectLst/>
              </a:rPr>
              <a:t> </a:t>
            </a:r>
            <a:r>
              <a:rPr lang="ru-RU" altLang="ru-RU" sz="3200" b="1" dirty="0" err="1">
                <a:effectLst/>
              </a:rPr>
              <a:t>схеми</a:t>
            </a:r>
            <a:endParaRPr lang="ru-RU" sz="3200" b="1" dirty="0"/>
          </a:p>
        </p:txBody>
      </p:sp>
      <p:sp>
        <p:nvSpPr>
          <p:cNvPr id="5" name="TextBox 4">
            <a:extLst>
              <a:ext uri="{FF2B5EF4-FFF2-40B4-BE49-F238E27FC236}">
                <a16:creationId xmlns:a16="http://schemas.microsoft.com/office/drawing/2014/main" id="{127B4F6E-2EC5-44C4-8391-49A9CE8849DB}"/>
              </a:ext>
            </a:extLst>
          </p:cNvPr>
          <p:cNvSpPr txBox="1"/>
          <p:nvPr/>
        </p:nvSpPr>
        <p:spPr>
          <a:xfrm>
            <a:off x="693919" y="1518473"/>
            <a:ext cx="9859780" cy="4401205"/>
          </a:xfrm>
          <a:prstGeom prst="rect">
            <a:avLst/>
          </a:prstGeom>
          <a:noFill/>
        </p:spPr>
        <p:txBody>
          <a:bodyPr wrap="square">
            <a:spAutoFit/>
          </a:bodyPr>
          <a:lstStyle/>
          <a:p>
            <a:pPr marL="285750" indent="-285750">
              <a:buFont typeface="Wingdings" panose="05000000000000000000" pitchFamily="2" charset="2"/>
              <a:buChar char="v"/>
            </a:pPr>
            <a:r>
              <a:rPr lang="ru-RU" altLang="ru-RU" sz="2800" dirty="0" err="1">
                <a:effectLst>
                  <a:outerShdw blurRad="38100" dist="38100" dir="2700000" algn="tl">
                    <a:srgbClr val="000000">
                      <a:alpha val="43137"/>
                    </a:srgbClr>
                  </a:outerShdw>
                </a:effectLst>
              </a:rPr>
              <a:t>Розташування</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одиниць</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обладнання</a:t>
            </a:r>
            <a:r>
              <a:rPr lang="ru-RU" altLang="ru-RU" sz="2800" dirty="0">
                <a:effectLst>
                  <a:outerShdw blurRad="38100" dist="38100" dir="2700000" algn="tl">
                    <a:srgbClr val="000000">
                      <a:alpha val="43137"/>
                    </a:srgbClr>
                  </a:outerShdw>
                </a:effectLst>
              </a:rPr>
              <a:t> на </a:t>
            </a:r>
            <a:r>
              <a:rPr lang="ru-RU" altLang="ru-RU" sz="2800" dirty="0" err="1">
                <a:effectLst>
                  <a:outerShdw blurRad="38100" dist="38100" dir="2700000" algn="tl">
                    <a:srgbClr val="000000">
                      <a:alpha val="43137"/>
                    </a:srgbClr>
                  </a:outerShdw>
                </a:effectLst>
              </a:rPr>
              <a:t>схемі</a:t>
            </a:r>
            <a:r>
              <a:rPr lang="ru-RU" altLang="ru-RU" sz="2800" dirty="0">
                <a:effectLst>
                  <a:outerShdw blurRad="38100" dist="38100" dir="2700000" algn="tl">
                    <a:srgbClr val="000000">
                      <a:alpha val="43137"/>
                    </a:srgbClr>
                  </a:outerShdw>
                </a:effectLst>
              </a:rPr>
              <a:t> повинно </a:t>
            </a:r>
            <a:r>
              <a:rPr lang="ru-RU" altLang="ru-RU" sz="2800" dirty="0" err="1">
                <a:effectLst>
                  <a:outerShdw blurRad="38100" dist="38100" dir="2700000" algn="tl">
                    <a:srgbClr val="000000">
                      <a:alpha val="43137"/>
                    </a:srgbClr>
                  </a:outerShdw>
                </a:effectLst>
              </a:rPr>
              <a:t>відповідати</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послідовності</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технологічного</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процесу</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незалежно</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від</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розміщення</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обладнання</a:t>
            </a:r>
            <a:r>
              <a:rPr lang="ru-RU" altLang="ru-RU" sz="2800" dirty="0">
                <a:effectLst>
                  <a:outerShdw blurRad="38100" dist="38100" dir="2700000" algn="tl">
                    <a:srgbClr val="000000">
                      <a:alpha val="43137"/>
                    </a:srgbClr>
                  </a:outerShdw>
                </a:effectLst>
              </a:rPr>
              <a:t> у </a:t>
            </a:r>
            <a:r>
              <a:rPr lang="ru-RU" altLang="ru-RU" sz="2800" dirty="0" err="1">
                <a:effectLst>
                  <a:outerShdw blurRad="38100" dist="38100" dir="2700000" algn="tl">
                    <a:srgbClr val="000000">
                      <a:alpha val="43137"/>
                    </a:srgbClr>
                  </a:outerShdw>
                </a:effectLst>
              </a:rPr>
              <a:t>виробничих</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приміщеннях</a:t>
            </a:r>
            <a:r>
              <a:rPr lang="ru-RU" altLang="ru-RU" sz="2800" dirty="0">
                <a:effectLst>
                  <a:outerShdw blurRad="38100" dist="38100" dir="2700000" algn="tl">
                    <a:srgbClr val="000000">
                      <a:alpha val="43137"/>
                    </a:srgbClr>
                  </a:outerShdw>
                </a:effectLst>
              </a:rPr>
              <a:t>;</a:t>
            </a:r>
          </a:p>
          <a:p>
            <a:pPr marL="285750" indent="-285750">
              <a:buFont typeface="Wingdings" panose="05000000000000000000" pitchFamily="2" charset="2"/>
              <a:buChar char="v"/>
            </a:pPr>
            <a:r>
              <a:rPr lang="ru-RU" altLang="ru-RU" sz="2800" dirty="0">
                <a:effectLst>
                  <a:outerShdw blurRad="38100" dist="38100" dir="2700000" algn="tl">
                    <a:srgbClr val="000000">
                      <a:alpha val="43137"/>
                    </a:srgbClr>
                  </a:outerShdw>
                </a:effectLst>
              </a:rPr>
              <a:t>На </a:t>
            </a:r>
            <a:r>
              <a:rPr lang="ru-RU" altLang="ru-RU" sz="2800" dirty="0" err="1">
                <a:effectLst>
                  <a:outerShdw blurRad="38100" dist="38100" dir="2700000" algn="tl">
                    <a:srgbClr val="000000">
                      <a:alpha val="43137"/>
                    </a:srgbClr>
                  </a:outerShdw>
                </a:effectLst>
              </a:rPr>
              <a:t>схемі</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відображається</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рівень</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розміщення</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обладнання</a:t>
            </a:r>
            <a:r>
              <a:rPr lang="ru-RU" altLang="ru-RU" sz="2800" dirty="0">
                <a:effectLst>
                  <a:outerShdw blurRad="38100" dist="38100" dir="2700000" algn="tl">
                    <a:srgbClr val="000000">
                      <a:alpha val="43137"/>
                    </a:srgbClr>
                  </a:outerShdw>
                </a:effectLst>
              </a:rPr>
              <a:t>;</a:t>
            </a:r>
          </a:p>
          <a:p>
            <a:pPr marL="285750" indent="-285750">
              <a:buFont typeface="Wingdings" panose="05000000000000000000" pitchFamily="2" charset="2"/>
              <a:buChar char="v"/>
            </a:pPr>
            <a:r>
              <a:rPr lang="ru-RU" altLang="ru-RU" sz="2800" dirty="0" err="1">
                <a:effectLst>
                  <a:outerShdw blurRad="38100" dist="38100" dir="2700000" algn="tl">
                    <a:srgbClr val="000000">
                      <a:alpha val="43137"/>
                    </a:srgbClr>
                  </a:outerShdw>
                </a:effectLst>
              </a:rPr>
              <a:t>Усі</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позиції</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обладнання</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нумеруються</a:t>
            </a:r>
            <a:r>
              <a:rPr lang="ru-RU" altLang="ru-RU" sz="2800" dirty="0">
                <a:effectLst>
                  <a:outerShdw blurRad="38100" dist="38100" dir="2700000" algn="tl">
                    <a:srgbClr val="000000">
                      <a:alpha val="43137"/>
                    </a:srgbClr>
                  </a:outerShdw>
                </a:effectLst>
              </a:rPr>
              <a:t> по ходу </a:t>
            </a:r>
            <a:r>
              <a:rPr lang="ru-RU" altLang="ru-RU" sz="2800" dirty="0" err="1">
                <a:effectLst>
                  <a:outerShdw blurRad="38100" dist="38100" dir="2700000" algn="tl">
                    <a:srgbClr val="000000">
                      <a:alpha val="43137"/>
                    </a:srgbClr>
                  </a:outerShdw>
                </a:effectLst>
              </a:rPr>
              <a:t>технологічного</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процесу</a:t>
            </a:r>
            <a:r>
              <a:rPr lang="ru-RU" altLang="ru-RU" sz="2800" dirty="0">
                <a:effectLst>
                  <a:outerShdw blurRad="38100" dist="38100" dir="2700000" algn="tl">
                    <a:srgbClr val="000000">
                      <a:alpha val="43137"/>
                    </a:srgbClr>
                  </a:outerShdw>
                </a:effectLst>
              </a:rPr>
              <a:t>. У </a:t>
            </a:r>
            <a:r>
              <a:rPr lang="ru-RU" altLang="ru-RU" sz="2800" dirty="0" err="1">
                <a:effectLst>
                  <a:outerShdw blurRad="38100" dist="38100" dir="2700000" algn="tl">
                    <a:srgbClr val="000000">
                      <a:alpha val="43137"/>
                    </a:srgbClr>
                  </a:outerShdw>
                </a:effectLst>
              </a:rPr>
              <a:t>специфікації</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обладнання</a:t>
            </a:r>
            <a:r>
              <a:rPr lang="ru-RU" altLang="ru-RU" sz="2800" dirty="0">
                <a:effectLst>
                  <a:outerShdw blurRad="38100" dist="38100" dir="2700000" algn="tl">
                    <a:srgbClr val="000000">
                      <a:alpha val="43137"/>
                    </a:srgbClr>
                  </a:outerShdw>
                </a:effectLst>
              </a:rPr>
              <a:t> та </a:t>
            </a:r>
            <a:r>
              <a:rPr lang="ru-RU" altLang="ru-RU" sz="2800" dirty="0" err="1">
                <a:effectLst>
                  <a:outerShdw blurRad="38100" dist="38100" dir="2700000" algn="tl">
                    <a:srgbClr val="000000">
                      <a:alpha val="43137"/>
                    </a:srgbClr>
                  </a:outerShdw>
                </a:effectLst>
              </a:rPr>
              <a:t>пояснювальній</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записці</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ця</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нумерація</a:t>
            </a:r>
            <a:r>
              <a:rPr lang="ru-RU" altLang="ru-RU" sz="2800" dirty="0">
                <a:effectLst>
                  <a:outerShdw blurRad="38100" dist="38100" dir="2700000" algn="tl">
                    <a:srgbClr val="000000">
                      <a:alpha val="43137"/>
                    </a:srgbClr>
                  </a:outerShdw>
                </a:effectLst>
              </a:rPr>
              <a:t> повинна строго </a:t>
            </a:r>
            <a:r>
              <a:rPr lang="ru-RU" altLang="ru-RU" sz="2800" dirty="0" err="1">
                <a:effectLst>
                  <a:outerShdw blurRad="38100" dist="38100" dir="2700000" algn="tl">
                    <a:srgbClr val="000000">
                      <a:alpha val="43137"/>
                    </a:srgbClr>
                  </a:outerShdw>
                </a:effectLst>
              </a:rPr>
              <a:t>дотримуватися</a:t>
            </a:r>
            <a:r>
              <a:rPr lang="ru-RU" altLang="ru-RU" sz="2800" dirty="0">
                <a:effectLst>
                  <a:outerShdw blurRad="38100" dist="38100" dir="2700000" algn="tl">
                    <a:srgbClr val="000000">
                      <a:alpha val="43137"/>
                    </a:srgbClr>
                  </a:outerShdw>
                </a:effectLst>
              </a:rPr>
              <a:t>.</a:t>
            </a:r>
          </a:p>
          <a:p>
            <a:pPr marL="285750" indent="-285750">
              <a:buFont typeface="Wingdings" panose="05000000000000000000" pitchFamily="2" charset="2"/>
              <a:buChar char="v"/>
            </a:pPr>
            <a:r>
              <a:rPr lang="ru-RU" altLang="ru-RU" sz="2800" dirty="0">
                <a:effectLst>
                  <a:outerShdw blurRad="38100" dist="38100" dir="2700000" algn="tl">
                    <a:srgbClr val="000000">
                      <a:alpha val="43137"/>
                    </a:srgbClr>
                  </a:outerShdw>
                </a:effectLst>
              </a:rPr>
              <a:t>На </a:t>
            </a:r>
            <a:r>
              <a:rPr lang="ru-RU" altLang="ru-RU" sz="2800" dirty="0" err="1">
                <a:effectLst>
                  <a:outerShdw blurRad="38100" dist="38100" dir="2700000" algn="tl">
                    <a:srgbClr val="000000">
                      <a:alpha val="43137"/>
                    </a:srgbClr>
                  </a:outerShdw>
                </a:effectLst>
              </a:rPr>
              <a:t>схемі</a:t>
            </a:r>
            <a:r>
              <a:rPr lang="ru-RU" altLang="ru-RU" sz="2800" dirty="0">
                <a:effectLst>
                  <a:outerShdw blurRad="38100" dist="38100" dir="2700000" algn="tl">
                    <a:srgbClr val="000000">
                      <a:alpha val="43137"/>
                    </a:srgbClr>
                  </a:outerShdw>
                </a:effectLst>
              </a:rPr>
              <a:t> повинна бути приведена </a:t>
            </a:r>
            <a:r>
              <a:rPr lang="ru-RU" altLang="ru-RU" sz="2800" dirty="0" err="1">
                <a:effectLst>
                  <a:outerShdw blurRad="38100" dist="38100" dir="2700000" algn="tl">
                    <a:srgbClr val="000000">
                      <a:alpha val="43137"/>
                    </a:srgbClr>
                  </a:outerShdw>
                </a:effectLst>
              </a:rPr>
              <a:t>працездатна</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конструкція</a:t>
            </a:r>
            <a:r>
              <a:rPr lang="ru-RU" altLang="ru-RU" sz="2800" dirty="0">
                <a:effectLst>
                  <a:outerShdw blurRad="38100" dist="38100" dir="2700000" algn="tl">
                    <a:srgbClr val="000000">
                      <a:alpha val="43137"/>
                    </a:srgbClr>
                  </a:outerShdw>
                </a:effectLst>
              </a:rPr>
              <a:t> установки, </a:t>
            </a:r>
            <a:r>
              <a:rPr lang="ru-RU" altLang="ru-RU" sz="2800" dirty="0" err="1">
                <a:effectLst>
                  <a:outerShdw blurRad="38100" dist="38100" dir="2700000" algn="tl">
                    <a:srgbClr val="000000">
                      <a:alpha val="43137"/>
                    </a:srgbClr>
                  </a:outerShdw>
                </a:effectLst>
              </a:rPr>
              <a:t>що</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забезпечує</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оптимальний</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хід</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технологічного</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процесу</a:t>
            </a:r>
            <a:r>
              <a:rPr lang="ru-RU" altLang="ru-RU" sz="2800" dirty="0">
                <a:effectLst>
                  <a:outerShdw blurRad="38100" dist="38100" dir="2700000" algn="tl">
                    <a:srgbClr val="000000">
                      <a:alpha val="43137"/>
                    </a:srgbClr>
                  </a:outerShdw>
                </a:effectLst>
              </a:rPr>
              <a:t> і </a:t>
            </a:r>
            <a:r>
              <a:rPr lang="ru-RU" altLang="ru-RU" sz="2800" dirty="0" err="1">
                <a:effectLst>
                  <a:outerShdw blurRad="38100" dist="38100" dir="2700000" algn="tl">
                    <a:srgbClr val="000000">
                      <a:alpha val="43137"/>
                    </a:srgbClr>
                  </a:outerShdw>
                </a:effectLst>
              </a:rPr>
              <a:t>його</a:t>
            </a:r>
            <a:r>
              <a:rPr lang="ru-RU" altLang="ru-RU" sz="2800" dirty="0">
                <a:effectLst>
                  <a:outerShdw blurRad="38100" dist="38100" dir="2700000" algn="tl">
                    <a:srgbClr val="000000">
                      <a:alpha val="43137"/>
                    </a:srgbClr>
                  </a:outerShdw>
                </a:effectLst>
              </a:rPr>
              <a:t> </a:t>
            </a:r>
            <a:r>
              <a:rPr lang="ru-RU" altLang="ru-RU" sz="2800" dirty="0" err="1">
                <a:effectLst>
                  <a:outerShdw blurRad="38100" dist="38100" dir="2700000" algn="tl">
                    <a:srgbClr val="000000">
                      <a:alpha val="43137"/>
                    </a:srgbClr>
                  </a:outerShdw>
                </a:effectLst>
              </a:rPr>
              <a:t>безпеку</a:t>
            </a:r>
            <a:r>
              <a:rPr lang="ru-RU" altLang="ru-RU" sz="2800"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4306630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41F127-F8F1-4422-ADFE-DE5B03C78554}"/>
              </a:ext>
            </a:extLst>
          </p:cNvPr>
          <p:cNvSpPr txBox="1"/>
          <p:nvPr/>
        </p:nvSpPr>
        <p:spPr>
          <a:xfrm>
            <a:off x="0" y="797510"/>
            <a:ext cx="11828488" cy="5262979"/>
          </a:xfrm>
          <a:prstGeom prst="rect">
            <a:avLst/>
          </a:prstGeom>
          <a:noFill/>
        </p:spPr>
        <p:txBody>
          <a:bodyPr wrap="square">
            <a:spAutoFit/>
          </a:bodyPr>
          <a:lstStyle/>
          <a:p>
            <a:pPr marL="285750" indent="-285750" algn="just">
              <a:buFont typeface="Wingdings" panose="05000000000000000000" pitchFamily="2" charset="2"/>
              <a:buChar char="v"/>
            </a:pPr>
            <a:r>
              <a:rPr lang="ru-RU" altLang="ru-RU" sz="2800" dirty="0">
                <a:effectLst/>
              </a:rPr>
              <a:t>На </a:t>
            </a:r>
            <a:r>
              <a:rPr lang="ru-RU" altLang="ru-RU" sz="2800" dirty="0" err="1">
                <a:effectLst/>
              </a:rPr>
              <a:t>кресленні</a:t>
            </a:r>
            <a:r>
              <a:rPr lang="ru-RU" altLang="ru-RU" sz="2800" dirty="0">
                <a:effectLst/>
              </a:rPr>
              <a:t> не </a:t>
            </a:r>
            <a:r>
              <a:rPr lang="ru-RU" altLang="ru-RU" sz="2800" dirty="0" err="1">
                <a:effectLst/>
              </a:rPr>
              <a:t>наводяться</a:t>
            </a:r>
            <a:r>
              <a:rPr lang="ru-RU" altLang="ru-RU" sz="2800" dirty="0">
                <a:effectLst/>
              </a:rPr>
              <a:t> </a:t>
            </a:r>
            <a:r>
              <a:rPr lang="ru-RU" altLang="ru-RU" sz="2800" dirty="0" err="1">
                <a:effectLst/>
              </a:rPr>
              <a:t>схеми</a:t>
            </a:r>
            <a:r>
              <a:rPr lang="ru-RU" altLang="ru-RU" sz="2800" dirty="0">
                <a:effectLst/>
              </a:rPr>
              <a:t> </a:t>
            </a:r>
            <a:r>
              <a:rPr lang="ru-RU" altLang="ru-RU" sz="2800" dirty="0" err="1">
                <a:effectLst/>
              </a:rPr>
              <a:t>енергозабезпечення</a:t>
            </a:r>
            <a:r>
              <a:rPr lang="ru-RU" altLang="ru-RU" sz="2800" dirty="0">
                <a:effectLst/>
              </a:rPr>
              <a:t> установок і </a:t>
            </a:r>
            <a:r>
              <a:rPr lang="ru-RU" altLang="ru-RU" sz="2800" dirty="0" err="1">
                <a:effectLst/>
              </a:rPr>
              <a:t>трубопроводи</a:t>
            </a:r>
            <a:r>
              <a:rPr lang="ru-RU" altLang="ru-RU" sz="2800" dirty="0">
                <a:effectLst/>
              </a:rPr>
              <a:t> з </a:t>
            </a:r>
            <a:r>
              <a:rPr lang="ru-RU" altLang="ru-RU" sz="2800" dirty="0" err="1">
                <a:effectLst/>
              </a:rPr>
              <a:t>загальнозаводськими</a:t>
            </a:r>
            <a:r>
              <a:rPr lang="ru-RU" altLang="ru-RU" sz="2800" dirty="0">
                <a:effectLst/>
              </a:rPr>
              <a:t> </a:t>
            </a:r>
            <a:r>
              <a:rPr lang="ru-RU" altLang="ru-RU" sz="2800" dirty="0" err="1">
                <a:effectLst/>
              </a:rPr>
              <a:t>енергоносіями</a:t>
            </a:r>
            <a:r>
              <a:rPr lang="ru-RU" altLang="ru-RU" sz="2800" dirty="0">
                <a:effectLst/>
              </a:rPr>
              <a:t> (вода, пар, </a:t>
            </a:r>
            <a:r>
              <a:rPr lang="ru-RU" altLang="ru-RU" sz="2800" dirty="0" err="1">
                <a:effectLst/>
              </a:rPr>
              <a:t>стиснене</a:t>
            </a:r>
            <a:r>
              <a:rPr lang="ru-RU" altLang="ru-RU" sz="2800" dirty="0">
                <a:effectLst/>
              </a:rPr>
              <a:t> </a:t>
            </a:r>
            <a:r>
              <a:rPr lang="ru-RU" altLang="ru-RU" sz="2800" dirty="0" err="1">
                <a:effectLst/>
              </a:rPr>
              <a:t>повітря</a:t>
            </a:r>
            <a:r>
              <a:rPr lang="ru-RU" altLang="ru-RU" sz="2800" dirty="0">
                <a:effectLst/>
              </a:rPr>
              <a:t>, </a:t>
            </a:r>
            <a:r>
              <a:rPr lang="ru-RU" altLang="ru-RU" sz="2800" dirty="0" err="1">
                <a:effectLst/>
              </a:rPr>
              <a:t>холодоагенти</a:t>
            </a:r>
            <a:r>
              <a:rPr lang="ru-RU" altLang="ru-RU" sz="2800" dirty="0">
                <a:effectLst/>
              </a:rPr>
              <a:t> і т.п.), але </a:t>
            </a:r>
            <a:r>
              <a:rPr lang="ru-RU" altLang="ru-RU" sz="2800" dirty="0" err="1">
                <a:effectLst/>
              </a:rPr>
              <a:t>умовними</a:t>
            </a:r>
            <a:r>
              <a:rPr lang="ru-RU" altLang="ru-RU" sz="2800" dirty="0">
                <a:effectLst/>
              </a:rPr>
              <a:t> </a:t>
            </a:r>
            <a:r>
              <a:rPr lang="ru-RU" altLang="ru-RU" sz="2800" dirty="0" err="1">
                <a:effectLst/>
              </a:rPr>
              <a:t>позначеннями</a:t>
            </a:r>
            <a:r>
              <a:rPr lang="ru-RU" altLang="ru-RU" sz="2800" dirty="0">
                <a:effectLst/>
              </a:rPr>
              <a:t> </a:t>
            </a:r>
            <a:r>
              <a:rPr lang="ru-RU" altLang="ru-RU" sz="2800" dirty="0" err="1">
                <a:effectLst/>
              </a:rPr>
              <a:t>вказується</a:t>
            </a:r>
            <a:r>
              <a:rPr lang="ru-RU" altLang="ru-RU" sz="2800" dirty="0">
                <a:effectLst/>
              </a:rPr>
              <a:t> </a:t>
            </a:r>
            <a:r>
              <a:rPr lang="ru-RU" altLang="ru-RU" sz="2800" dirty="0" err="1">
                <a:effectLst/>
              </a:rPr>
              <a:t>забезпеченість</a:t>
            </a:r>
            <a:r>
              <a:rPr lang="ru-RU" altLang="ru-RU" sz="2800" dirty="0">
                <a:effectLst/>
              </a:rPr>
              <a:t> </a:t>
            </a:r>
            <a:r>
              <a:rPr lang="ru-RU" altLang="ru-RU" sz="2800" dirty="0" err="1">
                <a:effectLst/>
              </a:rPr>
              <a:t>апаратів</a:t>
            </a:r>
            <a:r>
              <a:rPr lang="ru-RU" altLang="ru-RU" sz="2800" dirty="0">
                <a:effectLst/>
              </a:rPr>
              <a:t> </a:t>
            </a:r>
            <a:r>
              <a:rPr lang="ru-RU" altLang="ru-RU" sz="2800" dirty="0" err="1">
                <a:effectLst/>
              </a:rPr>
              <a:t>енергоносіями</a:t>
            </a:r>
            <a:r>
              <a:rPr lang="ru-RU" altLang="ru-RU" sz="2800" dirty="0">
                <a:effectLst/>
              </a:rPr>
              <a:t>, </a:t>
            </a:r>
            <a:r>
              <a:rPr lang="ru-RU" altLang="ru-RU" sz="2800" dirty="0" err="1">
                <a:effectLst/>
              </a:rPr>
              <a:t>місця</a:t>
            </a:r>
            <a:r>
              <a:rPr lang="ru-RU" altLang="ru-RU" sz="2800" dirty="0">
                <a:effectLst/>
              </a:rPr>
              <a:t> </a:t>
            </a:r>
            <a:r>
              <a:rPr lang="ru-RU" altLang="ru-RU" sz="2800" dirty="0" err="1">
                <a:effectLst/>
              </a:rPr>
              <a:t>їх</a:t>
            </a:r>
            <a:r>
              <a:rPr lang="ru-RU" altLang="ru-RU" sz="2800" dirty="0">
                <a:effectLst/>
              </a:rPr>
              <a:t> </a:t>
            </a:r>
            <a:r>
              <a:rPr lang="ru-RU" altLang="ru-RU" sz="2800" dirty="0" err="1">
                <a:effectLst/>
              </a:rPr>
              <a:t>введення</a:t>
            </a:r>
            <a:r>
              <a:rPr lang="ru-RU" altLang="ru-RU" sz="2800" dirty="0">
                <a:effectLst/>
              </a:rPr>
              <a:t> і </a:t>
            </a:r>
            <a:r>
              <a:rPr lang="ru-RU" altLang="ru-RU" sz="2800" dirty="0" err="1">
                <a:effectLst/>
              </a:rPr>
              <a:t>виведення</a:t>
            </a:r>
            <a:r>
              <a:rPr lang="ru-RU" altLang="ru-RU" sz="2800" dirty="0">
                <a:effectLst/>
              </a:rPr>
              <a:t>;</a:t>
            </a:r>
          </a:p>
          <a:p>
            <a:pPr marL="285750" indent="-285750" algn="just">
              <a:buFont typeface="Wingdings" panose="05000000000000000000" pitchFamily="2" charset="2"/>
              <a:buChar char="v"/>
            </a:pPr>
            <a:r>
              <a:rPr lang="ru-RU" altLang="ru-RU" sz="2800" dirty="0" err="1">
                <a:effectLst/>
              </a:rPr>
              <a:t>Якщо</a:t>
            </a:r>
            <a:r>
              <a:rPr lang="ru-RU" altLang="ru-RU" sz="2800" dirty="0">
                <a:effectLst/>
              </a:rPr>
              <a:t> у </a:t>
            </a:r>
            <a:r>
              <a:rPr lang="ru-RU" altLang="ru-RU" sz="2800" dirty="0" err="1">
                <a:effectLst/>
              </a:rPr>
              <a:t>виробництві</a:t>
            </a:r>
            <a:r>
              <a:rPr lang="ru-RU" altLang="ru-RU" sz="2800" dirty="0">
                <a:effectLst/>
              </a:rPr>
              <a:t> є </a:t>
            </a:r>
            <a:r>
              <a:rPr lang="ru-RU" altLang="ru-RU" sz="2800" dirty="0" err="1">
                <a:effectLst/>
              </a:rPr>
              <a:t>кілька</a:t>
            </a:r>
            <a:r>
              <a:rPr lang="ru-RU" altLang="ru-RU" sz="2800" dirty="0">
                <a:effectLst/>
              </a:rPr>
              <a:t> </a:t>
            </a:r>
            <a:r>
              <a:rPr lang="ru-RU" altLang="ru-RU" sz="2800" dirty="0" err="1">
                <a:effectLst/>
              </a:rPr>
              <a:t>ідентичних</a:t>
            </a:r>
            <a:r>
              <a:rPr lang="ru-RU" altLang="ru-RU" sz="2800" dirty="0">
                <a:effectLst/>
              </a:rPr>
              <a:t> </a:t>
            </a:r>
            <a:r>
              <a:rPr lang="ru-RU" altLang="ru-RU" sz="2800" dirty="0" err="1">
                <a:effectLst/>
              </a:rPr>
              <a:t>технологічних</a:t>
            </a:r>
            <a:r>
              <a:rPr lang="ru-RU" altLang="ru-RU" sz="2800" dirty="0">
                <a:effectLst/>
              </a:rPr>
              <a:t> </a:t>
            </a:r>
            <a:r>
              <a:rPr lang="ru-RU" altLang="ru-RU" sz="2800" dirty="0" err="1">
                <a:effectLst/>
              </a:rPr>
              <a:t>ліній</a:t>
            </a:r>
            <a:r>
              <a:rPr lang="ru-RU" altLang="ru-RU" sz="2800" dirty="0">
                <a:effectLst/>
              </a:rPr>
              <a:t> (</a:t>
            </a:r>
            <a:r>
              <a:rPr lang="ru-RU" altLang="ru-RU" sz="2800" dirty="0" err="1">
                <a:effectLst/>
              </a:rPr>
              <a:t>паралельних</a:t>
            </a:r>
            <a:r>
              <a:rPr lang="ru-RU" altLang="ru-RU" sz="2800" dirty="0">
                <a:effectLst/>
              </a:rPr>
              <a:t> ниток) </a:t>
            </a:r>
            <a:r>
              <a:rPr lang="ru-RU" altLang="ru-RU" sz="2800" dirty="0" err="1">
                <a:effectLst/>
              </a:rPr>
              <a:t>або</a:t>
            </a:r>
            <a:r>
              <a:rPr lang="ru-RU" altLang="ru-RU" sz="2800" dirty="0">
                <a:effectLst/>
              </a:rPr>
              <a:t> </a:t>
            </a:r>
            <a:r>
              <a:rPr lang="ru-RU" altLang="ru-RU" sz="2800" dirty="0" err="1">
                <a:effectLst/>
              </a:rPr>
              <a:t>кілька</a:t>
            </a:r>
            <a:r>
              <a:rPr lang="ru-RU" altLang="ru-RU" sz="2800" dirty="0">
                <a:effectLst/>
              </a:rPr>
              <a:t> </a:t>
            </a:r>
            <a:r>
              <a:rPr lang="ru-RU" altLang="ru-RU" sz="2800" dirty="0" err="1">
                <a:effectLst/>
              </a:rPr>
              <a:t>однотипних</a:t>
            </a:r>
            <a:r>
              <a:rPr lang="ru-RU" altLang="ru-RU" sz="2800" dirty="0">
                <a:effectLst/>
              </a:rPr>
              <a:t> </a:t>
            </a:r>
            <a:r>
              <a:rPr lang="ru-RU" altLang="ru-RU" sz="2800" dirty="0" err="1">
                <a:effectLst/>
              </a:rPr>
              <a:t>апаратів</a:t>
            </a:r>
            <a:r>
              <a:rPr lang="ru-RU" altLang="ru-RU" sz="2800" dirty="0">
                <a:effectLst/>
              </a:rPr>
              <a:t> (установок), </a:t>
            </a:r>
            <a:r>
              <a:rPr lang="ru-RU" altLang="ru-RU" sz="2800" dirty="0" err="1">
                <a:effectLst/>
              </a:rPr>
              <a:t>що</a:t>
            </a:r>
            <a:r>
              <a:rPr lang="ru-RU" altLang="ru-RU" sz="2800" dirty="0">
                <a:effectLst/>
              </a:rPr>
              <a:t> </a:t>
            </a:r>
            <a:r>
              <a:rPr lang="ru-RU" altLang="ru-RU" sz="2800" dirty="0" err="1">
                <a:effectLst/>
              </a:rPr>
              <a:t>виконують</a:t>
            </a:r>
            <a:r>
              <a:rPr lang="ru-RU" altLang="ru-RU" sz="2800" dirty="0">
                <a:effectLst/>
              </a:rPr>
              <a:t> один і той же вид </a:t>
            </a:r>
            <a:r>
              <a:rPr lang="ru-RU" altLang="ru-RU" sz="2800" dirty="0" err="1">
                <a:effectLst/>
              </a:rPr>
              <a:t>роботи</a:t>
            </a:r>
            <a:r>
              <a:rPr lang="ru-RU" altLang="ru-RU" sz="2800" dirty="0">
                <a:effectLst/>
              </a:rPr>
              <a:t>, то на </a:t>
            </a:r>
            <a:r>
              <a:rPr lang="ru-RU" altLang="ru-RU" sz="2800" dirty="0" err="1">
                <a:effectLst/>
              </a:rPr>
              <a:t>кресленні</a:t>
            </a:r>
            <a:r>
              <a:rPr lang="ru-RU" altLang="ru-RU" sz="2800" dirty="0">
                <a:effectLst/>
              </a:rPr>
              <a:t> </a:t>
            </a:r>
            <a:r>
              <a:rPr lang="ru-RU" altLang="ru-RU" sz="2800" dirty="0" err="1">
                <a:effectLst/>
              </a:rPr>
              <a:t>відображається</a:t>
            </a:r>
            <a:r>
              <a:rPr lang="ru-RU" altLang="ru-RU" sz="2800" dirty="0">
                <a:effectLst/>
              </a:rPr>
              <a:t> </a:t>
            </a:r>
            <a:r>
              <a:rPr lang="ru-RU" altLang="ru-RU" sz="2800" dirty="0" err="1">
                <a:effectLst/>
              </a:rPr>
              <a:t>лише</a:t>
            </a:r>
            <a:r>
              <a:rPr lang="ru-RU" altLang="ru-RU" sz="2800" dirty="0">
                <a:effectLst/>
              </a:rPr>
              <a:t> одна </a:t>
            </a:r>
            <a:r>
              <a:rPr lang="ru-RU" altLang="ru-RU" sz="2800" dirty="0" err="1">
                <a:effectLst/>
              </a:rPr>
              <a:t>технологічна</a:t>
            </a:r>
            <a:r>
              <a:rPr lang="ru-RU" altLang="ru-RU" sz="2800" dirty="0">
                <a:effectLst/>
              </a:rPr>
              <a:t> </a:t>
            </a:r>
            <a:r>
              <a:rPr lang="ru-RU" altLang="ru-RU" sz="2800" dirty="0" err="1">
                <a:effectLst/>
              </a:rPr>
              <a:t>лінія</a:t>
            </a:r>
            <a:r>
              <a:rPr lang="ru-RU" altLang="ru-RU" sz="2800" dirty="0">
                <a:effectLst/>
              </a:rPr>
              <a:t> </a:t>
            </a:r>
            <a:r>
              <a:rPr lang="ru-RU" altLang="ru-RU" sz="2800" dirty="0" err="1">
                <a:effectLst/>
              </a:rPr>
              <a:t>або</a:t>
            </a:r>
            <a:r>
              <a:rPr lang="ru-RU" altLang="ru-RU" sz="2800" dirty="0">
                <a:effectLst/>
              </a:rPr>
              <a:t> </a:t>
            </a:r>
            <a:r>
              <a:rPr lang="ru-RU" altLang="ru-RU" sz="2800" dirty="0" err="1">
                <a:effectLst/>
              </a:rPr>
              <a:t>апарат</a:t>
            </a:r>
            <a:r>
              <a:rPr lang="ru-RU" altLang="ru-RU" sz="2800" dirty="0">
                <a:effectLst/>
              </a:rPr>
              <a:t>, а </a:t>
            </a:r>
            <a:r>
              <a:rPr lang="ru-RU" altLang="ru-RU" sz="2800" dirty="0" err="1">
                <a:effectLst/>
              </a:rPr>
              <a:t>їх</a:t>
            </a:r>
            <a:r>
              <a:rPr lang="ru-RU" altLang="ru-RU" sz="2800" dirty="0">
                <a:effectLst/>
              </a:rPr>
              <a:t> </a:t>
            </a:r>
            <a:r>
              <a:rPr lang="ru-RU" altLang="ru-RU" sz="2800" dirty="0" err="1">
                <a:effectLst/>
              </a:rPr>
              <a:t>кількість</a:t>
            </a:r>
            <a:r>
              <a:rPr lang="ru-RU" altLang="ru-RU" sz="2800" dirty="0">
                <a:effectLst/>
              </a:rPr>
              <a:t> </a:t>
            </a:r>
            <a:r>
              <a:rPr lang="ru-RU" altLang="ru-RU" sz="2800" dirty="0" err="1">
                <a:effectLst/>
              </a:rPr>
              <a:t>вказується</a:t>
            </a:r>
            <a:r>
              <a:rPr lang="ru-RU" altLang="ru-RU" sz="2800" dirty="0">
                <a:effectLst/>
              </a:rPr>
              <a:t> в </a:t>
            </a:r>
            <a:r>
              <a:rPr lang="ru-RU" altLang="ru-RU" sz="2800" dirty="0" err="1">
                <a:effectLst/>
              </a:rPr>
              <a:t>специфікації</a:t>
            </a:r>
            <a:r>
              <a:rPr lang="ru-RU" altLang="ru-RU" sz="2800" dirty="0">
                <a:effectLst/>
              </a:rPr>
              <a:t> до </a:t>
            </a:r>
            <a:r>
              <a:rPr lang="ru-RU" altLang="ru-RU" sz="2800" dirty="0" err="1">
                <a:effectLst/>
              </a:rPr>
              <a:t>креслення</a:t>
            </a:r>
            <a:r>
              <a:rPr lang="ru-RU" altLang="ru-RU" sz="2800" dirty="0">
                <a:effectLst/>
              </a:rPr>
              <a:t>;</a:t>
            </a:r>
          </a:p>
          <a:p>
            <a:pPr marL="285750" indent="-285750" algn="just">
              <a:buFont typeface="Wingdings" panose="05000000000000000000" pitchFamily="2" charset="2"/>
              <a:buChar char="v"/>
            </a:pPr>
            <a:r>
              <a:rPr lang="ru-RU" altLang="ru-RU" sz="2800" dirty="0">
                <a:effectLst/>
              </a:rPr>
              <a:t>При </a:t>
            </a:r>
            <a:r>
              <a:rPr lang="ru-RU" altLang="ru-RU" sz="2800" dirty="0" err="1">
                <a:effectLst/>
              </a:rPr>
              <a:t>виборі</a:t>
            </a:r>
            <a:r>
              <a:rPr lang="ru-RU" altLang="ru-RU" sz="2800" dirty="0">
                <a:effectLst/>
              </a:rPr>
              <a:t> </a:t>
            </a:r>
            <a:r>
              <a:rPr lang="ru-RU" altLang="ru-RU" sz="2800" dirty="0" err="1">
                <a:effectLst/>
              </a:rPr>
              <a:t>апаратури</a:t>
            </a:r>
            <a:r>
              <a:rPr lang="ru-RU" altLang="ru-RU" sz="2800" dirty="0">
                <a:effectLst/>
              </a:rPr>
              <a:t> </a:t>
            </a:r>
            <a:r>
              <a:rPr lang="ru-RU" altLang="ru-RU" sz="2800" dirty="0" err="1">
                <a:effectLst/>
              </a:rPr>
              <a:t>слід</a:t>
            </a:r>
            <a:r>
              <a:rPr lang="ru-RU" altLang="ru-RU" sz="2800" dirty="0">
                <a:effectLst/>
              </a:rPr>
              <a:t> максимально </a:t>
            </a:r>
            <a:r>
              <a:rPr lang="ru-RU" altLang="ru-RU" sz="2800" dirty="0" err="1">
                <a:effectLst/>
              </a:rPr>
              <a:t>використовувати</a:t>
            </a:r>
            <a:r>
              <a:rPr lang="ru-RU" altLang="ru-RU" sz="2800" dirty="0">
                <a:effectLst/>
              </a:rPr>
              <a:t> </a:t>
            </a:r>
            <a:r>
              <a:rPr lang="ru-RU" altLang="ru-RU" sz="2800" dirty="0" err="1">
                <a:effectLst/>
              </a:rPr>
              <a:t>стандартні</a:t>
            </a:r>
            <a:r>
              <a:rPr lang="ru-RU" altLang="ru-RU" sz="2800" dirty="0">
                <a:effectLst/>
              </a:rPr>
              <a:t> установки, </a:t>
            </a:r>
            <a:r>
              <a:rPr lang="ru-RU" altLang="ru-RU" sz="2800" dirty="0" err="1">
                <a:effectLst/>
              </a:rPr>
              <a:t>реактори</a:t>
            </a:r>
            <a:r>
              <a:rPr lang="ru-RU" altLang="ru-RU" sz="2800" dirty="0">
                <a:effectLst/>
              </a:rPr>
              <a:t>, </a:t>
            </a:r>
            <a:r>
              <a:rPr lang="ru-RU" altLang="ru-RU" sz="2800" dirty="0" err="1">
                <a:effectLst/>
              </a:rPr>
              <a:t>їх</a:t>
            </a:r>
            <a:r>
              <a:rPr lang="ru-RU" altLang="ru-RU" sz="2800" dirty="0">
                <a:effectLst/>
              </a:rPr>
              <a:t> </a:t>
            </a:r>
            <a:r>
              <a:rPr lang="ru-RU" altLang="ru-RU" sz="2800" dirty="0" err="1">
                <a:effectLst/>
              </a:rPr>
              <a:t>оснащення</a:t>
            </a:r>
            <a:r>
              <a:rPr lang="ru-RU" altLang="ru-RU" sz="2800" dirty="0">
                <a:effectLst/>
              </a:rPr>
              <a:t> і </a:t>
            </a:r>
            <a:r>
              <a:rPr lang="ru-RU" altLang="ru-RU" sz="2800" dirty="0" err="1">
                <a:effectLst/>
              </a:rPr>
              <a:t>лише</a:t>
            </a:r>
            <a:r>
              <a:rPr lang="ru-RU" altLang="ru-RU" sz="2800" dirty="0">
                <a:effectLst/>
              </a:rPr>
              <a:t> в </a:t>
            </a:r>
            <a:r>
              <a:rPr lang="ru-RU" altLang="ru-RU" sz="2800" dirty="0" err="1">
                <a:effectLst/>
              </a:rPr>
              <a:t>разі</a:t>
            </a:r>
            <a:r>
              <a:rPr lang="ru-RU" altLang="ru-RU" sz="2800" dirty="0">
                <a:effectLst/>
              </a:rPr>
              <a:t> потреби </a:t>
            </a:r>
            <a:r>
              <a:rPr lang="ru-RU" altLang="ru-RU" sz="2800" dirty="0" err="1">
                <a:effectLst/>
              </a:rPr>
              <a:t>включати</a:t>
            </a:r>
            <a:r>
              <a:rPr lang="ru-RU" altLang="ru-RU" sz="2800" dirty="0">
                <a:effectLst/>
              </a:rPr>
              <a:t> в схему </a:t>
            </a:r>
            <a:r>
              <a:rPr lang="ru-RU" altLang="ru-RU" sz="2800" dirty="0" err="1">
                <a:effectLst/>
              </a:rPr>
              <a:t>унікальне</a:t>
            </a:r>
            <a:r>
              <a:rPr lang="ru-RU" altLang="ru-RU" sz="2800" dirty="0">
                <a:effectLst/>
              </a:rPr>
              <a:t> </a:t>
            </a:r>
            <a:r>
              <a:rPr lang="ru-RU" altLang="ru-RU" sz="2800" dirty="0" err="1">
                <a:effectLst/>
              </a:rPr>
              <a:t>нестандартне</a:t>
            </a:r>
            <a:r>
              <a:rPr lang="ru-RU" altLang="ru-RU" sz="2800" dirty="0">
                <a:effectLst/>
              </a:rPr>
              <a:t> </a:t>
            </a:r>
            <a:r>
              <a:rPr lang="ru-RU" altLang="ru-RU" sz="2800" dirty="0" err="1">
                <a:effectLst/>
              </a:rPr>
              <a:t>обладнання</a:t>
            </a:r>
            <a:r>
              <a:rPr lang="ru-RU" altLang="ru-RU" sz="2800" dirty="0">
                <a:effectLst/>
              </a:rPr>
              <a:t>.</a:t>
            </a:r>
          </a:p>
        </p:txBody>
      </p:sp>
    </p:spTree>
    <p:extLst>
      <p:ext uri="{BB962C8B-B14F-4D97-AF65-F5344CB8AC3E}">
        <p14:creationId xmlns:p14="http://schemas.microsoft.com/office/powerpoint/2010/main" val="335976764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870" y="116139"/>
            <a:ext cx="11810161" cy="7101944"/>
          </a:xfrm>
          <a:prstGeom prst="rect">
            <a:avLst/>
          </a:prstGeom>
        </p:spPr>
        <p:txBody>
          <a:bodyPr wrap="square">
            <a:spAutoFit/>
          </a:bodyPr>
          <a:lstStyle/>
          <a:p>
            <a:pPr algn="ctr" fontAlgn="base"/>
            <a:r>
              <a:rPr lang="uk-UA" b="1" dirty="0" smtClean="0">
                <a:solidFill>
                  <a:srgbClr val="000000"/>
                </a:solidFill>
                <a:latin typeface="Times New Roman" panose="02020603050405020304" pitchFamily="18" charset="0"/>
                <a:cs typeface="Times New Roman" panose="02020603050405020304" pitchFamily="18" charset="0"/>
              </a:rPr>
              <a:t>ВИСНОВКИ</a:t>
            </a:r>
          </a:p>
          <a:p>
            <a:pPr algn="just" fontAlgn="base"/>
            <a:r>
              <a:rPr lang="uk-UA" sz="1750" dirty="0" smtClean="0">
                <a:solidFill>
                  <a:srgbClr val="000000"/>
                </a:solidFill>
                <a:latin typeface="Times New Roman" panose="02020603050405020304" pitchFamily="18" charset="0"/>
                <a:cs typeface="Times New Roman" panose="02020603050405020304" pitchFamily="18" charset="0"/>
              </a:rPr>
              <a:t>Джерелом </a:t>
            </a:r>
            <a:r>
              <a:rPr lang="uk-UA" sz="1750" dirty="0">
                <a:solidFill>
                  <a:srgbClr val="000000"/>
                </a:solidFill>
                <a:latin typeface="Times New Roman" panose="02020603050405020304" pitchFamily="18" charset="0"/>
                <a:cs typeface="Times New Roman" panose="02020603050405020304" pitchFamily="18" charset="0"/>
              </a:rPr>
              <a:t>більшості лікарських препаратів, що надходять в аптеку, є медична промисловість. Розрізняють наступні самостійні галузі медичної промисловості: хіміко-фармацевтична, </a:t>
            </a:r>
            <a:r>
              <a:rPr lang="uk-UA" sz="1750" dirty="0" err="1">
                <a:solidFill>
                  <a:srgbClr val="000000"/>
                </a:solidFill>
                <a:latin typeface="Times New Roman" panose="02020603050405020304" pitchFamily="18" charset="0"/>
                <a:cs typeface="Times New Roman" panose="02020603050405020304" pitchFamily="18" charset="0"/>
              </a:rPr>
              <a:t>галено</a:t>
            </a:r>
            <a:r>
              <a:rPr lang="uk-UA" sz="1750" dirty="0">
                <a:solidFill>
                  <a:srgbClr val="000000"/>
                </a:solidFill>
                <a:latin typeface="Times New Roman" panose="02020603050405020304" pitchFamily="18" charset="0"/>
                <a:cs typeface="Times New Roman" panose="02020603050405020304" pitchFamily="18" charset="0"/>
              </a:rPr>
              <a:t>-фармацевтична і промисловість </a:t>
            </a:r>
            <a:r>
              <a:rPr lang="uk-UA" sz="1750" dirty="0" smtClean="0">
                <a:solidFill>
                  <a:srgbClr val="000000"/>
                </a:solidFill>
                <a:latin typeface="Times New Roman" panose="02020603050405020304" pitchFamily="18" charset="0"/>
                <a:cs typeface="Times New Roman" panose="02020603050405020304" pitchFamily="18" charset="0"/>
              </a:rPr>
              <a:t>а/б, </a:t>
            </a:r>
            <a:r>
              <a:rPr lang="uk-UA" sz="1750" dirty="0">
                <a:solidFill>
                  <a:srgbClr val="000000"/>
                </a:solidFill>
                <a:latin typeface="Times New Roman" panose="02020603050405020304" pitchFamily="18" charset="0"/>
                <a:cs typeface="Times New Roman" panose="02020603050405020304" pitchFamily="18" charset="0"/>
              </a:rPr>
              <a:t>органопрепаратів і вітамінів. До хіміко-фармацевтичної промисловості відносяться виробництво синтетичних речовин і активних фармакологічних речовин, виділення в чистому виді з природної сировини. До </a:t>
            </a:r>
            <a:r>
              <a:rPr lang="uk-UA" sz="1750" dirty="0" err="1">
                <a:solidFill>
                  <a:srgbClr val="000000"/>
                </a:solidFill>
                <a:latin typeface="Times New Roman" panose="02020603050405020304" pitchFamily="18" charset="0"/>
                <a:cs typeface="Times New Roman" panose="02020603050405020304" pitchFamily="18" charset="0"/>
              </a:rPr>
              <a:t>галено</a:t>
            </a:r>
            <a:r>
              <a:rPr lang="uk-UA" sz="1750" dirty="0">
                <a:solidFill>
                  <a:srgbClr val="000000"/>
                </a:solidFill>
                <a:latin typeface="Times New Roman" panose="02020603050405020304" pitchFamily="18" charset="0"/>
                <a:cs typeface="Times New Roman" panose="02020603050405020304" pitchFamily="18" charset="0"/>
              </a:rPr>
              <a:t>-фармацевтичної промисловості відносяться виробництво </a:t>
            </a:r>
            <a:r>
              <a:rPr lang="uk-UA" sz="1750" dirty="0" err="1">
                <a:solidFill>
                  <a:srgbClr val="000000"/>
                </a:solidFill>
                <a:latin typeface="Times New Roman" panose="02020603050405020304" pitchFamily="18" charset="0"/>
                <a:cs typeface="Times New Roman" panose="02020603050405020304" pitchFamily="18" charset="0"/>
              </a:rPr>
              <a:t>галенових</a:t>
            </a:r>
            <a:r>
              <a:rPr lang="uk-UA" sz="1750" dirty="0">
                <a:solidFill>
                  <a:srgbClr val="000000"/>
                </a:solidFill>
                <a:latin typeface="Times New Roman" panose="02020603050405020304" pitchFamily="18" charset="0"/>
                <a:cs typeface="Times New Roman" panose="02020603050405020304" pitchFamily="18" charset="0"/>
              </a:rPr>
              <a:t> і </a:t>
            </a:r>
            <a:r>
              <a:rPr lang="uk-UA" sz="1750" dirty="0" err="1">
                <a:solidFill>
                  <a:srgbClr val="000000"/>
                </a:solidFill>
                <a:latin typeface="Times New Roman" panose="02020603050405020304" pitchFamily="18" charset="0"/>
                <a:cs typeface="Times New Roman" panose="02020603050405020304" pitchFamily="18" charset="0"/>
              </a:rPr>
              <a:t>новогаленових</a:t>
            </a:r>
            <a:r>
              <a:rPr lang="uk-UA" sz="1750" dirty="0">
                <a:solidFill>
                  <a:srgbClr val="000000"/>
                </a:solidFill>
                <a:latin typeface="Times New Roman" panose="02020603050405020304" pitchFamily="18" charset="0"/>
                <a:cs typeface="Times New Roman" panose="02020603050405020304" pitchFamily="18" charset="0"/>
              </a:rPr>
              <a:t> препаратів, а також різноманітних готових лікарських препаратів.</a:t>
            </a:r>
          </a:p>
          <a:p>
            <a:pPr algn="just" fontAlgn="base"/>
            <a:r>
              <a:rPr lang="uk-UA" sz="1750" dirty="0">
                <a:solidFill>
                  <a:srgbClr val="000000"/>
                </a:solidFill>
                <a:latin typeface="Times New Roman" panose="02020603050405020304" pitchFamily="18" charset="0"/>
                <a:cs typeface="Times New Roman" panose="02020603050405020304" pitchFamily="18" charset="0"/>
              </a:rPr>
              <a:t>Виробництво а/б і вітамінів зосереджено в особливих галузях медичної промисловості.</a:t>
            </a:r>
          </a:p>
          <a:p>
            <a:pPr algn="just" fontAlgn="base"/>
            <a:r>
              <a:rPr lang="uk-UA" sz="1750" dirty="0">
                <a:latin typeface="Times New Roman" panose="02020603050405020304" pitchFamily="18" charset="0"/>
                <a:cs typeface="Times New Roman" panose="02020603050405020304" pitchFamily="18" charset="0"/>
              </a:rPr>
              <a:t>До медичної промисловості відносять наступні галузі.</a:t>
            </a:r>
            <a:br>
              <a:rPr lang="uk-UA" sz="1750" dirty="0">
                <a:latin typeface="Times New Roman" panose="02020603050405020304" pitchFamily="18" charset="0"/>
                <a:cs typeface="Times New Roman" panose="02020603050405020304" pitchFamily="18" charset="0"/>
              </a:rPr>
            </a:br>
            <a:r>
              <a:rPr lang="uk-UA" sz="1750" dirty="0">
                <a:latin typeface="Times New Roman" panose="02020603050405020304" pitchFamily="18" charset="0"/>
                <a:cs typeface="Times New Roman" panose="02020603050405020304" pitchFamily="18" charset="0"/>
              </a:rPr>
              <a:t>1. </a:t>
            </a:r>
            <a:r>
              <a:rPr lang="uk-UA" sz="1750" dirty="0">
                <a:latin typeface="Times New Roman" panose="02020603050405020304" pitchFamily="18" charset="0"/>
                <a:cs typeface="Times New Roman" panose="02020603050405020304" pitchFamily="18" charset="0"/>
                <a:hlinkClick r:id="rId2"/>
              </a:rPr>
              <a:t>Хіміко-фармацевтичну промисловість</a:t>
            </a:r>
            <a:r>
              <a:rPr lang="uk-UA" sz="1750" dirty="0">
                <a:latin typeface="Times New Roman" panose="02020603050405020304" pitchFamily="18" charset="0"/>
                <a:cs typeface="Times New Roman" panose="02020603050405020304" pitchFamily="18" charset="0"/>
              </a:rPr>
              <a:t>, яка включає підприємства, які виробляють синтетичні лікарські речовини, мед. препарати з </a:t>
            </a:r>
            <a:r>
              <a:rPr lang="uk-UA" sz="1750" dirty="0">
                <a:latin typeface="Times New Roman" panose="02020603050405020304" pitchFamily="18" charset="0"/>
                <a:cs typeface="Times New Roman" panose="02020603050405020304" pitchFamily="18" charset="0"/>
                <a:hlinkClick r:id="rId3"/>
              </a:rPr>
              <a:t>лікарських рослин</a:t>
            </a:r>
            <a:r>
              <a:rPr lang="uk-UA" sz="1750" dirty="0">
                <a:latin typeface="Times New Roman" panose="02020603050405020304" pitchFamily="18" charset="0"/>
                <a:cs typeface="Times New Roman" panose="02020603050405020304" pitchFamily="18" charset="0"/>
              </a:rPr>
              <a:t>, антибіотики, вітаміни, органопрепарати, бактерійних і вірусні препарати, різні дозовані лікарські засоби, у тому числі розчини для ін'єкцій в ампулах, таблетки, драже, аерозолі, мазі, </a:t>
            </a:r>
            <a:r>
              <a:rPr lang="uk-UA" sz="1750" dirty="0">
                <a:latin typeface="Times New Roman" panose="02020603050405020304" pitchFamily="18" charset="0"/>
                <a:cs typeface="Times New Roman" panose="02020603050405020304" pitchFamily="18" charset="0"/>
                <a:hlinkClick r:id="rId4"/>
              </a:rPr>
              <a:t>емульсії</a:t>
            </a:r>
            <a:r>
              <a:rPr lang="uk-UA" sz="1750" dirty="0">
                <a:latin typeface="Times New Roman" panose="02020603050405020304" pitchFamily="18" charset="0"/>
                <a:cs typeface="Times New Roman" panose="02020603050405020304" pitchFamily="18" charset="0"/>
              </a:rPr>
              <a:t> та ін.</a:t>
            </a:r>
            <a:br>
              <a:rPr lang="uk-UA" sz="1750" dirty="0">
                <a:latin typeface="Times New Roman" panose="02020603050405020304" pitchFamily="18" charset="0"/>
                <a:cs typeface="Times New Roman" panose="02020603050405020304" pitchFamily="18" charset="0"/>
              </a:rPr>
            </a:br>
            <a:r>
              <a:rPr lang="uk-UA" sz="1750" dirty="0">
                <a:latin typeface="Times New Roman" panose="02020603050405020304" pitchFamily="18" charset="0"/>
                <a:cs typeface="Times New Roman" panose="02020603050405020304" pitchFamily="18" charset="0"/>
              </a:rPr>
              <a:t>2. Медико-інструментальну промисловість, що виготовляє мед. інструменти, прилади, апарати та обладнання.</a:t>
            </a:r>
            <a:br>
              <a:rPr lang="uk-UA" sz="1750" dirty="0">
                <a:latin typeface="Times New Roman" panose="02020603050405020304" pitchFamily="18" charset="0"/>
                <a:cs typeface="Times New Roman" panose="02020603050405020304" pitchFamily="18" charset="0"/>
              </a:rPr>
            </a:br>
            <a:r>
              <a:rPr lang="uk-UA" sz="1750" dirty="0">
                <a:latin typeface="Times New Roman" panose="02020603050405020304" pitchFamily="18" charset="0"/>
                <a:cs typeface="Times New Roman" panose="02020603050405020304" pitchFamily="18" charset="0"/>
              </a:rPr>
              <a:t>3. Виробництво мед. скла і пластичних мас, вироби з яких призначаються для зберігання і транспортування лікарських препаратів, а також для комплектування приладів, апаратів та інших виробів мед. техніки, в тому числі флакони, банки, трубки, циліндри для шприців, вироби для систем </a:t>
            </a:r>
            <a:r>
              <a:rPr lang="uk-UA" sz="1750" dirty="0">
                <a:latin typeface="Times New Roman" panose="02020603050405020304" pitchFamily="18" charset="0"/>
                <a:cs typeface="Times New Roman" panose="02020603050405020304" pitchFamily="18" charset="0"/>
                <a:hlinkClick r:id="rId5"/>
              </a:rPr>
              <a:t>переливання крові</a:t>
            </a:r>
            <a:r>
              <a:rPr lang="uk-UA" sz="1750" dirty="0">
                <a:latin typeface="Times New Roman" panose="02020603050405020304" pitchFamily="18" charset="0"/>
                <a:cs typeface="Times New Roman" panose="02020603050405020304" pitchFamily="18" charset="0"/>
              </a:rPr>
              <a:t> та </a:t>
            </a:r>
            <a:r>
              <a:rPr lang="uk-UA" sz="1750" dirty="0" err="1">
                <a:latin typeface="Times New Roman" panose="02020603050405020304" pitchFamily="18" charset="0"/>
                <a:cs typeface="Times New Roman" panose="02020603050405020304" pitchFamily="18" charset="0"/>
              </a:rPr>
              <a:t>ін</a:t>
            </a:r>
            <a:r>
              <a:rPr lang="uk-UA" sz="1750" dirty="0">
                <a:latin typeface="Times New Roman" panose="02020603050405020304" pitchFamily="18" charset="0"/>
                <a:cs typeface="Times New Roman" panose="02020603050405020304" pitchFamily="18" charset="0"/>
              </a:rPr>
              <a:t/>
            </a:r>
            <a:br>
              <a:rPr lang="uk-UA" sz="1750" dirty="0">
                <a:latin typeface="Times New Roman" panose="02020603050405020304" pitchFamily="18" charset="0"/>
                <a:cs typeface="Times New Roman" panose="02020603050405020304" pitchFamily="18" charset="0"/>
              </a:rPr>
            </a:br>
            <a:r>
              <a:rPr lang="uk-UA" sz="1750" dirty="0">
                <a:latin typeface="Times New Roman" panose="02020603050405020304" pitchFamily="18" charset="0"/>
                <a:cs typeface="Times New Roman" panose="02020603050405020304" pitchFamily="18" charset="0"/>
              </a:rPr>
              <a:t>4. Сільськогосподарське виробництво, яке займається культивуванням, збором і переробкою лікарських рослин.</a:t>
            </a:r>
            <a:endParaRPr lang="uk-UA" sz="1750" dirty="0" smtClean="0">
              <a:solidFill>
                <a:srgbClr val="000000"/>
              </a:solidFill>
              <a:latin typeface="Times New Roman" panose="02020603050405020304" pitchFamily="18" charset="0"/>
              <a:cs typeface="Times New Roman" panose="02020603050405020304" pitchFamily="18" charset="0"/>
            </a:endParaRPr>
          </a:p>
          <a:p>
            <a:pPr algn="just" fontAlgn="base"/>
            <a:r>
              <a:rPr lang="uk-UA" sz="1750" dirty="0" smtClean="0">
                <a:solidFill>
                  <a:srgbClr val="000000"/>
                </a:solidFill>
                <a:latin typeface="Times New Roman" panose="02020603050405020304" pitchFamily="18" charset="0"/>
                <a:cs typeface="Times New Roman" panose="02020603050405020304" pitchFamily="18" charset="0"/>
              </a:rPr>
              <a:t>Першочерговою </a:t>
            </a:r>
            <a:r>
              <a:rPr lang="uk-UA" sz="1750" dirty="0">
                <a:solidFill>
                  <a:srgbClr val="000000"/>
                </a:solidFill>
                <a:latin typeface="Times New Roman" panose="02020603050405020304" pitchFamily="18" charset="0"/>
                <a:cs typeface="Times New Roman" panose="02020603050405020304" pitchFamily="18" charset="0"/>
              </a:rPr>
              <a:t>задачею медичної промисловості є створення і виробництво нових а/б, що роблять противірусну, антибактеріальну, протигрибкову і протипухлинну дію. Крім того, особлива увага приділяється збільшенню випуску ефективних засобів профілактики і лікування серцево-судинних захворювань.</a:t>
            </a:r>
          </a:p>
          <a:p>
            <a:pPr algn="just" fontAlgn="base"/>
            <a:r>
              <a:rPr lang="uk-UA" sz="1750" dirty="0">
                <a:solidFill>
                  <a:srgbClr val="000000"/>
                </a:solidFill>
                <a:latin typeface="Times New Roman" panose="02020603050405020304" pitchFamily="18" charset="0"/>
                <a:cs typeface="Times New Roman" panose="02020603050405020304" pitchFamily="18" charset="0"/>
              </a:rPr>
              <a:t>Розширюється виробництво асортимент лікарських препаратів у нових лікарських формах (пошарові таблетки і драже, різні капсули, спеціальні форми для дітей) і упакуваннях (мазі в тубах, аерозолі в балонах, упакування з полімерних і ін. матеріалів і </a:t>
            </a:r>
            <a:r>
              <a:rPr lang="uk-UA" sz="1750" dirty="0" err="1">
                <a:solidFill>
                  <a:srgbClr val="000000"/>
                </a:solidFill>
                <a:latin typeface="Times New Roman" panose="02020603050405020304" pitchFamily="18" charset="0"/>
                <a:cs typeface="Times New Roman" panose="02020603050405020304" pitchFamily="18" charset="0"/>
              </a:rPr>
              <a:t>т.д</a:t>
            </a:r>
            <a:r>
              <a:rPr lang="uk-UA" sz="1750" dirty="0">
                <a:solidFill>
                  <a:srgbClr val="000000"/>
                </a:solidFill>
                <a:latin typeface="Times New Roman" panose="02020603050405020304" pitchFamily="18" charset="0"/>
                <a:cs typeface="Times New Roman" panose="02020603050405020304" pitchFamily="18" charset="0"/>
              </a:rPr>
              <a:t>.)</a:t>
            </a:r>
          </a:p>
          <a:p>
            <a:pPr algn="just" fontAlgn="base"/>
            <a:r>
              <a:rPr lang="uk-UA" sz="1750" dirty="0">
                <a:solidFill>
                  <a:srgbClr val="000000"/>
                </a:solidFill>
                <a:latin typeface="Times New Roman" panose="02020603050405020304" pitchFamily="18" charset="0"/>
                <a:cs typeface="Times New Roman" panose="02020603050405020304" pitchFamily="18" charset="0"/>
              </a:rPr>
              <a:t>Поряд з великомасштабною фармацевтичною промисловістю розвиваються фармацевтичні фабрики, що відносяться до аптечних керувань і займаються випуском </a:t>
            </a:r>
            <a:r>
              <a:rPr lang="uk-UA" sz="1750" dirty="0" err="1">
                <a:solidFill>
                  <a:srgbClr val="000000"/>
                </a:solidFill>
                <a:latin typeface="Times New Roman" panose="02020603050405020304" pitchFamily="18" charset="0"/>
                <a:cs typeface="Times New Roman" panose="02020603050405020304" pitchFamily="18" charset="0"/>
              </a:rPr>
              <a:t>галенових</a:t>
            </a:r>
            <a:r>
              <a:rPr lang="uk-UA" sz="1750" dirty="0">
                <a:solidFill>
                  <a:srgbClr val="000000"/>
                </a:solidFill>
                <a:latin typeface="Times New Roman" panose="02020603050405020304" pitchFamily="18" charset="0"/>
                <a:cs typeface="Times New Roman" panose="02020603050405020304" pitchFamily="18" charset="0"/>
              </a:rPr>
              <a:t> препаратів (настойки, екстракти), для виробництва яких, потрібно відносно нескладне устаткування</a:t>
            </a:r>
            <a:r>
              <a:rPr lang="uk-UA" sz="1750" dirty="0" smtClean="0">
                <a:solidFill>
                  <a:srgbClr val="000000"/>
                </a:solidFill>
                <a:latin typeface="Times New Roman" panose="02020603050405020304" pitchFamily="18" charset="0"/>
                <a:cs typeface="Times New Roman" panose="02020603050405020304" pitchFamily="18" charset="0"/>
              </a:rPr>
              <a:t>.</a:t>
            </a:r>
            <a:endParaRPr lang="uk-UA" sz="175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75353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0967" y="136897"/>
            <a:ext cx="11535508" cy="6463308"/>
          </a:xfrm>
          <a:prstGeom prst="rect">
            <a:avLst/>
          </a:prstGeom>
        </p:spPr>
        <p:txBody>
          <a:bodyPr wrap="square">
            <a:spAutoFit/>
          </a:bodyPr>
          <a:lstStyle/>
          <a:p>
            <a:pPr algn="just" fontAlgn="base"/>
            <a:r>
              <a:rPr lang="uk-UA" dirty="0">
                <a:solidFill>
                  <a:srgbClr val="000000"/>
                </a:solidFill>
                <a:latin typeface="Times New Roman" panose="02020603050405020304" pitchFamily="18" charset="0"/>
                <a:cs typeface="Times New Roman" panose="02020603050405020304" pitchFamily="18" charset="0"/>
              </a:rPr>
              <a:t>Фармацевтичні заводи побудовані по цеховому принципі, звичайно вони мають 4 основні цехи:</a:t>
            </a:r>
          </a:p>
          <a:p>
            <a:pPr algn="just" fontAlgn="base"/>
            <a:r>
              <a:rPr lang="uk-UA" dirty="0" err="1">
                <a:solidFill>
                  <a:srgbClr val="000000"/>
                </a:solidFill>
                <a:latin typeface="Times New Roman" panose="02020603050405020304" pitchFamily="18" charset="0"/>
                <a:cs typeface="Times New Roman" panose="02020603050405020304" pitchFamily="18" charset="0"/>
              </a:rPr>
              <a:t>галеновий</a:t>
            </a:r>
            <a:r>
              <a:rPr lang="uk-UA" dirty="0">
                <a:solidFill>
                  <a:srgbClr val="000000"/>
                </a:solidFill>
                <a:latin typeface="Times New Roman" panose="02020603050405020304" pitchFamily="18" charset="0"/>
                <a:cs typeface="Times New Roman" panose="02020603050405020304" pitchFamily="18" charset="0"/>
              </a:rPr>
              <a:t>; 2) таблетковий; 3) </a:t>
            </a:r>
            <a:r>
              <a:rPr lang="uk-UA" dirty="0" err="1">
                <a:solidFill>
                  <a:srgbClr val="000000"/>
                </a:solidFill>
                <a:latin typeface="Times New Roman" panose="02020603050405020304" pitchFamily="18" charset="0"/>
                <a:cs typeface="Times New Roman" panose="02020603050405020304" pitchFamily="18" charset="0"/>
              </a:rPr>
              <a:t>ампульний</a:t>
            </a:r>
            <a:r>
              <a:rPr lang="uk-UA" dirty="0">
                <a:solidFill>
                  <a:srgbClr val="000000"/>
                </a:solidFill>
                <a:latin typeface="Times New Roman" panose="02020603050405020304" pitchFamily="18" charset="0"/>
                <a:cs typeface="Times New Roman" panose="02020603050405020304" pitchFamily="18" charset="0"/>
              </a:rPr>
              <a:t>; 4) фасувальний.</a:t>
            </a:r>
          </a:p>
          <a:p>
            <a:pPr algn="just" fontAlgn="base"/>
            <a:r>
              <a:rPr lang="uk-UA" b="1" dirty="0">
                <a:solidFill>
                  <a:srgbClr val="000000"/>
                </a:solidFill>
                <a:latin typeface="Times New Roman" panose="02020603050405020304" pitchFamily="18" charset="0"/>
                <a:cs typeface="Times New Roman" panose="02020603050405020304" pitchFamily="18" charset="0"/>
              </a:rPr>
              <a:t>У </a:t>
            </a:r>
            <a:r>
              <a:rPr lang="uk-UA" b="1" dirty="0" err="1">
                <a:solidFill>
                  <a:srgbClr val="000000"/>
                </a:solidFill>
                <a:latin typeface="Times New Roman" panose="02020603050405020304" pitchFamily="18" charset="0"/>
                <a:cs typeface="Times New Roman" panose="02020603050405020304" pitchFamily="18" charset="0"/>
              </a:rPr>
              <a:t>галеновому</a:t>
            </a:r>
            <a:r>
              <a:rPr lang="uk-UA" b="1" dirty="0">
                <a:solidFill>
                  <a:srgbClr val="000000"/>
                </a:solidFill>
                <a:latin typeface="Times New Roman" panose="02020603050405020304" pitchFamily="18" charset="0"/>
                <a:cs typeface="Times New Roman" panose="02020603050405020304" pitchFamily="18" charset="0"/>
              </a:rPr>
              <a:t> цеху </a:t>
            </a:r>
            <a:r>
              <a:rPr lang="uk-UA" dirty="0">
                <a:solidFill>
                  <a:srgbClr val="000000"/>
                </a:solidFill>
                <a:latin typeface="Times New Roman" panose="02020603050405020304" pitchFamily="18" charset="0"/>
                <a:cs typeface="Times New Roman" panose="02020603050405020304" pitchFamily="18" charset="0"/>
              </a:rPr>
              <a:t>зосереджене виробництво екстрактів і настойок, а також </a:t>
            </a:r>
            <a:r>
              <a:rPr lang="uk-UA" dirty="0" err="1">
                <a:solidFill>
                  <a:srgbClr val="000000"/>
                </a:solidFill>
                <a:latin typeface="Times New Roman" panose="02020603050405020304" pitchFamily="18" charset="0"/>
                <a:cs typeface="Times New Roman" panose="02020603050405020304" pitchFamily="18" charset="0"/>
              </a:rPr>
              <a:t>новогаленових</a:t>
            </a:r>
            <a:r>
              <a:rPr lang="uk-UA" dirty="0">
                <a:solidFill>
                  <a:srgbClr val="000000"/>
                </a:solidFill>
                <a:latin typeface="Times New Roman" panose="02020603050405020304" pitchFamily="18" charset="0"/>
                <a:cs typeface="Times New Roman" panose="02020603050405020304" pitchFamily="18" charset="0"/>
              </a:rPr>
              <a:t> препаратів, біогенних стимуляторів і </a:t>
            </a:r>
            <a:r>
              <a:rPr lang="uk-UA" dirty="0" err="1">
                <a:solidFill>
                  <a:srgbClr val="000000"/>
                </a:solidFill>
                <a:latin typeface="Times New Roman" panose="02020603050405020304" pitchFamily="18" charset="0"/>
                <a:cs typeface="Times New Roman" panose="02020603050405020304" pitchFamily="18" charset="0"/>
              </a:rPr>
              <a:t>т.д</a:t>
            </a:r>
            <a:r>
              <a:rPr lang="uk-UA" dirty="0">
                <a:solidFill>
                  <a:srgbClr val="000000"/>
                </a:solidFill>
                <a:latin typeface="Times New Roman" panose="02020603050405020304" pitchFamily="18" charset="0"/>
                <a:cs typeface="Times New Roman" panose="02020603050405020304" pitchFamily="18" charset="0"/>
              </a:rPr>
              <a:t>. У цьому цеху виробляється екстрагування рослинної сировини різними методами (мацерація, </a:t>
            </a:r>
            <a:r>
              <a:rPr lang="uk-UA" dirty="0" err="1">
                <a:solidFill>
                  <a:srgbClr val="000000"/>
                </a:solidFill>
                <a:latin typeface="Times New Roman" panose="02020603050405020304" pitchFamily="18" charset="0"/>
                <a:cs typeface="Times New Roman" panose="02020603050405020304" pitchFamily="18" charset="0"/>
              </a:rPr>
              <a:t>перколяція</a:t>
            </a:r>
            <a:r>
              <a:rPr lang="uk-UA" dirty="0">
                <a:solidFill>
                  <a:srgbClr val="000000"/>
                </a:solidFill>
                <a:latin typeface="Times New Roman" panose="02020603050405020304" pitchFamily="18" charset="0"/>
                <a:cs typeface="Times New Roman" panose="02020603050405020304" pitchFamily="18" charset="0"/>
              </a:rPr>
              <a:t>, циркуляція й ін.), операції по поділі рідких і твердих фаз (відстоювання, фільтрування, пресування) відгін спирту й інших екстрагентів, випарювання, сушіння під вакуумом, розчинення, змішання і </a:t>
            </a:r>
            <a:r>
              <a:rPr lang="uk-UA" dirty="0" err="1">
                <a:solidFill>
                  <a:srgbClr val="000000"/>
                </a:solidFill>
                <a:latin typeface="Times New Roman" panose="02020603050405020304" pitchFamily="18" charset="0"/>
                <a:cs typeface="Times New Roman" panose="02020603050405020304" pitchFamily="18" charset="0"/>
              </a:rPr>
              <a:t>т.д</a:t>
            </a:r>
            <a:r>
              <a:rPr lang="uk-UA" dirty="0">
                <a:solidFill>
                  <a:srgbClr val="000000"/>
                </a:solidFill>
                <a:latin typeface="Times New Roman" panose="02020603050405020304" pitchFamily="18" charset="0"/>
                <a:cs typeface="Times New Roman" panose="02020603050405020304" pitchFamily="18" charset="0"/>
              </a:rPr>
              <a:t>.</a:t>
            </a:r>
          </a:p>
          <a:p>
            <a:pPr algn="just" fontAlgn="base"/>
            <a:r>
              <a:rPr lang="uk-UA" b="1" dirty="0">
                <a:solidFill>
                  <a:srgbClr val="000000"/>
                </a:solidFill>
                <a:latin typeface="Times New Roman" panose="02020603050405020304" pitchFamily="18" charset="0"/>
                <a:cs typeface="Times New Roman" panose="02020603050405020304" pitchFamily="18" charset="0"/>
              </a:rPr>
              <a:t>У таблетковому цеху </a:t>
            </a:r>
            <a:r>
              <a:rPr lang="uk-UA" dirty="0">
                <a:solidFill>
                  <a:srgbClr val="000000"/>
                </a:solidFill>
                <a:latin typeface="Times New Roman" panose="02020603050405020304" pitchFamily="18" charset="0"/>
                <a:cs typeface="Times New Roman" panose="02020603050405020304" pitchFamily="18" charset="0"/>
              </a:rPr>
              <a:t>виготовляються таблетки, що представляють собою спресовані порошкоподібні суміші Основні виробничі операції в цьому цеху – здрібнювання вихідних речовин, змішання, гранулювання маси і таблетування.</a:t>
            </a:r>
          </a:p>
          <a:p>
            <a:pPr algn="just" fontAlgn="base"/>
            <a:r>
              <a:rPr lang="uk-UA" b="1" dirty="0">
                <a:solidFill>
                  <a:srgbClr val="000000"/>
                </a:solidFill>
                <a:latin typeface="Times New Roman" panose="02020603050405020304" pitchFamily="18" charset="0"/>
                <a:cs typeface="Times New Roman" panose="02020603050405020304" pitchFamily="18" charset="0"/>
              </a:rPr>
              <a:t>В </a:t>
            </a:r>
            <a:r>
              <a:rPr lang="uk-UA" b="1" dirty="0" err="1">
                <a:solidFill>
                  <a:srgbClr val="000000"/>
                </a:solidFill>
                <a:latin typeface="Times New Roman" panose="02020603050405020304" pitchFamily="18" charset="0"/>
                <a:cs typeface="Times New Roman" panose="02020603050405020304" pitchFamily="18" charset="0"/>
              </a:rPr>
              <a:t>ампульному</a:t>
            </a:r>
            <a:r>
              <a:rPr lang="uk-UA" b="1" dirty="0">
                <a:solidFill>
                  <a:srgbClr val="000000"/>
                </a:solidFill>
                <a:latin typeface="Times New Roman" panose="02020603050405020304" pitchFamily="18" charset="0"/>
                <a:cs typeface="Times New Roman" panose="02020603050405020304" pitchFamily="18" charset="0"/>
              </a:rPr>
              <a:t> цеху </a:t>
            </a:r>
            <a:r>
              <a:rPr lang="uk-UA" dirty="0">
                <a:solidFill>
                  <a:srgbClr val="000000"/>
                </a:solidFill>
                <a:latin typeface="Times New Roman" panose="02020603050405020304" pitchFamily="18" charset="0"/>
                <a:cs typeface="Times New Roman" panose="02020603050405020304" pitchFamily="18" charset="0"/>
              </a:rPr>
              <a:t>виготовляються розчини в ампулах для ін'єкцій. Тут виробничий цикл складається з розчинення вихідних речовин, фільтрація розчинів, виготовлення ампул, підготовка їх до нагромадження ( мийка й ін. операції), наповнення, запаювання, стерилізація і </a:t>
            </a:r>
            <a:r>
              <a:rPr lang="uk-UA" dirty="0" err="1">
                <a:solidFill>
                  <a:srgbClr val="000000"/>
                </a:solidFill>
                <a:latin typeface="Times New Roman" panose="02020603050405020304" pitchFamily="18" charset="0"/>
                <a:cs typeface="Times New Roman" panose="02020603050405020304" pitchFamily="18" charset="0"/>
              </a:rPr>
              <a:t>етикетировка</a:t>
            </a:r>
            <a:r>
              <a:rPr lang="uk-UA" dirty="0">
                <a:solidFill>
                  <a:srgbClr val="000000"/>
                </a:solidFill>
                <a:latin typeface="Times New Roman" panose="02020603050405020304" pitchFamily="18" charset="0"/>
                <a:cs typeface="Times New Roman" panose="02020603050405020304" pitchFamily="18" charset="0"/>
              </a:rPr>
              <a:t>.</a:t>
            </a:r>
          </a:p>
          <a:p>
            <a:pPr algn="just" fontAlgn="base"/>
            <a:r>
              <a:rPr lang="uk-UA" b="1" dirty="0">
                <a:solidFill>
                  <a:srgbClr val="000000"/>
                </a:solidFill>
                <a:latin typeface="Times New Roman" panose="02020603050405020304" pitchFamily="18" charset="0"/>
                <a:cs typeface="Times New Roman" panose="02020603050405020304" pitchFamily="18" charset="0"/>
              </a:rPr>
              <a:t>У фасувальному цеху </a:t>
            </a:r>
            <a:r>
              <a:rPr lang="uk-UA" dirty="0">
                <a:solidFill>
                  <a:srgbClr val="000000"/>
                </a:solidFill>
                <a:latin typeface="Times New Roman" panose="02020603050405020304" pitchFamily="18" charset="0"/>
                <a:cs typeface="Times New Roman" panose="02020603050405020304" pitchFamily="18" charset="0"/>
              </a:rPr>
              <a:t>фасується продукція, вироблювана заводом.</a:t>
            </a:r>
          </a:p>
          <a:p>
            <a:pPr algn="just" fontAlgn="base"/>
            <a:r>
              <a:rPr lang="uk-UA" dirty="0">
                <a:solidFill>
                  <a:srgbClr val="000000"/>
                </a:solidFill>
                <a:latin typeface="Times New Roman" panose="02020603050405020304" pitchFamily="18" charset="0"/>
                <a:cs typeface="Times New Roman" panose="02020603050405020304" pitchFamily="18" charset="0"/>
              </a:rPr>
              <a:t>Робота в цехах проводиться по відділеннях (виробничі ділянки), наприклад відділення мазей у </a:t>
            </a:r>
            <a:r>
              <a:rPr lang="uk-UA" dirty="0" err="1">
                <a:solidFill>
                  <a:srgbClr val="000000"/>
                </a:solidFill>
                <a:latin typeface="Times New Roman" panose="02020603050405020304" pitchFamily="18" charset="0"/>
                <a:cs typeface="Times New Roman" panose="02020603050405020304" pitchFamily="18" charset="0"/>
              </a:rPr>
              <a:t>галеновому</a:t>
            </a:r>
            <a:r>
              <a:rPr lang="uk-UA" dirty="0">
                <a:solidFill>
                  <a:srgbClr val="000000"/>
                </a:solidFill>
                <a:latin typeface="Times New Roman" panose="02020603050405020304" pitchFamily="18" charset="0"/>
                <a:cs typeface="Times New Roman" panose="02020603050405020304" pitchFamily="18" charset="0"/>
              </a:rPr>
              <a:t> цеху. На заводах спеціалізованого профілю можуть бути такі цехи, як пластирний, </a:t>
            </a:r>
            <a:r>
              <a:rPr lang="uk-UA" dirty="0" err="1">
                <a:solidFill>
                  <a:srgbClr val="000000"/>
                </a:solidFill>
                <a:latin typeface="Times New Roman" panose="02020603050405020304" pitchFamily="18" charset="0"/>
                <a:cs typeface="Times New Roman" panose="02020603050405020304" pitchFamily="18" charset="0"/>
              </a:rPr>
              <a:t>супозиторний</a:t>
            </a:r>
            <a:r>
              <a:rPr lang="uk-UA" dirty="0">
                <a:solidFill>
                  <a:srgbClr val="000000"/>
                </a:solidFill>
                <a:latin typeface="Times New Roman" panose="02020603050405020304" pitchFamily="18" charset="0"/>
                <a:cs typeface="Times New Roman" panose="02020603050405020304" pitchFamily="18" charset="0"/>
              </a:rPr>
              <a:t> і ін. Заводи вузького профілю можуть бути одне-цехові, наприклад завод, що випускається гірчичники.</a:t>
            </a:r>
          </a:p>
          <a:p>
            <a:pPr algn="just" fontAlgn="base"/>
            <a:r>
              <a:rPr lang="uk-UA" dirty="0">
                <a:solidFill>
                  <a:srgbClr val="000000"/>
                </a:solidFill>
                <a:latin typeface="Times New Roman" panose="02020603050405020304" pitchFamily="18" charset="0"/>
                <a:cs typeface="Times New Roman" panose="02020603050405020304" pitchFamily="18" charset="0"/>
              </a:rPr>
              <a:t>На кожнім фармацевтичному заводі, крім основних </a:t>
            </a:r>
            <a:r>
              <a:rPr lang="uk-UA" dirty="0" err="1">
                <a:solidFill>
                  <a:srgbClr val="000000"/>
                </a:solidFill>
                <a:latin typeface="Times New Roman" panose="02020603050405020304" pitchFamily="18" charset="0"/>
                <a:cs typeface="Times New Roman" panose="02020603050405020304" pitchFamily="18" charset="0"/>
              </a:rPr>
              <a:t>цехів</a:t>
            </a:r>
            <a:r>
              <a:rPr lang="uk-UA" dirty="0">
                <a:solidFill>
                  <a:srgbClr val="000000"/>
                </a:solidFill>
                <a:latin typeface="Times New Roman" panose="02020603050405020304" pitchFamily="18" charset="0"/>
                <a:cs typeface="Times New Roman" panose="02020603050405020304" pitchFamily="18" charset="0"/>
              </a:rPr>
              <a:t> маються підсобні цехи і відділення, що обслуговують основні цехи. Сюди відносяться: котельня, картонажна майстерня, складські приміщення і </a:t>
            </a:r>
            <a:r>
              <a:rPr lang="uk-UA" dirty="0" err="1">
                <a:solidFill>
                  <a:srgbClr val="000000"/>
                </a:solidFill>
                <a:latin typeface="Times New Roman" panose="02020603050405020304" pitchFamily="18" charset="0"/>
                <a:cs typeface="Times New Roman" panose="02020603050405020304" pitchFamily="18" charset="0"/>
              </a:rPr>
              <a:t>т.д</a:t>
            </a:r>
            <a:r>
              <a:rPr lang="uk-UA" dirty="0">
                <a:solidFill>
                  <a:srgbClr val="000000"/>
                </a:solidFill>
                <a:latin typeface="Times New Roman" panose="02020603050405020304" pitchFamily="18" charset="0"/>
                <a:cs typeface="Times New Roman" panose="02020603050405020304" pitchFamily="18" charset="0"/>
              </a:rPr>
              <a:t>.</a:t>
            </a:r>
          </a:p>
          <a:p>
            <a:pPr algn="just" fontAlgn="base"/>
            <a:r>
              <a:rPr lang="uk-UA" dirty="0">
                <a:solidFill>
                  <a:srgbClr val="000000"/>
                </a:solidFill>
                <a:latin typeface="Times New Roman" panose="02020603050405020304" pitchFamily="18" charset="0"/>
                <a:cs typeface="Times New Roman" panose="02020603050405020304" pitchFamily="18" charset="0"/>
              </a:rPr>
              <a:t>Особливе місце займає на заводі відділ технологічного контролю, (ВТК), здійснюється контроль на всіх ділянках виробництва і що санкціонує випуск готової продукції із заводу.</a:t>
            </a:r>
          </a:p>
          <a:p>
            <a:pPr algn="just" fontAlgn="base"/>
            <a:r>
              <a:rPr lang="uk-UA" dirty="0">
                <a:solidFill>
                  <a:srgbClr val="000000"/>
                </a:solidFill>
                <a:latin typeface="Times New Roman" panose="02020603050405020304" pitchFamily="18" charset="0"/>
                <a:cs typeface="Times New Roman" panose="02020603050405020304" pitchFamily="18" charset="0"/>
              </a:rPr>
              <a:t>Великі фармацевтичні заводи відносяться до категорії крупносерійних виробництв. Для них характерні застосування потокового методу, максимальні механічні виробничі процеси й у ряді випадків повна автоматизація виробництва.</a:t>
            </a:r>
          </a:p>
        </p:txBody>
      </p:sp>
    </p:spTree>
    <p:extLst>
      <p:ext uri="{BB962C8B-B14F-4D97-AF65-F5344CB8AC3E}">
        <p14:creationId xmlns:p14="http://schemas.microsoft.com/office/powerpoint/2010/main" val="2121361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95955" y="375010"/>
            <a:ext cx="3868944" cy="369332"/>
          </a:xfrm>
          <a:prstGeom prst="rect">
            <a:avLst/>
          </a:prstGeom>
        </p:spPr>
        <p:txBody>
          <a:bodyPr wrap="none">
            <a:spAutoFit/>
          </a:bodyPr>
          <a:lstStyle/>
          <a:p>
            <a:r>
              <a:rPr lang="uk-UA" b="1" dirty="0">
                <a:latin typeface="Times New Roman" panose="02020603050405020304" pitchFamily="18" charset="0"/>
                <a:cs typeface="Times New Roman" panose="02020603050405020304" pitchFamily="18" charset="0"/>
              </a:rPr>
              <a:t>Охорона праці на </a:t>
            </a:r>
            <a:r>
              <a:rPr lang="uk-UA" b="1" dirty="0" err="1">
                <a:latin typeface="Times New Roman" panose="02020603050405020304" pitchFamily="18" charset="0"/>
                <a:cs typeface="Times New Roman" panose="02020603050405020304" pitchFamily="18" charset="0"/>
              </a:rPr>
              <a:t>фармпідриємстві</a:t>
            </a:r>
            <a:endParaRPr lang="uk-UA" b="1"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247955" y="950704"/>
            <a:ext cx="11609748" cy="5170646"/>
          </a:xfrm>
          <a:prstGeom prst="rect">
            <a:avLst/>
          </a:prstGeom>
        </p:spPr>
        <p:txBody>
          <a:bodyPr wrap="square">
            <a:spAutoFit/>
          </a:bodyPr>
          <a:lstStyle/>
          <a:p>
            <a:pPr algn="ctr"/>
            <a:r>
              <a:rPr lang="uk-UA" sz="2200" dirty="0">
                <a:latin typeface="Times New Roman" panose="02020603050405020304" pitchFamily="18" charset="0"/>
                <a:cs typeface="Times New Roman" panose="02020603050405020304" pitchFamily="18" charset="0"/>
              </a:rPr>
              <a:t>План </a:t>
            </a:r>
            <a:endParaRPr lang="uk-UA" sz="2200" dirty="0" smtClean="0">
              <a:latin typeface="Times New Roman" panose="02020603050405020304" pitchFamily="18" charset="0"/>
              <a:cs typeface="Times New Roman" panose="02020603050405020304" pitchFamily="18" charset="0"/>
            </a:endParaRPr>
          </a:p>
          <a:p>
            <a:pPr marL="342900" indent="-342900">
              <a:buAutoNum type="arabicPeriod"/>
            </a:pPr>
            <a:r>
              <a:rPr lang="uk-UA" sz="2200" dirty="0" smtClean="0">
                <a:latin typeface="Times New Roman" panose="02020603050405020304" pitchFamily="18" charset="0"/>
                <a:cs typeface="Times New Roman" panose="02020603050405020304" pitchFamily="18" charset="0"/>
              </a:rPr>
              <a:t>Характеристика </a:t>
            </a:r>
            <a:r>
              <a:rPr lang="uk-UA" sz="2200" dirty="0">
                <a:latin typeface="Times New Roman" panose="02020603050405020304" pitchFamily="18" charset="0"/>
                <a:cs typeface="Times New Roman" panose="02020603050405020304" pitchFamily="18" charset="0"/>
              </a:rPr>
              <a:t>технологічного середовища у виробництві лікарських засобів та біотехнологічної продукції </a:t>
            </a:r>
            <a:endParaRPr lang="uk-UA" sz="2200" dirty="0" smtClean="0">
              <a:latin typeface="Times New Roman" panose="02020603050405020304" pitchFamily="18" charset="0"/>
              <a:cs typeface="Times New Roman" panose="02020603050405020304" pitchFamily="18" charset="0"/>
            </a:endParaRPr>
          </a:p>
          <a:p>
            <a:r>
              <a:rPr lang="uk-UA" sz="2200" dirty="0" smtClean="0">
                <a:latin typeface="Times New Roman" panose="02020603050405020304" pitchFamily="18" charset="0"/>
                <a:cs typeface="Times New Roman" panose="02020603050405020304" pitchFamily="18" charset="0"/>
              </a:rPr>
              <a:t>1.1 </a:t>
            </a:r>
            <a:r>
              <a:rPr lang="uk-UA" sz="2200" dirty="0">
                <a:latin typeface="Times New Roman" panose="02020603050405020304" pitchFamily="18" charset="0"/>
                <a:cs typeface="Times New Roman" panose="02020603050405020304" pitchFamily="18" charset="0"/>
              </a:rPr>
              <a:t>Генерація забруднень </a:t>
            </a:r>
            <a:endParaRPr lang="uk-UA" sz="2200" dirty="0" smtClean="0">
              <a:latin typeface="Times New Roman" panose="02020603050405020304" pitchFamily="18" charset="0"/>
              <a:cs typeface="Times New Roman" panose="02020603050405020304" pitchFamily="18" charset="0"/>
            </a:endParaRPr>
          </a:p>
          <a:p>
            <a:r>
              <a:rPr lang="uk-UA" sz="2200" dirty="0" smtClean="0">
                <a:latin typeface="Times New Roman" panose="02020603050405020304" pitchFamily="18" charset="0"/>
                <a:cs typeface="Times New Roman" panose="02020603050405020304" pitchFamily="18" charset="0"/>
              </a:rPr>
              <a:t>1.2 </a:t>
            </a:r>
            <a:r>
              <a:rPr lang="uk-UA" sz="2200" dirty="0">
                <a:latin typeface="Times New Roman" panose="02020603050405020304" pitchFamily="18" charset="0"/>
                <a:cs typeface="Times New Roman" panose="02020603050405020304" pitchFamily="18" charset="0"/>
              </a:rPr>
              <a:t>Особливості виробничих процесів у фармації </a:t>
            </a:r>
            <a:endParaRPr lang="uk-UA" sz="2200" dirty="0" smtClean="0">
              <a:latin typeface="Times New Roman" panose="02020603050405020304" pitchFamily="18" charset="0"/>
              <a:cs typeface="Times New Roman" panose="02020603050405020304" pitchFamily="18" charset="0"/>
            </a:endParaRPr>
          </a:p>
          <a:p>
            <a:r>
              <a:rPr lang="uk-UA" sz="2200" dirty="0" smtClean="0">
                <a:latin typeface="Times New Roman" panose="02020603050405020304" pitchFamily="18" charset="0"/>
                <a:cs typeface="Times New Roman" panose="02020603050405020304" pitchFamily="18" charset="0"/>
              </a:rPr>
              <a:t>1.3 </a:t>
            </a:r>
            <a:r>
              <a:rPr lang="uk-UA" sz="2200" dirty="0">
                <a:latin typeface="Times New Roman" panose="02020603050405020304" pitchFamily="18" charset="0"/>
                <a:cs typeface="Times New Roman" panose="02020603050405020304" pitchFamily="18" charset="0"/>
              </a:rPr>
              <a:t>Характеристика основних технологічних процесів </a:t>
            </a:r>
            <a:endParaRPr lang="uk-UA" sz="2200" dirty="0" smtClean="0">
              <a:latin typeface="Times New Roman" panose="02020603050405020304" pitchFamily="18" charset="0"/>
              <a:cs typeface="Times New Roman" panose="02020603050405020304" pitchFamily="18" charset="0"/>
            </a:endParaRPr>
          </a:p>
          <a:p>
            <a:r>
              <a:rPr lang="uk-UA" sz="2200" dirty="0" smtClean="0">
                <a:latin typeface="Times New Roman" panose="02020603050405020304" pitchFamily="18" charset="0"/>
                <a:cs typeface="Times New Roman" panose="02020603050405020304" pitchFamily="18" charset="0"/>
              </a:rPr>
              <a:t>1.3.1 </a:t>
            </a:r>
            <a:r>
              <a:rPr lang="uk-UA" sz="2200" dirty="0">
                <a:latin typeface="Times New Roman" panose="02020603050405020304" pitchFamily="18" charset="0"/>
                <a:cs typeface="Times New Roman" panose="02020603050405020304" pitchFamily="18" charset="0"/>
              </a:rPr>
              <a:t>Підготовчі операції </a:t>
            </a:r>
            <a:endParaRPr lang="uk-UA" sz="2200" dirty="0" smtClean="0">
              <a:latin typeface="Times New Roman" panose="02020603050405020304" pitchFamily="18" charset="0"/>
              <a:cs typeface="Times New Roman" panose="02020603050405020304" pitchFamily="18" charset="0"/>
            </a:endParaRPr>
          </a:p>
          <a:p>
            <a:r>
              <a:rPr lang="uk-UA" sz="2200" dirty="0" smtClean="0">
                <a:latin typeface="Times New Roman" panose="02020603050405020304" pitchFamily="18" charset="0"/>
                <a:cs typeface="Times New Roman" panose="02020603050405020304" pitchFamily="18" charset="0"/>
              </a:rPr>
              <a:t>1.3.2 </a:t>
            </a:r>
            <a:r>
              <a:rPr lang="uk-UA" sz="2200" dirty="0">
                <a:latin typeface="Times New Roman" panose="02020603050405020304" pitchFamily="18" charset="0"/>
                <a:cs typeface="Times New Roman" panose="02020603050405020304" pitchFamily="18" charset="0"/>
              </a:rPr>
              <a:t>Процеси основного виробництва лікарських засобів </a:t>
            </a:r>
            <a:endParaRPr lang="uk-UA" sz="2200" dirty="0" smtClean="0">
              <a:latin typeface="Times New Roman" panose="02020603050405020304" pitchFamily="18" charset="0"/>
              <a:cs typeface="Times New Roman" panose="02020603050405020304" pitchFamily="18" charset="0"/>
            </a:endParaRPr>
          </a:p>
          <a:p>
            <a:r>
              <a:rPr lang="uk-UA" sz="2200" dirty="0" smtClean="0">
                <a:latin typeface="Times New Roman" panose="02020603050405020304" pitchFamily="18" charset="0"/>
                <a:cs typeface="Times New Roman" panose="02020603050405020304" pitchFamily="18" charset="0"/>
              </a:rPr>
              <a:t>1.3.3 </a:t>
            </a:r>
            <a:r>
              <a:rPr lang="uk-UA" sz="2200" dirty="0">
                <a:latin typeface="Times New Roman" panose="02020603050405020304" pitchFamily="18" charset="0"/>
                <a:cs typeface="Times New Roman" panose="02020603050405020304" pitchFamily="18" charset="0"/>
              </a:rPr>
              <a:t>Завершальні операції </a:t>
            </a:r>
            <a:endParaRPr lang="uk-UA" sz="2200" dirty="0" smtClean="0">
              <a:latin typeface="Times New Roman" panose="02020603050405020304" pitchFamily="18" charset="0"/>
              <a:cs typeface="Times New Roman" panose="02020603050405020304" pitchFamily="18" charset="0"/>
            </a:endParaRPr>
          </a:p>
          <a:p>
            <a:r>
              <a:rPr lang="uk-UA" sz="2200" dirty="0" smtClean="0">
                <a:latin typeface="Times New Roman" panose="02020603050405020304" pitchFamily="18" charset="0"/>
                <a:cs typeface="Times New Roman" panose="02020603050405020304" pitchFamily="18" charset="0"/>
              </a:rPr>
              <a:t>2</a:t>
            </a:r>
            <a:r>
              <a:rPr lang="uk-UA" sz="2200" dirty="0">
                <a:latin typeface="Times New Roman" panose="02020603050405020304" pitchFamily="18" charset="0"/>
                <a:cs typeface="Times New Roman" panose="02020603050405020304" pitchFamily="18" charset="0"/>
              </a:rPr>
              <a:t>. Загальна характеристика промислових чинників, що визначають умови праці у виробництві ліків </a:t>
            </a:r>
            <a:endParaRPr lang="uk-UA" sz="2200" dirty="0" smtClean="0">
              <a:latin typeface="Times New Roman" panose="02020603050405020304" pitchFamily="18" charset="0"/>
              <a:cs typeface="Times New Roman" panose="02020603050405020304" pitchFamily="18" charset="0"/>
            </a:endParaRPr>
          </a:p>
          <a:p>
            <a:r>
              <a:rPr lang="uk-UA" sz="2200" dirty="0" smtClean="0">
                <a:latin typeface="Times New Roman" panose="02020603050405020304" pitchFamily="18" charset="0"/>
                <a:cs typeface="Times New Roman" panose="02020603050405020304" pitchFamily="18" charset="0"/>
              </a:rPr>
              <a:t>2.1 </a:t>
            </a:r>
            <a:r>
              <a:rPr lang="uk-UA" sz="2200" dirty="0">
                <a:latin typeface="Times New Roman" panose="02020603050405020304" pitchFamily="18" charset="0"/>
                <a:cs typeface="Times New Roman" panose="02020603050405020304" pitchFamily="18" charset="0"/>
              </a:rPr>
              <a:t>Хімічний чинник </a:t>
            </a:r>
            <a:endParaRPr lang="uk-UA" sz="2200" dirty="0" smtClean="0">
              <a:latin typeface="Times New Roman" panose="02020603050405020304" pitchFamily="18" charset="0"/>
              <a:cs typeface="Times New Roman" panose="02020603050405020304" pitchFamily="18" charset="0"/>
            </a:endParaRPr>
          </a:p>
          <a:p>
            <a:r>
              <a:rPr lang="uk-UA" sz="2200" dirty="0" smtClean="0">
                <a:latin typeface="Times New Roman" panose="02020603050405020304" pitchFamily="18" charset="0"/>
                <a:cs typeface="Times New Roman" panose="02020603050405020304" pitchFamily="18" charset="0"/>
              </a:rPr>
              <a:t>2.2 </a:t>
            </a:r>
            <a:r>
              <a:rPr lang="uk-UA" sz="2200" dirty="0">
                <a:latin typeface="Times New Roman" panose="02020603050405020304" pitchFamily="18" charset="0"/>
                <a:cs typeface="Times New Roman" panose="02020603050405020304" pitchFamily="18" charset="0"/>
              </a:rPr>
              <a:t>Пил </a:t>
            </a:r>
            <a:endParaRPr lang="uk-UA" sz="2200" dirty="0" smtClean="0">
              <a:latin typeface="Times New Roman" panose="02020603050405020304" pitchFamily="18" charset="0"/>
              <a:cs typeface="Times New Roman" panose="02020603050405020304" pitchFamily="18" charset="0"/>
            </a:endParaRPr>
          </a:p>
          <a:p>
            <a:r>
              <a:rPr lang="uk-UA" sz="2200" dirty="0" smtClean="0">
                <a:latin typeface="Times New Roman" panose="02020603050405020304" pitchFamily="18" charset="0"/>
                <a:cs typeface="Times New Roman" panose="02020603050405020304" pitchFamily="18" charset="0"/>
              </a:rPr>
              <a:t>2.3 </a:t>
            </a:r>
            <a:r>
              <a:rPr lang="uk-UA" sz="2200" dirty="0">
                <a:latin typeface="Times New Roman" panose="02020603050405020304" pitchFamily="18" charset="0"/>
                <a:cs typeface="Times New Roman" panose="02020603050405020304" pitchFamily="18" charset="0"/>
              </a:rPr>
              <a:t>Мікроклімат </a:t>
            </a:r>
            <a:endParaRPr lang="uk-UA" sz="2200" dirty="0" smtClean="0">
              <a:latin typeface="Times New Roman" panose="02020603050405020304" pitchFamily="18" charset="0"/>
              <a:cs typeface="Times New Roman" panose="02020603050405020304" pitchFamily="18" charset="0"/>
            </a:endParaRPr>
          </a:p>
          <a:p>
            <a:r>
              <a:rPr lang="uk-UA" sz="2200" dirty="0" smtClean="0">
                <a:latin typeface="Times New Roman" panose="02020603050405020304" pitchFamily="18" charset="0"/>
                <a:cs typeface="Times New Roman" panose="02020603050405020304" pitchFamily="18" charset="0"/>
              </a:rPr>
              <a:t>2.4 </a:t>
            </a:r>
            <a:r>
              <a:rPr lang="uk-UA" sz="2200" dirty="0">
                <a:latin typeface="Times New Roman" panose="02020603050405020304" pitchFamily="18" charset="0"/>
                <a:cs typeface="Times New Roman" panose="02020603050405020304" pitchFamily="18" charset="0"/>
              </a:rPr>
              <a:t>Шум</a:t>
            </a:r>
          </a:p>
        </p:txBody>
      </p:sp>
    </p:spTree>
    <p:extLst>
      <p:ext uri="{BB962C8B-B14F-4D97-AF65-F5344CB8AC3E}">
        <p14:creationId xmlns:p14="http://schemas.microsoft.com/office/powerpoint/2010/main" val="5084046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9766" y="283128"/>
            <a:ext cx="10505769" cy="677108"/>
          </a:xfrm>
          <a:prstGeom prst="rect">
            <a:avLst/>
          </a:prstGeom>
        </p:spPr>
        <p:txBody>
          <a:bodyPr wrap="square">
            <a:spAutoFit/>
          </a:bodyPr>
          <a:lstStyle/>
          <a:p>
            <a:pPr algn="just"/>
            <a:r>
              <a:rPr lang="ru-RU" sz="1900" b="1" dirty="0" smtClean="0">
                <a:latin typeface="Times New Roman" panose="02020603050405020304" pitchFamily="18" charset="0"/>
                <a:cs typeface="Times New Roman" panose="02020603050405020304" pitchFamily="18" charset="0"/>
              </a:rPr>
              <a:t>1. Характеристика </a:t>
            </a:r>
            <a:r>
              <a:rPr lang="ru-RU" sz="1900" b="1" dirty="0" err="1" smtClean="0">
                <a:latin typeface="Times New Roman" panose="02020603050405020304" pitchFamily="18" charset="0"/>
                <a:cs typeface="Times New Roman" panose="02020603050405020304" pitchFamily="18" charset="0"/>
              </a:rPr>
              <a:t>технологічного</a:t>
            </a:r>
            <a:r>
              <a:rPr lang="ru-RU" sz="1900" b="1" dirty="0" smtClean="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середовища</a:t>
            </a:r>
            <a:r>
              <a:rPr lang="ru-RU" sz="1900" b="1" dirty="0">
                <a:latin typeface="Times New Roman" panose="02020603050405020304" pitchFamily="18" charset="0"/>
                <a:cs typeface="Times New Roman" panose="02020603050405020304" pitchFamily="18" charset="0"/>
              </a:rPr>
              <a:t> у </a:t>
            </a:r>
            <a:r>
              <a:rPr lang="ru-RU" sz="1900" b="1" dirty="0" err="1">
                <a:latin typeface="Times New Roman" panose="02020603050405020304" pitchFamily="18" charset="0"/>
                <a:cs typeface="Times New Roman" panose="02020603050405020304" pitchFamily="18" charset="0"/>
              </a:rPr>
              <a:t>виробництві</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лікарських</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засобів</a:t>
            </a:r>
            <a:r>
              <a:rPr lang="ru-RU" sz="1900" b="1" dirty="0">
                <a:latin typeface="Times New Roman" panose="02020603050405020304" pitchFamily="18" charset="0"/>
                <a:cs typeface="Times New Roman" panose="02020603050405020304" pitchFamily="18" charset="0"/>
              </a:rPr>
              <a:t> та </a:t>
            </a:r>
            <a:r>
              <a:rPr lang="ru-RU" sz="1900" b="1" dirty="0" err="1">
                <a:latin typeface="Times New Roman" panose="02020603050405020304" pitchFamily="18" charset="0"/>
                <a:cs typeface="Times New Roman" panose="02020603050405020304" pitchFamily="18" charset="0"/>
              </a:rPr>
              <a:t>біотехнологічної</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продукції</a:t>
            </a:r>
            <a:endParaRPr lang="uk-UA" sz="1900" b="1"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267621" y="1255204"/>
            <a:ext cx="9200843" cy="4535167"/>
          </a:xfrm>
          <a:prstGeom prst="rect">
            <a:avLst/>
          </a:prstGeom>
        </p:spPr>
      </p:pic>
      <p:pic>
        <p:nvPicPr>
          <p:cNvPr id="6" name="Рисунок 5"/>
          <p:cNvPicPr>
            <a:picLocks noChangeAspect="1"/>
          </p:cNvPicPr>
          <p:nvPr/>
        </p:nvPicPr>
        <p:blipFill>
          <a:blip r:embed="rId3"/>
          <a:stretch>
            <a:fillRect/>
          </a:stretch>
        </p:blipFill>
        <p:spPr>
          <a:xfrm>
            <a:off x="9363075" y="2441699"/>
            <a:ext cx="2828925" cy="2162175"/>
          </a:xfrm>
          <a:prstGeom prst="rect">
            <a:avLst/>
          </a:prstGeom>
        </p:spPr>
      </p:pic>
    </p:spTree>
    <p:extLst>
      <p:ext uri="{BB962C8B-B14F-4D97-AF65-F5344CB8AC3E}">
        <p14:creationId xmlns:p14="http://schemas.microsoft.com/office/powerpoint/2010/main" val="8711109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9766" y="283128"/>
            <a:ext cx="10505769" cy="677108"/>
          </a:xfrm>
          <a:prstGeom prst="rect">
            <a:avLst/>
          </a:prstGeom>
        </p:spPr>
        <p:txBody>
          <a:bodyPr wrap="square">
            <a:spAutoFit/>
          </a:bodyPr>
          <a:lstStyle/>
          <a:p>
            <a:pPr algn="just"/>
            <a:r>
              <a:rPr lang="ru-RU" sz="1900" b="1" dirty="0" smtClean="0">
                <a:latin typeface="Times New Roman" panose="02020603050405020304" pitchFamily="18" charset="0"/>
                <a:cs typeface="Times New Roman" panose="02020603050405020304" pitchFamily="18" charset="0"/>
              </a:rPr>
              <a:t>1. Характеристика </a:t>
            </a:r>
            <a:r>
              <a:rPr lang="ru-RU" sz="1900" b="1" dirty="0" err="1" smtClean="0">
                <a:latin typeface="Times New Roman" panose="02020603050405020304" pitchFamily="18" charset="0"/>
                <a:cs typeface="Times New Roman" panose="02020603050405020304" pitchFamily="18" charset="0"/>
              </a:rPr>
              <a:t>технологічного</a:t>
            </a:r>
            <a:r>
              <a:rPr lang="ru-RU" sz="1900" b="1" dirty="0" smtClean="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середовища</a:t>
            </a:r>
            <a:r>
              <a:rPr lang="ru-RU" sz="1900" b="1" dirty="0">
                <a:latin typeface="Times New Roman" panose="02020603050405020304" pitchFamily="18" charset="0"/>
                <a:cs typeface="Times New Roman" panose="02020603050405020304" pitchFamily="18" charset="0"/>
              </a:rPr>
              <a:t> у </a:t>
            </a:r>
            <a:r>
              <a:rPr lang="ru-RU" sz="1900" b="1" dirty="0" err="1">
                <a:latin typeface="Times New Roman" panose="02020603050405020304" pitchFamily="18" charset="0"/>
                <a:cs typeface="Times New Roman" panose="02020603050405020304" pitchFamily="18" charset="0"/>
              </a:rPr>
              <a:t>виробництві</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лікарських</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засобів</a:t>
            </a:r>
            <a:r>
              <a:rPr lang="ru-RU" sz="1900" b="1" dirty="0">
                <a:latin typeface="Times New Roman" panose="02020603050405020304" pitchFamily="18" charset="0"/>
                <a:cs typeface="Times New Roman" panose="02020603050405020304" pitchFamily="18" charset="0"/>
              </a:rPr>
              <a:t> та </a:t>
            </a:r>
            <a:r>
              <a:rPr lang="ru-RU" sz="1900" b="1" dirty="0" err="1">
                <a:latin typeface="Times New Roman" panose="02020603050405020304" pitchFamily="18" charset="0"/>
                <a:cs typeface="Times New Roman" panose="02020603050405020304" pitchFamily="18" charset="0"/>
              </a:rPr>
              <a:t>біотехнологічної</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продукції</a:t>
            </a:r>
            <a:endParaRPr lang="uk-UA" sz="1900" b="1"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0" y="960236"/>
            <a:ext cx="6017342" cy="2105323"/>
          </a:xfrm>
          <a:prstGeom prst="rect">
            <a:avLst/>
          </a:prstGeom>
        </p:spPr>
      </p:pic>
      <p:pic>
        <p:nvPicPr>
          <p:cNvPr id="4" name="Рисунок 3"/>
          <p:cNvPicPr>
            <a:picLocks noChangeAspect="1"/>
          </p:cNvPicPr>
          <p:nvPr/>
        </p:nvPicPr>
        <p:blipFill>
          <a:blip r:embed="rId3"/>
          <a:stretch>
            <a:fillRect/>
          </a:stretch>
        </p:blipFill>
        <p:spPr>
          <a:xfrm>
            <a:off x="3975102" y="3020907"/>
            <a:ext cx="6285934" cy="3837093"/>
          </a:xfrm>
          <a:prstGeom prst="rect">
            <a:avLst/>
          </a:prstGeom>
        </p:spPr>
      </p:pic>
      <p:pic>
        <p:nvPicPr>
          <p:cNvPr id="5" name="Рисунок 4"/>
          <p:cNvPicPr>
            <a:picLocks noChangeAspect="1"/>
          </p:cNvPicPr>
          <p:nvPr/>
        </p:nvPicPr>
        <p:blipFill>
          <a:blip r:embed="rId4"/>
          <a:stretch>
            <a:fillRect/>
          </a:stretch>
        </p:blipFill>
        <p:spPr>
          <a:xfrm>
            <a:off x="301804" y="3696316"/>
            <a:ext cx="3260238" cy="2306278"/>
          </a:xfrm>
          <a:prstGeom prst="rect">
            <a:avLst/>
          </a:prstGeom>
        </p:spPr>
      </p:pic>
    </p:spTree>
    <p:extLst>
      <p:ext uri="{BB962C8B-B14F-4D97-AF65-F5344CB8AC3E}">
        <p14:creationId xmlns:p14="http://schemas.microsoft.com/office/powerpoint/2010/main" val="7948136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9766" y="283128"/>
            <a:ext cx="10505769" cy="677108"/>
          </a:xfrm>
          <a:prstGeom prst="rect">
            <a:avLst/>
          </a:prstGeom>
        </p:spPr>
        <p:txBody>
          <a:bodyPr wrap="square">
            <a:spAutoFit/>
          </a:bodyPr>
          <a:lstStyle/>
          <a:p>
            <a:pPr algn="just"/>
            <a:r>
              <a:rPr lang="ru-RU" sz="1900" b="1" dirty="0" smtClean="0">
                <a:latin typeface="Times New Roman" panose="02020603050405020304" pitchFamily="18" charset="0"/>
                <a:cs typeface="Times New Roman" panose="02020603050405020304" pitchFamily="18" charset="0"/>
              </a:rPr>
              <a:t>1. Характеристика </a:t>
            </a:r>
            <a:r>
              <a:rPr lang="ru-RU" sz="1900" b="1" dirty="0" err="1" smtClean="0">
                <a:latin typeface="Times New Roman" panose="02020603050405020304" pitchFamily="18" charset="0"/>
                <a:cs typeface="Times New Roman" panose="02020603050405020304" pitchFamily="18" charset="0"/>
              </a:rPr>
              <a:t>технологічного</a:t>
            </a:r>
            <a:r>
              <a:rPr lang="ru-RU" sz="1900" b="1" dirty="0" smtClean="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середовища</a:t>
            </a:r>
            <a:r>
              <a:rPr lang="ru-RU" sz="1900" b="1" dirty="0">
                <a:latin typeface="Times New Roman" panose="02020603050405020304" pitchFamily="18" charset="0"/>
                <a:cs typeface="Times New Roman" panose="02020603050405020304" pitchFamily="18" charset="0"/>
              </a:rPr>
              <a:t> у </a:t>
            </a:r>
            <a:r>
              <a:rPr lang="ru-RU" sz="1900" b="1" dirty="0" err="1">
                <a:latin typeface="Times New Roman" panose="02020603050405020304" pitchFamily="18" charset="0"/>
                <a:cs typeface="Times New Roman" panose="02020603050405020304" pitchFamily="18" charset="0"/>
              </a:rPr>
              <a:t>виробництві</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лікарських</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засобів</a:t>
            </a:r>
            <a:r>
              <a:rPr lang="ru-RU" sz="1900" b="1" dirty="0">
                <a:latin typeface="Times New Roman" panose="02020603050405020304" pitchFamily="18" charset="0"/>
                <a:cs typeface="Times New Roman" panose="02020603050405020304" pitchFamily="18" charset="0"/>
              </a:rPr>
              <a:t> та </a:t>
            </a:r>
            <a:r>
              <a:rPr lang="ru-RU" sz="1900" b="1" dirty="0" err="1">
                <a:latin typeface="Times New Roman" panose="02020603050405020304" pitchFamily="18" charset="0"/>
                <a:cs typeface="Times New Roman" panose="02020603050405020304" pitchFamily="18" charset="0"/>
              </a:rPr>
              <a:t>біотехнологічної</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продукції</a:t>
            </a:r>
            <a:endParaRPr lang="uk-UA" sz="1900" b="1"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1194618" y="960237"/>
            <a:ext cx="7329949" cy="5767040"/>
          </a:xfrm>
          <a:prstGeom prst="rect">
            <a:avLst/>
          </a:prstGeom>
        </p:spPr>
      </p:pic>
      <p:pic>
        <p:nvPicPr>
          <p:cNvPr id="4" name="Рисунок 3"/>
          <p:cNvPicPr>
            <a:picLocks noChangeAspect="1"/>
          </p:cNvPicPr>
          <p:nvPr/>
        </p:nvPicPr>
        <p:blipFill>
          <a:blip r:embed="rId3"/>
          <a:stretch>
            <a:fillRect/>
          </a:stretch>
        </p:blipFill>
        <p:spPr>
          <a:xfrm>
            <a:off x="8524567" y="2214254"/>
            <a:ext cx="3185652" cy="2588342"/>
          </a:xfrm>
          <a:prstGeom prst="rect">
            <a:avLst/>
          </a:prstGeom>
        </p:spPr>
      </p:pic>
    </p:spTree>
    <p:extLst>
      <p:ext uri="{BB962C8B-B14F-4D97-AF65-F5344CB8AC3E}">
        <p14:creationId xmlns:p14="http://schemas.microsoft.com/office/powerpoint/2010/main" val="25353422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9766" y="283128"/>
            <a:ext cx="10505769" cy="677108"/>
          </a:xfrm>
          <a:prstGeom prst="rect">
            <a:avLst/>
          </a:prstGeom>
        </p:spPr>
        <p:txBody>
          <a:bodyPr wrap="square">
            <a:spAutoFit/>
          </a:bodyPr>
          <a:lstStyle/>
          <a:p>
            <a:pPr algn="just"/>
            <a:r>
              <a:rPr lang="ru-RU" sz="1900" b="1" dirty="0" smtClean="0">
                <a:latin typeface="Times New Roman" panose="02020603050405020304" pitchFamily="18" charset="0"/>
                <a:cs typeface="Times New Roman" panose="02020603050405020304" pitchFamily="18" charset="0"/>
              </a:rPr>
              <a:t>1. Характеристика </a:t>
            </a:r>
            <a:r>
              <a:rPr lang="ru-RU" sz="1900" b="1" dirty="0" err="1" smtClean="0">
                <a:latin typeface="Times New Roman" panose="02020603050405020304" pitchFamily="18" charset="0"/>
                <a:cs typeface="Times New Roman" panose="02020603050405020304" pitchFamily="18" charset="0"/>
              </a:rPr>
              <a:t>технологічного</a:t>
            </a:r>
            <a:r>
              <a:rPr lang="ru-RU" sz="1900" b="1" dirty="0" smtClean="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середовища</a:t>
            </a:r>
            <a:r>
              <a:rPr lang="ru-RU" sz="1900" b="1" dirty="0">
                <a:latin typeface="Times New Roman" panose="02020603050405020304" pitchFamily="18" charset="0"/>
                <a:cs typeface="Times New Roman" panose="02020603050405020304" pitchFamily="18" charset="0"/>
              </a:rPr>
              <a:t> у </a:t>
            </a:r>
            <a:r>
              <a:rPr lang="ru-RU" sz="1900" b="1" dirty="0" err="1">
                <a:latin typeface="Times New Roman" panose="02020603050405020304" pitchFamily="18" charset="0"/>
                <a:cs typeface="Times New Roman" panose="02020603050405020304" pitchFamily="18" charset="0"/>
              </a:rPr>
              <a:t>виробництві</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лікарських</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засобів</a:t>
            </a:r>
            <a:r>
              <a:rPr lang="ru-RU" sz="1900" b="1" dirty="0">
                <a:latin typeface="Times New Roman" panose="02020603050405020304" pitchFamily="18" charset="0"/>
                <a:cs typeface="Times New Roman" panose="02020603050405020304" pitchFamily="18" charset="0"/>
              </a:rPr>
              <a:t> та </a:t>
            </a:r>
            <a:r>
              <a:rPr lang="ru-RU" sz="1900" b="1" dirty="0" err="1">
                <a:latin typeface="Times New Roman" panose="02020603050405020304" pitchFamily="18" charset="0"/>
                <a:cs typeface="Times New Roman" panose="02020603050405020304" pitchFamily="18" charset="0"/>
              </a:rPr>
              <a:t>біотехнологічної</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продукції</a:t>
            </a:r>
            <a:endParaRPr lang="uk-UA" sz="1900" b="1"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6126270" y="960235"/>
            <a:ext cx="5842100" cy="3169313"/>
          </a:xfrm>
          <a:prstGeom prst="rect">
            <a:avLst/>
          </a:prstGeom>
        </p:spPr>
      </p:pic>
      <p:pic>
        <p:nvPicPr>
          <p:cNvPr id="6" name="Рисунок 5"/>
          <p:cNvPicPr>
            <a:picLocks noChangeAspect="1"/>
          </p:cNvPicPr>
          <p:nvPr/>
        </p:nvPicPr>
        <p:blipFill>
          <a:blip r:embed="rId3"/>
          <a:stretch>
            <a:fillRect/>
          </a:stretch>
        </p:blipFill>
        <p:spPr>
          <a:xfrm>
            <a:off x="6126270" y="4129548"/>
            <a:ext cx="5360087" cy="260638"/>
          </a:xfrm>
          <a:prstGeom prst="rect">
            <a:avLst/>
          </a:prstGeom>
        </p:spPr>
      </p:pic>
      <p:pic>
        <p:nvPicPr>
          <p:cNvPr id="7" name="Рисунок 6"/>
          <p:cNvPicPr>
            <a:picLocks noChangeAspect="1"/>
          </p:cNvPicPr>
          <p:nvPr/>
        </p:nvPicPr>
        <p:blipFill>
          <a:blip r:embed="rId4"/>
          <a:stretch>
            <a:fillRect/>
          </a:stretch>
        </p:blipFill>
        <p:spPr>
          <a:xfrm>
            <a:off x="130889" y="3391507"/>
            <a:ext cx="5326014" cy="3384038"/>
          </a:xfrm>
          <a:prstGeom prst="rect">
            <a:avLst/>
          </a:prstGeom>
        </p:spPr>
      </p:pic>
      <p:pic>
        <p:nvPicPr>
          <p:cNvPr id="8" name="Рисунок 7"/>
          <p:cNvPicPr>
            <a:picLocks noChangeAspect="1"/>
          </p:cNvPicPr>
          <p:nvPr/>
        </p:nvPicPr>
        <p:blipFill>
          <a:blip r:embed="rId5"/>
          <a:stretch>
            <a:fillRect/>
          </a:stretch>
        </p:blipFill>
        <p:spPr>
          <a:xfrm>
            <a:off x="130889" y="960235"/>
            <a:ext cx="6078181" cy="2431272"/>
          </a:xfrm>
          <a:prstGeom prst="rect">
            <a:avLst/>
          </a:prstGeom>
        </p:spPr>
      </p:pic>
    </p:spTree>
    <p:extLst>
      <p:ext uri="{BB962C8B-B14F-4D97-AF65-F5344CB8AC3E}">
        <p14:creationId xmlns:p14="http://schemas.microsoft.com/office/powerpoint/2010/main" val="3198637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0772" y="0"/>
            <a:ext cx="10505769" cy="677108"/>
          </a:xfrm>
          <a:prstGeom prst="rect">
            <a:avLst/>
          </a:prstGeom>
        </p:spPr>
        <p:txBody>
          <a:bodyPr wrap="square">
            <a:spAutoFit/>
          </a:bodyPr>
          <a:lstStyle/>
          <a:p>
            <a:pPr algn="just"/>
            <a:r>
              <a:rPr lang="ru-RU" sz="1900" b="1" dirty="0" smtClean="0">
                <a:latin typeface="Times New Roman" panose="02020603050405020304" pitchFamily="18" charset="0"/>
                <a:cs typeface="Times New Roman" panose="02020603050405020304" pitchFamily="18" charset="0"/>
              </a:rPr>
              <a:t>1. Характеристика </a:t>
            </a:r>
            <a:r>
              <a:rPr lang="ru-RU" sz="1900" b="1" dirty="0" err="1" smtClean="0">
                <a:latin typeface="Times New Roman" panose="02020603050405020304" pitchFamily="18" charset="0"/>
                <a:cs typeface="Times New Roman" panose="02020603050405020304" pitchFamily="18" charset="0"/>
              </a:rPr>
              <a:t>технологічного</a:t>
            </a:r>
            <a:r>
              <a:rPr lang="ru-RU" sz="1900" b="1" dirty="0" smtClean="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середовища</a:t>
            </a:r>
            <a:r>
              <a:rPr lang="ru-RU" sz="1900" b="1" dirty="0">
                <a:latin typeface="Times New Roman" panose="02020603050405020304" pitchFamily="18" charset="0"/>
                <a:cs typeface="Times New Roman" panose="02020603050405020304" pitchFamily="18" charset="0"/>
              </a:rPr>
              <a:t> у </a:t>
            </a:r>
            <a:r>
              <a:rPr lang="ru-RU" sz="1900" b="1" dirty="0" err="1">
                <a:latin typeface="Times New Roman" panose="02020603050405020304" pitchFamily="18" charset="0"/>
                <a:cs typeface="Times New Roman" panose="02020603050405020304" pitchFamily="18" charset="0"/>
              </a:rPr>
              <a:t>виробництві</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лікарських</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засобів</a:t>
            </a:r>
            <a:r>
              <a:rPr lang="ru-RU" sz="1900" b="1" dirty="0">
                <a:latin typeface="Times New Roman" panose="02020603050405020304" pitchFamily="18" charset="0"/>
                <a:cs typeface="Times New Roman" panose="02020603050405020304" pitchFamily="18" charset="0"/>
              </a:rPr>
              <a:t> та </a:t>
            </a:r>
            <a:r>
              <a:rPr lang="ru-RU" sz="1900" b="1" dirty="0" err="1">
                <a:latin typeface="Times New Roman" panose="02020603050405020304" pitchFamily="18" charset="0"/>
                <a:cs typeface="Times New Roman" panose="02020603050405020304" pitchFamily="18" charset="0"/>
              </a:rPr>
              <a:t>біотехнологічної</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продукції</a:t>
            </a:r>
            <a:endParaRPr lang="uk-UA" sz="1900" b="1"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540772" y="677108"/>
            <a:ext cx="6477460" cy="2570051"/>
          </a:xfrm>
          <a:prstGeom prst="rect">
            <a:avLst/>
          </a:prstGeom>
        </p:spPr>
      </p:pic>
      <p:pic>
        <p:nvPicPr>
          <p:cNvPr id="6" name="Рисунок 5"/>
          <p:cNvPicPr>
            <a:picLocks noChangeAspect="1"/>
          </p:cNvPicPr>
          <p:nvPr/>
        </p:nvPicPr>
        <p:blipFill>
          <a:blip r:embed="rId3"/>
          <a:stretch>
            <a:fillRect/>
          </a:stretch>
        </p:blipFill>
        <p:spPr>
          <a:xfrm>
            <a:off x="540772" y="3247159"/>
            <a:ext cx="6317228" cy="3377880"/>
          </a:xfrm>
          <a:prstGeom prst="rect">
            <a:avLst/>
          </a:prstGeom>
        </p:spPr>
      </p:pic>
      <p:pic>
        <p:nvPicPr>
          <p:cNvPr id="7" name="Рисунок 6"/>
          <p:cNvPicPr>
            <a:picLocks noChangeAspect="1"/>
          </p:cNvPicPr>
          <p:nvPr/>
        </p:nvPicPr>
        <p:blipFill>
          <a:blip r:embed="rId4"/>
          <a:stretch>
            <a:fillRect/>
          </a:stretch>
        </p:blipFill>
        <p:spPr>
          <a:xfrm>
            <a:off x="7018232" y="1276172"/>
            <a:ext cx="5143500" cy="1409700"/>
          </a:xfrm>
          <a:prstGeom prst="rect">
            <a:avLst/>
          </a:prstGeom>
        </p:spPr>
      </p:pic>
      <p:pic>
        <p:nvPicPr>
          <p:cNvPr id="8" name="Рисунок 7"/>
          <p:cNvPicPr>
            <a:picLocks noChangeAspect="1"/>
          </p:cNvPicPr>
          <p:nvPr/>
        </p:nvPicPr>
        <p:blipFill>
          <a:blip r:embed="rId5"/>
          <a:stretch>
            <a:fillRect/>
          </a:stretch>
        </p:blipFill>
        <p:spPr>
          <a:xfrm>
            <a:off x="7018232" y="2685872"/>
            <a:ext cx="5076825" cy="1704975"/>
          </a:xfrm>
          <a:prstGeom prst="rect">
            <a:avLst/>
          </a:prstGeom>
        </p:spPr>
      </p:pic>
      <p:pic>
        <p:nvPicPr>
          <p:cNvPr id="9" name="Рисунок 8"/>
          <p:cNvPicPr>
            <a:picLocks noChangeAspect="1"/>
          </p:cNvPicPr>
          <p:nvPr/>
        </p:nvPicPr>
        <p:blipFill>
          <a:blip r:embed="rId6"/>
          <a:stretch>
            <a:fillRect/>
          </a:stretch>
        </p:blipFill>
        <p:spPr>
          <a:xfrm>
            <a:off x="9266132" y="4594252"/>
            <a:ext cx="2828925" cy="2162175"/>
          </a:xfrm>
          <a:prstGeom prst="rect">
            <a:avLst/>
          </a:prstGeom>
        </p:spPr>
      </p:pic>
    </p:spTree>
    <p:extLst>
      <p:ext uri="{BB962C8B-B14F-4D97-AF65-F5344CB8AC3E}">
        <p14:creationId xmlns:p14="http://schemas.microsoft.com/office/powerpoint/2010/main" val="28817847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0772" y="0"/>
            <a:ext cx="10505769" cy="677108"/>
          </a:xfrm>
          <a:prstGeom prst="rect">
            <a:avLst/>
          </a:prstGeom>
        </p:spPr>
        <p:txBody>
          <a:bodyPr wrap="square">
            <a:spAutoFit/>
          </a:bodyPr>
          <a:lstStyle/>
          <a:p>
            <a:pPr algn="just"/>
            <a:r>
              <a:rPr lang="ru-RU" sz="1900" b="1" dirty="0" smtClean="0">
                <a:latin typeface="Times New Roman" panose="02020603050405020304" pitchFamily="18" charset="0"/>
                <a:cs typeface="Times New Roman" panose="02020603050405020304" pitchFamily="18" charset="0"/>
              </a:rPr>
              <a:t>1. Характеристика </a:t>
            </a:r>
            <a:r>
              <a:rPr lang="ru-RU" sz="1900" b="1" dirty="0" err="1" smtClean="0">
                <a:latin typeface="Times New Roman" panose="02020603050405020304" pitchFamily="18" charset="0"/>
                <a:cs typeface="Times New Roman" panose="02020603050405020304" pitchFamily="18" charset="0"/>
              </a:rPr>
              <a:t>технологічного</a:t>
            </a:r>
            <a:r>
              <a:rPr lang="ru-RU" sz="1900" b="1" dirty="0" smtClean="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середовища</a:t>
            </a:r>
            <a:r>
              <a:rPr lang="ru-RU" sz="1900" b="1" dirty="0">
                <a:latin typeface="Times New Roman" panose="02020603050405020304" pitchFamily="18" charset="0"/>
                <a:cs typeface="Times New Roman" panose="02020603050405020304" pitchFamily="18" charset="0"/>
              </a:rPr>
              <a:t> у </a:t>
            </a:r>
            <a:r>
              <a:rPr lang="ru-RU" sz="1900" b="1" dirty="0" err="1">
                <a:latin typeface="Times New Roman" panose="02020603050405020304" pitchFamily="18" charset="0"/>
                <a:cs typeface="Times New Roman" panose="02020603050405020304" pitchFamily="18" charset="0"/>
              </a:rPr>
              <a:t>виробництві</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лікарських</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засобів</a:t>
            </a:r>
            <a:r>
              <a:rPr lang="ru-RU" sz="1900" b="1" dirty="0">
                <a:latin typeface="Times New Roman" panose="02020603050405020304" pitchFamily="18" charset="0"/>
                <a:cs typeface="Times New Roman" panose="02020603050405020304" pitchFamily="18" charset="0"/>
              </a:rPr>
              <a:t> та </a:t>
            </a:r>
            <a:r>
              <a:rPr lang="ru-RU" sz="1900" b="1" dirty="0" err="1">
                <a:latin typeface="Times New Roman" panose="02020603050405020304" pitchFamily="18" charset="0"/>
                <a:cs typeface="Times New Roman" panose="02020603050405020304" pitchFamily="18" charset="0"/>
              </a:rPr>
              <a:t>біотехнологічної</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продукції</a:t>
            </a:r>
            <a:endParaRPr lang="uk-UA" sz="1900" b="1"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0" y="677108"/>
            <a:ext cx="6567334" cy="2540647"/>
          </a:xfrm>
          <a:prstGeom prst="rect">
            <a:avLst/>
          </a:prstGeom>
        </p:spPr>
      </p:pic>
      <p:pic>
        <p:nvPicPr>
          <p:cNvPr id="4" name="Рисунок 3"/>
          <p:cNvPicPr>
            <a:picLocks noChangeAspect="1"/>
          </p:cNvPicPr>
          <p:nvPr/>
        </p:nvPicPr>
        <p:blipFill>
          <a:blip r:embed="rId3"/>
          <a:stretch>
            <a:fillRect/>
          </a:stretch>
        </p:blipFill>
        <p:spPr>
          <a:xfrm>
            <a:off x="0" y="3232502"/>
            <a:ext cx="6567334" cy="2583869"/>
          </a:xfrm>
          <a:prstGeom prst="rect">
            <a:avLst/>
          </a:prstGeom>
        </p:spPr>
      </p:pic>
      <p:pic>
        <p:nvPicPr>
          <p:cNvPr id="5" name="Рисунок 4"/>
          <p:cNvPicPr>
            <a:picLocks noChangeAspect="1"/>
          </p:cNvPicPr>
          <p:nvPr/>
        </p:nvPicPr>
        <p:blipFill>
          <a:blip r:embed="rId4"/>
          <a:stretch>
            <a:fillRect/>
          </a:stretch>
        </p:blipFill>
        <p:spPr>
          <a:xfrm>
            <a:off x="6567334" y="1265890"/>
            <a:ext cx="5611608" cy="1951864"/>
          </a:xfrm>
          <a:prstGeom prst="rect">
            <a:avLst/>
          </a:prstGeom>
        </p:spPr>
      </p:pic>
      <p:pic>
        <p:nvPicPr>
          <p:cNvPr id="6" name="Рисунок 5"/>
          <p:cNvPicPr>
            <a:picLocks noChangeAspect="1"/>
          </p:cNvPicPr>
          <p:nvPr/>
        </p:nvPicPr>
        <p:blipFill>
          <a:blip r:embed="rId5"/>
          <a:stretch>
            <a:fillRect/>
          </a:stretch>
        </p:blipFill>
        <p:spPr>
          <a:xfrm>
            <a:off x="6567334" y="3131869"/>
            <a:ext cx="1019175" cy="285750"/>
          </a:xfrm>
          <a:prstGeom prst="rect">
            <a:avLst/>
          </a:prstGeom>
        </p:spPr>
      </p:pic>
      <p:pic>
        <p:nvPicPr>
          <p:cNvPr id="7" name="Рисунок 6"/>
          <p:cNvPicPr>
            <a:picLocks noChangeAspect="1"/>
          </p:cNvPicPr>
          <p:nvPr/>
        </p:nvPicPr>
        <p:blipFill>
          <a:blip r:embed="rId6"/>
          <a:stretch>
            <a:fillRect/>
          </a:stretch>
        </p:blipFill>
        <p:spPr>
          <a:xfrm>
            <a:off x="9006348" y="4131544"/>
            <a:ext cx="3185652" cy="2588342"/>
          </a:xfrm>
          <a:prstGeom prst="rect">
            <a:avLst/>
          </a:prstGeom>
        </p:spPr>
      </p:pic>
    </p:spTree>
    <p:extLst>
      <p:ext uri="{BB962C8B-B14F-4D97-AF65-F5344CB8AC3E}">
        <p14:creationId xmlns:p14="http://schemas.microsoft.com/office/powerpoint/2010/main" val="16305620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03239" y="875701"/>
            <a:ext cx="7554554" cy="4240914"/>
          </a:xfrm>
          <a:prstGeom prst="rect">
            <a:avLst/>
          </a:prstGeom>
        </p:spPr>
      </p:pic>
      <p:pic>
        <p:nvPicPr>
          <p:cNvPr id="3" name="Рисунок 2"/>
          <p:cNvPicPr>
            <a:picLocks noChangeAspect="1"/>
          </p:cNvPicPr>
          <p:nvPr/>
        </p:nvPicPr>
        <p:blipFill>
          <a:blip r:embed="rId3"/>
          <a:stretch>
            <a:fillRect/>
          </a:stretch>
        </p:blipFill>
        <p:spPr>
          <a:xfrm>
            <a:off x="7918038" y="4226752"/>
            <a:ext cx="4141225" cy="2631248"/>
          </a:xfrm>
          <a:prstGeom prst="rect">
            <a:avLst/>
          </a:prstGeom>
        </p:spPr>
      </p:pic>
      <p:sp>
        <p:nvSpPr>
          <p:cNvPr id="4" name="Прямоугольник 3"/>
          <p:cNvSpPr/>
          <p:nvPr/>
        </p:nvSpPr>
        <p:spPr>
          <a:xfrm>
            <a:off x="540772" y="0"/>
            <a:ext cx="10505769" cy="677108"/>
          </a:xfrm>
          <a:prstGeom prst="rect">
            <a:avLst/>
          </a:prstGeom>
        </p:spPr>
        <p:txBody>
          <a:bodyPr wrap="square">
            <a:spAutoFit/>
          </a:bodyPr>
          <a:lstStyle/>
          <a:p>
            <a:pPr algn="just"/>
            <a:r>
              <a:rPr lang="ru-RU" sz="1900" b="1" dirty="0" smtClean="0">
                <a:latin typeface="Times New Roman" panose="02020603050405020304" pitchFamily="18" charset="0"/>
                <a:cs typeface="Times New Roman" panose="02020603050405020304" pitchFamily="18" charset="0"/>
              </a:rPr>
              <a:t>1. Характеристика </a:t>
            </a:r>
            <a:r>
              <a:rPr lang="ru-RU" sz="1900" b="1" dirty="0" err="1" smtClean="0">
                <a:latin typeface="Times New Roman" panose="02020603050405020304" pitchFamily="18" charset="0"/>
                <a:cs typeface="Times New Roman" panose="02020603050405020304" pitchFamily="18" charset="0"/>
              </a:rPr>
              <a:t>технологічного</a:t>
            </a:r>
            <a:r>
              <a:rPr lang="ru-RU" sz="1900" b="1" dirty="0" smtClean="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середовища</a:t>
            </a:r>
            <a:r>
              <a:rPr lang="ru-RU" sz="1900" b="1" dirty="0">
                <a:latin typeface="Times New Roman" panose="02020603050405020304" pitchFamily="18" charset="0"/>
                <a:cs typeface="Times New Roman" panose="02020603050405020304" pitchFamily="18" charset="0"/>
              </a:rPr>
              <a:t> у </a:t>
            </a:r>
            <a:r>
              <a:rPr lang="ru-RU" sz="1900" b="1" dirty="0" err="1">
                <a:latin typeface="Times New Roman" panose="02020603050405020304" pitchFamily="18" charset="0"/>
                <a:cs typeface="Times New Roman" panose="02020603050405020304" pitchFamily="18" charset="0"/>
              </a:rPr>
              <a:t>виробництві</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лікарських</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засобів</a:t>
            </a:r>
            <a:r>
              <a:rPr lang="ru-RU" sz="1900" b="1" dirty="0">
                <a:latin typeface="Times New Roman" panose="02020603050405020304" pitchFamily="18" charset="0"/>
                <a:cs typeface="Times New Roman" panose="02020603050405020304" pitchFamily="18" charset="0"/>
              </a:rPr>
              <a:t> та </a:t>
            </a:r>
            <a:r>
              <a:rPr lang="ru-RU" sz="1900" b="1" dirty="0" err="1">
                <a:latin typeface="Times New Roman" panose="02020603050405020304" pitchFamily="18" charset="0"/>
                <a:cs typeface="Times New Roman" panose="02020603050405020304" pitchFamily="18" charset="0"/>
              </a:rPr>
              <a:t>біотехнологічної</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продукції</a:t>
            </a:r>
            <a:endParaRPr lang="uk-UA" sz="1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37812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68478" y="191729"/>
            <a:ext cx="10933470" cy="369332"/>
          </a:xfrm>
          <a:prstGeom prst="rect">
            <a:avLst/>
          </a:prstGeom>
        </p:spPr>
        <p:txBody>
          <a:bodyPr wrap="square">
            <a:spAutoFit/>
          </a:bodyPr>
          <a:lstStyle/>
          <a:p>
            <a:r>
              <a:rPr lang="uk-UA" b="1" dirty="0">
                <a:latin typeface="Times New Roman" panose="02020603050405020304" pitchFamily="18" charset="0"/>
                <a:cs typeface="Times New Roman" panose="02020603050405020304" pitchFamily="18" charset="0"/>
              </a:rPr>
              <a:t>2. Загальна характеристика промислових чинників, що визначають умови праці у виробництві ліків </a:t>
            </a:r>
          </a:p>
        </p:txBody>
      </p:sp>
      <p:pic>
        <p:nvPicPr>
          <p:cNvPr id="3" name="Рисунок 2"/>
          <p:cNvPicPr>
            <a:picLocks noChangeAspect="1"/>
          </p:cNvPicPr>
          <p:nvPr/>
        </p:nvPicPr>
        <p:blipFill>
          <a:blip r:embed="rId2"/>
          <a:stretch>
            <a:fillRect/>
          </a:stretch>
        </p:blipFill>
        <p:spPr>
          <a:xfrm>
            <a:off x="0" y="780985"/>
            <a:ext cx="6187256" cy="3814366"/>
          </a:xfrm>
          <a:prstGeom prst="rect">
            <a:avLst/>
          </a:prstGeom>
        </p:spPr>
      </p:pic>
      <p:pic>
        <p:nvPicPr>
          <p:cNvPr id="4" name="Рисунок 3"/>
          <p:cNvPicPr>
            <a:picLocks noChangeAspect="1"/>
          </p:cNvPicPr>
          <p:nvPr/>
        </p:nvPicPr>
        <p:blipFill>
          <a:blip r:embed="rId3"/>
          <a:stretch>
            <a:fillRect/>
          </a:stretch>
        </p:blipFill>
        <p:spPr>
          <a:xfrm>
            <a:off x="6187256" y="1411250"/>
            <a:ext cx="5903862" cy="653523"/>
          </a:xfrm>
          <a:prstGeom prst="rect">
            <a:avLst/>
          </a:prstGeom>
        </p:spPr>
      </p:pic>
      <p:pic>
        <p:nvPicPr>
          <p:cNvPr id="5" name="Рисунок 4"/>
          <p:cNvPicPr>
            <a:picLocks noChangeAspect="1"/>
          </p:cNvPicPr>
          <p:nvPr/>
        </p:nvPicPr>
        <p:blipFill>
          <a:blip r:embed="rId4"/>
          <a:stretch>
            <a:fillRect/>
          </a:stretch>
        </p:blipFill>
        <p:spPr>
          <a:xfrm>
            <a:off x="6187256" y="2064772"/>
            <a:ext cx="5864124" cy="850189"/>
          </a:xfrm>
          <a:prstGeom prst="rect">
            <a:avLst/>
          </a:prstGeom>
        </p:spPr>
      </p:pic>
      <p:pic>
        <p:nvPicPr>
          <p:cNvPr id="6" name="Рисунок 5"/>
          <p:cNvPicPr>
            <a:picLocks noChangeAspect="1"/>
          </p:cNvPicPr>
          <p:nvPr/>
        </p:nvPicPr>
        <p:blipFill>
          <a:blip r:embed="rId5"/>
          <a:stretch>
            <a:fillRect/>
          </a:stretch>
        </p:blipFill>
        <p:spPr>
          <a:xfrm>
            <a:off x="9073023" y="4358989"/>
            <a:ext cx="2828925" cy="2162175"/>
          </a:xfrm>
          <a:prstGeom prst="rect">
            <a:avLst/>
          </a:prstGeom>
        </p:spPr>
      </p:pic>
    </p:spTree>
    <p:extLst>
      <p:ext uri="{BB962C8B-B14F-4D97-AF65-F5344CB8AC3E}">
        <p14:creationId xmlns:p14="http://schemas.microsoft.com/office/powerpoint/2010/main" val="33724695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4412" y="684779"/>
            <a:ext cx="6338641" cy="4329673"/>
          </a:xfrm>
          <a:prstGeom prst="rect">
            <a:avLst/>
          </a:prstGeom>
        </p:spPr>
      </p:pic>
      <p:sp>
        <p:nvSpPr>
          <p:cNvPr id="3" name="Прямоугольник 2"/>
          <p:cNvSpPr/>
          <p:nvPr/>
        </p:nvSpPr>
        <p:spPr>
          <a:xfrm>
            <a:off x="968478" y="191729"/>
            <a:ext cx="10933470" cy="369332"/>
          </a:xfrm>
          <a:prstGeom prst="rect">
            <a:avLst/>
          </a:prstGeom>
        </p:spPr>
        <p:txBody>
          <a:bodyPr wrap="square">
            <a:spAutoFit/>
          </a:bodyPr>
          <a:lstStyle/>
          <a:p>
            <a:r>
              <a:rPr lang="uk-UA" b="1" dirty="0">
                <a:latin typeface="Times New Roman" panose="02020603050405020304" pitchFamily="18" charset="0"/>
                <a:cs typeface="Times New Roman" panose="02020603050405020304" pitchFamily="18" charset="0"/>
              </a:rPr>
              <a:t>2. Загальна характеристика промислових чинників, що визначають умови праці у виробництві ліків </a:t>
            </a:r>
          </a:p>
        </p:txBody>
      </p:sp>
      <p:pic>
        <p:nvPicPr>
          <p:cNvPr id="4" name="Рисунок 3"/>
          <p:cNvPicPr>
            <a:picLocks noChangeAspect="1"/>
          </p:cNvPicPr>
          <p:nvPr/>
        </p:nvPicPr>
        <p:blipFill>
          <a:blip r:embed="rId3"/>
          <a:stretch>
            <a:fillRect/>
          </a:stretch>
        </p:blipFill>
        <p:spPr>
          <a:xfrm>
            <a:off x="6304229" y="914197"/>
            <a:ext cx="5826255" cy="2094475"/>
          </a:xfrm>
          <a:prstGeom prst="rect">
            <a:avLst/>
          </a:prstGeom>
        </p:spPr>
      </p:pic>
      <p:pic>
        <p:nvPicPr>
          <p:cNvPr id="5" name="Рисунок 4"/>
          <p:cNvPicPr>
            <a:picLocks noChangeAspect="1"/>
          </p:cNvPicPr>
          <p:nvPr/>
        </p:nvPicPr>
        <p:blipFill>
          <a:blip r:embed="rId4"/>
          <a:stretch>
            <a:fillRect/>
          </a:stretch>
        </p:blipFill>
        <p:spPr>
          <a:xfrm>
            <a:off x="6435212" y="3201936"/>
            <a:ext cx="5466735" cy="1702097"/>
          </a:xfrm>
          <a:prstGeom prst="rect">
            <a:avLst/>
          </a:prstGeom>
        </p:spPr>
      </p:pic>
    </p:spTree>
    <p:extLst>
      <p:ext uri="{BB962C8B-B14F-4D97-AF65-F5344CB8AC3E}">
        <p14:creationId xmlns:p14="http://schemas.microsoft.com/office/powerpoint/2010/main" val="2698160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A465B38-2BF9-4DCF-BA9E-C8F7C30EDABF}"/>
              </a:ext>
            </a:extLst>
          </p:cNvPr>
          <p:cNvSpPr/>
          <p:nvPr/>
        </p:nvSpPr>
        <p:spPr>
          <a:xfrm>
            <a:off x="3393979" y="2967335"/>
            <a:ext cx="5404044" cy="923330"/>
          </a:xfrm>
          <a:prstGeom prst="rect">
            <a:avLst/>
          </a:prstGeom>
          <a:noFill/>
        </p:spPr>
        <p:txBody>
          <a:bodyPr wrap="none" lIns="91440" tIns="45720" rIns="91440" bIns="45720">
            <a:spAutoFit/>
          </a:bodyPr>
          <a:lstStyle/>
          <a:p>
            <a:pPr algn="ctr"/>
            <a:r>
              <a:rPr lang="ru-RU" sz="5400" b="1"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Дякую</a:t>
            </a:r>
            <a:r>
              <a:rPr lang="ru-RU"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за </a:t>
            </a:r>
            <a:r>
              <a:rPr lang="ru-RU" sz="5400" b="1"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увагу</a:t>
            </a:r>
            <a:r>
              <a:rPr lang="ru-RU"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a:t>
            </a:r>
            <a:endParaRPr lang="ru-RU"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3734945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Документ" ma:contentTypeID="0x0101000EEBFEB641D95A46A3CDB327AD77058E" ma:contentTypeVersion="11" ma:contentTypeDescription="Создание документа." ma:contentTypeScope="" ma:versionID="8687565f55474dedf53c94a8390aa904">
  <xsd:schema xmlns:xsd="http://www.w3.org/2001/XMLSchema" xmlns:xs="http://www.w3.org/2001/XMLSchema" xmlns:p="http://schemas.microsoft.com/office/2006/metadata/properties" xmlns:ns2="cb39e365-3c77-46ad-a27f-cc4545bbb791" xmlns:ns3="e66fa2ed-8c0a-4ffe-bd76-1b2c6153ee45" targetNamespace="http://schemas.microsoft.com/office/2006/metadata/properties" ma:root="true" ma:fieldsID="37c7ff339d62d045a7ba9a2000b9e949" ns2:_="" ns3:_="">
    <xsd:import namespace="cb39e365-3c77-46ad-a27f-cc4545bbb791"/>
    <xsd:import namespace="e66fa2ed-8c0a-4ffe-bd76-1b2c6153ee4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39e365-3c77-46ad-a27f-cc4545bbb7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Теги изображений" ma:readOnly="false" ma:fieldId="{5cf76f15-5ced-4ddc-b409-7134ff3c332f}" ma:taxonomyMulti="true" ma:sspId="2d383cb7-02ab-44f4-98b4-f85048be3c6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6fa2ed-8c0a-4ffe-bd76-1b2c6153ee4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6d5e1a9b-0f3b-4790-a4ff-51a3ec3065e9}" ma:internalName="TaxCatchAll" ma:showField="CatchAllData" ma:web="e66fa2ed-8c0a-4ffe-bd76-1b2c6153ee4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b39e365-3c77-46ad-a27f-cc4545bbb791">
      <Terms xmlns="http://schemas.microsoft.com/office/infopath/2007/PartnerControls"/>
    </lcf76f155ced4ddcb4097134ff3c332f>
    <TaxCatchAll xmlns="e66fa2ed-8c0a-4ffe-bd76-1b2c6153ee45" xsi:nil="true"/>
  </documentManagement>
</p:properties>
</file>

<file path=customXml/itemProps1.xml><?xml version="1.0" encoding="utf-8"?>
<ds:datastoreItem xmlns:ds="http://schemas.openxmlformats.org/officeDocument/2006/customXml" ds:itemID="{6185E231-FDD7-4189-BE89-0E3DD2532EF1}">
  <ds:schemaRefs>
    <ds:schemaRef ds:uri="http://schemas.microsoft.com/sharepoint/v3/contenttype/forms"/>
  </ds:schemaRefs>
</ds:datastoreItem>
</file>

<file path=customXml/itemProps2.xml><?xml version="1.0" encoding="utf-8"?>
<ds:datastoreItem xmlns:ds="http://schemas.openxmlformats.org/officeDocument/2006/customXml" ds:itemID="{D01797CF-9F25-48E9-BB5D-F843C2943C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39e365-3c77-46ad-a27f-cc4545bbb791"/>
    <ds:schemaRef ds:uri="e66fa2ed-8c0a-4ffe-bd76-1b2c6153ee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1E5A94A-E68C-42EE-9FAA-6CAE4A9F74AE}">
  <ds:schemaRefs>
    <ds:schemaRef ds:uri="http://schemas.microsoft.com/office/2006/metadata/properties"/>
    <ds:schemaRef ds:uri="http://schemas.microsoft.com/office/infopath/2007/PartnerControls"/>
    <ds:schemaRef ds:uri="cb39e365-3c77-46ad-a27f-cc4545bbb791"/>
    <ds:schemaRef ds:uri="e66fa2ed-8c0a-4ffe-bd76-1b2c6153ee45"/>
  </ds:schemaRefs>
</ds:datastoreItem>
</file>

<file path=docProps/app.xml><?xml version="1.0" encoding="utf-8"?>
<Properties xmlns="http://schemas.openxmlformats.org/officeDocument/2006/extended-properties" xmlns:vt="http://schemas.openxmlformats.org/officeDocument/2006/docPropsVTypes">
  <Template>Савон</Template>
  <TotalTime>1575</TotalTime>
  <Words>5311</Words>
  <Application>Microsoft Office PowerPoint</Application>
  <PresentationFormat>Широкоэкранный</PresentationFormat>
  <Paragraphs>292</Paragraphs>
  <Slides>51</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51</vt:i4>
      </vt:variant>
    </vt:vector>
  </HeadingPairs>
  <TitlesOfParts>
    <vt:vector size="58" baseType="lpstr">
      <vt:lpstr>Arial</vt:lpstr>
      <vt:lpstr>Calibri</vt:lpstr>
      <vt:lpstr>Calibri Light</vt:lpstr>
      <vt:lpstr>Tahoma</vt:lpstr>
      <vt:lpstr>Times New Roman</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Я</dc:creator>
  <cp:lastModifiedBy>Юлия Молодан</cp:lastModifiedBy>
  <cp:revision>52</cp:revision>
  <dcterms:created xsi:type="dcterms:W3CDTF">2020-11-04T17:18:43Z</dcterms:created>
  <dcterms:modified xsi:type="dcterms:W3CDTF">2023-11-29T23:29:30Z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0x0101000EEBFEB641D95A46A3CDB327AD77058E</vt:lpwstr>
  </property>
</Properties>
</file>