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notesMasterIdLst>
    <p:notesMasterId r:id="rId30"/>
  </p:notesMasterIdLst>
  <p:sldIdLst>
    <p:sldId id="322" r:id="rId4"/>
    <p:sldId id="279" r:id="rId5"/>
    <p:sldId id="264" r:id="rId6"/>
    <p:sldId id="298" r:id="rId7"/>
    <p:sldId id="299" r:id="rId8"/>
    <p:sldId id="300" r:id="rId9"/>
    <p:sldId id="301" r:id="rId10"/>
    <p:sldId id="302" r:id="rId11"/>
    <p:sldId id="287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0" r:id="rId27"/>
    <p:sldId id="269" r:id="rId28"/>
    <p:sldId id="270" r:id="rId29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15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72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F59A4E-DF15-4CA0-A02F-1DB5540883FF}" type="doc">
      <dgm:prSet loTypeId="urn:microsoft.com/office/officeart/2005/8/layout/process1" loCatId="process" qsTypeId="urn:microsoft.com/office/officeart/2005/8/quickstyle/3d3" qsCatId="3D" csTypeId="urn:microsoft.com/office/officeart/2005/8/colors/colorful3" csCatId="colorful"/>
      <dgm:spPr/>
      <dgm:t>
        <a:bodyPr/>
        <a:lstStyle/>
        <a:p>
          <a:endParaRPr lang="ru-RU"/>
        </a:p>
      </dgm:t>
    </dgm:pt>
    <dgm:pt modelId="{8FADC372-AB6B-444B-9160-5D7205A5531D}">
      <dgm:prSet/>
      <dgm:spPr/>
      <dgm:t>
        <a:bodyPr/>
        <a:lstStyle/>
        <a:p>
          <a:pPr rtl="0"/>
          <a:r>
            <a:rPr lang="ru-RU" dirty="0" smtClean="0"/>
            <a:t>усвідомлення необхідності оцінки нових медичних втручань;</a:t>
          </a:r>
          <a:endParaRPr lang="uk-UA" dirty="0"/>
        </a:p>
      </dgm:t>
    </dgm:pt>
    <dgm:pt modelId="{9E704ECA-4C05-4A7A-8E81-3CD78BE9599E}" type="parTrans" cxnId="{4E9F4C7E-C7A2-44C2-85FC-5FF57D8BDB9B}">
      <dgm:prSet/>
      <dgm:spPr/>
      <dgm:t>
        <a:bodyPr/>
        <a:lstStyle/>
        <a:p>
          <a:endParaRPr lang="ru-RU"/>
        </a:p>
      </dgm:t>
    </dgm:pt>
    <dgm:pt modelId="{2CC3C471-C8E6-454C-91A2-B70CF369FD37}" type="sibTrans" cxnId="{4E9F4C7E-C7A2-44C2-85FC-5FF57D8BDB9B}">
      <dgm:prSet/>
      <dgm:spPr/>
      <dgm:t>
        <a:bodyPr/>
        <a:lstStyle/>
        <a:p>
          <a:endParaRPr lang="ru-RU" dirty="0"/>
        </a:p>
      </dgm:t>
    </dgm:pt>
    <dgm:pt modelId="{03642E6D-4E23-4AB2-8417-985570A297A5}">
      <dgm:prSet/>
      <dgm:spPr/>
      <dgm:t>
        <a:bodyPr/>
        <a:lstStyle/>
        <a:p>
          <a:pPr rtl="0"/>
          <a:r>
            <a:rPr lang="ru-RU" dirty="0" smtClean="0"/>
            <a:t>питання ефективності багатьох усталених медичних методик;</a:t>
          </a:r>
          <a:endParaRPr lang="uk-UA" dirty="0"/>
        </a:p>
      </dgm:t>
    </dgm:pt>
    <dgm:pt modelId="{2F6C9E9C-3D93-4317-97E4-B7243BC28ECD}" type="parTrans" cxnId="{E61AD861-B34E-42A0-819D-A2D988C3511B}">
      <dgm:prSet/>
      <dgm:spPr/>
      <dgm:t>
        <a:bodyPr/>
        <a:lstStyle/>
        <a:p>
          <a:endParaRPr lang="ru-RU"/>
        </a:p>
      </dgm:t>
    </dgm:pt>
    <dgm:pt modelId="{BAD6D65A-2F66-4C95-9AE9-CD5B2B67005B}" type="sibTrans" cxnId="{E61AD861-B34E-42A0-819D-A2D988C3511B}">
      <dgm:prSet/>
      <dgm:spPr/>
      <dgm:t>
        <a:bodyPr/>
        <a:lstStyle/>
        <a:p>
          <a:endParaRPr lang="ru-RU" dirty="0"/>
        </a:p>
      </dgm:t>
    </dgm:pt>
    <dgm:pt modelId="{A59F290B-3A75-4040-9906-3D37CC2AB193}">
      <dgm:prSet/>
      <dgm:spPr/>
      <dgm:t>
        <a:bodyPr/>
        <a:lstStyle/>
        <a:p>
          <a:pPr rtl="0"/>
          <a:r>
            <a:rPr lang="ru-RU" dirty="0" smtClean="0"/>
            <a:t>проблема високої вартості МТ.</a:t>
          </a:r>
          <a:endParaRPr lang="uk-UA" dirty="0"/>
        </a:p>
      </dgm:t>
    </dgm:pt>
    <dgm:pt modelId="{E7E3382E-00A8-464F-B970-50D73B3A5619}" type="parTrans" cxnId="{20F08DE1-F3C3-457E-B22F-4FD88C3C1079}">
      <dgm:prSet/>
      <dgm:spPr/>
      <dgm:t>
        <a:bodyPr/>
        <a:lstStyle/>
        <a:p>
          <a:endParaRPr lang="ru-RU"/>
        </a:p>
      </dgm:t>
    </dgm:pt>
    <dgm:pt modelId="{D814259F-7AAB-4612-9CCA-C7031EC4A916}" type="sibTrans" cxnId="{20F08DE1-F3C3-457E-B22F-4FD88C3C1079}">
      <dgm:prSet/>
      <dgm:spPr/>
      <dgm:t>
        <a:bodyPr/>
        <a:lstStyle/>
        <a:p>
          <a:endParaRPr lang="ru-RU"/>
        </a:p>
      </dgm:t>
    </dgm:pt>
    <dgm:pt modelId="{4968900A-09E0-43DC-B0EA-EEAD6C15D3A5}" type="pres">
      <dgm:prSet presAssocID="{7BF59A4E-DF15-4CA0-A02F-1DB5540883FF}" presName="Name0" presStyleCnt="0">
        <dgm:presLayoutVars>
          <dgm:dir/>
          <dgm:resizeHandles val="exact"/>
        </dgm:presLayoutVars>
      </dgm:prSet>
      <dgm:spPr/>
    </dgm:pt>
    <dgm:pt modelId="{453876AB-E5A8-4840-A9AA-0EEC19E96605}" type="pres">
      <dgm:prSet presAssocID="{8FADC372-AB6B-444B-9160-5D7205A5531D}" presName="node" presStyleLbl="node1" presStyleIdx="0" presStyleCnt="3">
        <dgm:presLayoutVars>
          <dgm:bulletEnabled val="1"/>
        </dgm:presLayoutVars>
      </dgm:prSet>
      <dgm:spPr/>
    </dgm:pt>
    <dgm:pt modelId="{65B0F3C9-8FF9-46AA-AD8B-DC4EF24926A5}" type="pres">
      <dgm:prSet presAssocID="{2CC3C471-C8E6-454C-91A2-B70CF369FD37}" presName="sibTrans" presStyleLbl="sibTrans2D1" presStyleIdx="0" presStyleCnt="2"/>
      <dgm:spPr/>
    </dgm:pt>
    <dgm:pt modelId="{0984E623-455A-4A1E-ABB4-8460CAC1D68B}" type="pres">
      <dgm:prSet presAssocID="{2CC3C471-C8E6-454C-91A2-B70CF369FD37}" presName="connectorText" presStyleLbl="sibTrans2D1" presStyleIdx="0" presStyleCnt="2"/>
      <dgm:spPr/>
    </dgm:pt>
    <dgm:pt modelId="{DF6395E0-A3E1-42D1-B058-61549B9D9B1C}" type="pres">
      <dgm:prSet presAssocID="{03642E6D-4E23-4AB2-8417-985570A297A5}" presName="node" presStyleLbl="node1" presStyleIdx="1" presStyleCnt="3">
        <dgm:presLayoutVars>
          <dgm:bulletEnabled val="1"/>
        </dgm:presLayoutVars>
      </dgm:prSet>
      <dgm:spPr/>
    </dgm:pt>
    <dgm:pt modelId="{2F48EE57-0A19-4F45-9D05-2D036AFD69DE}" type="pres">
      <dgm:prSet presAssocID="{BAD6D65A-2F66-4C95-9AE9-CD5B2B67005B}" presName="sibTrans" presStyleLbl="sibTrans2D1" presStyleIdx="1" presStyleCnt="2"/>
      <dgm:spPr/>
    </dgm:pt>
    <dgm:pt modelId="{4FD5051B-5328-4F57-8E13-4F6710EBD6B5}" type="pres">
      <dgm:prSet presAssocID="{BAD6D65A-2F66-4C95-9AE9-CD5B2B67005B}" presName="connectorText" presStyleLbl="sibTrans2D1" presStyleIdx="1" presStyleCnt="2"/>
      <dgm:spPr/>
    </dgm:pt>
    <dgm:pt modelId="{982AD483-7609-4636-B54D-E569E7BC4446}" type="pres">
      <dgm:prSet presAssocID="{A59F290B-3A75-4040-9906-3D37CC2AB193}" presName="node" presStyleLbl="node1" presStyleIdx="2" presStyleCnt="3">
        <dgm:presLayoutVars>
          <dgm:bulletEnabled val="1"/>
        </dgm:presLayoutVars>
      </dgm:prSet>
      <dgm:spPr/>
    </dgm:pt>
  </dgm:ptLst>
  <dgm:cxnLst>
    <dgm:cxn modelId="{E61AD861-B34E-42A0-819D-A2D988C3511B}" srcId="{7BF59A4E-DF15-4CA0-A02F-1DB5540883FF}" destId="{03642E6D-4E23-4AB2-8417-985570A297A5}" srcOrd="1" destOrd="0" parTransId="{2F6C9E9C-3D93-4317-97E4-B7243BC28ECD}" sibTransId="{BAD6D65A-2F66-4C95-9AE9-CD5B2B67005B}"/>
    <dgm:cxn modelId="{9306CB56-AC3A-4279-BF75-CEE73F2DCDB6}" type="presOf" srcId="{2CC3C471-C8E6-454C-91A2-B70CF369FD37}" destId="{65B0F3C9-8FF9-46AA-AD8B-DC4EF24926A5}" srcOrd="0" destOrd="0" presId="urn:microsoft.com/office/officeart/2005/8/layout/process1"/>
    <dgm:cxn modelId="{D6D3AC57-3D98-4F67-8D04-E4FDA31B7C8F}" type="presOf" srcId="{A59F290B-3A75-4040-9906-3D37CC2AB193}" destId="{982AD483-7609-4636-B54D-E569E7BC4446}" srcOrd="0" destOrd="0" presId="urn:microsoft.com/office/officeart/2005/8/layout/process1"/>
    <dgm:cxn modelId="{F1BF6D68-338B-4130-B458-6D2495925BB5}" type="presOf" srcId="{BAD6D65A-2F66-4C95-9AE9-CD5B2B67005B}" destId="{4FD5051B-5328-4F57-8E13-4F6710EBD6B5}" srcOrd="1" destOrd="0" presId="urn:microsoft.com/office/officeart/2005/8/layout/process1"/>
    <dgm:cxn modelId="{B87E8263-CAB8-4691-AB22-6F31FFB95C23}" type="presOf" srcId="{BAD6D65A-2F66-4C95-9AE9-CD5B2B67005B}" destId="{2F48EE57-0A19-4F45-9D05-2D036AFD69DE}" srcOrd="0" destOrd="0" presId="urn:microsoft.com/office/officeart/2005/8/layout/process1"/>
    <dgm:cxn modelId="{DE8B8BAE-262D-4916-A943-48EBA83186B2}" type="presOf" srcId="{8FADC372-AB6B-444B-9160-5D7205A5531D}" destId="{453876AB-E5A8-4840-A9AA-0EEC19E96605}" srcOrd="0" destOrd="0" presId="urn:microsoft.com/office/officeart/2005/8/layout/process1"/>
    <dgm:cxn modelId="{4E9F4C7E-C7A2-44C2-85FC-5FF57D8BDB9B}" srcId="{7BF59A4E-DF15-4CA0-A02F-1DB5540883FF}" destId="{8FADC372-AB6B-444B-9160-5D7205A5531D}" srcOrd="0" destOrd="0" parTransId="{9E704ECA-4C05-4A7A-8E81-3CD78BE9599E}" sibTransId="{2CC3C471-C8E6-454C-91A2-B70CF369FD37}"/>
    <dgm:cxn modelId="{EE196576-242F-4FDC-BE07-109676BEE4A9}" type="presOf" srcId="{2CC3C471-C8E6-454C-91A2-B70CF369FD37}" destId="{0984E623-455A-4A1E-ABB4-8460CAC1D68B}" srcOrd="1" destOrd="0" presId="urn:microsoft.com/office/officeart/2005/8/layout/process1"/>
    <dgm:cxn modelId="{DB5C28DE-ED12-45FF-9E75-4417B93DE973}" type="presOf" srcId="{03642E6D-4E23-4AB2-8417-985570A297A5}" destId="{DF6395E0-A3E1-42D1-B058-61549B9D9B1C}" srcOrd="0" destOrd="0" presId="urn:microsoft.com/office/officeart/2005/8/layout/process1"/>
    <dgm:cxn modelId="{827652B6-1D34-4E82-825E-B2D2D46F61A4}" type="presOf" srcId="{7BF59A4E-DF15-4CA0-A02F-1DB5540883FF}" destId="{4968900A-09E0-43DC-B0EA-EEAD6C15D3A5}" srcOrd="0" destOrd="0" presId="urn:microsoft.com/office/officeart/2005/8/layout/process1"/>
    <dgm:cxn modelId="{20F08DE1-F3C3-457E-B22F-4FD88C3C1079}" srcId="{7BF59A4E-DF15-4CA0-A02F-1DB5540883FF}" destId="{A59F290B-3A75-4040-9906-3D37CC2AB193}" srcOrd="2" destOrd="0" parTransId="{E7E3382E-00A8-464F-B970-50D73B3A5619}" sibTransId="{D814259F-7AAB-4612-9CCA-C7031EC4A916}"/>
    <dgm:cxn modelId="{BCAB2963-4CD8-4C1A-9AA7-0D5857DD4DCB}" type="presParOf" srcId="{4968900A-09E0-43DC-B0EA-EEAD6C15D3A5}" destId="{453876AB-E5A8-4840-A9AA-0EEC19E96605}" srcOrd="0" destOrd="0" presId="urn:microsoft.com/office/officeart/2005/8/layout/process1"/>
    <dgm:cxn modelId="{254561E0-2E00-4B25-B33F-57713A46F59A}" type="presParOf" srcId="{4968900A-09E0-43DC-B0EA-EEAD6C15D3A5}" destId="{65B0F3C9-8FF9-46AA-AD8B-DC4EF24926A5}" srcOrd="1" destOrd="0" presId="urn:microsoft.com/office/officeart/2005/8/layout/process1"/>
    <dgm:cxn modelId="{EFE93DD9-22BB-4F0A-A7AB-7E07306F28B7}" type="presParOf" srcId="{65B0F3C9-8FF9-46AA-AD8B-DC4EF24926A5}" destId="{0984E623-455A-4A1E-ABB4-8460CAC1D68B}" srcOrd="0" destOrd="0" presId="urn:microsoft.com/office/officeart/2005/8/layout/process1"/>
    <dgm:cxn modelId="{D947217B-F415-410A-A3FD-270487ED668D}" type="presParOf" srcId="{4968900A-09E0-43DC-B0EA-EEAD6C15D3A5}" destId="{DF6395E0-A3E1-42D1-B058-61549B9D9B1C}" srcOrd="2" destOrd="0" presId="urn:microsoft.com/office/officeart/2005/8/layout/process1"/>
    <dgm:cxn modelId="{13DD52C0-09A2-490E-B881-471CB35206BA}" type="presParOf" srcId="{4968900A-09E0-43DC-B0EA-EEAD6C15D3A5}" destId="{2F48EE57-0A19-4F45-9D05-2D036AFD69DE}" srcOrd="3" destOrd="0" presId="urn:microsoft.com/office/officeart/2005/8/layout/process1"/>
    <dgm:cxn modelId="{E35C4EA5-01D1-4E86-8D89-040376DEBFF7}" type="presParOf" srcId="{2F48EE57-0A19-4F45-9D05-2D036AFD69DE}" destId="{4FD5051B-5328-4F57-8E13-4F6710EBD6B5}" srcOrd="0" destOrd="0" presId="urn:microsoft.com/office/officeart/2005/8/layout/process1"/>
    <dgm:cxn modelId="{CACAACCF-C2E5-46CE-A8B6-4FA0D1A12BCF}" type="presParOf" srcId="{4968900A-09E0-43DC-B0EA-EEAD6C15D3A5}" destId="{982AD483-7609-4636-B54D-E569E7BC4446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7A071C-9772-465C-89CD-3DE99D51DE3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CB23277-D503-4C24-A555-0DE2A8176053}">
      <dgm:prSet/>
      <dgm:spPr/>
      <dgm:t>
        <a:bodyPr/>
        <a:lstStyle/>
        <a:p>
          <a:pPr rtl="0"/>
          <a:r>
            <a:rPr lang="uk-UA" smtClean="0"/>
            <a:t>функції ціноутворення та/або відшкодування (P і/або R) та HTA (Латвія, Люксембург, Мальта, Нідерланди);</a:t>
          </a:r>
          <a:endParaRPr lang="uk-UA"/>
        </a:p>
      </dgm:t>
    </dgm:pt>
    <dgm:pt modelId="{EE31012D-68C7-46C2-82D0-F04B9AEB357D}" type="parTrans" cxnId="{7BEAA5C8-F833-49FD-B420-E945730DDA65}">
      <dgm:prSet/>
      <dgm:spPr/>
      <dgm:t>
        <a:bodyPr/>
        <a:lstStyle/>
        <a:p>
          <a:endParaRPr lang="ru-RU"/>
        </a:p>
      </dgm:t>
    </dgm:pt>
    <dgm:pt modelId="{B36C97E4-8D1A-4B51-9384-B98A8CA41DEC}" type="sibTrans" cxnId="{7BEAA5C8-F833-49FD-B420-E945730DDA65}">
      <dgm:prSet/>
      <dgm:spPr/>
      <dgm:t>
        <a:bodyPr/>
        <a:lstStyle/>
        <a:p>
          <a:endParaRPr lang="ru-RU"/>
        </a:p>
      </dgm:t>
    </dgm:pt>
    <dgm:pt modelId="{85A3BB02-BC94-4119-ABFD-EFFD5BA398A4}">
      <dgm:prSet/>
      <dgm:spPr/>
      <dgm:t>
        <a:bodyPr/>
        <a:lstStyle/>
        <a:p>
          <a:pPr rtl="0"/>
          <a:r>
            <a:rPr lang="uk-UA" smtClean="0"/>
            <a:t>• функції регулювання, ціноутворення та/або відшкодування та HTA (Кіпр, Португалія, Чехія);</a:t>
          </a:r>
          <a:endParaRPr lang="uk-UA"/>
        </a:p>
      </dgm:t>
    </dgm:pt>
    <dgm:pt modelId="{81751F28-3771-408B-8810-AC251AB79904}" type="parTrans" cxnId="{C014D066-EC6E-4DB2-9FE3-963D4D4B5C4D}">
      <dgm:prSet/>
      <dgm:spPr/>
      <dgm:t>
        <a:bodyPr/>
        <a:lstStyle/>
        <a:p>
          <a:endParaRPr lang="ru-RU"/>
        </a:p>
      </dgm:t>
    </dgm:pt>
    <dgm:pt modelId="{CA941FC8-6AC2-4CAE-974B-8FECD086E490}" type="sibTrans" cxnId="{C014D066-EC6E-4DB2-9FE3-963D4D4B5C4D}">
      <dgm:prSet/>
      <dgm:spPr/>
      <dgm:t>
        <a:bodyPr/>
        <a:lstStyle/>
        <a:p>
          <a:endParaRPr lang="ru-RU"/>
        </a:p>
      </dgm:t>
    </dgm:pt>
    <dgm:pt modelId="{E1B04308-806A-4EBC-8CE1-0EA1B759A3CA}">
      <dgm:prSet/>
      <dgm:spPr/>
      <dgm:t>
        <a:bodyPr/>
        <a:lstStyle/>
        <a:p>
          <a:pPr rtl="0"/>
          <a:r>
            <a:rPr lang="uk-UA" smtClean="0"/>
            <a:t>• регуляторні функції та HTA (Угорщина, Фінляндія)</a:t>
          </a:r>
          <a:endParaRPr lang="uk-UA"/>
        </a:p>
      </dgm:t>
    </dgm:pt>
    <dgm:pt modelId="{2A21D6DB-54A6-482C-B500-46D90559140C}" type="parTrans" cxnId="{9AEF3C20-0BBD-4740-9DF4-AB43EBF9D5DF}">
      <dgm:prSet/>
      <dgm:spPr/>
      <dgm:t>
        <a:bodyPr/>
        <a:lstStyle/>
        <a:p>
          <a:endParaRPr lang="ru-RU"/>
        </a:p>
      </dgm:t>
    </dgm:pt>
    <dgm:pt modelId="{14AD0FAE-994B-49F0-99CE-83387B69108B}" type="sibTrans" cxnId="{9AEF3C20-0BBD-4740-9DF4-AB43EBF9D5DF}">
      <dgm:prSet/>
      <dgm:spPr/>
      <dgm:t>
        <a:bodyPr/>
        <a:lstStyle/>
        <a:p>
          <a:endParaRPr lang="ru-RU"/>
        </a:p>
      </dgm:t>
    </dgm:pt>
    <dgm:pt modelId="{0EA3729F-2658-4455-B854-530E786BBFF6}" type="pres">
      <dgm:prSet presAssocID="{627A071C-9772-465C-89CD-3DE99D51DE3B}" presName="linear" presStyleCnt="0">
        <dgm:presLayoutVars>
          <dgm:animLvl val="lvl"/>
          <dgm:resizeHandles val="exact"/>
        </dgm:presLayoutVars>
      </dgm:prSet>
      <dgm:spPr/>
    </dgm:pt>
    <dgm:pt modelId="{64893FCB-C5E0-4C44-912F-92F8F6AAD961}" type="pres">
      <dgm:prSet presAssocID="{8CB23277-D503-4C24-A555-0DE2A817605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028D49E-4FB9-4555-98FB-C48C76B36FB8}" type="pres">
      <dgm:prSet presAssocID="{B36C97E4-8D1A-4B51-9384-B98A8CA41DEC}" presName="spacer" presStyleCnt="0"/>
      <dgm:spPr/>
    </dgm:pt>
    <dgm:pt modelId="{D817DB28-F937-47D2-BED1-ECDFC9067B39}" type="pres">
      <dgm:prSet presAssocID="{85A3BB02-BC94-4119-ABFD-EFFD5BA398A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F217106-B88C-4DA5-B32E-D37A8624A826}" type="pres">
      <dgm:prSet presAssocID="{CA941FC8-6AC2-4CAE-974B-8FECD086E490}" presName="spacer" presStyleCnt="0"/>
      <dgm:spPr/>
    </dgm:pt>
    <dgm:pt modelId="{F6F9D68D-B71C-4B9E-92DB-44805967DAEE}" type="pres">
      <dgm:prSet presAssocID="{E1B04308-806A-4EBC-8CE1-0EA1B759A3C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AEF3C20-0BBD-4740-9DF4-AB43EBF9D5DF}" srcId="{627A071C-9772-465C-89CD-3DE99D51DE3B}" destId="{E1B04308-806A-4EBC-8CE1-0EA1B759A3CA}" srcOrd="2" destOrd="0" parTransId="{2A21D6DB-54A6-482C-B500-46D90559140C}" sibTransId="{14AD0FAE-994B-49F0-99CE-83387B69108B}"/>
    <dgm:cxn modelId="{7BEAA5C8-F833-49FD-B420-E945730DDA65}" srcId="{627A071C-9772-465C-89CD-3DE99D51DE3B}" destId="{8CB23277-D503-4C24-A555-0DE2A8176053}" srcOrd="0" destOrd="0" parTransId="{EE31012D-68C7-46C2-82D0-F04B9AEB357D}" sibTransId="{B36C97E4-8D1A-4B51-9384-B98A8CA41DEC}"/>
    <dgm:cxn modelId="{91769624-44B9-43E4-B1D5-CCF18592C731}" type="presOf" srcId="{8CB23277-D503-4C24-A555-0DE2A8176053}" destId="{64893FCB-C5E0-4C44-912F-92F8F6AAD961}" srcOrd="0" destOrd="0" presId="urn:microsoft.com/office/officeart/2005/8/layout/vList2"/>
    <dgm:cxn modelId="{C014D066-EC6E-4DB2-9FE3-963D4D4B5C4D}" srcId="{627A071C-9772-465C-89CD-3DE99D51DE3B}" destId="{85A3BB02-BC94-4119-ABFD-EFFD5BA398A4}" srcOrd="1" destOrd="0" parTransId="{81751F28-3771-408B-8810-AC251AB79904}" sibTransId="{CA941FC8-6AC2-4CAE-974B-8FECD086E490}"/>
    <dgm:cxn modelId="{C1E4F7F0-290F-403F-8C24-2E6BFDE92129}" type="presOf" srcId="{E1B04308-806A-4EBC-8CE1-0EA1B759A3CA}" destId="{F6F9D68D-B71C-4B9E-92DB-44805967DAEE}" srcOrd="0" destOrd="0" presId="urn:microsoft.com/office/officeart/2005/8/layout/vList2"/>
    <dgm:cxn modelId="{02C149D6-4FFB-4AF6-B2B1-093D1E3D4B04}" type="presOf" srcId="{627A071C-9772-465C-89CD-3DE99D51DE3B}" destId="{0EA3729F-2658-4455-B854-530E786BBFF6}" srcOrd="0" destOrd="0" presId="urn:microsoft.com/office/officeart/2005/8/layout/vList2"/>
    <dgm:cxn modelId="{DBB35542-50CD-4B2E-A039-65C5C2A63342}" type="presOf" srcId="{85A3BB02-BC94-4119-ABFD-EFFD5BA398A4}" destId="{D817DB28-F937-47D2-BED1-ECDFC9067B39}" srcOrd="0" destOrd="0" presId="urn:microsoft.com/office/officeart/2005/8/layout/vList2"/>
    <dgm:cxn modelId="{F43C8628-FD1C-4941-A108-D169DC1F551D}" type="presParOf" srcId="{0EA3729F-2658-4455-B854-530E786BBFF6}" destId="{64893FCB-C5E0-4C44-912F-92F8F6AAD961}" srcOrd="0" destOrd="0" presId="urn:microsoft.com/office/officeart/2005/8/layout/vList2"/>
    <dgm:cxn modelId="{047E89F2-1572-40C8-A36D-2C3F061893A5}" type="presParOf" srcId="{0EA3729F-2658-4455-B854-530E786BBFF6}" destId="{D028D49E-4FB9-4555-98FB-C48C76B36FB8}" srcOrd="1" destOrd="0" presId="urn:microsoft.com/office/officeart/2005/8/layout/vList2"/>
    <dgm:cxn modelId="{15549FAA-2681-4FF7-9D40-38CDCAAFCB04}" type="presParOf" srcId="{0EA3729F-2658-4455-B854-530E786BBFF6}" destId="{D817DB28-F937-47D2-BED1-ECDFC9067B39}" srcOrd="2" destOrd="0" presId="urn:microsoft.com/office/officeart/2005/8/layout/vList2"/>
    <dgm:cxn modelId="{DFFF4EA0-097E-410B-87CE-7C92CD9A9F8C}" type="presParOf" srcId="{0EA3729F-2658-4455-B854-530E786BBFF6}" destId="{0F217106-B88C-4DA5-B32E-D37A8624A826}" srcOrd="3" destOrd="0" presId="urn:microsoft.com/office/officeart/2005/8/layout/vList2"/>
    <dgm:cxn modelId="{C73A9374-EBB5-4CB8-97DF-83EAADA4F429}" type="presParOf" srcId="{0EA3729F-2658-4455-B854-530E786BBFF6}" destId="{F6F9D68D-B71C-4B9E-92DB-44805967DAE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B203BA-1832-4EFA-A524-2E71ACAA3CA2}" type="doc">
      <dgm:prSet loTypeId="urn:microsoft.com/office/officeart/2005/8/layout/vList2" loCatId="list" qsTypeId="urn:microsoft.com/office/officeart/2005/8/quickstyle/3d2" qsCatId="3D" csTypeId="urn:microsoft.com/office/officeart/2005/8/colors/accent3_3" csCatId="accent3"/>
      <dgm:spPr/>
      <dgm:t>
        <a:bodyPr/>
        <a:lstStyle/>
        <a:p>
          <a:endParaRPr lang="ru-RU"/>
        </a:p>
      </dgm:t>
    </dgm:pt>
    <dgm:pt modelId="{1FEBB3A9-4E54-471A-BB8C-3F2B52EF2072}">
      <dgm:prSet/>
      <dgm:spPr/>
      <dgm:t>
        <a:bodyPr/>
        <a:lstStyle/>
        <a:p>
          <a:pPr rtl="0"/>
          <a:r>
            <a:rPr lang="uk-UA" smtClean="0"/>
            <a:t>збільшення витрат на ОЗ,</a:t>
          </a:r>
          <a:endParaRPr lang="uk-UA"/>
        </a:p>
      </dgm:t>
    </dgm:pt>
    <dgm:pt modelId="{074E0E4C-3462-4420-939C-F806E635FB9F}" type="parTrans" cxnId="{E4E47B3C-2130-4B49-AA8D-444776A1C328}">
      <dgm:prSet/>
      <dgm:spPr/>
      <dgm:t>
        <a:bodyPr/>
        <a:lstStyle/>
        <a:p>
          <a:endParaRPr lang="ru-RU"/>
        </a:p>
      </dgm:t>
    </dgm:pt>
    <dgm:pt modelId="{C12B2AA0-6C0E-4B88-8893-B5D5142AC940}" type="sibTrans" cxnId="{E4E47B3C-2130-4B49-AA8D-444776A1C328}">
      <dgm:prSet/>
      <dgm:spPr/>
      <dgm:t>
        <a:bodyPr/>
        <a:lstStyle/>
        <a:p>
          <a:endParaRPr lang="ru-RU"/>
        </a:p>
      </dgm:t>
    </dgm:pt>
    <dgm:pt modelId="{4132D852-B6E9-4239-804C-BC80268E5038}">
      <dgm:prSet/>
      <dgm:spPr/>
      <dgm:t>
        <a:bodyPr/>
        <a:lstStyle/>
        <a:p>
          <a:pPr rtl="0"/>
          <a:r>
            <a:rPr lang="uk-UA" smtClean="0"/>
            <a:t>науково-технічний прогрес, </a:t>
          </a:r>
          <a:endParaRPr lang="uk-UA"/>
        </a:p>
      </dgm:t>
    </dgm:pt>
    <dgm:pt modelId="{75FD739C-CCF9-4569-987A-16B98D04A231}" type="parTrans" cxnId="{F0428FFD-C11F-47F2-9EDF-E66DF36CBCF4}">
      <dgm:prSet/>
      <dgm:spPr/>
      <dgm:t>
        <a:bodyPr/>
        <a:lstStyle/>
        <a:p>
          <a:endParaRPr lang="ru-RU"/>
        </a:p>
      </dgm:t>
    </dgm:pt>
    <dgm:pt modelId="{6CE1C5E3-C9C3-4636-A4A7-2B0D238E0759}" type="sibTrans" cxnId="{F0428FFD-C11F-47F2-9EDF-E66DF36CBCF4}">
      <dgm:prSet/>
      <dgm:spPr/>
      <dgm:t>
        <a:bodyPr/>
        <a:lstStyle/>
        <a:p>
          <a:endParaRPr lang="ru-RU"/>
        </a:p>
      </dgm:t>
    </dgm:pt>
    <dgm:pt modelId="{35F21481-4918-4E41-A73D-D9F22EEE4C9D}">
      <dgm:prSet/>
      <dgm:spPr/>
      <dgm:t>
        <a:bodyPr/>
        <a:lstStyle/>
        <a:p>
          <a:pPr rtl="0"/>
          <a:r>
            <a:rPr lang="uk-UA" smtClean="0"/>
            <a:t>ріст числа альтернатив лікування та кількості інформації;</a:t>
          </a:r>
          <a:endParaRPr lang="uk-UA"/>
        </a:p>
      </dgm:t>
    </dgm:pt>
    <dgm:pt modelId="{3E3A313A-C2E7-4A54-952E-1B7FD7FA1CA8}" type="parTrans" cxnId="{255171A9-0238-4AF4-B975-98934756D6BD}">
      <dgm:prSet/>
      <dgm:spPr/>
      <dgm:t>
        <a:bodyPr/>
        <a:lstStyle/>
        <a:p>
          <a:endParaRPr lang="ru-RU"/>
        </a:p>
      </dgm:t>
    </dgm:pt>
    <dgm:pt modelId="{E91FA5B1-CA26-46F5-B934-0F543909A692}" type="sibTrans" cxnId="{255171A9-0238-4AF4-B975-98934756D6BD}">
      <dgm:prSet/>
      <dgm:spPr/>
      <dgm:t>
        <a:bodyPr/>
        <a:lstStyle/>
        <a:p>
          <a:endParaRPr lang="ru-RU"/>
        </a:p>
      </dgm:t>
    </dgm:pt>
    <dgm:pt modelId="{62CA4CCC-695B-425C-88AC-B7589BA345B9}">
      <dgm:prSet/>
      <dgm:spPr/>
      <dgm:t>
        <a:bodyPr/>
        <a:lstStyle/>
        <a:p>
          <a:pPr rtl="0"/>
          <a:r>
            <a:rPr lang="uk-UA" smtClean="0"/>
            <a:t>необхідність оцінки традиційних методик і практик лікування;</a:t>
          </a:r>
          <a:endParaRPr lang="uk-UA"/>
        </a:p>
      </dgm:t>
    </dgm:pt>
    <dgm:pt modelId="{B8E2EAAB-1CCB-41E8-A003-22414D5D903A}" type="parTrans" cxnId="{7F66147C-5D7E-496F-8B79-0BFC605EFB67}">
      <dgm:prSet/>
      <dgm:spPr/>
      <dgm:t>
        <a:bodyPr/>
        <a:lstStyle/>
        <a:p>
          <a:endParaRPr lang="ru-RU"/>
        </a:p>
      </dgm:t>
    </dgm:pt>
    <dgm:pt modelId="{55044696-DACD-4F10-9DDC-F6EB6E057FAC}" type="sibTrans" cxnId="{7F66147C-5D7E-496F-8B79-0BFC605EFB67}">
      <dgm:prSet/>
      <dgm:spPr/>
      <dgm:t>
        <a:bodyPr/>
        <a:lstStyle/>
        <a:p>
          <a:endParaRPr lang="ru-RU"/>
        </a:p>
      </dgm:t>
    </dgm:pt>
    <dgm:pt modelId="{D9A536D2-F7A1-449A-BD9C-C75D1D668D76}">
      <dgm:prSet/>
      <dgm:spPr/>
      <dgm:t>
        <a:bodyPr/>
        <a:lstStyle/>
        <a:p>
          <a:pPr rtl="0"/>
          <a:r>
            <a:rPr lang="uk-UA" smtClean="0"/>
            <a:t>розвиток і  потреба у застосуванні новітніх МТ; </a:t>
          </a:r>
          <a:endParaRPr lang="uk-UA"/>
        </a:p>
      </dgm:t>
    </dgm:pt>
    <dgm:pt modelId="{AF995350-5F42-40F4-A9D9-24DB3B4CA4D3}" type="parTrans" cxnId="{CC07CB85-99AC-4A9F-8151-F9F27C485C6D}">
      <dgm:prSet/>
      <dgm:spPr/>
      <dgm:t>
        <a:bodyPr/>
        <a:lstStyle/>
        <a:p>
          <a:endParaRPr lang="ru-RU"/>
        </a:p>
      </dgm:t>
    </dgm:pt>
    <dgm:pt modelId="{F45C8948-8C2E-4652-88EF-80B578536D7B}" type="sibTrans" cxnId="{CC07CB85-99AC-4A9F-8151-F9F27C485C6D}">
      <dgm:prSet/>
      <dgm:spPr/>
      <dgm:t>
        <a:bodyPr/>
        <a:lstStyle/>
        <a:p>
          <a:endParaRPr lang="ru-RU"/>
        </a:p>
      </dgm:t>
    </dgm:pt>
    <dgm:pt modelId="{28AD3DEA-243B-4907-A4DF-2EF8B3399577}">
      <dgm:prSet/>
      <dgm:spPr/>
      <dgm:t>
        <a:bodyPr/>
        <a:lstStyle/>
        <a:p>
          <a:pPr rtl="0"/>
          <a:r>
            <a:rPr lang="uk-UA" smtClean="0"/>
            <a:t>пріоритетність щодо впровадження високовартісних, але ефективних, зокрема з економічної точки зору, МТ;</a:t>
          </a:r>
          <a:endParaRPr lang="uk-UA"/>
        </a:p>
      </dgm:t>
    </dgm:pt>
    <dgm:pt modelId="{D98DA74B-D1F4-4A54-8B58-2377B56D08D1}" type="parTrans" cxnId="{01483E12-8219-4768-A4F7-2F52C3739C50}">
      <dgm:prSet/>
      <dgm:spPr/>
      <dgm:t>
        <a:bodyPr/>
        <a:lstStyle/>
        <a:p>
          <a:endParaRPr lang="ru-RU"/>
        </a:p>
      </dgm:t>
    </dgm:pt>
    <dgm:pt modelId="{9CED5DEC-49DB-4C71-B0DA-5F08CA98FBB0}" type="sibTrans" cxnId="{01483E12-8219-4768-A4F7-2F52C3739C50}">
      <dgm:prSet/>
      <dgm:spPr/>
      <dgm:t>
        <a:bodyPr/>
        <a:lstStyle/>
        <a:p>
          <a:endParaRPr lang="ru-RU"/>
        </a:p>
      </dgm:t>
    </dgm:pt>
    <dgm:pt modelId="{2029ED6B-2DDE-4237-97E4-10EAF7D7CDC3}">
      <dgm:prSet/>
      <dgm:spPr/>
      <dgm:t>
        <a:bodyPr/>
        <a:lstStyle/>
        <a:p>
          <a:pPr rtl="0"/>
          <a:r>
            <a:rPr lang="uk-UA" smtClean="0"/>
            <a:t>значне подорожчання послуг у сфері ОЗ і фармації.</a:t>
          </a:r>
          <a:endParaRPr lang="uk-UA"/>
        </a:p>
      </dgm:t>
    </dgm:pt>
    <dgm:pt modelId="{B9E22575-F6F1-4042-A18D-A2A65A63AC9F}" type="parTrans" cxnId="{26C6667A-663C-44D4-9EC4-DDD8DA567C0D}">
      <dgm:prSet/>
      <dgm:spPr/>
      <dgm:t>
        <a:bodyPr/>
        <a:lstStyle/>
        <a:p>
          <a:endParaRPr lang="ru-RU"/>
        </a:p>
      </dgm:t>
    </dgm:pt>
    <dgm:pt modelId="{DAEB56A6-6AB8-452C-9850-A8AAD48AC554}" type="sibTrans" cxnId="{26C6667A-663C-44D4-9EC4-DDD8DA567C0D}">
      <dgm:prSet/>
      <dgm:spPr/>
      <dgm:t>
        <a:bodyPr/>
        <a:lstStyle/>
        <a:p>
          <a:endParaRPr lang="ru-RU"/>
        </a:p>
      </dgm:t>
    </dgm:pt>
    <dgm:pt modelId="{3A62C2AF-5180-4F6F-AE76-92218CCA1234}" type="pres">
      <dgm:prSet presAssocID="{57B203BA-1832-4EFA-A524-2E71ACAA3CA2}" presName="linear" presStyleCnt="0">
        <dgm:presLayoutVars>
          <dgm:animLvl val="lvl"/>
          <dgm:resizeHandles val="exact"/>
        </dgm:presLayoutVars>
      </dgm:prSet>
      <dgm:spPr/>
    </dgm:pt>
    <dgm:pt modelId="{21892B39-918D-4E84-9383-3C92B0E3BD5B}" type="pres">
      <dgm:prSet presAssocID="{1FEBB3A9-4E54-471A-BB8C-3F2B52EF2072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356E381D-DD86-4AF0-8D52-5C7D56435AB4}" type="pres">
      <dgm:prSet presAssocID="{C12B2AA0-6C0E-4B88-8893-B5D5142AC940}" presName="spacer" presStyleCnt="0"/>
      <dgm:spPr/>
    </dgm:pt>
    <dgm:pt modelId="{CCC40384-3314-4A47-B13E-734807294596}" type="pres">
      <dgm:prSet presAssocID="{4132D852-B6E9-4239-804C-BC80268E5038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AB13008D-9FD1-421C-935F-DFF82138B5DE}" type="pres">
      <dgm:prSet presAssocID="{6CE1C5E3-C9C3-4636-A4A7-2B0D238E0759}" presName="spacer" presStyleCnt="0"/>
      <dgm:spPr/>
    </dgm:pt>
    <dgm:pt modelId="{48A58383-3823-4211-B4C9-F4322C39E9E2}" type="pres">
      <dgm:prSet presAssocID="{35F21481-4918-4E41-A73D-D9F22EEE4C9D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F62786B9-E673-4910-9F7D-6AC4B1E08383}" type="pres">
      <dgm:prSet presAssocID="{E91FA5B1-CA26-46F5-B934-0F543909A692}" presName="spacer" presStyleCnt="0"/>
      <dgm:spPr/>
    </dgm:pt>
    <dgm:pt modelId="{B709DB44-3F5B-492A-8FC0-6CA26643BDEB}" type="pres">
      <dgm:prSet presAssocID="{62CA4CCC-695B-425C-88AC-B7589BA345B9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8D392AB5-0007-42DB-A170-4B538BA18201}" type="pres">
      <dgm:prSet presAssocID="{55044696-DACD-4F10-9DDC-F6EB6E057FAC}" presName="spacer" presStyleCnt="0"/>
      <dgm:spPr/>
    </dgm:pt>
    <dgm:pt modelId="{D76AC641-329C-4C52-AB24-ED6FDB6CBB43}" type="pres">
      <dgm:prSet presAssocID="{D9A536D2-F7A1-449A-BD9C-C75D1D668D76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A218BBB4-71C5-493E-91CB-F24AC5F6DECB}" type="pres">
      <dgm:prSet presAssocID="{F45C8948-8C2E-4652-88EF-80B578536D7B}" presName="spacer" presStyleCnt="0"/>
      <dgm:spPr/>
    </dgm:pt>
    <dgm:pt modelId="{8058834E-4BE9-41E2-9A82-EAF40014A295}" type="pres">
      <dgm:prSet presAssocID="{28AD3DEA-243B-4907-A4DF-2EF8B3399577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4D42A361-B9CF-4C6A-B362-82DAD1DBDA04}" type="pres">
      <dgm:prSet presAssocID="{9CED5DEC-49DB-4C71-B0DA-5F08CA98FBB0}" presName="spacer" presStyleCnt="0"/>
      <dgm:spPr/>
    </dgm:pt>
    <dgm:pt modelId="{21E0683B-4658-4D04-9BA5-B9D1015C0F5C}" type="pres">
      <dgm:prSet presAssocID="{2029ED6B-2DDE-4237-97E4-10EAF7D7CDC3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6AD5147C-C303-4A03-9441-F41806764B4F}" type="presOf" srcId="{4132D852-B6E9-4239-804C-BC80268E5038}" destId="{CCC40384-3314-4A47-B13E-734807294596}" srcOrd="0" destOrd="0" presId="urn:microsoft.com/office/officeart/2005/8/layout/vList2"/>
    <dgm:cxn modelId="{01483E12-8219-4768-A4F7-2F52C3739C50}" srcId="{57B203BA-1832-4EFA-A524-2E71ACAA3CA2}" destId="{28AD3DEA-243B-4907-A4DF-2EF8B3399577}" srcOrd="5" destOrd="0" parTransId="{D98DA74B-D1F4-4A54-8B58-2377B56D08D1}" sibTransId="{9CED5DEC-49DB-4C71-B0DA-5F08CA98FBB0}"/>
    <dgm:cxn modelId="{96BE9C9D-708A-49AE-87EA-6687413D723D}" type="presOf" srcId="{62CA4CCC-695B-425C-88AC-B7589BA345B9}" destId="{B709DB44-3F5B-492A-8FC0-6CA26643BDEB}" srcOrd="0" destOrd="0" presId="urn:microsoft.com/office/officeart/2005/8/layout/vList2"/>
    <dgm:cxn modelId="{6488759E-2101-4D38-A39D-7135EAD85E68}" type="presOf" srcId="{D9A536D2-F7A1-449A-BD9C-C75D1D668D76}" destId="{D76AC641-329C-4C52-AB24-ED6FDB6CBB43}" srcOrd="0" destOrd="0" presId="urn:microsoft.com/office/officeart/2005/8/layout/vList2"/>
    <dgm:cxn modelId="{F0804A40-AF95-4463-B95F-95A796370451}" type="presOf" srcId="{57B203BA-1832-4EFA-A524-2E71ACAA3CA2}" destId="{3A62C2AF-5180-4F6F-AE76-92218CCA1234}" srcOrd="0" destOrd="0" presId="urn:microsoft.com/office/officeart/2005/8/layout/vList2"/>
    <dgm:cxn modelId="{255171A9-0238-4AF4-B975-98934756D6BD}" srcId="{57B203BA-1832-4EFA-A524-2E71ACAA3CA2}" destId="{35F21481-4918-4E41-A73D-D9F22EEE4C9D}" srcOrd="2" destOrd="0" parTransId="{3E3A313A-C2E7-4A54-952E-1B7FD7FA1CA8}" sibTransId="{E91FA5B1-CA26-46F5-B934-0F543909A692}"/>
    <dgm:cxn modelId="{CC07CB85-99AC-4A9F-8151-F9F27C485C6D}" srcId="{57B203BA-1832-4EFA-A524-2E71ACAA3CA2}" destId="{D9A536D2-F7A1-449A-BD9C-C75D1D668D76}" srcOrd="4" destOrd="0" parTransId="{AF995350-5F42-40F4-A9D9-24DB3B4CA4D3}" sibTransId="{F45C8948-8C2E-4652-88EF-80B578536D7B}"/>
    <dgm:cxn modelId="{68690BBF-8B8B-4691-AC6C-A9A1C551DE64}" type="presOf" srcId="{1FEBB3A9-4E54-471A-BB8C-3F2B52EF2072}" destId="{21892B39-918D-4E84-9383-3C92B0E3BD5B}" srcOrd="0" destOrd="0" presId="urn:microsoft.com/office/officeart/2005/8/layout/vList2"/>
    <dgm:cxn modelId="{35ED0EFD-3167-4206-B0C1-1FF93E1EF788}" type="presOf" srcId="{2029ED6B-2DDE-4237-97E4-10EAF7D7CDC3}" destId="{21E0683B-4658-4D04-9BA5-B9D1015C0F5C}" srcOrd="0" destOrd="0" presId="urn:microsoft.com/office/officeart/2005/8/layout/vList2"/>
    <dgm:cxn modelId="{26C6667A-663C-44D4-9EC4-DDD8DA567C0D}" srcId="{57B203BA-1832-4EFA-A524-2E71ACAA3CA2}" destId="{2029ED6B-2DDE-4237-97E4-10EAF7D7CDC3}" srcOrd="6" destOrd="0" parTransId="{B9E22575-F6F1-4042-A18D-A2A65A63AC9F}" sibTransId="{DAEB56A6-6AB8-452C-9850-A8AAD48AC554}"/>
    <dgm:cxn modelId="{E4E47B3C-2130-4B49-AA8D-444776A1C328}" srcId="{57B203BA-1832-4EFA-A524-2E71ACAA3CA2}" destId="{1FEBB3A9-4E54-471A-BB8C-3F2B52EF2072}" srcOrd="0" destOrd="0" parTransId="{074E0E4C-3462-4420-939C-F806E635FB9F}" sibTransId="{C12B2AA0-6C0E-4B88-8893-B5D5142AC940}"/>
    <dgm:cxn modelId="{BFCD386E-D77D-4970-B167-B4B826C0B545}" type="presOf" srcId="{35F21481-4918-4E41-A73D-D9F22EEE4C9D}" destId="{48A58383-3823-4211-B4C9-F4322C39E9E2}" srcOrd="0" destOrd="0" presId="urn:microsoft.com/office/officeart/2005/8/layout/vList2"/>
    <dgm:cxn modelId="{CEC58C02-1E08-4E72-9BA4-3B949D71735B}" type="presOf" srcId="{28AD3DEA-243B-4907-A4DF-2EF8B3399577}" destId="{8058834E-4BE9-41E2-9A82-EAF40014A295}" srcOrd="0" destOrd="0" presId="urn:microsoft.com/office/officeart/2005/8/layout/vList2"/>
    <dgm:cxn modelId="{F0428FFD-C11F-47F2-9EDF-E66DF36CBCF4}" srcId="{57B203BA-1832-4EFA-A524-2E71ACAA3CA2}" destId="{4132D852-B6E9-4239-804C-BC80268E5038}" srcOrd="1" destOrd="0" parTransId="{75FD739C-CCF9-4569-987A-16B98D04A231}" sibTransId="{6CE1C5E3-C9C3-4636-A4A7-2B0D238E0759}"/>
    <dgm:cxn modelId="{7F66147C-5D7E-496F-8B79-0BFC605EFB67}" srcId="{57B203BA-1832-4EFA-A524-2E71ACAA3CA2}" destId="{62CA4CCC-695B-425C-88AC-B7589BA345B9}" srcOrd="3" destOrd="0" parTransId="{B8E2EAAB-1CCB-41E8-A003-22414D5D903A}" sibTransId="{55044696-DACD-4F10-9DDC-F6EB6E057FAC}"/>
    <dgm:cxn modelId="{3C1DE239-00EF-4891-B499-EE34FABF8361}" type="presParOf" srcId="{3A62C2AF-5180-4F6F-AE76-92218CCA1234}" destId="{21892B39-918D-4E84-9383-3C92B0E3BD5B}" srcOrd="0" destOrd="0" presId="urn:microsoft.com/office/officeart/2005/8/layout/vList2"/>
    <dgm:cxn modelId="{FBA7ADB6-9FD8-4FA3-A5A0-E0B21F37D077}" type="presParOf" srcId="{3A62C2AF-5180-4F6F-AE76-92218CCA1234}" destId="{356E381D-DD86-4AF0-8D52-5C7D56435AB4}" srcOrd="1" destOrd="0" presId="urn:microsoft.com/office/officeart/2005/8/layout/vList2"/>
    <dgm:cxn modelId="{ED1D0328-F9C1-4D52-AC6B-758B0785DE43}" type="presParOf" srcId="{3A62C2AF-5180-4F6F-AE76-92218CCA1234}" destId="{CCC40384-3314-4A47-B13E-734807294596}" srcOrd="2" destOrd="0" presId="urn:microsoft.com/office/officeart/2005/8/layout/vList2"/>
    <dgm:cxn modelId="{7C522411-DAFE-4DB8-99EC-16A57E0B817C}" type="presParOf" srcId="{3A62C2AF-5180-4F6F-AE76-92218CCA1234}" destId="{AB13008D-9FD1-421C-935F-DFF82138B5DE}" srcOrd="3" destOrd="0" presId="urn:microsoft.com/office/officeart/2005/8/layout/vList2"/>
    <dgm:cxn modelId="{1786DC30-A706-4DCE-82F0-DA52E0CB6EF2}" type="presParOf" srcId="{3A62C2AF-5180-4F6F-AE76-92218CCA1234}" destId="{48A58383-3823-4211-B4C9-F4322C39E9E2}" srcOrd="4" destOrd="0" presId="urn:microsoft.com/office/officeart/2005/8/layout/vList2"/>
    <dgm:cxn modelId="{D56EFDB5-BAFD-4341-9D38-B15ADE87323D}" type="presParOf" srcId="{3A62C2AF-5180-4F6F-AE76-92218CCA1234}" destId="{F62786B9-E673-4910-9F7D-6AC4B1E08383}" srcOrd="5" destOrd="0" presId="urn:microsoft.com/office/officeart/2005/8/layout/vList2"/>
    <dgm:cxn modelId="{069C63EA-06A5-44C9-A7A1-E6187E65D03B}" type="presParOf" srcId="{3A62C2AF-5180-4F6F-AE76-92218CCA1234}" destId="{B709DB44-3F5B-492A-8FC0-6CA26643BDEB}" srcOrd="6" destOrd="0" presId="urn:microsoft.com/office/officeart/2005/8/layout/vList2"/>
    <dgm:cxn modelId="{523AFFEF-EC62-4F04-8FD9-AE23C4FF7F98}" type="presParOf" srcId="{3A62C2AF-5180-4F6F-AE76-92218CCA1234}" destId="{8D392AB5-0007-42DB-A170-4B538BA18201}" srcOrd="7" destOrd="0" presId="urn:microsoft.com/office/officeart/2005/8/layout/vList2"/>
    <dgm:cxn modelId="{ADE7FAF0-4A56-4C97-9C26-A8B07F2676EE}" type="presParOf" srcId="{3A62C2AF-5180-4F6F-AE76-92218CCA1234}" destId="{D76AC641-329C-4C52-AB24-ED6FDB6CBB43}" srcOrd="8" destOrd="0" presId="urn:microsoft.com/office/officeart/2005/8/layout/vList2"/>
    <dgm:cxn modelId="{274BB46C-DB97-4383-9CE2-DDC25268904E}" type="presParOf" srcId="{3A62C2AF-5180-4F6F-AE76-92218CCA1234}" destId="{A218BBB4-71C5-493E-91CB-F24AC5F6DECB}" srcOrd="9" destOrd="0" presId="urn:microsoft.com/office/officeart/2005/8/layout/vList2"/>
    <dgm:cxn modelId="{2D07C4C4-6CB7-4AB8-80EB-94EDD8BB1C5C}" type="presParOf" srcId="{3A62C2AF-5180-4F6F-AE76-92218CCA1234}" destId="{8058834E-4BE9-41E2-9A82-EAF40014A295}" srcOrd="10" destOrd="0" presId="urn:microsoft.com/office/officeart/2005/8/layout/vList2"/>
    <dgm:cxn modelId="{B7824711-5F98-48A9-BDC6-91DBF94C6231}" type="presParOf" srcId="{3A62C2AF-5180-4F6F-AE76-92218CCA1234}" destId="{4D42A361-B9CF-4C6A-B362-82DAD1DBDA04}" srcOrd="11" destOrd="0" presId="urn:microsoft.com/office/officeart/2005/8/layout/vList2"/>
    <dgm:cxn modelId="{E705461D-D744-4576-8811-FC8FF9B17FFD}" type="presParOf" srcId="{3A62C2AF-5180-4F6F-AE76-92218CCA1234}" destId="{21E0683B-4658-4D04-9BA5-B9D1015C0F5C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3876AB-E5A8-4840-A9AA-0EEC19E96605}">
      <dsp:nvSpPr>
        <dsp:cNvPr id="0" name=""/>
        <dsp:cNvSpPr/>
      </dsp:nvSpPr>
      <dsp:spPr>
        <a:xfrm>
          <a:off x="5933" y="273189"/>
          <a:ext cx="1773323" cy="168586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усвідомлення необхідності оцінки нових медичних втручань;</a:t>
          </a:r>
          <a:endParaRPr lang="uk-UA" sz="1800" kern="1200" dirty="0"/>
        </a:p>
      </dsp:txBody>
      <dsp:txXfrm>
        <a:off x="55310" y="322566"/>
        <a:ext cx="1674569" cy="1587115"/>
      </dsp:txXfrm>
    </dsp:sp>
    <dsp:sp modelId="{65B0F3C9-8FF9-46AA-AD8B-DC4EF24926A5}">
      <dsp:nvSpPr>
        <dsp:cNvPr id="0" name=""/>
        <dsp:cNvSpPr/>
      </dsp:nvSpPr>
      <dsp:spPr>
        <a:xfrm>
          <a:off x="1956589" y="896231"/>
          <a:ext cx="375944" cy="4397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1956589" y="984188"/>
        <a:ext cx="263161" cy="263870"/>
      </dsp:txXfrm>
    </dsp:sp>
    <dsp:sp modelId="{DF6395E0-A3E1-42D1-B058-61549B9D9B1C}">
      <dsp:nvSpPr>
        <dsp:cNvPr id="0" name=""/>
        <dsp:cNvSpPr/>
      </dsp:nvSpPr>
      <dsp:spPr>
        <a:xfrm>
          <a:off x="2488586" y="273189"/>
          <a:ext cx="1773323" cy="1685869"/>
        </a:xfrm>
        <a:prstGeom prst="roundRect">
          <a:avLst>
            <a:gd name="adj" fmla="val 10000"/>
          </a:avLst>
        </a:prstGeom>
        <a:solidFill>
          <a:schemeClr val="accent3">
            <a:hueOff val="-10777803"/>
            <a:satOff val="-40099"/>
            <a:lumOff val="-1784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питання ефективності багатьох усталених медичних методик;</a:t>
          </a:r>
          <a:endParaRPr lang="uk-UA" sz="1800" kern="1200" dirty="0"/>
        </a:p>
      </dsp:txBody>
      <dsp:txXfrm>
        <a:off x="2537963" y="322566"/>
        <a:ext cx="1674569" cy="1587115"/>
      </dsp:txXfrm>
    </dsp:sp>
    <dsp:sp modelId="{2F48EE57-0A19-4F45-9D05-2D036AFD69DE}">
      <dsp:nvSpPr>
        <dsp:cNvPr id="0" name=""/>
        <dsp:cNvSpPr/>
      </dsp:nvSpPr>
      <dsp:spPr>
        <a:xfrm>
          <a:off x="4439242" y="896231"/>
          <a:ext cx="375944" cy="4397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21555606"/>
            <a:satOff val="-80198"/>
            <a:lumOff val="-3568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4439242" y="984188"/>
        <a:ext cx="263161" cy="263870"/>
      </dsp:txXfrm>
    </dsp:sp>
    <dsp:sp modelId="{982AD483-7609-4636-B54D-E569E7BC4446}">
      <dsp:nvSpPr>
        <dsp:cNvPr id="0" name=""/>
        <dsp:cNvSpPr/>
      </dsp:nvSpPr>
      <dsp:spPr>
        <a:xfrm>
          <a:off x="4971239" y="273189"/>
          <a:ext cx="1773323" cy="1685869"/>
        </a:xfrm>
        <a:prstGeom prst="roundRect">
          <a:avLst>
            <a:gd name="adj" fmla="val 10000"/>
          </a:avLst>
        </a:prstGeom>
        <a:solidFill>
          <a:schemeClr val="accent3">
            <a:hueOff val="-21555606"/>
            <a:satOff val="-80198"/>
            <a:lumOff val="-3568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проблема високої вартості МТ.</a:t>
          </a:r>
          <a:endParaRPr lang="uk-UA" sz="1800" kern="1200" dirty="0"/>
        </a:p>
      </dsp:txBody>
      <dsp:txXfrm>
        <a:off x="5020616" y="322566"/>
        <a:ext cx="1674569" cy="15871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893FCB-C5E0-4C44-912F-92F8F6AAD961}">
      <dsp:nvSpPr>
        <dsp:cNvPr id="0" name=""/>
        <dsp:cNvSpPr/>
      </dsp:nvSpPr>
      <dsp:spPr>
        <a:xfrm>
          <a:off x="0" y="172790"/>
          <a:ext cx="7380820" cy="8494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smtClean="0"/>
            <a:t>функції ціноутворення та/або відшкодування (P і/або R) та HTA (Латвія, Люксембург, Мальта, Нідерланди);</a:t>
          </a:r>
          <a:endParaRPr lang="uk-UA" sz="2200" kern="1200"/>
        </a:p>
      </dsp:txBody>
      <dsp:txXfrm>
        <a:off x="41465" y="214255"/>
        <a:ext cx="7297890" cy="766490"/>
      </dsp:txXfrm>
    </dsp:sp>
    <dsp:sp modelId="{D817DB28-F937-47D2-BED1-ECDFC9067B39}">
      <dsp:nvSpPr>
        <dsp:cNvPr id="0" name=""/>
        <dsp:cNvSpPr/>
      </dsp:nvSpPr>
      <dsp:spPr>
        <a:xfrm>
          <a:off x="0" y="1085570"/>
          <a:ext cx="7380820" cy="8494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smtClean="0"/>
            <a:t>• функції регулювання, ціноутворення та/або відшкодування та HTA (Кіпр, Португалія, Чехія);</a:t>
          </a:r>
          <a:endParaRPr lang="uk-UA" sz="2200" kern="1200"/>
        </a:p>
      </dsp:txBody>
      <dsp:txXfrm>
        <a:off x="41465" y="1127035"/>
        <a:ext cx="7297890" cy="766490"/>
      </dsp:txXfrm>
    </dsp:sp>
    <dsp:sp modelId="{F6F9D68D-B71C-4B9E-92DB-44805967DAEE}">
      <dsp:nvSpPr>
        <dsp:cNvPr id="0" name=""/>
        <dsp:cNvSpPr/>
      </dsp:nvSpPr>
      <dsp:spPr>
        <a:xfrm>
          <a:off x="0" y="1998350"/>
          <a:ext cx="7380820" cy="8494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smtClean="0"/>
            <a:t>• регуляторні функції та HTA (Угорщина, Фінляндія)</a:t>
          </a:r>
          <a:endParaRPr lang="uk-UA" sz="2200" kern="1200"/>
        </a:p>
      </dsp:txBody>
      <dsp:txXfrm>
        <a:off x="41465" y="2039815"/>
        <a:ext cx="7297890" cy="7664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892B39-918D-4E84-9383-3C92B0E3BD5B}">
      <dsp:nvSpPr>
        <dsp:cNvPr id="0" name=""/>
        <dsp:cNvSpPr/>
      </dsp:nvSpPr>
      <dsp:spPr>
        <a:xfrm>
          <a:off x="0" y="7430"/>
          <a:ext cx="7128792" cy="456300"/>
        </a:xfrm>
        <a:prstGeom prst="round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збільшення витрат на ОЗ,</a:t>
          </a:r>
          <a:endParaRPr lang="uk-UA" sz="1200" kern="1200"/>
        </a:p>
      </dsp:txBody>
      <dsp:txXfrm>
        <a:off x="22275" y="29705"/>
        <a:ext cx="7084242" cy="411750"/>
      </dsp:txXfrm>
    </dsp:sp>
    <dsp:sp modelId="{CCC40384-3314-4A47-B13E-734807294596}">
      <dsp:nvSpPr>
        <dsp:cNvPr id="0" name=""/>
        <dsp:cNvSpPr/>
      </dsp:nvSpPr>
      <dsp:spPr>
        <a:xfrm>
          <a:off x="0" y="498290"/>
          <a:ext cx="7128792" cy="456300"/>
        </a:xfrm>
        <a:prstGeom prst="roundRect">
          <a:avLst/>
        </a:prstGeom>
        <a:gradFill rotWithShape="0">
          <a:gsLst>
            <a:gs pos="0">
              <a:schemeClr val="accent3">
                <a:shade val="80000"/>
                <a:hueOff val="3463"/>
                <a:satOff val="1874"/>
                <a:lumOff val="3989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3463"/>
                <a:satOff val="1874"/>
                <a:lumOff val="3989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3463"/>
                <a:satOff val="1874"/>
                <a:lumOff val="398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науково-технічний прогрес, </a:t>
          </a:r>
          <a:endParaRPr lang="uk-UA" sz="1200" kern="1200"/>
        </a:p>
      </dsp:txBody>
      <dsp:txXfrm>
        <a:off x="22275" y="520565"/>
        <a:ext cx="7084242" cy="411750"/>
      </dsp:txXfrm>
    </dsp:sp>
    <dsp:sp modelId="{48A58383-3823-4211-B4C9-F4322C39E9E2}">
      <dsp:nvSpPr>
        <dsp:cNvPr id="0" name=""/>
        <dsp:cNvSpPr/>
      </dsp:nvSpPr>
      <dsp:spPr>
        <a:xfrm>
          <a:off x="0" y="989150"/>
          <a:ext cx="7128792" cy="456300"/>
        </a:xfrm>
        <a:prstGeom prst="roundRect">
          <a:avLst/>
        </a:prstGeom>
        <a:gradFill rotWithShape="0">
          <a:gsLst>
            <a:gs pos="0">
              <a:schemeClr val="accent3">
                <a:shade val="80000"/>
                <a:hueOff val="6926"/>
                <a:satOff val="3748"/>
                <a:lumOff val="7977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6926"/>
                <a:satOff val="3748"/>
                <a:lumOff val="7977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6926"/>
                <a:satOff val="3748"/>
                <a:lumOff val="797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ріст числа альтернатив лікування та кількості інформації;</a:t>
          </a:r>
          <a:endParaRPr lang="uk-UA" sz="1200" kern="1200"/>
        </a:p>
      </dsp:txBody>
      <dsp:txXfrm>
        <a:off x="22275" y="1011425"/>
        <a:ext cx="7084242" cy="411750"/>
      </dsp:txXfrm>
    </dsp:sp>
    <dsp:sp modelId="{B709DB44-3F5B-492A-8FC0-6CA26643BDEB}">
      <dsp:nvSpPr>
        <dsp:cNvPr id="0" name=""/>
        <dsp:cNvSpPr/>
      </dsp:nvSpPr>
      <dsp:spPr>
        <a:xfrm>
          <a:off x="0" y="1480010"/>
          <a:ext cx="7128792" cy="456300"/>
        </a:xfrm>
        <a:prstGeom prst="roundRect">
          <a:avLst/>
        </a:prstGeom>
        <a:gradFill rotWithShape="0">
          <a:gsLst>
            <a:gs pos="0">
              <a:schemeClr val="accent3">
                <a:shade val="80000"/>
                <a:hueOff val="10388"/>
                <a:satOff val="5622"/>
                <a:lumOff val="11966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10388"/>
                <a:satOff val="5622"/>
                <a:lumOff val="11966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10388"/>
                <a:satOff val="5622"/>
                <a:lumOff val="1196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необхідність оцінки традиційних методик і практик лікування;</a:t>
          </a:r>
          <a:endParaRPr lang="uk-UA" sz="1200" kern="1200"/>
        </a:p>
      </dsp:txBody>
      <dsp:txXfrm>
        <a:off x="22275" y="1502285"/>
        <a:ext cx="7084242" cy="411750"/>
      </dsp:txXfrm>
    </dsp:sp>
    <dsp:sp modelId="{D76AC641-329C-4C52-AB24-ED6FDB6CBB43}">
      <dsp:nvSpPr>
        <dsp:cNvPr id="0" name=""/>
        <dsp:cNvSpPr/>
      </dsp:nvSpPr>
      <dsp:spPr>
        <a:xfrm>
          <a:off x="0" y="1970870"/>
          <a:ext cx="7128792" cy="456300"/>
        </a:xfrm>
        <a:prstGeom prst="roundRect">
          <a:avLst/>
        </a:prstGeom>
        <a:gradFill rotWithShape="0">
          <a:gsLst>
            <a:gs pos="0">
              <a:schemeClr val="accent3">
                <a:shade val="80000"/>
                <a:hueOff val="13851"/>
                <a:satOff val="7496"/>
                <a:lumOff val="15955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13851"/>
                <a:satOff val="7496"/>
                <a:lumOff val="15955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13851"/>
                <a:satOff val="7496"/>
                <a:lumOff val="1595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розвиток і  потреба у застосуванні новітніх МТ; </a:t>
          </a:r>
          <a:endParaRPr lang="uk-UA" sz="1200" kern="1200"/>
        </a:p>
      </dsp:txBody>
      <dsp:txXfrm>
        <a:off x="22275" y="1993145"/>
        <a:ext cx="7084242" cy="411750"/>
      </dsp:txXfrm>
    </dsp:sp>
    <dsp:sp modelId="{8058834E-4BE9-41E2-9A82-EAF40014A295}">
      <dsp:nvSpPr>
        <dsp:cNvPr id="0" name=""/>
        <dsp:cNvSpPr/>
      </dsp:nvSpPr>
      <dsp:spPr>
        <a:xfrm>
          <a:off x="0" y="2461730"/>
          <a:ext cx="7128792" cy="456300"/>
        </a:xfrm>
        <a:prstGeom prst="roundRect">
          <a:avLst/>
        </a:prstGeom>
        <a:gradFill rotWithShape="0">
          <a:gsLst>
            <a:gs pos="0">
              <a:schemeClr val="accent3">
                <a:shade val="80000"/>
                <a:hueOff val="17314"/>
                <a:satOff val="9370"/>
                <a:lumOff val="19943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17314"/>
                <a:satOff val="9370"/>
                <a:lumOff val="19943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17314"/>
                <a:satOff val="9370"/>
                <a:lumOff val="199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пріоритетність щодо впровадження високовартісних, але ефективних, зокрема з економічної точки зору, МТ;</a:t>
          </a:r>
          <a:endParaRPr lang="uk-UA" sz="1200" kern="1200"/>
        </a:p>
      </dsp:txBody>
      <dsp:txXfrm>
        <a:off x="22275" y="2484005"/>
        <a:ext cx="7084242" cy="411750"/>
      </dsp:txXfrm>
    </dsp:sp>
    <dsp:sp modelId="{21E0683B-4658-4D04-9BA5-B9D1015C0F5C}">
      <dsp:nvSpPr>
        <dsp:cNvPr id="0" name=""/>
        <dsp:cNvSpPr/>
      </dsp:nvSpPr>
      <dsp:spPr>
        <a:xfrm>
          <a:off x="0" y="2952589"/>
          <a:ext cx="7128792" cy="456300"/>
        </a:xfrm>
        <a:prstGeom prst="roundRect">
          <a:avLst/>
        </a:prstGeom>
        <a:gradFill rotWithShape="0">
          <a:gsLst>
            <a:gs pos="0">
              <a:schemeClr val="accent3">
                <a:shade val="80000"/>
                <a:hueOff val="20777"/>
                <a:satOff val="11244"/>
                <a:lumOff val="23932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20777"/>
                <a:satOff val="11244"/>
                <a:lumOff val="23932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20777"/>
                <a:satOff val="11244"/>
                <a:lumOff val="2393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значне подорожчання послуг у сфері ОЗ і фармації.</a:t>
          </a:r>
          <a:endParaRPr lang="uk-UA" sz="1200" kern="1200"/>
        </a:p>
      </dsp:txBody>
      <dsp:txXfrm>
        <a:off x="22275" y="2974864"/>
        <a:ext cx="7084242" cy="4117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38B2D9-5CCB-4FE4-AEEC-8843940852B9}" type="datetimeFigureOut">
              <a:rPr lang="ko-KR" altLang="en-US" smtClean="0"/>
              <a:t>2026-02-03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8E9F30-A536-496E-9F19-827B21B0DB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6193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E9F30-A536-496E-9F19-827B21B0DB18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888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gradFill flip="none" rotWithShape="1">
          <a:gsLst>
            <a:gs pos="0">
              <a:schemeClr val="bg1">
                <a:lumMod val="95000"/>
              </a:schemeClr>
            </a:gs>
            <a:gs pos="50000">
              <a:schemeClr val="bg1">
                <a:lumMod val="95000"/>
                <a:alpha val="52000"/>
              </a:schemeClr>
            </a:gs>
            <a:gs pos="100000">
              <a:schemeClr val="bg1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5D0F8AD9-A4A3-420A-ADE3-AD27E8A939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07904" y="3147815"/>
            <a:ext cx="5039544" cy="1080120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sz="3600" dirty="0">
                <a:ea typeface="맑은 고딕" pitchFamily="50" charset="-127"/>
              </a:rPr>
              <a:t>FREE PPT TEMPLATES</a:t>
            </a:r>
            <a:endParaRPr lang="en-US" altLang="ko-KR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C661144E-472A-4AA8-9346-9E33770FB9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07904" y="4227934"/>
            <a:ext cx="5039401" cy="504056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INSTERT THE TITLE OF YOUR </a:t>
            </a:r>
          </a:p>
          <a:p>
            <a:pPr lvl="0"/>
            <a:r>
              <a:rPr lang="en-US" altLang="ko-KR" dirty="0"/>
              <a:t>PRESENTATION HERE</a:t>
            </a:r>
            <a:endParaRPr lang="ko-KR" altLang="en-US" dirty="0"/>
          </a:p>
        </p:txBody>
      </p:sp>
      <p:pic>
        <p:nvPicPr>
          <p:cNvPr id="1026" name="Picture 2" descr="G:\002-KIMS BUSINESS\007-02-Googleslidesppt\02-GSppt-Contents-Kim\20170429\06-\item0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0" y="987135"/>
            <a:ext cx="3882340" cy="333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2907416" y="339502"/>
            <a:ext cx="3320768" cy="44644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07416" y="3468997"/>
            <a:ext cx="3320768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907268" y="4045061"/>
            <a:ext cx="3320768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" name="Picture 2" descr="G:\002-KIMS BUSINESS\007-02-Googleslidesppt\02-GSppt-Contents-Kim\20170429\06-\item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492" y="995858"/>
            <a:ext cx="2418636" cy="207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ight Triangle 13"/>
          <p:cNvSpPr/>
          <p:nvPr userDrawn="1"/>
        </p:nvSpPr>
        <p:spPr>
          <a:xfrm rot="10800000">
            <a:off x="7763323" y="0"/>
            <a:ext cx="1380677" cy="5143500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ight Triangle 7"/>
          <p:cNvSpPr/>
          <p:nvPr userDrawn="1"/>
        </p:nvSpPr>
        <p:spPr>
          <a:xfrm>
            <a:off x="0" y="0"/>
            <a:ext cx="1380677" cy="5143500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1380677" y="987574"/>
            <a:ext cx="7295779" cy="37444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2" descr="G:\002-KIMS BUSINESS\007-02-Googleslidesppt\02-GSppt-Contents-Kim\20170429\06-\item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36" y="731346"/>
            <a:ext cx="1966918" cy="1691484"/>
          </a:xfrm>
          <a:prstGeom prst="rect">
            <a:avLst/>
          </a:prstGeom>
          <a:noFill/>
          <a:scene3d>
            <a:camera prst="orthographicFront">
              <a:rot lat="0" lon="0" rev="6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123478"/>
            <a:ext cx="698477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699542"/>
            <a:ext cx="698477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2" descr="G:\002-KIMS BUSINESS\007-02-Googleslidesppt\02-GSppt-Contents-Kim\20170429\06-\item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565" y="123478"/>
            <a:ext cx="1279146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0" y="171184"/>
            <a:ext cx="216024" cy="8000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403648" y="555526"/>
            <a:ext cx="7128793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403648" y="1131590"/>
            <a:ext cx="7128793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917849" y="411510"/>
            <a:ext cx="7758608" cy="43204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2" descr="G:\002-KIMS BUSINESS\007-02-Googleslidesppt\02-GSppt-Contents-Kim\20170429\06-\item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13" y="190171"/>
            <a:ext cx="1597115" cy="137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607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645036" y="987574"/>
            <a:ext cx="2880320" cy="367240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758632" y="987574"/>
            <a:ext cx="2880320" cy="3672408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102448" y="555526"/>
            <a:ext cx="1440160" cy="187220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216044" y="555526"/>
            <a:ext cx="1440160" cy="187220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3804" y="1131590"/>
            <a:ext cx="4608512" cy="23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827584" y="1428248"/>
            <a:ext cx="2209529" cy="16334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7" name="Picture 2" descr="D:\Fullppt\005-PNG이미지\모니터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433" y="1314908"/>
            <a:ext cx="2880320" cy="255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129573" y="1428248"/>
            <a:ext cx="2646122" cy="16017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9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774" y="1334106"/>
            <a:ext cx="1728192" cy="209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4085002" y="1428248"/>
            <a:ext cx="996682" cy="15395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123478"/>
            <a:ext cx="698477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699542"/>
            <a:ext cx="698477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18" name="Picture 2" descr="G:\002-KIMS BUSINESS\007-02-Googleslidesppt\02-GSppt-Contents-Kim\20170429\06-\item01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565" y="123478"/>
            <a:ext cx="1279146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 userDrawn="1"/>
        </p:nvSpPr>
        <p:spPr>
          <a:xfrm>
            <a:off x="0" y="171184"/>
            <a:ext cx="216024" cy="8000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176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434" y="1419622"/>
            <a:ext cx="3092054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634924" y="1553997"/>
            <a:ext cx="1783249" cy="27545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123478"/>
            <a:ext cx="698477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699542"/>
            <a:ext cx="698477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9" name="Picture 2" descr="G:\002-KIMS BUSINESS\007-02-Googleslidesppt\02-GSppt-Contents-Kim\20170429\06-\item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565" y="123478"/>
            <a:ext cx="1279146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 userDrawn="1"/>
        </p:nvSpPr>
        <p:spPr>
          <a:xfrm>
            <a:off x="0" y="171184"/>
            <a:ext cx="216024" cy="8000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418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Fullppt\005-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212236"/>
            <a:ext cx="3312368" cy="294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2906464" y="1317956"/>
            <a:ext cx="3043041" cy="18420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09470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2952000" cy="171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0" y="3433500"/>
            <a:ext cx="2952000" cy="171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3096000" y="0"/>
            <a:ext cx="2952000" cy="171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3096000" y="3433500"/>
            <a:ext cx="2952000" cy="171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9" hasCustomPrompt="1"/>
          </p:nvPr>
        </p:nvSpPr>
        <p:spPr>
          <a:xfrm>
            <a:off x="6192000" y="0"/>
            <a:ext cx="2952000" cy="171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20" hasCustomPrompt="1"/>
          </p:nvPr>
        </p:nvSpPr>
        <p:spPr>
          <a:xfrm>
            <a:off x="6192000" y="3433500"/>
            <a:ext cx="2952000" cy="171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02462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1421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644008" y="0"/>
            <a:ext cx="4499992" cy="3075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4499992" cy="3075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0" y="3174521"/>
            <a:ext cx="9144000" cy="19689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0288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82682" y="1268068"/>
            <a:ext cx="1944216" cy="36079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592393" y="1275382"/>
            <a:ext cx="1944216" cy="24055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602104" y="1275382"/>
            <a:ext cx="1944216" cy="15464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611815" y="1275382"/>
            <a:ext cx="1944216" cy="36006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2592393" y="3733289"/>
            <a:ext cx="1944000" cy="11427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4602104" y="2862780"/>
            <a:ext cx="1944000" cy="20132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123478"/>
            <a:ext cx="698477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95536" y="699542"/>
            <a:ext cx="698477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15" name="Picture 2" descr="G:\002-KIMS BUSINESS\007-02-Googleslidesppt\02-GSppt-Contents-Kim\20170429\06-\item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565" y="123478"/>
            <a:ext cx="1279146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 userDrawn="1"/>
        </p:nvSpPr>
        <p:spPr>
          <a:xfrm>
            <a:off x="0" y="171184"/>
            <a:ext cx="216024" cy="8000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1725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5456705" y="1460555"/>
            <a:ext cx="2232000" cy="22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7704000" y="3703500"/>
            <a:ext cx="144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992783" y="9610"/>
            <a:ext cx="144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25271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2715766"/>
            <a:ext cx="9144000" cy="24277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9191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0017180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354008" y="1131589"/>
            <a:ext cx="2849840" cy="3649171"/>
            <a:chOff x="354008" y="1131589"/>
            <a:chExt cx="2849840" cy="3649171"/>
          </a:xfrm>
        </p:grpSpPr>
        <p:sp>
          <p:nvSpPr>
            <p:cNvPr id="6" name="Rounded Rectangle 5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31932" y="1347500"/>
              <a:ext cx="108520" cy="32404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Half Frame 11"/>
            <p:cNvSpPr/>
            <p:nvPr/>
          </p:nvSpPr>
          <p:spPr>
            <a:xfrm rot="5400000">
              <a:off x="2592642" y="1238201"/>
              <a:ext cx="502331" cy="502331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919477"/>
            <a:ext cx="9144000" cy="1732393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3970216" y="1342704"/>
            <a:ext cx="1177848" cy="1177848"/>
          </a:xfrm>
          <a:prstGeom prst="ellipse">
            <a:avLst/>
          </a:prstGeom>
          <a:solidFill>
            <a:schemeClr val="accent2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694536"/>
            <a:ext cx="9144000" cy="4735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16811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3651870"/>
            <a:ext cx="9144000" cy="1080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2" r:id="rId2"/>
    <p:sldLayoutId id="2147483660" r:id="rId3"/>
    <p:sldLayoutId id="2147483655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56" r:id="rId15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63888" y="51470"/>
            <a:ext cx="48965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Міністерство охорони здоров’я України </a:t>
            </a:r>
          </a:p>
          <a:p>
            <a:pPr algn="ctr"/>
            <a:r>
              <a:rPr lang="uk-UA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</a:p>
          <a:p>
            <a:pPr algn="ctr"/>
            <a:r>
              <a:rPr lang="uk-UA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медико-фармацевтичний факультет</a:t>
            </a:r>
          </a:p>
          <a:p>
            <a:pPr algn="ctr"/>
            <a:r>
              <a:rPr lang="uk-UA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кафедра організації та економіки фармації</a:t>
            </a:r>
          </a:p>
          <a:p>
            <a:pPr algn="ctr"/>
            <a:r>
              <a:rPr lang="uk-UA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післядипломною підготовкою</a:t>
            </a:r>
            <a:endParaRPr lang="uk-UA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26160" y="192367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ЛЕКЦ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ІЯ №2</a:t>
            </a:r>
          </a:p>
          <a:p>
            <a:pPr algn="ctr"/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 СВІТОВИЙ ДОСВІД </a:t>
            </a:r>
          </a:p>
          <a:p>
            <a:pPr algn="ctr"/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ВПРОВАДЖЕННЯ СИСТЕМИ ОЦІНКИ МЕДИЧНИХ ТЕХНОЛОГІЙ.</a:t>
            </a:r>
            <a:endParaRPr lang="uk-UA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95936" y="429994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altLang="ko-KR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Лектор старший викладач </a:t>
            </a:r>
          </a:p>
          <a:p>
            <a:pPr algn="ctr"/>
            <a:r>
              <a:rPr lang="uk-UA" altLang="ko-KR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Степанова Оксана</a:t>
            </a:r>
            <a:endParaRPr lang="en-US" altLang="ko-KR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1" y="1419622"/>
            <a:ext cx="2304255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96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558458" y="771550"/>
            <a:ext cx="518457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uk-UA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rPr>
              <a:t>ОМТ стала однією з найбільш ефективних систем, що використовують практично усі країни Європи США, Канада, Австралія та ін. ОМТ спрямована на обґрунтування пріоритетів у виборі МТ і ухвалення відповідних рішень. Поширеність систем ОМТ відображає підвищений попит на достовірну інформацію, яка потрібна для підтвердження ефективності МТ на основі даних доказової медицини. Аналіз результатів впровадження ОМТ у міжнародну практику дозволив визначити шість історичних періодів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3558458" y="160104"/>
            <a:ext cx="5184576" cy="646331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dirty="0">
                <a:solidFill>
                  <a:srgbClr val="C00000"/>
                </a:solidFill>
              </a:rPr>
              <a:t>Історичні періоди впровадження </a:t>
            </a:r>
            <a:r>
              <a:rPr lang="uk-UA" dirty="0" smtClean="0">
                <a:solidFill>
                  <a:srgbClr val="C00000"/>
                </a:solidFill>
              </a:rPr>
              <a:t>ОМТ</a:t>
            </a:r>
          </a:p>
          <a:p>
            <a:pPr algn="ctr"/>
            <a:r>
              <a:rPr lang="uk-UA" dirty="0" smtClean="0">
                <a:solidFill>
                  <a:srgbClr val="C00000"/>
                </a:solidFill>
              </a:rPr>
              <a:t>у</a:t>
            </a:r>
            <a:r>
              <a:rPr lang="uk-UA" dirty="0">
                <a:solidFill>
                  <a:srgbClr val="C00000"/>
                </a:solidFill>
              </a:rPr>
              <a:t> міжнародну практику</a:t>
            </a:r>
            <a:endParaRPr lang="ko-KR" altLang="en-US" sz="1600" b="1" dirty="0">
              <a:solidFill>
                <a:srgbClr val="C00000"/>
              </a:solidFill>
              <a:ea typeface="+mj-ea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0696" y="0"/>
            <a:ext cx="2592288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827584" y="483270"/>
            <a:ext cx="2304256" cy="1944464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Simple</a:t>
            </a:r>
          </a:p>
          <a:p>
            <a:pPr marL="0" indent="0">
              <a:buNone/>
            </a:pPr>
            <a:r>
              <a:rPr lang="en-US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</a:t>
            </a:r>
          </a:p>
          <a:p>
            <a:pPr marL="0" indent="0">
              <a:buNone/>
            </a:pPr>
            <a:r>
              <a:rPr lang="en-US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Designed</a:t>
            </a:r>
            <a:endParaRPr lang="ko-KR" altLang="en-US" sz="36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11" name="Рисунок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458" y="2427734"/>
            <a:ext cx="5184576" cy="2588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696" y="0"/>
            <a:ext cx="2592288" cy="244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266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672" y="1131590"/>
            <a:ext cx="684076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chemeClr val="tx2">
                    <a:lumMod val="75000"/>
                  </a:schemeClr>
                </a:solidFill>
              </a:rPr>
              <a:t>Вперше термін «HTA» було введено в обіг </a:t>
            </a:r>
            <a:r>
              <a:rPr lang="uk-UA" sz="1600" dirty="0">
                <a:solidFill>
                  <a:srgbClr val="FF0000"/>
                </a:solidFill>
              </a:rPr>
              <a:t>приблизно 1967 р.</a:t>
            </a:r>
            <a:endParaRPr lang="en-US" sz="1600" dirty="0">
              <a:solidFill>
                <a:srgbClr val="FF0000"/>
              </a:solidFill>
            </a:endParaRPr>
          </a:p>
          <a:p>
            <a:pPr algn="just"/>
            <a:r>
              <a:rPr lang="uk-UA" sz="1600" dirty="0">
                <a:solidFill>
                  <a:schemeClr val="tx2">
                    <a:lumMod val="75000"/>
                  </a:schemeClr>
                </a:solidFill>
              </a:rPr>
              <a:t> Підкомісія Конгресу США з науки, дослідження і  розвитку провела аналіз безпосередніх і побічних наслідків технологічних інновацій та пов’язаних з цим проблем соціального, етичного, юридичного й політичного характеру</a:t>
            </a:r>
            <a:r>
              <a:rPr lang="uk-UA" sz="16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US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endParaRPr lang="en-US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uk-UA" sz="1600" dirty="0">
                <a:solidFill>
                  <a:schemeClr val="tx2">
                    <a:lumMod val="75000"/>
                  </a:schemeClr>
                </a:solidFill>
              </a:rPr>
              <a:t>За результатами досліджень у 1972 р. відбулись слухання у Конгресі США. </a:t>
            </a:r>
            <a:r>
              <a:rPr lang="uk-UA" sz="1600" dirty="0">
                <a:solidFill>
                  <a:srgbClr val="FF0000"/>
                </a:solidFill>
              </a:rPr>
              <a:t>У 1972–1973 рр. концепція ОМТ </a:t>
            </a:r>
            <a:r>
              <a:rPr lang="uk-UA" sz="1600" dirty="0">
                <a:solidFill>
                  <a:schemeClr val="tx2">
                    <a:lumMod val="75000"/>
                  </a:schemeClr>
                </a:solidFill>
              </a:rPr>
              <a:t>набула офіційного статусу з підписанням президентом США закону про оцінку технологій, а також створенням Бюро технічної оцінки проектів при Конгресі США. Було підкреслено, що головним завданням цієї оцінки є  надання повної й неупередженої інформації щодо наслідків впровадження та використання МТ з метою ухвалення управлінських рішень</a:t>
            </a:r>
            <a:r>
              <a:rPr lang="uk-UA" sz="16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US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uk-UA" dirty="0">
                <a:solidFill>
                  <a:srgbClr val="FF0000"/>
                </a:solidFill>
              </a:rPr>
              <a:t>У</a:t>
            </a:r>
            <a:r>
              <a:rPr lang="uk-UA" sz="1600" dirty="0">
                <a:solidFill>
                  <a:srgbClr val="FF0000"/>
                </a:solidFill>
              </a:rPr>
              <a:t> 1975 р</a:t>
            </a:r>
            <a:r>
              <a:rPr lang="uk-UA" sz="1600" dirty="0">
                <a:solidFill>
                  <a:schemeClr val="tx2">
                    <a:lumMod val="75000"/>
                  </a:schemeClr>
                </a:solidFill>
              </a:rPr>
              <a:t>. було створено </a:t>
            </a:r>
            <a:r>
              <a:rPr lang="uk-UA" sz="1600" dirty="0">
                <a:solidFill>
                  <a:srgbClr val="FF0000"/>
                </a:solidFill>
              </a:rPr>
              <a:t>національну програму системи ОМТ</a:t>
            </a:r>
            <a:r>
              <a:rPr lang="uk-UA" dirty="0">
                <a:solidFill>
                  <a:srgbClr val="FF0000"/>
                </a:solidFill>
              </a:rPr>
              <a:t>.</a:t>
            </a:r>
            <a:endParaRPr lang="uk-UA" sz="1600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384" y="195486"/>
            <a:ext cx="827584" cy="7200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01234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95486"/>
            <a:ext cx="648072" cy="792088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128598518"/>
              </p:ext>
            </p:extLst>
          </p:nvPr>
        </p:nvGraphicFramePr>
        <p:xfrm>
          <a:off x="1115615" y="1203598"/>
          <a:ext cx="6750496" cy="2232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343673" y="618242"/>
            <a:ext cx="4294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>
                <a:solidFill>
                  <a:srgbClr val="C00000"/>
                </a:solidFill>
              </a:rPr>
              <a:t>ГОЛОВНІ</a:t>
            </a:r>
            <a:r>
              <a:rPr lang="ru-RU" dirty="0">
                <a:solidFill>
                  <a:srgbClr val="C00000"/>
                </a:solidFill>
              </a:rPr>
              <a:t> ЧИННИКИ РОЗВИТКУ ОМТ </a:t>
            </a:r>
            <a:endParaRPr lang="uk-U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997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1779662"/>
            <a:ext cx="79928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70C0"/>
                </a:solidFill>
              </a:rPr>
              <a:t>Першим </a:t>
            </a:r>
            <a:r>
              <a:rPr lang="uk-UA" dirty="0">
                <a:solidFill>
                  <a:srgbClr val="0070C0"/>
                </a:solidFill>
              </a:rPr>
              <a:t>національним агентством з О</a:t>
            </a:r>
            <a:r>
              <a:rPr lang="uk-UA" dirty="0" smtClean="0">
                <a:solidFill>
                  <a:srgbClr val="0070C0"/>
                </a:solidFill>
              </a:rPr>
              <a:t>МТ </a:t>
            </a:r>
            <a:r>
              <a:rPr lang="uk-UA" dirty="0">
                <a:solidFill>
                  <a:srgbClr val="0070C0"/>
                </a:solidFill>
              </a:rPr>
              <a:t>у </a:t>
            </a:r>
            <a:r>
              <a:rPr lang="uk-UA" dirty="0" smtClean="0">
                <a:solidFill>
                  <a:srgbClr val="0070C0"/>
                </a:solidFill>
              </a:rPr>
              <a:t>Європі </a:t>
            </a:r>
            <a:r>
              <a:rPr lang="uk-UA" dirty="0">
                <a:solidFill>
                  <a:srgbClr val="0070C0"/>
                </a:solidFill>
              </a:rPr>
              <a:t>стала </a:t>
            </a:r>
            <a:r>
              <a:rPr lang="uk-UA" dirty="0" smtClean="0">
                <a:solidFill>
                  <a:srgbClr val="0070C0"/>
                </a:solidFill>
              </a:rPr>
              <a:t>шведська </a:t>
            </a: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70C0"/>
                </a:solidFill>
              </a:rPr>
              <a:t>рада </a:t>
            </a:r>
            <a:r>
              <a:rPr lang="uk-UA" dirty="0">
                <a:solidFill>
                  <a:srgbClr val="0070C0"/>
                </a:solidFill>
              </a:rPr>
              <a:t>з оцінки технологій у охороні здоров’я </a:t>
            </a:r>
            <a:r>
              <a:rPr lang="uk-UA" dirty="0" smtClean="0">
                <a:solidFill>
                  <a:srgbClr val="0070C0"/>
                </a:solidFill>
              </a:rPr>
              <a:t>(</a:t>
            </a:r>
            <a:r>
              <a:rPr lang="uk-UA" sz="1600" dirty="0" smtClean="0">
                <a:solidFill>
                  <a:srgbClr val="0070C0"/>
                </a:solidFill>
              </a:rPr>
              <a:t>SBU</a:t>
            </a:r>
            <a:r>
              <a:rPr lang="uk-UA" dirty="0" smtClean="0">
                <a:solidFill>
                  <a:srgbClr val="0070C0"/>
                </a:solidFill>
              </a:rPr>
              <a:t>), </a:t>
            </a:r>
            <a:r>
              <a:rPr lang="uk-UA" dirty="0">
                <a:solidFill>
                  <a:srgbClr val="0070C0"/>
                </a:solidFill>
              </a:rPr>
              <a:t>створена у 1981 </a:t>
            </a:r>
            <a:r>
              <a:rPr lang="uk-UA" dirty="0" smtClean="0">
                <a:solidFill>
                  <a:srgbClr val="0070C0"/>
                </a:solidFill>
              </a:rPr>
              <a:t>р</a:t>
            </a: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70C0"/>
                </a:solidFill>
              </a:rPr>
              <a:t>Її </a:t>
            </a:r>
            <a:r>
              <a:rPr lang="uk-UA" dirty="0">
                <a:solidFill>
                  <a:srgbClr val="0070C0"/>
                </a:solidFill>
              </a:rPr>
              <a:t>завданням було інформувати центральний уряд та окружні </a:t>
            </a:r>
            <a:r>
              <a:rPr lang="uk-UA" dirty="0" smtClean="0">
                <a:solidFill>
                  <a:srgbClr val="0070C0"/>
                </a:solidFill>
              </a:rPr>
              <a:t>ради</a:t>
            </a: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dirty="0">
                <a:solidFill>
                  <a:srgbClr val="0070C0"/>
                </a:solidFill>
              </a:rPr>
              <a:t>про переваги тих чи інших </a:t>
            </a:r>
            <a:r>
              <a:rPr lang="uk-UA" dirty="0" smtClean="0">
                <a:solidFill>
                  <a:srgbClr val="0070C0"/>
                </a:solidFill>
              </a:rPr>
              <a:t>МТ.</a:t>
            </a:r>
            <a:endParaRPr lang="uk-UA" dirty="0">
              <a:solidFill>
                <a:srgbClr val="0070C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23478"/>
            <a:ext cx="5112568" cy="15841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20" y="321494"/>
            <a:ext cx="1079086" cy="93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335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491630"/>
            <a:ext cx="87849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Важливу роль у розвитку європейської ОМТ мало створення у середині 90-х років при Державній службі охорони здоров’я Великої Британії (NHS) Національної програми досліджень і розробок, та пізніше, у 1999 р. – Національного інституту охорони здоров’я і досконалості медичної допомоги (NICE). Діяльність цих установ була спрямована на проведення досліджень і  розробку рекомендацій щодо клінічної практики на основі ОМТ.</a:t>
            </a:r>
            <a:endParaRPr lang="uk-UA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195486"/>
            <a:ext cx="2592288" cy="11441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95486"/>
            <a:ext cx="1080120" cy="9361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180916"/>
            <a:ext cx="1080120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06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239" y="627534"/>
            <a:ext cx="2548880" cy="172819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9512" y="843558"/>
            <a:ext cx="61206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spcAft>
                <a:spcPts val="0"/>
              </a:spcAft>
            </a:pPr>
            <a:r>
              <a:rPr lang="uk-UA" dirty="0">
                <a:solidFill>
                  <a:srgbClr val="0070C0"/>
                </a:solidFill>
              </a:rPr>
              <a:t>Австралія також однією з перших створила інститути для проведення оцінки інноваційності та економічної ефективності МТ, а саме:</a:t>
            </a:r>
          </a:p>
          <a:p>
            <a:pPr indent="449580">
              <a:spcAft>
                <a:spcPts val="0"/>
              </a:spcAft>
            </a:pPr>
            <a:r>
              <a:rPr lang="uk-UA" dirty="0">
                <a:solidFill>
                  <a:srgbClr val="0070C0"/>
                </a:solidFill>
              </a:rPr>
              <a:t> у 1988 р. </a:t>
            </a:r>
            <a:r>
              <a:rPr lang="uk-UA" dirty="0">
                <a:solidFill>
                  <a:srgbClr val="0070C0"/>
                </a:solidFill>
              </a:rPr>
              <a:t>– Управління ціноутворення фармацевтичних </a:t>
            </a:r>
            <a:r>
              <a:rPr lang="uk-UA" dirty="0" smtClean="0">
                <a:solidFill>
                  <a:srgbClr val="0070C0"/>
                </a:solidFill>
              </a:rPr>
              <a:t>переваг </a:t>
            </a:r>
            <a:r>
              <a:rPr lang="uk-UA" dirty="0">
                <a:solidFill>
                  <a:srgbClr val="0070C0"/>
                </a:solidFill>
              </a:rPr>
              <a:t>(</a:t>
            </a:r>
            <a:r>
              <a:rPr lang="en-US" dirty="0">
                <a:solidFill>
                  <a:srgbClr val="0070C0"/>
                </a:solidFill>
              </a:rPr>
              <a:t>the Pharmaceutical Benefits Pricing Authority </a:t>
            </a:r>
            <a:r>
              <a:rPr lang="uk-UA" dirty="0">
                <a:solidFill>
                  <a:srgbClr val="0070C0"/>
                </a:solidFill>
              </a:rPr>
              <a:t>– РВРА),</a:t>
            </a:r>
          </a:p>
          <a:p>
            <a:pPr indent="449580">
              <a:spcAft>
                <a:spcPts val="0"/>
              </a:spcAft>
            </a:pPr>
            <a:r>
              <a:rPr lang="uk-UA" dirty="0">
                <a:solidFill>
                  <a:srgbClr val="0070C0"/>
                </a:solidFill>
              </a:rPr>
              <a:t> у 1993 р. </a:t>
            </a:r>
            <a:r>
              <a:rPr lang="uk-UA" dirty="0">
                <a:solidFill>
                  <a:srgbClr val="0070C0"/>
                </a:solidFill>
              </a:rPr>
              <a:t>− Консультативний комітет з  фармацевтичних </a:t>
            </a:r>
            <a:r>
              <a:rPr lang="uk-UA" dirty="0" smtClean="0">
                <a:solidFill>
                  <a:srgbClr val="0070C0"/>
                </a:solidFill>
              </a:rPr>
              <a:t>переваг </a:t>
            </a:r>
            <a:r>
              <a:rPr lang="uk-UA" dirty="0">
                <a:solidFill>
                  <a:srgbClr val="0070C0"/>
                </a:solidFill>
              </a:rPr>
              <a:t>(</a:t>
            </a:r>
            <a:r>
              <a:rPr lang="en-US" dirty="0">
                <a:solidFill>
                  <a:srgbClr val="0070C0"/>
                </a:solidFill>
              </a:rPr>
              <a:t>the Pharmaceutical Benefi </a:t>
            </a:r>
            <a:r>
              <a:rPr lang="en-US" dirty="0" err="1">
                <a:solidFill>
                  <a:srgbClr val="0070C0"/>
                </a:solidFill>
              </a:rPr>
              <a:t>ts</a:t>
            </a:r>
            <a:r>
              <a:rPr lang="en-US" dirty="0">
                <a:solidFill>
                  <a:srgbClr val="0070C0"/>
                </a:solidFill>
              </a:rPr>
              <a:t> Advisory Committee – РВАС)</a:t>
            </a:r>
          </a:p>
          <a:p>
            <a:pPr indent="449580">
              <a:spcAft>
                <a:spcPts val="0"/>
              </a:spcAft>
            </a:pPr>
            <a:r>
              <a:rPr lang="uk-UA" dirty="0">
                <a:solidFill>
                  <a:srgbClr val="0070C0"/>
                </a:solidFill>
              </a:rPr>
              <a:t> </a:t>
            </a:r>
            <a:r>
              <a:rPr lang="uk-UA" dirty="0" smtClean="0">
                <a:solidFill>
                  <a:srgbClr val="0070C0"/>
                </a:solidFill>
              </a:rPr>
              <a:t>у </a:t>
            </a:r>
            <a:r>
              <a:rPr lang="uk-UA" dirty="0">
                <a:solidFill>
                  <a:srgbClr val="0070C0"/>
                </a:solidFill>
              </a:rPr>
              <a:t>1998 р. – Консультативний комітет з медичних </a:t>
            </a:r>
            <a:r>
              <a:rPr lang="uk-UA" dirty="0" smtClean="0">
                <a:solidFill>
                  <a:srgbClr val="0070C0"/>
                </a:solidFill>
              </a:rPr>
              <a:t>послуг (</a:t>
            </a:r>
            <a:r>
              <a:rPr lang="en-US" dirty="0" smtClean="0">
                <a:solidFill>
                  <a:srgbClr val="0070C0"/>
                </a:solidFill>
              </a:rPr>
              <a:t>Medical Services Advisory Committee </a:t>
            </a:r>
            <a:r>
              <a:rPr lang="uk-UA" dirty="0" smtClean="0">
                <a:solidFill>
                  <a:srgbClr val="0070C0"/>
                </a:solidFill>
              </a:rPr>
              <a:t>– </a:t>
            </a:r>
            <a:r>
              <a:rPr lang="uk-UA" dirty="0">
                <a:solidFill>
                  <a:srgbClr val="0070C0"/>
                </a:solidFill>
              </a:rPr>
              <a:t>MSAC).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2571750"/>
            <a:ext cx="2748768" cy="12736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82" y="33505"/>
            <a:ext cx="761918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279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682" y="33505"/>
            <a:ext cx="761918" cy="79254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90641" y="1707654"/>
            <a:ext cx="570955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У Канаді з 1988 р. у провінції Квебек </a:t>
            </a:r>
            <a:r>
              <a:rPr lang="uk-UA" dirty="0" smtClean="0">
                <a:solidFill>
                  <a:srgbClr val="0070C0"/>
                </a:solidFill>
              </a:rPr>
              <a:t>функціонує</a:t>
            </a:r>
          </a:p>
          <a:p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dirty="0">
                <a:solidFill>
                  <a:srgbClr val="0070C0"/>
                </a:solidFill>
              </a:rPr>
              <a:t>Рада з НТА (фр.  </a:t>
            </a:r>
            <a:r>
              <a:rPr lang="pl-PL" dirty="0">
                <a:solidFill>
                  <a:srgbClr val="0070C0"/>
                </a:solidFill>
              </a:rPr>
              <a:t>CETS), </a:t>
            </a:r>
            <a:r>
              <a:rPr lang="uk-UA" dirty="0">
                <a:solidFill>
                  <a:srgbClr val="0070C0"/>
                </a:solidFill>
              </a:rPr>
              <a:t>а на державному </a:t>
            </a:r>
            <a:r>
              <a:rPr lang="uk-UA" dirty="0" smtClean="0">
                <a:solidFill>
                  <a:srgbClr val="0070C0"/>
                </a:solidFill>
              </a:rPr>
              <a:t>рівні</a:t>
            </a:r>
          </a:p>
          <a:p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dirty="0">
                <a:solidFill>
                  <a:srgbClr val="0070C0"/>
                </a:solidFill>
              </a:rPr>
              <a:t>оцінку ефективності, безпеки й  економічної доцільності медичних інновацій з 1989 р. проводить Координуючий офіс з НТА Канади (англ. </a:t>
            </a:r>
            <a:r>
              <a:rPr lang="pl-PL" dirty="0">
                <a:solidFill>
                  <a:srgbClr val="0070C0"/>
                </a:solidFill>
              </a:rPr>
              <a:t>Canadian Coordinating </a:t>
            </a:r>
            <a:r>
              <a:rPr lang="pl-PL" dirty="0" smtClean="0">
                <a:solidFill>
                  <a:srgbClr val="0070C0"/>
                </a:solidFill>
              </a:rPr>
              <a:t>Office </a:t>
            </a:r>
            <a:r>
              <a:rPr lang="pl-PL" dirty="0">
                <a:solidFill>
                  <a:srgbClr val="0070C0"/>
                </a:solidFill>
              </a:rPr>
              <a:t>for </a:t>
            </a:r>
            <a:r>
              <a:rPr lang="uk-UA" dirty="0">
                <a:solidFill>
                  <a:srgbClr val="0070C0"/>
                </a:solidFill>
              </a:rPr>
              <a:t>НТА – </a:t>
            </a:r>
            <a:r>
              <a:rPr lang="pl-PL" dirty="0">
                <a:solidFill>
                  <a:srgbClr val="0070C0"/>
                </a:solidFill>
              </a:rPr>
              <a:t>CCOHTA). </a:t>
            </a:r>
            <a:r>
              <a:rPr lang="uk-UA" dirty="0">
                <a:solidFill>
                  <a:srgbClr val="0070C0"/>
                </a:solidFill>
              </a:rPr>
              <a:t>Варто зауважити, що </a:t>
            </a:r>
            <a:r>
              <a:rPr lang="pl-PL" dirty="0">
                <a:solidFill>
                  <a:srgbClr val="0070C0"/>
                </a:solidFill>
              </a:rPr>
              <a:t>CETS </a:t>
            </a:r>
            <a:r>
              <a:rPr lang="uk-UA" dirty="0">
                <a:solidFill>
                  <a:srgbClr val="0070C0"/>
                </a:solidFill>
              </a:rPr>
              <a:t>переймається оцінкою медичних процедур, а </a:t>
            </a:r>
            <a:r>
              <a:rPr lang="pl-PL" dirty="0">
                <a:solidFill>
                  <a:srgbClr val="0070C0"/>
                </a:solidFill>
              </a:rPr>
              <a:t>CCOHTA – </a:t>
            </a:r>
            <a:r>
              <a:rPr lang="uk-UA" dirty="0">
                <a:solidFill>
                  <a:srgbClr val="0070C0"/>
                </a:solidFill>
              </a:rPr>
              <a:t>ЛЗ.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-9200"/>
            <a:ext cx="3571875" cy="12382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192" y="771550"/>
            <a:ext cx="2592288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94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1036781"/>
              </p:ext>
            </p:extLst>
          </p:nvPr>
        </p:nvGraphicFramePr>
        <p:xfrm>
          <a:off x="627154" y="1875778"/>
          <a:ext cx="8090634" cy="32677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8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7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46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64602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</a:endParaRPr>
                    </a:p>
                  </a:txBody>
                  <a:tcPr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dirty="0" smtClean="0">
                        <a:latin typeface="+mn-lt"/>
                        <a:cs typeface="Arial" pitchFamily="34" charset="0"/>
                      </a:endParaRPr>
                    </a:p>
                    <a:p>
                      <a:r>
                        <a:rPr lang="uk-UA" sz="1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Слід зазначити, що наразі агентства з НТА створені у понад 60 країнах світу. За рівнями управління більшість агенцій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200" dirty="0"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ko-KR" altLang="en-US" sz="1200" b="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latin typeface="+mn-lt"/>
                      </a:endParaRPr>
                    </a:p>
                  </a:txBody>
                  <a:tcPr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650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НАЦІОНАЛЬНИЙ РІВЕНЬ</a:t>
                      </a:r>
                      <a:endParaRPr lang="uk-UA" sz="120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uk-UA" sz="4000" b="1" kern="1200" dirty="0" smtClean="0">
                          <a:solidFill>
                            <a:schemeClr val="accent3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62,4 </a:t>
                      </a:r>
                      <a:r>
                        <a:rPr lang="en-US" altLang="ko-KR" sz="4000" b="1" dirty="0" smtClean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%</a:t>
                      </a:r>
                      <a:endParaRPr lang="ko-KR" altLang="en-US" sz="4000" b="1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6650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РЕГІОНАЛЬНИЙ</a:t>
                      </a:r>
                      <a:r>
                        <a:rPr lang="uk-UA" sz="1200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РІВЕНЬ</a:t>
                      </a:r>
                      <a:endParaRPr lang="uk-UA" sz="120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000" b="1" dirty="0" smtClean="0">
                          <a:solidFill>
                            <a:schemeClr val="accent5"/>
                          </a:solidFill>
                          <a:latin typeface="+mn-lt"/>
                          <a:cs typeface="Arial" pitchFamily="34" charset="0"/>
                        </a:rPr>
                        <a:t>30,7%</a:t>
                      </a:r>
                      <a:endParaRPr lang="ko-KR" altLang="en-US" sz="4000" b="1" dirty="0">
                        <a:solidFill>
                          <a:schemeClr val="accent5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alpha val="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650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uk-UA" sz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ГОСПІТАЛЬНИЙ РІВЕНЬ</a:t>
                      </a:r>
                      <a:endParaRPr lang="ko-KR" altLang="en-US" sz="1200" dirty="0">
                        <a:solidFill>
                          <a:srgbClr val="1C7DE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uk-UA" altLang="ko-KR" sz="4000" b="1" dirty="0" smtClean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6,9</a:t>
                      </a:r>
                      <a:r>
                        <a:rPr lang="en-US" altLang="ko-KR" sz="4000" b="1" dirty="0" smtClean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%</a:t>
                      </a:r>
                      <a:endParaRPr lang="ko-KR" altLang="en-US" sz="4000" b="1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val 3"/>
          <p:cNvSpPr/>
          <p:nvPr/>
        </p:nvSpPr>
        <p:spPr>
          <a:xfrm>
            <a:off x="585682" y="2563138"/>
            <a:ext cx="524091" cy="52409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Oval 4"/>
          <p:cNvSpPr/>
          <p:nvPr/>
        </p:nvSpPr>
        <p:spPr>
          <a:xfrm>
            <a:off x="585682" y="3256236"/>
            <a:ext cx="524091" cy="52409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Oval 5"/>
          <p:cNvSpPr/>
          <p:nvPr/>
        </p:nvSpPr>
        <p:spPr>
          <a:xfrm>
            <a:off x="585682" y="3991273"/>
            <a:ext cx="524091" cy="52409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7154" y="2640517"/>
            <a:ext cx="44114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7154" y="3333615"/>
            <a:ext cx="44114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7154" y="4068652"/>
            <a:ext cx="44114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195486"/>
            <a:ext cx="1872208" cy="13681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2349" y="123478"/>
            <a:ext cx="4376987" cy="28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582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682" y="33505"/>
            <a:ext cx="761918" cy="79254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03648" y="267494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uk-UA" dirty="0"/>
              <a:t>У Великій Британії, Данії, Іспанії та Італії організація системи</a:t>
            </a:r>
          </a:p>
          <a:p>
            <a:pPr indent="449580" algn="just">
              <a:spcAft>
                <a:spcPts val="0"/>
              </a:spcAft>
            </a:pPr>
            <a:r>
              <a:rPr lang="uk-UA" dirty="0"/>
              <a:t> відображає децентралізовану організацію та управління системами ОЗ у цих країнах: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50" y="1296151"/>
            <a:ext cx="1323998" cy="100069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47664" y="1190824"/>
            <a:ext cx="71287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Данії </a:t>
            </a:r>
            <a:r>
              <a:rPr lang="uk-UA" dirty="0">
                <a:solidFill>
                  <a:srgbClr val="0070C0"/>
                </a:solidFill>
              </a:rPr>
              <a:t>розвиток HTA був реорганізований у спільну регіональну співпрацю між п'ятьма данськими регіонами. Координаційна функція була передана агентству DEFACTUM (Центральний регіон Данії) у тісній співпраці з  Департаментом досліджень та HTA </a:t>
            </a:r>
            <a:r>
              <a:rPr lang="uk-UA" dirty="0" smtClean="0">
                <a:solidFill>
                  <a:srgbClr val="0070C0"/>
                </a:solidFill>
              </a:rPr>
              <a:t>при</a:t>
            </a:r>
          </a:p>
          <a:p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dirty="0">
                <a:solidFill>
                  <a:srgbClr val="0070C0"/>
                </a:solidFill>
              </a:rPr>
              <a:t>Університетській лікарні Оденсе (Південний регіон Данії).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691680" y="3075806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uk-UA" dirty="0">
                <a:solidFill>
                  <a:srgbClr val="0070C0"/>
                </a:solidFill>
              </a:rPr>
              <a:t>В</a:t>
            </a:r>
            <a:r>
              <a:rPr lang="uk-UA" dirty="0">
                <a:solidFill>
                  <a:srgbClr val="0070C0"/>
                </a:solidFill>
              </a:rPr>
              <a:t> Іспанії до програми HTA залучені агентство з ЛЗ і </a:t>
            </a:r>
            <a:r>
              <a:rPr lang="uk-UA" dirty="0" smtClean="0">
                <a:solidFill>
                  <a:srgbClr val="0070C0"/>
                </a:solidFill>
              </a:rPr>
              <a:t>МВ      </a:t>
            </a:r>
            <a:r>
              <a:rPr lang="uk-UA" dirty="0">
                <a:solidFill>
                  <a:srgbClr val="0070C0"/>
                </a:solidFill>
              </a:rPr>
              <a:t>(AEMPS), 17  регіональних органів влади та МОЗ. </a:t>
            </a:r>
            <a:r>
              <a:rPr lang="uk-UA" dirty="0">
                <a:solidFill>
                  <a:srgbClr val="0070C0"/>
                </a:solidFill>
              </a:rPr>
              <a:t>Регіональні агенції з HTA для співпраці об’єднані в мережі на національному рівні;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00" y="3027898"/>
            <a:ext cx="1343698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62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11760" y="205387"/>
            <a:ext cx="64777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 Італії функціонує дві організації з НТА на національному </a:t>
            </a:r>
            <a:r>
              <a:rPr lang="uk-UA" sz="14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рівні (AIFA </a:t>
            </a:r>
            <a:endParaRPr lang="uk-UA" sz="1400" dirty="0" smtClean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та</a:t>
            </a:r>
            <a:r>
              <a:rPr lang="uk-UA" sz="14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AGENAS), </a:t>
            </a:r>
            <a:r>
              <a:rPr lang="uk-UA" sz="14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які мають відповідні компетенції. Одна з них зосереджена на оцінці ЛЗ (AIFA), інша – відповідає за координацію національної програми оцінки МВ (AGENAS). Італійська мережа HTA (RIHTA – </a:t>
            </a:r>
            <a:r>
              <a:rPr lang="uk-UA" sz="1400" dirty="0" err="1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Rete</a:t>
            </a:r>
            <a:r>
              <a:rPr lang="uk-UA" sz="14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400" dirty="0" err="1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Italiana</a:t>
            </a:r>
            <a:r>
              <a:rPr lang="uk-UA" sz="14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400" dirty="0" err="1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per</a:t>
            </a:r>
            <a:r>
              <a:rPr lang="uk-UA" sz="14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400" dirty="0" err="1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l’Health</a:t>
            </a:r>
            <a:r>
              <a:rPr lang="uk-UA" sz="14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Technology Assessment) об’єднує агенції регіонів та автономні провінції, співпраця яких здійснюється за угодою AGENAS-RIHTA</a:t>
            </a:r>
            <a:r>
              <a:rPr lang="uk-UA" sz="1400" dirty="0" smtClean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endParaRPr lang="uk-UA" sz="1400" dirty="0">
              <a:solidFill>
                <a:srgbClr val="0070C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• у Великій Британії є чотири окремі організації HTA (одна – в Англії, дві – у Шотландії та одна – в Уельсі), які проводять оцінку МТ для ухвалення рішень у кожному з регіонів. Велику Британію визначають як країну з національною системою HTA, яка включає національну організацію </a:t>
            </a:r>
            <a:r>
              <a:rPr lang="uk-UA" sz="14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HTA (NICE) </a:t>
            </a:r>
            <a:r>
              <a:rPr lang="uk-UA" sz="14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і три автономні організації HTA адміністрацій Шотландії та Уельсу.</a:t>
            </a:r>
            <a:endParaRPr lang="uk-UA" sz="1400" dirty="0">
              <a:solidFill>
                <a:srgbClr val="0070C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1" y="1275606"/>
            <a:ext cx="1584176" cy="12241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1" y="0"/>
            <a:ext cx="1585104" cy="10595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1" y="2715766"/>
            <a:ext cx="2016223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994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 rot="10800000" flipV="1">
            <a:off x="251520" y="627534"/>
            <a:ext cx="8679898" cy="360040"/>
          </a:xfrm>
        </p:spPr>
        <p:txBody>
          <a:bodyPr/>
          <a:lstStyle/>
          <a:p>
            <a:r>
              <a:rPr lang="ru-RU" sz="2000" dirty="0" smtClean="0">
                <a:solidFill>
                  <a:srgbClr val="0070C0"/>
                </a:solidFill>
              </a:rPr>
              <a:t>УЗАГАЛЬНЕННЯ ОРГАНІЗАЦІЇ СИСТЕМ HTA В ЄВРОПІ</a:t>
            </a:r>
            <a:endParaRPr lang="uk-UA" sz="2000" dirty="0" smtClean="0">
              <a:solidFill>
                <a:srgbClr val="0070C0"/>
              </a:solidFill>
            </a:endParaRPr>
          </a:p>
          <a:p>
            <a:endParaRPr lang="uk-UA" dirty="0"/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77084"/>
            <a:ext cx="7200800" cy="381089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093467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2" y="195486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П’ятнадцять країн ЄС мають єдиний національний орган, основна роль якого включає розробку рекомендацій HTA. </a:t>
            </a:r>
            <a:endParaRPr lang="uk-UA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987574"/>
            <a:ext cx="6678488" cy="463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Решта країн має єдиний орган HTA, що 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реалізує:</a:t>
            </a:r>
            <a:endParaRPr lang="uk-UA" sz="1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942388413"/>
              </p:ext>
            </p:extLst>
          </p:nvPr>
        </p:nvGraphicFramePr>
        <p:xfrm>
          <a:off x="863588" y="1495405"/>
          <a:ext cx="7380820" cy="3020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9432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75856" y="1635646"/>
            <a:ext cx="48965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 Норвегії існує змішана модель із трьома організаціями, які 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мають 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спільні 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повноваження</a:t>
            </a:r>
          </a:p>
          <a:p>
            <a:pPr indent="449580" algn="just">
              <a:spcAft>
                <a:spcPts val="0"/>
              </a:spcAft>
            </a:pP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щодо розробки рекомендацій HTA, тоді як </a:t>
            </a:r>
            <a:endParaRPr lang="uk-UA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одна 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  трьох також виконує 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регуляторні</a:t>
            </a:r>
          </a:p>
          <a:p>
            <a:pPr indent="449580" algn="just">
              <a:spcAft>
                <a:spcPts val="0"/>
              </a:spcAft>
            </a:pP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функції та 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здійснює 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ціноутворення та/або має повноваження щодо відшкодування витрат. </a:t>
            </a:r>
            <a:endParaRPr lang="uk-UA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563638"/>
            <a:ext cx="2381250" cy="17335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51470"/>
            <a:ext cx="1871634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52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95486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Основні чинники 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стрімкого розвитку та впровадження систем 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ОМТ</a:t>
            </a:r>
          </a:p>
          <a:p>
            <a:pPr algn="ctr"/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 країнах Європи </a:t>
            </a:r>
            <a:endParaRPr lang="uk-UA" dirty="0">
              <a:solidFill>
                <a:srgbClr val="0070C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183665106"/>
              </p:ext>
            </p:extLst>
          </p:nvPr>
        </p:nvGraphicFramePr>
        <p:xfrm>
          <a:off x="683568" y="915566"/>
          <a:ext cx="7128792" cy="341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8440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131590"/>
            <a:ext cx="79928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 </a:t>
            </a:r>
            <a:r>
              <a:rPr lang="uk-UA" dirty="0">
                <a:solidFill>
                  <a:srgbClr val="0070C0"/>
                </a:solidFill>
              </a:rPr>
              <a:t>В Естонії, Латвії та Угорщині також створено державні національні агентства з ОМТ, що проводять такі оцінки і оприлюднюють звіти про їхні результати. У Латвії Національна служба здоров’я несе відповідальність за оцінку й  схвалення МТ</a:t>
            </a:r>
            <a:r>
              <a:rPr lang="uk-UA" dirty="0" smtClean="0">
                <a:solidFill>
                  <a:srgbClr val="0070C0"/>
                </a:solidFill>
              </a:rPr>
              <a:t>.</a:t>
            </a:r>
          </a:p>
          <a:p>
            <a:endParaRPr lang="uk-UA" dirty="0">
              <a:solidFill>
                <a:srgbClr val="0070C0"/>
              </a:solidFill>
            </a:endParaRPr>
          </a:p>
          <a:p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dirty="0">
                <a:solidFill>
                  <a:srgbClr val="0070C0"/>
                </a:solidFill>
              </a:rPr>
              <a:t>Співвідношення «витрати/ефективність», аспекти безпеки (ризики і можливі побічні ефекти), вплив МТ на здоров’я й якість життя пацієнта оцінює Підрозділ економічних аспектів ОЗ, технологій і  протоколів клінічної практики Національної служби здоров’я.</a:t>
            </a:r>
          </a:p>
        </p:txBody>
      </p:sp>
    </p:spTree>
    <p:extLst>
      <p:ext uri="{BB962C8B-B14F-4D97-AF65-F5344CB8AC3E}">
        <p14:creationId xmlns:p14="http://schemas.microsoft.com/office/powerpoint/2010/main" val="42105861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dirty="0">
                <a:solidFill>
                  <a:srgbClr val="0070C0"/>
                </a:solidFill>
              </a:rPr>
              <a:t>Етапи проведення ОМТ </a:t>
            </a:r>
            <a:endParaRPr lang="uk-UA" dirty="0">
              <a:solidFill>
                <a:srgbClr val="0070C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43558"/>
            <a:ext cx="7416824" cy="40360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074923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923678"/>
            <a:ext cx="76328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Найвідомішою мережею ЄС у сфері відносної ефективності є  Європейська мережа ОМТ 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European network 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for 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НТА – EUnetHTA), 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що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 наразі нараховує 83 регіональні й національні агенції у 30 країнах Європи, а  також структурні підрозділи міністерств і дослідницькі групи, які займаються спорідненою діяльністю у країнах, де офіційні агенції з ОМТ поки не створені</a:t>
            </a:r>
            <a:endParaRPr lang="uk-UA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267494"/>
            <a:ext cx="4257675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43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272" y="1139840"/>
            <a:ext cx="6984776" cy="36315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734245" y="267494"/>
            <a:ext cx="52565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0070C0"/>
                </a:solidFill>
                <a:latin typeface="+mj-lt"/>
                <a:cs typeface="Arial" pitchFamily="34" charset="0"/>
              </a:rPr>
              <a:t>ОСНОВНІ ІСТОРИЧНІ ЕТАПИ РОЗВИТКУ </a:t>
            </a:r>
          </a:p>
          <a:p>
            <a:r>
              <a:rPr lang="uk-UA" sz="2000" dirty="0" smtClean="0">
                <a:solidFill>
                  <a:srgbClr val="0070C0"/>
                </a:solidFill>
                <a:latin typeface="+mj-lt"/>
                <a:cs typeface="Arial" pitchFamily="34" charset="0"/>
              </a:rPr>
              <a:t>ЄВРОПЕЙСЬКОЇ МЕРЕЖІ З ОМТ</a:t>
            </a:r>
            <a:endParaRPr lang="uk-UA" sz="2000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7238" y="35839"/>
            <a:ext cx="1559620" cy="110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020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31840" y="699542"/>
            <a:ext cx="5688632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uk-UA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INAHTA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(англ. 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International Network of Agencies for Health Technology Assessment)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Міжнародна 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мережа</a:t>
            </a:r>
          </a:p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агенцій з ОМТ, яка функціонує з 1993 р. і  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наразі</a:t>
            </a:r>
          </a:p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включає 50 агенцій з ОМТ, які підтримують </a:t>
            </a:r>
            <a:endParaRPr lang="uk-UA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прийняття 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рішень у 31  країні світу (більше 2100 співробітників і консультантів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INAHTA 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адмініструє міжнародну базу даних ОМТ.</a:t>
            </a:r>
            <a:endParaRPr lang="uk-UA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67494"/>
            <a:ext cx="2466975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747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27784" y="627534"/>
            <a:ext cx="612068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HTAi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(англ. 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Health Technology Assessment International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− Міжнародне співтовариство з НТА, некомерційна наукова та професійна спільнота, що об’єднує дослідників, політиків, представників фармацевтичних компаній, академічні кола, надавачів медичних послуг, установ ОЗ і пацієнтів. 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HTAi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  правонаступницею Міжнародного товариства з оцінки технологій в охороні здоров’я (англ. International Society of Technology Assessment in  Health Care – ISTAHC) – першої міжнародної асоціації, що функціонувала майже 20 років, до 2002 р.</a:t>
            </a:r>
            <a:endParaRPr lang="uk-UA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843558"/>
            <a:ext cx="2304256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50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635646"/>
            <a:ext cx="84969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HTAsiaLink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це спільна дослідницька мережа агентств з ОМТ 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</a:p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 Азіатсько-Тихоокеанському регіоні, яка була створена у 2010 р., наразі її членами є 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агентств із 17 країн. Варто зауважити, що серед країн цього регіону 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найбільш</a:t>
            </a:r>
          </a:p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розвинута мережа ОМТ в Австралії, Індії, Китаї, Малайзії, Сінгапурі</a:t>
            </a:r>
            <a:endParaRPr lang="uk-UA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123478"/>
            <a:ext cx="3905250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449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3848" y="0"/>
            <a:ext cx="554461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uk-UA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Кокран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(англ. Cochrane), раніше відома як Кокранівська співпраця (англ. 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Cochrane Collaboration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міжнародна некомерційна організація, створена для узагальнення результатів клінічних досліджень з  метою сприяння на основі доказів вибору щодо медичних втручань, залучення медичних працівників, пацієнтів та політиків. Він включає 53  оглядові групи, які базуються в науково-дослідних установах у всьому світі</a:t>
            </a: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Кокран має приблизно 30 000 експертів-волонтерів з усього світу. Група координує систематичні огляди медичних втручань і діагностичних тестів і публікує їх у Кокранівській бібліотеці.</a:t>
            </a:r>
            <a:endParaRPr lang="uk-UA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31590"/>
            <a:ext cx="2800350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5482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448092"/>
            <a:ext cx="77768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 метою уніфікації діяльності з проведення ОМТ на рівні Євросоюзу 15.12.2021 р. було ухвалено Регламент (ЕС) 2021/2282 про ОМТ і внесення змін до Директиви 2011/24/ЕС. Вказаний документ спрямований на посилення співпраці і координації у галузі ОМТ, створення Координаційної групи для проведення спільних клінічних оцінок, наукових консультацій, сканування горизонту та оформлення відповідних документів тощо</a:t>
            </a:r>
            <a:endParaRPr lang="uk-UA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6905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403649" y="555526"/>
            <a:ext cx="2304256" cy="576064"/>
          </a:xfrm>
        </p:spPr>
        <p:txBody>
          <a:bodyPr/>
          <a:lstStyle/>
          <a:p>
            <a:r>
              <a:rPr lang="uk-UA" altLang="ko-KR" dirty="0" smtClean="0">
                <a:solidFill>
                  <a:schemeClr val="accent1"/>
                </a:solidFill>
              </a:rPr>
              <a:t>Висновки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23475" y="1059582"/>
            <a:ext cx="2975639" cy="3660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uk-UA" sz="12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Більшість країн на різних етапах процесу оцінки залучають певну низку зацікавлених осіб − науковців, виробників, працівників медичних і фармацевтичних закладів та пацієнтів, які впливатимуть на вибір пріоритетних проблем щодо ОМТ, розробку відповідних рекомендацій, а також братимуть участь у  прозорому обговоренні отриманих результатів. Більш високий рівень залучення учасників у процес ОМТ сприятиме якіснішим оцінкам та  повнішій реалізації рекомендацій, розроблених в результаті ОМТ.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93660" y="1089019"/>
            <a:ext cx="29982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uk-UA" sz="12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 метою уніфікації діяльності з проведення ОМТ на рівні Євросоюзу 15.12.2021 р. було ухвалено Регламент (ЕС) 2021/2282 про ОМТ і внесення змін до Директиви 2011/24/ЕС. Вказаний документ спрямований на посилення співпраці і координації у галузі ОМТ, створення Координаційної групи для проведення спільних клінічних оцінок, наукових консультацій, сканування горизонту та оформлення відповідних документів тощо</a:t>
            </a:r>
            <a:endParaRPr lang="uk-UA" sz="105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218114" y="1707654"/>
            <a:ext cx="552754" cy="55275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004048" y="1707654"/>
            <a:ext cx="552754" cy="55275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76634" y="180590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01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0721" y="179874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02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7511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3363" y="-128588"/>
            <a:ext cx="9610725" cy="5400675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55576" y="1851670"/>
            <a:ext cx="3320768" cy="1224136"/>
          </a:xfrm>
        </p:spPr>
        <p:txBody>
          <a:bodyPr/>
          <a:lstStyle/>
          <a:p>
            <a:r>
              <a:rPr lang="uk-UA" altLang="ko-KR" sz="4000" dirty="0" smtClean="0"/>
              <a:t>Дякую за увагу!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178984875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LOR-A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B494B"/>
      </a:accent1>
      <a:accent2>
        <a:srgbClr val="3F3F3F"/>
      </a:accent2>
      <a:accent3>
        <a:srgbClr val="EB494B"/>
      </a:accent3>
      <a:accent4>
        <a:srgbClr val="3F3F3F"/>
      </a:accent4>
      <a:accent5>
        <a:srgbClr val="EB494B"/>
      </a:accent5>
      <a:accent6>
        <a:srgbClr val="3F3F3F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B494B"/>
      </a:accent1>
      <a:accent2>
        <a:srgbClr val="3F3F3F"/>
      </a:accent2>
      <a:accent3>
        <a:srgbClr val="EB494B"/>
      </a:accent3>
      <a:accent4>
        <a:srgbClr val="3F3F3F"/>
      </a:accent4>
      <a:accent5>
        <a:srgbClr val="EB494B"/>
      </a:accent5>
      <a:accent6>
        <a:srgbClr val="3F3F3F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B150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B494B"/>
      </a:accent1>
      <a:accent2>
        <a:srgbClr val="3F3F3F"/>
      </a:accent2>
      <a:accent3>
        <a:srgbClr val="EB494B"/>
      </a:accent3>
      <a:accent4>
        <a:srgbClr val="3F3F3F"/>
      </a:accent4>
      <a:accent5>
        <a:srgbClr val="EB494B"/>
      </a:accent5>
      <a:accent6>
        <a:srgbClr val="3F3F3F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2125</TotalTime>
  <Words>538</Words>
  <Application>Microsoft Office PowerPoint</Application>
  <PresentationFormat>Экран (16:9)</PresentationFormat>
  <Paragraphs>102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26</vt:i4>
      </vt:variant>
    </vt:vector>
  </HeadingPairs>
  <TitlesOfParts>
    <vt:vector size="34" baseType="lpstr">
      <vt:lpstr>맑은 고딕</vt:lpstr>
      <vt:lpstr>Arial</vt:lpstr>
      <vt:lpstr>Arial Unicode MS</vt:lpstr>
      <vt:lpstr>Calibri</vt:lpstr>
      <vt:lpstr>Times New Roman</vt:lpstr>
      <vt:lpstr>Cover and End Slide Master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RePack by Diakov</cp:lastModifiedBy>
  <cp:revision>189</cp:revision>
  <dcterms:created xsi:type="dcterms:W3CDTF">2016-12-05T23:26:54Z</dcterms:created>
  <dcterms:modified xsi:type="dcterms:W3CDTF">2026-02-03T19:05:46Z</dcterms:modified>
</cp:coreProperties>
</file>